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698475" cx="7589525"/>
  <p:notesSz cx="6858000" cy="9144000"/>
  <p:embeddedFontLst>
    <p:embeddedFont>
      <p:font typeface="Patrick Hand"/>
      <p:regular r:id="rId24"/>
    </p:embeddedFont>
    <p:embeddedFont>
      <p:font typeface="Lato"/>
      <p:regular r:id="rId25"/>
      <p:bold r:id="rId26"/>
      <p:italic r:id="rId27"/>
      <p:boldItalic r:id="rId28"/>
    </p:embeddedFont>
    <p:embeddedFont>
      <p:font typeface="Mada"/>
      <p:regular r:id="rId29"/>
      <p:bold r:id="rId30"/>
    </p:embeddedFont>
    <p:embeddedFont>
      <p:font typeface="Life Savers"/>
      <p:regular r:id="rId31"/>
      <p:bold r:id="rId32"/>
    </p:embeddedFont>
    <p:embeddedFont>
      <p:font typeface="Fjalla One"/>
      <p:regular r:id="rId33"/>
    </p:embeddedFont>
    <p:embeddedFont>
      <p:font typeface="Lora"/>
      <p:regular r:id="rId34"/>
      <p:bold r:id="rId35"/>
      <p:italic r:id="rId36"/>
      <p:boldItalic r:id="rId37"/>
    </p:embeddedFont>
    <p:embeddedFont>
      <p:font typeface="Abel"/>
      <p:regular r:id="rId38"/>
    </p:embeddedFont>
    <p:embeddedFont>
      <p:font typeface="Fira Sans"/>
      <p:regular r:id="rId39"/>
      <p:bold r:id="rId40"/>
      <p:italic r:id="rId41"/>
      <p:boldItalic r:id="rId42"/>
    </p:embeddedFont>
    <p:embeddedFont>
      <p:font typeface="Bree Serif"/>
      <p:regular r:id="rId43"/>
    </p:embeddedFont>
    <p:embeddedFont>
      <p:font typeface="Life Savers ExtraBold"/>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68A1DE-86A5-4A63-8D27-4AC98C5DE89C}">
  <a:tblStyle styleId="{6668A1DE-86A5-4A63-8D27-4AC98C5DE89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bold.fntdata"/><Relationship Id="rId20" Type="http://schemas.openxmlformats.org/officeDocument/2006/relationships/slide" Target="slides/slide14.xml"/><Relationship Id="rId42" Type="http://schemas.openxmlformats.org/officeDocument/2006/relationships/font" Target="fonts/FiraSans-boldItalic.fntdata"/><Relationship Id="rId41" Type="http://schemas.openxmlformats.org/officeDocument/2006/relationships/font" Target="fonts/FiraSans-italic.fntdata"/><Relationship Id="rId22" Type="http://schemas.openxmlformats.org/officeDocument/2006/relationships/slide" Target="slides/slide16.xml"/><Relationship Id="rId44" Type="http://schemas.openxmlformats.org/officeDocument/2006/relationships/font" Target="fonts/LifeSaversExtraBold-bold.fntdata"/><Relationship Id="rId21" Type="http://schemas.openxmlformats.org/officeDocument/2006/relationships/slide" Target="slides/slide15.xml"/><Relationship Id="rId43" Type="http://schemas.openxmlformats.org/officeDocument/2006/relationships/font" Target="fonts/BreeSerif-regular.fntdata"/><Relationship Id="rId24" Type="http://schemas.openxmlformats.org/officeDocument/2006/relationships/font" Target="fonts/PatrickHand-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d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feSavers-regular.fntdata"/><Relationship Id="rId30" Type="http://schemas.openxmlformats.org/officeDocument/2006/relationships/font" Target="fonts/Mada-bold.fntdata"/><Relationship Id="rId11" Type="http://schemas.openxmlformats.org/officeDocument/2006/relationships/slide" Target="slides/slide5.xml"/><Relationship Id="rId33" Type="http://schemas.openxmlformats.org/officeDocument/2006/relationships/font" Target="fonts/FjallaOne-regular.fntdata"/><Relationship Id="rId10" Type="http://schemas.openxmlformats.org/officeDocument/2006/relationships/slide" Target="slides/slide4.xml"/><Relationship Id="rId32" Type="http://schemas.openxmlformats.org/officeDocument/2006/relationships/font" Target="fonts/LifeSavers-bold.fntdata"/><Relationship Id="rId13" Type="http://schemas.openxmlformats.org/officeDocument/2006/relationships/slide" Target="slides/slide7.xml"/><Relationship Id="rId35" Type="http://schemas.openxmlformats.org/officeDocument/2006/relationships/font" Target="fonts/Lora-bold.fntdata"/><Relationship Id="rId12" Type="http://schemas.openxmlformats.org/officeDocument/2006/relationships/slide" Target="slides/slide6.xml"/><Relationship Id="rId34" Type="http://schemas.openxmlformats.org/officeDocument/2006/relationships/font" Target="fonts/Lora-regular.fntdata"/><Relationship Id="rId15" Type="http://schemas.openxmlformats.org/officeDocument/2006/relationships/slide" Target="slides/slide9.xml"/><Relationship Id="rId37" Type="http://schemas.openxmlformats.org/officeDocument/2006/relationships/font" Target="fonts/Lora-boldItalic.fntdata"/><Relationship Id="rId14" Type="http://schemas.openxmlformats.org/officeDocument/2006/relationships/slide" Target="slides/slide8.xml"/><Relationship Id="rId36" Type="http://schemas.openxmlformats.org/officeDocument/2006/relationships/font" Target="fonts/Lora-italic.fntdata"/><Relationship Id="rId17" Type="http://schemas.openxmlformats.org/officeDocument/2006/relationships/slide" Target="slides/slide11.xml"/><Relationship Id="rId39" Type="http://schemas.openxmlformats.org/officeDocument/2006/relationships/font" Target="fonts/FiraSans-regular.fntdata"/><Relationship Id="rId16" Type="http://schemas.openxmlformats.org/officeDocument/2006/relationships/slide" Target="slides/slide10.xml"/><Relationship Id="rId38" Type="http://schemas.openxmlformats.org/officeDocument/2006/relationships/font" Target="fonts/Abel-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9c794e865c_0_48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9c794e865c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9c794e865c_0_54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9c794e865c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8029784299_0_3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80297842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9c6bd47a2e_0_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9c6bd47a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9d71bc4a75_1_26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9d71bc4a75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9dcb923469_0_1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9dcb9234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9c6bd47a2e_0_5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9c6bd47a2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c794e865c_0_24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c794e865c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c794e865c_0_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c794e86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ce1dedc4b_0_6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ce1dedc4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6597719b94894f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6597719b94894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6ab7dfa3a61d484_5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6ab7dfa3a61d48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6ab7dfa3a61d484_9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6ab7dfa3a61d484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76ab7dfa3a61d484_10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76ab7dfa3a61d484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c794e865c_0_38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9c794e865c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hyperlink" Target="https://docs.google.com/presentation/d/1TKjgKmuF8-7aGjiAgt-2f6dUWPkTI7rnH1d3RF0xuIw/edit?usp=sharing" TargetMode="External"/><Relationship Id="rId6" Type="http://schemas.openxmlformats.org/officeDocument/2006/relationships/image" Target="../media/image7.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png"/><Relationship Id="rId11"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0.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presentation/d/1Vrjo7faTQ5wyZgLVjgKEQnyb9mHaPPYaExEd438A2QE/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1647825" y="2516225"/>
            <a:ext cx="3985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006D77"/>
                </a:solidFill>
                <a:latin typeface="Lora"/>
                <a:ea typeface="Lora"/>
                <a:cs typeface="Lora"/>
                <a:sym typeface="Lora"/>
              </a:rPr>
              <a:t>Wound Healing &amp; Management</a:t>
            </a:r>
            <a:r>
              <a:rPr lang="en-GB" sz="3600">
                <a:solidFill>
                  <a:srgbClr val="006D77"/>
                </a:solidFill>
                <a:latin typeface="Lora"/>
                <a:ea typeface="Lora"/>
                <a:cs typeface="Lora"/>
                <a:sym typeface="Lora"/>
              </a:rPr>
              <a:t> </a:t>
            </a:r>
            <a:endParaRPr sz="3600">
              <a:solidFill>
                <a:srgbClr val="006D77"/>
              </a:solidFill>
              <a:latin typeface="Lora"/>
              <a:ea typeface="Lora"/>
              <a:cs typeface="Lora"/>
              <a:sym typeface="Lora"/>
            </a:endParaRPr>
          </a:p>
        </p:txBody>
      </p:sp>
      <p:cxnSp>
        <p:nvCxnSpPr>
          <p:cNvPr id="64" name="Google Shape;64;p13"/>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1276350" y="5162550"/>
            <a:ext cx="5734200" cy="3381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Define the wounds.</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phases of wound healing .</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List the types of wound healing .</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Recognize the factors affecting wound healing: </a:t>
            </a:r>
            <a:endParaRPr sz="1200">
              <a:solidFill>
                <a:srgbClr val="E29578"/>
              </a:solidFill>
              <a:latin typeface="Mada"/>
              <a:ea typeface="Mada"/>
              <a:cs typeface="Mada"/>
              <a:sym typeface="Mada"/>
            </a:endParaRPr>
          </a:p>
          <a:p>
            <a:pPr indent="-304800" lvl="1" marL="9144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Local</a:t>
            </a:r>
            <a:endParaRPr sz="1200">
              <a:solidFill>
                <a:srgbClr val="E29578"/>
              </a:solidFill>
              <a:latin typeface="Mada"/>
              <a:ea typeface="Mada"/>
              <a:cs typeface="Mada"/>
              <a:sym typeface="Mada"/>
            </a:endParaRPr>
          </a:p>
          <a:p>
            <a:pPr indent="-304800" lvl="1" marL="9144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Systemic</a:t>
            </a:r>
            <a:endParaRPr sz="12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Identify the abnormal wound healing which include:</a:t>
            </a:r>
            <a:endParaRPr sz="1200">
              <a:solidFill>
                <a:srgbClr val="E29578"/>
              </a:solidFill>
              <a:latin typeface="Mada"/>
              <a:ea typeface="Mada"/>
              <a:cs typeface="Mada"/>
              <a:sym typeface="Mada"/>
            </a:endParaRPr>
          </a:p>
          <a:p>
            <a:pPr indent="-304800" lvl="1" marL="9144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Keloid</a:t>
            </a:r>
            <a:endParaRPr sz="1200">
              <a:solidFill>
                <a:srgbClr val="E29578"/>
              </a:solidFill>
              <a:latin typeface="Mada"/>
              <a:ea typeface="Mada"/>
              <a:cs typeface="Mada"/>
              <a:sym typeface="Mada"/>
            </a:endParaRPr>
          </a:p>
          <a:p>
            <a:pPr indent="-304800" lvl="1" marL="9144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Hypertrophic scar</a:t>
            </a:r>
            <a:endParaRPr sz="1200">
              <a:solidFill>
                <a:srgbClr val="E29578"/>
              </a:solidFill>
              <a:latin typeface="Mada"/>
              <a:ea typeface="Mada"/>
              <a:cs typeface="Mada"/>
              <a:sym typeface="Mada"/>
            </a:endParaRPr>
          </a:p>
          <a:p>
            <a:pPr indent="0" lvl="0" marL="457200" rtl="0" algn="l">
              <a:lnSpc>
                <a:spcPct val="150000"/>
              </a:lnSpc>
              <a:spcBef>
                <a:spcPts val="0"/>
              </a:spcBef>
              <a:spcAft>
                <a:spcPts val="0"/>
              </a:spcAft>
              <a:buNone/>
            </a:pPr>
            <a:r>
              <a:t/>
            </a:r>
            <a:endParaRPr sz="1200">
              <a:solidFill>
                <a:srgbClr val="E29578"/>
              </a:solidFill>
              <a:latin typeface="Mada"/>
              <a:ea typeface="Mada"/>
              <a:cs typeface="Mada"/>
              <a:sym typeface="Mada"/>
            </a:endParaRPr>
          </a:p>
        </p:txBody>
      </p:sp>
      <p:sp>
        <p:nvSpPr>
          <p:cNvPr id="68" name="Google Shape;68;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5">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pic>
        <p:nvPicPr>
          <p:cNvPr id="71" name="Google Shape;71;p13"/>
          <p:cNvPicPr preferRelativeResize="0"/>
          <p:nvPr/>
        </p:nvPicPr>
        <p:blipFill rotWithShape="1">
          <a:blip r:embed="rId6">
            <a:alphaModFix/>
          </a:blip>
          <a:srcRect b="0" l="0" r="0" t="0"/>
          <a:stretch/>
        </p:blipFill>
        <p:spPr>
          <a:xfrm>
            <a:off x="4094025" y="-12575"/>
            <a:ext cx="1261875" cy="1261875"/>
          </a:xfrm>
          <a:prstGeom prst="rect">
            <a:avLst/>
          </a:prstGeom>
          <a:noFill/>
          <a:ln>
            <a:noFill/>
          </a:ln>
        </p:spPr>
      </p:pic>
      <p:sp>
        <p:nvSpPr>
          <p:cNvPr id="72" name="Google Shape;72;p13"/>
          <p:cNvSpPr/>
          <p:nvPr/>
        </p:nvSpPr>
        <p:spPr>
          <a:xfrm>
            <a:off x="1926071" y="101266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7">
            <a:alphaModFix/>
          </a:blip>
          <a:stretch>
            <a:fillRect/>
          </a:stretch>
        </p:blipFill>
        <p:spPr>
          <a:xfrm>
            <a:off x="409350" y="2385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2"/>
          <p:cNvSpPr/>
          <p:nvPr/>
        </p:nvSpPr>
        <p:spPr>
          <a:xfrm>
            <a:off x="5111425" y="3417850"/>
            <a:ext cx="1818000" cy="1158900"/>
          </a:xfrm>
          <a:prstGeom prst="rect">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2901625" y="3417850"/>
            <a:ext cx="1818000" cy="1158900"/>
          </a:xfrm>
          <a:prstGeom prst="rect">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691825" y="3417850"/>
            <a:ext cx="1818000" cy="1158900"/>
          </a:xfrm>
          <a:prstGeom prst="rect">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2"/>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For example w</a:t>
            </a:r>
            <a:r>
              <a:rPr lang="en-GB" sz="1100">
                <a:solidFill>
                  <a:srgbClr val="6AA84F"/>
                </a:solidFill>
                <a:latin typeface="Mada"/>
                <a:ea typeface="Mada"/>
                <a:cs typeface="Mada"/>
                <a:sym typeface="Mada"/>
              </a:rPr>
              <a:t>hen you </a:t>
            </a:r>
            <a:r>
              <a:rPr lang="en-GB" sz="1100">
                <a:solidFill>
                  <a:srgbClr val="6AA84F"/>
                </a:solidFill>
                <a:latin typeface="Mada"/>
                <a:ea typeface="Mada"/>
                <a:cs typeface="Mada"/>
                <a:sym typeface="Mada"/>
              </a:rPr>
              <a:t>operate</a:t>
            </a:r>
            <a:r>
              <a:rPr lang="en-GB" sz="1100">
                <a:solidFill>
                  <a:srgbClr val="6AA84F"/>
                </a:solidFill>
                <a:latin typeface="Mada"/>
                <a:ea typeface="Mada"/>
                <a:cs typeface="Mada"/>
                <a:sym typeface="Mada"/>
              </a:rPr>
              <a:t> on the forehead (frontalis muscle), RSTL are perpendicular </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GB" sz="1100">
                <a:solidFill>
                  <a:srgbClr val="6AA84F"/>
                </a:solidFill>
                <a:latin typeface="Mada"/>
                <a:ea typeface="Mada"/>
                <a:cs typeface="Mada"/>
                <a:sym typeface="Mada"/>
              </a:rPr>
              <a:t>to the muscle fibers, therefore you should do the scar horizontally rather than vertically</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GB" sz="1100">
                <a:solidFill>
                  <a:srgbClr val="6AA84F"/>
                </a:solidFill>
                <a:latin typeface="Mada"/>
                <a:ea typeface="Mada"/>
                <a:cs typeface="Mada"/>
                <a:sym typeface="Mada"/>
              </a:rPr>
              <a:t>to decrease the tension, create less visible scars &amp; decrease the risk of hypertrophic scar.</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Wounds that cross a joint (hands, fingers, etc) are at high risk for causing functional defects</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GB" sz="1100">
                <a:solidFill>
                  <a:srgbClr val="6AA84F"/>
                </a:solidFill>
                <a:latin typeface="Mada"/>
                <a:ea typeface="Mada"/>
                <a:cs typeface="Mada"/>
                <a:sym typeface="Mada"/>
              </a:rPr>
              <a:t>due to contracture (myofibroblasts).</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Classical</a:t>
            </a:r>
            <a:r>
              <a:rPr lang="en-GB" sz="1100">
                <a:solidFill>
                  <a:srgbClr val="6AA84F"/>
                </a:solidFill>
                <a:latin typeface="Mada"/>
                <a:ea typeface="Mada"/>
                <a:cs typeface="Mada"/>
                <a:sym typeface="Mada"/>
              </a:rPr>
              <a:t> </a:t>
            </a:r>
            <a:r>
              <a:rPr lang="en-GB" sz="1100">
                <a:solidFill>
                  <a:srgbClr val="6AA84F"/>
                </a:solidFill>
                <a:latin typeface="Mada"/>
                <a:ea typeface="Mada"/>
                <a:cs typeface="Mada"/>
                <a:sym typeface="Mada"/>
              </a:rPr>
              <a:t>presentation: 20 year old African American female, with a scar in the earlobe.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Keloid scars have high recurrence rate.</a:t>
            </a:r>
            <a:endParaRPr sz="1100">
              <a:solidFill>
                <a:srgbClr val="6AA84F"/>
              </a:solidFill>
              <a:latin typeface="Mada"/>
              <a:ea typeface="Mada"/>
              <a:cs typeface="Mada"/>
              <a:sym typeface="Mada"/>
            </a:endParaRPr>
          </a:p>
          <a:p>
            <a:pPr indent="0" lvl="0" marL="457200" rtl="0" algn="l">
              <a:spcBef>
                <a:spcPts val="0"/>
              </a:spcBef>
              <a:spcAft>
                <a:spcPts val="0"/>
              </a:spcAft>
              <a:buNone/>
            </a:pPr>
            <a:r>
              <a:t/>
            </a:r>
            <a:endParaRPr sz="1100">
              <a:solidFill>
                <a:srgbClr val="6AA84F"/>
              </a:solidFill>
              <a:latin typeface="Mada"/>
              <a:ea typeface="Mada"/>
              <a:cs typeface="Mada"/>
              <a:sym typeface="Mada"/>
            </a:endParaRPr>
          </a:p>
        </p:txBody>
      </p:sp>
      <p:pic>
        <p:nvPicPr>
          <p:cNvPr id="527" name="Google Shape;527;p22"/>
          <p:cNvPicPr preferRelativeResize="0"/>
          <p:nvPr/>
        </p:nvPicPr>
        <p:blipFill>
          <a:blip r:embed="rId3">
            <a:alphaModFix/>
          </a:blip>
          <a:stretch>
            <a:fillRect/>
          </a:stretch>
        </p:blipFill>
        <p:spPr>
          <a:xfrm>
            <a:off x="775199" y="3484652"/>
            <a:ext cx="1654500" cy="1027500"/>
          </a:xfrm>
          <a:prstGeom prst="rect">
            <a:avLst/>
          </a:prstGeom>
          <a:noFill/>
          <a:ln>
            <a:noFill/>
          </a:ln>
        </p:spPr>
      </p:pic>
      <p:pic>
        <p:nvPicPr>
          <p:cNvPr id="528" name="Google Shape;528;p22"/>
          <p:cNvPicPr preferRelativeResize="0"/>
          <p:nvPr/>
        </p:nvPicPr>
        <p:blipFill>
          <a:blip r:embed="rId4">
            <a:alphaModFix/>
          </a:blip>
          <a:stretch>
            <a:fillRect/>
          </a:stretch>
        </p:blipFill>
        <p:spPr>
          <a:xfrm>
            <a:off x="2983329" y="3483500"/>
            <a:ext cx="1654600" cy="1027600"/>
          </a:xfrm>
          <a:prstGeom prst="rect">
            <a:avLst/>
          </a:prstGeom>
          <a:noFill/>
          <a:ln>
            <a:noFill/>
          </a:ln>
        </p:spPr>
      </p:pic>
      <p:pic>
        <p:nvPicPr>
          <p:cNvPr id="529" name="Google Shape;529;p22"/>
          <p:cNvPicPr preferRelativeResize="0"/>
          <p:nvPr/>
        </p:nvPicPr>
        <p:blipFill>
          <a:blip r:embed="rId5">
            <a:alphaModFix/>
          </a:blip>
          <a:stretch>
            <a:fillRect/>
          </a:stretch>
        </p:blipFill>
        <p:spPr>
          <a:xfrm>
            <a:off x="5191450" y="3483499"/>
            <a:ext cx="1656000" cy="1027600"/>
          </a:xfrm>
          <a:prstGeom prst="rect">
            <a:avLst/>
          </a:prstGeom>
          <a:noFill/>
          <a:ln>
            <a:noFill/>
          </a:ln>
        </p:spPr>
      </p:pic>
      <p:sp>
        <p:nvSpPr>
          <p:cNvPr id="530" name="Google Shape;530;p22"/>
          <p:cNvSpPr txBox="1"/>
          <p:nvPr/>
        </p:nvSpPr>
        <p:spPr>
          <a:xfrm>
            <a:off x="691825" y="4934200"/>
            <a:ext cx="19245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Keloid scar </a:t>
            </a:r>
            <a:endParaRPr b="1">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100">
                <a:solidFill>
                  <a:srgbClr val="1C4588"/>
                </a:solidFill>
                <a:latin typeface="Mada"/>
                <a:ea typeface="Mada"/>
                <a:cs typeface="Mada"/>
                <a:sym typeface="Mada"/>
              </a:rPr>
              <a:t>excision can be done as an alternative. </a:t>
            </a:r>
            <a:endParaRPr b="1" sz="1300">
              <a:latin typeface="Mada"/>
              <a:ea typeface="Mada"/>
              <a:cs typeface="Mada"/>
              <a:sym typeface="Mada"/>
            </a:endParaRPr>
          </a:p>
        </p:txBody>
      </p:sp>
      <p:sp>
        <p:nvSpPr>
          <p:cNvPr id="531" name="Google Shape;531;p22"/>
          <p:cNvSpPr txBox="1"/>
          <p:nvPr/>
        </p:nvSpPr>
        <p:spPr>
          <a:xfrm>
            <a:off x="2664850" y="4931375"/>
            <a:ext cx="22488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Hypertrophic scars    </a:t>
            </a:r>
            <a:endParaRPr b="1">
              <a:latin typeface="Mada"/>
              <a:ea typeface="Mada"/>
              <a:cs typeface="Mada"/>
              <a:sym typeface="Mada"/>
            </a:endParaRPr>
          </a:p>
          <a:p>
            <a:pPr indent="0" lvl="0" marL="0" rtl="0" algn="ctr">
              <a:spcBef>
                <a:spcPts val="0"/>
              </a:spcBef>
              <a:spcAft>
                <a:spcPts val="0"/>
              </a:spcAft>
              <a:buNone/>
            </a:pPr>
            <a:r>
              <a:rPr lang="en-GB" sz="1100">
                <a:solidFill>
                  <a:srgbClr val="1C4588"/>
                </a:solidFill>
                <a:latin typeface="Mada"/>
                <a:ea typeface="Mada"/>
                <a:cs typeface="Mada"/>
                <a:sym typeface="Mada"/>
              </a:rPr>
              <a:t>These scars should not be excised.</a:t>
            </a:r>
            <a:r>
              <a:rPr b="1" lang="en-GB" sz="1100">
                <a:latin typeface="Mada"/>
                <a:ea typeface="Mada"/>
                <a:cs typeface="Mada"/>
                <a:sym typeface="Mada"/>
              </a:rPr>
              <a:t>         </a:t>
            </a:r>
            <a:r>
              <a:rPr b="1" lang="en-GB">
                <a:latin typeface="Mada"/>
                <a:ea typeface="Mada"/>
                <a:cs typeface="Mada"/>
                <a:sym typeface="Mada"/>
              </a:rPr>
              <a:t>  </a:t>
            </a:r>
            <a:endParaRPr b="1">
              <a:latin typeface="Mada"/>
              <a:ea typeface="Mada"/>
              <a:cs typeface="Mada"/>
              <a:sym typeface="Mada"/>
            </a:endParaRPr>
          </a:p>
        </p:txBody>
      </p:sp>
      <p:sp>
        <p:nvSpPr>
          <p:cNvPr id="532" name="Google Shape;532;p22"/>
          <p:cNvSpPr txBox="1"/>
          <p:nvPr/>
        </p:nvSpPr>
        <p:spPr>
          <a:xfrm>
            <a:off x="4934800" y="4932700"/>
            <a:ext cx="22488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Wide scar</a:t>
            </a:r>
            <a:endParaRPr b="1">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100">
                <a:solidFill>
                  <a:srgbClr val="6AA84F"/>
                </a:solidFill>
                <a:latin typeface="Mada"/>
                <a:ea typeface="Mada"/>
                <a:cs typeface="Mada"/>
                <a:sym typeface="Mada"/>
              </a:rPr>
              <a:t>Caused by traumatic wounds that are not closed properly.</a:t>
            </a:r>
            <a:endParaRPr sz="1100">
              <a:solidFill>
                <a:srgbClr val="6AA84F"/>
              </a:solidFill>
              <a:latin typeface="Mada"/>
              <a:ea typeface="Mada"/>
              <a:cs typeface="Mada"/>
              <a:sym typeface="Mada"/>
            </a:endParaRPr>
          </a:p>
        </p:txBody>
      </p:sp>
      <p:grpSp>
        <p:nvGrpSpPr>
          <p:cNvPr id="533" name="Google Shape;533;p22"/>
          <p:cNvGrpSpPr/>
          <p:nvPr/>
        </p:nvGrpSpPr>
        <p:grpSpPr>
          <a:xfrm>
            <a:off x="323344" y="2789990"/>
            <a:ext cx="467181" cy="476434"/>
            <a:chOff x="2410712" y="2415450"/>
            <a:chExt cx="312600" cy="312600"/>
          </a:xfrm>
        </p:grpSpPr>
        <p:sp>
          <p:nvSpPr>
            <p:cNvPr id="534" name="Google Shape;534;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22"/>
          <p:cNvSpPr txBox="1"/>
          <p:nvPr/>
        </p:nvSpPr>
        <p:spPr>
          <a:xfrm>
            <a:off x="780625" y="2816625"/>
            <a:ext cx="40008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Abnormal Scars (</a:t>
            </a:r>
            <a:r>
              <a:rPr b="1" lang="en-GB" sz="1800">
                <a:solidFill>
                  <a:srgbClr val="FF0000"/>
                </a:solidFill>
                <a:highlight>
                  <a:srgbClr val="EDF9F9"/>
                </a:highlight>
                <a:latin typeface="Lora"/>
                <a:ea typeface="Lora"/>
                <a:cs typeface="Lora"/>
                <a:sym typeface="Lora"/>
              </a:rPr>
              <a:t>IMPORTANT</a:t>
            </a:r>
            <a:r>
              <a:rPr b="1" lang="en-GB" sz="1800">
                <a:solidFill>
                  <a:srgbClr val="006D77"/>
                </a:solidFill>
                <a:highlight>
                  <a:srgbClr val="EDF9F9"/>
                </a:highlight>
                <a:latin typeface="Lora"/>
                <a:ea typeface="Lora"/>
                <a:cs typeface="Lora"/>
                <a:sym typeface="Lora"/>
              </a:rPr>
              <a:t>)</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graphicFrame>
        <p:nvGraphicFramePr>
          <p:cNvPr id="537" name="Google Shape;537;p22"/>
          <p:cNvGraphicFramePr/>
          <p:nvPr/>
        </p:nvGraphicFramePr>
        <p:xfrm>
          <a:off x="1003788" y="5768338"/>
          <a:ext cx="3000000" cy="3000000"/>
        </p:xfrm>
        <a:graphic>
          <a:graphicData uri="http://schemas.openxmlformats.org/drawingml/2006/table">
            <a:tbl>
              <a:tblPr>
                <a:noFill/>
                <a:tableStyleId>{6668A1DE-86A5-4A63-8D27-4AC98C5DE89C}</a:tableStyleId>
              </a:tblPr>
              <a:tblGrid>
                <a:gridCol w="1612425"/>
                <a:gridCol w="2053025"/>
                <a:gridCol w="2109875"/>
              </a:tblGrid>
              <a:tr h="262375">
                <a:tc>
                  <a:txBody>
                    <a:bodyPr/>
                    <a:lstStyle/>
                    <a:p>
                      <a:pPr indent="0" lvl="0" marL="0" rtl="0" algn="ctr">
                        <a:spcBef>
                          <a:spcPts val="0"/>
                        </a:spcBef>
                        <a:spcAft>
                          <a:spcPts val="0"/>
                        </a:spcAft>
                        <a:buClr>
                          <a:schemeClr val="dk1"/>
                        </a:buClr>
                        <a:buSzPts val="1100"/>
                        <a:buFont typeface="Arial"/>
                        <a:buNone/>
                      </a:pPr>
                      <a:r>
                        <a:rPr b="1" lang="en-GB" sz="1200">
                          <a:solidFill>
                            <a:srgbClr val="E29578"/>
                          </a:solidFill>
                          <a:latin typeface="Lora"/>
                          <a:ea typeface="Lora"/>
                          <a:cs typeface="Lora"/>
                          <a:sym typeface="Lora"/>
                        </a:rPr>
                        <a:t>Features</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a:solidFill>
                            <a:srgbClr val="E29578"/>
                          </a:solidFill>
                          <a:latin typeface="Lora"/>
                          <a:ea typeface="Lora"/>
                          <a:cs typeface="Lora"/>
                          <a:sym typeface="Lora"/>
                        </a:rPr>
                        <a:t>Hypertrophic scar</a:t>
                      </a:r>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a:solidFill>
                            <a:srgbClr val="E29578"/>
                          </a:solidFill>
                          <a:latin typeface="Lora"/>
                          <a:ea typeface="Lora"/>
                          <a:cs typeface="Lora"/>
                          <a:sym typeface="Lora"/>
                        </a:rPr>
                        <a:t>Keloid scar</a:t>
                      </a:r>
                      <a:r>
                        <a:rPr b="1" baseline="30000" lang="en-GB">
                          <a:solidFill>
                            <a:srgbClr val="E29578"/>
                          </a:solidFill>
                          <a:latin typeface="Lora"/>
                          <a:ea typeface="Lora"/>
                          <a:cs typeface="Lora"/>
                          <a:sym typeface="Lora"/>
                        </a:rPr>
                        <a:t>3</a:t>
                      </a:r>
                      <a:endParaRPr baseline="300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Genetic</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Not familial </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May be familial</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Race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Not race related </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Black &gt; White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Sex</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Female = Male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Female &gt; Male </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Age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Children</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10-30 years</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Borders</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Remains within wound</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Outgrows wound area</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Natural history</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Subsides with time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Rarely subsides</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Site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Flexor surfaces</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Sternum, shoulder, face</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75">
                <a:tc>
                  <a:txBody>
                    <a:bodyPr/>
                    <a:lstStyle/>
                    <a:p>
                      <a:pPr indent="0" lvl="0" marL="0" rtl="0" algn="ctr">
                        <a:spcBef>
                          <a:spcPts val="0"/>
                        </a:spcBef>
                        <a:spcAft>
                          <a:spcPts val="0"/>
                        </a:spcAft>
                        <a:buClr>
                          <a:schemeClr val="dk1"/>
                        </a:buClr>
                        <a:buSzPts val="1100"/>
                        <a:buFont typeface="Arial"/>
                        <a:buNone/>
                      </a:pPr>
                      <a:r>
                        <a:rPr b="1" lang="en-GB" sz="1200">
                          <a:solidFill>
                            <a:srgbClr val="006D77"/>
                          </a:solidFill>
                          <a:latin typeface="Lora"/>
                          <a:ea typeface="Lora"/>
                          <a:cs typeface="Lora"/>
                          <a:sym typeface="Lora"/>
                        </a:rPr>
                        <a:t>Aetiology</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Related to tension</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Unknown</a:t>
                      </a:r>
                      <a:endParaRPr sz="12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cxnSp>
        <p:nvCxnSpPr>
          <p:cNvPr id="538" name="Google Shape;538;p22"/>
          <p:cNvCxnSpPr>
            <a:stCxn id="524" idx="2"/>
          </p:cNvCxnSpPr>
          <p:nvPr/>
        </p:nvCxnSpPr>
        <p:spPr>
          <a:xfrm flipH="1">
            <a:off x="1597525" y="4576750"/>
            <a:ext cx="3300" cy="368400"/>
          </a:xfrm>
          <a:prstGeom prst="straightConnector1">
            <a:avLst/>
          </a:prstGeom>
          <a:noFill/>
          <a:ln cap="flat" cmpd="sng" w="19050">
            <a:solidFill>
              <a:srgbClr val="FFDDD2"/>
            </a:solidFill>
            <a:prstDash val="dash"/>
            <a:round/>
            <a:headEnd len="med" w="med" type="none"/>
            <a:tailEnd len="med" w="med" type="oval"/>
          </a:ln>
        </p:spPr>
      </p:cxnSp>
      <p:cxnSp>
        <p:nvCxnSpPr>
          <p:cNvPr id="539" name="Google Shape;539;p22"/>
          <p:cNvCxnSpPr/>
          <p:nvPr/>
        </p:nvCxnSpPr>
        <p:spPr>
          <a:xfrm flipH="1">
            <a:off x="3807325" y="4576750"/>
            <a:ext cx="3300" cy="368400"/>
          </a:xfrm>
          <a:prstGeom prst="straightConnector1">
            <a:avLst/>
          </a:prstGeom>
          <a:noFill/>
          <a:ln cap="flat" cmpd="sng" w="19050">
            <a:solidFill>
              <a:srgbClr val="FFDDD2"/>
            </a:solidFill>
            <a:prstDash val="dash"/>
            <a:round/>
            <a:headEnd len="med" w="med" type="none"/>
            <a:tailEnd len="med" w="med" type="oval"/>
          </a:ln>
        </p:spPr>
      </p:cxnSp>
      <p:cxnSp>
        <p:nvCxnSpPr>
          <p:cNvPr id="540" name="Google Shape;540;p22"/>
          <p:cNvCxnSpPr/>
          <p:nvPr/>
        </p:nvCxnSpPr>
        <p:spPr>
          <a:xfrm flipH="1">
            <a:off x="6093325" y="4576750"/>
            <a:ext cx="3300" cy="368400"/>
          </a:xfrm>
          <a:prstGeom prst="straightConnector1">
            <a:avLst/>
          </a:prstGeom>
          <a:noFill/>
          <a:ln cap="flat" cmpd="sng" w="19050">
            <a:solidFill>
              <a:srgbClr val="FFDDD2"/>
            </a:solidFill>
            <a:prstDash val="dash"/>
            <a:round/>
            <a:headEnd len="med" w="med" type="none"/>
            <a:tailEnd len="med" w="med" type="oval"/>
          </a:ln>
        </p:spPr>
      </p:cxnSp>
      <p:grpSp>
        <p:nvGrpSpPr>
          <p:cNvPr id="541" name="Google Shape;541;p22"/>
          <p:cNvGrpSpPr/>
          <p:nvPr/>
        </p:nvGrpSpPr>
        <p:grpSpPr>
          <a:xfrm>
            <a:off x="317994" y="368865"/>
            <a:ext cx="467181" cy="476434"/>
            <a:chOff x="2410712" y="2415450"/>
            <a:chExt cx="312600" cy="312600"/>
          </a:xfrm>
        </p:grpSpPr>
        <p:sp>
          <p:nvSpPr>
            <p:cNvPr id="542" name="Google Shape;542;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22"/>
          <p:cNvSpPr txBox="1"/>
          <p:nvPr/>
        </p:nvSpPr>
        <p:spPr>
          <a:xfrm>
            <a:off x="775275" y="395500"/>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Ideal Scar:</a:t>
            </a:r>
            <a:endParaRPr b="1" sz="1800">
              <a:solidFill>
                <a:srgbClr val="006D77"/>
              </a:solidFill>
              <a:highlight>
                <a:srgbClr val="EDF9F9"/>
              </a:highlight>
              <a:latin typeface="Lora"/>
              <a:ea typeface="Lora"/>
              <a:cs typeface="Lora"/>
              <a:sym typeface="Lora"/>
            </a:endParaRPr>
          </a:p>
        </p:txBody>
      </p:sp>
      <p:grpSp>
        <p:nvGrpSpPr>
          <p:cNvPr id="545" name="Google Shape;545;p22"/>
          <p:cNvGrpSpPr/>
          <p:nvPr/>
        </p:nvGrpSpPr>
        <p:grpSpPr>
          <a:xfrm>
            <a:off x="800792" y="1071358"/>
            <a:ext cx="748086" cy="696522"/>
            <a:chOff x="3291950" y="1651150"/>
            <a:chExt cx="691200" cy="699600"/>
          </a:xfrm>
        </p:grpSpPr>
        <p:sp>
          <p:nvSpPr>
            <p:cNvPr id="546" name="Google Shape;546;p2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47" name="Google Shape;547;p2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48" name="Google Shape;548;p22"/>
          <p:cNvSpPr/>
          <p:nvPr/>
        </p:nvSpPr>
        <p:spPr>
          <a:xfrm>
            <a:off x="1730582" y="1322739"/>
            <a:ext cx="201600" cy="1935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49" name="Google Shape;549;p22"/>
          <p:cNvSpPr/>
          <p:nvPr/>
        </p:nvSpPr>
        <p:spPr>
          <a:xfrm>
            <a:off x="1755357" y="1349157"/>
            <a:ext cx="132000" cy="1410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50" name="Google Shape;550;p22"/>
          <p:cNvSpPr txBox="1"/>
          <p:nvPr/>
        </p:nvSpPr>
        <p:spPr>
          <a:xfrm>
            <a:off x="900126" y="1143944"/>
            <a:ext cx="5496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grpSp>
        <p:nvGrpSpPr>
          <p:cNvPr id="551" name="Google Shape;551;p22"/>
          <p:cNvGrpSpPr/>
          <p:nvPr/>
        </p:nvGrpSpPr>
        <p:grpSpPr>
          <a:xfrm>
            <a:off x="2133246" y="1071358"/>
            <a:ext cx="748086" cy="696522"/>
            <a:chOff x="3291950" y="1651150"/>
            <a:chExt cx="691200" cy="699600"/>
          </a:xfrm>
        </p:grpSpPr>
        <p:sp>
          <p:nvSpPr>
            <p:cNvPr id="552" name="Google Shape;552;p2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53" name="Google Shape;553;p2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grpSp>
        <p:nvGrpSpPr>
          <p:cNvPr id="554" name="Google Shape;554;p22"/>
          <p:cNvGrpSpPr/>
          <p:nvPr/>
        </p:nvGrpSpPr>
        <p:grpSpPr>
          <a:xfrm>
            <a:off x="3062700" y="1322769"/>
            <a:ext cx="201678" cy="193732"/>
            <a:chOff x="2950663" y="9366325"/>
            <a:chExt cx="230700" cy="240900"/>
          </a:xfrm>
        </p:grpSpPr>
        <p:sp>
          <p:nvSpPr>
            <p:cNvPr id="555" name="Google Shape;555;p22"/>
            <p:cNvSpPr/>
            <p:nvPr/>
          </p:nvSpPr>
          <p:spPr>
            <a:xfrm>
              <a:off x="2950663" y="93663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56" name="Google Shape;556;p22"/>
            <p:cNvSpPr/>
            <p:nvPr/>
          </p:nvSpPr>
          <p:spPr>
            <a:xfrm>
              <a:off x="2979000" y="93991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57" name="Google Shape;557;p22"/>
          <p:cNvSpPr txBox="1"/>
          <p:nvPr/>
        </p:nvSpPr>
        <p:spPr>
          <a:xfrm>
            <a:off x="2232580" y="1143944"/>
            <a:ext cx="5496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02</a:t>
            </a:r>
            <a:endParaRPr sz="2400">
              <a:solidFill>
                <a:srgbClr val="E29578"/>
              </a:solidFill>
              <a:latin typeface="Fjalla One"/>
              <a:ea typeface="Fjalla One"/>
              <a:cs typeface="Fjalla One"/>
              <a:sym typeface="Fjalla One"/>
            </a:endParaRPr>
          </a:p>
        </p:txBody>
      </p:sp>
      <p:grpSp>
        <p:nvGrpSpPr>
          <p:cNvPr id="558" name="Google Shape;558;p22"/>
          <p:cNvGrpSpPr/>
          <p:nvPr/>
        </p:nvGrpSpPr>
        <p:grpSpPr>
          <a:xfrm>
            <a:off x="3399077" y="1071358"/>
            <a:ext cx="748086" cy="696522"/>
            <a:chOff x="3291950" y="1651150"/>
            <a:chExt cx="691200" cy="699600"/>
          </a:xfrm>
        </p:grpSpPr>
        <p:sp>
          <p:nvSpPr>
            <p:cNvPr id="559" name="Google Shape;559;p2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0" name="Google Shape;560;p2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61" name="Google Shape;561;p22"/>
          <p:cNvSpPr/>
          <p:nvPr/>
        </p:nvSpPr>
        <p:spPr>
          <a:xfrm>
            <a:off x="4328867" y="1322739"/>
            <a:ext cx="201600" cy="1935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2" name="Google Shape;562;p22"/>
          <p:cNvSpPr/>
          <p:nvPr/>
        </p:nvSpPr>
        <p:spPr>
          <a:xfrm>
            <a:off x="4353643" y="1349157"/>
            <a:ext cx="132000" cy="1410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3" name="Google Shape;563;p22"/>
          <p:cNvSpPr txBox="1"/>
          <p:nvPr/>
        </p:nvSpPr>
        <p:spPr>
          <a:xfrm>
            <a:off x="3498411" y="1143944"/>
            <a:ext cx="5496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grpSp>
        <p:nvGrpSpPr>
          <p:cNvPr id="564" name="Google Shape;564;p22"/>
          <p:cNvGrpSpPr/>
          <p:nvPr/>
        </p:nvGrpSpPr>
        <p:grpSpPr>
          <a:xfrm>
            <a:off x="4731531" y="1071358"/>
            <a:ext cx="748086" cy="696522"/>
            <a:chOff x="3291950" y="1651150"/>
            <a:chExt cx="691200" cy="699600"/>
          </a:xfrm>
        </p:grpSpPr>
        <p:sp>
          <p:nvSpPr>
            <p:cNvPr id="565" name="Google Shape;565;p2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6" name="Google Shape;566;p2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67" name="Google Shape;567;p22"/>
          <p:cNvSpPr/>
          <p:nvPr/>
        </p:nvSpPr>
        <p:spPr>
          <a:xfrm>
            <a:off x="5661321" y="1322739"/>
            <a:ext cx="201600" cy="1935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8" name="Google Shape;568;p22"/>
          <p:cNvSpPr/>
          <p:nvPr/>
        </p:nvSpPr>
        <p:spPr>
          <a:xfrm>
            <a:off x="5686096" y="1349157"/>
            <a:ext cx="132000" cy="1410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69" name="Google Shape;569;p22"/>
          <p:cNvSpPr txBox="1"/>
          <p:nvPr/>
        </p:nvSpPr>
        <p:spPr>
          <a:xfrm>
            <a:off x="4830865" y="1143944"/>
            <a:ext cx="5496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04</a:t>
            </a:r>
            <a:endParaRPr sz="2400">
              <a:solidFill>
                <a:srgbClr val="E29578"/>
              </a:solidFill>
              <a:latin typeface="Fjalla One"/>
              <a:ea typeface="Fjalla One"/>
              <a:cs typeface="Fjalla One"/>
              <a:sym typeface="Fjalla One"/>
            </a:endParaRPr>
          </a:p>
        </p:txBody>
      </p:sp>
      <p:grpSp>
        <p:nvGrpSpPr>
          <p:cNvPr id="570" name="Google Shape;570;p22"/>
          <p:cNvGrpSpPr/>
          <p:nvPr/>
        </p:nvGrpSpPr>
        <p:grpSpPr>
          <a:xfrm>
            <a:off x="6063985" y="1071358"/>
            <a:ext cx="748086" cy="696522"/>
            <a:chOff x="3291950" y="1651150"/>
            <a:chExt cx="691200" cy="699600"/>
          </a:xfrm>
        </p:grpSpPr>
        <p:sp>
          <p:nvSpPr>
            <p:cNvPr id="571" name="Google Shape;571;p2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72" name="Google Shape;572;p2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73" name="Google Shape;573;p22"/>
          <p:cNvSpPr txBox="1"/>
          <p:nvPr/>
        </p:nvSpPr>
        <p:spPr>
          <a:xfrm>
            <a:off x="6163319" y="1143944"/>
            <a:ext cx="5496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05</a:t>
            </a:r>
            <a:endParaRPr sz="2400">
              <a:solidFill>
                <a:srgbClr val="E29578"/>
              </a:solidFill>
              <a:latin typeface="Fjalla One"/>
              <a:ea typeface="Fjalla One"/>
              <a:cs typeface="Fjalla One"/>
              <a:sym typeface="Fjalla One"/>
            </a:endParaRPr>
          </a:p>
        </p:txBody>
      </p:sp>
      <p:sp>
        <p:nvSpPr>
          <p:cNvPr id="574" name="Google Shape;574;p22"/>
          <p:cNvSpPr txBox="1"/>
          <p:nvPr/>
        </p:nvSpPr>
        <p:spPr>
          <a:xfrm>
            <a:off x="518750" y="1767852"/>
            <a:ext cx="1769700" cy="462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Flat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Narrow</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Pliable </a:t>
            </a:r>
            <a:endParaRPr>
              <a:solidFill>
                <a:srgbClr val="FFFFFF"/>
              </a:solidFill>
              <a:latin typeface="Fira Sans"/>
              <a:ea typeface="Fira Sans"/>
              <a:cs typeface="Fira Sans"/>
              <a:sym typeface="Fira Sans"/>
            </a:endParaRPr>
          </a:p>
        </p:txBody>
      </p:sp>
      <p:sp>
        <p:nvSpPr>
          <p:cNvPr id="575" name="Google Shape;575;p22"/>
          <p:cNvSpPr txBox="1"/>
          <p:nvPr/>
        </p:nvSpPr>
        <p:spPr>
          <a:xfrm>
            <a:off x="1851200" y="1767850"/>
            <a:ext cx="1277400" cy="4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good colour and contour match to surrounding skin</a:t>
            </a:r>
            <a:endParaRPr>
              <a:solidFill>
                <a:srgbClr val="FFFFFF"/>
              </a:solidFill>
              <a:latin typeface="Fira Sans"/>
              <a:ea typeface="Fira Sans"/>
              <a:cs typeface="Fira Sans"/>
              <a:sym typeface="Fira Sans"/>
            </a:endParaRPr>
          </a:p>
        </p:txBody>
      </p:sp>
      <p:sp>
        <p:nvSpPr>
          <p:cNvPr id="576" name="Google Shape;576;p22"/>
          <p:cNvSpPr txBox="1"/>
          <p:nvPr/>
        </p:nvSpPr>
        <p:spPr>
          <a:xfrm>
            <a:off x="3193228" y="1767850"/>
            <a:ext cx="1277400" cy="4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parallel to or within resting skin tension lines (RSTL)</a:t>
            </a:r>
            <a:r>
              <a:rPr baseline="30000" lang="en-GB" sz="1200">
                <a:solidFill>
                  <a:schemeClr val="dk1"/>
                </a:solidFill>
                <a:latin typeface="Mada"/>
                <a:ea typeface="Mada"/>
                <a:cs typeface="Mada"/>
                <a:sym typeface="Mada"/>
              </a:rPr>
              <a:t>1</a:t>
            </a:r>
            <a:endParaRPr>
              <a:solidFill>
                <a:srgbClr val="FFFFFF"/>
              </a:solidFill>
              <a:latin typeface="Fira Sans"/>
              <a:ea typeface="Fira Sans"/>
              <a:cs typeface="Fira Sans"/>
              <a:sym typeface="Fira Sans"/>
            </a:endParaRPr>
          </a:p>
        </p:txBody>
      </p:sp>
      <p:sp>
        <p:nvSpPr>
          <p:cNvPr id="577" name="Google Shape;577;p22"/>
          <p:cNvSpPr txBox="1"/>
          <p:nvPr/>
        </p:nvSpPr>
        <p:spPr>
          <a:xfrm>
            <a:off x="4486100" y="1767850"/>
            <a:ext cx="1294800" cy="4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does not restrict function or distort normal anatomy</a:t>
            </a:r>
            <a:r>
              <a:rPr baseline="30000" lang="en-GB" sz="1200">
                <a:solidFill>
                  <a:schemeClr val="dk1"/>
                </a:solidFill>
                <a:latin typeface="Mada"/>
                <a:ea typeface="Mada"/>
                <a:cs typeface="Mada"/>
                <a:sym typeface="Mada"/>
              </a:rPr>
              <a:t>2</a:t>
            </a:r>
            <a:endParaRPr baseline="30000" sz="1200">
              <a:solidFill>
                <a:schemeClr val="dk1"/>
              </a:solidFill>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sp>
        <p:nvSpPr>
          <p:cNvPr id="578" name="Google Shape;578;p22"/>
          <p:cNvSpPr txBox="1"/>
          <p:nvPr/>
        </p:nvSpPr>
        <p:spPr>
          <a:xfrm>
            <a:off x="5786725" y="1767850"/>
            <a:ext cx="1473600" cy="462300"/>
          </a:xfrm>
          <a:prstGeom prst="rect">
            <a:avLst/>
          </a:prstGeom>
          <a:noFill/>
          <a:ln>
            <a:noFill/>
          </a:ln>
        </p:spPr>
        <p:txBody>
          <a:bodyPr anchorCtr="0" anchor="t" bIns="91425" lIns="91425" spcFirstLastPara="1" rIns="91425" wrap="square" tIns="91425">
            <a:noAutofit/>
          </a:bodyPr>
          <a:lstStyle/>
          <a:p>
            <a:pPr indent="-304800" lvl="0" marL="360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matures within 6-18 months </a:t>
            </a:r>
            <a:endParaRPr sz="1200">
              <a:solidFill>
                <a:schemeClr val="dk1"/>
              </a:solidFill>
              <a:latin typeface="Mada"/>
              <a:ea typeface="Mada"/>
              <a:cs typeface="Mada"/>
              <a:sym typeface="Mada"/>
            </a:endParaRPr>
          </a:p>
          <a:p>
            <a:pPr indent="-304800" lvl="0" marL="360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Asymptomatic and </a:t>
            </a:r>
            <a:r>
              <a:rPr lang="en-GB" sz="1200">
                <a:solidFill>
                  <a:srgbClr val="6AA84F"/>
                </a:solidFill>
                <a:latin typeface="Mada"/>
                <a:ea typeface="Mada"/>
                <a:cs typeface="Mada"/>
                <a:sym typeface="Mada"/>
              </a:rPr>
              <a:t>painless</a:t>
            </a:r>
            <a:endParaRPr>
              <a:solidFill>
                <a:srgbClr val="6AA84F"/>
              </a:solidFill>
              <a:latin typeface="Mada"/>
              <a:ea typeface="Mada"/>
              <a:cs typeface="Mada"/>
              <a:sym typeface="Mada"/>
            </a:endParaRPr>
          </a:p>
        </p:txBody>
      </p:sp>
      <p:sp>
        <p:nvSpPr>
          <p:cNvPr id="579" name="Google Shape;579;p22"/>
          <p:cNvSpPr/>
          <p:nvPr/>
        </p:nvSpPr>
        <p:spPr>
          <a:xfrm>
            <a:off x="800800" y="5565975"/>
            <a:ext cx="467100" cy="46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0" name="Google Shape;580;p22"/>
          <p:cNvPicPr preferRelativeResize="0"/>
          <p:nvPr/>
        </p:nvPicPr>
        <p:blipFill>
          <a:blip r:embed="rId6">
            <a:alphaModFix/>
          </a:blip>
          <a:stretch>
            <a:fillRect/>
          </a:stretch>
        </p:blipFill>
        <p:spPr>
          <a:xfrm>
            <a:off x="6427275" y="9259650"/>
            <a:ext cx="950125" cy="127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3"/>
          <p:cNvSpPr txBox="1"/>
          <p:nvPr/>
        </p:nvSpPr>
        <p:spPr>
          <a:xfrm>
            <a:off x="4174250" y="4663450"/>
            <a:ext cx="1455300" cy="1110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586" name="Google Shape;586;p23"/>
          <p:cNvSpPr txBox="1"/>
          <p:nvPr/>
        </p:nvSpPr>
        <p:spPr>
          <a:xfrm>
            <a:off x="5850650" y="7482850"/>
            <a:ext cx="1455300" cy="1110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587" name="Google Shape;587;p23"/>
          <p:cNvSpPr txBox="1"/>
          <p:nvPr/>
        </p:nvSpPr>
        <p:spPr>
          <a:xfrm>
            <a:off x="5850650" y="6035050"/>
            <a:ext cx="1455300" cy="1110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588" name="Google Shape;588;p23"/>
          <p:cNvSpPr txBox="1"/>
          <p:nvPr/>
        </p:nvSpPr>
        <p:spPr>
          <a:xfrm>
            <a:off x="5850650" y="4663450"/>
            <a:ext cx="1455300" cy="11109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cxnSp>
        <p:nvCxnSpPr>
          <p:cNvPr id="589" name="Google Shape;589;p23"/>
          <p:cNvCxnSpPr/>
          <p:nvPr/>
        </p:nvCxnSpPr>
        <p:spPr>
          <a:xfrm flipH="1" rot="10800000">
            <a:off x="611896" y="8193590"/>
            <a:ext cx="242400" cy="600"/>
          </a:xfrm>
          <a:prstGeom prst="straightConnector1">
            <a:avLst/>
          </a:prstGeom>
          <a:noFill/>
          <a:ln cap="flat" cmpd="sng" w="19050">
            <a:solidFill>
              <a:srgbClr val="83C5BE"/>
            </a:solidFill>
            <a:prstDash val="solid"/>
            <a:round/>
            <a:headEnd len="med" w="med" type="none"/>
            <a:tailEnd len="med" w="med" type="oval"/>
          </a:ln>
        </p:spPr>
      </p:cxnSp>
      <p:sp>
        <p:nvSpPr>
          <p:cNvPr id="590" name="Google Shape;590;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
          <p:cNvSpPr/>
          <p:nvPr/>
        </p:nvSpPr>
        <p:spPr>
          <a:xfrm>
            <a:off x="74475" y="9343350"/>
            <a:ext cx="7440600" cy="12726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We should take measures to prevent it from occurring in the first place. You prevent</a:t>
            </a:r>
            <a:r>
              <a:rPr lang="en-GB" sz="900">
                <a:solidFill>
                  <a:srgbClr val="6AA84F"/>
                </a:solidFill>
                <a:latin typeface="Mada"/>
                <a:ea typeface="Mada"/>
                <a:cs typeface="Mada"/>
                <a:sym typeface="Mada"/>
              </a:rPr>
              <a:t> HTS, by avoiding tension in creating a scar parallel to the RSTL, minimal undermining (raising the skin and going underneath it), minimal electrocauter (leads to seroma formation → </a:t>
            </a:r>
            <a:r>
              <a:rPr lang="en-GB" sz="900">
                <a:solidFill>
                  <a:srgbClr val="6AA84F"/>
                </a:solidFill>
                <a:latin typeface="Mada"/>
                <a:ea typeface="Mada"/>
                <a:cs typeface="Mada"/>
                <a:sym typeface="Mada"/>
              </a:rPr>
              <a:t>high</a:t>
            </a:r>
            <a:r>
              <a:rPr lang="en-GB" sz="900">
                <a:solidFill>
                  <a:srgbClr val="6AA84F"/>
                </a:solidFill>
                <a:latin typeface="Mada"/>
                <a:ea typeface="Mada"/>
                <a:cs typeface="Mada"/>
                <a:sym typeface="Mada"/>
              </a:rPr>
              <a:t> tension) closing layer, no strangulation (put spaces between each suture).</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How does radiation and chemotherapy heal HTS if it leads to reduced wound healing? the unit of given radiation therapy is the guide. Patients that receive radiation therapy for cancer receive high amounts of radiation compared to HTS. The second thing is that HTS has abnormal collagen synthesis (high turnover of collagen) and radiation stops this by causing fibrosis and less formation of collagen. </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Char char="-"/>
            </a:pPr>
            <a:r>
              <a:rPr lang="en-GB" sz="900">
                <a:solidFill>
                  <a:srgbClr val="6AA84F"/>
                </a:solidFill>
                <a:latin typeface="Mada"/>
                <a:ea typeface="Mada"/>
                <a:cs typeface="Mada"/>
                <a:sym typeface="Mada"/>
              </a:rPr>
              <a:t>There’s still a 10% chance of recurrence after treatment.</a:t>
            </a:r>
            <a:endParaRPr sz="900">
              <a:solidFill>
                <a:srgbClr val="6AA84F"/>
              </a:solidFill>
              <a:latin typeface="Mada"/>
              <a:ea typeface="Mada"/>
              <a:cs typeface="Mada"/>
              <a:sym typeface="Mada"/>
            </a:endParaRPr>
          </a:p>
          <a:p>
            <a:pPr indent="0" lvl="0" marL="457200" rtl="0" algn="l">
              <a:spcBef>
                <a:spcPts val="0"/>
              </a:spcBef>
              <a:spcAft>
                <a:spcPts val="0"/>
              </a:spcAft>
              <a:buNone/>
            </a:pPr>
            <a:r>
              <a:t/>
            </a:r>
            <a:endParaRPr sz="900">
              <a:solidFill>
                <a:srgbClr val="6AA84F"/>
              </a:solidFill>
              <a:latin typeface="Mada"/>
              <a:ea typeface="Mada"/>
              <a:cs typeface="Mada"/>
              <a:sym typeface="Mada"/>
            </a:endParaRPr>
          </a:p>
        </p:txBody>
      </p:sp>
      <p:sp>
        <p:nvSpPr>
          <p:cNvPr id="592" name="Google Shape;592;p23"/>
          <p:cNvSpPr txBox="1"/>
          <p:nvPr/>
        </p:nvSpPr>
        <p:spPr>
          <a:xfrm>
            <a:off x="779200" y="4969925"/>
            <a:ext cx="7018500" cy="672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Prevention</a:t>
            </a:r>
            <a:endParaRPr/>
          </a:p>
        </p:txBody>
      </p:sp>
      <p:pic>
        <p:nvPicPr>
          <p:cNvPr id="593" name="Google Shape;593;p23"/>
          <p:cNvPicPr preferRelativeResize="0"/>
          <p:nvPr/>
        </p:nvPicPr>
        <p:blipFill>
          <a:blip r:embed="rId3">
            <a:alphaModFix/>
          </a:blip>
          <a:stretch>
            <a:fillRect/>
          </a:stretch>
        </p:blipFill>
        <p:spPr>
          <a:xfrm>
            <a:off x="4240994" y="4722575"/>
            <a:ext cx="1326668" cy="993707"/>
          </a:xfrm>
          <a:prstGeom prst="rect">
            <a:avLst/>
          </a:prstGeom>
          <a:noFill/>
          <a:ln>
            <a:noFill/>
          </a:ln>
        </p:spPr>
      </p:pic>
      <p:pic>
        <p:nvPicPr>
          <p:cNvPr id="594" name="Google Shape;594;p23"/>
          <p:cNvPicPr preferRelativeResize="0"/>
          <p:nvPr/>
        </p:nvPicPr>
        <p:blipFill rotWithShape="1">
          <a:blip r:embed="rId4">
            <a:alphaModFix/>
          </a:blip>
          <a:srcRect b="0" l="8845" r="9018" t="0"/>
          <a:stretch/>
        </p:blipFill>
        <p:spPr>
          <a:xfrm>
            <a:off x="5907425" y="4722563"/>
            <a:ext cx="1326651" cy="993726"/>
          </a:xfrm>
          <a:prstGeom prst="rect">
            <a:avLst/>
          </a:prstGeom>
          <a:noFill/>
          <a:ln>
            <a:noFill/>
          </a:ln>
        </p:spPr>
      </p:pic>
      <p:pic>
        <p:nvPicPr>
          <p:cNvPr id="595" name="Google Shape;595;p23"/>
          <p:cNvPicPr preferRelativeResize="0"/>
          <p:nvPr/>
        </p:nvPicPr>
        <p:blipFill>
          <a:blip r:embed="rId5">
            <a:alphaModFix/>
          </a:blip>
          <a:stretch>
            <a:fillRect/>
          </a:stretch>
        </p:blipFill>
        <p:spPr>
          <a:xfrm>
            <a:off x="5911075" y="7541450"/>
            <a:ext cx="1326650" cy="993700"/>
          </a:xfrm>
          <a:prstGeom prst="rect">
            <a:avLst/>
          </a:prstGeom>
          <a:noFill/>
          <a:ln>
            <a:noFill/>
          </a:ln>
        </p:spPr>
      </p:pic>
      <p:pic>
        <p:nvPicPr>
          <p:cNvPr id="596" name="Google Shape;596;p23"/>
          <p:cNvPicPr preferRelativeResize="0"/>
          <p:nvPr/>
        </p:nvPicPr>
        <p:blipFill>
          <a:blip r:embed="rId6">
            <a:alphaModFix/>
          </a:blip>
          <a:stretch>
            <a:fillRect/>
          </a:stretch>
        </p:blipFill>
        <p:spPr>
          <a:xfrm>
            <a:off x="5907425" y="6093650"/>
            <a:ext cx="1326650" cy="993700"/>
          </a:xfrm>
          <a:prstGeom prst="rect">
            <a:avLst/>
          </a:prstGeom>
          <a:noFill/>
          <a:ln>
            <a:noFill/>
          </a:ln>
        </p:spPr>
      </p:pic>
      <p:grpSp>
        <p:nvGrpSpPr>
          <p:cNvPr id="597" name="Google Shape;597;p23"/>
          <p:cNvGrpSpPr/>
          <p:nvPr/>
        </p:nvGrpSpPr>
        <p:grpSpPr>
          <a:xfrm>
            <a:off x="323344" y="3932990"/>
            <a:ext cx="467181" cy="476434"/>
            <a:chOff x="2410712" y="2415450"/>
            <a:chExt cx="312600" cy="312600"/>
          </a:xfrm>
        </p:grpSpPr>
        <p:sp>
          <p:nvSpPr>
            <p:cNvPr id="598" name="Google Shape;598;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23"/>
          <p:cNvSpPr txBox="1"/>
          <p:nvPr/>
        </p:nvSpPr>
        <p:spPr>
          <a:xfrm>
            <a:off x="780625" y="3959625"/>
            <a:ext cx="59151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Treatment of hypertrophic scar </a:t>
            </a:r>
            <a:r>
              <a:rPr b="1" lang="en-GB" sz="1800">
                <a:solidFill>
                  <a:srgbClr val="6AA84F"/>
                </a:solidFill>
                <a:highlight>
                  <a:srgbClr val="EDF9F9"/>
                </a:highlight>
                <a:latin typeface="Lora"/>
                <a:ea typeface="Lora"/>
                <a:cs typeface="Lora"/>
                <a:sym typeface="Lora"/>
              </a:rPr>
              <a:t>and keloid</a:t>
            </a:r>
            <a:r>
              <a:rPr b="1" baseline="30000" lang="en-GB" sz="1800">
                <a:solidFill>
                  <a:srgbClr val="006D77"/>
                </a:solidFill>
                <a:highlight>
                  <a:srgbClr val="EDF9F9"/>
                </a:highlight>
                <a:latin typeface="Lora"/>
                <a:ea typeface="Lora"/>
                <a:cs typeface="Lora"/>
                <a:sym typeface="Lora"/>
              </a:rPr>
              <a:t>1</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grpSp>
        <p:nvGrpSpPr>
          <p:cNvPr id="601" name="Google Shape;601;p23"/>
          <p:cNvGrpSpPr/>
          <p:nvPr/>
        </p:nvGrpSpPr>
        <p:grpSpPr>
          <a:xfrm>
            <a:off x="323344" y="1828765"/>
            <a:ext cx="467181" cy="476434"/>
            <a:chOff x="2410712" y="2415450"/>
            <a:chExt cx="312600" cy="312600"/>
          </a:xfrm>
        </p:grpSpPr>
        <p:sp>
          <p:nvSpPr>
            <p:cNvPr id="602" name="Google Shape;602;p2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23"/>
          <p:cNvSpPr txBox="1"/>
          <p:nvPr/>
        </p:nvSpPr>
        <p:spPr>
          <a:xfrm>
            <a:off x="788825" y="18296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Vancouver Scale:</a:t>
            </a:r>
            <a:endParaRPr b="1" sz="1800">
              <a:solidFill>
                <a:srgbClr val="006D77"/>
              </a:solidFill>
              <a:highlight>
                <a:srgbClr val="EDF9F9"/>
              </a:highlight>
              <a:latin typeface="Lora"/>
              <a:ea typeface="Lora"/>
              <a:cs typeface="Lora"/>
              <a:sym typeface="Lora"/>
            </a:endParaRPr>
          </a:p>
        </p:txBody>
      </p:sp>
      <p:cxnSp>
        <p:nvCxnSpPr>
          <p:cNvPr id="605" name="Google Shape;605;p23"/>
          <p:cNvCxnSpPr/>
          <p:nvPr/>
        </p:nvCxnSpPr>
        <p:spPr>
          <a:xfrm>
            <a:off x="499088" y="4708775"/>
            <a:ext cx="3900" cy="3967200"/>
          </a:xfrm>
          <a:prstGeom prst="straightConnector1">
            <a:avLst/>
          </a:prstGeom>
          <a:noFill/>
          <a:ln cap="flat" cmpd="sng" w="28575">
            <a:solidFill>
              <a:srgbClr val="FFDDD2"/>
            </a:solidFill>
            <a:prstDash val="solid"/>
            <a:round/>
            <a:headEnd len="med" w="med" type="oval"/>
            <a:tailEnd len="med" w="med" type="oval"/>
          </a:ln>
        </p:spPr>
      </p:cxnSp>
      <p:cxnSp>
        <p:nvCxnSpPr>
          <p:cNvPr id="606" name="Google Shape;606;p23"/>
          <p:cNvCxnSpPr/>
          <p:nvPr/>
        </p:nvCxnSpPr>
        <p:spPr>
          <a:xfrm flipH="1" rot="10800000">
            <a:off x="611896" y="6196940"/>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607" name="Google Shape;607;p23"/>
          <p:cNvCxnSpPr/>
          <p:nvPr/>
        </p:nvCxnSpPr>
        <p:spPr>
          <a:xfrm flipH="1" rot="10800000">
            <a:off x="611896" y="5163615"/>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608" name="Google Shape;608;p23"/>
          <p:cNvCxnSpPr/>
          <p:nvPr/>
        </p:nvCxnSpPr>
        <p:spPr>
          <a:xfrm flipH="1" rot="10800000">
            <a:off x="611896" y="7202990"/>
            <a:ext cx="242400" cy="600"/>
          </a:xfrm>
          <a:prstGeom prst="straightConnector1">
            <a:avLst/>
          </a:prstGeom>
          <a:noFill/>
          <a:ln cap="flat" cmpd="sng" w="19050">
            <a:solidFill>
              <a:srgbClr val="83C5BE"/>
            </a:solidFill>
            <a:prstDash val="solid"/>
            <a:round/>
            <a:headEnd len="med" w="med" type="none"/>
            <a:tailEnd len="med" w="med" type="oval"/>
          </a:ln>
        </p:spPr>
      </p:cxnSp>
      <p:sp>
        <p:nvSpPr>
          <p:cNvPr id="609" name="Google Shape;609;p23"/>
          <p:cNvSpPr/>
          <p:nvPr/>
        </p:nvSpPr>
        <p:spPr>
          <a:xfrm>
            <a:off x="259577" y="4921975"/>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3"/>
          <p:cNvSpPr/>
          <p:nvPr/>
        </p:nvSpPr>
        <p:spPr>
          <a:xfrm>
            <a:off x="259577" y="59555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3"/>
          <p:cNvSpPr/>
          <p:nvPr/>
        </p:nvSpPr>
        <p:spPr>
          <a:xfrm>
            <a:off x="259577" y="69461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3"/>
          <p:cNvSpPr/>
          <p:nvPr/>
        </p:nvSpPr>
        <p:spPr>
          <a:xfrm>
            <a:off x="259577" y="79367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3" name="Google Shape;613;p23"/>
          <p:cNvPicPr preferRelativeResize="0"/>
          <p:nvPr/>
        </p:nvPicPr>
        <p:blipFill>
          <a:blip r:embed="rId7">
            <a:alphaModFix/>
          </a:blip>
          <a:stretch>
            <a:fillRect/>
          </a:stretch>
        </p:blipFill>
        <p:spPr>
          <a:xfrm>
            <a:off x="339066" y="8005137"/>
            <a:ext cx="322220" cy="322200"/>
          </a:xfrm>
          <a:prstGeom prst="rect">
            <a:avLst/>
          </a:prstGeom>
          <a:noFill/>
          <a:ln>
            <a:noFill/>
          </a:ln>
        </p:spPr>
      </p:pic>
      <p:pic>
        <p:nvPicPr>
          <p:cNvPr id="614" name="Google Shape;614;p23"/>
          <p:cNvPicPr preferRelativeResize="0"/>
          <p:nvPr/>
        </p:nvPicPr>
        <p:blipFill>
          <a:blip r:embed="rId8">
            <a:alphaModFix/>
          </a:blip>
          <a:stretch>
            <a:fillRect/>
          </a:stretch>
        </p:blipFill>
        <p:spPr>
          <a:xfrm>
            <a:off x="339085" y="5002824"/>
            <a:ext cx="322200" cy="322200"/>
          </a:xfrm>
          <a:prstGeom prst="rect">
            <a:avLst/>
          </a:prstGeom>
          <a:noFill/>
          <a:ln>
            <a:noFill/>
          </a:ln>
        </p:spPr>
      </p:pic>
      <p:pic>
        <p:nvPicPr>
          <p:cNvPr id="615" name="Google Shape;615;p23"/>
          <p:cNvPicPr preferRelativeResize="0"/>
          <p:nvPr/>
        </p:nvPicPr>
        <p:blipFill>
          <a:blip r:embed="rId9">
            <a:alphaModFix/>
          </a:blip>
          <a:stretch>
            <a:fillRect/>
          </a:stretch>
        </p:blipFill>
        <p:spPr>
          <a:xfrm>
            <a:off x="339944" y="6014944"/>
            <a:ext cx="322200" cy="322198"/>
          </a:xfrm>
          <a:prstGeom prst="rect">
            <a:avLst/>
          </a:prstGeom>
          <a:noFill/>
          <a:ln>
            <a:noFill/>
          </a:ln>
        </p:spPr>
      </p:pic>
      <p:pic>
        <p:nvPicPr>
          <p:cNvPr id="616" name="Google Shape;616;p23"/>
          <p:cNvPicPr preferRelativeResize="0"/>
          <p:nvPr/>
        </p:nvPicPr>
        <p:blipFill>
          <a:blip r:embed="rId10">
            <a:alphaModFix/>
          </a:blip>
          <a:stretch>
            <a:fillRect/>
          </a:stretch>
        </p:blipFill>
        <p:spPr>
          <a:xfrm>
            <a:off x="339085" y="7027050"/>
            <a:ext cx="322200" cy="322200"/>
          </a:xfrm>
          <a:prstGeom prst="rect">
            <a:avLst/>
          </a:prstGeom>
          <a:noFill/>
          <a:ln>
            <a:noFill/>
          </a:ln>
        </p:spPr>
      </p:pic>
      <p:sp>
        <p:nvSpPr>
          <p:cNvPr id="617" name="Google Shape;617;p23"/>
          <p:cNvSpPr txBox="1"/>
          <p:nvPr/>
        </p:nvSpPr>
        <p:spPr>
          <a:xfrm>
            <a:off x="764775" y="7791475"/>
            <a:ext cx="3947400" cy="142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GB">
                <a:solidFill>
                  <a:schemeClr val="dk1"/>
                </a:solidFill>
                <a:latin typeface="Mada"/>
                <a:ea typeface="Mada"/>
                <a:cs typeface="Mada"/>
                <a:sym typeface="Mada"/>
              </a:rPr>
              <a:t>Laser</a:t>
            </a:r>
            <a:endParaRPr>
              <a:solidFill>
                <a:schemeClr val="dk1"/>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chemeClr val="dk1"/>
                </a:solidFill>
                <a:latin typeface="Mada"/>
                <a:ea typeface="Mada"/>
                <a:cs typeface="Mada"/>
                <a:sym typeface="Mada"/>
              </a:rPr>
              <a:t>Surgery</a:t>
            </a:r>
            <a:endParaRPr>
              <a:solidFill>
                <a:schemeClr val="dk1"/>
              </a:solidFill>
              <a:latin typeface="Mada"/>
              <a:ea typeface="Mada"/>
              <a:cs typeface="Mada"/>
              <a:sym typeface="Mada"/>
            </a:endParaRPr>
          </a:p>
          <a:p>
            <a:pPr indent="-311150" lvl="0" marL="457200" rtl="0" algn="l">
              <a:spcBef>
                <a:spcPts val="0"/>
              </a:spcBef>
              <a:spcAft>
                <a:spcPts val="0"/>
              </a:spcAft>
              <a:buSzPts val="1300"/>
              <a:buFont typeface="Mada"/>
              <a:buChar char="●"/>
            </a:pPr>
            <a:r>
              <a:rPr lang="en-GB" sz="1300">
                <a:solidFill>
                  <a:srgbClr val="6AA84F"/>
                </a:solidFill>
                <a:latin typeface="Mada"/>
                <a:ea typeface="Mada"/>
                <a:cs typeface="Mada"/>
                <a:sym typeface="Mada"/>
              </a:rPr>
              <a:t>In keloids, if the measures described above fail, the best treatment approach is a combination of intralesional excision followed immediately by low-dose radiotherapy. </a:t>
            </a:r>
            <a:endParaRPr sz="1300">
              <a:solidFill>
                <a:srgbClr val="6AA84F"/>
              </a:solidFill>
              <a:latin typeface="Mada"/>
              <a:ea typeface="Mada"/>
              <a:cs typeface="Mada"/>
              <a:sym typeface="Mada"/>
            </a:endParaRPr>
          </a:p>
        </p:txBody>
      </p:sp>
      <p:sp>
        <p:nvSpPr>
          <p:cNvPr id="618" name="Google Shape;618;p23"/>
          <p:cNvSpPr txBox="1"/>
          <p:nvPr/>
        </p:nvSpPr>
        <p:spPr>
          <a:xfrm>
            <a:off x="788825" y="6682050"/>
            <a:ext cx="4864800" cy="11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6AA84F"/>
                </a:solidFill>
                <a:latin typeface="Mada"/>
                <a:ea typeface="Mada"/>
                <a:cs typeface="Mada"/>
                <a:sym typeface="Mada"/>
              </a:rPr>
              <a:t>Medical </a:t>
            </a:r>
            <a:r>
              <a:rPr b="1" baseline="30000" lang="en-GB">
                <a:solidFill>
                  <a:srgbClr val="6AA84F"/>
                </a:solidFill>
                <a:latin typeface="Mada"/>
                <a:ea typeface="Mada"/>
                <a:cs typeface="Mada"/>
                <a:sym typeface="Mada"/>
              </a:rPr>
              <a:t>2</a:t>
            </a:r>
            <a:r>
              <a:rPr b="1" lang="en-GB">
                <a:solidFill>
                  <a:srgbClr val="6AA84F"/>
                </a:solidFill>
                <a:latin typeface="Mada"/>
                <a:ea typeface="Mada"/>
                <a:cs typeface="Mada"/>
                <a:sym typeface="Mada"/>
              </a:rPr>
              <a:t>: </a:t>
            </a:r>
            <a:endParaRPr b="1">
              <a:solidFill>
                <a:srgbClr val="6AA84F"/>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5-FU </a:t>
            </a:r>
            <a:r>
              <a:rPr lang="en-GB">
                <a:solidFill>
                  <a:srgbClr val="6AA84F"/>
                </a:solidFill>
                <a:latin typeface="Mada"/>
                <a:ea typeface="Mada"/>
                <a:cs typeface="Mada"/>
                <a:sym typeface="Mada"/>
              </a:rPr>
              <a:t>(</a:t>
            </a:r>
            <a:r>
              <a:rPr lang="en-GB">
                <a:solidFill>
                  <a:srgbClr val="6AA84F"/>
                </a:solidFill>
                <a:highlight>
                  <a:schemeClr val="lt1"/>
                </a:highlight>
                <a:latin typeface="Mada"/>
                <a:ea typeface="Mada"/>
                <a:cs typeface="Mada"/>
                <a:sym typeface="Mada"/>
              </a:rPr>
              <a:t>Fluorouracil is a chemotherapy).</a:t>
            </a:r>
            <a:endParaRPr>
              <a:solidFill>
                <a:srgbClr val="6AA84F"/>
              </a:solidFill>
              <a:highlight>
                <a:schemeClr val="lt1"/>
              </a:highlight>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rgbClr val="6AA84F"/>
                </a:solidFill>
                <a:latin typeface="Mada"/>
                <a:ea typeface="Mada"/>
                <a:cs typeface="Mada"/>
                <a:sym typeface="Mada"/>
              </a:rPr>
              <a:t>Intralesional</a:t>
            </a:r>
            <a:r>
              <a:rPr lang="en-GB">
                <a:solidFill>
                  <a:schemeClr val="dk1"/>
                </a:solidFill>
                <a:latin typeface="Mada"/>
                <a:ea typeface="Mada"/>
                <a:cs typeface="Mada"/>
                <a:sym typeface="Mada"/>
              </a:rPr>
              <a:t> Steroids </a:t>
            </a:r>
            <a:r>
              <a:rPr lang="en-GB">
                <a:solidFill>
                  <a:srgbClr val="6AA84F"/>
                </a:solidFill>
                <a:latin typeface="Mada"/>
                <a:ea typeface="Mada"/>
                <a:cs typeface="Mada"/>
                <a:sym typeface="Mada"/>
              </a:rPr>
              <a:t>(first-line therapy).</a:t>
            </a:r>
            <a:endParaRPr>
              <a:solidFill>
                <a:srgbClr val="6AA84F"/>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Radiation</a:t>
            </a:r>
            <a:endParaRPr/>
          </a:p>
        </p:txBody>
      </p:sp>
      <p:sp>
        <p:nvSpPr>
          <p:cNvPr id="619" name="Google Shape;619;p23"/>
          <p:cNvSpPr txBox="1"/>
          <p:nvPr/>
        </p:nvSpPr>
        <p:spPr>
          <a:xfrm>
            <a:off x="790525" y="5730775"/>
            <a:ext cx="32508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6AA84F"/>
                </a:solidFill>
                <a:latin typeface="Mada"/>
                <a:ea typeface="Mada"/>
                <a:cs typeface="Mada"/>
                <a:sym typeface="Mada"/>
              </a:rPr>
              <a:t>Non surgical: </a:t>
            </a:r>
            <a:endParaRPr b="1">
              <a:solidFill>
                <a:srgbClr val="6AA84F"/>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Pressure: </a:t>
            </a:r>
            <a:r>
              <a:rPr lang="en-GB">
                <a:solidFill>
                  <a:srgbClr val="6AA84F"/>
                </a:solidFill>
                <a:latin typeface="Mada"/>
                <a:ea typeface="Mada"/>
                <a:cs typeface="Mada"/>
                <a:sym typeface="Mada"/>
              </a:rPr>
              <a:t>compression</a:t>
            </a:r>
            <a:r>
              <a:rPr lang="en-GB">
                <a:solidFill>
                  <a:schemeClr val="dk1"/>
                </a:solidFill>
                <a:latin typeface="Mada"/>
                <a:ea typeface="Mada"/>
                <a:cs typeface="Mada"/>
                <a:sym typeface="Mada"/>
              </a:rPr>
              <a:t> </a:t>
            </a:r>
            <a:r>
              <a:rPr lang="en-GB">
                <a:solidFill>
                  <a:srgbClr val="6AA84F"/>
                </a:solidFill>
                <a:latin typeface="Mada"/>
                <a:ea typeface="Mada"/>
                <a:cs typeface="Mada"/>
                <a:sym typeface="Mada"/>
              </a:rPr>
              <a:t>garment. </a:t>
            </a:r>
            <a:endParaRPr>
              <a:solidFill>
                <a:srgbClr val="6AA84F"/>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Silicone </a:t>
            </a:r>
            <a:r>
              <a:rPr lang="en-GB">
                <a:solidFill>
                  <a:srgbClr val="6AA84F"/>
                </a:solidFill>
                <a:latin typeface="Mada"/>
                <a:ea typeface="Mada"/>
                <a:cs typeface="Mada"/>
                <a:sym typeface="Mada"/>
              </a:rPr>
              <a:t>sheets or gels.</a:t>
            </a:r>
            <a:endParaRPr/>
          </a:p>
        </p:txBody>
      </p:sp>
      <p:pic>
        <p:nvPicPr>
          <p:cNvPr id="620" name="Google Shape;620;p23"/>
          <p:cNvPicPr preferRelativeResize="0"/>
          <p:nvPr/>
        </p:nvPicPr>
        <p:blipFill rotWithShape="1">
          <a:blip r:embed="rId11">
            <a:alphaModFix/>
          </a:blip>
          <a:srcRect b="-1328" l="-2719" r="-3111" t="-837"/>
          <a:stretch/>
        </p:blipFill>
        <p:spPr>
          <a:xfrm>
            <a:off x="4241000" y="498001"/>
            <a:ext cx="2993075" cy="3128284"/>
          </a:xfrm>
          <a:prstGeom prst="rect">
            <a:avLst/>
          </a:prstGeom>
          <a:noFill/>
          <a:ln cap="flat" cmpd="sng" w="9525">
            <a:solidFill>
              <a:srgbClr val="B7B7B7"/>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Stage 1 and 2 require non-medical intervention.</a:t>
            </a:r>
            <a:endParaRPr sz="1100">
              <a:solidFill>
                <a:srgbClr val="6AA84F"/>
              </a:solidFill>
              <a:latin typeface="Mada"/>
              <a:ea typeface="Mada"/>
              <a:cs typeface="Mada"/>
              <a:sym typeface="Mada"/>
            </a:endParaRPr>
          </a:p>
        </p:txBody>
      </p:sp>
      <p:pic>
        <p:nvPicPr>
          <p:cNvPr id="627" name="Google Shape;627;p24"/>
          <p:cNvPicPr preferRelativeResize="0"/>
          <p:nvPr/>
        </p:nvPicPr>
        <p:blipFill>
          <a:blip r:embed="rId3">
            <a:alphaModFix/>
          </a:blip>
          <a:stretch>
            <a:fillRect/>
          </a:stretch>
        </p:blipFill>
        <p:spPr>
          <a:xfrm>
            <a:off x="1024587" y="1693725"/>
            <a:ext cx="5229051" cy="1480625"/>
          </a:xfrm>
          <a:prstGeom prst="rect">
            <a:avLst/>
          </a:prstGeom>
          <a:noFill/>
          <a:ln>
            <a:noFill/>
          </a:ln>
        </p:spPr>
      </p:pic>
      <p:pic>
        <p:nvPicPr>
          <p:cNvPr id="628" name="Google Shape;628;p24"/>
          <p:cNvPicPr preferRelativeResize="0"/>
          <p:nvPr/>
        </p:nvPicPr>
        <p:blipFill>
          <a:blip r:embed="rId4">
            <a:alphaModFix/>
          </a:blip>
          <a:stretch>
            <a:fillRect/>
          </a:stretch>
        </p:blipFill>
        <p:spPr>
          <a:xfrm>
            <a:off x="917625" y="3692700"/>
            <a:ext cx="5778050" cy="1587775"/>
          </a:xfrm>
          <a:prstGeom prst="rect">
            <a:avLst/>
          </a:prstGeom>
          <a:noFill/>
          <a:ln>
            <a:noFill/>
          </a:ln>
        </p:spPr>
      </p:pic>
      <p:pic>
        <p:nvPicPr>
          <p:cNvPr id="629" name="Google Shape;629;p24"/>
          <p:cNvPicPr preferRelativeResize="0"/>
          <p:nvPr/>
        </p:nvPicPr>
        <p:blipFill>
          <a:blip r:embed="rId5">
            <a:alphaModFix/>
          </a:blip>
          <a:stretch>
            <a:fillRect/>
          </a:stretch>
        </p:blipFill>
        <p:spPr>
          <a:xfrm>
            <a:off x="812076" y="5386729"/>
            <a:ext cx="1375050" cy="1145871"/>
          </a:xfrm>
          <a:prstGeom prst="rect">
            <a:avLst/>
          </a:prstGeom>
          <a:noFill/>
          <a:ln>
            <a:noFill/>
          </a:ln>
        </p:spPr>
      </p:pic>
      <p:pic>
        <p:nvPicPr>
          <p:cNvPr id="630" name="Google Shape;630;p24"/>
          <p:cNvPicPr preferRelativeResize="0"/>
          <p:nvPr/>
        </p:nvPicPr>
        <p:blipFill>
          <a:blip r:embed="rId6">
            <a:alphaModFix/>
          </a:blip>
          <a:stretch>
            <a:fillRect/>
          </a:stretch>
        </p:blipFill>
        <p:spPr>
          <a:xfrm flipH="1">
            <a:off x="2435204" y="5494025"/>
            <a:ext cx="1288200" cy="1076775"/>
          </a:xfrm>
          <a:prstGeom prst="rect">
            <a:avLst/>
          </a:prstGeom>
          <a:noFill/>
          <a:ln>
            <a:noFill/>
          </a:ln>
        </p:spPr>
      </p:pic>
      <p:pic>
        <p:nvPicPr>
          <p:cNvPr id="631" name="Google Shape;631;p24"/>
          <p:cNvPicPr preferRelativeResize="0"/>
          <p:nvPr/>
        </p:nvPicPr>
        <p:blipFill>
          <a:blip r:embed="rId7">
            <a:alphaModFix/>
          </a:blip>
          <a:stretch>
            <a:fillRect/>
          </a:stretch>
        </p:blipFill>
        <p:spPr>
          <a:xfrm>
            <a:off x="3889543" y="5494018"/>
            <a:ext cx="1288200" cy="1108456"/>
          </a:xfrm>
          <a:prstGeom prst="rect">
            <a:avLst/>
          </a:prstGeom>
          <a:noFill/>
          <a:ln>
            <a:noFill/>
          </a:ln>
        </p:spPr>
      </p:pic>
      <p:pic>
        <p:nvPicPr>
          <p:cNvPr id="632" name="Google Shape;632;p24"/>
          <p:cNvPicPr preferRelativeResize="0"/>
          <p:nvPr/>
        </p:nvPicPr>
        <p:blipFill>
          <a:blip r:embed="rId8">
            <a:alphaModFix/>
          </a:blip>
          <a:stretch>
            <a:fillRect/>
          </a:stretch>
        </p:blipFill>
        <p:spPr>
          <a:xfrm>
            <a:off x="5343904" y="5311125"/>
            <a:ext cx="1646147" cy="1480625"/>
          </a:xfrm>
          <a:prstGeom prst="rect">
            <a:avLst/>
          </a:prstGeom>
          <a:noFill/>
          <a:ln>
            <a:noFill/>
          </a:ln>
        </p:spPr>
      </p:pic>
      <p:grpSp>
        <p:nvGrpSpPr>
          <p:cNvPr id="633" name="Google Shape;633;p24"/>
          <p:cNvGrpSpPr/>
          <p:nvPr/>
        </p:nvGrpSpPr>
        <p:grpSpPr>
          <a:xfrm>
            <a:off x="323344" y="732590"/>
            <a:ext cx="467181" cy="476434"/>
            <a:chOff x="2410712" y="2415450"/>
            <a:chExt cx="312600" cy="312600"/>
          </a:xfrm>
        </p:grpSpPr>
        <p:sp>
          <p:nvSpPr>
            <p:cNvPr id="634" name="Google Shape;634;p2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6" name="Google Shape;636;p24"/>
          <p:cNvSpPr txBox="1"/>
          <p:nvPr/>
        </p:nvSpPr>
        <p:spPr>
          <a:xfrm>
            <a:off x="780625" y="759225"/>
            <a:ext cx="59151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Pressure Sores</a:t>
            </a:r>
            <a:r>
              <a:rPr b="1" baseline="30000" lang="en-GB" sz="1800">
                <a:solidFill>
                  <a:srgbClr val="006D77"/>
                </a:solidFill>
                <a:highlight>
                  <a:srgbClr val="EDF9F9"/>
                </a:highlight>
                <a:latin typeface="Lora"/>
                <a:ea typeface="Lora"/>
                <a:cs typeface="Lora"/>
                <a:sym typeface="Lora"/>
              </a:rPr>
              <a:t> </a:t>
            </a:r>
            <a:r>
              <a:rPr b="1" lang="en-GB" sz="1800">
                <a:solidFill>
                  <a:srgbClr val="6AA84F"/>
                </a:solidFill>
                <a:highlight>
                  <a:srgbClr val="EDF9F9"/>
                </a:highlight>
                <a:latin typeface="Lora"/>
                <a:ea typeface="Lora"/>
                <a:cs typeface="Lora"/>
                <a:sym typeface="Lora"/>
              </a:rPr>
              <a:t>A.K.A Bed Ulcers</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637" name="Google Shape;637;p24"/>
          <p:cNvSpPr txBox="1"/>
          <p:nvPr/>
        </p:nvSpPr>
        <p:spPr>
          <a:xfrm>
            <a:off x="433625" y="6619400"/>
            <a:ext cx="2014200" cy="260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develops if the patient doesn’t move while sleeping for 2 hours (bed sore).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mainly involves the epidermis.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produces erythema, avoided by changing the position every 30 min.</a:t>
            </a:r>
            <a:endParaRPr sz="1200">
              <a:solidFill>
                <a:srgbClr val="6AA84F"/>
              </a:solidFill>
              <a:latin typeface="Mada"/>
              <a:ea typeface="Mada"/>
              <a:cs typeface="Mada"/>
              <a:sym typeface="Mada"/>
            </a:endParaRPr>
          </a:p>
        </p:txBody>
      </p:sp>
      <p:sp>
        <p:nvSpPr>
          <p:cNvPr id="638" name="Google Shape;638;p24"/>
          <p:cNvSpPr txBox="1"/>
          <p:nvPr/>
        </p:nvSpPr>
        <p:spPr>
          <a:xfrm>
            <a:off x="2338625" y="6619400"/>
            <a:ext cx="1790400" cy="260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 Involves the  epidermis and the upper dermis.</a:t>
            </a:r>
            <a:endParaRPr sz="1200">
              <a:solidFill>
                <a:srgbClr val="6AA84F"/>
              </a:solidFill>
              <a:latin typeface="Mada"/>
              <a:ea typeface="Mada"/>
              <a:cs typeface="Mada"/>
              <a:sym typeface="Mada"/>
            </a:endParaRPr>
          </a:p>
        </p:txBody>
      </p:sp>
      <p:sp>
        <p:nvSpPr>
          <p:cNvPr id="639" name="Google Shape;639;p24"/>
          <p:cNvSpPr txBox="1"/>
          <p:nvPr/>
        </p:nvSpPr>
        <p:spPr>
          <a:xfrm>
            <a:off x="3862625" y="6619400"/>
            <a:ext cx="1601700" cy="260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Involves</a:t>
            </a:r>
            <a:r>
              <a:rPr lang="en-GB" sz="1200">
                <a:solidFill>
                  <a:srgbClr val="6AA84F"/>
                </a:solidFill>
                <a:latin typeface="Mada"/>
                <a:ea typeface="Mada"/>
                <a:cs typeface="Mada"/>
                <a:sym typeface="Mada"/>
              </a:rPr>
              <a:t> the </a:t>
            </a:r>
            <a:r>
              <a:rPr lang="en-GB" sz="1200">
                <a:solidFill>
                  <a:srgbClr val="6AA84F"/>
                </a:solidFill>
                <a:latin typeface="Mada"/>
                <a:ea typeface="Mada"/>
                <a:cs typeface="Mada"/>
                <a:sym typeface="Mada"/>
              </a:rPr>
              <a:t>epidermis, </a:t>
            </a:r>
            <a:r>
              <a:rPr lang="en-GB" sz="1200">
                <a:solidFill>
                  <a:srgbClr val="6AA84F"/>
                </a:solidFill>
                <a:latin typeface="Mada"/>
                <a:ea typeface="Mada"/>
                <a:cs typeface="Mada"/>
                <a:sym typeface="Mada"/>
              </a:rPr>
              <a:t>dermis and upper fascia.</a:t>
            </a:r>
            <a:endParaRPr sz="1200">
              <a:solidFill>
                <a:srgbClr val="6AA84F"/>
              </a:solidFill>
              <a:latin typeface="Mada"/>
              <a:ea typeface="Mada"/>
              <a:cs typeface="Mada"/>
              <a:sym typeface="Mada"/>
            </a:endParaRPr>
          </a:p>
        </p:txBody>
      </p:sp>
      <p:sp>
        <p:nvSpPr>
          <p:cNvPr id="640" name="Google Shape;640;p24"/>
          <p:cNvSpPr txBox="1"/>
          <p:nvPr/>
        </p:nvSpPr>
        <p:spPr>
          <a:xfrm>
            <a:off x="5386625" y="6619400"/>
            <a:ext cx="1646100" cy="260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Involves the fascia and can reach to the muscle, tendons and bones and they usually develop osteomyelitis.</a:t>
            </a:r>
            <a:endParaRPr sz="1200">
              <a:solidFill>
                <a:srgbClr val="6AA84F"/>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5"/>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647" name="Google Shape;647;p25"/>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648" name="Google Shape;648;p25"/>
          <p:cNvSpPr/>
          <p:nvPr/>
        </p:nvSpPr>
        <p:spPr>
          <a:xfrm>
            <a:off x="74475" y="1166525"/>
            <a:ext cx="7440600" cy="61221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5"/>
          <p:cNvSpPr txBox="1"/>
          <p:nvPr/>
        </p:nvSpPr>
        <p:spPr>
          <a:xfrm>
            <a:off x="621951" y="8509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650" name="Google Shape;650;p25"/>
          <p:cNvSpPr txBox="1"/>
          <p:nvPr/>
        </p:nvSpPr>
        <p:spPr>
          <a:xfrm>
            <a:off x="513975" y="1454050"/>
            <a:ext cx="6661800" cy="56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 What inhibits wound healing?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Infection, ischemia, DM, malnutrition, anemia, steroids, cancer, radiation, and smoking.</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 How long a sutured wound epitheliazes?</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24 to 48 hours.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Q3: Define the following terms:</a:t>
            </a:r>
            <a:endParaRPr sz="1000">
              <a:solidFill>
                <a:srgbClr val="006D77"/>
              </a:solidFill>
              <a:latin typeface="Lora"/>
              <a:ea typeface="Lora"/>
              <a:cs typeface="Lora"/>
              <a:sym typeface="Lor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Primary Wound Closure:</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Suture wound closed </a:t>
            </a:r>
            <a:r>
              <a:rPr lang="en-GB" sz="1000">
                <a:solidFill>
                  <a:srgbClr val="83C5BE"/>
                </a:solidFill>
                <a:latin typeface="Mada"/>
                <a:ea typeface="Mada"/>
                <a:cs typeface="Mada"/>
                <a:sym typeface="Mada"/>
              </a:rPr>
              <a:t>immediately (a.k.a “first intention”).</a:t>
            </a:r>
            <a:r>
              <a:rPr lang="en-GB" sz="1000">
                <a:solidFill>
                  <a:srgbClr val="83C5BE"/>
                </a:solidFill>
                <a:latin typeface="Mada"/>
                <a:ea typeface="Mada"/>
                <a:cs typeface="Mada"/>
                <a:sym typeface="Mada"/>
              </a:rPr>
              <a:t>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Secondary Wound Closure:</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Wound is left open and heals over time </a:t>
            </a:r>
            <a:r>
              <a:rPr b="1" lang="en-GB" sz="1000">
                <a:solidFill>
                  <a:srgbClr val="83C5BE"/>
                </a:solidFill>
                <a:latin typeface="Mada"/>
                <a:ea typeface="Mada"/>
                <a:cs typeface="Mada"/>
                <a:sym typeface="Mada"/>
              </a:rPr>
              <a:t>without sutures </a:t>
            </a:r>
            <a:r>
              <a:rPr lang="en-GB" sz="1000">
                <a:solidFill>
                  <a:srgbClr val="83C5BE"/>
                </a:solidFill>
                <a:latin typeface="Mada"/>
                <a:ea typeface="Mada"/>
                <a:cs typeface="Mada"/>
                <a:sym typeface="Mada"/>
              </a:rPr>
              <a:t>(a.k.a “secondary  intention”); it heals by granulation, contraction, and epithelialization over weeks (leaves a large scar).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Delayed Primary Closure</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Answer: Suture wound closed 3-5 days </a:t>
            </a:r>
            <a:r>
              <a:rPr b="1" lang="en-GB" sz="1000">
                <a:solidFill>
                  <a:srgbClr val="83C5BE"/>
                </a:solidFill>
                <a:latin typeface="Mada"/>
                <a:ea typeface="Mada"/>
                <a:cs typeface="Mada"/>
                <a:sym typeface="Mada"/>
              </a:rPr>
              <a:t>AFTER</a:t>
            </a:r>
            <a:r>
              <a:rPr lang="en-GB" sz="1000">
                <a:solidFill>
                  <a:srgbClr val="83C5BE"/>
                </a:solidFill>
                <a:latin typeface="Mada"/>
                <a:ea typeface="Mada"/>
                <a:cs typeface="Mada"/>
                <a:sym typeface="Mada"/>
              </a:rPr>
              <a:t> incision (classically 5 days).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Q4: Define the following terms:</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000">
              <a:solidFill>
                <a:srgbClr val="006D77"/>
              </a:solidFill>
              <a:latin typeface="Lora"/>
              <a:ea typeface="Lora"/>
              <a:cs typeface="Lora"/>
              <a:sym typeface="Lor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Clean Wound:</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Elective, nontraumatic wound without acute inflammation; usually closed primarily.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Infection rate: &lt;1.5%</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Clean-contaminated Wound:</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Operation on the GI or respiratory tract without unusual contamination or entry into the biliary or urinary tract. Infection rate: &lt;3%</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Contaminated Wound:</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Acute inflammation, traumatic wound, GI tract spillage, or a major break in sterile technique.</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Infection rate: ≈5%</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292100" lvl="0" marL="457200" rtl="0" algn="l">
              <a:spcBef>
                <a:spcPts val="0"/>
              </a:spcBef>
              <a:spcAft>
                <a:spcPts val="0"/>
              </a:spcAft>
              <a:buClr>
                <a:srgbClr val="006D77"/>
              </a:buClr>
              <a:buSzPts val="1000"/>
              <a:buFont typeface="Lora"/>
              <a:buChar char="-"/>
            </a:pPr>
            <a:r>
              <a:rPr lang="en-GB" sz="1000">
                <a:solidFill>
                  <a:srgbClr val="006D77"/>
                </a:solidFill>
                <a:latin typeface="Lora"/>
                <a:ea typeface="Lora"/>
                <a:cs typeface="Lora"/>
                <a:sym typeface="Lora"/>
              </a:rPr>
              <a:t>Dirty Wound:</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Answer: Presence of pus, perforated viscus, or dirty traumatic wound.</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83C5BE"/>
                </a:solidFill>
                <a:latin typeface="Mada"/>
                <a:ea typeface="Mada"/>
                <a:cs typeface="Mada"/>
                <a:sym typeface="Mada"/>
              </a:rPr>
              <a:t>Infection rate: ≈33%</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p:txBody>
      </p:sp>
      <p:sp>
        <p:nvSpPr>
          <p:cNvPr id="651" name="Google Shape;651;p25"/>
          <p:cNvSpPr txBox="1"/>
          <p:nvPr/>
        </p:nvSpPr>
        <p:spPr>
          <a:xfrm>
            <a:off x="-152400" y="7570600"/>
            <a:ext cx="6896700" cy="39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600">
                <a:solidFill>
                  <a:srgbClr val="006D77"/>
                </a:solidFill>
                <a:latin typeface="Lora"/>
                <a:ea typeface="Lora"/>
                <a:cs typeface="Lora"/>
                <a:sym typeface="Lora"/>
              </a:rPr>
              <a:t>Wound healing:</a:t>
            </a:r>
            <a:endParaRPr b="1" sz="1600">
              <a:solidFill>
                <a:srgbClr val="006D77"/>
              </a:solidFill>
              <a:latin typeface="Lora"/>
              <a:ea typeface="Lora"/>
              <a:cs typeface="Lora"/>
              <a:sym typeface="Lora"/>
            </a:endParaRPr>
          </a:p>
          <a:p>
            <a:pPr indent="0" lvl="0" marL="457200" rtl="0" algn="l">
              <a:spcBef>
                <a:spcPts val="0"/>
              </a:spcBef>
              <a:spcAft>
                <a:spcPts val="0"/>
              </a:spcAft>
              <a:buNone/>
            </a:pPr>
            <a:r>
              <a:t/>
            </a:r>
            <a:endParaRPr sz="1600">
              <a:solidFill>
                <a:srgbClr val="006D77"/>
              </a:solidFill>
              <a:latin typeface="Lora"/>
              <a:ea typeface="Lora"/>
              <a:cs typeface="Lora"/>
              <a:sym typeface="Lora"/>
            </a:endParaRPr>
          </a:p>
          <a:p>
            <a:pPr indent="0" lvl="0" marL="457200" rtl="0" algn="l">
              <a:spcBef>
                <a:spcPts val="0"/>
              </a:spcBef>
              <a:spcAft>
                <a:spcPts val="0"/>
              </a:spcAft>
              <a:buNone/>
            </a:pPr>
            <a:r>
              <a:t/>
            </a:r>
            <a:endParaRPr sz="1600">
              <a:solidFill>
                <a:srgbClr val="006D77"/>
              </a:solidFill>
              <a:latin typeface="Lora"/>
              <a:ea typeface="Lora"/>
              <a:cs typeface="Lora"/>
              <a:sym typeface="Lora"/>
            </a:endParaRPr>
          </a:p>
          <a:p>
            <a:pPr indent="0" lvl="0" marL="457200" rtl="0" algn="l">
              <a:spcBef>
                <a:spcPts val="0"/>
              </a:spcBef>
              <a:spcAft>
                <a:spcPts val="0"/>
              </a:spcAft>
              <a:buNone/>
            </a:pPr>
            <a:r>
              <a:t/>
            </a:r>
            <a:endParaRPr b="1" sz="1600">
              <a:solidFill>
                <a:srgbClr val="006D77"/>
              </a:solidFill>
              <a:latin typeface="Lora"/>
              <a:ea typeface="Lora"/>
              <a:cs typeface="Lora"/>
              <a:sym typeface="Lora"/>
            </a:endParaRPr>
          </a:p>
        </p:txBody>
      </p:sp>
      <p:graphicFrame>
        <p:nvGraphicFramePr>
          <p:cNvPr id="652" name="Google Shape;652;p25"/>
          <p:cNvGraphicFramePr/>
          <p:nvPr/>
        </p:nvGraphicFramePr>
        <p:xfrm>
          <a:off x="354975" y="8008294"/>
          <a:ext cx="3000000" cy="3000000"/>
        </p:xfrm>
        <a:graphic>
          <a:graphicData uri="http://schemas.openxmlformats.org/drawingml/2006/table">
            <a:tbl>
              <a:tblPr>
                <a:noFill/>
                <a:tableStyleId>{6668A1DE-86A5-4A63-8D27-4AC98C5DE89C}</a:tableStyleId>
              </a:tblPr>
              <a:tblGrid>
                <a:gridCol w="1967450"/>
                <a:gridCol w="1203075"/>
                <a:gridCol w="3726175"/>
              </a:tblGrid>
              <a:tr h="392400">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Classification</a:t>
                      </a:r>
                      <a:endParaRPr b="1">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2400">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By type</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By timing</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By abnormal healing</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1230600">
                <a:tc>
                  <a:txBody>
                    <a:bodyPr/>
                    <a:lstStyle/>
                    <a:p>
                      <a:pPr indent="0" lvl="0" marL="0" rtl="0" algn="l">
                        <a:spcBef>
                          <a:spcPts val="0"/>
                        </a:spcBef>
                        <a:spcAft>
                          <a:spcPts val="0"/>
                        </a:spcAft>
                        <a:buNone/>
                      </a:pPr>
                      <a:r>
                        <a:rPr lang="en-GB">
                          <a:latin typeface="Mada"/>
                          <a:ea typeface="Mada"/>
                          <a:cs typeface="Mada"/>
                          <a:sym typeface="Mada"/>
                        </a:rPr>
                        <a:t>          Primary</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Delayed primary</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Secondary</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Partial-thickness</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wound healing</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        Acute</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Chronic</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       Overgrowth</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-hypertrophic</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 keloid</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Undergrowth (chronic unstable wound)</a:t>
                      </a:r>
                      <a:endParaRPr>
                        <a:latin typeface="Mada"/>
                        <a:ea typeface="Mada"/>
                        <a:cs typeface="Mada"/>
                        <a:sym typeface="Mada"/>
                      </a:endParaRPr>
                    </a:p>
                    <a:p>
                      <a:pPr indent="0" lvl="0" marL="0" rtl="0" algn="l">
                        <a:spcBef>
                          <a:spcPts val="0"/>
                        </a:spcBef>
                        <a:spcAft>
                          <a:spcPts val="0"/>
                        </a:spcAft>
                        <a:buNone/>
                      </a:pPr>
                      <a:r>
                        <a:rPr lang="en-GB">
                          <a:latin typeface="Mada"/>
                          <a:ea typeface="Mada"/>
                          <a:cs typeface="Mada"/>
                          <a:sym typeface="Mada"/>
                        </a:rPr>
                        <a:t>        Contour abnormality)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pSp>
        <p:nvGrpSpPr>
          <p:cNvPr id="653" name="Google Shape;653;p25"/>
          <p:cNvGrpSpPr/>
          <p:nvPr/>
        </p:nvGrpSpPr>
        <p:grpSpPr>
          <a:xfrm>
            <a:off x="463401" y="8886725"/>
            <a:ext cx="213799" cy="225616"/>
            <a:chOff x="437326" y="2987088"/>
            <a:chExt cx="213799" cy="225616"/>
          </a:xfrm>
        </p:grpSpPr>
        <p:sp>
          <p:nvSpPr>
            <p:cNvPr id="654" name="Google Shape;654;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txBox="1"/>
            <p:nvPr/>
          </p:nvSpPr>
          <p:spPr>
            <a:xfrm flipH="1">
              <a:off x="437326" y="2987088"/>
              <a:ext cx="185100" cy="1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00">
                  <a:solidFill>
                    <a:srgbClr val="1D2542"/>
                  </a:solidFill>
                  <a:latin typeface="Life Savers"/>
                  <a:ea typeface="Life Savers"/>
                  <a:cs typeface="Life Savers"/>
                  <a:sym typeface="Life Savers"/>
                </a:rPr>
                <a:t>1</a:t>
              </a:r>
              <a:endParaRPr b="1" sz="600">
                <a:solidFill>
                  <a:srgbClr val="1D2542"/>
                </a:solidFill>
                <a:latin typeface="Life Savers"/>
                <a:ea typeface="Life Savers"/>
                <a:cs typeface="Life Savers"/>
                <a:sym typeface="Life Savers"/>
              </a:endParaRPr>
            </a:p>
          </p:txBody>
        </p:sp>
      </p:grpSp>
      <p:grpSp>
        <p:nvGrpSpPr>
          <p:cNvPr id="656" name="Google Shape;656;p25"/>
          <p:cNvGrpSpPr/>
          <p:nvPr/>
        </p:nvGrpSpPr>
        <p:grpSpPr>
          <a:xfrm>
            <a:off x="454900" y="9063400"/>
            <a:ext cx="213750" cy="225607"/>
            <a:chOff x="437375" y="2987097"/>
            <a:chExt cx="213750" cy="225607"/>
          </a:xfrm>
        </p:grpSpPr>
        <p:sp>
          <p:nvSpPr>
            <p:cNvPr id="657" name="Google Shape;657;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5"/>
            <p:cNvSpPr txBox="1"/>
            <p:nvPr/>
          </p:nvSpPr>
          <p:spPr>
            <a:xfrm flipH="1">
              <a:off x="437476" y="2987097"/>
              <a:ext cx="193500" cy="1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1D2542"/>
                  </a:solidFill>
                  <a:latin typeface="Life Savers"/>
                  <a:ea typeface="Life Savers"/>
                  <a:cs typeface="Life Savers"/>
                  <a:sym typeface="Life Savers"/>
                </a:rPr>
                <a:t>2</a:t>
              </a:r>
              <a:endParaRPr b="1" sz="600">
                <a:solidFill>
                  <a:srgbClr val="1D2542"/>
                </a:solidFill>
                <a:latin typeface="Life Savers"/>
                <a:ea typeface="Life Savers"/>
                <a:cs typeface="Life Savers"/>
                <a:sym typeface="Life Savers"/>
              </a:endParaRPr>
            </a:p>
          </p:txBody>
        </p:sp>
      </p:grpSp>
      <p:grpSp>
        <p:nvGrpSpPr>
          <p:cNvPr id="659" name="Google Shape;659;p25"/>
          <p:cNvGrpSpPr/>
          <p:nvPr/>
        </p:nvGrpSpPr>
        <p:grpSpPr>
          <a:xfrm>
            <a:off x="463450" y="9237250"/>
            <a:ext cx="213750" cy="225616"/>
            <a:chOff x="437375" y="2987088"/>
            <a:chExt cx="213750" cy="225616"/>
          </a:xfrm>
        </p:grpSpPr>
        <p:sp>
          <p:nvSpPr>
            <p:cNvPr id="660" name="Google Shape;660;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5"/>
            <p:cNvSpPr txBox="1"/>
            <p:nvPr/>
          </p:nvSpPr>
          <p:spPr>
            <a:xfrm flipH="1">
              <a:off x="437451" y="2987088"/>
              <a:ext cx="177300" cy="1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00">
                  <a:solidFill>
                    <a:srgbClr val="1D2542"/>
                  </a:solidFill>
                  <a:latin typeface="Life Savers"/>
                  <a:ea typeface="Life Savers"/>
                  <a:cs typeface="Life Savers"/>
                  <a:sym typeface="Life Savers"/>
                </a:rPr>
                <a:t>3</a:t>
              </a:r>
              <a:endParaRPr b="1" sz="600">
                <a:solidFill>
                  <a:srgbClr val="1D2542"/>
                </a:solidFill>
                <a:latin typeface="Life Savers"/>
                <a:ea typeface="Life Savers"/>
                <a:cs typeface="Life Savers"/>
                <a:sym typeface="Life Savers"/>
              </a:endParaRPr>
            </a:p>
          </p:txBody>
        </p:sp>
      </p:grpSp>
      <p:grpSp>
        <p:nvGrpSpPr>
          <p:cNvPr id="662" name="Google Shape;662;p25"/>
          <p:cNvGrpSpPr/>
          <p:nvPr/>
        </p:nvGrpSpPr>
        <p:grpSpPr>
          <a:xfrm>
            <a:off x="463326" y="9462850"/>
            <a:ext cx="213900" cy="225616"/>
            <a:chOff x="437251" y="2987088"/>
            <a:chExt cx="213900" cy="225616"/>
          </a:xfrm>
        </p:grpSpPr>
        <p:sp>
          <p:nvSpPr>
            <p:cNvPr id="663" name="Google Shape;663;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5"/>
            <p:cNvSpPr txBox="1"/>
            <p:nvPr/>
          </p:nvSpPr>
          <p:spPr>
            <a:xfrm flipH="1">
              <a:off x="437251" y="2987088"/>
              <a:ext cx="213900" cy="1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00">
                  <a:solidFill>
                    <a:srgbClr val="1D2542"/>
                  </a:solidFill>
                  <a:latin typeface="Life Savers"/>
                  <a:ea typeface="Life Savers"/>
                  <a:cs typeface="Life Savers"/>
                  <a:sym typeface="Life Savers"/>
                </a:rPr>
                <a:t>4</a:t>
              </a:r>
              <a:endParaRPr b="1" sz="600">
                <a:solidFill>
                  <a:srgbClr val="1D2542"/>
                </a:solidFill>
                <a:latin typeface="Life Savers"/>
                <a:ea typeface="Life Savers"/>
                <a:cs typeface="Life Savers"/>
                <a:sym typeface="Life Savers"/>
              </a:endParaRPr>
            </a:p>
          </p:txBody>
        </p:sp>
      </p:grpSp>
      <p:grpSp>
        <p:nvGrpSpPr>
          <p:cNvPr id="665" name="Google Shape;665;p25"/>
          <p:cNvGrpSpPr/>
          <p:nvPr/>
        </p:nvGrpSpPr>
        <p:grpSpPr>
          <a:xfrm>
            <a:off x="2385423" y="8837775"/>
            <a:ext cx="213780" cy="225616"/>
            <a:chOff x="437375" y="2987088"/>
            <a:chExt cx="213780" cy="225616"/>
          </a:xfrm>
        </p:grpSpPr>
        <p:sp>
          <p:nvSpPr>
            <p:cNvPr id="666" name="Google Shape;666;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txBox="1"/>
            <p:nvPr/>
          </p:nvSpPr>
          <p:spPr>
            <a:xfrm flipH="1">
              <a:off x="437555" y="2987088"/>
              <a:ext cx="213600" cy="1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00">
                  <a:solidFill>
                    <a:srgbClr val="1D2542"/>
                  </a:solidFill>
                  <a:latin typeface="Life Savers"/>
                  <a:ea typeface="Life Savers"/>
                  <a:cs typeface="Life Savers"/>
                  <a:sym typeface="Life Savers"/>
                </a:rPr>
                <a:t>1</a:t>
              </a:r>
              <a:endParaRPr b="1" sz="600">
                <a:solidFill>
                  <a:srgbClr val="1D2542"/>
                </a:solidFill>
                <a:latin typeface="Life Savers"/>
                <a:ea typeface="Life Savers"/>
                <a:cs typeface="Life Savers"/>
                <a:sym typeface="Life Savers"/>
              </a:endParaRPr>
            </a:p>
          </p:txBody>
        </p:sp>
      </p:grpSp>
      <p:grpSp>
        <p:nvGrpSpPr>
          <p:cNvPr id="668" name="Google Shape;668;p25"/>
          <p:cNvGrpSpPr/>
          <p:nvPr/>
        </p:nvGrpSpPr>
        <p:grpSpPr>
          <a:xfrm>
            <a:off x="2385425" y="9063400"/>
            <a:ext cx="213776" cy="225607"/>
            <a:chOff x="437375" y="2987097"/>
            <a:chExt cx="213776" cy="225607"/>
          </a:xfrm>
        </p:grpSpPr>
        <p:sp>
          <p:nvSpPr>
            <p:cNvPr id="669" name="Google Shape;669;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txBox="1"/>
            <p:nvPr/>
          </p:nvSpPr>
          <p:spPr>
            <a:xfrm flipH="1">
              <a:off x="437551" y="2987097"/>
              <a:ext cx="213600" cy="1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1D2542"/>
                  </a:solidFill>
                  <a:latin typeface="Life Savers"/>
                  <a:ea typeface="Life Savers"/>
                  <a:cs typeface="Life Savers"/>
                  <a:sym typeface="Life Savers"/>
                </a:rPr>
                <a:t>2</a:t>
              </a:r>
              <a:endParaRPr b="1" sz="600">
                <a:solidFill>
                  <a:srgbClr val="1D2542"/>
                </a:solidFill>
                <a:latin typeface="Life Savers"/>
                <a:ea typeface="Life Savers"/>
                <a:cs typeface="Life Savers"/>
                <a:sym typeface="Life Savers"/>
              </a:endParaRPr>
            </a:p>
          </p:txBody>
        </p:sp>
      </p:grpSp>
      <p:grpSp>
        <p:nvGrpSpPr>
          <p:cNvPr id="671" name="Google Shape;671;p25"/>
          <p:cNvGrpSpPr/>
          <p:nvPr/>
        </p:nvGrpSpPr>
        <p:grpSpPr>
          <a:xfrm>
            <a:off x="3598548" y="8892525"/>
            <a:ext cx="213750" cy="225616"/>
            <a:chOff x="437375" y="2987088"/>
            <a:chExt cx="213750" cy="225616"/>
          </a:xfrm>
        </p:grpSpPr>
        <p:sp>
          <p:nvSpPr>
            <p:cNvPr id="672" name="Google Shape;672;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txBox="1"/>
            <p:nvPr/>
          </p:nvSpPr>
          <p:spPr>
            <a:xfrm flipH="1">
              <a:off x="437405" y="2987088"/>
              <a:ext cx="196200" cy="1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600">
                  <a:solidFill>
                    <a:srgbClr val="1D2542"/>
                  </a:solidFill>
                  <a:latin typeface="Life Savers"/>
                  <a:ea typeface="Life Savers"/>
                  <a:cs typeface="Life Savers"/>
                  <a:sym typeface="Life Savers"/>
                </a:rPr>
                <a:t>1</a:t>
              </a:r>
              <a:endParaRPr b="1" sz="600">
                <a:solidFill>
                  <a:srgbClr val="1D2542"/>
                </a:solidFill>
                <a:latin typeface="Life Savers"/>
                <a:ea typeface="Life Savers"/>
                <a:cs typeface="Life Savers"/>
                <a:sym typeface="Life Savers"/>
              </a:endParaRPr>
            </a:p>
          </p:txBody>
        </p:sp>
      </p:grpSp>
      <p:grpSp>
        <p:nvGrpSpPr>
          <p:cNvPr id="674" name="Google Shape;674;p25"/>
          <p:cNvGrpSpPr/>
          <p:nvPr/>
        </p:nvGrpSpPr>
        <p:grpSpPr>
          <a:xfrm>
            <a:off x="3631450" y="9511275"/>
            <a:ext cx="213927" cy="225607"/>
            <a:chOff x="437375" y="2987097"/>
            <a:chExt cx="213927" cy="225607"/>
          </a:xfrm>
        </p:grpSpPr>
        <p:sp>
          <p:nvSpPr>
            <p:cNvPr id="675" name="Google Shape;675;p25"/>
            <p:cNvSpPr/>
            <p:nvPr/>
          </p:nvSpPr>
          <p:spPr>
            <a:xfrm>
              <a:off x="437375" y="3039035"/>
              <a:ext cx="213750" cy="17366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5"/>
            <p:cNvSpPr txBox="1"/>
            <p:nvPr/>
          </p:nvSpPr>
          <p:spPr>
            <a:xfrm flipH="1">
              <a:off x="437402" y="2987097"/>
              <a:ext cx="213900" cy="1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1D2542"/>
                  </a:solidFill>
                  <a:latin typeface="Life Savers"/>
                  <a:ea typeface="Life Savers"/>
                  <a:cs typeface="Life Savers"/>
                  <a:sym typeface="Life Savers"/>
                </a:rPr>
                <a:t>2</a:t>
              </a:r>
              <a:endParaRPr b="1" sz="600">
                <a:solidFill>
                  <a:srgbClr val="1D2542"/>
                </a:solidFill>
                <a:latin typeface="Life Savers"/>
                <a:ea typeface="Life Savers"/>
                <a:cs typeface="Life Savers"/>
                <a:sym typeface="Life Saver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683" name="Google Shape;683;p26"/>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684" name="Google Shape;684;p26"/>
          <p:cNvSpPr/>
          <p:nvPr/>
        </p:nvSpPr>
        <p:spPr>
          <a:xfrm>
            <a:off x="382000" y="4324175"/>
            <a:ext cx="1122900" cy="8493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txBox="1"/>
          <p:nvPr/>
        </p:nvSpPr>
        <p:spPr>
          <a:xfrm>
            <a:off x="701726" y="4512918"/>
            <a:ext cx="542100" cy="4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txBox="1"/>
          <p:nvPr/>
        </p:nvSpPr>
        <p:spPr>
          <a:xfrm>
            <a:off x="337300" y="4312875"/>
            <a:ext cx="1212300" cy="5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E29578"/>
                </a:solidFill>
                <a:latin typeface="Lora"/>
                <a:ea typeface="Lora"/>
                <a:cs typeface="Lora"/>
                <a:sym typeface="Lora"/>
              </a:rPr>
              <a:t>Haemostasis</a:t>
            </a:r>
            <a:endParaRPr b="1" sz="1300">
              <a:solidFill>
                <a:srgbClr val="E29578"/>
              </a:solidFill>
              <a:latin typeface="Lora"/>
              <a:ea typeface="Lora"/>
              <a:cs typeface="Lora"/>
              <a:sym typeface="Lora"/>
            </a:endParaRPr>
          </a:p>
          <a:p>
            <a:pPr indent="0" lvl="0" marL="0" rtl="0" algn="ctr">
              <a:spcBef>
                <a:spcPts val="0"/>
              </a:spcBef>
              <a:spcAft>
                <a:spcPts val="0"/>
              </a:spcAft>
              <a:buNone/>
            </a:pPr>
            <a:r>
              <a:rPr b="1" lang="en-GB" sz="1300">
                <a:solidFill>
                  <a:srgbClr val="E29578"/>
                </a:solidFill>
                <a:latin typeface="Lora"/>
                <a:ea typeface="Lora"/>
                <a:cs typeface="Lora"/>
                <a:sym typeface="Lora"/>
              </a:rPr>
              <a:t>5-20 mins</a:t>
            </a:r>
            <a:endParaRPr b="1" sz="1300">
              <a:solidFill>
                <a:srgbClr val="E29578"/>
              </a:solidFill>
              <a:latin typeface="Lora"/>
              <a:ea typeface="Lora"/>
              <a:cs typeface="Lora"/>
              <a:sym typeface="Lora"/>
            </a:endParaRPr>
          </a:p>
          <a:p>
            <a:pPr indent="0" lvl="0" marL="0" rtl="0" algn="ctr">
              <a:spcBef>
                <a:spcPts val="0"/>
              </a:spcBef>
              <a:spcAft>
                <a:spcPts val="0"/>
              </a:spcAft>
              <a:buNone/>
            </a:pPr>
            <a:r>
              <a:rPr b="1" lang="en-GB" sz="900">
                <a:solidFill>
                  <a:srgbClr val="E29578"/>
                </a:solidFill>
                <a:latin typeface="Lora"/>
                <a:ea typeface="Lora"/>
                <a:cs typeface="Lora"/>
                <a:sym typeface="Lora"/>
              </a:rPr>
              <a:t>aim to stop bleeding</a:t>
            </a:r>
            <a:endParaRPr b="1" sz="900">
              <a:solidFill>
                <a:srgbClr val="E29578"/>
              </a:solidFill>
              <a:latin typeface="Lora"/>
              <a:ea typeface="Lora"/>
              <a:cs typeface="Lora"/>
              <a:sym typeface="Lora"/>
            </a:endParaRPr>
          </a:p>
        </p:txBody>
      </p:sp>
      <p:cxnSp>
        <p:nvCxnSpPr>
          <p:cNvPr id="687" name="Google Shape;687;p26"/>
          <p:cNvCxnSpPr/>
          <p:nvPr/>
        </p:nvCxnSpPr>
        <p:spPr>
          <a:xfrm>
            <a:off x="1519800" y="4730862"/>
            <a:ext cx="705900" cy="0"/>
          </a:xfrm>
          <a:prstGeom prst="straightConnector1">
            <a:avLst/>
          </a:prstGeom>
          <a:noFill/>
          <a:ln cap="flat" cmpd="sng" w="19050">
            <a:solidFill>
              <a:srgbClr val="83C5BE"/>
            </a:solidFill>
            <a:prstDash val="solid"/>
            <a:round/>
            <a:headEnd len="med" w="med" type="none"/>
            <a:tailEnd len="med" w="med" type="oval"/>
          </a:ln>
        </p:spPr>
      </p:cxnSp>
      <p:sp>
        <p:nvSpPr>
          <p:cNvPr id="688" name="Google Shape;688;p26"/>
          <p:cNvSpPr/>
          <p:nvPr/>
        </p:nvSpPr>
        <p:spPr>
          <a:xfrm>
            <a:off x="2225700" y="4324175"/>
            <a:ext cx="1122900" cy="8493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689" name="Google Shape;689;p26"/>
          <p:cNvSpPr txBox="1"/>
          <p:nvPr/>
        </p:nvSpPr>
        <p:spPr>
          <a:xfrm>
            <a:off x="2081000" y="4430325"/>
            <a:ext cx="1442100" cy="4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E29578"/>
                </a:solidFill>
                <a:latin typeface="Lora"/>
                <a:ea typeface="Lora"/>
                <a:cs typeface="Lora"/>
                <a:sym typeface="Lora"/>
              </a:rPr>
              <a:t>Inflammatory</a:t>
            </a:r>
            <a:endParaRPr b="1" sz="1200">
              <a:solidFill>
                <a:srgbClr val="E29578"/>
              </a:solidFill>
              <a:latin typeface="Lora"/>
              <a:ea typeface="Lora"/>
              <a:cs typeface="Lora"/>
              <a:sym typeface="Lora"/>
            </a:endParaRPr>
          </a:p>
          <a:p>
            <a:pPr indent="0" lvl="0" marL="0" rtl="0" algn="ctr">
              <a:spcBef>
                <a:spcPts val="0"/>
              </a:spcBef>
              <a:spcAft>
                <a:spcPts val="0"/>
              </a:spcAft>
              <a:buNone/>
            </a:pPr>
            <a:r>
              <a:rPr b="1" lang="en-GB" sz="1200">
                <a:solidFill>
                  <a:srgbClr val="E29578"/>
                </a:solidFill>
                <a:latin typeface="Lora"/>
                <a:ea typeface="Lora"/>
                <a:cs typeface="Lora"/>
                <a:sym typeface="Lora"/>
              </a:rPr>
              <a:t>1-4 d</a:t>
            </a:r>
            <a:endParaRPr b="1" sz="1200">
              <a:solidFill>
                <a:srgbClr val="E29578"/>
              </a:solidFill>
              <a:latin typeface="Lora"/>
              <a:ea typeface="Lora"/>
              <a:cs typeface="Lora"/>
              <a:sym typeface="Lora"/>
            </a:endParaRPr>
          </a:p>
        </p:txBody>
      </p:sp>
      <p:cxnSp>
        <p:nvCxnSpPr>
          <p:cNvPr id="690" name="Google Shape;690;p26"/>
          <p:cNvCxnSpPr/>
          <p:nvPr/>
        </p:nvCxnSpPr>
        <p:spPr>
          <a:xfrm>
            <a:off x="3348600" y="4730862"/>
            <a:ext cx="705900" cy="0"/>
          </a:xfrm>
          <a:prstGeom prst="straightConnector1">
            <a:avLst/>
          </a:prstGeom>
          <a:noFill/>
          <a:ln cap="flat" cmpd="sng" w="19050">
            <a:solidFill>
              <a:srgbClr val="83C5BE"/>
            </a:solidFill>
            <a:prstDash val="solid"/>
            <a:round/>
            <a:headEnd len="med" w="med" type="none"/>
            <a:tailEnd len="med" w="med" type="oval"/>
          </a:ln>
        </p:spPr>
      </p:cxnSp>
      <p:sp>
        <p:nvSpPr>
          <p:cNvPr id="691" name="Google Shape;691;p26"/>
          <p:cNvSpPr/>
          <p:nvPr/>
        </p:nvSpPr>
        <p:spPr>
          <a:xfrm>
            <a:off x="4054500" y="4324175"/>
            <a:ext cx="1122900" cy="8493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6"/>
          <p:cNvSpPr txBox="1"/>
          <p:nvPr/>
        </p:nvSpPr>
        <p:spPr>
          <a:xfrm>
            <a:off x="4359326" y="4512918"/>
            <a:ext cx="542100" cy="4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6"/>
          <p:cNvSpPr txBox="1"/>
          <p:nvPr/>
        </p:nvSpPr>
        <p:spPr>
          <a:xfrm>
            <a:off x="3988650" y="4430325"/>
            <a:ext cx="1254600" cy="4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E29578"/>
                </a:solidFill>
                <a:latin typeface="Lora"/>
                <a:ea typeface="Lora"/>
                <a:cs typeface="Lora"/>
                <a:sym typeface="Lora"/>
              </a:rPr>
              <a:t>Proliferative</a:t>
            </a:r>
            <a:endParaRPr b="1" sz="1300">
              <a:solidFill>
                <a:srgbClr val="E29578"/>
              </a:solidFill>
              <a:latin typeface="Lora"/>
              <a:ea typeface="Lora"/>
              <a:cs typeface="Lora"/>
              <a:sym typeface="Lora"/>
            </a:endParaRPr>
          </a:p>
          <a:p>
            <a:pPr indent="0" lvl="0" marL="0" rtl="0" algn="ctr">
              <a:spcBef>
                <a:spcPts val="0"/>
              </a:spcBef>
              <a:spcAft>
                <a:spcPts val="0"/>
              </a:spcAft>
              <a:buNone/>
            </a:pPr>
            <a:r>
              <a:rPr b="1" lang="en-GB" sz="1300">
                <a:solidFill>
                  <a:srgbClr val="E29578"/>
                </a:solidFill>
                <a:latin typeface="Lora"/>
                <a:ea typeface="Lora"/>
                <a:cs typeface="Lora"/>
                <a:sym typeface="Lora"/>
              </a:rPr>
              <a:t>3d-3wks</a:t>
            </a:r>
            <a:endParaRPr b="1" sz="1300">
              <a:solidFill>
                <a:srgbClr val="E29578"/>
              </a:solidFill>
              <a:latin typeface="Lora"/>
              <a:ea typeface="Lora"/>
              <a:cs typeface="Lora"/>
              <a:sym typeface="Lora"/>
            </a:endParaRPr>
          </a:p>
        </p:txBody>
      </p:sp>
      <p:cxnSp>
        <p:nvCxnSpPr>
          <p:cNvPr id="694" name="Google Shape;694;p26"/>
          <p:cNvCxnSpPr/>
          <p:nvPr/>
        </p:nvCxnSpPr>
        <p:spPr>
          <a:xfrm>
            <a:off x="5177400" y="4730862"/>
            <a:ext cx="705900" cy="0"/>
          </a:xfrm>
          <a:prstGeom prst="straightConnector1">
            <a:avLst/>
          </a:prstGeom>
          <a:noFill/>
          <a:ln cap="flat" cmpd="sng" w="19050">
            <a:solidFill>
              <a:srgbClr val="83C5BE"/>
            </a:solidFill>
            <a:prstDash val="solid"/>
            <a:round/>
            <a:headEnd len="med" w="med" type="none"/>
            <a:tailEnd len="med" w="med" type="oval"/>
          </a:ln>
        </p:spPr>
      </p:cxnSp>
      <p:sp>
        <p:nvSpPr>
          <p:cNvPr id="695" name="Google Shape;695;p26"/>
          <p:cNvSpPr/>
          <p:nvPr/>
        </p:nvSpPr>
        <p:spPr>
          <a:xfrm>
            <a:off x="5883300" y="4324175"/>
            <a:ext cx="1122900" cy="8493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6"/>
          <p:cNvSpPr txBox="1"/>
          <p:nvPr/>
        </p:nvSpPr>
        <p:spPr>
          <a:xfrm>
            <a:off x="5813720" y="4430325"/>
            <a:ext cx="1254600" cy="4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E29578"/>
                </a:solidFill>
                <a:latin typeface="Lora"/>
                <a:ea typeface="Lora"/>
                <a:cs typeface="Lora"/>
                <a:sym typeface="Lora"/>
              </a:rPr>
              <a:t>Remodeling</a:t>
            </a:r>
            <a:endParaRPr b="1" sz="1300">
              <a:solidFill>
                <a:srgbClr val="E29578"/>
              </a:solidFill>
              <a:latin typeface="Lora"/>
              <a:ea typeface="Lora"/>
              <a:cs typeface="Lora"/>
              <a:sym typeface="Lora"/>
            </a:endParaRPr>
          </a:p>
          <a:p>
            <a:pPr indent="0" lvl="0" marL="0" rtl="0" algn="ctr">
              <a:spcBef>
                <a:spcPts val="0"/>
              </a:spcBef>
              <a:spcAft>
                <a:spcPts val="0"/>
              </a:spcAft>
              <a:buNone/>
            </a:pPr>
            <a:r>
              <a:rPr b="1" lang="en-GB" sz="1300">
                <a:solidFill>
                  <a:srgbClr val="E29578"/>
                </a:solidFill>
                <a:latin typeface="Lora"/>
                <a:ea typeface="Lora"/>
                <a:cs typeface="Lora"/>
                <a:sym typeface="Lora"/>
              </a:rPr>
              <a:t>3wks-1y</a:t>
            </a:r>
            <a:endParaRPr b="1" sz="1300">
              <a:solidFill>
                <a:srgbClr val="E29578"/>
              </a:solidFill>
              <a:latin typeface="Lora"/>
              <a:ea typeface="Lora"/>
              <a:cs typeface="Lora"/>
              <a:sym typeface="Lora"/>
            </a:endParaRPr>
          </a:p>
        </p:txBody>
      </p:sp>
      <p:sp>
        <p:nvSpPr>
          <p:cNvPr id="697" name="Google Shape;697;p26"/>
          <p:cNvSpPr txBox="1"/>
          <p:nvPr/>
        </p:nvSpPr>
        <p:spPr>
          <a:xfrm>
            <a:off x="-172293" y="3677850"/>
            <a:ext cx="6896700" cy="39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600">
                <a:solidFill>
                  <a:srgbClr val="006D77"/>
                </a:solidFill>
                <a:latin typeface="Lora"/>
                <a:ea typeface="Lora"/>
                <a:cs typeface="Lora"/>
                <a:sym typeface="Lora"/>
              </a:rPr>
              <a:t>Phases of wound healing:</a:t>
            </a:r>
            <a:endParaRPr b="1" sz="1600">
              <a:solidFill>
                <a:srgbClr val="006D77"/>
              </a:solidFill>
              <a:latin typeface="Lora"/>
              <a:ea typeface="Lora"/>
              <a:cs typeface="Lora"/>
              <a:sym typeface="Lora"/>
            </a:endParaRPr>
          </a:p>
        </p:txBody>
      </p:sp>
      <p:sp>
        <p:nvSpPr>
          <p:cNvPr id="698" name="Google Shape;698;p26"/>
          <p:cNvSpPr txBox="1"/>
          <p:nvPr/>
        </p:nvSpPr>
        <p:spPr>
          <a:xfrm>
            <a:off x="296250" y="5216300"/>
            <a:ext cx="1353900" cy="150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000">
                <a:latin typeface="Mada"/>
                <a:ea typeface="Mada"/>
                <a:cs typeface="Mada"/>
                <a:sym typeface="Mada"/>
              </a:rPr>
              <a:t>-Vascular constriction -Platelet aggregation -Degranulation         -Thrombus formation</a:t>
            </a:r>
            <a:endParaRPr sz="1000">
              <a:latin typeface="Mada"/>
              <a:ea typeface="Mada"/>
              <a:cs typeface="Mada"/>
              <a:sym typeface="Mada"/>
            </a:endParaRPr>
          </a:p>
          <a:p>
            <a:pPr indent="0" lvl="0" marL="0" rtl="0" algn="l">
              <a:lnSpc>
                <a:spcPct val="100000"/>
              </a:lnSpc>
              <a:spcBef>
                <a:spcPts val="1600"/>
              </a:spcBef>
              <a:spcAft>
                <a:spcPts val="1600"/>
              </a:spcAft>
              <a:buNone/>
            </a:pPr>
            <a:r>
              <a:rPr lang="en-GB" sz="1000">
                <a:latin typeface="Mada"/>
                <a:ea typeface="Mada"/>
                <a:cs typeface="Mada"/>
                <a:sym typeface="Mada"/>
              </a:rPr>
              <a:t>-platelet stimulus to release: PDGF, TGF B, FGF</a:t>
            </a:r>
            <a:endParaRPr sz="1000">
              <a:latin typeface="Mada"/>
              <a:ea typeface="Mada"/>
              <a:cs typeface="Mada"/>
              <a:sym typeface="Mada"/>
            </a:endParaRPr>
          </a:p>
        </p:txBody>
      </p:sp>
      <p:sp>
        <p:nvSpPr>
          <p:cNvPr id="699" name="Google Shape;699;p26"/>
          <p:cNvSpPr txBox="1"/>
          <p:nvPr/>
        </p:nvSpPr>
        <p:spPr>
          <a:xfrm>
            <a:off x="2144975" y="5204700"/>
            <a:ext cx="1501800" cy="140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000">
                <a:latin typeface="Mada"/>
                <a:ea typeface="Mada"/>
                <a:cs typeface="Mada"/>
                <a:sym typeface="Mada"/>
              </a:rPr>
              <a:t>-Neutrophil infiltration -Monocyte infiltration and differentiation to macrophage         -Lymphocyte infiltration</a:t>
            </a:r>
            <a:endParaRPr sz="1000">
              <a:latin typeface="Mada"/>
              <a:ea typeface="Mada"/>
              <a:cs typeface="Mada"/>
              <a:sym typeface="Mada"/>
            </a:endParaRPr>
          </a:p>
          <a:p>
            <a:pPr indent="0" lvl="0" marL="0" rtl="0" algn="l">
              <a:lnSpc>
                <a:spcPct val="100000"/>
              </a:lnSpc>
              <a:spcBef>
                <a:spcPts val="1600"/>
              </a:spcBef>
              <a:spcAft>
                <a:spcPts val="1600"/>
              </a:spcAft>
              <a:buNone/>
            </a:pPr>
            <a:r>
              <a:rPr lang="en-GB" sz="1000">
                <a:latin typeface="Mada"/>
                <a:ea typeface="Mada"/>
                <a:cs typeface="Mada"/>
                <a:sym typeface="Mada"/>
              </a:rPr>
              <a:t>- Clinically represented by :Rubor, Tumour, Calour, Dolour </a:t>
            </a:r>
            <a:endParaRPr sz="1000">
              <a:latin typeface="Mada"/>
              <a:ea typeface="Mada"/>
              <a:cs typeface="Mada"/>
              <a:sym typeface="Mada"/>
            </a:endParaRPr>
          </a:p>
        </p:txBody>
      </p:sp>
      <p:sp>
        <p:nvSpPr>
          <p:cNvPr id="700" name="Google Shape;700;p26"/>
          <p:cNvSpPr txBox="1"/>
          <p:nvPr/>
        </p:nvSpPr>
        <p:spPr>
          <a:xfrm>
            <a:off x="4044748" y="5205000"/>
            <a:ext cx="1548300" cy="140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000">
                <a:latin typeface="Mada"/>
                <a:ea typeface="Mada"/>
                <a:cs typeface="Mada"/>
                <a:sym typeface="Mada"/>
              </a:rPr>
              <a:t>1- Re-Epithelization                    2- Angiogenesis                            3- Collagen Synthesis                4- ECM formation</a:t>
            </a:r>
            <a:endParaRPr sz="1000">
              <a:latin typeface="Mada"/>
              <a:ea typeface="Mada"/>
              <a:cs typeface="Mada"/>
              <a:sym typeface="Mada"/>
            </a:endParaRPr>
          </a:p>
          <a:p>
            <a:pPr indent="0" lvl="0" marL="0" rtl="0" algn="l">
              <a:lnSpc>
                <a:spcPct val="100000"/>
              </a:lnSpc>
              <a:spcBef>
                <a:spcPts val="1600"/>
              </a:spcBef>
              <a:spcAft>
                <a:spcPts val="1600"/>
              </a:spcAft>
              <a:buNone/>
            </a:pPr>
            <a:r>
              <a:rPr b="1" lang="en-GB" sz="1000">
                <a:latin typeface="Mada"/>
                <a:ea typeface="Mada"/>
                <a:cs typeface="Mada"/>
                <a:sym typeface="Mada"/>
              </a:rPr>
              <a:t>Epithelial repair:</a:t>
            </a:r>
            <a:r>
              <a:rPr lang="en-GB" sz="1000">
                <a:latin typeface="Mada"/>
                <a:ea typeface="Mada"/>
                <a:cs typeface="Mada"/>
                <a:sym typeface="Mada"/>
              </a:rPr>
              <a:t> mobilization, migration, mitosis, cellular differentiation</a:t>
            </a:r>
            <a:endParaRPr sz="1000">
              <a:latin typeface="Mada"/>
              <a:ea typeface="Mada"/>
              <a:cs typeface="Mada"/>
              <a:sym typeface="Mada"/>
            </a:endParaRPr>
          </a:p>
        </p:txBody>
      </p:sp>
      <p:sp>
        <p:nvSpPr>
          <p:cNvPr id="701" name="Google Shape;701;p26"/>
          <p:cNvSpPr txBox="1"/>
          <p:nvPr/>
        </p:nvSpPr>
        <p:spPr>
          <a:xfrm>
            <a:off x="5868300" y="5204700"/>
            <a:ext cx="1457700" cy="140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000">
                <a:latin typeface="Mada"/>
                <a:ea typeface="Mada"/>
                <a:cs typeface="Mada"/>
                <a:sym typeface="Mada"/>
              </a:rPr>
              <a:t>1- Collagen Remodeling (collagen type lll replaced by type l until ratio of 1:4)     </a:t>
            </a:r>
            <a:endParaRPr sz="1000">
              <a:latin typeface="Mada"/>
              <a:ea typeface="Mada"/>
              <a:cs typeface="Mada"/>
              <a:sym typeface="Mada"/>
            </a:endParaRPr>
          </a:p>
          <a:p>
            <a:pPr indent="0" lvl="0" marL="0" rtl="0" algn="l">
              <a:lnSpc>
                <a:spcPct val="100000"/>
              </a:lnSpc>
              <a:spcBef>
                <a:spcPts val="1600"/>
              </a:spcBef>
              <a:spcAft>
                <a:spcPts val="0"/>
              </a:spcAft>
              <a:buNone/>
            </a:pPr>
            <a:r>
              <a:rPr lang="en-GB" sz="1000">
                <a:latin typeface="Mada"/>
                <a:ea typeface="Mada"/>
                <a:cs typeface="Mada"/>
                <a:sym typeface="Mada"/>
              </a:rPr>
              <a:t>2- vascular maturation and regression</a:t>
            </a:r>
            <a:endParaRPr sz="1000">
              <a:latin typeface="Mada"/>
              <a:ea typeface="Mada"/>
              <a:cs typeface="Mada"/>
              <a:sym typeface="Mada"/>
            </a:endParaRPr>
          </a:p>
          <a:p>
            <a:pPr indent="0" lvl="0" marL="0" rtl="0" algn="l">
              <a:lnSpc>
                <a:spcPct val="100000"/>
              </a:lnSpc>
              <a:spcBef>
                <a:spcPts val="1600"/>
              </a:spcBef>
              <a:spcAft>
                <a:spcPts val="1600"/>
              </a:spcAft>
              <a:buNone/>
            </a:pPr>
            <a:r>
              <a:t/>
            </a:r>
            <a:endParaRPr sz="1000">
              <a:latin typeface="Mada"/>
              <a:ea typeface="Mada"/>
              <a:cs typeface="Mada"/>
              <a:sym typeface="Mada"/>
            </a:endParaRPr>
          </a:p>
        </p:txBody>
      </p:sp>
      <p:sp>
        <p:nvSpPr>
          <p:cNvPr id="702" name="Google Shape;702;p26"/>
          <p:cNvSpPr txBox="1"/>
          <p:nvPr/>
        </p:nvSpPr>
        <p:spPr>
          <a:xfrm>
            <a:off x="1444500" y="8191533"/>
            <a:ext cx="2532900" cy="1688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flat narrow</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Good color</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Parallel to RSTL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Doesn’t restrict function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Asymptomatic</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Mature 6-18m</a:t>
            </a:r>
            <a:endParaRPr sz="1200">
              <a:latin typeface="Mada"/>
              <a:ea typeface="Mada"/>
              <a:cs typeface="Mada"/>
              <a:sym typeface="Mada"/>
            </a:endParaRPr>
          </a:p>
        </p:txBody>
      </p:sp>
      <p:sp>
        <p:nvSpPr>
          <p:cNvPr id="703" name="Google Shape;703;p26"/>
          <p:cNvSpPr txBox="1"/>
          <p:nvPr/>
        </p:nvSpPr>
        <p:spPr>
          <a:xfrm>
            <a:off x="-248500" y="7008250"/>
            <a:ext cx="2589900" cy="39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600">
                <a:solidFill>
                  <a:srgbClr val="006D77"/>
                </a:solidFill>
                <a:latin typeface="Lora"/>
                <a:ea typeface="Lora"/>
                <a:cs typeface="Lora"/>
                <a:sym typeface="Lora"/>
              </a:rPr>
              <a:t>S</a:t>
            </a:r>
            <a:r>
              <a:rPr b="1" lang="en-GB" sz="1600">
                <a:solidFill>
                  <a:srgbClr val="006D77"/>
                </a:solidFill>
                <a:latin typeface="Lora"/>
                <a:ea typeface="Lora"/>
                <a:cs typeface="Lora"/>
                <a:sym typeface="Lora"/>
              </a:rPr>
              <a:t>cars:</a:t>
            </a:r>
            <a:endParaRPr b="1" sz="1600">
              <a:solidFill>
                <a:srgbClr val="006D77"/>
              </a:solidFill>
              <a:latin typeface="Lora"/>
              <a:ea typeface="Lora"/>
              <a:cs typeface="Lora"/>
              <a:sym typeface="Lora"/>
            </a:endParaRPr>
          </a:p>
        </p:txBody>
      </p:sp>
      <p:sp>
        <p:nvSpPr>
          <p:cNvPr id="704" name="Google Shape;704;p26"/>
          <p:cNvSpPr txBox="1"/>
          <p:nvPr/>
        </p:nvSpPr>
        <p:spPr>
          <a:xfrm flipH="1">
            <a:off x="3689600" y="7461400"/>
            <a:ext cx="2745000" cy="778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GB" sz="1600">
                <a:solidFill>
                  <a:srgbClr val="006D77"/>
                </a:solidFill>
                <a:latin typeface="Lora"/>
                <a:ea typeface="Lora"/>
                <a:cs typeface="Lora"/>
                <a:sym typeface="Lora"/>
              </a:rPr>
              <a:t>Abnormal scars:</a:t>
            </a:r>
            <a:endParaRPr b="1" sz="1800">
              <a:latin typeface="Mada"/>
              <a:ea typeface="Mada"/>
              <a:cs typeface="Mada"/>
              <a:sym typeface="Mada"/>
            </a:endParaRPr>
          </a:p>
        </p:txBody>
      </p:sp>
      <p:sp>
        <p:nvSpPr>
          <p:cNvPr id="705" name="Google Shape;705;p26"/>
          <p:cNvSpPr txBox="1"/>
          <p:nvPr/>
        </p:nvSpPr>
        <p:spPr>
          <a:xfrm flipH="1">
            <a:off x="3985425" y="8265950"/>
            <a:ext cx="2133000" cy="1688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b="1" lang="en-GB" sz="1100">
                <a:solidFill>
                  <a:schemeClr val="dk1"/>
                </a:solidFill>
                <a:latin typeface="Mada"/>
                <a:ea typeface="Mada"/>
                <a:cs typeface="Mada"/>
                <a:sym typeface="Mada"/>
              </a:rPr>
              <a:t>Hypertrophic: </a:t>
            </a:r>
            <a:r>
              <a:rPr lang="en-GB" sz="1000">
                <a:solidFill>
                  <a:schemeClr val="dk1"/>
                </a:solidFill>
                <a:latin typeface="Mada"/>
                <a:ea typeface="Mada"/>
                <a:cs typeface="Mada"/>
                <a:sym typeface="Mada"/>
              </a:rPr>
              <a:t>Common in children, remain with in wound, subside, flexor surface, related to TENSION. </a:t>
            </a:r>
            <a:endParaRPr sz="1000">
              <a:solidFill>
                <a:schemeClr val="dk1"/>
              </a:solidFill>
              <a:latin typeface="Mada"/>
              <a:ea typeface="Mada"/>
              <a:cs typeface="Mada"/>
              <a:sym typeface="Mada"/>
            </a:endParaRPr>
          </a:p>
          <a:p>
            <a:pPr indent="-298450" lvl="0" marL="457200" rtl="0" algn="l">
              <a:spcBef>
                <a:spcPts val="1600"/>
              </a:spcBef>
              <a:spcAft>
                <a:spcPts val="0"/>
              </a:spcAft>
              <a:buClr>
                <a:schemeClr val="dk1"/>
              </a:buClr>
              <a:buSzPts val="1100"/>
              <a:buFont typeface="Mada"/>
              <a:buChar char="●"/>
            </a:pPr>
            <a:r>
              <a:rPr b="1" lang="en-GB" sz="1100">
                <a:solidFill>
                  <a:schemeClr val="dk1"/>
                </a:solidFill>
                <a:latin typeface="Mada"/>
                <a:ea typeface="Mada"/>
                <a:cs typeface="Mada"/>
                <a:sym typeface="Mada"/>
              </a:rPr>
              <a:t>Keloid: </a:t>
            </a:r>
            <a:r>
              <a:rPr lang="en-GB" sz="1000">
                <a:solidFill>
                  <a:schemeClr val="dk1"/>
                </a:solidFill>
                <a:latin typeface="Mada"/>
                <a:ea typeface="Mada"/>
                <a:cs typeface="Mada"/>
                <a:sym typeface="Mada"/>
              </a:rPr>
              <a:t>Common in black, 10-30 yrs females, outgrow wound area; sternum, shoulder, face.</a:t>
            </a:r>
            <a:endParaRPr sz="1000">
              <a:solidFill>
                <a:schemeClr val="dk1"/>
              </a:solidFill>
              <a:latin typeface="Mada"/>
              <a:ea typeface="Mada"/>
              <a:cs typeface="Mada"/>
              <a:sym typeface="Mada"/>
            </a:endParaRPr>
          </a:p>
          <a:p>
            <a:pPr indent="-298450" lvl="0" marL="457200" rtl="0" algn="l">
              <a:spcBef>
                <a:spcPts val="1600"/>
              </a:spcBef>
              <a:spcAft>
                <a:spcPts val="1600"/>
              </a:spcAft>
              <a:buClr>
                <a:schemeClr val="dk1"/>
              </a:buClr>
              <a:buSzPts val="1100"/>
              <a:buFont typeface="Mada"/>
              <a:buChar char="●"/>
            </a:pPr>
            <a:r>
              <a:rPr b="1" lang="en-GB" sz="1100">
                <a:solidFill>
                  <a:schemeClr val="dk1"/>
                </a:solidFill>
                <a:latin typeface="Mada"/>
                <a:ea typeface="Mada"/>
                <a:cs typeface="Mada"/>
                <a:sym typeface="Mada"/>
              </a:rPr>
              <a:t>Wide: </a:t>
            </a:r>
            <a:r>
              <a:rPr lang="en-GB" sz="1000">
                <a:solidFill>
                  <a:schemeClr val="dk1"/>
                </a:solidFill>
                <a:latin typeface="Mada"/>
                <a:ea typeface="Mada"/>
                <a:cs typeface="Mada"/>
                <a:sym typeface="Mada"/>
              </a:rPr>
              <a:t>Traumatic wounds that are not closed properly</a:t>
            </a:r>
            <a:endParaRPr sz="1100">
              <a:solidFill>
                <a:schemeClr val="dk1"/>
              </a:solidFill>
              <a:latin typeface="Mada"/>
              <a:ea typeface="Mada"/>
              <a:cs typeface="Mada"/>
              <a:sym typeface="Mada"/>
            </a:endParaRPr>
          </a:p>
        </p:txBody>
      </p:sp>
      <p:sp>
        <p:nvSpPr>
          <p:cNvPr id="706" name="Google Shape;706;p26"/>
          <p:cNvSpPr txBox="1"/>
          <p:nvPr/>
        </p:nvSpPr>
        <p:spPr>
          <a:xfrm flipH="1">
            <a:off x="1351977" y="7462750"/>
            <a:ext cx="1975800" cy="7761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GB" sz="1600">
                <a:solidFill>
                  <a:srgbClr val="006D77"/>
                </a:solidFill>
                <a:latin typeface="Lora"/>
                <a:ea typeface="Lora"/>
                <a:cs typeface="Lora"/>
                <a:sym typeface="Lora"/>
              </a:rPr>
              <a:t>Ideal scars:</a:t>
            </a:r>
            <a:endParaRPr b="1" sz="1800">
              <a:latin typeface="Mada"/>
              <a:ea typeface="Mada"/>
              <a:cs typeface="Mada"/>
              <a:sym typeface="Mada"/>
            </a:endParaRPr>
          </a:p>
        </p:txBody>
      </p:sp>
      <p:sp>
        <p:nvSpPr>
          <p:cNvPr id="707" name="Google Shape;707;p26"/>
          <p:cNvSpPr/>
          <p:nvPr/>
        </p:nvSpPr>
        <p:spPr>
          <a:xfrm>
            <a:off x="413750" y="75744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5969349" y="75744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9" name="Google Shape;709;p26"/>
          <p:cNvCxnSpPr>
            <a:stCxn id="707" idx="3"/>
          </p:cNvCxnSpPr>
          <p:nvPr/>
        </p:nvCxnSpPr>
        <p:spPr>
          <a:xfrm>
            <a:off x="1550150" y="8189882"/>
            <a:ext cx="1984200" cy="0"/>
          </a:xfrm>
          <a:prstGeom prst="straightConnector1">
            <a:avLst/>
          </a:prstGeom>
          <a:noFill/>
          <a:ln cap="flat" cmpd="sng" w="19050">
            <a:solidFill>
              <a:srgbClr val="83C5BE"/>
            </a:solidFill>
            <a:prstDash val="solid"/>
            <a:round/>
            <a:headEnd len="med" w="med" type="none"/>
            <a:tailEnd len="med" w="med" type="oval"/>
          </a:ln>
        </p:spPr>
      </p:cxnSp>
      <p:cxnSp>
        <p:nvCxnSpPr>
          <p:cNvPr id="710" name="Google Shape;710;p26"/>
          <p:cNvCxnSpPr>
            <a:endCxn id="708" idx="1"/>
          </p:cNvCxnSpPr>
          <p:nvPr/>
        </p:nvCxnSpPr>
        <p:spPr>
          <a:xfrm>
            <a:off x="3993549" y="8189882"/>
            <a:ext cx="1975800" cy="0"/>
          </a:xfrm>
          <a:prstGeom prst="straightConnector1">
            <a:avLst/>
          </a:prstGeom>
          <a:noFill/>
          <a:ln cap="flat" cmpd="sng" w="19050">
            <a:solidFill>
              <a:srgbClr val="83C5BE"/>
            </a:solidFill>
            <a:prstDash val="solid"/>
            <a:round/>
            <a:headEnd len="med" w="med" type="oval"/>
            <a:tailEnd len="med" w="med" type="none"/>
          </a:ln>
        </p:spPr>
      </p:cxnSp>
      <p:sp>
        <p:nvSpPr>
          <p:cNvPr id="711" name="Google Shape;711;p26"/>
          <p:cNvSpPr txBox="1"/>
          <p:nvPr/>
        </p:nvSpPr>
        <p:spPr>
          <a:xfrm>
            <a:off x="637720" y="78958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006D77"/>
                </a:solidFill>
                <a:latin typeface="Life Savers ExtraBold"/>
                <a:ea typeface="Life Savers ExtraBold"/>
                <a:cs typeface="Life Savers ExtraBold"/>
                <a:sym typeface="Life Savers ExtraBold"/>
              </a:rPr>
              <a:t>01</a:t>
            </a:r>
            <a:endParaRPr sz="3200">
              <a:solidFill>
                <a:srgbClr val="006D77"/>
              </a:solidFill>
              <a:latin typeface="Life Savers ExtraBold"/>
              <a:ea typeface="Life Savers ExtraBold"/>
              <a:cs typeface="Life Savers ExtraBold"/>
              <a:sym typeface="Life Savers ExtraBold"/>
            </a:endParaRPr>
          </a:p>
        </p:txBody>
      </p:sp>
      <p:sp>
        <p:nvSpPr>
          <p:cNvPr id="712" name="Google Shape;712;p26"/>
          <p:cNvSpPr txBox="1"/>
          <p:nvPr/>
        </p:nvSpPr>
        <p:spPr>
          <a:xfrm>
            <a:off x="6194636" y="78958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006D77"/>
                </a:solidFill>
                <a:latin typeface="Life Savers ExtraBold"/>
                <a:ea typeface="Life Savers ExtraBold"/>
                <a:cs typeface="Life Savers ExtraBold"/>
                <a:sym typeface="Life Savers ExtraBold"/>
              </a:rPr>
              <a:t>02</a:t>
            </a:r>
            <a:endParaRPr sz="3200">
              <a:solidFill>
                <a:srgbClr val="006D77"/>
              </a:solidFill>
              <a:latin typeface="Life Savers ExtraBold"/>
              <a:ea typeface="Life Savers ExtraBold"/>
              <a:cs typeface="Life Savers ExtraBold"/>
              <a:sym typeface="Life Savers ExtraBold"/>
            </a:endParaRPr>
          </a:p>
        </p:txBody>
      </p:sp>
      <p:sp>
        <p:nvSpPr>
          <p:cNvPr id="713" name="Google Shape;713;p26"/>
          <p:cNvSpPr txBox="1"/>
          <p:nvPr/>
        </p:nvSpPr>
        <p:spPr>
          <a:xfrm>
            <a:off x="752250" y="2230638"/>
            <a:ext cx="1707000" cy="1112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Primary closure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Within hours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Mortality of minimal number of cellular constituent</a:t>
            </a:r>
            <a:endParaRPr sz="1000">
              <a:latin typeface="Mada"/>
              <a:ea typeface="Mada"/>
              <a:cs typeface="Mada"/>
              <a:sym typeface="Mada"/>
            </a:endParaRPr>
          </a:p>
        </p:txBody>
      </p:sp>
      <p:sp>
        <p:nvSpPr>
          <p:cNvPr id="714" name="Google Shape;714;p26"/>
          <p:cNvSpPr txBox="1"/>
          <p:nvPr/>
        </p:nvSpPr>
        <p:spPr>
          <a:xfrm>
            <a:off x="2941450" y="2230638"/>
            <a:ext cx="1707000" cy="1112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wound left open to heal by processes ( granulation, contraction, epithelization )</a:t>
            </a:r>
            <a:endParaRPr sz="1000">
              <a:latin typeface="Mada"/>
              <a:ea typeface="Mada"/>
              <a:cs typeface="Mada"/>
              <a:sym typeface="Mada"/>
            </a:endParaRPr>
          </a:p>
        </p:txBody>
      </p:sp>
      <p:sp>
        <p:nvSpPr>
          <p:cNvPr id="715" name="Google Shape;715;p26"/>
          <p:cNvSpPr txBox="1"/>
          <p:nvPr/>
        </p:nvSpPr>
        <p:spPr>
          <a:xfrm>
            <a:off x="5113500" y="2230638"/>
            <a:ext cx="1707000" cy="1112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delayed primary closure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Contaminated wounds</a:t>
            </a:r>
            <a:endParaRPr sz="1000">
              <a:latin typeface="Mada"/>
              <a:ea typeface="Mada"/>
              <a:cs typeface="Mada"/>
              <a:sym typeface="Mada"/>
            </a:endParaRPr>
          </a:p>
        </p:txBody>
      </p:sp>
      <p:sp>
        <p:nvSpPr>
          <p:cNvPr id="716" name="Google Shape;716;p26"/>
          <p:cNvSpPr/>
          <p:nvPr/>
        </p:nvSpPr>
        <p:spPr>
          <a:xfrm rot="10800000">
            <a:off x="932868" y="1661997"/>
            <a:ext cx="1344957" cy="788955"/>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ora"/>
              <a:ea typeface="Lora"/>
              <a:cs typeface="Lora"/>
              <a:sym typeface="Lora"/>
            </a:endParaRPr>
          </a:p>
        </p:txBody>
      </p:sp>
      <p:sp>
        <p:nvSpPr>
          <p:cNvPr id="717" name="Google Shape;717;p26"/>
          <p:cNvSpPr txBox="1"/>
          <p:nvPr/>
        </p:nvSpPr>
        <p:spPr>
          <a:xfrm>
            <a:off x="752250" y="1660732"/>
            <a:ext cx="16734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Lora"/>
                <a:ea typeface="Lora"/>
                <a:cs typeface="Lora"/>
                <a:sym typeface="Lora"/>
              </a:rPr>
              <a:t>Primary</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1300">
                <a:solidFill>
                  <a:srgbClr val="006D77"/>
                </a:solidFill>
                <a:latin typeface="Lora"/>
                <a:ea typeface="Lora"/>
                <a:cs typeface="Lora"/>
                <a:sym typeface="Lora"/>
              </a:rPr>
              <a:t> 1st intention</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900">
                <a:solidFill>
                  <a:srgbClr val="E29578"/>
                </a:solidFill>
                <a:latin typeface="Lora"/>
                <a:ea typeface="Lora"/>
                <a:cs typeface="Lora"/>
                <a:sym typeface="Lora"/>
              </a:rPr>
              <a:t>Suture</a:t>
            </a:r>
            <a:r>
              <a:rPr b="1" lang="en-GB" sz="1000">
                <a:solidFill>
                  <a:srgbClr val="FFFFFF"/>
                </a:solidFill>
                <a:latin typeface="Lora"/>
                <a:ea typeface="Lora"/>
                <a:cs typeface="Lora"/>
                <a:sym typeface="Lora"/>
              </a:rPr>
              <a:t> </a:t>
            </a:r>
            <a:endParaRPr b="1" sz="1000">
              <a:solidFill>
                <a:srgbClr val="FFFFFF"/>
              </a:solidFill>
              <a:latin typeface="Lora"/>
              <a:ea typeface="Lora"/>
              <a:cs typeface="Lora"/>
              <a:sym typeface="Lora"/>
            </a:endParaRPr>
          </a:p>
        </p:txBody>
      </p:sp>
      <p:sp>
        <p:nvSpPr>
          <p:cNvPr id="718" name="Google Shape;718;p26"/>
          <p:cNvSpPr/>
          <p:nvPr/>
        </p:nvSpPr>
        <p:spPr>
          <a:xfrm rot="10800000">
            <a:off x="3097093" y="1677323"/>
            <a:ext cx="1344957" cy="785202"/>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ora"/>
              <a:ea typeface="Lora"/>
              <a:cs typeface="Lora"/>
              <a:sym typeface="Lora"/>
            </a:endParaRPr>
          </a:p>
        </p:txBody>
      </p:sp>
      <p:sp>
        <p:nvSpPr>
          <p:cNvPr id="719" name="Google Shape;719;p26"/>
          <p:cNvSpPr txBox="1"/>
          <p:nvPr/>
        </p:nvSpPr>
        <p:spPr>
          <a:xfrm>
            <a:off x="2932875" y="1671526"/>
            <a:ext cx="16734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Lora"/>
                <a:ea typeface="Lora"/>
                <a:cs typeface="Lora"/>
                <a:sym typeface="Lora"/>
              </a:rPr>
              <a:t>Secondary</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1300">
                <a:solidFill>
                  <a:srgbClr val="006D77"/>
                </a:solidFill>
                <a:latin typeface="Lora"/>
                <a:ea typeface="Lora"/>
                <a:cs typeface="Lora"/>
                <a:sym typeface="Lora"/>
              </a:rPr>
              <a:t> 2nd intention</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900">
                <a:solidFill>
                  <a:srgbClr val="E29578"/>
                </a:solidFill>
                <a:latin typeface="Lora"/>
                <a:ea typeface="Lora"/>
                <a:cs typeface="Lora"/>
                <a:sym typeface="Lora"/>
              </a:rPr>
              <a:t>No suture</a:t>
            </a:r>
            <a:endParaRPr b="1" sz="900">
              <a:solidFill>
                <a:srgbClr val="E29578"/>
              </a:solidFill>
              <a:latin typeface="Lora"/>
              <a:ea typeface="Lora"/>
              <a:cs typeface="Lora"/>
              <a:sym typeface="Lora"/>
            </a:endParaRPr>
          </a:p>
        </p:txBody>
      </p:sp>
      <p:sp>
        <p:nvSpPr>
          <p:cNvPr id="720" name="Google Shape;720;p26"/>
          <p:cNvSpPr/>
          <p:nvPr/>
        </p:nvSpPr>
        <p:spPr>
          <a:xfrm rot="10800000">
            <a:off x="5294868" y="1677323"/>
            <a:ext cx="1344957" cy="785202"/>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ora"/>
              <a:ea typeface="Lora"/>
              <a:cs typeface="Lora"/>
              <a:sym typeface="Lora"/>
            </a:endParaRPr>
          </a:p>
        </p:txBody>
      </p:sp>
      <p:sp>
        <p:nvSpPr>
          <p:cNvPr id="721" name="Google Shape;721;p26"/>
          <p:cNvSpPr txBox="1"/>
          <p:nvPr/>
        </p:nvSpPr>
        <p:spPr>
          <a:xfrm>
            <a:off x="5130650" y="1671534"/>
            <a:ext cx="1673400" cy="71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006D77"/>
                </a:solidFill>
                <a:latin typeface="Lora"/>
                <a:ea typeface="Lora"/>
                <a:cs typeface="Lora"/>
                <a:sym typeface="Lora"/>
              </a:rPr>
              <a:t>Tertiary</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1300">
                <a:solidFill>
                  <a:srgbClr val="006D77"/>
                </a:solidFill>
                <a:latin typeface="Lora"/>
                <a:ea typeface="Lora"/>
                <a:cs typeface="Lora"/>
                <a:sym typeface="Lora"/>
              </a:rPr>
              <a:t> 3rd intention</a:t>
            </a:r>
            <a:endParaRPr b="1" sz="1300">
              <a:solidFill>
                <a:srgbClr val="006D77"/>
              </a:solidFill>
              <a:latin typeface="Lora"/>
              <a:ea typeface="Lora"/>
              <a:cs typeface="Lora"/>
              <a:sym typeface="Lora"/>
            </a:endParaRPr>
          </a:p>
          <a:p>
            <a:pPr indent="0" lvl="0" marL="0" rtl="0" algn="ctr">
              <a:spcBef>
                <a:spcPts val="0"/>
              </a:spcBef>
              <a:spcAft>
                <a:spcPts val="0"/>
              </a:spcAft>
              <a:buNone/>
            </a:pPr>
            <a:r>
              <a:rPr b="1" lang="en-GB" sz="900">
                <a:solidFill>
                  <a:srgbClr val="E29578"/>
                </a:solidFill>
                <a:latin typeface="Lora"/>
                <a:ea typeface="Lora"/>
                <a:cs typeface="Lora"/>
                <a:sym typeface="Lora"/>
              </a:rPr>
              <a:t>Suture after 3 days </a:t>
            </a:r>
            <a:endParaRPr b="1" sz="900">
              <a:solidFill>
                <a:srgbClr val="E29578"/>
              </a:solidFill>
              <a:latin typeface="Lora"/>
              <a:ea typeface="Lora"/>
              <a:cs typeface="Lora"/>
              <a:sym typeface="Lora"/>
            </a:endParaRPr>
          </a:p>
        </p:txBody>
      </p:sp>
      <p:sp>
        <p:nvSpPr>
          <p:cNvPr id="722" name="Google Shape;722;p26"/>
          <p:cNvSpPr txBox="1"/>
          <p:nvPr/>
        </p:nvSpPr>
        <p:spPr>
          <a:xfrm>
            <a:off x="-248500" y="1075950"/>
            <a:ext cx="6896700" cy="39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600">
                <a:solidFill>
                  <a:srgbClr val="006D77"/>
                </a:solidFill>
                <a:latin typeface="Lora"/>
                <a:ea typeface="Lora"/>
                <a:cs typeface="Lora"/>
                <a:sym typeface="Lora"/>
              </a:rPr>
              <a:t>Classification of Wound closure:</a:t>
            </a:r>
            <a:endParaRPr b="1" sz="1500">
              <a:solidFill>
                <a:srgbClr val="006D77"/>
              </a:solidFill>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27"/>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7"/>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7"/>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400">
                <a:solidFill>
                  <a:srgbClr val="006D77"/>
                </a:solidFill>
                <a:latin typeface="Lora"/>
                <a:ea typeface="Lora"/>
                <a:cs typeface="Lora"/>
                <a:sym typeface="Lora"/>
              </a:rPr>
              <a:t>Doctor’s Quiz</a:t>
            </a:r>
            <a:endParaRPr sz="4400">
              <a:solidFill>
                <a:srgbClr val="006D77"/>
              </a:solidFill>
              <a:latin typeface="Lora"/>
              <a:ea typeface="Lora"/>
              <a:cs typeface="Lora"/>
              <a:sym typeface="Lora"/>
            </a:endParaRPr>
          </a:p>
        </p:txBody>
      </p:sp>
      <p:sp>
        <p:nvSpPr>
          <p:cNvPr id="730" name="Google Shape;730;p27"/>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7"/>
          <p:cNvSpPr txBox="1"/>
          <p:nvPr/>
        </p:nvSpPr>
        <p:spPr>
          <a:xfrm>
            <a:off x="419100" y="2262850"/>
            <a:ext cx="6595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50">
                <a:solidFill>
                  <a:srgbClr val="006D77"/>
                </a:solidFill>
                <a:latin typeface="Lora"/>
                <a:ea typeface="Lora"/>
                <a:cs typeface="Lora"/>
                <a:sym typeface="Lora"/>
              </a:rPr>
              <a:t>Q1: </a:t>
            </a:r>
            <a:r>
              <a:rPr lang="en-GB" sz="950">
                <a:solidFill>
                  <a:srgbClr val="006D77"/>
                </a:solidFill>
                <a:latin typeface="Abel"/>
                <a:ea typeface="Abel"/>
                <a:cs typeface="Abel"/>
                <a:sym typeface="Abel"/>
              </a:rPr>
              <a:t> </a:t>
            </a:r>
            <a:r>
              <a:rPr lang="en-GB" sz="950">
                <a:solidFill>
                  <a:srgbClr val="006D77"/>
                </a:solidFill>
                <a:latin typeface="Lora"/>
                <a:ea typeface="Lora"/>
                <a:cs typeface="Lora"/>
                <a:sym typeface="Lora"/>
              </a:rPr>
              <a:t>The following are the sequence of events and phases taking place in wound healing?</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AutoNum type="alphaUcParenR"/>
            </a:pPr>
            <a:r>
              <a:rPr lang="en-GB" sz="950">
                <a:solidFill>
                  <a:srgbClr val="83C5BE"/>
                </a:solidFill>
                <a:latin typeface="Mada"/>
                <a:ea typeface="Mada"/>
                <a:cs typeface="Mada"/>
                <a:sym typeface="Mada"/>
              </a:rPr>
              <a:t>Remodelling, epithelization &amp; contracture</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I</a:t>
            </a:r>
            <a:r>
              <a:rPr lang="en-GB" sz="950">
                <a:solidFill>
                  <a:srgbClr val="83C5BE"/>
                </a:solidFill>
                <a:latin typeface="Mada"/>
                <a:ea typeface="Mada"/>
                <a:cs typeface="Mada"/>
                <a:sym typeface="Mada"/>
              </a:rPr>
              <a:t>nflammatory, proliferative &amp; remodeling</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Vasoconstriction, epithelization &amp; contracture</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P</a:t>
            </a:r>
            <a:r>
              <a:rPr lang="en-GB" sz="950">
                <a:solidFill>
                  <a:srgbClr val="83C5BE"/>
                </a:solidFill>
                <a:latin typeface="Mada"/>
                <a:ea typeface="Mada"/>
                <a:cs typeface="Mada"/>
                <a:sym typeface="Mada"/>
              </a:rPr>
              <a:t>roliferative, remodelling and wound synthesis</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83C5BE"/>
              </a:solidFill>
              <a:latin typeface="Mada"/>
              <a:ea typeface="Mada"/>
              <a:cs typeface="Mada"/>
              <a:sym typeface="Mada"/>
            </a:endParaRPr>
          </a:p>
          <a:p>
            <a:pPr indent="0" lvl="0" marL="0" rtl="0" algn="l">
              <a:spcBef>
                <a:spcPts val="0"/>
              </a:spcBef>
              <a:spcAft>
                <a:spcPts val="0"/>
              </a:spcAft>
              <a:buNone/>
            </a:pPr>
            <a:r>
              <a:rPr lang="en-GB" sz="950">
                <a:solidFill>
                  <a:srgbClr val="006D77"/>
                </a:solidFill>
                <a:latin typeface="Lora"/>
                <a:ea typeface="Lora"/>
                <a:cs typeface="Lora"/>
                <a:sym typeface="Lora"/>
              </a:rPr>
              <a:t>Q2: </a:t>
            </a:r>
            <a:r>
              <a:rPr lang="en-GB" sz="950">
                <a:solidFill>
                  <a:srgbClr val="006D77"/>
                </a:solidFill>
                <a:latin typeface="Lora"/>
                <a:ea typeface="Lora"/>
                <a:cs typeface="Lora"/>
                <a:sym typeface="Lora"/>
              </a:rPr>
              <a:t>The major cell/s involved in the proliferative phase is/are:</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PMN</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Fibronectin</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Fibroblast</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a:t>
            </a:r>
            <a:r>
              <a:rPr lang="en-GB" sz="950">
                <a:solidFill>
                  <a:srgbClr val="83C5BE"/>
                </a:solidFill>
                <a:latin typeface="Mada"/>
                <a:ea typeface="Mada"/>
                <a:cs typeface="Mada"/>
                <a:sym typeface="Mada"/>
              </a:rPr>
              <a:t>ollagen</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006D77"/>
              </a:solidFill>
              <a:latin typeface="Lora"/>
              <a:ea typeface="Lora"/>
              <a:cs typeface="Lora"/>
              <a:sym typeface="Lora"/>
            </a:endParaRPr>
          </a:p>
          <a:p>
            <a:pPr indent="0" lvl="0" marL="0" rtl="0" algn="l">
              <a:spcBef>
                <a:spcPts val="0"/>
              </a:spcBef>
              <a:spcAft>
                <a:spcPts val="0"/>
              </a:spcAft>
              <a:buNone/>
            </a:pPr>
            <a:r>
              <a:rPr lang="en-GB" sz="950">
                <a:solidFill>
                  <a:srgbClr val="006D77"/>
                </a:solidFill>
                <a:latin typeface="Lora"/>
                <a:ea typeface="Lora"/>
                <a:cs typeface="Lora"/>
                <a:sym typeface="Lora"/>
              </a:rPr>
              <a:t>Q3: </a:t>
            </a:r>
            <a:r>
              <a:rPr lang="en-GB" sz="950">
                <a:solidFill>
                  <a:srgbClr val="006D77"/>
                </a:solidFill>
                <a:latin typeface="Lora"/>
                <a:ea typeface="Lora"/>
                <a:cs typeface="Lora"/>
                <a:sym typeface="Lora"/>
              </a:rPr>
              <a:t>The difference between secondary &amp; partial thickness healing is:</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Contracture only in secondary healing</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Contracture only in partial thickness healing</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Epithelization only in secondary</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Epithelization only in partial thickness healing</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006D77"/>
              </a:solidFill>
              <a:latin typeface="Lora"/>
              <a:ea typeface="Lora"/>
              <a:cs typeface="Lora"/>
              <a:sym typeface="Lora"/>
            </a:endParaRPr>
          </a:p>
          <a:p>
            <a:pPr indent="0" lvl="0" marL="0" rtl="0" algn="l">
              <a:spcBef>
                <a:spcPts val="0"/>
              </a:spcBef>
              <a:spcAft>
                <a:spcPts val="0"/>
              </a:spcAft>
              <a:buNone/>
            </a:pPr>
            <a:r>
              <a:rPr lang="en-GB" sz="950">
                <a:solidFill>
                  <a:srgbClr val="006D77"/>
                </a:solidFill>
                <a:latin typeface="Lora"/>
                <a:ea typeface="Lora"/>
                <a:cs typeface="Lora"/>
                <a:sym typeface="Lora"/>
              </a:rPr>
              <a:t>Q4: </a:t>
            </a:r>
            <a:r>
              <a:rPr lang="en-GB" sz="950">
                <a:solidFill>
                  <a:srgbClr val="006D77"/>
                </a:solidFill>
                <a:latin typeface="Lora"/>
                <a:ea typeface="Lora"/>
                <a:cs typeface="Lora"/>
                <a:sym typeface="Lora"/>
              </a:rPr>
              <a:t>Perforated gastric ulcer or Perforated appendicitis is/are:</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Clean</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Clean-contaminated</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Contaminated</a:t>
            </a:r>
            <a:r>
              <a:rPr lang="en-GB" sz="950">
                <a:solidFill>
                  <a:srgbClr val="83C5BE"/>
                </a:solidFill>
                <a:latin typeface="Mada"/>
                <a:ea typeface="Mada"/>
                <a:cs typeface="Mada"/>
                <a:sym typeface="Mada"/>
              </a:rPr>
              <a:t>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infected</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006D77"/>
              </a:solidFill>
              <a:latin typeface="Lora"/>
              <a:ea typeface="Lora"/>
              <a:cs typeface="Lora"/>
              <a:sym typeface="Lora"/>
            </a:endParaRPr>
          </a:p>
          <a:p>
            <a:pPr indent="0" lvl="0" marL="0" rtl="0" algn="l">
              <a:spcBef>
                <a:spcPts val="0"/>
              </a:spcBef>
              <a:spcAft>
                <a:spcPts val="0"/>
              </a:spcAft>
              <a:buNone/>
            </a:pPr>
            <a:r>
              <a:rPr lang="en-GB" sz="950">
                <a:solidFill>
                  <a:srgbClr val="006D77"/>
                </a:solidFill>
                <a:latin typeface="Lora"/>
                <a:ea typeface="Lora"/>
                <a:cs typeface="Lora"/>
                <a:sym typeface="Lora"/>
              </a:rPr>
              <a:t>Q5: </a:t>
            </a:r>
            <a:r>
              <a:rPr lang="en-GB" sz="950">
                <a:solidFill>
                  <a:srgbClr val="006D77"/>
                </a:solidFill>
                <a:latin typeface="Lora"/>
                <a:ea typeface="Lora"/>
                <a:cs typeface="Lora"/>
                <a:sym typeface="Lora"/>
              </a:rPr>
              <a:t>All of the following is/are characteristics of ideal scar except:</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Painful</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Flat</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No restriction of movement</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Adequate color</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006D77"/>
              </a:solidFill>
              <a:latin typeface="Lora"/>
              <a:ea typeface="Lora"/>
              <a:cs typeface="Lora"/>
              <a:sym typeface="Lora"/>
            </a:endParaRPr>
          </a:p>
          <a:p>
            <a:pPr indent="0" lvl="0" marL="0" rtl="0" algn="l">
              <a:spcBef>
                <a:spcPts val="0"/>
              </a:spcBef>
              <a:spcAft>
                <a:spcPts val="0"/>
              </a:spcAft>
              <a:buNone/>
            </a:pPr>
            <a:r>
              <a:rPr lang="en-GB" sz="950">
                <a:solidFill>
                  <a:srgbClr val="006D77"/>
                </a:solidFill>
                <a:latin typeface="Lora"/>
                <a:ea typeface="Lora"/>
                <a:cs typeface="Lora"/>
                <a:sym typeface="Lora"/>
              </a:rPr>
              <a:t>Q6: </a:t>
            </a:r>
            <a:r>
              <a:rPr lang="en-GB" sz="950">
                <a:solidFill>
                  <a:srgbClr val="006D77"/>
                </a:solidFill>
                <a:latin typeface="Lora"/>
                <a:ea typeface="Lora"/>
                <a:cs typeface="Lora"/>
                <a:sym typeface="Lora"/>
              </a:rPr>
              <a:t>All of the following is characteristic of keloid:</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Crosses border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G</a:t>
            </a:r>
            <a:r>
              <a:rPr lang="en-GB" sz="950">
                <a:solidFill>
                  <a:srgbClr val="83C5BE"/>
                </a:solidFill>
                <a:latin typeface="Mada"/>
                <a:ea typeface="Mada"/>
                <a:cs typeface="Mada"/>
                <a:sym typeface="Mada"/>
              </a:rPr>
              <a:t>enetic predisposition</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C</a:t>
            </a:r>
            <a:r>
              <a:rPr lang="en-GB" sz="950">
                <a:solidFill>
                  <a:srgbClr val="83C5BE"/>
                </a:solidFill>
                <a:latin typeface="Mada"/>
                <a:ea typeface="Mada"/>
                <a:cs typeface="Mada"/>
                <a:sym typeface="Mada"/>
              </a:rPr>
              <a:t>ommon in earlobes/ chest in African</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All of the above</a:t>
            </a:r>
            <a:endParaRPr sz="950">
              <a:solidFill>
                <a:srgbClr val="83C5BE"/>
              </a:solidFill>
              <a:latin typeface="Mada"/>
              <a:ea typeface="Mada"/>
              <a:cs typeface="Mada"/>
              <a:sym typeface="Mada"/>
            </a:endParaRPr>
          </a:p>
          <a:p>
            <a:pPr indent="0" lvl="0" marL="0" rtl="0" algn="l">
              <a:spcBef>
                <a:spcPts val="0"/>
              </a:spcBef>
              <a:spcAft>
                <a:spcPts val="0"/>
              </a:spcAft>
              <a:buNone/>
            </a:pPr>
            <a:r>
              <a:t/>
            </a:r>
            <a:endParaRPr sz="95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50">
                <a:solidFill>
                  <a:srgbClr val="006D77"/>
                </a:solidFill>
                <a:latin typeface="Lora"/>
                <a:ea typeface="Lora"/>
                <a:cs typeface="Lora"/>
                <a:sym typeface="Lora"/>
              </a:rPr>
              <a:t>Q7: Preventive measures of HTS is/are:</a:t>
            </a:r>
            <a:endParaRPr sz="950">
              <a:solidFill>
                <a:srgbClr val="006D77"/>
              </a:solidFill>
              <a:latin typeface="Lora"/>
              <a:ea typeface="Lora"/>
              <a:cs typeface="Lora"/>
              <a:sym typeface="Lor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Adequate suture bite closure </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Free tension closure</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Non-strangulated sutures</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Minimal undermining/ electrocautery</a:t>
            </a:r>
            <a:endParaRPr sz="950">
              <a:solidFill>
                <a:srgbClr val="83C5BE"/>
              </a:solidFill>
              <a:latin typeface="Mada"/>
              <a:ea typeface="Mada"/>
              <a:cs typeface="Mada"/>
              <a:sym typeface="Mada"/>
            </a:endParaRPr>
          </a:p>
          <a:p>
            <a:pPr indent="-288925" lvl="0" marL="457200" rtl="0" algn="l">
              <a:spcBef>
                <a:spcPts val="0"/>
              </a:spcBef>
              <a:spcAft>
                <a:spcPts val="0"/>
              </a:spcAft>
              <a:buClr>
                <a:srgbClr val="83C5BE"/>
              </a:buClr>
              <a:buSzPts val="950"/>
              <a:buFont typeface="Mada"/>
              <a:buAutoNum type="alphaUcParenR"/>
            </a:pPr>
            <a:r>
              <a:rPr lang="en-GB" sz="950">
                <a:solidFill>
                  <a:srgbClr val="83C5BE"/>
                </a:solidFill>
                <a:latin typeface="Mada"/>
                <a:ea typeface="Mada"/>
                <a:cs typeface="Mada"/>
                <a:sym typeface="Mada"/>
              </a:rPr>
              <a:t>All of the above</a:t>
            </a:r>
            <a:endParaRPr sz="950">
              <a:solidFill>
                <a:srgbClr val="83C5BE"/>
              </a:solidFill>
              <a:latin typeface="Mada"/>
              <a:ea typeface="Mada"/>
              <a:cs typeface="Mada"/>
              <a:sym typeface="Mada"/>
            </a:endParaRPr>
          </a:p>
        </p:txBody>
      </p:sp>
      <p:sp>
        <p:nvSpPr>
          <p:cNvPr id="732" name="Google Shape;732;p27"/>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graphicFrame>
        <p:nvGraphicFramePr>
          <p:cNvPr id="733" name="Google Shape;733;p27"/>
          <p:cNvGraphicFramePr/>
          <p:nvPr/>
        </p:nvGraphicFramePr>
        <p:xfrm>
          <a:off x="1477951" y="9473188"/>
          <a:ext cx="3000000" cy="3000000"/>
        </p:xfrm>
        <a:graphic>
          <a:graphicData uri="http://schemas.openxmlformats.org/drawingml/2006/table">
            <a:tbl>
              <a:tblPr>
                <a:noFill/>
                <a:tableStyleId>{6668A1DE-86A5-4A63-8D27-4AC98C5DE89C}</a:tableStyleId>
              </a:tblPr>
              <a:tblGrid>
                <a:gridCol w="408250"/>
                <a:gridCol w="408250"/>
                <a:gridCol w="408250"/>
                <a:gridCol w="410600"/>
                <a:gridCol w="410600"/>
                <a:gridCol w="410600"/>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rowSpan="3">
                  <a:txBody>
                    <a:bodyPr/>
                    <a:lstStyle/>
                    <a:p>
                      <a:pPr indent="0" lvl="0" marL="0" rtl="0" algn="ctr">
                        <a:spcBef>
                          <a:spcPts val="0"/>
                        </a:spcBef>
                        <a:spcAft>
                          <a:spcPts val="0"/>
                        </a:spcAft>
                        <a:buClr>
                          <a:schemeClr val="dk1"/>
                        </a:buClr>
                        <a:buSzPts val="1100"/>
                        <a:buFont typeface="Arial"/>
                        <a:buNone/>
                      </a:pPr>
                      <a:r>
                        <a:rPr lang="en-GB" sz="800">
                          <a:solidFill>
                            <a:srgbClr val="006D77"/>
                          </a:solidFill>
                          <a:latin typeface="Mada"/>
                          <a:ea typeface="Mada"/>
                          <a:cs typeface="Mada"/>
                          <a:sym typeface="Mada"/>
                        </a:rPr>
                        <a:t>Q7</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rowSpan="3">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E</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vMerge="1"/>
                <a:tc vMerge="1"/>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vMerge="1"/>
                <a:tc vMerge="1"/>
              </a:tr>
            </a:tbl>
          </a:graphicData>
        </a:graphic>
      </p:graphicFrame>
      <p:sp>
        <p:nvSpPr>
          <p:cNvPr id="734" name="Google Shape;734;p27"/>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7"/>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7"/>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28"/>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8"/>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8"/>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744" name="Google Shape;744;p28"/>
          <p:cNvGraphicFramePr/>
          <p:nvPr/>
        </p:nvGraphicFramePr>
        <p:xfrm>
          <a:off x="1477951" y="9473188"/>
          <a:ext cx="3000000" cy="3000000"/>
        </p:xfrm>
        <a:graphic>
          <a:graphicData uri="http://schemas.openxmlformats.org/drawingml/2006/table">
            <a:tbl>
              <a:tblPr>
                <a:noFill/>
                <a:tableStyleId>{6668A1DE-86A5-4A63-8D27-4AC98C5DE89C}</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745" name="Google Shape;745;p28"/>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8"/>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8"/>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748" name="Google Shape;748;p28"/>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8"/>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750" name="Google Shape;750;p28"/>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8"/>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8"/>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753" name="Google Shape;753;p28"/>
          <p:cNvSpPr txBox="1"/>
          <p:nvPr/>
        </p:nvSpPr>
        <p:spPr>
          <a:xfrm>
            <a:off x="419100" y="2262850"/>
            <a:ext cx="6595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 </a:t>
            </a:r>
            <a:r>
              <a:rPr lang="en-GB" sz="1000">
                <a:solidFill>
                  <a:srgbClr val="006D77"/>
                </a:solidFill>
                <a:latin typeface="Abel"/>
                <a:ea typeface="Abel"/>
                <a:cs typeface="Abel"/>
                <a:sym typeface="Abel"/>
              </a:rPr>
              <a:t> </a:t>
            </a:r>
            <a:r>
              <a:rPr lang="en-GB" sz="1000">
                <a:solidFill>
                  <a:srgbClr val="006D77"/>
                </a:solidFill>
                <a:latin typeface="Lora"/>
                <a:ea typeface="Lora"/>
                <a:cs typeface="Lora"/>
                <a:sym typeface="Lora"/>
              </a:rPr>
              <a:t>which one of the following will have most normal progression of wound healing after surgery?</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AutoNum type="alphaUcParenR"/>
            </a:pPr>
            <a:r>
              <a:rPr lang="en-GB" sz="1000">
                <a:solidFill>
                  <a:srgbClr val="83C5BE"/>
                </a:solidFill>
                <a:latin typeface="Mada"/>
                <a:ea typeface="Mada"/>
                <a:cs typeface="Mada"/>
                <a:sym typeface="Mada"/>
              </a:rPr>
              <a:t>A</a:t>
            </a:r>
            <a:r>
              <a:rPr lang="en-GB" sz="1000">
                <a:solidFill>
                  <a:srgbClr val="83C5BE"/>
                </a:solidFill>
                <a:latin typeface="Mada"/>
                <a:ea typeface="Mada"/>
                <a:cs typeface="Mada"/>
                <a:sym typeface="Mada"/>
              </a:rPr>
              <a:t> </a:t>
            </a:r>
            <a:r>
              <a:rPr lang="en-GB" sz="1000">
                <a:solidFill>
                  <a:srgbClr val="83C5BE"/>
                </a:solidFill>
                <a:latin typeface="Mada"/>
                <a:ea typeface="Mada"/>
                <a:cs typeface="Mada"/>
                <a:sym typeface="Mada"/>
              </a:rPr>
              <a:t>35 obese female with hyper tention </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A 73 years old male looking healthy</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A 47 years old male with Diabetes </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A 40 years old female with peptic ulcer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a:t>
            </a:r>
            <a:r>
              <a:rPr lang="en-GB" sz="1000">
                <a:solidFill>
                  <a:srgbClr val="006D77"/>
                </a:solidFill>
                <a:latin typeface="Lora"/>
                <a:ea typeface="Lora"/>
                <a:cs typeface="Lora"/>
                <a:sym typeface="Lora"/>
              </a:rPr>
              <a:t>a 25 years old african female had an otoplasty a week ago( cosmetic ear surgery ), what is the complication of wound healing that is most probably she would get ? </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hypertrophic wound</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Hypertrophic wound </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Keloid wound</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Prolonged healing process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Q3:</a:t>
            </a:r>
            <a:r>
              <a:rPr lang="en-GB" sz="1000">
                <a:solidFill>
                  <a:srgbClr val="006D77"/>
                </a:solidFill>
                <a:latin typeface="Lora"/>
                <a:ea typeface="Lora"/>
                <a:cs typeface="Lora"/>
                <a:sym typeface="Lora"/>
              </a:rPr>
              <a:t>A 35-year-old woman undergoes an elective laparoscopic cholecystectomy for symptomatic cholelithiasis. Which of the following wound classes best describes her procedure?</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Class I, Clean</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 Class II, Clean/contaminated </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Class III, Contaminated</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 Class IV, Dirty</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Q4: </a:t>
            </a:r>
            <a:r>
              <a:rPr lang="en-GB" sz="1000">
                <a:solidFill>
                  <a:srgbClr val="006D77"/>
                </a:solidFill>
                <a:latin typeface="Lora"/>
                <a:ea typeface="Lora"/>
                <a:cs typeface="Lora"/>
                <a:sym typeface="Lora"/>
              </a:rPr>
              <a:t>A 60-year-old diabetic man undergoes incision and drainage of an infected boil on his back. The wound is left open and packed daily. Week by week, the wound grows smaller and eventually heals. Which of the following terms describes the method of wound closure by the patient?</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Primary intention</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Secondary intention</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Tertiary intention</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Delayed primary closure </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Delayed secondary closure</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Q5: </a:t>
            </a:r>
            <a:r>
              <a:rPr lang="en-GB" sz="1000">
                <a:solidFill>
                  <a:srgbClr val="006D77"/>
                </a:solidFill>
                <a:latin typeface="Lora"/>
                <a:ea typeface="Lora"/>
                <a:cs typeface="Lora"/>
                <a:sym typeface="Lora"/>
              </a:rPr>
              <a:t>Which of the following statements about the process of wound healing are true?</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The inflammatory phase begins 2–3 days after the injury.</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The proliferative phase lasts from 3 days to 3 weeks following the injury.</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The remodelling phase involves fibroblast activity and production of collagen and ground substance.</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Q6: </a:t>
            </a:r>
            <a:r>
              <a:rPr lang="en-GB" sz="1000">
                <a:solidFill>
                  <a:srgbClr val="006D77"/>
                </a:solidFill>
                <a:latin typeface="Lora"/>
                <a:ea typeface="Lora"/>
                <a:cs typeface="Lora"/>
                <a:sym typeface="Lora"/>
              </a:rPr>
              <a:t>Which of the following statements are true?</a:t>
            </a:r>
            <a:endParaRPr sz="1000">
              <a:solidFill>
                <a:srgbClr val="006D77"/>
              </a:solidFill>
              <a:latin typeface="Lora"/>
              <a:ea typeface="Lora"/>
              <a:cs typeface="Lora"/>
              <a:sym typeface="Lor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 Healing by primary intention results in minimum inflammation and the best scar.</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Tertiary intention involves immediate closure of the wound.</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 A crushed and contaminated wound is best suited for healing by primary intention.</a:t>
            </a:r>
            <a:endParaRPr sz="1000">
              <a:solidFill>
                <a:srgbClr val="83C5BE"/>
              </a:solidFill>
              <a:latin typeface="Mada"/>
              <a:ea typeface="Mada"/>
              <a:cs typeface="Mada"/>
              <a:sym typeface="Mada"/>
            </a:endParaRPr>
          </a:p>
          <a:p>
            <a:pPr indent="-292100" lvl="0" marL="457200" rtl="0" algn="l">
              <a:spcBef>
                <a:spcPts val="0"/>
              </a:spcBef>
              <a:spcAft>
                <a:spcPts val="0"/>
              </a:spcAft>
              <a:buClr>
                <a:srgbClr val="83C5BE"/>
              </a:buClr>
              <a:buSzPts val="1000"/>
              <a:buFont typeface="Mada"/>
              <a:buAutoNum type="alphaUcParenR"/>
            </a:pPr>
            <a:r>
              <a:rPr lang="en-GB" sz="1000">
                <a:solidFill>
                  <a:srgbClr val="83C5BE"/>
                </a:solidFill>
                <a:latin typeface="Mada"/>
                <a:ea typeface="Mada"/>
                <a:cs typeface="Mada"/>
                <a:sym typeface="Mada"/>
              </a:rPr>
              <a:t>Primary repair of all structures should be attempted in an untidy wound</a:t>
            </a:r>
            <a:endParaRPr sz="1000">
              <a:solidFill>
                <a:srgbClr val="83C5BE"/>
              </a:solidFill>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29"/>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9"/>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761" name="Google Shape;761;p29"/>
          <p:cNvCxnSpPr/>
          <p:nvPr/>
        </p:nvCxnSpPr>
        <p:spPr>
          <a:xfrm>
            <a:off x="1323975" y="5600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762" name="Google Shape;762;p29"/>
          <p:cNvCxnSpPr/>
          <p:nvPr/>
        </p:nvCxnSpPr>
        <p:spPr>
          <a:xfrm rot="10800000">
            <a:off x="1019175" y="6076950"/>
            <a:ext cx="5305500" cy="0"/>
          </a:xfrm>
          <a:prstGeom prst="straightConnector1">
            <a:avLst/>
          </a:prstGeom>
          <a:noFill/>
          <a:ln cap="flat" cmpd="sng" w="19050">
            <a:solidFill>
              <a:srgbClr val="FFDDD2"/>
            </a:solidFill>
            <a:prstDash val="solid"/>
            <a:round/>
            <a:headEnd len="med" w="med" type="none"/>
            <a:tailEnd len="med" w="med" type="oval"/>
          </a:ln>
        </p:spPr>
      </p:cxnSp>
      <p:sp>
        <p:nvSpPr>
          <p:cNvPr id="763" name="Google Shape;763;p29"/>
          <p:cNvSpPr txBox="1"/>
          <p:nvPr/>
        </p:nvSpPr>
        <p:spPr>
          <a:xfrm>
            <a:off x="1457325" y="5743575"/>
            <a:ext cx="44568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764" name="Google Shape;764;p29"/>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pic>
        <p:nvPicPr>
          <p:cNvPr id="765" name="Google Shape;765;p29"/>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766" name="Google Shape;766;p29"/>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9"/>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9"/>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769" name="Google Shape;769;p29"/>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770" name="Google Shape;770;p29"/>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771" name="Google Shape;771;p29"/>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772" name="Google Shape;772;p29"/>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773" name="Google Shape;773;p29"/>
          <p:cNvSpPr txBox="1"/>
          <p:nvPr/>
        </p:nvSpPr>
        <p:spPr>
          <a:xfrm>
            <a:off x="1488875" y="6036100"/>
            <a:ext cx="5196600" cy="2542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Alhanouf Alhaluli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Njoud almutairi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Renad Almutawae</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Noura Alturki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Moath AlJehani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Razan Alrabah</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Omar Alotaibi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Khalid Alkhani</a:t>
            </a:r>
            <a:endParaRPr sz="2300">
              <a:solidFill>
                <a:srgbClr val="E29578"/>
              </a:solidFill>
              <a:latin typeface="Mada"/>
              <a:ea typeface="Mada"/>
              <a:cs typeface="Mada"/>
              <a:sym typeface="Mada"/>
            </a:endParaRPr>
          </a:p>
          <a:p>
            <a:pPr indent="-374650" lvl="0" marL="457200" rtl="0" algn="l">
              <a:spcBef>
                <a:spcPts val="0"/>
              </a:spcBef>
              <a:spcAft>
                <a:spcPts val="0"/>
              </a:spcAft>
              <a:buClr>
                <a:srgbClr val="E29578"/>
              </a:buClr>
              <a:buSzPts val="2300"/>
              <a:buFont typeface="Mada"/>
              <a:buChar char="●"/>
            </a:pPr>
            <a:r>
              <a:rPr lang="en-GB" sz="2300">
                <a:solidFill>
                  <a:srgbClr val="E29578"/>
                </a:solidFill>
                <a:latin typeface="Mada"/>
                <a:ea typeface="Mada"/>
                <a:cs typeface="Mada"/>
                <a:sym typeface="Mada"/>
              </a:rPr>
              <a:t>Special thanks to </a:t>
            </a:r>
            <a:r>
              <a:rPr b="1" lang="en-GB" sz="2300">
                <a:solidFill>
                  <a:srgbClr val="E29578"/>
                </a:solidFill>
                <a:latin typeface="Mada"/>
                <a:ea typeface="Mada"/>
                <a:cs typeface="Mada"/>
                <a:sym typeface="Mada"/>
              </a:rPr>
              <a:t>Ibrahim</a:t>
            </a:r>
            <a:r>
              <a:rPr lang="en-GB" sz="2300">
                <a:solidFill>
                  <a:srgbClr val="E29578"/>
                </a:solidFill>
                <a:latin typeface="Mada"/>
                <a:ea typeface="Mada"/>
                <a:cs typeface="Mada"/>
                <a:sym typeface="Mada"/>
              </a:rPr>
              <a:t> </a:t>
            </a:r>
            <a:r>
              <a:rPr b="1" lang="en-GB" sz="2300">
                <a:solidFill>
                  <a:srgbClr val="E29578"/>
                </a:solidFill>
                <a:latin typeface="Mada"/>
                <a:ea typeface="Mada"/>
                <a:cs typeface="Mada"/>
                <a:sym typeface="Mada"/>
              </a:rPr>
              <a:t>Aldakhil</a:t>
            </a:r>
            <a:endParaRPr b="1" sz="2300">
              <a:solidFill>
                <a:srgbClr val="E29578"/>
              </a:solidFill>
              <a:latin typeface="Mada"/>
              <a:ea typeface="Mada"/>
              <a:cs typeface="Mada"/>
              <a:sym typeface="Mada"/>
            </a:endParaRPr>
          </a:p>
        </p:txBody>
      </p:sp>
      <p:sp>
        <p:nvSpPr>
          <p:cNvPr id="774" name="Google Shape;774;p29"/>
          <p:cNvSpPr txBox="1"/>
          <p:nvPr/>
        </p:nvSpPr>
        <p:spPr>
          <a:xfrm>
            <a:off x="581026" y="4086225"/>
            <a:ext cx="3477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p:txBody>
      </p:sp>
      <p:sp>
        <p:nvSpPr>
          <p:cNvPr id="775" name="Google Shape;775;p29"/>
          <p:cNvSpPr txBox="1"/>
          <p:nvPr/>
        </p:nvSpPr>
        <p:spPr>
          <a:xfrm>
            <a:off x="4004597" y="4086225"/>
            <a:ext cx="42438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300">
                <a:solidFill>
                  <a:srgbClr val="83C5BE"/>
                </a:solidFill>
                <a:latin typeface="Lora"/>
                <a:ea typeface="Lora"/>
                <a:cs typeface="Lora"/>
                <a:sym typeface="Lora"/>
              </a:rPr>
              <a:t>Mohammed Alshuwaier</a:t>
            </a:r>
            <a:endParaRPr sz="2300">
              <a:solidFill>
                <a:srgbClr val="83C5BE"/>
              </a:solidFill>
              <a:latin typeface="Lora"/>
              <a:ea typeface="Lora"/>
              <a:cs typeface="Lora"/>
              <a:sym typeface="Lora"/>
            </a:endParaRPr>
          </a:p>
        </p:txBody>
      </p:sp>
      <p:pic>
        <p:nvPicPr>
          <p:cNvPr id="776" name="Google Shape;776;p29"/>
          <p:cNvPicPr preferRelativeResize="0"/>
          <p:nvPr/>
        </p:nvPicPr>
        <p:blipFill>
          <a:blip r:embed="rId7">
            <a:alphaModFix/>
          </a:blip>
          <a:stretch>
            <a:fillRect/>
          </a:stretch>
        </p:blipFill>
        <p:spPr>
          <a:xfrm>
            <a:off x="1563050" y="7586075"/>
            <a:ext cx="303850" cy="303850"/>
          </a:xfrm>
          <a:prstGeom prst="rect">
            <a:avLst/>
          </a:prstGeom>
          <a:noFill/>
          <a:ln>
            <a:noFill/>
          </a:ln>
        </p:spPr>
      </p:pic>
      <p:pic>
        <p:nvPicPr>
          <p:cNvPr id="777" name="Google Shape;777;p29"/>
          <p:cNvPicPr preferRelativeResize="0"/>
          <p:nvPr/>
        </p:nvPicPr>
        <p:blipFill>
          <a:blip r:embed="rId5">
            <a:alphaModFix/>
          </a:blip>
          <a:stretch>
            <a:fillRect/>
          </a:stretch>
        </p:blipFill>
        <p:spPr>
          <a:xfrm>
            <a:off x="1563050" y="7982912"/>
            <a:ext cx="303850" cy="303850"/>
          </a:xfrm>
          <a:prstGeom prst="rect">
            <a:avLst/>
          </a:prstGeom>
          <a:noFill/>
          <a:ln>
            <a:noFill/>
          </a:ln>
        </p:spPr>
      </p:pic>
      <p:pic>
        <p:nvPicPr>
          <p:cNvPr id="778" name="Google Shape;778;p29"/>
          <p:cNvPicPr preferRelativeResize="0"/>
          <p:nvPr/>
        </p:nvPicPr>
        <p:blipFill>
          <a:blip r:embed="rId5">
            <a:alphaModFix/>
          </a:blip>
          <a:stretch>
            <a:fillRect/>
          </a:stretch>
        </p:blipFill>
        <p:spPr>
          <a:xfrm>
            <a:off x="1563050" y="8318375"/>
            <a:ext cx="303850" cy="303850"/>
          </a:xfrm>
          <a:prstGeom prst="rect">
            <a:avLst/>
          </a:prstGeom>
          <a:noFill/>
          <a:ln>
            <a:noFill/>
          </a:ln>
        </p:spPr>
      </p:pic>
      <p:pic>
        <p:nvPicPr>
          <p:cNvPr id="779" name="Google Shape;779;p29"/>
          <p:cNvPicPr preferRelativeResize="0"/>
          <p:nvPr/>
        </p:nvPicPr>
        <p:blipFill>
          <a:blip r:embed="rId5">
            <a:alphaModFix/>
          </a:blip>
          <a:stretch>
            <a:fillRect/>
          </a:stretch>
        </p:blipFill>
        <p:spPr>
          <a:xfrm>
            <a:off x="1563050" y="8653825"/>
            <a:ext cx="303850" cy="30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74475" y="9691075"/>
            <a:ext cx="7440600" cy="9249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E.g. in traumatic wounded skin (associated with healing). Can also be found in newborns.</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Biochemistry: collagen synthesis events: procollagen gets converted to collagen by proline and lysine hydroxylation (essential component to have complete collagen synthesis).</a:t>
            </a:r>
            <a:endParaRPr sz="1100">
              <a:solidFill>
                <a:srgbClr val="6AA84F"/>
              </a:solidFill>
              <a:latin typeface="Mada"/>
              <a:ea typeface="Mada"/>
              <a:cs typeface="Mada"/>
              <a:sym typeface="Mada"/>
            </a:endParaRPr>
          </a:p>
        </p:txBody>
      </p:sp>
      <p:sp>
        <p:nvSpPr>
          <p:cNvPr id="80" name="Google Shape;80;p14"/>
          <p:cNvSpPr txBox="1"/>
          <p:nvPr/>
        </p:nvSpPr>
        <p:spPr>
          <a:xfrm>
            <a:off x="985100" y="2368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Collagen</a:t>
            </a:r>
            <a:r>
              <a:rPr b="1" lang="en-GB" sz="2200">
                <a:solidFill>
                  <a:srgbClr val="006D77"/>
                </a:solidFill>
                <a:latin typeface="Lora"/>
                <a:ea typeface="Lora"/>
                <a:cs typeface="Lora"/>
                <a:sym typeface="Lora"/>
              </a:rPr>
              <a:t>:</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81" name="Google Shape;81;p14"/>
          <p:cNvCxnSpPr/>
          <p:nvPr/>
        </p:nvCxnSpPr>
        <p:spPr>
          <a:xfrm>
            <a:off x="2686675" y="677550"/>
            <a:ext cx="2102400" cy="3900"/>
          </a:xfrm>
          <a:prstGeom prst="straightConnector1">
            <a:avLst/>
          </a:prstGeom>
          <a:noFill/>
          <a:ln cap="flat" cmpd="sng" w="19050">
            <a:solidFill>
              <a:srgbClr val="83C5BE"/>
            </a:solidFill>
            <a:prstDash val="solid"/>
            <a:round/>
            <a:headEnd len="med" w="med" type="oval"/>
            <a:tailEnd len="med" w="med" type="oval"/>
          </a:ln>
        </p:spPr>
      </p:cxnSp>
      <p:sp>
        <p:nvSpPr>
          <p:cNvPr id="82" name="Google Shape;82;p14"/>
          <p:cNvSpPr/>
          <p:nvPr/>
        </p:nvSpPr>
        <p:spPr>
          <a:xfrm rot="10800000">
            <a:off x="349807" y="4435528"/>
            <a:ext cx="364800" cy="196200"/>
          </a:xfrm>
          <a:prstGeom prst="triangl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154900" y="3734950"/>
            <a:ext cx="796200" cy="7644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331813" y="3904777"/>
            <a:ext cx="4674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83C5BE"/>
              </a:solidFill>
            </a:endParaRPr>
          </a:p>
        </p:txBody>
      </p:sp>
      <p:sp>
        <p:nvSpPr>
          <p:cNvPr id="85" name="Google Shape;85;p14"/>
          <p:cNvSpPr txBox="1"/>
          <p:nvPr/>
        </p:nvSpPr>
        <p:spPr>
          <a:xfrm>
            <a:off x="154851" y="3725375"/>
            <a:ext cx="796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83C5BE"/>
                </a:solidFill>
                <a:latin typeface="Lora"/>
                <a:ea typeface="Lora"/>
                <a:cs typeface="Lora"/>
                <a:sym typeface="Lora"/>
              </a:rPr>
              <a:t>Type I:</a:t>
            </a:r>
            <a:endParaRPr b="1" sz="1600">
              <a:solidFill>
                <a:srgbClr val="83C5BE"/>
              </a:solidFill>
              <a:latin typeface="Lora"/>
              <a:ea typeface="Lora"/>
              <a:cs typeface="Lora"/>
              <a:sym typeface="Lora"/>
            </a:endParaRPr>
          </a:p>
        </p:txBody>
      </p:sp>
      <p:cxnSp>
        <p:nvCxnSpPr>
          <p:cNvPr id="86" name="Google Shape;86;p14"/>
          <p:cNvCxnSpPr/>
          <p:nvPr/>
        </p:nvCxnSpPr>
        <p:spPr>
          <a:xfrm>
            <a:off x="1037025" y="4100892"/>
            <a:ext cx="608400" cy="0"/>
          </a:xfrm>
          <a:prstGeom prst="straightConnector1">
            <a:avLst/>
          </a:prstGeom>
          <a:noFill/>
          <a:ln cap="flat" cmpd="sng" w="19050">
            <a:solidFill>
              <a:srgbClr val="83C5BE"/>
            </a:solidFill>
            <a:prstDash val="solid"/>
            <a:round/>
            <a:headEnd len="med" w="med" type="none"/>
            <a:tailEnd len="med" w="med" type="oval"/>
          </a:ln>
        </p:spPr>
      </p:cxnSp>
      <p:sp>
        <p:nvSpPr>
          <p:cNvPr id="87" name="Google Shape;87;p14"/>
          <p:cNvSpPr/>
          <p:nvPr/>
        </p:nvSpPr>
        <p:spPr>
          <a:xfrm rot="10800000">
            <a:off x="1947187" y="4435528"/>
            <a:ext cx="364800" cy="196200"/>
          </a:xfrm>
          <a:prstGeom prst="triangle">
            <a:avLst>
              <a:gd fmla="val 50000" name="adj"/>
            </a:avLst>
          </a:pr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1731397" y="3734950"/>
            <a:ext cx="796200" cy="7644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1908310" y="3904777"/>
            <a:ext cx="4674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nvSpPr>
        <p:spPr>
          <a:xfrm>
            <a:off x="1749946" y="3754275"/>
            <a:ext cx="796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E29578"/>
                </a:solidFill>
                <a:latin typeface="Lora"/>
                <a:ea typeface="Lora"/>
                <a:cs typeface="Lora"/>
                <a:sym typeface="Lora"/>
              </a:rPr>
              <a:t>Type II:</a:t>
            </a:r>
            <a:endParaRPr b="1" sz="1600">
              <a:solidFill>
                <a:srgbClr val="E29578"/>
              </a:solidFill>
              <a:latin typeface="Lora"/>
              <a:ea typeface="Lora"/>
              <a:cs typeface="Lora"/>
              <a:sym typeface="Lora"/>
            </a:endParaRPr>
          </a:p>
          <a:p>
            <a:pPr indent="0" lvl="0" marL="0" rtl="0" algn="ctr">
              <a:spcBef>
                <a:spcPts val="0"/>
              </a:spcBef>
              <a:spcAft>
                <a:spcPts val="0"/>
              </a:spcAft>
              <a:buNone/>
            </a:pPr>
            <a:r>
              <a:t/>
            </a:r>
            <a:endParaRPr b="1" sz="1600">
              <a:solidFill>
                <a:srgbClr val="E29578"/>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b="1" sz="1600">
              <a:solidFill>
                <a:srgbClr val="E29578"/>
              </a:solidFill>
              <a:latin typeface="Lora"/>
              <a:ea typeface="Lora"/>
              <a:cs typeface="Lora"/>
              <a:sym typeface="Lora"/>
            </a:endParaRPr>
          </a:p>
          <a:p>
            <a:pPr indent="0" lvl="0" marL="0" rtl="0" algn="ctr">
              <a:spcBef>
                <a:spcPts val="0"/>
              </a:spcBef>
              <a:spcAft>
                <a:spcPts val="0"/>
              </a:spcAft>
              <a:buNone/>
            </a:pPr>
            <a:r>
              <a:t/>
            </a:r>
            <a:endParaRPr sz="3600">
              <a:solidFill>
                <a:srgbClr val="E29578"/>
              </a:solidFill>
              <a:latin typeface="Life Savers ExtraBold"/>
              <a:ea typeface="Life Savers ExtraBold"/>
              <a:cs typeface="Life Savers ExtraBold"/>
              <a:sym typeface="Life Savers ExtraBold"/>
            </a:endParaRPr>
          </a:p>
        </p:txBody>
      </p:sp>
      <p:cxnSp>
        <p:nvCxnSpPr>
          <p:cNvPr id="91" name="Google Shape;91;p14"/>
          <p:cNvCxnSpPr/>
          <p:nvPr/>
        </p:nvCxnSpPr>
        <p:spPr>
          <a:xfrm>
            <a:off x="2613522" y="4100892"/>
            <a:ext cx="608400" cy="0"/>
          </a:xfrm>
          <a:prstGeom prst="straightConnector1">
            <a:avLst/>
          </a:prstGeom>
          <a:noFill/>
          <a:ln cap="flat" cmpd="sng" w="19050">
            <a:solidFill>
              <a:srgbClr val="83C5BE"/>
            </a:solidFill>
            <a:prstDash val="solid"/>
            <a:round/>
            <a:headEnd len="med" w="med" type="none"/>
            <a:tailEnd len="med" w="med" type="oval"/>
          </a:ln>
        </p:spPr>
      </p:cxnSp>
      <p:sp>
        <p:nvSpPr>
          <p:cNvPr id="92" name="Google Shape;92;p14"/>
          <p:cNvSpPr/>
          <p:nvPr/>
        </p:nvSpPr>
        <p:spPr>
          <a:xfrm rot="10800000">
            <a:off x="3523684" y="4435528"/>
            <a:ext cx="364800" cy="196200"/>
          </a:xfrm>
          <a:prstGeom prst="triangl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3307894" y="3734950"/>
            <a:ext cx="796200" cy="7644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C5BE"/>
              </a:solidFill>
            </a:endParaRPr>
          </a:p>
        </p:txBody>
      </p:sp>
      <p:sp>
        <p:nvSpPr>
          <p:cNvPr id="94" name="Google Shape;94;p14"/>
          <p:cNvSpPr txBox="1"/>
          <p:nvPr/>
        </p:nvSpPr>
        <p:spPr>
          <a:xfrm>
            <a:off x="3484807" y="3904777"/>
            <a:ext cx="4674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3335426" y="3754275"/>
            <a:ext cx="796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83C5BE"/>
                </a:solidFill>
                <a:latin typeface="Lora"/>
                <a:ea typeface="Lora"/>
                <a:cs typeface="Lora"/>
                <a:sym typeface="Lora"/>
              </a:rPr>
              <a:t>Type III: </a:t>
            </a:r>
            <a:endParaRPr b="1" sz="1600">
              <a:solidFill>
                <a:srgbClr val="83C5BE"/>
              </a:solidFill>
              <a:latin typeface="Lora"/>
              <a:ea typeface="Lora"/>
              <a:cs typeface="Lora"/>
              <a:sym typeface="Lora"/>
            </a:endParaRPr>
          </a:p>
          <a:p>
            <a:pPr indent="0" lvl="0" marL="0" rtl="0" algn="ctr">
              <a:spcBef>
                <a:spcPts val="0"/>
              </a:spcBef>
              <a:spcAft>
                <a:spcPts val="0"/>
              </a:spcAft>
              <a:buNone/>
            </a:pPr>
            <a:r>
              <a:t/>
            </a:r>
            <a:endParaRPr sz="3600">
              <a:solidFill>
                <a:srgbClr val="83C5BE"/>
              </a:solidFill>
              <a:latin typeface="Life Savers ExtraBold"/>
              <a:ea typeface="Life Savers ExtraBold"/>
              <a:cs typeface="Life Savers ExtraBold"/>
              <a:sym typeface="Life Savers ExtraBold"/>
            </a:endParaRPr>
          </a:p>
        </p:txBody>
      </p:sp>
      <p:cxnSp>
        <p:nvCxnSpPr>
          <p:cNvPr id="96" name="Google Shape;96;p14"/>
          <p:cNvCxnSpPr/>
          <p:nvPr/>
        </p:nvCxnSpPr>
        <p:spPr>
          <a:xfrm>
            <a:off x="4190019" y="4100892"/>
            <a:ext cx="608400" cy="0"/>
          </a:xfrm>
          <a:prstGeom prst="straightConnector1">
            <a:avLst/>
          </a:prstGeom>
          <a:noFill/>
          <a:ln cap="flat" cmpd="sng" w="19050">
            <a:solidFill>
              <a:srgbClr val="83C5BE"/>
            </a:solidFill>
            <a:prstDash val="solid"/>
            <a:round/>
            <a:headEnd len="med" w="med" type="none"/>
            <a:tailEnd len="med" w="med" type="oval"/>
          </a:ln>
        </p:spPr>
      </p:cxnSp>
      <p:sp>
        <p:nvSpPr>
          <p:cNvPr id="97" name="Google Shape;97;p14"/>
          <p:cNvSpPr/>
          <p:nvPr/>
        </p:nvSpPr>
        <p:spPr>
          <a:xfrm rot="10800000">
            <a:off x="5100182" y="4435528"/>
            <a:ext cx="364800" cy="196200"/>
          </a:xfrm>
          <a:prstGeom prst="triangle">
            <a:avLst>
              <a:gd fmla="val 50000" name="adj"/>
            </a:avLst>
          </a:pr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4884392" y="3734950"/>
            <a:ext cx="796200" cy="764400"/>
          </a:xfrm>
          <a:prstGeom prst="roundRect">
            <a:avLst>
              <a:gd fmla="val 16667" name="adj"/>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4880450" y="3754275"/>
            <a:ext cx="796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E29578"/>
                </a:solidFill>
                <a:latin typeface="Lora"/>
                <a:ea typeface="Lora"/>
                <a:cs typeface="Lora"/>
                <a:sym typeface="Lora"/>
              </a:rPr>
              <a:t>Type IV: </a:t>
            </a:r>
            <a:endParaRPr b="1" sz="1600">
              <a:solidFill>
                <a:srgbClr val="E29578"/>
              </a:solidFill>
              <a:latin typeface="Lora"/>
              <a:ea typeface="Lora"/>
              <a:cs typeface="Lora"/>
              <a:sym typeface="Lora"/>
            </a:endParaRPr>
          </a:p>
          <a:p>
            <a:pPr indent="0" lvl="0" marL="0" rtl="0" algn="ctr">
              <a:spcBef>
                <a:spcPts val="0"/>
              </a:spcBef>
              <a:spcAft>
                <a:spcPts val="0"/>
              </a:spcAft>
              <a:buNone/>
            </a:pPr>
            <a:r>
              <a:t/>
            </a:r>
            <a:endParaRPr sz="3600">
              <a:solidFill>
                <a:srgbClr val="E29578"/>
              </a:solidFill>
              <a:latin typeface="Life Savers ExtraBold"/>
              <a:ea typeface="Life Savers ExtraBold"/>
              <a:cs typeface="Life Savers ExtraBold"/>
              <a:sym typeface="Life Savers ExtraBold"/>
            </a:endParaRPr>
          </a:p>
        </p:txBody>
      </p:sp>
      <p:cxnSp>
        <p:nvCxnSpPr>
          <p:cNvPr id="100" name="Google Shape;100;p14"/>
          <p:cNvCxnSpPr/>
          <p:nvPr/>
        </p:nvCxnSpPr>
        <p:spPr>
          <a:xfrm>
            <a:off x="5813922" y="4100892"/>
            <a:ext cx="608400" cy="0"/>
          </a:xfrm>
          <a:prstGeom prst="straightConnector1">
            <a:avLst/>
          </a:prstGeom>
          <a:noFill/>
          <a:ln cap="flat" cmpd="sng" w="19050">
            <a:solidFill>
              <a:srgbClr val="83C5BE"/>
            </a:solidFill>
            <a:prstDash val="solid"/>
            <a:round/>
            <a:headEnd len="med" w="med" type="none"/>
            <a:tailEnd len="med" w="med" type="oval"/>
          </a:ln>
        </p:spPr>
      </p:cxnSp>
      <p:sp>
        <p:nvSpPr>
          <p:cNvPr id="101" name="Google Shape;101;p14"/>
          <p:cNvSpPr/>
          <p:nvPr/>
        </p:nvSpPr>
        <p:spPr>
          <a:xfrm rot="10800000">
            <a:off x="6724084" y="4435528"/>
            <a:ext cx="364800" cy="196200"/>
          </a:xfrm>
          <a:prstGeom prst="triangl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6508294" y="3734950"/>
            <a:ext cx="796200" cy="7644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3C5BE"/>
              </a:solidFill>
            </a:endParaRPr>
          </a:p>
        </p:txBody>
      </p:sp>
      <p:sp>
        <p:nvSpPr>
          <p:cNvPr id="103" name="Google Shape;103;p14"/>
          <p:cNvSpPr txBox="1"/>
          <p:nvPr/>
        </p:nvSpPr>
        <p:spPr>
          <a:xfrm>
            <a:off x="6685207" y="3904777"/>
            <a:ext cx="467400" cy="3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6500426" y="3754275"/>
            <a:ext cx="796200" cy="39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83C5BE"/>
                </a:solidFill>
                <a:latin typeface="Lora"/>
                <a:ea typeface="Lora"/>
                <a:cs typeface="Lora"/>
                <a:sym typeface="Lora"/>
              </a:rPr>
              <a:t>Type V:</a:t>
            </a:r>
            <a:endParaRPr sz="3600">
              <a:solidFill>
                <a:srgbClr val="83C5BE"/>
              </a:solidFill>
              <a:latin typeface="Life Savers ExtraBold"/>
              <a:ea typeface="Life Savers ExtraBold"/>
              <a:cs typeface="Life Savers ExtraBold"/>
              <a:sym typeface="Life Savers ExtraBold"/>
            </a:endParaRPr>
          </a:p>
        </p:txBody>
      </p:sp>
      <p:sp>
        <p:nvSpPr>
          <p:cNvPr id="105" name="Google Shape;105;p14"/>
          <p:cNvSpPr txBox="1"/>
          <p:nvPr/>
        </p:nvSpPr>
        <p:spPr>
          <a:xfrm>
            <a:off x="-22325" y="4658450"/>
            <a:ext cx="1175700" cy="172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latin typeface="Mada"/>
                <a:ea typeface="Mada"/>
                <a:cs typeface="Mada"/>
                <a:sym typeface="Mada"/>
              </a:rPr>
              <a:t>is the major structural component of </a:t>
            </a:r>
            <a:r>
              <a:rPr b="1" lang="en-GB" sz="1000">
                <a:latin typeface="Mada"/>
                <a:ea typeface="Mada"/>
                <a:cs typeface="Mada"/>
                <a:sym typeface="Mada"/>
              </a:rPr>
              <a:t>bones, skin, tendons &amp; </a:t>
            </a:r>
            <a:r>
              <a:rPr lang="en-GB" sz="1000">
                <a:solidFill>
                  <a:srgbClr val="6AA84F"/>
                </a:solidFill>
                <a:latin typeface="Mada"/>
                <a:ea typeface="Mada"/>
                <a:cs typeface="Mada"/>
                <a:sym typeface="Mada"/>
              </a:rPr>
              <a:t>muscles</a:t>
            </a:r>
            <a:r>
              <a:rPr lang="en-GB" sz="1000">
                <a:latin typeface="Mada"/>
                <a:ea typeface="Mada"/>
                <a:cs typeface="Mada"/>
                <a:sym typeface="Mada"/>
              </a:rPr>
              <a:t>.</a:t>
            </a:r>
            <a:endParaRPr sz="1000">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sp>
        <p:nvSpPr>
          <p:cNvPr id="106" name="Google Shape;106;p14"/>
          <p:cNvSpPr txBox="1"/>
          <p:nvPr/>
        </p:nvSpPr>
        <p:spPr>
          <a:xfrm>
            <a:off x="1610350" y="4617975"/>
            <a:ext cx="1069800" cy="15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is found predominantly in </a:t>
            </a:r>
            <a:r>
              <a:rPr b="1" lang="en-GB" sz="1000">
                <a:latin typeface="Mada"/>
                <a:ea typeface="Mada"/>
                <a:cs typeface="Mada"/>
                <a:sym typeface="Mada"/>
              </a:rPr>
              <a:t>cartilage</a:t>
            </a:r>
            <a:r>
              <a:rPr lang="en-GB" sz="1000">
                <a:latin typeface="Mada"/>
                <a:ea typeface="Mada"/>
                <a:cs typeface="Mada"/>
                <a:sym typeface="Mada"/>
              </a:rPr>
              <a:t>.</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sp>
        <p:nvSpPr>
          <p:cNvPr id="107" name="Google Shape;107;p14"/>
          <p:cNvSpPr txBox="1"/>
          <p:nvPr/>
        </p:nvSpPr>
        <p:spPr>
          <a:xfrm>
            <a:off x="2924250" y="4617975"/>
            <a:ext cx="1629900" cy="157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latin typeface="Mada"/>
                <a:ea typeface="Mada"/>
                <a:cs typeface="Mada"/>
                <a:sym typeface="Mada"/>
              </a:rPr>
              <a:t>is found in association with type I collagen in varying ratios depending on the type and maturity of tissue (predominant type in </a:t>
            </a:r>
            <a:r>
              <a:rPr b="1" lang="en-GB" sz="900">
                <a:latin typeface="Mada"/>
                <a:ea typeface="Mada"/>
                <a:cs typeface="Mada"/>
                <a:sym typeface="Mada"/>
              </a:rPr>
              <a:t>granulation tissue</a:t>
            </a:r>
            <a:r>
              <a:rPr lang="en-GB" sz="900">
                <a:latin typeface="Mada"/>
                <a:ea typeface="Mada"/>
                <a:cs typeface="Mada"/>
                <a:sym typeface="Mada"/>
              </a:rPr>
              <a:t>). </a:t>
            </a:r>
            <a:r>
              <a:rPr baseline="30000" lang="en-GB" sz="900">
                <a:latin typeface="Mada"/>
                <a:ea typeface="Mada"/>
                <a:cs typeface="Mada"/>
                <a:sym typeface="Mada"/>
              </a:rPr>
              <a:t>1</a:t>
            </a:r>
            <a:endParaRPr baseline="30000"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a:p>
            <a:pPr indent="0" lvl="0" marL="0" rtl="0" algn="ctr">
              <a:spcBef>
                <a:spcPts val="0"/>
              </a:spcBef>
              <a:spcAft>
                <a:spcPts val="0"/>
              </a:spcAft>
              <a:buNone/>
            </a:pPr>
            <a:r>
              <a:t/>
            </a:r>
            <a:endParaRPr sz="900">
              <a:latin typeface="Mada"/>
              <a:ea typeface="Mada"/>
              <a:cs typeface="Mada"/>
              <a:sym typeface="Mada"/>
            </a:endParaRPr>
          </a:p>
        </p:txBody>
      </p:sp>
      <p:sp>
        <p:nvSpPr>
          <p:cNvPr id="108" name="Google Shape;108;p14"/>
          <p:cNvSpPr txBox="1"/>
          <p:nvPr/>
        </p:nvSpPr>
        <p:spPr>
          <a:xfrm>
            <a:off x="4732000" y="4617975"/>
            <a:ext cx="1175700" cy="16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collagen is found in the </a:t>
            </a:r>
            <a:r>
              <a:rPr b="1" lang="en-GB" sz="1000">
                <a:latin typeface="Mada"/>
                <a:ea typeface="Mada"/>
                <a:cs typeface="Mada"/>
                <a:sym typeface="Mada"/>
              </a:rPr>
              <a:t>basement membrane</a:t>
            </a:r>
            <a:r>
              <a:rPr lang="en-GB" sz="1000">
                <a:latin typeface="Mada"/>
                <a:ea typeface="Mada"/>
                <a:cs typeface="Mada"/>
                <a:sym typeface="Mada"/>
              </a:rPr>
              <a:t> </a:t>
            </a:r>
            <a:r>
              <a:rPr lang="en-GB" sz="1000">
                <a:solidFill>
                  <a:srgbClr val="6AA84F"/>
                </a:solidFill>
                <a:latin typeface="Mada"/>
                <a:ea typeface="Mada"/>
                <a:cs typeface="Mada"/>
                <a:sym typeface="Mada"/>
              </a:rPr>
              <a:t>of arteries, nerves, &amp; tendons</a:t>
            </a:r>
            <a:r>
              <a:rPr lang="en-GB" sz="1000">
                <a:latin typeface="Mada"/>
                <a:ea typeface="Mada"/>
                <a:cs typeface="Mada"/>
                <a:sym typeface="Mada"/>
              </a:rPr>
              <a:t>.</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sp>
        <p:nvSpPr>
          <p:cNvPr id="109" name="Google Shape;109;p14"/>
          <p:cNvSpPr txBox="1"/>
          <p:nvPr/>
        </p:nvSpPr>
        <p:spPr>
          <a:xfrm>
            <a:off x="6353250" y="4617975"/>
            <a:ext cx="1247100" cy="16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is found in the </a:t>
            </a:r>
            <a:r>
              <a:rPr b="1" lang="en-GB" sz="1000">
                <a:latin typeface="Mada"/>
                <a:ea typeface="Mada"/>
                <a:cs typeface="Mada"/>
                <a:sym typeface="Mada"/>
              </a:rPr>
              <a:t>cornea</a:t>
            </a:r>
            <a:r>
              <a:rPr lang="en-GB" sz="1000">
                <a:latin typeface="Mada"/>
                <a:ea typeface="Mada"/>
                <a:cs typeface="Mada"/>
                <a:sym typeface="Mada"/>
              </a:rPr>
              <a:t>.</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b="1"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grpSp>
        <p:nvGrpSpPr>
          <p:cNvPr id="110" name="Google Shape;110;p14"/>
          <p:cNvGrpSpPr/>
          <p:nvPr/>
        </p:nvGrpSpPr>
        <p:grpSpPr>
          <a:xfrm>
            <a:off x="247144" y="2685302"/>
            <a:ext cx="467181" cy="476434"/>
            <a:chOff x="2410712" y="2415450"/>
            <a:chExt cx="312600" cy="312600"/>
          </a:xfrm>
        </p:grpSpPr>
        <p:sp>
          <p:nvSpPr>
            <p:cNvPr id="111" name="Google Shape;111;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4"/>
          <p:cNvSpPr txBox="1"/>
          <p:nvPr/>
        </p:nvSpPr>
        <p:spPr>
          <a:xfrm>
            <a:off x="714325" y="2700225"/>
            <a:ext cx="26430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800">
                <a:solidFill>
                  <a:srgbClr val="006D77"/>
                </a:solidFill>
                <a:highlight>
                  <a:srgbClr val="EDF9F9"/>
                </a:highlight>
                <a:latin typeface="Lora"/>
                <a:ea typeface="Lora"/>
                <a:cs typeface="Lora"/>
                <a:sym typeface="Lora"/>
              </a:rPr>
              <a:t>Types of Collagen</a:t>
            </a:r>
            <a:r>
              <a:rPr b="1" lang="en-GB" sz="1800">
                <a:solidFill>
                  <a:srgbClr val="006D77"/>
                </a:solidFill>
                <a:highlight>
                  <a:srgbClr val="EDF9F9"/>
                </a:highlight>
                <a:latin typeface="Lora"/>
                <a:ea typeface="Lora"/>
                <a:cs typeface="Lora"/>
                <a:sym typeface="Lora"/>
              </a:rPr>
              <a:t>: </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114" name="Google Shape;114;p14"/>
          <p:cNvSpPr txBox="1"/>
          <p:nvPr/>
        </p:nvSpPr>
        <p:spPr>
          <a:xfrm>
            <a:off x="94825" y="1303600"/>
            <a:ext cx="6148500" cy="924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Left handed helix involving 3 polypeptides.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Most abundant family of proteins in the human body (30%).</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&gt; 19 types of collagen have been identified.</a:t>
            </a:r>
            <a:endParaRPr>
              <a:latin typeface="Mada"/>
              <a:ea typeface="Mada"/>
              <a:cs typeface="Mada"/>
              <a:sym typeface="Mada"/>
            </a:endParaRPr>
          </a:p>
        </p:txBody>
      </p:sp>
      <p:sp>
        <p:nvSpPr>
          <p:cNvPr id="115" name="Google Shape;115;p14"/>
          <p:cNvSpPr txBox="1"/>
          <p:nvPr/>
        </p:nvSpPr>
        <p:spPr>
          <a:xfrm>
            <a:off x="94825" y="6713800"/>
            <a:ext cx="7589400" cy="2230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Wound Strength is 80% of original after remodelling </a:t>
            </a:r>
            <a:r>
              <a:rPr lang="en-GB">
                <a:solidFill>
                  <a:srgbClr val="6AA84F"/>
                </a:solidFill>
                <a:latin typeface="Mada"/>
                <a:ea typeface="Mada"/>
                <a:cs typeface="Mada"/>
                <a:sym typeface="Mada"/>
              </a:rPr>
              <a:t>(healing).</a:t>
            </a:r>
            <a:r>
              <a:rPr lang="en-GB">
                <a:solidFill>
                  <a:schemeClr val="dk1"/>
                </a:solidFill>
                <a:latin typeface="Mada"/>
                <a:ea typeface="Mada"/>
                <a:cs typeface="Mada"/>
                <a:sym typeface="Mada"/>
              </a:rPr>
              <a:t> </a:t>
            </a:r>
            <a:endParaRPr>
              <a:solidFill>
                <a:schemeClr val="dk1"/>
              </a:solidFill>
              <a:latin typeface="Mada"/>
              <a:ea typeface="Mada"/>
              <a:cs typeface="Mada"/>
              <a:sym typeface="Mada"/>
            </a:endParaRPr>
          </a:p>
          <a:p>
            <a:pPr indent="-317500" lvl="0" marL="4572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Lysine and proline hydroxylation required for cross linkage </a:t>
            </a:r>
            <a:r>
              <a:rPr lang="en-GB" sz="1200">
                <a:solidFill>
                  <a:srgbClr val="6AA84F"/>
                </a:solidFill>
                <a:latin typeface="Mada"/>
                <a:ea typeface="Mada"/>
                <a:cs typeface="Mada"/>
                <a:sym typeface="Mada"/>
              </a:rPr>
              <a:t>(the main step in collagen synthesis)</a:t>
            </a:r>
            <a:r>
              <a:rPr baseline="30000" lang="en-GB">
                <a:solidFill>
                  <a:srgbClr val="6AA84F"/>
                </a:solidFill>
                <a:latin typeface="Mada"/>
                <a:ea typeface="Mada"/>
                <a:cs typeface="Mada"/>
                <a:sym typeface="Mada"/>
              </a:rPr>
              <a:t>2</a:t>
            </a:r>
            <a:r>
              <a:rPr lang="en-GB" sz="1200">
                <a:solidFill>
                  <a:srgbClr val="6AA84F"/>
                </a:solidFill>
                <a:latin typeface="Mada"/>
                <a:ea typeface="Mada"/>
                <a:cs typeface="Mada"/>
                <a:sym typeface="Mada"/>
              </a:rPr>
              <a:t>. </a:t>
            </a:r>
            <a:endParaRPr sz="1700">
              <a:solidFill>
                <a:schemeClr val="dk1"/>
              </a:solidFill>
              <a:latin typeface="Mada"/>
              <a:ea typeface="Mada"/>
              <a:cs typeface="Mada"/>
              <a:sym typeface="Mada"/>
            </a:endParaRPr>
          </a:p>
          <a:p>
            <a:pPr indent="-317500" lvl="0" marL="4572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Differs in relative composition of hydroxylysine and hydroxyproline and cross-linking</a:t>
            </a:r>
            <a:endParaRPr>
              <a:solidFill>
                <a:schemeClr val="dk1"/>
              </a:solidFill>
              <a:latin typeface="Mada"/>
              <a:ea typeface="Mada"/>
              <a:cs typeface="Mada"/>
              <a:sym typeface="Mada"/>
            </a:endParaRPr>
          </a:p>
          <a:p>
            <a:pPr indent="-317500" lvl="0" marL="914400" rtl="0" algn="l">
              <a:lnSpc>
                <a:spcPct val="115000"/>
              </a:lnSpc>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Type I </a:t>
            </a:r>
            <a:r>
              <a:rPr lang="en-GB">
                <a:solidFill>
                  <a:schemeClr val="dk1"/>
                </a:solidFill>
                <a:latin typeface="Mada"/>
                <a:ea typeface="Mada"/>
                <a:cs typeface="Mada"/>
                <a:sym typeface="Mada"/>
              </a:rPr>
              <a:t>≅</a:t>
            </a:r>
            <a:r>
              <a:rPr b="1" lang="en-GB">
                <a:solidFill>
                  <a:schemeClr val="dk1"/>
                </a:solidFill>
                <a:latin typeface="Mada"/>
                <a:ea typeface="Mada"/>
                <a:cs typeface="Mada"/>
                <a:sym typeface="Mada"/>
              </a:rPr>
              <a:t> 90% of all collagen in body</a:t>
            </a:r>
            <a:endParaRPr b="1">
              <a:solidFill>
                <a:schemeClr val="dk1"/>
              </a:solidFill>
              <a:latin typeface="Mada"/>
              <a:ea typeface="Mada"/>
              <a:cs typeface="Mada"/>
              <a:sym typeface="Mada"/>
            </a:endParaRPr>
          </a:p>
          <a:p>
            <a:pPr indent="-317500" lvl="0" marL="9144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Normal skin ratio -  </a:t>
            </a:r>
            <a:r>
              <a:rPr b="1" lang="en-GB">
                <a:solidFill>
                  <a:schemeClr val="dk1"/>
                </a:solidFill>
                <a:latin typeface="Mada"/>
                <a:ea typeface="Mada"/>
                <a:cs typeface="Mada"/>
                <a:sym typeface="Mada"/>
              </a:rPr>
              <a:t>Type I:Type III  =  4:1</a:t>
            </a:r>
            <a:endParaRPr b="1">
              <a:solidFill>
                <a:schemeClr val="dk1"/>
              </a:solidFill>
              <a:latin typeface="Mada"/>
              <a:ea typeface="Mada"/>
              <a:cs typeface="Mada"/>
              <a:sym typeface="Mada"/>
            </a:endParaRPr>
          </a:p>
          <a:p>
            <a:pPr indent="-317500" lvl="0" marL="914400" rtl="0" algn="l">
              <a:lnSpc>
                <a:spcPct val="115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Hypertrophic / immature scar  2:1 ratio</a:t>
            </a:r>
            <a:endParaRPr b="1">
              <a:solidFill>
                <a:schemeClr val="dk1"/>
              </a:solidFill>
              <a:latin typeface="Mada"/>
              <a:ea typeface="Mada"/>
              <a:cs typeface="Mada"/>
              <a:sym typeface="Mada"/>
            </a:endParaRPr>
          </a:p>
          <a:p>
            <a:pPr indent="-317500" lvl="0" marL="457200" rtl="0" algn="l">
              <a:lnSpc>
                <a:spcPct val="115000"/>
              </a:lnSpc>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Formation inhibited by:</a:t>
            </a:r>
            <a:endParaRPr b="1">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a:solidFill>
                  <a:schemeClr val="dk1"/>
                </a:solidFill>
                <a:latin typeface="Mada"/>
                <a:ea typeface="Mada"/>
                <a:cs typeface="Mada"/>
                <a:sym typeface="Mada"/>
              </a:rPr>
              <a:t>Colchicine, penicillamine, steroid, Vit.C deficiency and Fe deficiency. </a:t>
            </a:r>
            <a:endParaRPr>
              <a:solidFill>
                <a:schemeClr val="dk1"/>
              </a:solidFill>
              <a:latin typeface="Mada"/>
              <a:ea typeface="Mada"/>
              <a:cs typeface="Mada"/>
              <a:sym typeface="Mada"/>
            </a:endParaRPr>
          </a:p>
          <a:p>
            <a:pPr indent="-317500" lvl="0" marL="457200" rtl="0" algn="l">
              <a:spcBef>
                <a:spcPts val="0"/>
              </a:spcBef>
              <a:spcAft>
                <a:spcPts val="0"/>
              </a:spcAft>
              <a:buClr>
                <a:srgbClr val="F1C232"/>
              </a:buClr>
              <a:buSzPts val="1400"/>
              <a:buFont typeface="Mada"/>
              <a:buChar char="★"/>
            </a:pPr>
            <a:r>
              <a:rPr lang="en-GB">
                <a:solidFill>
                  <a:srgbClr val="6AA84F"/>
                </a:solidFill>
                <a:latin typeface="Mada"/>
                <a:ea typeface="Mada"/>
                <a:cs typeface="Mada"/>
                <a:sym typeface="Mada"/>
              </a:rPr>
              <a:t>They activate collagenase which degrades collagen synthesis and inhibits cross linkage hydroxylation of lysine and proline.</a:t>
            </a:r>
            <a:r>
              <a:rPr lang="en-GB" sz="1100">
                <a:solidFill>
                  <a:srgbClr val="6AA84F"/>
                </a:solidFill>
                <a:latin typeface="Mada"/>
                <a:ea typeface="Mada"/>
                <a:cs typeface="Mada"/>
                <a:sym typeface="Mada"/>
              </a:rPr>
              <a:t> </a:t>
            </a:r>
            <a:endParaRPr>
              <a:solidFill>
                <a:schemeClr val="dk1"/>
              </a:solidFill>
              <a:latin typeface="Mada"/>
              <a:ea typeface="Mada"/>
              <a:cs typeface="Mada"/>
              <a:sym typeface="Mada"/>
            </a:endParaRPr>
          </a:p>
        </p:txBody>
      </p:sp>
      <p:grpSp>
        <p:nvGrpSpPr>
          <p:cNvPr id="116" name="Google Shape;116;p14"/>
          <p:cNvGrpSpPr/>
          <p:nvPr/>
        </p:nvGrpSpPr>
        <p:grpSpPr>
          <a:xfrm>
            <a:off x="293258" y="8311880"/>
            <a:ext cx="173087" cy="180652"/>
            <a:chOff x="6414250" y="2415450"/>
            <a:chExt cx="312600" cy="312600"/>
          </a:xfrm>
        </p:grpSpPr>
        <p:sp>
          <p:nvSpPr>
            <p:cNvPr id="117" name="Google Shape;117;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14"/>
          <p:cNvGrpSpPr/>
          <p:nvPr/>
        </p:nvGrpSpPr>
        <p:grpSpPr>
          <a:xfrm>
            <a:off x="268645" y="1418532"/>
            <a:ext cx="173087" cy="180652"/>
            <a:chOff x="6414250" y="2415450"/>
            <a:chExt cx="312600" cy="312600"/>
          </a:xfrm>
        </p:grpSpPr>
        <p:sp>
          <p:nvSpPr>
            <p:cNvPr id="120" name="Google Shape;120;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4"/>
          <p:cNvGrpSpPr/>
          <p:nvPr/>
        </p:nvGrpSpPr>
        <p:grpSpPr>
          <a:xfrm>
            <a:off x="293258" y="7355271"/>
            <a:ext cx="173087" cy="180652"/>
            <a:chOff x="6414250" y="2415450"/>
            <a:chExt cx="312600" cy="312600"/>
          </a:xfrm>
        </p:grpSpPr>
        <p:sp>
          <p:nvSpPr>
            <p:cNvPr id="123" name="Google Shape;123;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4"/>
          <p:cNvGrpSpPr/>
          <p:nvPr/>
        </p:nvGrpSpPr>
        <p:grpSpPr>
          <a:xfrm>
            <a:off x="293258" y="7087071"/>
            <a:ext cx="173087" cy="180652"/>
            <a:chOff x="6414250" y="2415450"/>
            <a:chExt cx="312600" cy="312600"/>
          </a:xfrm>
        </p:grpSpPr>
        <p:sp>
          <p:nvSpPr>
            <p:cNvPr id="126" name="Google Shape;126;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14"/>
          <p:cNvGrpSpPr/>
          <p:nvPr/>
        </p:nvGrpSpPr>
        <p:grpSpPr>
          <a:xfrm>
            <a:off x="293258" y="6818871"/>
            <a:ext cx="173087" cy="180652"/>
            <a:chOff x="6414250" y="2415450"/>
            <a:chExt cx="312600" cy="312600"/>
          </a:xfrm>
        </p:grpSpPr>
        <p:sp>
          <p:nvSpPr>
            <p:cNvPr id="129" name="Google Shape;129;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14"/>
          <p:cNvGrpSpPr/>
          <p:nvPr/>
        </p:nvGrpSpPr>
        <p:grpSpPr>
          <a:xfrm>
            <a:off x="268645" y="1647132"/>
            <a:ext cx="173087" cy="180652"/>
            <a:chOff x="6414250" y="2415450"/>
            <a:chExt cx="312600" cy="312600"/>
          </a:xfrm>
        </p:grpSpPr>
        <p:sp>
          <p:nvSpPr>
            <p:cNvPr id="132" name="Google Shape;132;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4"/>
          <p:cNvGrpSpPr/>
          <p:nvPr/>
        </p:nvGrpSpPr>
        <p:grpSpPr>
          <a:xfrm>
            <a:off x="268645" y="1875732"/>
            <a:ext cx="173087" cy="180652"/>
            <a:chOff x="6414250" y="2415450"/>
            <a:chExt cx="312600" cy="312600"/>
          </a:xfrm>
        </p:grpSpPr>
        <p:sp>
          <p:nvSpPr>
            <p:cNvPr id="135" name="Google Shape;135;p14"/>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14"/>
          <p:cNvSpPr/>
          <p:nvPr/>
        </p:nvSpPr>
        <p:spPr>
          <a:xfrm>
            <a:off x="714593" y="781785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197400" y="8195175"/>
            <a:ext cx="364800" cy="3645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nvSpPr>
        <p:spPr>
          <a:xfrm>
            <a:off x="796900" y="1568475"/>
            <a:ext cx="62409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The skin is the largest organ in the body, and when there is a wound it will lead to the </a:t>
            </a:r>
            <a:r>
              <a:rPr lang="en-GB" sz="1200">
                <a:solidFill>
                  <a:schemeClr val="dk1"/>
                </a:solidFill>
                <a:latin typeface="Mada"/>
                <a:ea typeface="Mada"/>
                <a:cs typeface="Mada"/>
                <a:sym typeface="Mada"/>
              </a:rPr>
              <a:t>disruption of normal anatomical structure and function. Wound is classified</a:t>
            </a:r>
            <a:r>
              <a:rPr baseline="30000" lang="en-GB" sz="1200">
                <a:solidFill>
                  <a:schemeClr val="dk1"/>
                </a:solidFill>
                <a:latin typeface="Mada"/>
                <a:ea typeface="Mada"/>
                <a:cs typeface="Mada"/>
                <a:sym typeface="Mada"/>
              </a:rPr>
              <a:t>1</a:t>
            </a:r>
            <a:r>
              <a:rPr lang="en-GB" sz="1200">
                <a:solidFill>
                  <a:schemeClr val="dk1"/>
                </a:solidFill>
                <a:latin typeface="Mada"/>
                <a:ea typeface="Mada"/>
                <a:cs typeface="Mada"/>
                <a:sym typeface="Mada"/>
              </a:rPr>
              <a:t> as acute vs. chronic. </a:t>
            </a:r>
            <a:endParaRPr sz="1200">
              <a:solidFill>
                <a:schemeClr val="dk1"/>
              </a:solidFill>
              <a:latin typeface="Mada"/>
              <a:ea typeface="Mada"/>
              <a:cs typeface="Mada"/>
              <a:sym typeface="Mada"/>
            </a:endParaRPr>
          </a:p>
          <a:p>
            <a:pPr indent="0" lvl="0" marL="0" rtl="0" algn="l">
              <a:lnSpc>
                <a:spcPct val="90000"/>
              </a:lnSpc>
              <a:spcBef>
                <a:spcPts val="1000"/>
              </a:spcBef>
              <a:spcAft>
                <a:spcPts val="0"/>
              </a:spcAft>
              <a:buNone/>
            </a:pPr>
            <a:r>
              <a:t/>
            </a:r>
            <a:endParaRPr sz="1200">
              <a:solidFill>
                <a:schemeClr val="dk1"/>
              </a:solidFill>
              <a:latin typeface="Mada"/>
              <a:ea typeface="Mada"/>
              <a:cs typeface="Mada"/>
              <a:sym typeface="Mada"/>
            </a:endParaRPr>
          </a:p>
        </p:txBody>
      </p:sp>
      <p:sp>
        <p:nvSpPr>
          <p:cNvPr id="144" name="Google Shape;144;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74475" y="9137675"/>
            <a:ext cx="7440600" cy="1484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b" bIns="91425" lIns="91425" spcFirstLastPara="1" rIns="91425" wrap="square" tIns="91425">
            <a:noAutofit/>
          </a:bodyPr>
          <a:lstStyle/>
          <a:p>
            <a:pPr indent="-285750" lvl="0" marL="457200" rtl="0" algn="l">
              <a:spcBef>
                <a:spcPts val="0"/>
              </a:spcBef>
              <a:spcAft>
                <a:spcPts val="0"/>
              </a:spcAft>
              <a:buClr>
                <a:srgbClr val="1C4588"/>
              </a:buClr>
              <a:buSzPts val="900"/>
              <a:buFont typeface="Mada"/>
              <a:buAutoNum type="arabicPeriod"/>
            </a:pPr>
            <a:r>
              <a:rPr lang="en-GB" sz="900">
                <a:solidFill>
                  <a:srgbClr val="1C4588"/>
                </a:solidFill>
                <a:latin typeface="Mada"/>
                <a:ea typeface="Mada"/>
                <a:cs typeface="Mada"/>
                <a:sym typeface="Mada"/>
              </a:rPr>
              <a:t>Wounds  can  be  classified  according  to  the  mechanism  of injury:  </a:t>
            </a:r>
            <a:endParaRPr sz="900">
              <a:solidFill>
                <a:srgbClr val="1C4588"/>
              </a:solidFill>
              <a:latin typeface="Mada"/>
              <a:ea typeface="Mada"/>
              <a:cs typeface="Mada"/>
              <a:sym typeface="Mada"/>
            </a:endParaRPr>
          </a:p>
          <a:p>
            <a:pPr indent="0" lvl="0" marL="457200" rtl="0" algn="l">
              <a:spcBef>
                <a:spcPts val="0"/>
              </a:spcBef>
              <a:spcAft>
                <a:spcPts val="0"/>
              </a:spcAft>
              <a:buNone/>
            </a:pPr>
            <a:r>
              <a:rPr b="1" lang="en-GB" sz="900">
                <a:solidFill>
                  <a:srgbClr val="1C4588"/>
                </a:solidFill>
                <a:latin typeface="Mada"/>
                <a:ea typeface="Mada"/>
                <a:cs typeface="Mada"/>
                <a:sym typeface="Mada"/>
              </a:rPr>
              <a:t>Incised wounds: </a:t>
            </a:r>
            <a:r>
              <a:rPr lang="en-GB" sz="900">
                <a:solidFill>
                  <a:srgbClr val="1C4588"/>
                </a:solidFill>
                <a:latin typeface="Mada"/>
                <a:ea typeface="Mada"/>
                <a:cs typeface="Mada"/>
                <a:sym typeface="Mada"/>
              </a:rPr>
              <a:t>A sharp instrument causes these; if there is associated tearing of tissues, the wound is said to be lacerated • </a:t>
            </a:r>
            <a:endParaRPr sz="900">
              <a:solidFill>
                <a:srgbClr val="1C4588"/>
              </a:solidFill>
              <a:latin typeface="Mada"/>
              <a:ea typeface="Mada"/>
              <a:cs typeface="Mada"/>
              <a:sym typeface="Mada"/>
            </a:endParaRPr>
          </a:p>
          <a:p>
            <a:pPr indent="0" lvl="0" marL="0" rtl="0" algn="l">
              <a:spcBef>
                <a:spcPts val="0"/>
              </a:spcBef>
              <a:spcAft>
                <a:spcPts val="0"/>
              </a:spcAft>
              <a:buNone/>
            </a:pPr>
            <a:r>
              <a:rPr lang="en-GB" sz="900">
                <a:solidFill>
                  <a:srgbClr val="1C4588"/>
                </a:solidFill>
                <a:latin typeface="Mada"/>
                <a:ea typeface="Mada"/>
                <a:cs typeface="Mada"/>
                <a:sym typeface="Mada"/>
              </a:rPr>
              <a:t>	</a:t>
            </a:r>
            <a:r>
              <a:rPr b="1" lang="en-GB" sz="900">
                <a:solidFill>
                  <a:srgbClr val="1C4588"/>
                </a:solidFill>
                <a:latin typeface="Mada"/>
                <a:ea typeface="Mada"/>
                <a:cs typeface="Mada"/>
                <a:sym typeface="Mada"/>
              </a:rPr>
              <a:t>Abrasions:</a:t>
            </a:r>
            <a:r>
              <a:rPr lang="en-GB" sz="900">
                <a:solidFill>
                  <a:srgbClr val="1C4588"/>
                </a:solidFill>
                <a:latin typeface="Mada"/>
                <a:ea typeface="Mada"/>
                <a:cs typeface="Mada"/>
                <a:sym typeface="Mada"/>
              </a:rPr>
              <a:t> These result from friction damage and are characterized by superficial bruising and loss of a varying thickness of skin and</a:t>
            </a:r>
            <a:endParaRPr sz="900">
              <a:solidFill>
                <a:srgbClr val="1C4588"/>
              </a:solidFill>
              <a:latin typeface="Mada"/>
              <a:ea typeface="Mada"/>
              <a:cs typeface="Mada"/>
              <a:sym typeface="Mada"/>
            </a:endParaRPr>
          </a:p>
          <a:p>
            <a:pPr indent="457200" lvl="0" marL="0" rtl="0" algn="l">
              <a:spcBef>
                <a:spcPts val="0"/>
              </a:spcBef>
              <a:spcAft>
                <a:spcPts val="0"/>
              </a:spcAft>
              <a:buNone/>
            </a:pPr>
            <a:r>
              <a:rPr lang="en-GB" sz="900">
                <a:solidFill>
                  <a:srgbClr val="1C4588"/>
                </a:solidFill>
                <a:latin typeface="Mada"/>
                <a:ea typeface="Mada"/>
                <a:cs typeface="Mada"/>
                <a:sym typeface="Mada"/>
              </a:rPr>
              <a:t> underlying tissue.</a:t>
            </a:r>
            <a:endParaRPr sz="900">
              <a:solidFill>
                <a:srgbClr val="1C4588"/>
              </a:solidFill>
              <a:latin typeface="Mada"/>
              <a:ea typeface="Mada"/>
              <a:cs typeface="Mada"/>
              <a:sym typeface="Mada"/>
            </a:endParaRPr>
          </a:p>
          <a:p>
            <a:pPr indent="0" lvl="0" marL="457200" rtl="0" algn="l">
              <a:spcBef>
                <a:spcPts val="0"/>
              </a:spcBef>
              <a:spcAft>
                <a:spcPts val="0"/>
              </a:spcAft>
              <a:buNone/>
            </a:pPr>
            <a:r>
              <a:rPr b="1" lang="en-GB" sz="900">
                <a:solidFill>
                  <a:srgbClr val="1C4588"/>
                </a:solidFill>
                <a:latin typeface="Mada"/>
                <a:ea typeface="Mada"/>
                <a:cs typeface="Mada"/>
                <a:sym typeface="Mada"/>
              </a:rPr>
              <a:t>Degloving injuries:</a:t>
            </a:r>
            <a:r>
              <a:rPr lang="en-GB" sz="900">
                <a:solidFill>
                  <a:srgbClr val="1C4588"/>
                </a:solidFill>
                <a:latin typeface="Mada"/>
                <a:ea typeface="Mada"/>
                <a:cs typeface="Mada"/>
                <a:sym typeface="Mada"/>
              </a:rPr>
              <a:t>These result from shearing forces that cause parallel tissue planes to move against each other: for example, when a hand is caught between rollers or in moving machinery. And others,  </a:t>
            </a:r>
            <a:r>
              <a:rPr b="1" lang="en-GB" sz="900">
                <a:solidFill>
                  <a:srgbClr val="1C4588"/>
                </a:solidFill>
                <a:latin typeface="Mada"/>
                <a:ea typeface="Mada"/>
                <a:cs typeface="Mada"/>
                <a:sym typeface="Mada"/>
              </a:rPr>
              <a:t>Crush injuries</a:t>
            </a:r>
            <a:r>
              <a:rPr lang="en-GB" sz="900">
                <a:solidFill>
                  <a:srgbClr val="1C4588"/>
                </a:solidFill>
                <a:latin typeface="Mada"/>
                <a:ea typeface="Mada"/>
                <a:cs typeface="Mada"/>
                <a:sym typeface="Mada"/>
              </a:rPr>
              <a:t>, </a:t>
            </a:r>
            <a:r>
              <a:rPr b="1" lang="en-GB" sz="900">
                <a:solidFill>
                  <a:srgbClr val="1C4588"/>
                </a:solidFill>
                <a:latin typeface="Mada"/>
                <a:ea typeface="Mada"/>
                <a:cs typeface="Mada"/>
                <a:sym typeface="Mada"/>
              </a:rPr>
              <a:t>burns</a:t>
            </a:r>
            <a:r>
              <a:rPr lang="en-GB" sz="900">
                <a:solidFill>
                  <a:srgbClr val="1C4588"/>
                </a:solidFill>
                <a:latin typeface="Mada"/>
                <a:ea typeface="Mada"/>
                <a:cs typeface="Mada"/>
                <a:sym typeface="Mada"/>
              </a:rPr>
              <a:t> and </a:t>
            </a:r>
            <a:r>
              <a:rPr b="1" lang="en-GB" sz="900">
                <a:solidFill>
                  <a:srgbClr val="1C4588"/>
                </a:solidFill>
                <a:latin typeface="Mada"/>
                <a:ea typeface="Mada"/>
                <a:cs typeface="Mada"/>
                <a:sym typeface="Mada"/>
              </a:rPr>
              <a:t>gunshot</a:t>
            </a:r>
            <a:r>
              <a:rPr lang="en-GB" sz="900">
                <a:solidFill>
                  <a:srgbClr val="1C4588"/>
                </a:solidFill>
                <a:latin typeface="Mada"/>
                <a:ea typeface="Mada"/>
                <a:cs typeface="Mada"/>
                <a:sym typeface="Mada"/>
              </a:rPr>
              <a:t> </a:t>
            </a:r>
            <a:r>
              <a:rPr b="1" lang="en-GB" sz="900">
                <a:solidFill>
                  <a:srgbClr val="1C4588"/>
                </a:solidFill>
                <a:latin typeface="Mada"/>
                <a:ea typeface="Mada"/>
                <a:cs typeface="Mada"/>
                <a:sym typeface="Mada"/>
              </a:rPr>
              <a:t>wounds</a:t>
            </a:r>
            <a:endParaRPr b="1" sz="900">
              <a:solidFill>
                <a:srgbClr val="1C4588"/>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highlight>
                  <a:schemeClr val="lt1"/>
                </a:highlight>
                <a:latin typeface="Mada"/>
                <a:ea typeface="Mada"/>
                <a:cs typeface="Mada"/>
                <a:sym typeface="Mada"/>
              </a:rPr>
              <a:t>During a wound healing process there are different cellular activities that happen, the end result of the process is synthesis of collagen.</a:t>
            </a:r>
            <a:endParaRPr sz="900">
              <a:solidFill>
                <a:srgbClr val="6AA84F"/>
              </a:solidFill>
              <a:highlight>
                <a:schemeClr val="lt1"/>
              </a:highlight>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highlight>
                  <a:schemeClr val="lt1"/>
                </a:highlight>
                <a:latin typeface="Mada"/>
                <a:ea typeface="Mada"/>
                <a:cs typeface="Mada"/>
                <a:sym typeface="Mada"/>
              </a:rPr>
              <a:t>Due to increased collagen production.</a:t>
            </a:r>
            <a:endParaRPr sz="900">
              <a:solidFill>
                <a:srgbClr val="6AA84F"/>
              </a:solidFill>
              <a:highlight>
                <a:schemeClr val="lt1"/>
              </a:highlight>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900">
                <a:solidFill>
                  <a:srgbClr val="6AA84F"/>
                </a:solidFill>
                <a:highlight>
                  <a:schemeClr val="lt1"/>
                </a:highlight>
                <a:latin typeface="Mada"/>
                <a:ea typeface="Mada"/>
                <a:cs typeface="Mada"/>
                <a:sym typeface="Mada"/>
              </a:rPr>
              <a:t>E.g. pressure sore, and diabetic</a:t>
            </a:r>
            <a:r>
              <a:rPr lang="en-GB" sz="1100">
                <a:solidFill>
                  <a:srgbClr val="6AA84F"/>
                </a:solidFill>
                <a:highlight>
                  <a:schemeClr val="lt1"/>
                </a:highlight>
                <a:latin typeface="Mada"/>
                <a:ea typeface="Mada"/>
                <a:cs typeface="Mada"/>
                <a:sym typeface="Mada"/>
              </a:rPr>
              <a:t> </a:t>
            </a:r>
            <a:r>
              <a:rPr lang="en-GB" sz="900">
                <a:solidFill>
                  <a:srgbClr val="6AA84F"/>
                </a:solidFill>
                <a:highlight>
                  <a:schemeClr val="lt1"/>
                </a:highlight>
                <a:latin typeface="Mada"/>
                <a:ea typeface="Mada"/>
                <a:cs typeface="Mada"/>
                <a:sym typeface="Mada"/>
              </a:rPr>
              <a:t>wounds</a:t>
            </a:r>
            <a:r>
              <a:rPr lang="en-GB" sz="1100">
                <a:solidFill>
                  <a:srgbClr val="6AA84F"/>
                </a:solidFill>
                <a:highlight>
                  <a:schemeClr val="lt1"/>
                </a:highlight>
                <a:latin typeface="Mada"/>
                <a:ea typeface="Mada"/>
                <a:cs typeface="Mada"/>
                <a:sym typeface="Mada"/>
              </a:rPr>
              <a:t>.</a:t>
            </a:r>
            <a:endParaRPr sz="1100">
              <a:solidFill>
                <a:srgbClr val="6AA84F"/>
              </a:solidFill>
              <a:highlight>
                <a:schemeClr val="lt1"/>
              </a:highlight>
              <a:latin typeface="Mada"/>
              <a:ea typeface="Mada"/>
              <a:cs typeface="Mada"/>
              <a:sym typeface="Mada"/>
            </a:endParaRPr>
          </a:p>
        </p:txBody>
      </p:sp>
      <p:sp>
        <p:nvSpPr>
          <p:cNvPr id="146" name="Google Shape;146;p15"/>
          <p:cNvSpPr txBox="1"/>
          <p:nvPr/>
        </p:nvSpPr>
        <p:spPr>
          <a:xfrm>
            <a:off x="985100" y="2368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Wound:</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grpSp>
        <p:nvGrpSpPr>
          <p:cNvPr id="147" name="Google Shape;147;p15"/>
          <p:cNvGrpSpPr/>
          <p:nvPr/>
        </p:nvGrpSpPr>
        <p:grpSpPr>
          <a:xfrm>
            <a:off x="323344" y="808790"/>
            <a:ext cx="467181" cy="476434"/>
            <a:chOff x="2410712" y="2415450"/>
            <a:chExt cx="312600" cy="312600"/>
          </a:xfrm>
        </p:grpSpPr>
        <p:sp>
          <p:nvSpPr>
            <p:cNvPr id="148" name="Google Shape;148;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15"/>
          <p:cNvSpPr txBox="1"/>
          <p:nvPr/>
        </p:nvSpPr>
        <p:spPr>
          <a:xfrm>
            <a:off x="780625" y="8354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Definition:</a:t>
            </a:r>
            <a:endParaRPr b="1" sz="1800">
              <a:solidFill>
                <a:srgbClr val="006D77"/>
              </a:solidFill>
              <a:highlight>
                <a:srgbClr val="EDF9F9"/>
              </a:highlight>
              <a:latin typeface="Lora"/>
              <a:ea typeface="Lora"/>
              <a:cs typeface="Lora"/>
              <a:sym typeface="Lora"/>
            </a:endParaRPr>
          </a:p>
        </p:txBody>
      </p:sp>
      <p:grpSp>
        <p:nvGrpSpPr>
          <p:cNvPr id="151" name="Google Shape;151;p15"/>
          <p:cNvGrpSpPr/>
          <p:nvPr/>
        </p:nvGrpSpPr>
        <p:grpSpPr>
          <a:xfrm>
            <a:off x="270581" y="4290390"/>
            <a:ext cx="467181" cy="476434"/>
            <a:chOff x="2410712" y="2415450"/>
            <a:chExt cx="312600" cy="312600"/>
          </a:xfrm>
        </p:grpSpPr>
        <p:sp>
          <p:nvSpPr>
            <p:cNvPr id="152" name="Google Shape;152;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5"/>
          <p:cNvSpPr txBox="1"/>
          <p:nvPr/>
        </p:nvSpPr>
        <p:spPr>
          <a:xfrm>
            <a:off x="727863" y="4317025"/>
            <a:ext cx="4890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Classification of Healing:</a:t>
            </a:r>
            <a:endParaRPr b="1" sz="1800">
              <a:solidFill>
                <a:srgbClr val="006D77"/>
              </a:solidFill>
              <a:highlight>
                <a:srgbClr val="EDF9F9"/>
              </a:highlight>
              <a:latin typeface="Lora"/>
              <a:ea typeface="Lora"/>
              <a:cs typeface="Lora"/>
              <a:sym typeface="Lora"/>
            </a:endParaRPr>
          </a:p>
        </p:txBody>
      </p:sp>
      <p:cxnSp>
        <p:nvCxnSpPr>
          <p:cNvPr id="155" name="Google Shape;155;p15"/>
          <p:cNvCxnSpPr/>
          <p:nvPr/>
        </p:nvCxnSpPr>
        <p:spPr>
          <a:xfrm>
            <a:off x="2686675" y="677550"/>
            <a:ext cx="2102400" cy="3900"/>
          </a:xfrm>
          <a:prstGeom prst="straightConnector1">
            <a:avLst/>
          </a:prstGeom>
          <a:noFill/>
          <a:ln cap="flat" cmpd="sng" w="19050">
            <a:solidFill>
              <a:srgbClr val="83C5BE"/>
            </a:solidFill>
            <a:prstDash val="solid"/>
            <a:round/>
            <a:headEnd len="med" w="med" type="oval"/>
            <a:tailEnd len="med" w="med" type="oval"/>
          </a:ln>
        </p:spPr>
      </p:cxnSp>
      <p:sp>
        <p:nvSpPr>
          <p:cNvPr id="156" name="Google Shape;156;p15"/>
          <p:cNvSpPr txBox="1"/>
          <p:nvPr/>
        </p:nvSpPr>
        <p:spPr>
          <a:xfrm>
            <a:off x="4985613" y="5002775"/>
            <a:ext cx="23019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006D77"/>
                </a:solidFill>
                <a:latin typeface="Lora"/>
                <a:ea typeface="Lora"/>
                <a:cs typeface="Lora"/>
                <a:sym typeface="Lora"/>
              </a:rPr>
              <a:t>By abnormal healing: </a:t>
            </a:r>
            <a:endParaRPr b="1" sz="1600">
              <a:solidFill>
                <a:srgbClr val="006D77"/>
              </a:solidFill>
              <a:latin typeface="Lora"/>
              <a:ea typeface="Lora"/>
              <a:cs typeface="Lora"/>
              <a:sym typeface="Lora"/>
            </a:endParaRPr>
          </a:p>
        </p:txBody>
      </p:sp>
      <p:cxnSp>
        <p:nvCxnSpPr>
          <p:cNvPr id="157" name="Google Shape;157;p15"/>
          <p:cNvCxnSpPr/>
          <p:nvPr/>
        </p:nvCxnSpPr>
        <p:spPr>
          <a:xfrm>
            <a:off x="258138" y="5926538"/>
            <a:ext cx="6941700" cy="0"/>
          </a:xfrm>
          <a:prstGeom prst="straightConnector1">
            <a:avLst/>
          </a:prstGeom>
          <a:noFill/>
          <a:ln cap="flat" cmpd="sng" w="19050">
            <a:solidFill>
              <a:srgbClr val="666666"/>
            </a:solidFill>
            <a:prstDash val="dot"/>
            <a:round/>
            <a:headEnd len="med" w="med" type="oval"/>
            <a:tailEnd len="med" w="med" type="oval"/>
          </a:ln>
        </p:spPr>
      </p:cxnSp>
      <p:sp>
        <p:nvSpPr>
          <p:cNvPr id="158" name="Google Shape;158;p15"/>
          <p:cNvSpPr txBox="1"/>
          <p:nvPr/>
        </p:nvSpPr>
        <p:spPr>
          <a:xfrm>
            <a:off x="2578038" y="4988625"/>
            <a:ext cx="2301900" cy="6426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None/>
            </a:pPr>
            <a:r>
              <a:rPr b="1" lang="en-GB" sz="1600">
                <a:solidFill>
                  <a:srgbClr val="006D77"/>
                </a:solidFill>
                <a:latin typeface="Lora"/>
                <a:ea typeface="Lora"/>
                <a:cs typeface="Lora"/>
                <a:sym typeface="Lora"/>
              </a:rPr>
              <a:t>By timing: </a:t>
            </a:r>
            <a:endParaRPr b="1" sz="1600">
              <a:solidFill>
                <a:srgbClr val="006D77"/>
              </a:solidFill>
              <a:latin typeface="Lora"/>
              <a:ea typeface="Lora"/>
              <a:cs typeface="Lora"/>
              <a:sym typeface="Lora"/>
            </a:endParaRPr>
          </a:p>
        </p:txBody>
      </p:sp>
      <p:sp>
        <p:nvSpPr>
          <p:cNvPr id="159" name="Google Shape;159;p15"/>
          <p:cNvSpPr txBox="1"/>
          <p:nvPr/>
        </p:nvSpPr>
        <p:spPr>
          <a:xfrm>
            <a:off x="170438" y="5002775"/>
            <a:ext cx="2301900" cy="754800"/>
          </a:xfrm>
          <a:prstGeom prst="rect">
            <a:avLst/>
          </a:prstGeom>
          <a:noFill/>
          <a:ln>
            <a:noFill/>
          </a:ln>
        </p:spPr>
        <p:txBody>
          <a:bodyPr anchorCtr="0" anchor="t" bIns="0" lIns="91425" spcFirstLastPara="1" rIns="91425" wrap="square" tIns="162000">
            <a:noAutofit/>
          </a:bodyPr>
          <a:lstStyle/>
          <a:p>
            <a:pPr indent="0" lvl="0" marL="0" rtl="0" algn="ctr">
              <a:spcBef>
                <a:spcPts val="0"/>
              </a:spcBef>
              <a:spcAft>
                <a:spcPts val="1600"/>
              </a:spcAft>
              <a:buClr>
                <a:srgbClr val="000000"/>
              </a:buClr>
              <a:buSzPts val="1100"/>
              <a:buFont typeface="Arial"/>
              <a:buNone/>
            </a:pPr>
            <a:r>
              <a:rPr b="1" lang="en-GB" sz="1600">
                <a:solidFill>
                  <a:srgbClr val="006D77"/>
                </a:solidFill>
                <a:latin typeface="Lora"/>
                <a:ea typeface="Lora"/>
                <a:cs typeface="Lora"/>
                <a:sym typeface="Lora"/>
              </a:rPr>
              <a:t>By type: </a:t>
            </a:r>
            <a:endParaRPr b="1" sz="1600">
              <a:solidFill>
                <a:srgbClr val="006D77"/>
              </a:solidFill>
              <a:latin typeface="Lora"/>
              <a:ea typeface="Lora"/>
              <a:cs typeface="Lora"/>
              <a:sym typeface="Lora"/>
            </a:endParaRPr>
          </a:p>
        </p:txBody>
      </p:sp>
      <p:sp>
        <p:nvSpPr>
          <p:cNvPr id="160" name="Google Shape;160;p15"/>
          <p:cNvSpPr/>
          <p:nvPr/>
        </p:nvSpPr>
        <p:spPr>
          <a:xfrm flipH="1" rot="-9899961">
            <a:off x="960538" y="5565299"/>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flipH="1" rot="-9899961">
            <a:off x="3368226" y="5565299"/>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flipH="1" rot="-9899961">
            <a:off x="5775926" y="5565299"/>
            <a:ext cx="721511" cy="722601"/>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1065088" y="5684900"/>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E29578"/>
                </a:solidFill>
                <a:latin typeface="Life Savers ExtraBold"/>
                <a:ea typeface="Life Savers ExtraBold"/>
                <a:cs typeface="Life Savers ExtraBold"/>
                <a:sym typeface="Life Savers ExtraBold"/>
              </a:rPr>
              <a:t>01</a:t>
            </a:r>
            <a:endParaRPr sz="2000">
              <a:solidFill>
                <a:srgbClr val="E29578"/>
              </a:solidFill>
              <a:latin typeface="Life Savers ExtraBold"/>
              <a:ea typeface="Life Savers ExtraBold"/>
              <a:cs typeface="Life Savers ExtraBold"/>
              <a:sym typeface="Life Savers ExtraBold"/>
            </a:endParaRPr>
          </a:p>
        </p:txBody>
      </p:sp>
      <p:sp>
        <p:nvSpPr>
          <p:cNvPr id="164" name="Google Shape;164;p15"/>
          <p:cNvSpPr txBox="1"/>
          <p:nvPr/>
        </p:nvSpPr>
        <p:spPr>
          <a:xfrm>
            <a:off x="3414138" y="5689800"/>
            <a:ext cx="629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83C5BE"/>
                </a:solidFill>
                <a:latin typeface="Life Savers ExtraBold"/>
                <a:ea typeface="Life Savers ExtraBold"/>
                <a:cs typeface="Life Savers ExtraBold"/>
                <a:sym typeface="Life Savers ExtraBold"/>
              </a:rPr>
              <a:t>02</a:t>
            </a:r>
            <a:endParaRPr sz="2000">
              <a:solidFill>
                <a:srgbClr val="83C5BE"/>
              </a:solidFill>
              <a:latin typeface="Life Savers ExtraBold"/>
              <a:ea typeface="Life Savers ExtraBold"/>
              <a:cs typeface="Life Savers ExtraBold"/>
              <a:sym typeface="Life Savers ExtraBold"/>
            </a:endParaRPr>
          </a:p>
        </p:txBody>
      </p:sp>
      <p:sp>
        <p:nvSpPr>
          <p:cNvPr id="165" name="Google Shape;165;p15"/>
          <p:cNvSpPr txBox="1"/>
          <p:nvPr/>
        </p:nvSpPr>
        <p:spPr>
          <a:xfrm>
            <a:off x="5880163" y="5684950"/>
            <a:ext cx="512700" cy="483300"/>
          </a:xfrm>
          <a:prstGeom prst="rect">
            <a:avLst/>
          </a:prstGeom>
          <a:noFill/>
          <a:ln>
            <a:noFill/>
          </a:ln>
        </p:spPr>
        <p:txBody>
          <a:bodyPr anchorCtr="0" anchor="ctr" bIns="0" lIns="91425" spcFirstLastPara="1" rIns="91425" wrap="square" tIns="182875">
            <a:noAutofit/>
          </a:bodyPr>
          <a:lstStyle/>
          <a:p>
            <a:pPr indent="0" lvl="0" marL="0" rtl="0" algn="ctr">
              <a:spcBef>
                <a:spcPts val="0"/>
              </a:spcBef>
              <a:spcAft>
                <a:spcPts val="160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166" name="Google Shape;166;p15"/>
          <p:cNvSpPr txBox="1"/>
          <p:nvPr/>
        </p:nvSpPr>
        <p:spPr>
          <a:xfrm>
            <a:off x="519150" y="6240175"/>
            <a:ext cx="2257500" cy="2599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P</a:t>
            </a:r>
            <a:r>
              <a:rPr b="1" lang="en-GB" sz="1200">
                <a:solidFill>
                  <a:schemeClr val="dk1"/>
                </a:solidFill>
                <a:latin typeface="Mada"/>
                <a:ea typeface="Mada"/>
                <a:cs typeface="Mada"/>
                <a:sym typeface="Mada"/>
              </a:rPr>
              <a:t>rimary: </a:t>
            </a:r>
            <a:endParaRPr b="1" sz="1200">
              <a:solidFill>
                <a:schemeClr val="dk1"/>
              </a:solidFill>
              <a:latin typeface="Mada"/>
              <a:ea typeface="Mada"/>
              <a:cs typeface="Mada"/>
              <a:sym typeface="Mada"/>
            </a:endParaRPr>
          </a:p>
          <a:p>
            <a:pPr indent="0" lvl="0" marL="457200" rtl="0" algn="l">
              <a:spcBef>
                <a:spcPts val="0"/>
              </a:spcBef>
              <a:spcAft>
                <a:spcPts val="0"/>
              </a:spcAft>
              <a:buNone/>
            </a:pPr>
            <a:r>
              <a:rPr lang="en-GB" sz="1000">
                <a:solidFill>
                  <a:srgbClr val="6AA84F"/>
                </a:solidFill>
                <a:latin typeface="Mada"/>
                <a:ea typeface="Mada"/>
                <a:cs typeface="Mada"/>
                <a:sym typeface="Mada"/>
              </a:rPr>
              <a:t>proximation of the edges and migrations of cells from edge to edge (horizontal).</a:t>
            </a:r>
            <a:endParaRPr sz="10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Delayed primary: </a:t>
            </a:r>
            <a:endParaRPr b="1" sz="1200">
              <a:solidFill>
                <a:schemeClr val="dk1"/>
              </a:solidFill>
              <a:latin typeface="Mada"/>
              <a:ea typeface="Mada"/>
              <a:cs typeface="Mada"/>
              <a:sym typeface="Mada"/>
            </a:endParaRPr>
          </a:p>
          <a:p>
            <a:pPr indent="0" lvl="0" marL="457200" rtl="0" algn="l">
              <a:spcBef>
                <a:spcPts val="0"/>
              </a:spcBef>
              <a:spcAft>
                <a:spcPts val="0"/>
              </a:spcAft>
              <a:buNone/>
            </a:pPr>
            <a:r>
              <a:rPr lang="en-GB" sz="1000">
                <a:solidFill>
                  <a:srgbClr val="6AA84F"/>
                </a:solidFill>
                <a:latin typeface="Mada"/>
                <a:ea typeface="Mada"/>
                <a:cs typeface="Mada"/>
                <a:sym typeface="Mada"/>
              </a:rPr>
              <a:t>we wait for 2-4 days then we proximate by primary healing. </a:t>
            </a:r>
            <a:endParaRPr sz="10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Secondary: </a:t>
            </a:r>
            <a:endParaRPr b="1" sz="1200">
              <a:solidFill>
                <a:schemeClr val="dk1"/>
              </a:solidFill>
              <a:latin typeface="Mada"/>
              <a:ea typeface="Mada"/>
              <a:cs typeface="Mada"/>
              <a:sym typeface="Mada"/>
            </a:endParaRPr>
          </a:p>
          <a:p>
            <a:pPr indent="0" lvl="0" marL="457200" rtl="0" algn="l">
              <a:spcBef>
                <a:spcPts val="0"/>
              </a:spcBef>
              <a:spcAft>
                <a:spcPts val="0"/>
              </a:spcAft>
              <a:buNone/>
            </a:pPr>
            <a:r>
              <a:rPr lang="en-GB" sz="1000">
                <a:solidFill>
                  <a:srgbClr val="6AA84F"/>
                </a:solidFill>
                <a:latin typeface="Mada"/>
                <a:ea typeface="Mada"/>
                <a:cs typeface="Mada"/>
                <a:sym typeface="Mada"/>
              </a:rPr>
              <a:t>Horizontal contraction by myofibroblast and epithelization.</a:t>
            </a:r>
            <a:endParaRPr sz="10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partial-thickness wound healing: </a:t>
            </a:r>
            <a:endParaRPr b="1" sz="1200">
              <a:solidFill>
                <a:schemeClr val="dk1"/>
              </a:solidFill>
              <a:latin typeface="Mada"/>
              <a:ea typeface="Mada"/>
              <a:cs typeface="Mada"/>
              <a:sym typeface="Mada"/>
            </a:endParaRPr>
          </a:p>
          <a:p>
            <a:pPr indent="0" lvl="0" marL="457200" rtl="0" algn="l">
              <a:spcBef>
                <a:spcPts val="0"/>
              </a:spcBef>
              <a:spcAft>
                <a:spcPts val="0"/>
              </a:spcAft>
              <a:buNone/>
            </a:pPr>
            <a:r>
              <a:rPr lang="en-GB" sz="1000">
                <a:solidFill>
                  <a:srgbClr val="6AA84F"/>
                </a:solidFill>
                <a:highlight>
                  <a:schemeClr val="lt1"/>
                </a:highlight>
                <a:latin typeface="Mada"/>
                <a:ea typeface="Mada"/>
                <a:cs typeface="Mada"/>
                <a:sym typeface="Mada"/>
              </a:rPr>
              <a:t>No contraction, only vertical epithelization. </a:t>
            </a:r>
            <a:endParaRPr b="1" sz="1000">
              <a:latin typeface="Mada"/>
              <a:ea typeface="Mada"/>
              <a:cs typeface="Mada"/>
              <a:sym typeface="Mada"/>
            </a:endParaRPr>
          </a:p>
        </p:txBody>
      </p:sp>
      <p:sp>
        <p:nvSpPr>
          <p:cNvPr id="167" name="Google Shape;167;p15"/>
          <p:cNvSpPr txBox="1"/>
          <p:nvPr/>
        </p:nvSpPr>
        <p:spPr>
          <a:xfrm>
            <a:off x="2957550" y="6240175"/>
            <a:ext cx="2066400" cy="1402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AutoNum type="arabicPeriod"/>
            </a:pPr>
            <a:r>
              <a:rPr b="1" lang="en-GB" sz="1200">
                <a:solidFill>
                  <a:schemeClr val="dk1"/>
                </a:solidFill>
                <a:latin typeface="Mada"/>
                <a:ea typeface="Mada"/>
                <a:cs typeface="Mada"/>
                <a:sym typeface="Mada"/>
              </a:rPr>
              <a:t>A</a:t>
            </a:r>
            <a:r>
              <a:rPr b="1" lang="en-GB" sz="1200">
                <a:solidFill>
                  <a:schemeClr val="dk1"/>
                </a:solidFill>
                <a:latin typeface="Mada"/>
                <a:ea typeface="Mada"/>
                <a:cs typeface="Mada"/>
                <a:sym typeface="Mada"/>
              </a:rPr>
              <a:t>cute </a:t>
            </a:r>
            <a:endParaRPr b="1"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000">
                <a:solidFill>
                  <a:srgbClr val="6AA84F"/>
                </a:solidFill>
                <a:latin typeface="Mada"/>
                <a:ea typeface="Mada"/>
                <a:cs typeface="Mada"/>
                <a:sym typeface="Mada"/>
              </a:rPr>
              <a:t>(First week)</a:t>
            </a:r>
            <a:endParaRPr sz="10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GB" sz="1200">
                <a:solidFill>
                  <a:srgbClr val="6AA84F"/>
                </a:solidFill>
                <a:latin typeface="Mada"/>
                <a:ea typeface="Mada"/>
                <a:cs typeface="Mada"/>
                <a:sym typeface="Mada"/>
              </a:rPr>
              <a:t>Subacute </a:t>
            </a:r>
            <a:endParaRPr b="1" sz="1200">
              <a:solidFill>
                <a:srgbClr val="6AA84F"/>
              </a:solidFill>
              <a:latin typeface="Mada"/>
              <a:ea typeface="Mada"/>
              <a:cs typeface="Mada"/>
              <a:sym typeface="Mada"/>
            </a:endParaRPr>
          </a:p>
          <a:p>
            <a:pPr indent="0" lvl="0" marL="457200" rtl="0" algn="l">
              <a:lnSpc>
                <a:spcPct val="115000"/>
              </a:lnSpc>
              <a:spcBef>
                <a:spcPts val="0"/>
              </a:spcBef>
              <a:spcAft>
                <a:spcPts val="0"/>
              </a:spcAft>
              <a:buNone/>
            </a:pPr>
            <a:r>
              <a:rPr lang="en-GB" sz="1000">
                <a:solidFill>
                  <a:srgbClr val="6AA84F"/>
                </a:solidFill>
                <a:latin typeface="Mada"/>
                <a:ea typeface="Mada"/>
                <a:cs typeface="Mada"/>
                <a:sym typeface="Mada"/>
              </a:rPr>
              <a:t>(Lasts for 1-6 weeks.)</a:t>
            </a:r>
            <a:endParaRPr sz="10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AutoNum type="arabicPeriod"/>
            </a:pPr>
            <a:r>
              <a:rPr b="1" lang="en-GB" sz="1200">
                <a:solidFill>
                  <a:schemeClr val="dk1"/>
                </a:solidFill>
                <a:latin typeface="Mada"/>
                <a:ea typeface="Mada"/>
                <a:cs typeface="Mada"/>
                <a:sym typeface="Mada"/>
              </a:rPr>
              <a:t>Chronic </a:t>
            </a:r>
            <a:endParaRPr b="1"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000">
                <a:solidFill>
                  <a:srgbClr val="6AA84F"/>
                </a:solidFill>
                <a:latin typeface="Mada"/>
                <a:ea typeface="Mada"/>
                <a:cs typeface="Mada"/>
                <a:sym typeface="Mada"/>
              </a:rPr>
              <a:t>(Lasts for &gt; 6 weeks)</a:t>
            </a:r>
            <a:endParaRPr sz="1000">
              <a:solidFill>
                <a:srgbClr val="6AA84F"/>
              </a:solidFill>
              <a:latin typeface="Mada"/>
              <a:ea typeface="Mada"/>
              <a:cs typeface="Mada"/>
              <a:sym typeface="Mada"/>
            </a:endParaRPr>
          </a:p>
          <a:p>
            <a:pPr indent="0" lvl="0" marL="457200" rtl="0" algn="l">
              <a:lnSpc>
                <a:spcPct val="115000"/>
              </a:lnSpc>
              <a:spcBef>
                <a:spcPts val="0"/>
              </a:spcBef>
              <a:spcAft>
                <a:spcPts val="0"/>
              </a:spcAft>
              <a:buNone/>
            </a:pPr>
            <a:r>
              <a:t/>
            </a:r>
            <a:endParaRPr b="1" sz="1200">
              <a:solidFill>
                <a:schemeClr val="dk1"/>
              </a:solidFill>
              <a:latin typeface="Mada"/>
              <a:ea typeface="Mada"/>
              <a:cs typeface="Mada"/>
              <a:sym typeface="Mada"/>
            </a:endParaRPr>
          </a:p>
        </p:txBody>
      </p:sp>
      <p:sp>
        <p:nvSpPr>
          <p:cNvPr id="168" name="Google Shape;168;p15"/>
          <p:cNvSpPr txBox="1"/>
          <p:nvPr/>
        </p:nvSpPr>
        <p:spPr>
          <a:xfrm>
            <a:off x="5167350" y="6240175"/>
            <a:ext cx="2496900" cy="2031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Overgrowth</a:t>
            </a:r>
            <a:r>
              <a:rPr b="1" baseline="30000" lang="en-GB" sz="1200">
                <a:solidFill>
                  <a:schemeClr val="dk1"/>
                </a:solidFill>
                <a:latin typeface="Mada"/>
                <a:ea typeface="Mada"/>
                <a:cs typeface="Mada"/>
                <a:sym typeface="Mada"/>
              </a:rPr>
              <a:t>3</a:t>
            </a:r>
            <a:r>
              <a:rPr lang="en-GB" sz="1200">
                <a:solidFill>
                  <a:schemeClr val="dk1"/>
                </a:solidFill>
                <a:latin typeface="Mada"/>
                <a:ea typeface="Mada"/>
                <a:cs typeface="Mada"/>
                <a:sym typeface="Mada"/>
              </a:rPr>
              <a:t>:</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chemeClr val="dk1"/>
                </a:solidFill>
                <a:latin typeface="Mada"/>
                <a:ea typeface="Mada"/>
                <a:cs typeface="Mada"/>
                <a:sym typeface="Mada"/>
              </a:rPr>
              <a:t>(Hypertrophic vs. Keloid).</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Undergrowth: </a:t>
            </a:r>
            <a:endParaRPr b="1"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chemeClr val="dk1"/>
                </a:solidFill>
                <a:latin typeface="Mada"/>
                <a:ea typeface="Mada"/>
                <a:cs typeface="Mada"/>
                <a:sym typeface="Mada"/>
              </a:rPr>
              <a:t>(chronic unstable wound</a:t>
            </a:r>
            <a:r>
              <a:rPr baseline="30000" lang="en-GB" sz="1200">
                <a:solidFill>
                  <a:schemeClr val="dk1"/>
                </a:solidFill>
                <a:latin typeface="Mada"/>
                <a:ea typeface="Mada"/>
                <a:cs typeface="Mada"/>
                <a:sym typeface="Mada"/>
              </a:rPr>
              <a:t>4</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Abnormal pigmentation.</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b="1" lang="en-GB" sz="1200">
                <a:solidFill>
                  <a:schemeClr val="dk1"/>
                </a:solidFill>
                <a:latin typeface="Mada"/>
                <a:ea typeface="Mada"/>
                <a:cs typeface="Mada"/>
                <a:sym typeface="Mada"/>
              </a:rPr>
              <a:t>Contour abnormality.</a:t>
            </a:r>
            <a:endParaRPr b="1" sz="1200">
              <a:solidFill>
                <a:schemeClr val="dk1"/>
              </a:solidFill>
              <a:latin typeface="Mada"/>
              <a:ea typeface="Mada"/>
              <a:cs typeface="Mada"/>
              <a:sym typeface="Mada"/>
            </a:endParaRPr>
          </a:p>
        </p:txBody>
      </p:sp>
      <p:cxnSp>
        <p:nvCxnSpPr>
          <p:cNvPr id="169" name="Google Shape;169;p15"/>
          <p:cNvCxnSpPr/>
          <p:nvPr/>
        </p:nvCxnSpPr>
        <p:spPr>
          <a:xfrm>
            <a:off x="517903" y="1482025"/>
            <a:ext cx="3000" cy="2305200"/>
          </a:xfrm>
          <a:prstGeom prst="straightConnector1">
            <a:avLst/>
          </a:prstGeom>
          <a:noFill/>
          <a:ln cap="flat" cmpd="sng" w="28575">
            <a:solidFill>
              <a:srgbClr val="FFDDD2"/>
            </a:solidFill>
            <a:prstDash val="solid"/>
            <a:round/>
            <a:headEnd len="med" w="med" type="oval"/>
            <a:tailEnd len="med" w="med" type="oval"/>
          </a:ln>
        </p:spPr>
      </p:cxnSp>
      <p:cxnSp>
        <p:nvCxnSpPr>
          <p:cNvPr id="170" name="Google Shape;170;p15"/>
          <p:cNvCxnSpPr>
            <a:stCxn id="171" idx="6"/>
          </p:cNvCxnSpPr>
          <p:nvPr/>
        </p:nvCxnSpPr>
        <p:spPr>
          <a:xfrm flipH="1" rot="10800000">
            <a:off x="606659" y="2626998"/>
            <a:ext cx="190500" cy="300"/>
          </a:xfrm>
          <a:prstGeom prst="straightConnector1">
            <a:avLst/>
          </a:prstGeom>
          <a:noFill/>
          <a:ln cap="flat" cmpd="sng" w="19050">
            <a:solidFill>
              <a:srgbClr val="83C5BE"/>
            </a:solidFill>
            <a:prstDash val="solid"/>
            <a:round/>
            <a:headEnd len="med" w="med" type="none"/>
            <a:tailEnd len="med" w="med" type="oval"/>
          </a:ln>
        </p:spPr>
      </p:cxnSp>
      <p:cxnSp>
        <p:nvCxnSpPr>
          <p:cNvPr id="172" name="Google Shape;172;p15"/>
          <p:cNvCxnSpPr/>
          <p:nvPr/>
        </p:nvCxnSpPr>
        <p:spPr>
          <a:xfrm flipH="1" rot="10800000">
            <a:off x="606405" y="1832048"/>
            <a:ext cx="190500" cy="300"/>
          </a:xfrm>
          <a:prstGeom prst="straightConnector1">
            <a:avLst/>
          </a:prstGeom>
          <a:noFill/>
          <a:ln cap="flat" cmpd="sng" w="19050">
            <a:solidFill>
              <a:srgbClr val="83C5BE"/>
            </a:solidFill>
            <a:prstDash val="solid"/>
            <a:round/>
            <a:headEnd len="med" w="med" type="none"/>
            <a:tailEnd len="med" w="med" type="oval"/>
          </a:ln>
        </p:spPr>
      </p:cxnSp>
      <p:cxnSp>
        <p:nvCxnSpPr>
          <p:cNvPr id="173" name="Google Shape;173;p15"/>
          <p:cNvCxnSpPr/>
          <p:nvPr/>
        </p:nvCxnSpPr>
        <p:spPr>
          <a:xfrm flipH="1" rot="10800000">
            <a:off x="606405" y="3400729"/>
            <a:ext cx="190500" cy="300"/>
          </a:xfrm>
          <a:prstGeom prst="straightConnector1">
            <a:avLst/>
          </a:prstGeom>
          <a:noFill/>
          <a:ln cap="flat" cmpd="sng" w="19050">
            <a:solidFill>
              <a:srgbClr val="83C5BE"/>
            </a:solidFill>
            <a:prstDash val="solid"/>
            <a:round/>
            <a:headEnd len="med" w="med" type="none"/>
            <a:tailEnd len="med" w="med" type="oval"/>
          </a:ln>
        </p:spPr>
      </p:cxnSp>
      <p:sp>
        <p:nvSpPr>
          <p:cNvPr id="174" name="Google Shape;174;p15"/>
          <p:cNvSpPr/>
          <p:nvPr/>
        </p:nvSpPr>
        <p:spPr>
          <a:xfrm>
            <a:off x="330000" y="1646018"/>
            <a:ext cx="377700" cy="3723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438359" y="1749744"/>
            <a:ext cx="168300" cy="1650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330000" y="2441069"/>
            <a:ext cx="377700" cy="3723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438359" y="2544798"/>
            <a:ext cx="168300" cy="1650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330000" y="3203036"/>
            <a:ext cx="377700" cy="3723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438359" y="3318415"/>
            <a:ext cx="168300" cy="1650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nvSpPr>
        <p:spPr>
          <a:xfrm>
            <a:off x="815950" y="2375900"/>
            <a:ext cx="6301800" cy="502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GB" sz="1200">
                <a:solidFill>
                  <a:srgbClr val="6AA84F"/>
                </a:solidFill>
                <a:latin typeface="Mada"/>
                <a:ea typeface="Mada"/>
                <a:cs typeface="Mada"/>
                <a:sym typeface="Mada"/>
              </a:rPr>
              <a:t>Wound healing: </a:t>
            </a:r>
            <a:r>
              <a:rPr lang="en-GB" sz="1200">
                <a:solidFill>
                  <a:schemeClr val="dk1"/>
                </a:solidFill>
                <a:latin typeface="Mada"/>
                <a:ea typeface="Mada"/>
                <a:cs typeface="Mada"/>
                <a:sym typeface="Mada"/>
              </a:rPr>
              <a:t>is r</a:t>
            </a:r>
            <a:r>
              <a:rPr lang="en-GB" sz="1200">
                <a:solidFill>
                  <a:schemeClr val="dk1"/>
                </a:solidFill>
                <a:latin typeface="Mada"/>
                <a:ea typeface="Mada"/>
                <a:cs typeface="Mada"/>
                <a:sym typeface="Mada"/>
              </a:rPr>
              <a:t>estoration of integrity and continuity of injured tissue to reestablish homeostasis of that tissue and to stabilize the entire organism’s physiology.</a:t>
            </a:r>
            <a:endParaRPr sz="1200">
              <a:solidFill>
                <a:schemeClr val="dk1"/>
              </a:solidFill>
              <a:latin typeface="Mada"/>
              <a:ea typeface="Mada"/>
              <a:cs typeface="Mada"/>
              <a:sym typeface="Mada"/>
            </a:endParaRPr>
          </a:p>
        </p:txBody>
      </p:sp>
      <p:sp>
        <p:nvSpPr>
          <p:cNvPr id="180" name="Google Shape;180;p15"/>
          <p:cNvSpPr txBox="1"/>
          <p:nvPr/>
        </p:nvSpPr>
        <p:spPr>
          <a:xfrm>
            <a:off x="796900" y="3013650"/>
            <a:ext cx="6804000" cy="88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1200">
                <a:solidFill>
                  <a:schemeClr val="dk1"/>
                </a:solidFill>
                <a:latin typeface="Mada"/>
                <a:ea typeface="Mada"/>
                <a:cs typeface="Mada"/>
                <a:sym typeface="Mada"/>
              </a:rPr>
              <a:t>Wound healing requires the coordinated completion of a variety of cellular activities, including </a:t>
            </a:r>
            <a:r>
              <a:rPr b="1" lang="en-GB" sz="1200">
                <a:solidFill>
                  <a:schemeClr val="dk1"/>
                </a:solidFill>
                <a:latin typeface="Mada"/>
                <a:ea typeface="Mada"/>
                <a:cs typeface="Mada"/>
                <a:sym typeface="Mada"/>
              </a:rPr>
              <a:t>phagocytosis</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chemotaxis</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mitogenesis</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synthesis</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of</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collagen</a:t>
            </a:r>
            <a:r>
              <a:rPr lang="en-GB" sz="1200">
                <a:solidFill>
                  <a:schemeClr val="dk1"/>
                </a:solidFill>
                <a:latin typeface="Mada"/>
                <a:ea typeface="Mada"/>
                <a:cs typeface="Mada"/>
                <a:sym typeface="Mada"/>
              </a:rPr>
              <a:t> and </a:t>
            </a:r>
            <a:r>
              <a:rPr b="1" lang="en-GB" sz="1200">
                <a:solidFill>
                  <a:schemeClr val="dk1"/>
                </a:solidFill>
                <a:latin typeface="Mada"/>
                <a:ea typeface="Mada"/>
                <a:cs typeface="Mada"/>
                <a:sym typeface="Mada"/>
              </a:rPr>
              <a:t>extracellular</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matrix</a:t>
            </a:r>
            <a:r>
              <a:rPr lang="en-GB" sz="1200">
                <a:solidFill>
                  <a:schemeClr val="dk1"/>
                </a:solidFill>
                <a:latin typeface="Mada"/>
                <a:ea typeface="Mada"/>
                <a:cs typeface="Mada"/>
                <a:sym typeface="Mada"/>
              </a:rPr>
              <a:t> components</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74475" y="9209350"/>
            <a:ext cx="7440600" cy="1406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You keep the wound open (you do dressing and wound care but no suturing) and it heals by itself by contraction of myosin and actin, as well as epithelialization of dermis and epidermis, and it usually takes longer than primary healing.</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b="1" lang="en-GB" sz="1100">
                <a:solidFill>
                  <a:srgbClr val="6AA84F"/>
                </a:solidFill>
                <a:latin typeface="Mada"/>
                <a:ea typeface="Mada"/>
                <a:cs typeface="Mada"/>
                <a:sym typeface="Mada"/>
              </a:rPr>
              <a:t>Contraction</a:t>
            </a:r>
            <a:r>
              <a:rPr lang="en-GB" sz="1100">
                <a:solidFill>
                  <a:srgbClr val="6AA84F"/>
                </a:solidFill>
                <a:latin typeface="Mada"/>
                <a:ea typeface="Mada"/>
                <a:cs typeface="Mada"/>
                <a:sym typeface="Mada"/>
              </a:rPr>
              <a:t> results in edge to edge (</a:t>
            </a:r>
            <a:r>
              <a:rPr b="1" lang="en-GB" sz="1100">
                <a:solidFill>
                  <a:srgbClr val="6AA84F"/>
                </a:solidFill>
                <a:latin typeface="Mada"/>
                <a:ea typeface="Mada"/>
                <a:cs typeface="Mada"/>
                <a:sym typeface="Mada"/>
              </a:rPr>
              <a:t>horizontal</a:t>
            </a:r>
            <a:r>
              <a:rPr lang="en-GB" sz="1100">
                <a:solidFill>
                  <a:srgbClr val="6AA84F"/>
                </a:solidFill>
                <a:latin typeface="Mada"/>
                <a:ea typeface="Mada"/>
                <a:cs typeface="Mada"/>
                <a:sym typeface="Mada"/>
              </a:rPr>
              <a:t>) repair.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b="1" lang="en-GB" sz="1100">
                <a:solidFill>
                  <a:srgbClr val="6AA84F"/>
                </a:solidFill>
                <a:latin typeface="Mada"/>
                <a:ea typeface="Mada"/>
                <a:cs typeface="Mada"/>
                <a:sym typeface="Mada"/>
              </a:rPr>
              <a:t>Epithelialization</a:t>
            </a:r>
            <a:r>
              <a:rPr lang="en-GB" sz="1100">
                <a:solidFill>
                  <a:srgbClr val="6AA84F"/>
                </a:solidFill>
                <a:latin typeface="Mada"/>
                <a:ea typeface="Mada"/>
                <a:cs typeface="Mada"/>
                <a:sym typeface="Mada"/>
              </a:rPr>
              <a:t> results in </a:t>
            </a:r>
            <a:r>
              <a:rPr b="1" lang="en-GB" sz="1100">
                <a:solidFill>
                  <a:srgbClr val="6AA84F"/>
                </a:solidFill>
                <a:latin typeface="Mada"/>
                <a:ea typeface="Mada"/>
                <a:cs typeface="Mada"/>
                <a:sym typeface="Mada"/>
              </a:rPr>
              <a:t>vertical</a:t>
            </a:r>
            <a:r>
              <a:rPr lang="en-GB" sz="1100">
                <a:solidFill>
                  <a:srgbClr val="6AA84F"/>
                </a:solidFill>
                <a:latin typeface="Mada"/>
                <a:ea typeface="Mada"/>
                <a:cs typeface="Mada"/>
                <a:sym typeface="Mada"/>
              </a:rPr>
              <a:t> repair.</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Tertiary healing is a combination of primary healing and secondary healing. Clean the </a:t>
            </a:r>
            <a:r>
              <a:rPr lang="en-GB" sz="1100">
                <a:solidFill>
                  <a:srgbClr val="6AA84F"/>
                </a:solidFill>
                <a:latin typeface="Mada"/>
                <a:ea typeface="Mada"/>
                <a:cs typeface="Mada"/>
                <a:sym typeface="Mada"/>
              </a:rPr>
              <a:t>contaminated </a:t>
            </a:r>
            <a:r>
              <a:rPr lang="en-GB" sz="1100">
                <a:solidFill>
                  <a:srgbClr val="6AA84F"/>
                </a:solidFill>
                <a:latin typeface="Mada"/>
                <a:ea typeface="Mada"/>
                <a:cs typeface="Mada"/>
                <a:sym typeface="Mada"/>
              </a:rPr>
              <a:t>wound</a:t>
            </a:r>
            <a:r>
              <a:rPr lang="en-GB" sz="1100">
                <a:solidFill>
                  <a:srgbClr val="6AA84F"/>
                </a:solidFill>
                <a:latin typeface="Mada"/>
                <a:ea typeface="Mada"/>
                <a:cs typeface="Mada"/>
                <a:sym typeface="Mada"/>
              </a:rPr>
              <a:t>, wait for about 3 days and then re-approximate it by suturing.</a:t>
            </a:r>
            <a:endParaRPr sz="1100">
              <a:solidFill>
                <a:srgbClr val="6AA84F"/>
              </a:solidFill>
              <a:latin typeface="Mada"/>
              <a:ea typeface="Mada"/>
              <a:cs typeface="Mada"/>
              <a:sym typeface="Mada"/>
            </a:endParaRPr>
          </a:p>
        </p:txBody>
      </p:sp>
      <p:sp>
        <p:nvSpPr>
          <p:cNvPr id="187" name="Google Shape;187;p16"/>
          <p:cNvSpPr txBox="1"/>
          <p:nvPr/>
        </p:nvSpPr>
        <p:spPr>
          <a:xfrm>
            <a:off x="985100" y="844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Wound:</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88" name="Google Shape;188;p16"/>
          <p:cNvCxnSpPr/>
          <p:nvPr/>
        </p:nvCxnSpPr>
        <p:spPr>
          <a:xfrm>
            <a:off x="2686675" y="525150"/>
            <a:ext cx="2102400" cy="3900"/>
          </a:xfrm>
          <a:prstGeom prst="straightConnector1">
            <a:avLst/>
          </a:prstGeom>
          <a:noFill/>
          <a:ln cap="flat" cmpd="sng" w="19050">
            <a:solidFill>
              <a:srgbClr val="83C5BE"/>
            </a:solidFill>
            <a:prstDash val="solid"/>
            <a:round/>
            <a:headEnd len="med" w="med" type="oval"/>
            <a:tailEnd len="med" w="med" type="oval"/>
          </a:ln>
        </p:spPr>
      </p:cxnSp>
      <p:grpSp>
        <p:nvGrpSpPr>
          <p:cNvPr id="189" name="Google Shape;189;p16"/>
          <p:cNvGrpSpPr/>
          <p:nvPr/>
        </p:nvGrpSpPr>
        <p:grpSpPr>
          <a:xfrm>
            <a:off x="323344" y="580190"/>
            <a:ext cx="467181" cy="476434"/>
            <a:chOff x="2410712" y="2415450"/>
            <a:chExt cx="312600" cy="312600"/>
          </a:xfrm>
        </p:grpSpPr>
        <p:sp>
          <p:nvSpPr>
            <p:cNvPr id="190" name="Google Shape;190;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16"/>
          <p:cNvSpPr txBox="1"/>
          <p:nvPr/>
        </p:nvSpPr>
        <p:spPr>
          <a:xfrm>
            <a:off x="780625" y="606825"/>
            <a:ext cx="4929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Classification of Wound Closure:</a:t>
            </a:r>
            <a:endParaRPr b="1" sz="1800">
              <a:solidFill>
                <a:srgbClr val="006D77"/>
              </a:solidFill>
              <a:highlight>
                <a:srgbClr val="EDF9F9"/>
              </a:highlight>
              <a:latin typeface="Lora"/>
              <a:ea typeface="Lora"/>
              <a:cs typeface="Lora"/>
              <a:sym typeface="Lora"/>
            </a:endParaRPr>
          </a:p>
        </p:txBody>
      </p:sp>
      <p:graphicFrame>
        <p:nvGraphicFramePr>
          <p:cNvPr id="193" name="Google Shape;193;p16"/>
          <p:cNvGraphicFramePr/>
          <p:nvPr/>
        </p:nvGraphicFramePr>
        <p:xfrm>
          <a:off x="74475" y="1129067"/>
          <a:ext cx="3000000" cy="3000000"/>
        </p:xfrm>
        <a:graphic>
          <a:graphicData uri="http://schemas.openxmlformats.org/drawingml/2006/table">
            <a:tbl>
              <a:tblPr>
                <a:noFill/>
                <a:tableStyleId>{6668A1DE-86A5-4A63-8D27-4AC98C5DE89C}</a:tableStyleId>
              </a:tblPr>
              <a:tblGrid>
                <a:gridCol w="2493175"/>
                <a:gridCol w="2549900"/>
                <a:gridCol w="2397500"/>
              </a:tblGrid>
              <a:tr h="592550">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Primary healing </a:t>
                      </a:r>
                      <a:endParaRPr b="1">
                        <a:solidFill>
                          <a:srgbClr val="006D77"/>
                        </a:solidFill>
                        <a:latin typeface="Lora"/>
                        <a:ea typeface="Lora"/>
                        <a:cs typeface="Lora"/>
                        <a:sym typeface="Lora"/>
                      </a:endParaRPr>
                    </a:p>
                    <a:p>
                      <a:pPr indent="0" lvl="0" marL="0" rtl="0" algn="ctr">
                        <a:spcBef>
                          <a:spcPts val="0"/>
                        </a:spcBef>
                        <a:spcAft>
                          <a:spcPts val="0"/>
                        </a:spcAft>
                        <a:buNone/>
                      </a:pPr>
                      <a:r>
                        <a:rPr b="1" lang="en-GB">
                          <a:solidFill>
                            <a:srgbClr val="006D77"/>
                          </a:solidFill>
                          <a:latin typeface="Lora"/>
                          <a:ea typeface="Lora"/>
                          <a:cs typeface="Lora"/>
                          <a:sym typeface="Lora"/>
                        </a:rPr>
                        <a:t>(1st intention)</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Secondary healing </a:t>
                      </a:r>
                      <a:endParaRPr b="1">
                        <a:solidFill>
                          <a:srgbClr val="006D77"/>
                        </a:solidFill>
                        <a:latin typeface="Lora"/>
                        <a:ea typeface="Lora"/>
                        <a:cs typeface="Lora"/>
                        <a:sym typeface="Lora"/>
                      </a:endParaRPr>
                    </a:p>
                    <a:p>
                      <a:pPr indent="0" lvl="0" marL="0" rtl="0" algn="ctr">
                        <a:spcBef>
                          <a:spcPts val="0"/>
                        </a:spcBef>
                        <a:spcAft>
                          <a:spcPts val="0"/>
                        </a:spcAft>
                        <a:buNone/>
                      </a:pPr>
                      <a:r>
                        <a:rPr b="1" lang="en-GB">
                          <a:solidFill>
                            <a:srgbClr val="006D77"/>
                          </a:solidFill>
                          <a:latin typeface="Lora"/>
                          <a:ea typeface="Lora"/>
                          <a:cs typeface="Lora"/>
                          <a:sym typeface="Lora"/>
                        </a:rPr>
                        <a:t>(2° intention)</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Tertiary healing  </a:t>
                      </a:r>
                      <a:endParaRPr b="1">
                        <a:solidFill>
                          <a:srgbClr val="006D77"/>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a:solidFill>
                            <a:srgbClr val="006D77"/>
                          </a:solidFill>
                          <a:latin typeface="Lora"/>
                          <a:ea typeface="Lora"/>
                          <a:cs typeface="Lora"/>
                          <a:sym typeface="Lora"/>
                        </a:rPr>
                        <a:t>(3° intention)</a:t>
                      </a:r>
                      <a:endParaRPr b="1">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2392750">
                <a:tc>
                  <a:txBody>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Primary cl</a:t>
                      </a:r>
                      <a:r>
                        <a:rPr lang="en-GB" sz="1100">
                          <a:solidFill>
                            <a:schemeClr val="dk1"/>
                          </a:solidFill>
                          <a:latin typeface="Mada"/>
                          <a:ea typeface="Mada"/>
                          <a:cs typeface="Mada"/>
                          <a:sym typeface="Mada"/>
                        </a:rPr>
                        <a:t>osure</a:t>
                      </a:r>
                      <a:r>
                        <a:rPr baseline="30000"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by suturing the edges together.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Within hours of repairing full-thickness surgical incision.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Results in mortality of minimal number of cellular constituents.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rgbClr val="1C4588"/>
                          </a:solidFill>
                          <a:latin typeface="Mada"/>
                          <a:ea typeface="Mada"/>
                          <a:cs typeface="Mada"/>
                          <a:sym typeface="Mada"/>
                        </a:rPr>
                        <a:t>Considered the most efficient method and results when a clean incised surgical wound is meticulously apposed.</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Wound left open to heal</a:t>
                      </a:r>
                      <a:r>
                        <a:rPr baseline="30000" lang="en-GB" sz="1100">
                          <a:solidFill>
                            <a:schemeClr val="dk1"/>
                          </a:solidFill>
                          <a:latin typeface="Mada"/>
                          <a:ea typeface="Mada"/>
                          <a:cs typeface="Mada"/>
                          <a:sym typeface="Mada"/>
                        </a:rPr>
                        <a:t>1</a:t>
                      </a:r>
                      <a:r>
                        <a:rPr lang="en-GB" sz="1100">
                          <a:solidFill>
                            <a:schemeClr val="dk1"/>
                          </a:solidFill>
                          <a:latin typeface="Mada"/>
                          <a:ea typeface="Mada"/>
                          <a:cs typeface="Mada"/>
                          <a:sym typeface="Mada"/>
                        </a:rPr>
                        <a:t> by processes of </a:t>
                      </a:r>
                      <a:r>
                        <a:rPr b="1" lang="en-GB" sz="1100">
                          <a:solidFill>
                            <a:schemeClr val="dk1"/>
                          </a:solidFill>
                          <a:latin typeface="Mada"/>
                          <a:ea typeface="Mada"/>
                          <a:cs typeface="Mada"/>
                          <a:sym typeface="Mada"/>
                        </a:rPr>
                        <a:t>granulation</a:t>
                      </a:r>
                      <a:r>
                        <a:rPr lang="en-GB" sz="1100">
                          <a:solidFill>
                            <a:schemeClr val="dk1"/>
                          </a:solidFill>
                          <a:latin typeface="Mada"/>
                          <a:ea typeface="Mada"/>
                          <a:cs typeface="Mada"/>
                          <a:sym typeface="Mada"/>
                        </a:rPr>
                        <a:t>, </a:t>
                      </a:r>
                      <a:r>
                        <a:rPr b="1" lang="en-GB" sz="1100">
                          <a:solidFill>
                            <a:schemeClr val="dk1"/>
                          </a:solidFill>
                          <a:latin typeface="Mada"/>
                          <a:ea typeface="Mada"/>
                          <a:cs typeface="Mada"/>
                          <a:sym typeface="Mada"/>
                        </a:rPr>
                        <a:t>contraction</a:t>
                      </a:r>
                      <a:r>
                        <a:rPr b="1" baseline="30000" lang="en-GB" sz="1100">
                          <a:solidFill>
                            <a:schemeClr val="dk1"/>
                          </a:solidFill>
                          <a:latin typeface="Mada"/>
                          <a:ea typeface="Mada"/>
                          <a:cs typeface="Mada"/>
                          <a:sym typeface="Mada"/>
                        </a:rPr>
                        <a:t>2</a:t>
                      </a:r>
                      <a:r>
                        <a:rPr lang="en-GB" sz="1100">
                          <a:solidFill>
                            <a:schemeClr val="dk1"/>
                          </a:solidFill>
                          <a:latin typeface="Mada"/>
                          <a:ea typeface="Mada"/>
                          <a:cs typeface="Mada"/>
                          <a:sym typeface="Mada"/>
                        </a:rPr>
                        <a:t>, and </a:t>
                      </a:r>
                      <a:r>
                        <a:rPr b="1" lang="en-GB" sz="1100">
                          <a:solidFill>
                            <a:schemeClr val="dk1"/>
                          </a:solidFill>
                          <a:latin typeface="Mada"/>
                          <a:ea typeface="Mada"/>
                          <a:cs typeface="Mada"/>
                          <a:sym typeface="Mada"/>
                        </a:rPr>
                        <a:t>epithelialization</a:t>
                      </a:r>
                      <a:r>
                        <a:rPr b="1" baseline="30000" lang="en-GB" sz="1100">
                          <a:solidFill>
                            <a:schemeClr val="dk1"/>
                          </a:solidFill>
                          <a:latin typeface="Mada"/>
                          <a:ea typeface="Mada"/>
                          <a:cs typeface="Mada"/>
                          <a:sym typeface="Mada"/>
                        </a:rPr>
                        <a:t>3</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Results in more intense inflammatory response.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Larger quantity of granulation tissue with pronounced contraction of wounds.</a:t>
                      </a:r>
                      <a:endParaRPr sz="11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Delayed primary closure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Desired for contaminated wounds</a:t>
                      </a:r>
                      <a:r>
                        <a:rPr baseline="30000" lang="en-GB" sz="1100">
                          <a:solidFill>
                            <a:schemeClr val="dk1"/>
                          </a:solidFill>
                          <a:latin typeface="Mada"/>
                          <a:ea typeface="Mada"/>
                          <a:cs typeface="Mada"/>
                          <a:sym typeface="Mada"/>
                        </a:rPr>
                        <a:t> </a:t>
                      </a:r>
                      <a:r>
                        <a:rPr lang="en-GB" sz="1100">
                          <a:solidFill>
                            <a:srgbClr val="6AA84F"/>
                          </a:solidFill>
                          <a:latin typeface="Mada"/>
                          <a:ea typeface="Mada"/>
                          <a:cs typeface="Mada"/>
                          <a:sym typeface="Mada"/>
                        </a:rPr>
                        <a:t>(infected wounds)</a:t>
                      </a:r>
                      <a:r>
                        <a:rPr baseline="30000" lang="en-GB" sz="1100">
                          <a:solidFill>
                            <a:srgbClr val="6AA84F"/>
                          </a:solidFill>
                          <a:latin typeface="Mada"/>
                          <a:ea typeface="Mada"/>
                          <a:cs typeface="Mada"/>
                          <a:sym typeface="Mada"/>
                        </a:rPr>
                        <a:t>4</a:t>
                      </a:r>
                      <a:r>
                        <a:rPr lang="en-GB" sz="1100">
                          <a:solidFill>
                            <a:srgbClr val="6AA84F"/>
                          </a:solidFill>
                          <a:latin typeface="Mada"/>
                          <a:ea typeface="Mada"/>
                          <a:cs typeface="Mada"/>
                          <a:sym typeface="Mada"/>
                        </a:rPr>
                        <a:t>.</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Phagocytosis of contaminated tissues well underway by 4th day.</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Foreign materials walled off by macrophages.</a:t>
                      </a:r>
                      <a:endParaRPr sz="11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3° intention healing describes the situation where a wound healing by 2nd intention (neglected traumatic wound/burn) is treated by excising its margins and then apposing them or covering the area with a skin graft.</a:t>
                      </a:r>
                      <a:endParaRPr sz="1000">
                        <a:solidFill>
                          <a:srgbClr val="1C4588"/>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rgbClr val="1C4588"/>
                          </a:solidFill>
                          <a:latin typeface="Mada"/>
                          <a:ea typeface="Mada"/>
                          <a:cs typeface="Mada"/>
                          <a:sym typeface="Mada"/>
                        </a:rPr>
                        <a:t>The final cosmetic result may be better than if the wound had been left to heal by 2° intention.</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pSp>
        <p:nvGrpSpPr>
          <p:cNvPr id="194" name="Google Shape;194;p16"/>
          <p:cNvGrpSpPr/>
          <p:nvPr/>
        </p:nvGrpSpPr>
        <p:grpSpPr>
          <a:xfrm>
            <a:off x="233448" y="5044452"/>
            <a:ext cx="467181" cy="476434"/>
            <a:chOff x="2410712" y="2415450"/>
            <a:chExt cx="312600" cy="312600"/>
          </a:xfrm>
        </p:grpSpPr>
        <p:sp>
          <p:nvSpPr>
            <p:cNvPr id="195" name="Google Shape;195;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6"/>
          <p:cNvSpPr txBox="1"/>
          <p:nvPr/>
        </p:nvSpPr>
        <p:spPr>
          <a:xfrm>
            <a:off x="694267" y="508083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Epithelial Repair:</a:t>
            </a:r>
            <a:endParaRPr b="1" sz="1800">
              <a:solidFill>
                <a:srgbClr val="006D77"/>
              </a:solidFill>
              <a:highlight>
                <a:srgbClr val="EDF9F9"/>
              </a:highlight>
              <a:latin typeface="Lora"/>
              <a:ea typeface="Lora"/>
              <a:cs typeface="Lora"/>
              <a:sym typeface="Lora"/>
            </a:endParaRPr>
          </a:p>
        </p:txBody>
      </p:sp>
      <p:sp>
        <p:nvSpPr>
          <p:cNvPr id="198" name="Google Shape;198;p16"/>
          <p:cNvSpPr txBox="1"/>
          <p:nvPr/>
        </p:nvSpPr>
        <p:spPr>
          <a:xfrm>
            <a:off x="209990" y="5522000"/>
            <a:ext cx="6855900" cy="697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Epithelial continuity is reestablished across a wound: </a:t>
            </a:r>
            <a:r>
              <a:rPr lang="en-GB" sz="1200">
                <a:solidFill>
                  <a:srgbClr val="6AA84F"/>
                </a:solidFill>
                <a:latin typeface="Mada"/>
                <a:ea typeface="Mada"/>
                <a:cs typeface="Mada"/>
                <a:sym typeface="Mada"/>
              </a:rPr>
              <a:t>M</a:t>
            </a:r>
            <a:r>
              <a:rPr lang="en-GB" sz="1200">
                <a:solidFill>
                  <a:srgbClr val="6AA84F"/>
                </a:solidFill>
                <a:latin typeface="Mada"/>
                <a:ea typeface="Mada"/>
                <a:cs typeface="Mada"/>
                <a:sym typeface="Mada"/>
              </a:rPr>
              <a:t>ultiple events happen during the healing process. The cells (from the </a:t>
            </a:r>
            <a:r>
              <a:rPr lang="en-GB" sz="1200">
                <a:solidFill>
                  <a:srgbClr val="6AA84F"/>
                </a:solidFill>
                <a:latin typeface="Mada"/>
                <a:ea typeface="Mada"/>
                <a:cs typeface="Mada"/>
                <a:sym typeface="Mada"/>
              </a:rPr>
              <a:t>two edges of the wound) </a:t>
            </a:r>
            <a:r>
              <a:rPr lang="en-GB" sz="1200">
                <a:solidFill>
                  <a:srgbClr val="6AA84F"/>
                </a:solidFill>
                <a:latin typeface="Mada"/>
                <a:ea typeface="Mada"/>
                <a:cs typeface="Mada"/>
                <a:sym typeface="Mada"/>
              </a:rPr>
              <a:t>mobilize &amp; migrate to the middle and get in proximity then duplicate by mitosis and differentiate to different cells.</a:t>
            </a:r>
            <a:endParaRPr b="1" sz="1200">
              <a:solidFill>
                <a:srgbClr val="6AA84F"/>
              </a:solidFill>
              <a:latin typeface="Mada"/>
              <a:ea typeface="Mada"/>
              <a:cs typeface="Mada"/>
              <a:sym typeface="Mada"/>
            </a:endParaRPr>
          </a:p>
        </p:txBody>
      </p:sp>
      <p:sp>
        <p:nvSpPr>
          <p:cNvPr id="199" name="Google Shape;199;p16"/>
          <p:cNvSpPr/>
          <p:nvPr/>
        </p:nvSpPr>
        <p:spPr>
          <a:xfrm>
            <a:off x="2540575" y="6417524"/>
            <a:ext cx="2623200" cy="2623200"/>
          </a:xfrm>
          <a:prstGeom prst="ellipse">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txBox="1"/>
          <p:nvPr/>
        </p:nvSpPr>
        <p:spPr>
          <a:xfrm>
            <a:off x="1060513" y="6482812"/>
            <a:ext cx="2023800" cy="379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Mobilization</a:t>
            </a:r>
            <a:endParaRPr sz="1500">
              <a:solidFill>
                <a:srgbClr val="7575AC"/>
              </a:solidFill>
              <a:latin typeface="Bree Serif"/>
              <a:ea typeface="Bree Serif"/>
              <a:cs typeface="Bree Serif"/>
              <a:sym typeface="Bree Serif"/>
            </a:endParaRPr>
          </a:p>
        </p:txBody>
      </p:sp>
      <p:sp>
        <p:nvSpPr>
          <p:cNvPr id="201" name="Google Shape;201;p16"/>
          <p:cNvSpPr txBox="1"/>
          <p:nvPr/>
        </p:nvSpPr>
        <p:spPr>
          <a:xfrm>
            <a:off x="4620013" y="6482812"/>
            <a:ext cx="2023800" cy="379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Migration</a:t>
            </a:r>
            <a:endParaRPr sz="1500">
              <a:solidFill>
                <a:srgbClr val="7575AC"/>
              </a:solidFill>
              <a:latin typeface="Bree Serif"/>
              <a:ea typeface="Bree Serif"/>
              <a:cs typeface="Bree Serif"/>
              <a:sym typeface="Bree Serif"/>
            </a:endParaRPr>
          </a:p>
        </p:txBody>
      </p:sp>
      <p:sp>
        <p:nvSpPr>
          <p:cNvPr id="202" name="Google Shape;202;p16"/>
          <p:cNvSpPr txBox="1"/>
          <p:nvPr/>
        </p:nvSpPr>
        <p:spPr>
          <a:xfrm>
            <a:off x="5030950" y="6782149"/>
            <a:ext cx="1612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ada"/>
                <a:ea typeface="Mada"/>
                <a:cs typeface="Mada"/>
                <a:sym typeface="Mada"/>
              </a:rPr>
              <a:t>(</a:t>
            </a:r>
            <a:r>
              <a:rPr lang="en-GB">
                <a:latin typeface="Mada"/>
                <a:ea typeface="Mada"/>
                <a:cs typeface="Mada"/>
                <a:sym typeface="Mada"/>
              </a:rPr>
              <a:t>stimulus is loss of contact inhibition</a:t>
            </a:r>
            <a:r>
              <a:rPr lang="en-GB">
                <a:latin typeface="Mada"/>
                <a:ea typeface="Mada"/>
                <a:cs typeface="Mada"/>
                <a:sym typeface="Mada"/>
              </a:rPr>
              <a:t>)</a:t>
            </a:r>
            <a:endParaRPr>
              <a:solidFill>
                <a:srgbClr val="FFFFFF"/>
              </a:solidFill>
              <a:latin typeface="Fira Sans"/>
              <a:ea typeface="Fira Sans"/>
              <a:cs typeface="Fira Sans"/>
              <a:sym typeface="Fira Sans"/>
            </a:endParaRPr>
          </a:p>
        </p:txBody>
      </p:sp>
      <p:sp>
        <p:nvSpPr>
          <p:cNvPr id="203" name="Google Shape;203;p16"/>
          <p:cNvSpPr txBox="1"/>
          <p:nvPr/>
        </p:nvSpPr>
        <p:spPr>
          <a:xfrm>
            <a:off x="831913" y="8174337"/>
            <a:ext cx="2023800" cy="379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Cellular differentiation</a:t>
            </a:r>
            <a:endParaRPr sz="1500">
              <a:solidFill>
                <a:srgbClr val="7575AC"/>
              </a:solidFill>
              <a:latin typeface="Bree Serif"/>
              <a:ea typeface="Bree Serif"/>
              <a:cs typeface="Bree Serif"/>
              <a:sym typeface="Bree Serif"/>
            </a:endParaRPr>
          </a:p>
        </p:txBody>
      </p:sp>
      <p:sp>
        <p:nvSpPr>
          <p:cNvPr id="204" name="Google Shape;204;p16"/>
          <p:cNvSpPr txBox="1"/>
          <p:nvPr/>
        </p:nvSpPr>
        <p:spPr>
          <a:xfrm>
            <a:off x="4620013" y="8098137"/>
            <a:ext cx="2023800" cy="379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600">
                <a:latin typeface="Mada"/>
                <a:ea typeface="Mada"/>
                <a:cs typeface="Mada"/>
                <a:sym typeface="Mada"/>
              </a:rPr>
              <a:t>Mitosis</a:t>
            </a:r>
            <a:endParaRPr sz="1500">
              <a:solidFill>
                <a:srgbClr val="7575AC"/>
              </a:solidFill>
              <a:latin typeface="Bree Serif"/>
              <a:ea typeface="Bree Serif"/>
              <a:cs typeface="Bree Serif"/>
              <a:sym typeface="Bree Serif"/>
            </a:endParaRPr>
          </a:p>
        </p:txBody>
      </p:sp>
      <p:grpSp>
        <p:nvGrpSpPr>
          <p:cNvPr id="205" name="Google Shape;205;p16"/>
          <p:cNvGrpSpPr/>
          <p:nvPr/>
        </p:nvGrpSpPr>
        <p:grpSpPr>
          <a:xfrm>
            <a:off x="2785718" y="6662664"/>
            <a:ext cx="2132913" cy="2132913"/>
            <a:chOff x="3736598" y="2170606"/>
            <a:chExt cx="404889" cy="404889"/>
          </a:xfrm>
        </p:grpSpPr>
        <p:sp>
          <p:nvSpPr>
            <p:cNvPr id="206" name="Google Shape;206;p16"/>
            <p:cNvSpPr/>
            <p:nvPr/>
          </p:nvSpPr>
          <p:spPr>
            <a:xfrm>
              <a:off x="3950281" y="2170846"/>
              <a:ext cx="191206" cy="231947"/>
            </a:xfrm>
            <a:custGeom>
              <a:rect b="b" l="l" r="r" t="t"/>
              <a:pathLst>
                <a:path extrusionOk="0" h="10652" w="8781">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3737099" y="2170606"/>
              <a:ext cx="231947" cy="191446"/>
            </a:xfrm>
            <a:custGeom>
              <a:rect b="b" l="l" r="r" t="t"/>
              <a:pathLst>
                <a:path extrusionOk="0" h="8792" w="10652">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3909539" y="2384027"/>
              <a:ext cx="231686" cy="191468"/>
            </a:xfrm>
            <a:custGeom>
              <a:rect b="b" l="l" r="r" t="t"/>
              <a:pathLst>
                <a:path extrusionOk="0" h="8793" w="1064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3736598" y="2343307"/>
              <a:ext cx="191707" cy="231686"/>
            </a:xfrm>
            <a:custGeom>
              <a:rect b="b" l="l" r="r" t="t"/>
              <a:pathLst>
                <a:path extrusionOk="0" h="10640" w="8804">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16"/>
          <p:cNvSpPr txBox="1"/>
          <p:nvPr/>
        </p:nvSpPr>
        <p:spPr>
          <a:xfrm>
            <a:off x="3075400" y="6948049"/>
            <a:ext cx="578400" cy="4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83C5BE"/>
                </a:solidFill>
                <a:latin typeface="Bree Serif"/>
                <a:ea typeface="Bree Serif"/>
                <a:cs typeface="Bree Serif"/>
                <a:sym typeface="Bree Serif"/>
              </a:rPr>
              <a:t>1st</a:t>
            </a:r>
            <a:endParaRPr sz="1800">
              <a:solidFill>
                <a:srgbClr val="83C5BE"/>
              </a:solidFill>
              <a:latin typeface="Bree Serif"/>
              <a:ea typeface="Bree Serif"/>
              <a:cs typeface="Bree Serif"/>
              <a:sym typeface="Bree Serif"/>
            </a:endParaRPr>
          </a:p>
        </p:txBody>
      </p:sp>
      <p:sp>
        <p:nvSpPr>
          <p:cNvPr id="211" name="Google Shape;211;p16"/>
          <p:cNvSpPr txBox="1"/>
          <p:nvPr/>
        </p:nvSpPr>
        <p:spPr>
          <a:xfrm>
            <a:off x="4064800" y="6948049"/>
            <a:ext cx="578400" cy="4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E29578"/>
                </a:solidFill>
                <a:latin typeface="Bree Serif"/>
                <a:ea typeface="Bree Serif"/>
                <a:cs typeface="Bree Serif"/>
                <a:sym typeface="Bree Serif"/>
              </a:rPr>
              <a:t>2nd</a:t>
            </a:r>
            <a:endParaRPr sz="1800">
              <a:solidFill>
                <a:srgbClr val="E29578"/>
              </a:solidFill>
              <a:latin typeface="Bree Serif"/>
              <a:ea typeface="Bree Serif"/>
              <a:cs typeface="Bree Serif"/>
              <a:sym typeface="Bree Serif"/>
            </a:endParaRPr>
          </a:p>
        </p:txBody>
      </p:sp>
      <p:sp>
        <p:nvSpPr>
          <p:cNvPr id="212" name="Google Shape;212;p16"/>
          <p:cNvSpPr txBox="1"/>
          <p:nvPr/>
        </p:nvSpPr>
        <p:spPr>
          <a:xfrm>
            <a:off x="4064800" y="8098149"/>
            <a:ext cx="578400" cy="4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83C5BE"/>
                </a:solidFill>
                <a:latin typeface="Bree Serif"/>
                <a:ea typeface="Bree Serif"/>
                <a:cs typeface="Bree Serif"/>
                <a:sym typeface="Bree Serif"/>
              </a:rPr>
              <a:t>3rd</a:t>
            </a:r>
            <a:endParaRPr sz="1800">
              <a:solidFill>
                <a:srgbClr val="83C5BE"/>
              </a:solidFill>
              <a:latin typeface="Bree Serif"/>
              <a:ea typeface="Bree Serif"/>
              <a:cs typeface="Bree Serif"/>
              <a:sym typeface="Bree Serif"/>
            </a:endParaRPr>
          </a:p>
        </p:txBody>
      </p:sp>
      <p:sp>
        <p:nvSpPr>
          <p:cNvPr id="213" name="Google Shape;213;p16"/>
          <p:cNvSpPr txBox="1"/>
          <p:nvPr/>
        </p:nvSpPr>
        <p:spPr>
          <a:xfrm>
            <a:off x="3075400" y="8098149"/>
            <a:ext cx="578400" cy="40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E29578"/>
                </a:solidFill>
                <a:latin typeface="Bree Serif"/>
                <a:ea typeface="Bree Serif"/>
                <a:cs typeface="Bree Serif"/>
                <a:sym typeface="Bree Serif"/>
              </a:rPr>
              <a:t>4th</a:t>
            </a:r>
            <a:endParaRPr sz="1800">
              <a:solidFill>
                <a:srgbClr val="E29578"/>
              </a:solidFill>
              <a:latin typeface="Bree Serif"/>
              <a:ea typeface="Bree Serif"/>
              <a:cs typeface="Bree Serif"/>
              <a:sym typeface="Bree Serif"/>
            </a:endParaRPr>
          </a:p>
        </p:txBody>
      </p:sp>
      <p:sp>
        <p:nvSpPr>
          <p:cNvPr id="214" name="Google Shape;214;p16"/>
          <p:cNvSpPr/>
          <p:nvPr/>
        </p:nvSpPr>
        <p:spPr>
          <a:xfrm>
            <a:off x="2988275" y="6603124"/>
            <a:ext cx="138900" cy="138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4565350" y="6603124"/>
            <a:ext cx="138900" cy="138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2988275" y="8699149"/>
            <a:ext cx="138900" cy="138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4565350" y="8699149"/>
            <a:ext cx="138900" cy="138900"/>
          </a:xfrm>
          <a:prstGeom prst="ellipse">
            <a:avLst/>
          </a:prstGeom>
          <a:solidFill>
            <a:srgbClr val="83C5BE"/>
          </a:solid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nvSpPr>
        <p:spPr>
          <a:xfrm>
            <a:off x="577125" y="2280325"/>
            <a:ext cx="6435300" cy="65898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1544325" y="4955600"/>
            <a:ext cx="3531271" cy="291742"/>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Considered as phase zero or part of the inflammatory phase</a:t>
            </a:r>
            <a:r>
              <a:rPr lang="en-GB" sz="1100">
                <a:solidFill>
                  <a:srgbClr val="6AA84F"/>
                </a:solidFill>
                <a:latin typeface="Mada"/>
                <a:ea typeface="Mada"/>
                <a:cs typeface="Mada"/>
                <a:sym typeface="Mada"/>
              </a:rPr>
              <a:t>. </a:t>
            </a:r>
            <a:r>
              <a:rPr lang="en-GB" sz="1100">
                <a:solidFill>
                  <a:srgbClr val="999999"/>
                </a:solidFill>
                <a:latin typeface="Mada"/>
                <a:ea typeface="Mada"/>
                <a:cs typeface="Mada"/>
                <a:sym typeface="Mada"/>
              </a:rPr>
              <a:t>This phase is delayed by bleeding disorders.</a:t>
            </a:r>
            <a:endParaRPr sz="1100">
              <a:solidFill>
                <a:srgbClr val="999999"/>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It has a </a:t>
            </a:r>
            <a:r>
              <a:rPr b="1" lang="en-GB" sz="1100">
                <a:solidFill>
                  <a:srgbClr val="6AA84F"/>
                </a:solidFill>
                <a:latin typeface="Mada"/>
                <a:ea typeface="Mada"/>
                <a:cs typeface="Mada"/>
                <a:sym typeface="Mada"/>
              </a:rPr>
              <a:t>major role </a:t>
            </a:r>
            <a:r>
              <a:rPr lang="en-GB" sz="1100">
                <a:solidFill>
                  <a:srgbClr val="6AA84F"/>
                </a:solidFill>
                <a:latin typeface="Mada"/>
                <a:ea typeface="Mada"/>
                <a:cs typeface="Mada"/>
                <a:sym typeface="Mada"/>
              </a:rPr>
              <a:t>in wound healing. The main source for the production of TGFβ is the Alpha granules of platelets. </a:t>
            </a:r>
            <a:r>
              <a:rPr lang="en-GB" sz="1100">
                <a:solidFill>
                  <a:srgbClr val="999999"/>
                </a:solidFill>
                <a:latin typeface="Mada"/>
                <a:ea typeface="Mada"/>
                <a:cs typeface="Mada"/>
                <a:sym typeface="Mada"/>
              </a:rPr>
              <a:t>Excess production of TGF-β isoforms causes abnormal scars (Hypertrophic and Keloid scars). </a:t>
            </a:r>
            <a:endParaRPr sz="1100">
              <a:solidFill>
                <a:srgbClr val="6AA84F"/>
              </a:solidFill>
              <a:latin typeface="Mada"/>
              <a:ea typeface="Mada"/>
              <a:cs typeface="Mada"/>
              <a:sym typeface="Mada"/>
            </a:endParaRPr>
          </a:p>
        </p:txBody>
      </p:sp>
      <p:grpSp>
        <p:nvGrpSpPr>
          <p:cNvPr id="226" name="Google Shape;226;p17"/>
          <p:cNvGrpSpPr/>
          <p:nvPr/>
        </p:nvGrpSpPr>
        <p:grpSpPr>
          <a:xfrm>
            <a:off x="227231" y="439447"/>
            <a:ext cx="467181" cy="476434"/>
            <a:chOff x="2410712" y="2415450"/>
            <a:chExt cx="312600" cy="312600"/>
          </a:xfrm>
        </p:grpSpPr>
        <p:sp>
          <p:nvSpPr>
            <p:cNvPr id="227" name="Google Shape;227;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17"/>
          <p:cNvSpPr txBox="1"/>
          <p:nvPr/>
        </p:nvSpPr>
        <p:spPr>
          <a:xfrm>
            <a:off x="694263" y="495069"/>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Phases of Wound Healing:</a:t>
            </a:r>
            <a:endParaRPr b="1" sz="1800">
              <a:solidFill>
                <a:srgbClr val="006D77"/>
              </a:solidFill>
              <a:highlight>
                <a:srgbClr val="EDF9F9"/>
              </a:highlight>
              <a:latin typeface="Lora"/>
              <a:ea typeface="Lora"/>
              <a:cs typeface="Lora"/>
              <a:sym typeface="Lora"/>
            </a:endParaRPr>
          </a:p>
        </p:txBody>
      </p:sp>
      <p:sp>
        <p:nvSpPr>
          <p:cNvPr id="230" name="Google Shape;230;p17"/>
          <p:cNvSpPr txBox="1"/>
          <p:nvPr/>
        </p:nvSpPr>
        <p:spPr>
          <a:xfrm>
            <a:off x="2374875" y="1785138"/>
            <a:ext cx="2725800" cy="3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800">
                <a:highlight>
                  <a:srgbClr val="EDF9F9"/>
                </a:highlight>
                <a:latin typeface="Lora"/>
                <a:ea typeface="Lora"/>
                <a:cs typeface="Lora"/>
                <a:sym typeface="Lora"/>
              </a:rPr>
              <a:t>Heamostasis</a:t>
            </a:r>
            <a:r>
              <a:rPr b="1" baseline="30000" lang="en-GB" sz="1800">
                <a:highlight>
                  <a:srgbClr val="EDF9F9"/>
                </a:highlight>
                <a:latin typeface="Lora"/>
                <a:ea typeface="Lora"/>
                <a:cs typeface="Lora"/>
                <a:sym typeface="Lora"/>
              </a:rPr>
              <a:t>1</a:t>
            </a:r>
            <a:r>
              <a:rPr b="1" lang="en-GB" sz="1800">
                <a:highlight>
                  <a:srgbClr val="EDF9F9"/>
                </a:highlight>
                <a:latin typeface="Lora"/>
                <a:ea typeface="Lora"/>
                <a:cs typeface="Lora"/>
                <a:sym typeface="Lora"/>
              </a:rPr>
              <a:t> (5-10min)</a:t>
            </a:r>
            <a:endParaRPr b="1" sz="1800">
              <a:highlight>
                <a:srgbClr val="EDF9F9"/>
              </a:highlight>
              <a:latin typeface="Lora"/>
              <a:ea typeface="Lora"/>
              <a:cs typeface="Lora"/>
              <a:sym typeface="Lora"/>
            </a:endParaRPr>
          </a:p>
        </p:txBody>
      </p:sp>
      <p:sp>
        <p:nvSpPr>
          <p:cNvPr id="231" name="Google Shape;231;p17"/>
          <p:cNvSpPr/>
          <p:nvPr/>
        </p:nvSpPr>
        <p:spPr>
          <a:xfrm>
            <a:off x="1544350" y="6064023"/>
            <a:ext cx="3531271"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txBox="1"/>
          <p:nvPr/>
        </p:nvSpPr>
        <p:spPr>
          <a:xfrm>
            <a:off x="2941725" y="7538350"/>
            <a:ext cx="3649500" cy="128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Form the platelet plug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Degranulation of platelets (release of cytokines and growth factors)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Activation and recruitment of </a:t>
            </a:r>
            <a:r>
              <a:rPr lang="en-GB" sz="1200">
                <a:latin typeface="Mada"/>
                <a:ea typeface="Mada"/>
                <a:cs typeface="Mada"/>
                <a:sym typeface="Mada"/>
              </a:rPr>
              <a:t>neutrophils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233" name="Google Shape;233;p17"/>
          <p:cNvPicPr preferRelativeResize="0"/>
          <p:nvPr/>
        </p:nvPicPr>
        <p:blipFill>
          <a:blip r:embed="rId3">
            <a:alphaModFix/>
          </a:blip>
          <a:stretch>
            <a:fillRect/>
          </a:stretch>
        </p:blipFill>
        <p:spPr>
          <a:xfrm>
            <a:off x="1144596" y="7387748"/>
            <a:ext cx="1869203" cy="1157406"/>
          </a:xfrm>
          <a:prstGeom prst="rect">
            <a:avLst/>
          </a:prstGeom>
          <a:noFill/>
          <a:ln cap="flat" cmpd="sng" w="9525">
            <a:solidFill>
              <a:srgbClr val="000000"/>
            </a:solidFill>
            <a:prstDash val="solid"/>
            <a:round/>
            <a:headEnd len="sm" w="sm" type="none"/>
            <a:tailEnd len="sm" w="sm" type="none"/>
          </a:ln>
        </p:spPr>
      </p:pic>
      <p:sp>
        <p:nvSpPr>
          <p:cNvPr id="234" name="Google Shape;234;p17"/>
          <p:cNvSpPr/>
          <p:nvPr/>
        </p:nvSpPr>
        <p:spPr>
          <a:xfrm>
            <a:off x="1508850" y="3897775"/>
            <a:ext cx="3531271" cy="322220"/>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txBox="1"/>
          <p:nvPr/>
        </p:nvSpPr>
        <p:spPr>
          <a:xfrm>
            <a:off x="1544738" y="3829569"/>
            <a:ext cx="3271500" cy="41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Mada"/>
                <a:ea typeface="Mada"/>
                <a:cs typeface="Mada"/>
                <a:sym typeface="Mada"/>
              </a:rPr>
              <a:t>platelet derived growth factor (PDGF)</a:t>
            </a:r>
            <a:endParaRPr b="1">
              <a:latin typeface="Mada"/>
              <a:ea typeface="Mada"/>
              <a:cs typeface="Mada"/>
              <a:sym typeface="Mada"/>
            </a:endParaRPr>
          </a:p>
        </p:txBody>
      </p:sp>
      <p:sp>
        <p:nvSpPr>
          <p:cNvPr id="236" name="Google Shape;236;p17"/>
          <p:cNvSpPr txBox="1"/>
          <p:nvPr/>
        </p:nvSpPr>
        <p:spPr>
          <a:xfrm>
            <a:off x="1544750" y="4877274"/>
            <a:ext cx="3531300" cy="3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Mada"/>
                <a:ea typeface="Mada"/>
                <a:cs typeface="Mada"/>
                <a:sym typeface="Mada"/>
              </a:rPr>
              <a:t>transforming growth factor β (</a:t>
            </a:r>
            <a:r>
              <a:rPr b="1" lang="en-GB">
                <a:solidFill>
                  <a:srgbClr val="FF0000"/>
                </a:solidFill>
                <a:latin typeface="Mada"/>
                <a:ea typeface="Mada"/>
                <a:cs typeface="Mada"/>
                <a:sym typeface="Mada"/>
              </a:rPr>
              <a:t>TGFβ</a:t>
            </a:r>
            <a:r>
              <a:rPr b="1" lang="en-GB">
                <a:solidFill>
                  <a:schemeClr val="dk1"/>
                </a:solidFill>
                <a:latin typeface="Mada"/>
                <a:ea typeface="Mada"/>
                <a:cs typeface="Mada"/>
                <a:sym typeface="Mada"/>
              </a:rPr>
              <a:t>)</a:t>
            </a:r>
            <a:r>
              <a:rPr b="1" baseline="30000" lang="en-GB" sz="1200">
                <a:solidFill>
                  <a:schemeClr val="dk1"/>
                </a:solidFill>
                <a:latin typeface="Mada"/>
                <a:ea typeface="Mada"/>
                <a:cs typeface="Mada"/>
                <a:sym typeface="Mada"/>
              </a:rPr>
              <a:t>2</a:t>
            </a:r>
            <a:endParaRPr b="1"/>
          </a:p>
        </p:txBody>
      </p:sp>
      <p:sp>
        <p:nvSpPr>
          <p:cNvPr id="237" name="Google Shape;237;p17"/>
          <p:cNvSpPr txBox="1"/>
          <p:nvPr/>
        </p:nvSpPr>
        <p:spPr>
          <a:xfrm>
            <a:off x="1815038" y="6019554"/>
            <a:ext cx="2384400" cy="47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Mada"/>
                <a:ea typeface="Mada"/>
                <a:cs typeface="Mada"/>
                <a:sym typeface="Mada"/>
              </a:rPr>
              <a:t>fibroblast growth factor</a:t>
            </a:r>
            <a:endParaRPr b="1"/>
          </a:p>
        </p:txBody>
      </p:sp>
      <p:sp>
        <p:nvSpPr>
          <p:cNvPr id="238" name="Google Shape;238;p17"/>
          <p:cNvSpPr txBox="1"/>
          <p:nvPr/>
        </p:nvSpPr>
        <p:spPr>
          <a:xfrm>
            <a:off x="1082526" y="4162950"/>
            <a:ext cx="4918200" cy="6618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1"/>
              </a:buClr>
              <a:buSzPts val="1400"/>
              <a:buFont typeface="Mada"/>
              <a:buAutoNum type="alphaLcPeriod"/>
            </a:pPr>
            <a:r>
              <a:rPr lang="en-GB" sz="1200">
                <a:solidFill>
                  <a:schemeClr val="dk1"/>
                </a:solidFill>
                <a:latin typeface="Mada"/>
                <a:ea typeface="Mada"/>
                <a:cs typeface="Mada"/>
                <a:sym typeface="Mada"/>
              </a:rPr>
              <a:t>made by macrophages, endothelial cells, fibroblasts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AutoNum type="alphaLcPeriod"/>
            </a:pPr>
            <a:r>
              <a:rPr lang="en-GB" sz="1200">
                <a:solidFill>
                  <a:schemeClr val="dk1"/>
                </a:solidFill>
                <a:latin typeface="Mada"/>
                <a:ea typeface="Mada"/>
                <a:cs typeface="Mada"/>
                <a:sym typeface="Mada"/>
              </a:rPr>
              <a:t>chemotaxis, fibroblast stimulation</a:t>
            </a:r>
            <a:endParaRPr/>
          </a:p>
        </p:txBody>
      </p:sp>
      <p:sp>
        <p:nvSpPr>
          <p:cNvPr id="239" name="Google Shape;239;p17"/>
          <p:cNvSpPr txBox="1"/>
          <p:nvPr/>
        </p:nvSpPr>
        <p:spPr>
          <a:xfrm>
            <a:off x="1144588" y="5159492"/>
            <a:ext cx="4601400" cy="5619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1"/>
              </a:buClr>
              <a:buSzPts val="1400"/>
              <a:buFont typeface="Mada"/>
              <a:buAutoNum type="alphaLcPeriod"/>
            </a:pPr>
            <a:r>
              <a:rPr lang="en-GB" sz="1200">
                <a:solidFill>
                  <a:schemeClr val="dk1"/>
                </a:solidFill>
                <a:latin typeface="Mada"/>
                <a:ea typeface="Mada"/>
                <a:cs typeface="Mada"/>
                <a:sym typeface="Mada"/>
              </a:rPr>
              <a:t>made by macrophages, platelets, fibroblasts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AutoNum type="alphaLcPeriod"/>
            </a:pPr>
            <a:r>
              <a:rPr lang="en-GB" sz="1200">
                <a:solidFill>
                  <a:schemeClr val="dk1"/>
                </a:solidFill>
                <a:latin typeface="Mada"/>
                <a:ea typeface="Mada"/>
                <a:cs typeface="Mada"/>
                <a:sym typeface="Mada"/>
              </a:rPr>
              <a:t>fibrinogenesis, angiogenesis, chemotaxis, immune suppression</a:t>
            </a:r>
            <a:endParaRPr/>
          </a:p>
        </p:txBody>
      </p:sp>
      <p:sp>
        <p:nvSpPr>
          <p:cNvPr id="240" name="Google Shape;240;p17"/>
          <p:cNvSpPr txBox="1"/>
          <p:nvPr/>
        </p:nvSpPr>
        <p:spPr>
          <a:xfrm>
            <a:off x="1180463" y="6383638"/>
            <a:ext cx="4383900" cy="10065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1"/>
              </a:buClr>
              <a:buSzPts val="1400"/>
              <a:buFont typeface="Mada"/>
              <a:buAutoNum type="alphaLcPeriod"/>
            </a:pPr>
            <a:r>
              <a:rPr lang="en-GB" sz="1200">
                <a:solidFill>
                  <a:schemeClr val="dk1"/>
                </a:solidFill>
                <a:latin typeface="Mada"/>
                <a:ea typeface="Mada"/>
                <a:cs typeface="Mada"/>
                <a:sym typeface="Mada"/>
              </a:rPr>
              <a:t>made by macrophages and endothelial cells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AutoNum type="alphaLcPeriod"/>
            </a:pPr>
            <a:r>
              <a:rPr lang="en-GB" sz="1200">
                <a:solidFill>
                  <a:schemeClr val="dk1"/>
                </a:solidFill>
                <a:latin typeface="Mada"/>
                <a:ea typeface="Mada"/>
                <a:cs typeface="Mada"/>
                <a:sym typeface="Mada"/>
              </a:rPr>
              <a:t>angiogenesis and chemotaxis</a:t>
            </a:r>
            <a:endParaRPr/>
          </a:p>
        </p:txBody>
      </p:sp>
      <p:sp>
        <p:nvSpPr>
          <p:cNvPr id="241" name="Google Shape;241;p17"/>
          <p:cNvSpPr txBox="1"/>
          <p:nvPr/>
        </p:nvSpPr>
        <p:spPr>
          <a:xfrm>
            <a:off x="648788" y="1557560"/>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01</a:t>
            </a:r>
            <a:endParaRPr sz="4800">
              <a:solidFill>
                <a:srgbClr val="FFDDD2"/>
              </a:solidFill>
              <a:latin typeface="Patrick Hand"/>
              <a:ea typeface="Patrick Hand"/>
              <a:cs typeface="Patrick Hand"/>
              <a:sym typeface="Patrick Hand"/>
            </a:endParaRPr>
          </a:p>
        </p:txBody>
      </p:sp>
      <p:grpSp>
        <p:nvGrpSpPr>
          <p:cNvPr id="242" name="Google Shape;242;p17"/>
          <p:cNvGrpSpPr/>
          <p:nvPr/>
        </p:nvGrpSpPr>
        <p:grpSpPr>
          <a:xfrm>
            <a:off x="808607" y="1186492"/>
            <a:ext cx="1459548" cy="770306"/>
            <a:chOff x="3969900" y="337650"/>
            <a:chExt cx="608500" cy="312675"/>
          </a:xfrm>
        </p:grpSpPr>
        <p:sp>
          <p:nvSpPr>
            <p:cNvPr id="243" name="Google Shape;243;p17"/>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17"/>
          <p:cNvSpPr txBox="1"/>
          <p:nvPr/>
        </p:nvSpPr>
        <p:spPr>
          <a:xfrm>
            <a:off x="600975" y="2280325"/>
            <a:ext cx="6121200" cy="1206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Mada"/>
              <a:buChar char="●"/>
            </a:pPr>
            <a:r>
              <a:rPr b="1" lang="en-GB" sz="1200">
                <a:solidFill>
                  <a:srgbClr val="6AA84F"/>
                </a:solidFill>
                <a:latin typeface="Mada"/>
                <a:ea typeface="Mada"/>
                <a:cs typeface="Mada"/>
                <a:sym typeface="Mada"/>
              </a:rPr>
              <a:t>Main cells in this phase: </a:t>
            </a:r>
            <a:r>
              <a:rPr b="1" lang="en-GB" sz="1200">
                <a:solidFill>
                  <a:srgbClr val="FF0000"/>
                </a:solidFill>
                <a:latin typeface="Mada"/>
                <a:ea typeface="Mada"/>
                <a:cs typeface="Mada"/>
                <a:sym typeface="Mada"/>
              </a:rPr>
              <a:t>platelets</a:t>
            </a:r>
            <a:endParaRPr b="1" sz="1300">
              <a:solidFill>
                <a:srgbClr val="FF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GB" sz="1200">
                <a:latin typeface="Mada"/>
                <a:ea typeface="Mada"/>
                <a:cs typeface="Mada"/>
                <a:sym typeface="Mada"/>
              </a:rPr>
              <a:t>Initial</a:t>
            </a:r>
            <a:r>
              <a:rPr lang="en-GB" sz="1200">
                <a:latin typeface="Mada"/>
                <a:ea typeface="Mada"/>
                <a:cs typeface="Mada"/>
                <a:sym typeface="Mada"/>
              </a:rPr>
              <a:t> response to injury = </a:t>
            </a:r>
            <a:r>
              <a:rPr b="1" lang="en-GB" sz="1200">
                <a:latin typeface="Mada"/>
                <a:ea typeface="Mada"/>
                <a:cs typeface="Mada"/>
                <a:sym typeface="Mada"/>
              </a:rPr>
              <a:t>constriction</a:t>
            </a:r>
            <a:r>
              <a:rPr baseline="30000"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f</a:t>
            </a:r>
            <a:r>
              <a:rPr lang="en-GB" sz="1200">
                <a:solidFill>
                  <a:srgbClr val="6AA84F"/>
                </a:solidFill>
                <a:latin typeface="Mada"/>
                <a:ea typeface="Mada"/>
                <a:cs typeface="Mada"/>
                <a:sym typeface="Mada"/>
              </a:rPr>
              <a:t>ollowed by dilation.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Platelet plug forms after adherence to exposed subendothelial collagen via vWF</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Platelets degranulate releasing:  ADP, thromboxane-A2, bradykinin, and 5-HT → further vasoconstriction and platelet aggregation.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Platelets stimulated to release :</a:t>
            </a:r>
            <a:endParaRPr sz="1200">
              <a:latin typeface="Mada"/>
              <a:ea typeface="Mada"/>
              <a:cs typeface="Mada"/>
              <a:sym typeface="Mada"/>
            </a:endParaRPr>
          </a:p>
          <a:p>
            <a:pPr indent="0" lvl="0" marL="0" rtl="0" algn="l">
              <a:lnSpc>
                <a:spcPct val="115000"/>
              </a:lnSpc>
              <a:spcBef>
                <a:spcPts val="0"/>
              </a:spcBef>
              <a:spcAft>
                <a:spcPts val="0"/>
              </a:spcAft>
              <a:buNone/>
            </a:pPr>
            <a:r>
              <a:t/>
            </a:r>
            <a:endParaRPr sz="1200">
              <a:latin typeface="Mada"/>
              <a:ea typeface="Mada"/>
              <a:cs typeface="Mada"/>
              <a:sym typeface="Mada"/>
            </a:endParaRPr>
          </a:p>
        </p:txBody>
      </p:sp>
      <p:grpSp>
        <p:nvGrpSpPr>
          <p:cNvPr id="249" name="Google Shape;249;p17"/>
          <p:cNvGrpSpPr/>
          <p:nvPr/>
        </p:nvGrpSpPr>
        <p:grpSpPr>
          <a:xfrm>
            <a:off x="1082536" y="3882960"/>
            <a:ext cx="305817" cy="312631"/>
            <a:chOff x="6414250" y="2415450"/>
            <a:chExt cx="312600" cy="312600"/>
          </a:xfrm>
        </p:grpSpPr>
        <p:sp>
          <p:nvSpPr>
            <p:cNvPr id="250" name="Google Shape;250;p17"/>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17"/>
          <p:cNvGrpSpPr/>
          <p:nvPr/>
        </p:nvGrpSpPr>
        <p:grpSpPr>
          <a:xfrm>
            <a:off x="1082536" y="4949760"/>
            <a:ext cx="305817" cy="312631"/>
            <a:chOff x="6414250" y="2415450"/>
            <a:chExt cx="312600" cy="312600"/>
          </a:xfrm>
        </p:grpSpPr>
        <p:sp>
          <p:nvSpPr>
            <p:cNvPr id="253" name="Google Shape;253;p17"/>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7"/>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17"/>
          <p:cNvGrpSpPr/>
          <p:nvPr/>
        </p:nvGrpSpPr>
        <p:grpSpPr>
          <a:xfrm>
            <a:off x="1082536" y="6016560"/>
            <a:ext cx="305817" cy="312631"/>
            <a:chOff x="6414250" y="2415450"/>
            <a:chExt cx="312600" cy="312600"/>
          </a:xfrm>
        </p:grpSpPr>
        <p:sp>
          <p:nvSpPr>
            <p:cNvPr id="256" name="Google Shape;256;p17"/>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7"/>
          <p:cNvSpPr/>
          <p:nvPr/>
        </p:nvSpPr>
        <p:spPr>
          <a:xfrm>
            <a:off x="4555250" y="4903075"/>
            <a:ext cx="279900" cy="2706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p:nvPr/>
        </p:nvSpPr>
        <p:spPr>
          <a:xfrm>
            <a:off x="496175" y="9536325"/>
            <a:ext cx="175200" cy="1659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
          <p:cNvSpPr/>
          <p:nvPr/>
        </p:nvSpPr>
        <p:spPr>
          <a:xfrm>
            <a:off x="758668" y="23834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txBox="1"/>
          <p:nvPr/>
        </p:nvSpPr>
        <p:spPr>
          <a:xfrm>
            <a:off x="288925" y="2138050"/>
            <a:ext cx="6743400" cy="61866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1330025" y="6520425"/>
            <a:ext cx="1289347" cy="225786"/>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1330025" y="5501649"/>
            <a:ext cx="1232152" cy="244545"/>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1301450" y="4470000"/>
            <a:ext cx="1736985" cy="225786"/>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1301450" y="3422138"/>
            <a:ext cx="2189424" cy="244545"/>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AutoNum type="arabicPeriod"/>
            </a:pPr>
            <a:r>
              <a:rPr lang="en-GB" sz="1100">
                <a:solidFill>
                  <a:srgbClr val="1C4588"/>
                </a:solidFill>
                <a:latin typeface="Mada"/>
                <a:ea typeface="Mada"/>
                <a:cs typeface="Mada"/>
                <a:sym typeface="Mada"/>
              </a:rPr>
              <a:t>Characterized by  an inflammatory response to injury, through an increased capillary permeability, proliferation of capillaries at wound edges and accumulation of protein-rich exudate preceding  collagen synthesis</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p>
        </p:txBody>
      </p:sp>
      <p:pic>
        <p:nvPicPr>
          <p:cNvPr id="272" name="Google Shape;272;p18"/>
          <p:cNvPicPr preferRelativeResize="0"/>
          <p:nvPr/>
        </p:nvPicPr>
        <p:blipFill rotWithShape="1">
          <a:blip r:embed="rId3">
            <a:alphaModFix/>
          </a:blip>
          <a:srcRect b="0" l="21253" r="20050" t="0"/>
          <a:stretch/>
        </p:blipFill>
        <p:spPr>
          <a:xfrm>
            <a:off x="954799" y="7204118"/>
            <a:ext cx="880800" cy="833100"/>
          </a:xfrm>
          <a:prstGeom prst="ellipse">
            <a:avLst/>
          </a:prstGeom>
          <a:noFill/>
          <a:ln cap="flat" cmpd="sng" w="9525">
            <a:solidFill>
              <a:srgbClr val="000000"/>
            </a:solidFill>
            <a:prstDash val="solid"/>
            <a:round/>
            <a:headEnd len="sm" w="sm" type="none"/>
            <a:tailEnd len="sm" w="sm" type="none"/>
          </a:ln>
        </p:spPr>
      </p:pic>
      <p:sp>
        <p:nvSpPr>
          <p:cNvPr id="273" name="Google Shape;273;p18"/>
          <p:cNvSpPr txBox="1"/>
          <p:nvPr/>
        </p:nvSpPr>
        <p:spPr>
          <a:xfrm>
            <a:off x="1795100" y="6962600"/>
            <a:ext cx="7672800" cy="14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Macrophages :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Phagocytosis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Wound debridement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activation of fibroblast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Angiogenesis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Matrix synthesis (granulation tissue formation) regulation</a:t>
            </a:r>
            <a:endParaRPr sz="1200">
              <a:latin typeface="Mada"/>
              <a:ea typeface="Mada"/>
              <a:cs typeface="Mada"/>
              <a:sym typeface="Mada"/>
            </a:endParaRPr>
          </a:p>
          <a:p>
            <a:pPr indent="0" lvl="0" marL="0" rtl="0" algn="l">
              <a:spcBef>
                <a:spcPts val="0"/>
              </a:spcBef>
              <a:spcAft>
                <a:spcPts val="0"/>
              </a:spcAft>
              <a:buNone/>
            </a:pPr>
            <a:r>
              <a:t/>
            </a:r>
            <a:endParaRPr sz="1200"/>
          </a:p>
        </p:txBody>
      </p:sp>
      <p:sp>
        <p:nvSpPr>
          <p:cNvPr id="274" name="Google Shape;274;p18"/>
          <p:cNvSpPr/>
          <p:nvPr/>
        </p:nvSpPr>
        <p:spPr>
          <a:xfrm>
            <a:off x="1281525" y="6444028"/>
            <a:ext cx="3432570" cy="322214"/>
          </a:xfrm>
          <a:custGeom>
            <a:rect b="b" l="l" r="r" t="t"/>
            <a:pathLst>
              <a:path extrusionOk="0" h="24254" w="54829">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Dolour (pain)</a:t>
            </a:r>
            <a:endParaRPr sz="1200">
              <a:solidFill>
                <a:srgbClr val="FFFFFF"/>
              </a:solidFill>
              <a:latin typeface="Mada"/>
              <a:ea typeface="Mada"/>
              <a:cs typeface="Mada"/>
              <a:sym typeface="Mada"/>
            </a:endParaRPr>
          </a:p>
        </p:txBody>
      </p:sp>
      <p:sp>
        <p:nvSpPr>
          <p:cNvPr id="275" name="Google Shape;275;p18"/>
          <p:cNvSpPr/>
          <p:nvPr/>
        </p:nvSpPr>
        <p:spPr>
          <a:xfrm>
            <a:off x="1259588" y="3531620"/>
            <a:ext cx="5772641" cy="740717"/>
          </a:xfrm>
          <a:custGeom>
            <a:rect b="b" l="l" r="r" t="t"/>
            <a:pathLst>
              <a:path extrusionOk="0" h="24254" w="54817">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Rubor (redness) caused by: </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vasodilation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primarily result of prostacyclin (PGI</a:t>
            </a:r>
            <a:r>
              <a:rPr baseline="-25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and histamine, also caused by prostaglandin A, D, E (PGA, PGD, PGE)</a:t>
            </a:r>
            <a:endParaRPr sz="1200">
              <a:solidFill>
                <a:srgbClr val="FFFFFF"/>
              </a:solidFill>
              <a:latin typeface="Mada"/>
              <a:ea typeface="Mada"/>
              <a:cs typeface="Mada"/>
              <a:sym typeface="Mada"/>
            </a:endParaRPr>
          </a:p>
        </p:txBody>
      </p:sp>
      <p:sp>
        <p:nvSpPr>
          <p:cNvPr id="276" name="Google Shape;276;p18"/>
          <p:cNvSpPr/>
          <p:nvPr/>
        </p:nvSpPr>
        <p:spPr>
          <a:xfrm>
            <a:off x="1259588" y="4546195"/>
            <a:ext cx="5275451" cy="755209"/>
          </a:xfrm>
          <a:custGeom>
            <a:rect b="b" l="l" r="r" t="t"/>
            <a:pathLst>
              <a:path extrusionOk="0" h="24254" w="54817">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Tumour (swelling):</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caused by leakage of plasma proteins through gaps in vascular endothelium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edema potentiated by PGE</a:t>
            </a:r>
            <a:r>
              <a:rPr baseline="-25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prostaglandin F</a:t>
            </a:r>
            <a:r>
              <a:rPr baseline="-25000" lang="en-GB" sz="1200">
                <a:solidFill>
                  <a:schemeClr val="dk1"/>
                </a:solidFill>
                <a:latin typeface="Mada"/>
                <a:ea typeface="Mada"/>
                <a:cs typeface="Mada"/>
                <a:sym typeface="Mada"/>
              </a:rPr>
              <a:t>2α</a:t>
            </a:r>
            <a:r>
              <a:rPr lang="en-GB" sz="1200">
                <a:solidFill>
                  <a:schemeClr val="dk1"/>
                </a:solidFill>
                <a:latin typeface="Mada"/>
                <a:ea typeface="Mada"/>
                <a:cs typeface="Mada"/>
                <a:sym typeface="Mada"/>
              </a:rPr>
              <a:t> (PGF</a:t>
            </a:r>
            <a:r>
              <a:rPr baseline="-25000" lang="en-GB" sz="1200">
                <a:solidFill>
                  <a:schemeClr val="dk1"/>
                </a:solidFill>
                <a:latin typeface="Mada"/>
                <a:ea typeface="Mada"/>
                <a:cs typeface="Mada"/>
                <a:sym typeface="Mada"/>
              </a:rPr>
              <a:t>2α</a:t>
            </a:r>
            <a:r>
              <a:rPr lang="en-GB" sz="1200">
                <a:solidFill>
                  <a:schemeClr val="dk1"/>
                </a:solidFill>
                <a:latin typeface="Mada"/>
                <a:ea typeface="Mada"/>
                <a:cs typeface="Mada"/>
                <a:sym typeface="Mada"/>
              </a:rPr>
              <a:t>)</a:t>
            </a:r>
            <a:endParaRPr sz="1200">
              <a:solidFill>
                <a:srgbClr val="FFFFFF"/>
              </a:solidFill>
              <a:latin typeface="Mada"/>
              <a:ea typeface="Mada"/>
              <a:cs typeface="Mada"/>
              <a:sym typeface="Mada"/>
            </a:endParaRPr>
          </a:p>
        </p:txBody>
      </p:sp>
      <p:sp>
        <p:nvSpPr>
          <p:cNvPr id="277" name="Google Shape;277;p18"/>
          <p:cNvSpPr/>
          <p:nvPr/>
        </p:nvSpPr>
        <p:spPr>
          <a:xfrm>
            <a:off x="1281525" y="5683739"/>
            <a:ext cx="4267915" cy="604773"/>
          </a:xfrm>
          <a:custGeom>
            <a:rect b="b" l="l" r="r" t="t"/>
            <a:pathLst>
              <a:path extrusionOk="0" h="24254" w="54817">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200">
                <a:solidFill>
                  <a:schemeClr val="dk1"/>
                </a:solidFill>
                <a:latin typeface="Mada"/>
                <a:ea typeface="Mada"/>
                <a:cs typeface="Mada"/>
                <a:sym typeface="Mada"/>
              </a:rPr>
              <a:t>Calour (heat)</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Increased local temperature secondary to both: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Increased blood flow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Elevated metabolic rates</a:t>
            </a:r>
            <a:endParaRPr sz="1200">
              <a:solidFill>
                <a:srgbClr val="FFFFFF"/>
              </a:solidFill>
              <a:latin typeface="Mada"/>
              <a:ea typeface="Mada"/>
              <a:cs typeface="Mada"/>
              <a:sym typeface="Mada"/>
            </a:endParaRPr>
          </a:p>
        </p:txBody>
      </p:sp>
      <p:sp>
        <p:nvSpPr>
          <p:cNvPr id="278" name="Google Shape;278;p18"/>
          <p:cNvSpPr txBox="1"/>
          <p:nvPr/>
        </p:nvSpPr>
        <p:spPr>
          <a:xfrm>
            <a:off x="560150" y="2161625"/>
            <a:ext cx="7341900" cy="48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AA84F"/>
                </a:solidFill>
                <a:latin typeface="Mada"/>
                <a:ea typeface="Mada"/>
                <a:cs typeface="Mada"/>
                <a:sym typeface="Mada"/>
              </a:rPr>
              <a:t>Typically starts immediately after hemostasis. </a:t>
            </a:r>
            <a:endParaRPr sz="1100">
              <a:solidFill>
                <a:srgbClr val="6AA84F"/>
              </a:solidFill>
              <a:latin typeface="Mada"/>
              <a:ea typeface="Mada"/>
              <a:cs typeface="Mada"/>
              <a:sym typeface="Mada"/>
            </a:endParaRPr>
          </a:p>
          <a:p>
            <a:pPr indent="0" lvl="0" marL="0" rtl="0" algn="l">
              <a:lnSpc>
                <a:spcPct val="115000"/>
              </a:lnSpc>
              <a:spcBef>
                <a:spcPts val="0"/>
              </a:spcBef>
              <a:spcAft>
                <a:spcPts val="0"/>
              </a:spcAft>
              <a:buNone/>
            </a:pPr>
            <a:r>
              <a:rPr b="1" lang="en-GB" sz="1100">
                <a:solidFill>
                  <a:srgbClr val="6AA84F"/>
                </a:solidFill>
                <a:latin typeface="Mada"/>
                <a:ea typeface="Mada"/>
                <a:cs typeface="Mada"/>
                <a:sym typeface="Mada"/>
              </a:rPr>
              <a:t>Main cells in the inflammatory phase:</a:t>
            </a:r>
            <a:r>
              <a:rPr lang="en-GB" sz="1100">
                <a:solidFill>
                  <a:srgbClr val="6AA84F"/>
                </a:solidFill>
                <a:latin typeface="Mada"/>
                <a:ea typeface="Mada"/>
                <a:cs typeface="Mada"/>
                <a:sym typeface="Mada"/>
              </a:rPr>
              <a:t> in the first 24 hours → </a:t>
            </a:r>
            <a:r>
              <a:rPr b="1" lang="en-GB" sz="1100">
                <a:solidFill>
                  <a:srgbClr val="FF0000"/>
                </a:solidFill>
                <a:latin typeface="Mada"/>
                <a:ea typeface="Mada"/>
                <a:cs typeface="Mada"/>
                <a:sym typeface="Mada"/>
              </a:rPr>
              <a:t>PMNs</a:t>
            </a:r>
            <a:r>
              <a:rPr lang="en-GB" sz="1100">
                <a:solidFill>
                  <a:srgbClr val="6AA84F"/>
                </a:solidFill>
                <a:latin typeface="Mada"/>
                <a:ea typeface="Mada"/>
                <a:cs typeface="Mada"/>
                <a:sym typeface="Mada"/>
              </a:rPr>
              <a:t> </a:t>
            </a:r>
            <a:r>
              <a:rPr b="1" lang="en-GB" sz="1100">
                <a:solidFill>
                  <a:srgbClr val="FF0000"/>
                </a:solidFill>
                <a:latin typeface="Mada"/>
                <a:ea typeface="Mada"/>
                <a:cs typeface="Mada"/>
                <a:sym typeface="Mada"/>
              </a:rPr>
              <a:t>(neutrophils)</a:t>
            </a:r>
            <a:r>
              <a:rPr lang="en-GB" sz="1100">
                <a:solidFill>
                  <a:srgbClr val="6AA84F"/>
                </a:solidFill>
                <a:latin typeface="Mada"/>
                <a:ea typeface="Mada"/>
                <a:cs typeface="Mada"/>
                <a:sym typeface="Mada"/>
              </a:rPr>
              <a:t> </a:t>
            </a:r>
            <a:endParaRPr sz="1100">
              <a:solidFill>
                <a:srgbClr val="6AA84F"/>
              </a:solidFill>
              <a:latin typeface="Mada"/>
              <a:ea typeface="Mada"/>
              <a:cs typeface="Mada"/>
              <a:sym typeface="Mada"/>
            </a:endParaRPr>
          </a:p>
          <a:p>
            <a:pPr indent="0" lvl="0" marL="0" rtl="0" algn="l">
              <a:lnSpc>
                <a:spcPct val="115000"/>
              </a:lnSpc>
              <a:spcBef>
                <a:spcPts val="0"/>
              </a:spcBef>
              <a:spcAft>
                <a:spcPts val="0"/>
              </a:spcAft>
              <a:buNone/>
            </a:pPr>
            <a:r>
              <a:rPr b="1" lang="en-GB" sz="1100">
                <a:solidFill>
                  <a:srgbClr val="999999"/>
                </a:solidFill>
                <a:latin typeface="Mada"/>
                <a:ea typeface="Mada"/>
                <a:cs typeface="Mada"/>
                <a:sym typeface="Mada"/>
              </a:rPr>
              <a:t>After 24 hours</a:t>
            </a:r>
            <a:r>
              <a:rPr lang="en-GB" sz="1100">
                <a:solidFill>
                  <a:srgbClr val="999999"/>
                </a:solidFill>
                <a:latin typeface="Mada"/>
                <a:ea typeface="Mada"/>
                <a:cs typeface="Mada"/>
                <a:sym typeface="Mada"/>
              </a:rPr>
              <a:t> → </a:t>
            </a:r>
            <a:r>
              <a:rPr b="1" lang="en-GB" sz="1100">
                <a:solidFill>
                  <a:srgbClr val="999999"/>
                </a:solidFill>
                <a:latin typeface="Mada"/>
                <a:ea typeface="Mada"/>
                <a:cs typeface="Mada"/>
                <a:sym typeface="Mada"/>
              </a:rPr>
              <a:t>Macrophages.</a:t>
            </a:r>
            <a:endParaRPr b="1" sz="1100">
              <a:solidFill>
                <a:srgbClr val="999999"/>
              </a:solidFill>
              <a:latin typeface="Mada"/>
              <a:ea typeface="Mada"/>
              <a:cs typeface="Mada"/>
              <a:sym typeface="Mada"/>
            </a:endParaRPr>
          </a:p>
          <a:p>
            <a:pPr indent="0" lvl="0" marL="0" rtl="0" algn="l">
              <a:lnSpc>
                <a:spcPct val="115000"/>
              </a:lnSpc>
              <a:spcBef>
                <a:spcPts val="0"/>
              </a:spcBef>
              <a:spcAft>
                <a:spcPts val="0"/>
              </a:spcAft>
              <a:buNone/>
            </a:pPr>
            <a:r>
              <a:rPr lang="en-GB" sz="1100">
                <a:solidFill>
                  <a:srgbClr val="6AA84F"/>
                </a:solidFill>
                <a:latin typeface="Mada"/>
                <a:ea typeface="Mada"/>
                <a:cs typeface="Mada"/>
                <a:sym typeface="Mada"/>
              </a:rPr>
              <a:t> </a:t>
            </a:r>
            <a:endParaRPr sz="1100">
              <a:solidFill>
                <a:srgbClr val="6AA84F"/>
              </a:solidFill>
              <a:latin typeface="Mada"/>
              <a:ea typeface="Mada"/>
              <a:cs typeface="Mada"/>
              <a:sym typeface="Mada"/>
            </a:endParaRPr>
          </a:p>
          <a:p>
            <a:pPr indent="0" lvl="0" marL="0" rtl="0" algn="l">
              <a:lnSpc>
                <a:spcPct val="115000"/>
              </a:lnSpc>
              <a:spcBef>
                <a:spcPts val="0"/>
              </a:spcBef>
              <a:spcAft>
                <a:spcPts val="0"/>
              </a:spcAft>
              <a:buNone/>
            </a:pPr>
            <a:r>
              <a:rPr lang="en-GB" sz="1100">
                <a:solidFill>
                  <a:schemeClr val="dk1"/>
                </a:solidFill>
                <a:latin typeface="Mada"/>
                <a:ea typeface="Mada"/>
                <a:cs typeface="Mada"/>
                <a:sym typeface="Mada"/>
              </a:rPr>
              <a:t>Classically represented by:</a:t>
            </a:r>
            <a:endParaRPr sz="1300"/>
          </a:p>
        </p:txBody>
      </p:sp>
      <p:sp>
        <p:nvSpPr>
          <p:cNvPr id="279" name="Google Shape;279;p18"/>
          <p:cNvSpPr txBox="1"/>
          <p:nvPr/>
        </p:nvSpPr>
        <p:spPr>
          <a:xfrm>
            <a:off x="2202678" y="1670025"/>
            <a:ext cx="4957800" cy="3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600">
                <a:highlight>
                  <a:srgbClr val="EDF9F9"/>
                </a:highlight>
                <a:latin typeface="Lora"/>
                <a:ea typeface="Lora"/>
                <a:cs typeface="Lora"/>
                <a:sym typeface="Lora"/>
              </a:rPr>
              <a:t>Inflammatory/Migratory ”lag” phase</a:t>
            </a:r>
            <a:r>
              <a:rPr b="1" baseline="30000" lang="en-GB" sz="1600">
                <a:highlight>
                  <a:srgbClr val="EDF9F9"/>
                </a:highlight>
                <a:latin typeface="Lora"/>
                <a:ea typeface="Lora"/>
                <a:cs typeface="Lora"/>
                <a:sym typeface="Lora"/>
              </a:rPr>
              <a:t>1</a:t>
            </a:r>
            <a:r>
              <a:rPr b="1" lang="en-GB" sz="1600">
                <a:highlight>
                  <a:srgbClr val="EDF9F9"/>
                </a:highlight>
                <a:latin typeface="Lora"/>
                <a:ea typeface="Lora"/>
                <a:cs typeface="Lora"/>
                <a:sym typeface="Lora"/>
              </a:rPr>
              <a:t> (1-4 Days)</a:t>
            </a:r>
            <a:endParaRPr b="1" sz="1600">
              <a:highlight>
                <a:srgbClr val="EDF9F9"/>
              </a:highlight>
              <a:latin typeface="Lora"/>
              <a:ea typeface="Lora"/>
              <a:cs typeface="Lora"/>
              <a:sym typeface="Lora"/>
            </a:endParaRPr>
          </a:p>
        </p:txBody>
      </p:sp>
      <p:sp>
        <p:nvSpPr>
          <p:cNvPr id="280" name="Google Shape;280;p18"/>
          <p:cNvSpPr txBox="1"/>
          <p:nvPr/>
        </p:nvSpPr>
        <p:spPr>
          <a:xfrm>
            <a:off x="558913" y="1441935"/>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02</a:t>
            </a:r>
            <a:endParaRPr sz="4800">
              <a:solidFill>
                <a:srgbClr val="FFDDD2"/>
              </a:solidFill>
              <a:latin typeface="Patrick Hand"/>
              <a:ea typeface="Patrick Hand"/>
              <a:cs typeface="Patrick Hand"/>
              <a:sym typeface="Patrick Hand"/>
            </a:endParaRPr>
          </a:p>
        </p:txBody>
      </p:sp>
      <p:grpSp>
        <p:nvGrpSpPr>
          <p:cNvPr id="281" name="Google Shape;281;p18"/>
          <p:cNvGrpSpPr/>
          <p:nvPr/>
        </p:nvGrpSpPr>
        <p:grpSpPr>
          <a:xfrm>
            <a:off x="718732" y="1070867"/>
            <a:ext cx="1459548" cy="770306"/>
            <a:chOff x="3969900" y="337650"/>
            <a:chExt cx="608500" cy="312675"/>
          </a:xfrm>
        </p:grpSpPr>
        <p:sp>
          <p:nvSpPr>
            <p:cNvPr id="282" name="Google Shape;282;p18"/>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18"/>
          <p:cNvGrpSpPr/>
          <p:nvPr/>
        </p:nvGrpSpPr>
        <p:grpSpPr>
          <a:xfrm>
            <a:off x="227231" y="363247"/>
            <a:ext cx="467181" cy="476434"/>
            <a:chOff x="2410712" y="2415450"/>
            <a:chExt cx="312600" cy="312600"/>
          </a:xfrm>
        </p:grpSpPr>
        <p:sp>
          <p:nvSpPr>
            <p:cNvPr id="288" name="Google Shape;288;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 name="Google Shape;290;p18"/>
          <p:cNvSpPr txBox="1"/>
          <p:nvPr/>
        </p:nvSpPr>
        <p:spPr>
          <a:xfrm>
            <a:off x="694284" y="418875"/>
            <a:ext cx="5275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Phases of Wound Healing cont.:</a:t>
            </a:r>
            <a:endParaRPr b="1" sz="1800">
              <a:solidFill>
                <a:srgbClr val="006D77"/>
              </a:solidFill>
              <a:highlight>
                <a:srgbClr val="EDF9F9"/>
              </a:highlight>
              <a:latin typeface="Lora"/>
              <a:ea typeface="Lora"/>
              <a:cs typeface="Lora"/>
              <a:sym typeface="Lora"/>
            </a:endParaRPr>
          </a:p>
        </p:txBody>
      </p:sp>
      <p:grpSp>
        <p:nvGrpSpPr>
          <p:cNvPr id="291" name="Google Shape;291;p18"/>
          <p:cNvGrpSpPr/>
          <p:nvPr/>
        </p:nvGrpSpPr>
        <p:grpSpPr>
          <a:xfrm>
            <a:off x="632488" y="3374299"/>
            <a:ext cx="657040" cy="403233"/>
            <a:chOff x="2673625" y="934650"/>
            <a:chExt cx="1358925" cy="923575"/>
          </a:xfrm>
        </p:grpSpPr>
        <p:sp>
          <p:nvSpPr>
            <p:cNvPr id="292" name="Google Shape;292;p18"/>
            <p:cNvSpPr txBox="1"/>
            <p:nvPr/>
          </p:nvSpPr>
          <p:spPr>
            <a:xfrm>
              <a:off x="2673625" y="1155725"/>
              <a:ext cx="7887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a:solidFill>
                    <a:srgbClr val="83C5BE"/>
                  </a:solidFill>
                  <a:latin typeface="Mada"/>
                  <a:ea typeface="Mada"/>
                  <a:cs typeface="Mada"/>
                  <a:sym typeface="Mada"/>
                </a:rPr>
                <a:t>01</a:t>
              </a:r>
              <a:endParaRPr>
                <a:solidFill>
                  <a:srgbClr val="83C5BE"/>
                </a:solidFill>
                <a:latin typeface="Mada"/>
                <a:ea typeface="Mada"/>
                <a:cs typeface="Mada"/>
                <a:sym typeface="Mada"/>
              </a:endParaRPr>
            </a:p>
          </p:txBody>
        </p:sp>
        <p:sp>
          <p:nvSpPr>
            <p:cNvPr id="293" name="Google Shape;293;p18"/>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94" name="Google Shape;294;p18"/>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grpSp>
        <p:nvGrpSpPr>
          <p:cNvPr id="295" name="Google Shape;295;p18"/>
          <p:cNvGrpSpPr/>
          <p:nvPr/>
        </p:nvGrpSpPr>
        <p:grpSpPr>
          <a:xfrm>
            <a:off x="632488" y="4364899"/>
            <a:ext cx="657040" cy="403233"/>
            <a:chOff x="2673625" y="934650"/>
            <a:chExt cx="1358925" cy="923575"/>
          </a:xfrm>
        </p:grpSpPr>
        <p:sp>
          <p:nvSpPr>
            <p:cNvPr id="296" name="Google Shape;296;p18"/>
            <p:cNvSpPr txBox="1"/>
            <p:nvPr/>
          </p:nvSpPr>
          <p:spPr>
            <a:xfrm>
              <a:off x="2673625" y="1155725"/>
              <a:ext cx="7887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a:solidFill>
                    <a:srgbClr val="83C5BE"/>
                  </a:solidFill>
                  <a:latin typeface="Mada"/>
                  <a:ea typeface="Mada"/>
                  <a:cs typeface="Mada"/>
                  <a:sym typeface="Mada"/>
                </a:rPr>
                <a:t>02</a:t>
              </a:r>
              <a:endParaRPr>
                <a:solidFill>
                  <a:srgbClr val="83C5BE"/>
                </a:solidFill>
                <a:latin typeface="Mada"/>
                <a:ea typeface="Mada"/>
                <a:cs typeface="Mada"/>
                <a:sym typeface="Mada"/>
              </a:endParaRPr>
            </a:p>
          </p:txBody>
        </p:sp>
        <p:sp>
          <p:nvSpPr>
            <p:cNvPr id="297" name="Google Shape;297;p18"/>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298" name="Google Shape;298;p18"/>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grpSp>
        <p:nvGrpSpPr>
          <p:cNvPr id="299" name="Google Shape;299;p18"/>
          <p:cNvGrpSpPr/>
          <p:nvPr/>
        </p:nvGrpSpPr>
        <p:grpSpPr>
          <a:xfrm>
            <a:off x="632488" y="5431699"/>
            <a:ext cx="657040" cy="403233"/>
            <a:chOff x="2673625" y="934650"/>
            <a:chExt cx="1358925" cy="923575"/>
          </a:xfrm>
        </p:grpSpPr>
        <p:sp>
          <p:nvSpPr>
            <p:cNvPr id="300" name="Google Shape;300;p18"/>
            <p:cNvSpPr txBox="1"/>
            <p:nvPr/>
          </p:nvSpPr>
          <p:spPr>
            <a:xfrm>
              <a:off x="2673625" y="1155725"/>
              <a:ext cx="7887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a:solidFill>
                    <a:srgbClr val="83C5BE"/>
                  </a:solidFill>
                  <a:latin typeface="Mada"/>
                  <a:ea typeface="Mada"/>
                  <a:cs typeface="Mada"/>
                  <a:sym typeface="Mada"/>
                </a:rPr>
                <a:t>03</a:t>
              </a:r>
              <a:endParaRPr>
                <a:solidFill>
                  <a:srgbClr val="83C5BE"/>
                </a:solidFill>
                <a:latin typeface="Mada"/>
                <a:ea typeface="Mada"/>
                <a:cs typeface="Mada"/>
                <a:sym typeface="Mada"/>
              </a:endParaRPr>
            </a:p>
          </p:txBody>
        </p:sp>
        <p:sp>
          <p:nvSpPr>
            <p:cNvPr id="301" name="Google Shape;301;p18"/>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302" name="Google Shape;302;p18"/>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grpSp>
        <p:nvGrpSpPr>
          <p:cNvPr id="303" name="Google Shape;303;p18"/>
          <p:cNvGrpSpPr/>
          <p:nvPr/>
        </p:nvGrpSpPr>
        <p:grpSpPr>
          <a:xfrm>
            <a:off x="632488" y="6422299"/>
            <a:ext cx="657040" cy="403233"/>
            <a:chOff x="2673625" y="934650"/>
            <a:chExt cx="1358925" cy="923575"/>
          </a:xfrm>
        </p:grpSpPr>
        <p:sp>
          <p:nvSpPr>
            <p:cNvPr id="304" name="Google Shape;304;p18"/>
            <p:cNvSpPr txBox="1"/>
            <p:nvPr/>
          </p:nvSpPr>
          <p:spPr>
            <a:xfrm>
              <a:off x="2673625" y="1155725"/>
              <a:ext cx="7887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a:solidFill>
                    <a:srgbClr val="83C5BE"/>
                  </a:solidFill>
                  <a:latin typeface="Mada"/>
                  <a:ea typeface="Mada"/>
                  <a:cs typeface="Mada"/>
                  <a:sym typeface="Mada"/>
                </a:rPr>
                <a:t>04</a:t>
              </a:r>
              <a:endParaRPr>
                <a:solidFill>
                  <a:srgbClr val="83C5BE"/>
                </a:solidFill>
                <a:latin typeface="Mada"/>
                <a:ea typeface="Mada"/>
                <a:cs typeface="Mada"/>
                <a:sym typeface="Mada"/>
              </a:endParaRPr>
            </a:p>
          </p:txBody>
        </p:sp>
        <p:sp>
          <p:nvSpPr>
            <p:cNvPr id="305" name="Google Shape;305;p18"/>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306" name="Google Shape;306;p18"/>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grpSp>
      <p:sp>
        <p:nvSpPr>
          <p:cNvPr id="307" name="Google Shape;307;p18"/>
          <p:cNvSpPr/>
          <p:nvPr/>
        </p:nvSpPr>
        <p:spPr>
          <a:xfrm>
            <a:off x="419193" y="24235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nvSpPr>
        <p:spPr>
          <a:xfrm>
            <a:off x="554725" y="2585875"/>
            <a:ext cx="6435300" cy="60864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rgbClr val="1C4588"/>
              </a:buClr>
              <a:buSzPts val="1100"/>
              <a:buFont typeface="Mada"/>
              <a:buAutoNum type="arabicPeriod"/>
            </a:pPr>
            <a:r>
              <a:rPr lang="en-GB" sz="1100">
                <a:solidFill>
                  <a:srgbClr val="1C4588"/>
                </a:solidFill>
                <a:latin typeface="Mada"/>
                <a:ea typeface="Mada"/>
                <a:cs typeface="Mada"/>
                <a:sym typeface="Mada"/>
              </a:rPr>
              <a:t>In this phase </a:t>
            </a:r>
            <a:r>
              <a:rPr lang="en-GB" sz="1100">
                <a:solidFill>
                  <a:srgbClr val="1C4588"/>
                </a:solidFill>
                <a:latin typeface="Mada"/>
                <a:ea typeface="Mada"/>
                <a:cs typeface="Mada"/>
                <a:sym typeface="Mada"/>
              </a:rPr>
              <a:t>there is progressive collagen synthesis by fibroblasts and a corresponding increase in tensile strength with Increased collagen turnover. </a:t>
            </a:r>
            <a:r>
              <a:rPr lang="en-GB" sz="1100">
                <a:solidFill>
                  <a:srgbClr val="999999"/>
                </a:solidFill>
                <a:latin typeface="Mada"/>
                <a:ea typeface="Mada"/>
                <a:cs typeface="Mada"/>
                <a:sym typeface="Mada"/>
              </a:rPr>
              <a:t>This phase is</a:t>
            </a:r>
            <a:r>
              <a:rPr lang="en-GB" sz="1100">
                <a:solidFill>
                  <a:srgbClr val="1C4588"/>
                </a:solidFill>
                <a:latin typeface="Mada"/>
                <a:ea typeface="Mada"/>
                <a:cs typeface="Mada"/>
                <a:sym typeface="Mada"/>
              </a:rPr>
              <a:t> </a:t>
            </a:r>
            <a:r>
              <a:rPr lang="en-GB" sz="1100">
                <a:solidFill>
                  <a:srgbClr val="999999"/>
                </a:solidFill>
                <a:latin typeface="Mada"/>
                <a:ea typeface="Mada"/>
                <a:cs typeface="Mada"/>
                <a:sym typeface="Mada"/>
              </a:rPr>
              <a:t>delayed by: Microvascular diseases (Diabetes), Macrovascular (Atherosclerosis).</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AutoNum type="arabicPeriod"/>
            </a:pPr>
            <a:r>
              <a:rPr lang="en-GB" sz="1100">
                <a:solidFill>
                  <a:srgbClr val="1C4588"/>
                </a:solidFill>
                <a:latin typeface="Mada"/>
                <a:ea typeface="Mada"/>
                <a:cs typeface="Mada"/>
                <a:sym typeface="Mada"/>
              </a:rPr>
              <a:t>Arterial oxygen tension (PaO2) is a key determinant of the rate of collagen synthesis.</a:t>
            </a:r>
            <a:endParaRPr sz="1100">
              <a:solidFill>
                <a:srgbClr val="1C4588"/>
              </a:solidFill>
              <a:latin typeface="Mada"/>
              <a:ea typeface="Mada"/>
              <a:cs typeface="Mada"/>
              <a:sym typeface="Mada"/>
            </a:endParaRPr>
          </a:p>
          <a:p>
            <a:pPr indent="0" lvl="0" marL="457200" rtl="0" algn="l">
              <a:spcBef>
                <a:spcPts val="0"/>
              </a:spcBef>
              <a:spcAft>
                <a:spcPts val="0"/>
              </a:spcAft>
              <a:buNone/>
            </a:pPr>
            <a:r>
              <a:t/>
            </a:r>
            <a:endParaRPr sz="1100">
              <a:solidFill>
                <a:srgbClr val="1C4588"/>
              </a:solidFill>
              <a:latin typeface="Mada"/>
              <a:ea typeface="Mada"/>
              <a:cs typeface="Mada"/>
              <a:sym typeface="Mada"/>
            </a:endParaRPr>
          </a:p>
          <a:p>
            <a:pPr indent="0" lvl="0" marL="457200" rtl="0" algn="l">
              <a:spcBef>
                <a:spcPts val="0"/>
              </a:spcBef>
              <a:spcAft>
                <a:spcPts val="0"/>
              </a:spcAft>
              <a:buNone/>
            </a:pPr>
            <a:r>
              <a:t/>
            </a:r>
            <a:endParaRPr sz="1100">
              <a:solidFill>
                <a:srgbClr val="6AA84F"/>
              </a:solidFill>
              <a:latin typeface="Mada"/>
              <a:ea typeface="Mada"/>
              <a:cs typeface="Mada"/>
              <a:sym typeface="Mada"/>
            </a:endParaRPr>
          </a:p>
        </p:txBody>
      </p:sp>
      <p:sp>
        <p:nvSpPr>
          <p:cNvPr id="315" name="Google Shape;315;p19"/>
          <p:cNvSpPr txBox="1"/>
          <p:nvPr/>
        </p:nvSpPr>
        <p:spPr>
          <a:xfrm>
            <a:off x="517850" y="2792875"/>
            <a:ext cx="6435300" cy="444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Begins 2-3 days after wounding.</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Signalled by arrival of </a:t>
            </a:r>
            <a:r>
              <a:rPr b="1" lang="en-GB" sz="1200">
                <a:solidFill>
                  <a:srgbClr val="FF0000"/>
                </a:solidFill>
                <a:latin typeface="Mada"/>
                <a:ea typeface="Mada"/>
                <a:cs typeface="Mada"/>
                <a:sym typeface="Mada"/>
              </a:rPr>
              <a:t>fibroblasts </a:t>
            </a:r>
            <a:r>
              <a:rPr lang="en-GB" sz="1200">
                <a:solidFill>
                  <a:srgbClr val="6AA84F"/>
                </a:solidFill>
                <a:latin typeface="Mada"/>
                <a:ea typeface="Mada"/>
                <a:cs typeface="Mada"/>
                <a:sym typeface="Mada"/>
              </a:rPr>
              <a:t>(</a:t>
            </a:r>
            <a:r>
              <a:rPr b="1" lang="en-GB" sz="1200">
                <a:solidFill>
                  <a:srgbClr val="6AA84F"/>
                </a:solidFill>
                <a:latin typeface="Mada"/>
                <a:ea typeface="Mada"/>
                <a:cs typeface="Mada"/>
                <a:sym typeface="Mada"/>
              </a:rPr>
              <a:t>Main cells in the proliferative phase</a:t>
            </a:r>
            <a:r>
              <a:rPr lang="en-GB" sz="1200">
                <a:solidFill>
                  <a:srgbClr val="6AA84F"/>
                </a:solidFill>
                <a:latin typeface="Mada"/>
                <a:ea typeface="Mada"/>
                <a:cs typeface="Mada"/>
                <a:sym typeface="Mada"/>
              </a:rPr>
              <a:t>, they play a role in collagen synthesis).</a:t>
            </a:r>
            <a:endParaRPr b="1" baseline="30000" sz="1200">
              <a:solidFill>
                <a:schemeClr val="dk1"/>
              </a:solidFill>
              <a:latin typeface="Mada"/>
              <a:ea typeface="Mada"/>
              <a:cs typeface="Mada"/>
              <a:sym typeface="Mada"/>
            </a:endParaRPr>
          </a:p>
          <a:p>
            <a:pPr indent="0" lvl="0" marL="0" rtl="0" algn="l">
              <a:lnSpc>
                <a:spcPct val="150000"/>
              </a:lnSpc>
              <a:spcBef>
                <a:spcPts val="0"/>
              </a:spcBef>
              <a:spcAft>
                <a:spcPts val="0"/>
              </a:spcAft>
              <a:buNone/>
            </a:pPr>
            <a:r>
              <a:t/>
            </a:r>
            <a:endParaRPr b="1" baseline="30000" sz="1200">
              <a:solidFill>
                <a:schemeClr val="dk1"/>
              </a:solidFill>
              <a:latin typeface="Mada"/>
              <a:ea typeface="Mada"/>
              <a:cs typeface="Mada"/>
              <a:sym typeface="Mada"/>
            </a:endParaRPr>
          </a:p>
          <a:p>
            <a:pPr indent="-304800" lvl="0" marL="9144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Driven by macrophage-derived </a:t>
            </a:r>
            <a:r>
              <a:rPr b="1" lang="en-GB" sz="1200">
                <a:solidFill>
                  <a:schemeClr val="dk1"/>
                </a:solidFill>
                <a:latin typeface="Mada"/>
                <a:ea typeface="Mada"/>
                <a:cs typeface="Mada"/>
                <a:sym typeface="Mada"/>
              </a:rPr>
              <a:t>bFGF</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TGFβ</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PDGF</a:t>
            </a:r>
            <a:r>
              <a:rPr lang="en-GB" sz="1200">
                <a:solidFill>
                  <a:schemeClr val="dk1"/>
                </a:solidFill>
                <a:latin typeface="Mada"/>
                <a:ea typeface="Mada"/>
                <a:cs typeface="Mada"/>
                <a:sym typeface="Mada"/>
              </a:rPr>
              <a:t> to proliferate and synthesize </a:t>
            </a:r>
            <a:r>
              <a:rPr lang="en-GB" sz="1200">
                <a:solidFill>
                  <a:schemeClr val="dk1"/>
                </a:solidFill>
                <a:latin typeface="Mada"/>
                <a:ea typeface="Mada"/>
                <a:cs typeface="Mada"/>
                <a:sym typeface="Mada"/>
              </a:rPr>
              <a:t>glycosaminoglycans</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GAGs</a:t>
            </a:r>
            <a:r>
              <a:rPr lang="en-GB" sz="1200">
                <a:solidFill>
                  <a:schemeClr val="dk1"/>
                </a:solidFill>
                <a:latin typeface="Mada"/>
                <a:ea typeface="Mada"/>
                <a:cs typeface="Mada"/>
                <a:sym typeface="Mada"/>
              </a:rPr>
              <a:t>) and </a:t>
            </a:r>
            <a:r>
              <a:rPr b="1" lang="en-GB" sz="1200">
                <a:solidFill>
                  <a:schemeClr val="dk1"/>
                </a:solidFill>
                <a:latin typeface="Mada"/>
                <a:ea typeface="Mada"/>
                <a:cs typeface="Mada"/>
                <a:sym typeface="Mada"/>
              </a:rPr>
              <a:t>proteoglycans</a:t>
            </a:r>
            <a:r>
              <a:rPr lang="en-GB" sz="1200">
                <a:solidFill>
                  <a:schemeClr val="dk1"/>
                </a:solidFill>
                <a:latin typeface="Mada"/>
                <a:ea typeface="Mada"/>
                <a:cs typeface="Mada"/>
                <a:sym typeface="Mada"/>
              </a:rPr>
              <a:t> (building blocks of new </a:t>
            </a:r>
            <a:r>
              <a:rPr lang="en-GB" sz="1200">
                <a:solidFill>
                  <a:schemeClr val="dk1"/>
                </a:solidFill>
                <a:latin typeface="Mada"/>
                <a:ea typeface="Mada"/>
                <a:cs typeface="Mada"/>
                <a:sym typeface="Mada"/>
              </a:rPr>
              <a:t>extracellular</a:t>
            </a:r>
            <a:r>
              <a:rPr lang="en-GB" sz="1200">
                <a:solidFill>
                  <a:schemeClr val="dk1"/>
                </a:solidFill>
                <a:latin typeface="Mada"/>
                <a:ea typeface="Mada"/>
                <a:cs typeface="Mada"/>
                <a:sym typeface="Mada"/>
              </a:rPr>
              <a:t> matrix of granulation tissue and collagen).</a:t>
            </a:r>
            <a:endParaRPr sz="1200">
              <a:solidFill>
                <a:schemeClr val="dk1"/>
              </a:solidFill>
              <a:latin typeface="Mada"/>
              <a:ea typeface="Mada"/>
              <a:cs typeface="Mada"/>
              <a:sym typeface="Mada"/>
            </a:endParaRPr>
          </a:p>
          <a:p>
            <a:pPr indent="-304800" lvl="0" marL="9144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Also produce </a:t>
            </a:r>
            <a:r>
              <a:rPr b="1" lang="en-GB" sz="1200">
                <a:solidFill>
                  <a:schemeClr val="dk1"/>
                </a:solidFill>
                <a:latin typeface="Mada"/>
                <a:ea typeface="Mada"/>
                <a:cs typeface="Mada"/>
                <a:sym typeface="Mada"/>
              </a:rPr>
              <a:t>bFGF</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TGFβ</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PDGF</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keratinocyte growth factor</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insulin-like growth factors-1</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Dominant cell type peaking at 7-14 days.</a:t>
            </a:r>
            <a:endParaRPr sz="1200">
              <a:solidFill>
                <a:schemeClr val="dk1"/>
              </a:solidFill>
              <a:latin typeface="Mada"/>
              <a:ea typeface="Mada"/>
              <a:cs typeface="Mada"/>
              <a:sym typeface="Mada"/>
            </a:endParaRPr>
          </a:p>
          <a:p>
            <a:pPr indent="0" lvl="0" marL="0" rtl="0" algn="l">
              <a:lnSpc>
                <a:spcPct val="150000"/>
              </a:lnSpc>
              <a:spcBef>
                <a:spcPts val="0"/>
              </a:spcBef>
              <a:spcAft>
                <a:spcPts val="0"/>
              </a:spcAft>
              <a:buNone/>
            </a:pPr>
            <a:r>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Collagen synthesis</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(net production for next 3-6 weeks).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Keratinocyte mitosis, ↑Endothelial cells and ↑Angiogenesis (from vessels at wound margins).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Lasts 2-4 weeks depending on site and size of wound with slowing of fibroblast </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chemeClr val="dk1"/>
                </a:solidFill>
                <a:latin typeface="Mada"/>
                <a:ea typeface="Mada"/>
                <a:cs typeface="Mada"/>
                <a:sym typeface="Mada"/>
              </a:rPr>
              <a:t>migration and proliferation.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Different cells differentiate into different types and new blood vessels are formed (angiogenesis).</a:t>
            </a:r>
            <a:endParaRPr sz="1200">
              <a:solidFill>
                <a:srgbClr val="6AA84F"/>
              </a:solidFill>
              <a:latin typeface="Mada"/>
              <a:ea typeface="Mada"/>
              <a:cs typeface="Mada"/>
              <a:sym typeface="Mada"/>
            </a:endParaRPr>
          </a:p>
        </p:txBody>
      </p:sp>
      <p:pic>
        <p:nvPicPr>
          <p:cNvPr id="316" name="Google Shape;316;p19"/>
          <p:cNvPicPr preferRelativeResize="0"/>
          <p:nvPr/>
        </p:nvPicPr>
        <p:blipFill>
          <a:blip r:embed="rId3">
            <a:alphaModFix/>
          </a:blip>
          <a:stretch>
            <a:fillRect/>
          </a:stretch>
        </p:blipFill>
        <p:spPr>
          <a:xfrm>
            <a:off x="2170549" y="7318474"/>
            <a:ext cx="1584125" cy="1069375"/>
          </a:xfrm>
          <a:prstGeom prst="rect">
            <a:avLst/>
          </a:prstGeom>
          <a:noFill/>
          <a:ln cap="flat" cmpd="sng" w="9525">
            <a:solidFill>
              <a:srgbClr val="000000"/>
            </a:solidFill>
            <a:prstDash val="solid"/>
            <a:round/>
            <a:headEnd len="sm" w="sm" type="none"/>
            <a:tailEnd len="sm" w="sm" type="none"/>
          </a:ln>
        </p:spPr>
      </p:pic>
      <p:pic>
        <p:nvPicPr>
          <p:cNvPr id="317" name="Google Shape;317;p19"/>
          <p:cNvPicPr preferRelativeResize="0"/>
          <p:nvPr/>
        </p:nvPicPr>
        <p:blipFill>
          <a:blip r:embed="rId4">
            <a:alphaModFix/>
          </a:blip>
          <a:stretch>
            <a:fillRect/>
          </a:stretch>
        </p:blipFill>
        <p:spPr>
          <a:xfrm>
            <a:off x="4107300" y="7318475"/>
            <a:ext cx="1584124" cy="1069396"/>
          </a:xfrm>
          <a:prstGeom prst="rect">
            <a:avLst/>
          </a:prstGeom>
          <a:noFill/>
          <a:ln>
            <a:noFill/>
          </a:ln>
        </p:spPr>
      </p:pic>
      <p:sp>
        <p:nvSpPr>
          <p:cNvPr id="318" name="Google Shape;318;p19"/>
          <p:cNvSpPr txBox="1"/>
          <p:nvPr/>
        </p:nvSpPr>
        <p:spPr>
          <a:xfrm>
            <a:off x="4085275" y="8367025"/>
            <a:ext cx="2249700" cy="2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highlight>
                  <a:srgbClr val="FFFFFF"/>
                </a:highlight>
                <a:latin typeface="Mada"/>
                <a:ea typeface="Mada"/>
                <a:cs typeface="Mada"/>
                <a:sym typeface="Mada"/>
              </a:rPr>
              <a:t>Collagen and </a:t>
            </a:r>
            <a:r>
              <a:rPr lang="en-GB" sz="900">
                <a:highlight>
                  <a:srgbClr val="FFFFFF"/>
                </a:highlight>
                <a:latin typeface="Mada"/>
                <a:ea typeface="Mada"/>
                <a:cs typeface="Mada"/>
                <a:sym typeface="Mada"/>
              </a:rPr>
              <a:t>elastin</a:t>
            </a:r>
            <a:r>
              <a:rPr lang="en-GB" sz="900">
                <a:highlight>
                  <a:srgbClr val="FFFFFF"/>
                </a:highlight>
                <a:latin typeface="Mada"/>
                <a:ea typeface="Mada"/>
                <a:cs typeface="Mada"/>
                <a:sym typeface="Mada"/>
              </a:rPr>
              <a:t> synthesis</a:t>
            </a:r>
            <a:endParaRPr sz="900">
              <a:highlight>
                <a:srgbClr val="FFFFFF"/>
              </a:highlight>
              <a:latin typeface="Mada"/>
              <a:ea typeface="Mada"/>
              <a:cs typeface="Mada"/>
              <a:sym typeface="Mada"/>
            </a:endParaRPr>
          </a:p>
        </p:txBody>
      </p:sp>
      <p:sp>
        <p:nvSpPr>
          <p:cNvPr id="319" name="Google Shape;319;p19"/>
          <p:cNvSpPr txBox="1"/>
          <p:nvPr/>
        </p:nvSpPr>
        <p:spPr>
          <a:xfrm>
            <a:off x="2245775" y="2210875"/>
            <a:ext cx="5421300" cy="3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300">
                <a:highlight>
                  <a:srgbClr val="EDF9F9"/>
                </a:highlight>
                <a:latin typeface="Lora"/>
                <a:ea typeface="Lora"/>
                <a:cs typeface="Lora"/>
                <a:sym typeface="Lora"/>
              </a:rPr>
              <a:t>Proliferative/Fibroplasia “incremental“ </a:t>
            </a:r>
            <a:r>
              <a:rPr b="1" baseline="30000" lang="en-GB" sz="1300">
                <a:highlight>
                  <a:srgbClr val="EDF9F9"/>
                </a:highlight>
                <a:latin typeface="Lora"/>
                <a:ea typeface="Lora"/>
                <a:cs typeface="Lora"/>
                <a:sym typeface="Lora"/>
              </a:rPr>
              <a:t>1 </a:t>
            </a:r>
            <a:r>
              <a:rPr b="1" lang="en-GB" sz="1300">
                <a:highlight>
                  <a:srgbClr val="EDF9F9"/>
                </a:highlight>
                <a:latin typeface="Lora"/>
                <a:ea typeface="Lora"/>
                <a:cs typeface="Lora"/>
                <a:sym typeface="Lora"/>
              </a:rPr>
              <a:t>(3 days - 3 weeks)</a:t>
            </a:r>
            <a:endParaRPr b="1" sz="1300">
              <a:highlight>
                <a:srgbClr val="EDF9F9"/>
              </a:highlight>
              <a:latin typeface="Lora"/>
              <a:ea typeface="Lora"/>
              <a:cs typeface="Lora"/>
              <a:sym typeface="Lora"/>
            </a:endParaRPr>
          </a:p>
        </p:txBody>
      </p:sp>
      <p:sp>
        <p:nvSpPr>
          <p:cNvPr id="320" name="Google Shape;320;p19"/>
          <p:cNvSpPr txBox="1"/>
          <p:nvPr/>
        </p:nvSpPr>
        <p:spPr>
          <a:xfrm>
            <a:off x="626400" y="1863110"/>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03</a:t>
            </a:r>
            <a:endParaRPr sz="4800">
              <a:solidFill>
                <a:srgbClr val="FFDDD2"/>
              </a:solidFill>
              <a:latin typeface="Patrick Hand"/>
              <a:ea typeface="Patrick Hand"/>
              <a:cs typeface="Patrick Hand"/>
              <a:sym typeface="Patrick Hand"/>
            </a:endParaRPr>
          </a:p>
        </p:txBody>
      </p:sp>
      <p:grpSp>
        <p:nvGrpSpPr>
          <p:cNvPr id="321" name="Google Shape;321;p19"/>
          <p:cNvGrpSpPr/>
          <p:nvPr/>
        </p:nvGrpSpPr>
        <p:grpSpPr>
          <a:xfrm>
            <a:off x="786219" y="1492042"/>
            <a:ext cx="1459548" cy="770306"/>
            <a:chOff x="3969900" y="337650"/>
            <a:chExt cx="608500" cy="312675"/>
          </a:xfrm>
        </p:grpSpPr>
        <p:sp>
          <p:nvSpPr>
            <p:cNvPr id="322" name="Google Shape;322;p1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19"/>
          <p:cNvGrpSpPr/>
          <p:nvPr/>
        </p:nvGrpSpPr>
        <p:grpSpPr>
          <a:xfrm>
            <a:off x="294719" y="479622"/>
            <a:ext cx="467181" cy="476434"/>
            <a:chOff x="2410712" y="2415450"/>
            <a:chExt cx="312600" cy="312600"/>
          </a:xfrm>
        </p:grpSpPr>
        <p:sp>
          <p:nvSpPr>
            <p:cNvPr id="328" name="Google Shape;328;p1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19"/>
          <p:cNvSpPr txBox="1"/>
          <p:nvPr/>
        </p:nvSpPr>
        <p:spPr>
          <a:xfrm>
            <a:off x="761772" y="535250"/>
            <a:ext cx="5275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Phases of Wound Healing cont.:</a:t>
            </a:r>
            <a:endParaRPr b="1" sz="1800">
              <a:solidFill>
                <a:srgbClr val="006D77"/>
              </a:solidFill>
              <a:highlight>
                <a:srgbClr val="EDF9F9"/>
              </a:highlight>
              <a:latin typeface="Lora"/>
              <a:ea typeface="Lora"/>
              <a:cs typeface="Lora"/>
              <a:sym typeface="Lora"/>
            </a:endParaRPr>
          </a:p>
        </p:txBody>
      </p:sp>
      <p:grpSp>
        <p:nvGrpSpPr>
          <p:cNvPr id="331" name="Google Shape;331;p19"/>
          <p:cNvGrpSpPr/>
          <p:nvPr/>
        </p:nvGrpSpPr>
        <p:grpSpPr>
          <a:xfrm>
            <a:off x="1116287" y="4770567"/>
            <a:ext cx="279714" cy="277839"/>
            <a:chOff x="6414250" y="2415450"/>
            <a:chExt cx="312600" cy="312600"/>
          </a:xfrm>
        </p:grpSpPr>
        <p:sp>
          <p:nvSpPr>
            <p:cNvPr id="332" name="Google Shape;332;p1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9"/>
          <p:cNvGrpSpPr/>
          <p:nvPr/>
        </p:nvGrpSpPr>
        <p:grpSpPr>
          <a:xfrm>
            <a:off x="1116287" y="5317017"/>
            <a:ext cx="279714" cy="277839"/>
            <a:chOff x="6414250" y="2415450"/>
            <a:chExt cx="312600" cy="312600"/>
          </a:xfrm>
        </p:grpSpPr>
        <p:sp>
          <p:nvSpPr>
            <p:cNvPr id="335" name="Google Shape;335;p1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19"/>
          <p:cNvGrpSpPr/>
          <p:nvPr/>
        </p:nvGrpSpPr>
        <p:grpSpPr>
          <a:xfrm>
            <a:off x="1116287" y="3943317"/>
            <a:ext cx="279714" cy="277839"/>
            <a:chOff x="6414250" y="2415450"/>
            <a:chExt cx="312600" cy="312600"/>
          </a:xfrm>
        </p:grpSpPr>
        <p:sp>
          <p:nvSpPr>
            <p:cNvPr id="338" name="Google Shape;338;p19"/>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19"/>
          <p:cNvSpPr/>
          <p:nvPr/>
        </p:nvSpPr>
        <p:spPr>
          <a:xfrm>
            <a:off x="679218" y="31598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74475" y="8615025"/>
            <a:ext cx="7440600" cy="2001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The major event in the remodeling phase.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Type three collagen is the main collagen present in the wound healing process. In abnormal wound healing (such as in hypertrophic scars and keloids) we have a higher ratio that could reach up to 1:30 so you'll have high collagen type 3 compared to the normal ratio, and you’ll have abnormal scarring.</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Especially in healing tendons, muscles, and blood vessels. F</a:t>
            </a:r>
            <a:r>
              <a:rPr lang="en-GB" sz="800">
                <a:solidFill>
                  <a:srgbClr val="6AA84F"/>
                </a:solidFill>
                <a:latin typeface="Mada"/>
                <a:ea typeface="Mada"/>
                <a:cs typeface="Mada"/>
                <a:sym typeface="Mada"/>
              </a:rPr>
              <a:t>or example for tendons it reaches up to 60-80%, but for normal wounds it usually reaches 100%.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Patients with pressure sore are usually malnourished therefore the healing process is usually delayed in such patients, </a:t>
            </a:r>
            <a:r>
              <a:rPr lang="en-GB" sz="800">
                <a:solidFill>
                  <a:srgbClr val="1C4588"/>
                </a:solidFill>
                <a:latin typeface="Mada"/>
                <a:ea typeface="Mada"/>
                <a:cs typeface="Mada"/>
                <a:sym typeface="Mada"/>
              </a:rPr>
              <a:t>Malnutrition  has  to  be  severe  before  healing  is  affected. Protein  availability  is  most  important,  and  wound  dehiscence  and  infection  are  common  when  the  serum  albumin is  low.  Healing  problems  should  be  anticipated  if  recent weight loss exceeds 20%. Vitamin C is essential for proline hydroxylation and collagen synthesis.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E.g. penicillin, steroids and chemotherapy.</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Elderly patients are more prone to have chronic wounds, </a:t>
            </a:r>
            <a:r>
              <a:rPr lang="en-GB" sz="800">
                <a:solidFill>
                  <a:srgbClr val="1C4588"/>
                </a:solidFill>
                <a:latin typeface="Mada"/>
                <a:ea typeface="Mada"/>
                <a:cs typeface="Mada"/>
                <a:sym typeface="Mada"/>
              </a:rPr>
              <a:t>they heal poorly because of impaired blood supply, poor nutritional status or intercurrent  disease.however, they still form ‘good’ scars.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Vasoconstriction →</a:t>
            </a:r>
            <a:r>
              <a:rPr lang="en-GB" sz="800">
                <a:solidFill>
                  <a:srgbClr val="6AA84F"/>
                </a:solidFill>
                <a:latin typeface="Mada"/>
                <a:ea typeface="Mada"/>
                <a:cs typeface="Mada"/>
                <a:sym typeface="Mada"/>
              </a:rPr>
              <a:t>reduced oxygen delivery.</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1C4588"/>
                </a:solidFill>
                <a:latin typeface="Mada"/>
                <a:ea typeface="Mada"/>
                <a:cs typeface="Mada"/>
                <a:sym typeface="Mada"/>
              </a:rPr>
              <a:t>Dead spaces must be avoided, as the accumulation of blood and exudate encourage infection. Correct suturing of the  deeper  layers  avoids  dead  space  and  often  allows  the skin  edges  to  fall  together  without  tension. 5/0 or 6/0 sutures are appropriate for the face, stronger ones (3/0 or 4/0) are needed for incisions near joints  and  still  stronger  ones for the abdominal wall</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Chemo and radiotherapy lead to fibrosis of the skin as well as stenosis of the arteries.</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
        <p:nvSpPr>
          <p:cNvPr id="347" name="Google Shape;347;p20"/>
          <p:cNvSpPr txBox="1"/>
          <p:nvPr/>
        </p:nvSpPr>
        <p:spPr>
          <a:xfrm>
            <a:off x="544757" y="1429159"/>
            <a:ext cx="6435300" cy="3480900"/>
          </a:xfrm>
          <a:prstGeom prst="rect">
            <a:avLst/>
          </a:prstGeom>
          <a:noFill/>
          <a:ln cap="flat" cmpd="sng" w="3810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nvSpPr>
        <p:spPr>
          <a:xfrm>
            <a:off x="2266307" y="1010188"/>
            <a:ext cx="5122800" cy="3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600">
                <a:highlight>
                  <a:srgbClr val="EDF9F9"/>
                </a:highlight>
                <a:latin typeface="Lora"/>
                <a:ea typeface="Lora"/>
                <a:cs typeface="Lora"/>
                <a:sym typeface="Lora"/>
              </a:rPr>
              <a:t>Remodeling /Maturation (3 weeks - one year)</a:t>
            </a:r>
            <a:endParaRPr b="1" sz="1600">
              <a:highlight>
                <a:srgbClr val="EDF9F9"/>
              </a:highlight>
              <a:latin typeface="Lora"/>
              <a:ea typeface="Lora"/>
              <a:cs typeface="Lora"/>
              <a:sym typeface="Lora"/>
            </a:endParaRPr>
          </a:p>
        </p:txBody>
      </p:sp>
      <p:sp>
        <p:nvSpPr>
          <p:cNvPr id="349" name="Google Shape;349;p20"/>
          <p:cNvSpPr txBox="1"/>
          <p:nvPr/>
        </p:nvSpPr>
        <p:spPr>
          <a:xfrm>
            <a:off x="616432" y="706385"/>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04</a:t>
            </a:r>
            <a:endParaRPr sz="4800">
              <a:solidFill>
                <a:srgbClr val="FFDDD2"/>
              </a:solidFill>
              <a:latin typeface="Patrick Hand"/>
              <a:ea typeface="Patrick Hand"/>
              <a:cs typeface="Patrick Hand"/>
              <a:sym typeface="Patrick Hand"/>
            </a:endParaRPr>
          </a:p>
        </p:txBody>
      </p:sp>
      <p:grpSp>
        <p:nvGrpSpPr>
          <p:cNvPr id="350" name="Google Shape;350;p20"/>
          <p:cNvGrpSpPr/>
          <p:nvPr/>
        </p:nvGrpSpPr>
        <p:grpSpPr>
          <a:xfrm>
            <a:off x="776252" y="335317"/>
            <a:ext cx="1459548" cy="770306"/>
            <a:chOff x="3969900" y="337650"/>
            <a:chExt cx="608500" cy="312675"/>
          </a:xfrm>
        </p:grpSpPr>
        <p:sp>
          <p:nvSpPr>
            <p:cNvPr id="351" name="Google Shape;351;p2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20"/>
          <p:cNvSpPr txBox="1"/>
          <p:nvPr/>
        </p:nvSpPr>
        <p:spPr>
          <a:xfrm>
            <a:off x="713932" y="1557163"/>
            <a:ext cx="6114900" cy="33528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Begins approx. 3 weeks after injury</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Collagen synthesis and degradation are accelerated but in equilibrium </a:t>
            </a:r>
            <a:endParaRPr sz="1200">
              <a:solidFill>
                <a:schemeClr val="dk1"/>
              </a:solidFill>
              <a:latin typeface="Mada"/>
              <a:ea typeface="Mada"/>
              <a:cs typeface="Mada"/>
              <a:sym typeface="Mada"/>
            </a:endParaRPr>
          </a:p>
          <a:p>
            <a:pPr indent="0" lvl="0" marL="457200" rtl="0" algn="l">
              <a:lnSpc>
                <a:spcPct val="150000"/>
              </a:lnSpc>
              <a:spcBef>
                <a:spcPts val="0"/>
              </a:spcBef>
              <a:spcAft>
                <a:spcPts val="0"/>
              </a:spcAft>
              <a:buNone/>
            </a:pPr>
            <a:r>
              <a:rPr lang="en-GB" sz="1200">
                <a:solidFill>
                  <a:schemeClr val="dk1"/>
                </a:solidFill>
                <a:latin typeface="Mada"/>
                <a:ea typeface="Mada"/>
                <a:cs typeface="Mada"/>
                <a:sym typeface="Mada"/>
              </a:rPr>
              <a:t>with collagen breakdown (no net increase in collagen content)</a:t>
            </a:r>
            <a:r>
              <a:rPr baseline="30000" lang="en-GB" sz="1200">
                <a:solidFill>
                  <a:schemeClr val="dk1"/>
                </a:solidFill>
                <a:latin typeface="Mada"/>
                <a:ea typeface="Mada"/>
                <a:cs typeface="Mada"/>
                <a:sym typeface="Mada"/>
              </a:rPr>
              <a:t>1</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Collagen deposition peaks by 3rd week</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Large capillaries growing into wound regress/disappear</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Indurated, raised, pruritic scar becomes mature scar</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Collagen fibers become organized</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Type III collagen replaced by type I collagen</a:t>
            </a:r>
            <a:endParaRPr b="1"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re-establishing normal 4:1 ration (I:III)</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457200" rtl="0" algn="l">
              <a:lnSpc>
                <a:spcPct val="150000"/>
              </a:lnSpc>
              <a:spcBef>
                <a:spcPts val="0"/>
              </a:spcBef>
              <a:spcAft>
                <a:spcPts val="0"/>
              </a:spcAft>
              <a:buNone/>
            </a:pPr>
            <a:r>
              <a:rPr lang="en-GB" sz="1200">
                <a:solidFill>
                  <a:schemeClr val="dk1"/>
                </a:solidFill>
                <a:latin typeface="Mada"/>
                <a:ea typeface="Mada"/>
                <a:cs typeface="Mada"/>
                <a:sym typeface="Mada"/>
              </a:rPr>
              <a:t>Duration depends on age, genetics, type of wound, location (1-2 years)</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Tensile strength increases to 80% of pre-injured skin</a:t>
            </a:r>
            <a:r>
              <a:rPr baseline="30000" lang="en-GB" sz="1200">
                <a:solidFill>
                  <a:schemeClr val="dk1"/>
                </a:solidFill>
                <a:latin typeface="Mada"/>
                <a:ea typeface="Mada"/>
                <a:cs typeface="Mada"/>
                <a:sym typeface="Mada"/>
              </a:rPr>
              <a:t>3</a:t>
            </a:r>
            <a:endParaRPr/>
          </a:p>
        </p:txBody>
      </p:sp>
      <p:cxnSp>
        <p:nvCxnSpPr>
          <p:cNvPr id="357" name="Google Shape;357;p20"/>
          <p:cNvCxnSpPr/>
          <p:nvPr/>
        </p:nvCxnSpPr>
        <p:spPr>
          <a:xfrm>
            <a:off x="1155083" y="6063091"/>
            <a:ext cx="5338800" cy="21900"/>
          </a:xfrm>
          <a:prstGeom prst="straightConnector1">
            <a:avLst/>
          </a:prstGeom>
          <a:noFill/>
          <a:ln cap="flat" cmpd="sng" w="28575">
            <a:solidFill>
              <a:srgbClr val="83C5BE"/>
            </a:solidFill>
            <a:prstDash val="solid"/>
            <a:round/>
            <a:headEnd len="med" w="med" type="oval"/>
            <a:tailEnd len="med" w="med" type="oval"/>
          </a:ln>
        </p:spPr>
      </p:cxnSp>
      <p:sp>
        <p:nvSpPr>
          <p:cNvPr id="358" name="Google Shape;358;p20"/>
          <p:cNvSpPr/>
          <p:nvPr/>
        </p:nvSpPr>
        <p:spPr>
          <a:xfrm>
            <a:off x="3408258" y="5695416"/>
            <a:ext cx="792600" cy="759600"/>
          </a:xfrm>
          <a:prstGeom prst="ellipse">
            <a:avLst/>
          </a:prstGeom>
          <a:solidFill>
            <a:srgbClr val="83C5BE"/>
          </a:solidFill>
          <a:ln cap="flat" cmpd="sng" w="9525">
            <a:solidFill>
              <a:srgbClr val="83C5B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
          <p:cNvSpPr txBox="1"/>
          <p:nvPr/>
        </p:nvSpPr>
        <p:spPr>
          <a:xfrm flipH="1">
            <a:off x="4397350" y="6102388"/>
            <a:ext cx="2582700" cy="1004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AutoNum type="arabicPeriod"/>
            </a:pPr>
            <a:r>
              <a:rPr lang="en-GB">
                <a:latin typeface="Mada"/>
                <a:ea typeface="Mada"/>
                <a:cs typeface="Mada"/>
                <a:sym typeface="Mada"/>
              </a:rPr>
              <a:t>Oxygen</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Infection</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Acidity</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Radiation</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Loss of growth factors</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Denervation </a:t>
            </a:r>
            <a:r>
              <a:rPr lang="en-GB">
                <a:solidFill>
                  <a:srgbClr val="6AA84F"/>
                </a:solidFill>
                <a:latin typeface="Mada"/>
                <a:ea typeface="Mada"/>
                <a:cs typeface="Mada"/>
                <a:sym typeface="Mada"/>
              </a:rPr>
              <a:t>(in diabetics)</a:t>
            </a:r>
            <a:endParaRPr>
              <a:solidFill>
                <a:srgbClr val="6AA84F"/>
              </a:solidFill>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Iatrogenic</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Edema</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Cancer</a:t>
            </a:r>
            <a:r>
              <a:rPr baseline="30000" lang="en-GB">
                <a:latin typeface="Mada"/>
                <a:ea typeface="Mada"/>
                <a:cs typeface="Mada"/>
                <a:sym typeface="Mada"/>
              </a:rPr>
              <a:t>9</a:t>
            </a:r>
            <a:endParaRPr baseline="30000">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Foreign body</a:t>
            </a:r>
            <a:endParaRPr>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360" name="Google Shape;360;p20"/>
          <p:cNvSpPr txBox="1"/>
          <p:nvPr/>
        </p:nvSpPr>
        <p:spPr>
          <a:xfrm flipH="1">
            <a:off x="1253064" y="6089995"/>
            <a:ext cx="2643300" cy="1275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AutoNum type="arabicPeriod"/>
            </a:pPr>
            <a:r>
              <a:rPr lang="en-GB">
                <a:latin typeface="Mada"/>
                <a:ea typeface="Mada"/>
                <a:cs typeface="Mada"/>
                <a:sym typeface="Mada"/>
              </a:rPr>
              <a:t>Nutrition</a:t>
            </a:r>
            <a:r>
              <a:rPr baseline="30000" lang="en-GB">
                <a:latin typeface="Mada"/>
                <a:ea typeface="Mada"/>
                <a:cs typeface="Mada"/>
                <a:sym typeface="Mada"/>
              </a:rPr>
              <a:t>4</a:t>
            </a:r>
            <a:endParaRPr baseline="30000">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Drugs/Toxins</a:t>
            </a:r>
            <a:r>
              <a:rPr baseline="30000" lang="en-GB" sz="1200">
                <a:solidFill>
                  <a:schemeClr val="dk1"/>
                </a:solidFill>
                <a:latin typeface="Mada"/>
                <a:ea typeface="Mada"/>
                <a:cs typeface="Mada"/>
                <a:sym typeface="Mada"/>
              </a:rPr>
              <a:t>5</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Age</a:t>
            </a:r>
            <a:r>
              <a:rPr baseline="30000" lang="en-GB" sz="1200">
                <a:solidFill>
                  <a:schemeClr val="dk1"/>
                </a:solidFill>
                <a:latin typeface="Mada"/>
                <a:ea typeface="Mada"/>
                <a:cs typeface="Mada"/>
                <a:sym typeface="Mada"/>
              </a:rPr>
              <a:t>6</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DM</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Smoking</a:t>
            </a:r>
            <a:r>
              <a:rPr baseline="30000" lang="en-GB" sz="1200">
                <a:solidFill>
                  <a:schemeClr val="dk1"/>
                </a:solidFill>
                <a:latin typeface="Mada"/>
                <a:ea typeface="Mada"/>
                <a:cs typeface="Mada"/>
                <a:sym typeface="Mada"/>
              </a:rPr>
              <a:t>7</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Vascular disease</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Obesity</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Systemic diseases</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Idiopathic</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latin typeface="Mada"/>
                <a:ea typeface="Mada"/>
                <a:cs typeface="Mada"/>
                <a:sym typeface="Mada"/>
              </a:rPr>
              <a:t>Inherited diseases</a:t>
            </a:r>
            <a:endParaRPr>
              <a:latin typeface="Mada"/>
              <a:ea typeface="Mada"/>
              <a:cs typeface="Mada"/>
              <a:sym typeface="Mada"/>
            </a:endParaRPr>
          </a:p>
          <a:p>
            <a:pPr indent="-317500" lvl="0" marL="457200" rtl="0" algn="l">
              <a:spcBef>
                <a:spcPts val="0"/>
              </a:spcBef>
              <a:spcAft>
                <a:spcPts val="0"/>
              </a:spcAft>
              <a:buSzPts val="1400"/>
              <a:buFont typeface="Mada"/>
              <a:buAutoNum type="arabicPeriod"/>
            </a:pPr>
            <a:r>
              <a:rPr lang="en-GB">
                <a:solidFill>
                  <a:srgbClr val="1C4588"/>
                </a:solidFill>
                <a:latin typeface="Mada"/>
                <a:ea typeface="Mada"/>
                <a:cs typeface="Mada"/>
                <a:sym typeface="Mada"/>
              </a:rPr>
              <a:t>Surgical technique</a:t>
            </a:r>
            <a:r>
              <a:rPr baseline="30000" lang="en-GB">
                <a:solidFill>
                  <a:srgbClr val="1C4588"/>
                </a:solidFill>
                <a:latin typeface="Mada"/>
                <a:ea typeface="Mada"/>
                <a:cs typeface="Mada"/>
                <a:sym typeface="Mada"/>
              </a:rPr>
              <a:t>8</a:t>
            </a:r>
            <a:endParaRPr baseline="30000">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grpSp>
        <p:nvGrpSpPr>
          <p:cNvPr id="361" name="Google Shape;361;p20"/>
          <p:cNvGrpSpPr/>
          <p:nvPr/>
        </p:nvGrpSpPr>
        <p:grpSpPr>
          <a:xfrm>
            <a:off x="357825" y="5085752"/>
            <a:ext cx="467181" cy="476434"/>
            <a:chOff x="2410712" y="2415450"/>
            <a:chExt cx="312600" cy="312600"/>
          </a:xfrm>
        </p:grpSpPr>
        <p:sp>
          <p:nvSpPr>
            <p:cNvPr id="362" name="Google Shape;362;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 name="Google Shape;364;p20"/>
          <p:cNvSpPr txBox="1"/>
          <p:nvPr/>
        </p:nvSpPr>
        <p:spPr>
          <a:xfrm>
            <a:off x="815106" y="5112388"/>
            <a:ext cx="5021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Factors Affecting Wound Healing:</a:t>
            </a:r>
            <a:endParaRPr b="1" sz="1800">
              <a:solidFill>
                <a:srgbClr val="006D77"/>
              </a:solidFill>
              <a:highlight>
                <a:srgbClr val="EDF9F9"/>
              </a:highlight>
              <a:latin typeface="Lora"/>
              <a:ea typeface="Lora"/>
              <a:cs typeface="Lora"/>
              <a:sym typeface="Lora"/>
            </a:endParaRPr>
          </a:p>
        </p:txBody>
      </p:sp>
      <p:sp>
        <p:nvSpPr>
          <p:cNvPr id="365" name="Google Shape;365;p20"/>
          <p:cNvSpPr txBox="1"/>
          <p:nvPr/>
        </p:nvSpPr>
        <p:spPr>
          <a:xfrm>
            <a:off x="1295750" y="5638363"/>
            <a:ext cx="2463900" cy="5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latin typeface="Lora"/>
                <a:ea typeface="Lora"/>
                <a:cs typeface="Lora"/>
                <a:sym typeface="Lora"/>
              </a:rPr>
              <a:t>General </a:t>
            </a:r>
            <a:r>
              <a:rPr b="1" lang="en-GB" sz="1800">
                <a:solidFill>
                  <a:srgbClr val="6AA84F"/>
                </a:solidFill>
                <a:latin typeface="Lora"/>
                <a:ea typeface="Lora"/>
                <a:cs typeface="Lora"/>
                <a:sym typeface="Lora"/>
              </a:rPr>
              <a:t>(patient):</a:t>
            </a:r>
            <a:endParaRPr b="1" sz="1800">
              <a:solidFill>
                <a:srgbClr val="6AA84F"/>
              </a:solidFill>
              <a:latin typeface="Mada"/>
              <a:ea typeface="Mada"/>
              <a:cs typeface="Mada"/>
              <a:sym typeface="Mada"/>
            </a:endParaRPr>
          </a:p>
        </p:txBody>
      </p:sp>
      <p:sp>
        <p:nvSpPr>
          <p:cNvPr id="366" name="Google Shape;366;p20"/>
          <p:cNvSpPr txBox="1"/>
          <p:nvPr/>
        </p:nvSpPr>
        <p:spPr>
          <a:xfrm>
            <a:off x="4155223" y="5638363"/>
            <a:ext cx="23100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006D77"/>
                </a:solidFill>
                <a:latin typeface="Lora"/>
                <a:ea typeface="Lora"/>
                <a:cs typeface="Lora"/>
                <a:sym typeface="Lora"/>
              </a:rPr>
              <a:t>Local </a:t>
            </a:r>
            <a:r>
              <a:rPr b="1" lang="en-GB" sz="1800">
                <a:solidFill>
                  <a:srgbClr val="6AA84F"/>
                </a:solidFill>
                <a:latin typeface="Lora"/>
                <a:ea typeface="Lora"/>
                <a:cs typeface="Lora"/>
                <a:sym typeface="Lora"/>
              </a:rPr>
              <a:t>(wound):</a:t>
            </a:r>
            <a:endParaRPr b="1" sz="1800">
              <a:solidFill>
                <a:srgbClr val="6AA84F"/>
              </a:solidFill>
              <a:latin typeface="Mada"/>
              <a:ea typeface="Mada"/>
              <a:cs typeface="Mada"/>
              <a:sym typeface="Mada"/>
            </a:endParaRPr>
          </a:p>
        </p:txBody>
      </p:sp>
      <p:grpSp>
        <p:nvGrpSpPr>
          <p:cNvPr id="367" name="Google Shape;367;p20"/>
          <p:cNvGrpSpPr/>
          <p:nvPr/>
        </p:nvGrpSpPr>
        <p:grpSpPr>
          <a:xfrm>
            <a:off x="3564084" y="5835822"/>
            <a:ext cx="480958" cy="476433"/>
            <a:chOff x="3272275" y="1629625"/>
            <a:chExt cx="440075" cy="421100"/>
          </a:xfrm>
        </p:grpSpPr>
        <p:sp>
          <p:nvSpPr>
            <p:cNvPr id="368" name="Google Shape;368;p20"/>
            <p:cNvSpPr/>
            <p:nvPr/>
          </p:nvSpPr>
          <p:spPr>
            <a:xfrm>
              <a:off x="3272275" y="1629625"/>
              <a:ext cx="440075" cy="421100"/>
            </a:xfrm>
            <a:custGeom>
              <a:rect b="b" l="l" r="r" t="t"/>
              <a:pathLst>
                <a:path extrusionOk="0" h="16844" w="17603">
                  <a:moveTo>
                    <a:pt x="13370" y="0"/>
                  </a:moveTo>
                  <a:cubicBezTo>
                    <a:pt x="12383" y="0"/>
                    <a:pt x="11397" y="377"/>
                    <a:pt x="10645" y="1132"/>
                  </a:cubicBezTo>
                  <a:lnTo>
                    <a:pt x="1510" y="10267"/>
                  </a:lnTo>
                  <a:cubicBezTo>
                    <a:pt x="1" y="11771"/>
                    <a:pt x="1" y="14212"/>
                    <a:pt x="1510" y="15716"/>
                  </a:cubicBezTo>
                  <a:cubicBezTo>
                    <a:pt x="2261" y="16468"/>
                    <a:pt x="3248" y="16844"/>
                    <a:pt x="4234" y="16844"/>
                  </a:cubicBezTo>
                  <a:cubicBezTo>
                    <a:pt x="5220" y="16844"/>
                    <a:pt x="6206" y="16468"/>
                    <a:pt x="6958" y="15716"/>
                  </a:cubicBezTo>
                  <a:lnTo>
                    <a:pt x="16094" y="6580"/>
                  </a:lnTo>
                  <a:cubicBezTo>
                    <a:pt x="17602" y="5076"/>
                    <a:pt x="17602" y="2636"/>
                    <a:pt x="16094" y="1132"/>
                  </a:cubicBezTo>
                  <a:cubicBezTo>
                    <a:pt x="15342" y="377"/>
                    <a:pt x="14356" y="0"/>
                    <a:pt x="13370"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p:nvPr/>
          </p:nvSpPr>
          <p:spPr>
            <a:xfrm>
              <a:off x="3340925" y="1688700"/>
              <a:ext cx="302900" cy="302925"/>
            </a:xfrm>
            <a:custGeom>
              <a:rect b="b" l="l" r="r" t="t"/>
              <a:pathLst>
                <a:path extrusionOk="0" h="12117" w="12116">
                  <a:moveTo>
                    <a:pt x="6662" y="1"/>
                  </a:moveTo>
                  <a:lnTo>
                    <a:pt x="0" y="6663"/>
                  </a:lnTo>
                  <a:lnTo>
                    <a:pt x="5454" y="12116"/>
                  </a:lnTo>
                  <a:lnTo>
                    <a:pt x="12116" y="5454"/>
                  </a:lnTo>
                  <a:lnTo>
                    <a:pt x="666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0"/>
            <p:cNvSpPr/>
            <p:nvPr/>
          </p:nvSpPr>
          <p:spPr>
            <a:xfrm>
              <a:off x="3272400" y="1629625"/>
              <a:ext cx="439950" cy="421100"/>
            </a:xfrm>
            <a:custGeom>
              <a:rect b="b" l="l" r="r" t="t"/>
              <a:pathLst>
                <a:path extrusionOk="0" h="16844" w="17598">
                  <a:moveTo>
                    <a:pt x="4229" y="0"/>
                  </a:moveTo>
                  <a:cubicBezTo>
                    <a:pt x="3243" y="0"/>
                    <a:pt x="2256" y="377"/>
                    <a:pt x="1505" y="1132"/>
                  </a:cubicBezTo>
                  <a:cubicBezTo>
                    <a:pt x="1" y="2636"/>
                    <a:pt x="1" y="5076"/>
                    <a:pt x="1505" y="6580"/>
                  </a:cubicBezTo>
                  <a:lnTo>
                    <a:pt x="10640" y="15716"/>
                  </a:lnTo>
                  <a:cubicBezTo>
                    <a:pt x="11392" y="16468"/>
                    <a:pt x="12378" y="16844"/>
                    <a:pt x="13365" y="16844"/>
                  </a:cubicBezTo>
                  <a:cubicBezTo>
                    <a:pt x="14352" y="16844"/>
                    <a:pt x="15339" y="16468"/>
                    <a:pt x="16093" y="15716"/>
                  </a:cubicBezTo>
                  <a:cubicBezTo>
                    <a:pt x="17597" y="14212"/>
                    <a:pt x="17597" y="11771"/>
                    <a:pt x="16093" y="10267"/>
                  </a:cubicBezTo>
                  <a:lnTo>
                    <a:pt x="6958" y="1132"/>
                  </a:lnTo>
                  <a:cubicBezTo>
                    <a:pt x="6204" y="377"/>
                    <a:pt x="5216" y="0"/>
                    <a:pt x="422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p:nvPr/>
          </p:nvSpPr>
          <p:spPr>
            <a:xfrm>
              <a:off x="3510175" y="1857950"/>
              <a:ext cx="202175" cy="192775"/>
            </a:xfrm>
            <a:custGeom>
              <a:rect b="b" l="l" r="r" t="t"/>
              <a:pathLst>
                <a:path extrusionOk="0" h="7711" w="8087">
                  <a:moveTo>
                    <a:pt x="5454" y="1"/>
                  </a:moveTo>
                  <a:lnTo>
                    <a:pt x="5454" y="1"/>
                  </a:lnTo>
                  <a:cubicBezTo>
                    <a:pt x="6957" y="1505"/>
                    <a:pt x="6957" y="3945"/>
                    <a:pt x="5449" y="5454"/>
                  </a:cubicBezTo>
                  <a:cubicBezTo>
                    <a:pt x="4697" y="6206"/>
                    <a:pt x="3711" y="6582"/>
                    <a:pt x="2724" y="6582"/>
                  </a:cubicBezTo>
                  <a:cubicBezTo>
                    <a:pt x="1738" y="6582"/>
                    <a:pt x="752" y="6206"/>
                    <a:pt x="0" y="5454"/>
                  </a:cubicBezTo>
                  <a:lnTo>
                    <a:pt x="0" y="5454"/>
                  </a:lnTo>
                  <a:lnTo>
                    <a:pt x="1129" y="6583"/>
                  </a:lnTo>
                  <a:cubicBezTo>
                    <a:pt x="1881" y="7334"/>
                    <a:pt x="2866" y="7710"/>
                    <a:pt x="3851" y="7710"/>
                  </a:cubicBezTo>
                  <a:cubicBezTo>
                    <a:pt x="4838" y="7710"/>
                    <a:pt x="5825" y="7333"/>
                    <a:pt x="6578" y="6578"/>
                  </a:cubicBezTo>
                  <a:cubicBezTo>
                    <a:pt x="8086" y="5074"/>
                    <a:pt x="8086" y="2634"/>
                    <a:pt x="6578" y="1130"/>
                  </a:cubicBezTo>
                  <a:lnTo>
                    <a:pt x="6582" y="1130"/>
                  </a:lnTo>
                  <a:lnTo>
                    <a:pt x="545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a:off x="3406275" y="1755350"/>
              <a:ext cx="170550" cy="168125"/>
            </a:xfrm>
            <a:custGeom>
              <a:rect b="b" l="l" r="r" t="t"/>
              <a:pathLst>
                <a:path extrusionOk="0" h="6725" w="6822">
                  <a:moveTo>
                    <a:pt x="2870" y="1"/>
                  </a:moveTo>
                  <a:cubicBezTo>
                    <a:pt x="2747" y="1"/>
                    <a:pt x="2624" y="47"/>
                    <a:pt x="2530" y="141"/>
                  </a:cubicBezTo>
                  <a:lnTo>
                    <a:pt x="188" y="2484"/>
                  </a:lnTo>
                  <a:cubicBezTo>
                    <a:pt x="1" y="2671"/>
                    <a:pt x="1" y="2976"/>
                    <a:pt x="188" y="3163"/>
                  </a:cubicBezTo>
                  <a:lnTo>
                    <a:pt x="3613" y="6588"/>
                  </a:lnTo>
                  <a:cubicBezTo>
                    <a:pt x="3706" y="6679"/>
                    <a:pt x="3829" y="6725"/>
                    <a:pt x="3952" y="6725"/>
                  </a:cubicBezTo>
                  <a:cubicBezTo>
                    <a:pt x="4075" y="6725"/>
                    <a:pt x="4198" y="6679"/>
                    <a:pt x="4292" y="6588"/>
                  </a:cubicBezTo>
                  <a:lnTo>
                    <a:pt x="6634" y="4245"/>
                  </a:lnTo>
                  <a:cubicBezTo>
                    <a:pt x="6822" y="4053"/>
                    <a:pt x="6817" y="3749"/>
                    <a:pt x="6630" y="3561"/>
                  </a:cubicBezTo>
                  <a:lnTo>
                    <a:pt x="3210" y="141"/>
                  </a:lnTo>
                  <a:cubicBezTo>
                    <a:pt x="3116" y="47"/>
                    <a:pt x="2993" y="1"/>
                    <a:pt x="2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p:nvPr/>
          </p:nvSpPr>
          <p:spPr>
            <a:xfrm>
              <a:off x="3458150" y="1755275"/>
              <a:ext cx="118675" cy="168200"/>
            </a:xfrm>
            <a:custGeom>
              <a:rect b="b" l="l" r="r" t="t"/>
              <a:pathLst>
                <a:path extrusionOk="0" h="6728" w="4747">
                  <a:moveTo>
                    <a:pt x="802" y="0"/>
                  </a:moveTo>
                  <a:cubicBezTo>
                    <a:pt x="678" y="0"/>
                    <a:pt x="554" y="48"/>
                    <a:pt x="460" y="144"/>
                  </a:cubicBezTo>
                  <a:lnTo>
                    <a:pt x="1" y="603"/>
                  </a:lnTo>
                  <a:lnTo>
                    <a:pt x="1519" y="2117"/>
                  </a:lnTo>
                  <a:cubicBezTo>
                    <a:pt x="2507" y="3105"/>
                    <a:pt x="2507" y="4707"/>
                    <a:pt x="1519" y="5700"/>
                  </a:cubicBezTo>
                  <a:lnTo>
                    <a:pt x="1083" y="6136"/>
                  </a:lnTo>
                  <a:lnTo>
                    <a:pt x="1538" y="6591"/>
                  </a:lnTo>
                  <a:cubicBezTo>
                    <a:pt x="1634" y="6682"/>
                    <a:pt x="1757" y="6728"/>
                    <a:pt x="1880" y="6728"/>
                  </a:cubicBezTo>
                  <a:cubicBezTo>
                    <a:pt x="2003" y="6728"/>
                    <a:pt x="2126" y="6682"/>
                    <a:pt x="2222" y="6591"/>
                  </a:cubicBezTo>
                  <a:lnTo>
                    <a:pt x="4564" y="4248"/>
                  </a:lnTo>
                  <a:cubicBezTo>
                    <a:pt x="4747" y="4061"/>
                    <a:pt x="4747" y="3756"/>
                    <a:pt x="4564" y="3569"/>
                  </a:cubicBezTo>
                  <a:lnTo>
                    <a:pt x="1139" y="144"/>
                  </a:lnTo>
                  <a:cubicBezTo>
                    <a:pt x="1048" y="48"/>
                    <a:pt x="925" y="0"/>
                    <a:pt x="80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0"/>
            <p:cNvSpPr/>
            <p:nvPr/>
          </p:nvSpPr>
          <p:spPr>
            <a:xfrm>
              <a:off x="3341625" y="1768600"/>
              <a:ext cx="26150" cy="21700"/>
            </a:xfrm>
            <a:custGeom>
              <a:rect b="b" l="l" r="r" t="t"/>
              <a:pathLst>
                <a:path extrusionOk="0" h="868" w="1046">
                  <a:moveTo>
                    <a:pt x="496" y="1"/>
                  </a:moveTo>
                  <a:cubicBezTo>
                    <a:pt x="230" y="1"/>
                    <a:pt x="1" y="342"/>
                    <a:pt x="249" y="590"/>
                  </a:cubicBezTo>
                  <a:lnTo>
                    <a:pt x="427" y="768"/>
                  </a:lnTo>
                  <a:cubicBezTo>
                    <a:pt x="488" y="829"/>
                    <a:pt x="577" y="867"/>
                    <a:pt x="666" y="867"/>
                  </a:cubicBezTo>
                  <a:cubicBezTo>
                    <a:pt x="671" y="867"/>
                    <a:pt x="676" y="867"/>
                    <a:pt x="681" y="867"/>
                  </a:cubicBezTo>
                  <a:cubicBezTo>
                    <a:pt x="769" y="867"/>
                    <a:pt x="852" y="830"/>
                    <a:pt x="909" y="768"/>
                  </a:cubicBezTo>
                  <a:cubicBezTo>
                    <a:pt x="1045" y="632"/>
                    <a:pt x="1045" y="417"/>
                    <a:pt x="909" y="281"/>
                  </a:cubicBezTo>
                  <a:lnTo>
                    <a:pt x="736" y="108"/>
                  </a:lnTo>
                  <a:cubicBezTo>
                    <a:pt x="661" y="32"/>
                    <a:pt x="576" y="1"/>
                    <a:pt x="4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3334575" y="1724550"/>
              <a:ext cx="25825" cy="21550"/>
            </a:xfrm>
            <a:custGeom>
              <a:rect b="b" l="l" r="r" t="t"/>
              <a:pathLst>
                <a:path extrusionOk="0" h="862" w="1033">
                  <a:moveTo>
                    <a:pt x="490" y="0"/>
                  </a:moveTo>
                  <a:cubicBezTo>
                    <a:pt x="226" y="0"/>
                    <a:pt x="0" y="336"/>
                    <a:pt x="236" y="586"/>
                  </a:cubicBezTo>
                  <a:lnTo>
                    <a:pt x="414" y="759"/>
                  </a:lnTo>
                  <a:cubicBezTo>
                    <a:pt x="479" y="827"/>
                    <a:pt x="567" y="861"/>
                    <a:pt x="655" y="861"/>
                  </a:cubicBezTo>
                  <a:cubicBezTo>
                    <a:pt x="743" y="861"/>
                    <a:pt x="831" y="827"/>
                    <a:pt x="896" y="759"/>
                  </a:cubicBezTo>
                  <a:cubicBezTo>
                    <a:pt x="1032" y="628"/>
                    <a:pt x="1032" y="408"/>
                    <a:pt x="896" y="277"/>
                  </a:cubicBezTo>
                  <a:lnTo>
                    <a:pt x="723" y="99"/>
                  </a:lnTo>
                  <a:cubicBezTo>
                    <a:pt x="649" y="29"/>
                    <a:pt x="568" y="0"/>
                    <a:pt x="490"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3373250" y="1685775"/>
              <a:ext cx="25800" cy="21575"/>
            </a:xfrm>
            <a:custGeom>
              <a:rect b="b" l="l" r="r" t="t"/>
              <a:pathLst>
                <a:path extrusionOk="0" h="863" w="1032">
                  <a:moveTo>
                    <a:pt x="489" y="1"/>
                  </a:moveTo>
                  <a:cubicBezTo>
                    <a:pt x="226" y="1"/>
                    <a:pt x="1" y="337"/>
                    <a:pt x="239" y="586"/>
                  </a:cubicBezTo>
                  <a:lnTo>
                    <a:pt x="413" y="760"/>
                  </a:lnTo>
                  <a:cubicBezTo>
                    <a:pt x="478" y="825"/>
                    <a:pt x="563" y="863"/>
                    <a:pt x="656" y="863"/>
                  </a:cubicBezTo>
                  <a:cubicBezTo>
                    <a:pt x="745" y="863"/>
                    <a:pt x="834" y="825"/>
                    <a:pt x="895" y="760"/>
                  </a:cubicBezTo>
                  <a:cubicBezTo>
                    <a:pt x="1031" y="624"/>
                    <a:pt x="1031" y="408"/>
                    <a:pt x="895" y="277"/>
                  </a:cubicBezTo>
                  <a:lnTo>
                    <a:pt x="722" y="99"/>
                  </a:lnTo>
                  <a:cubicBezTo>
                    <a:pt x="648" y="30"/>
                    <a:pt x="567" y="1"/>
                    <a:pt x="48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0"/>
            <p:cNvSpPr/>
            <p:nvPr/>
          </p:nvSpPr>
          <p:spPr>
            <a:xfrm>
              <a:off x="3379575" y="1730900"/>
              <a:ext cx="26025" cy="21675"/>
            </a:xfrm>
            <a:custGeom>
              <a:rect b="b" l="l" r="r" t="t"/>
              <a:pathLst>
                <a:path extrusionOk="0" h="867" w="1041">
                  <a:moveTo>
                    <a:pt x="491" y="0"/>
                  </a:moveTo>
                  <a:cubicBezTo>
                    <a:pt x="227" y="0"/>
                    <a:pt x="1" y="342"/>
                    <a:pt x="249" y="590"/>
                  </a:cubicBezTo>
                  <a:lnTo>
                    <a:pt x="422" y="763"/>
                  </a:lnTo>
                  <a:cubicBezTo>
                    <a:pt x="488" y="829"/>
                    <a:pt x="572" y="866"/>
                    <a:pt x="666" y="866"/>
                  </a:cubicBezTo>
                  <a:cubicBezTo>
                    <a:pt x="755" y="866"/>
                    <a:pt x="844" y="829"/>
                    <a:pt x="909" y="768"/>
                  </a:cubicBezTo>
                  <a:cubicBezTo>
                    <a:pt x="1040" y="632"/>
                    <a:pt x="1040" y="416"/>
                    <a:pt x="909" y="281"/>
                  </a:cubicBezTo>
                  <a:lnTo>
                    <a:pt x="731" y="107"/>
                  </a:lnTo>
                  <a:cubicBezTo>
                    <a:pt x="656" y="32"/>
                    <a:pt x="572" y="0"/>
                    <a:pt x="4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a:off x="3417625" y="1693250"/>
              <a:ext cx="25675" cy="21500"/>
            </a:xfrm>
            <a:custGeom>
              <a:rect b="b" l="l" r="r" t="t"/>
              <a:pathLst>
                <a:path extrusionOk="0" h="860" w="1027">
                  <a:moveTo>
                    <a:pt x="484" y="1"/>
                  </a:moveTo>
                  <a:cubicBezTo>
                    <a:pt x="222" y="1"/>
                    <a:pt x="1" y="333"/>
                    <a:pt x="235" y="583"/>
                  </a:cubicBezTo>
                  <a:lnTo>
                    <a:pt x="409" y="761"/>
                  </a:lnTo>
                  <a:cubicBezTo>
                    <a:pt x="474" y="826"/>
                    <a:pt x="559" y="859"/>
                    <a:pt x="652" y="859"/>
                  </a:cubicBezTo>
                  <a:cubicBezTo>
                    <a:pt x="657" y="859"/>
                    <a:pt x="662" y="859"/>
                    <a:pt x="667" y="859"/>
                  </a:cubicBezTo>
                  <a:cubicBezTo>
                    <a:pt x="751" y="859"/>
                    <a:pt x="834" y="822"/>
                    <a:pt x="896" y="761"/>
                  </a:cubicBezTo>
                  <a:cubicBezTo>
                    <a:pt x="1027" y="625"/>
                    <a:pt x="1027" y="409"/>
                    <a:pt x="896" y="273"/>
                  </a:cubicBezTo>
                  <a:lnTo>
                    <a:pt x="718" y="100"/>
                  </a:lnTo>
                  <a:cubicBezTo>
                    <a:pt x="644" y="30"/>
                    <a:pt x="562" y="1"/>
                    <a:pt x="48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3538500" y="1965400"/>
              <a:ext cx="26025" cy="21775"/>
            </a:xfrm>
            <a:custGeom>
              <a:rect b="b" l="l" r="r" t="t"/>
              <a:pathLst>
                <a:path extrusionOk="0" h="871" w="1041">
                  <a:moveTo>
                    <a:pt x="493" y="0"/>
                  </a:moveTo>
                  <a:cubicBezTo>
                    <a:pt x="228" y="0"/>
                    <a:pt x="1" y="345"/>
                    <a:pt x="249" y="594"/>
                  </a:cubicBezTo>
                  <a:lnTo>
                    <a:pt x="423" y="767"/>
                  </a:lnTo>
                  <a:cubicBezTo>
                    <a:pt x="488" y="833"/>
                    <a:pt x="572" y="870"/>
                    <a:pt x="666" y="870"/>
                  </a:cubicBezTo>
                  <a:cubicBezTo>
                    <a:pt x="755" y="870"/>
                    <a:pt x="844" y="833"/>
                    <a:pt x="910" y="767"/>
                  </a:cubicBezTo>
                  <a:cubicBezTo>
                    <a:pt x="1041" y="631"/>
                    <a:pt x="1041" y="416"/>
                    <a:pt x="910" y="284"/>
                  </a:cubicBezTo>
                  <a:lnTo>
                    <a:pt x="732" y="106"/>
                  </a:lnTo>
                  <a:cubicBezTo>
                    <a:pt x="657" y="32"/>
                    <a:pt x="573" y="0"/>
                    <a:pt x="493"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a:off x="3582800" y="1972875"/>
              <a:ext cx="26000" cy="21775"/>
            </a:xfrm>
            <a:custGeom>
              <a:rect b="b" l="l" r="r" t="t"/>
              <a:pathLst>
                <a:path extrusionOk="0" h="871" w="1040">
                  <a:moveTo>
                    <a:pt x="491" y="0"/>
                  </a:moveTo>
                  <a:cubicBezTo>
                    <a:pt x="226" y="0"/>
                    <a:pt x="0" y="342"/>
                    <a:pt x="248" y="590"/>
                  </a:cubicBezTo>
                  <a:lnTo>
                    <a:pt x="426" y="768"/>
                  </a:lnTo>
                  <a:cubicBezTo>
                    <a:pt x="487" y="833"/>
                    <a:pt x="576" y="866"/>
                    <a:pt x="665" y="871"/>
                  </a:cubicBezTo>
                  <a:cubicBezTo>
                    <a:pt x="759" y="871"/>
                    <a:pt x="843" y="833"/>
                    <a:pt x="909" y="768"/>
                  </a:cubicBezTo>
                  <a:cubicBezTo>
                    <a:pt x="1040" y="632"/>
                    <a:pt x="1040" y="416"/>
                    <a:pt x="909" y="281"/>
                  </a:cubicBezTo>
                  <a:lnTo>
                    <a:pt x="731" y="107"/>
                  </a:lnTo>
                  <a:cubicBezTo>
                    <a:pt x="655" y="32"/>
                    <a:pt x="571" y="0"/>
                    <a:pt x="49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p:nvPr/>
          </p:nvSpPr>
          <p:spPr>
            <a:xfrm>
              <a:off x="3621450" y="1934225"/>
              <a:ext cx="26125" cy="21675"/>
            </a:xfrm>
            <a:custGeom>
              <a:rect b="b" l="l" r="r" t="t"/>
              <a:pathLst>
                <a:path extrusionOk="0" h="867" w="1045">
                  <a:moveTo>
                    <a:pt x="495" y="0"/>
                  </a:moveTo>
                  <a:cubicBezTo>
                    <a:pt x="229" y="0"/>
                    <a:pt x="0" y="342"/>
                    <a:pt x="248" y="590"/>
                  </a:cubicBezTo>
                  <a:lnTo>
                    <a:pt x="426" y="768"/>
                  </a:lnTo>
                  <a:cubicBezTo>
                    <a:pt x="487" y="829"/>
                    <a:pt x="576" y="866"/>
                    <a:pt x="670" y="866"/>
                  </a:cubicBezTo>
                  <a:cubicBezTo>
                    <a:pt x="759" y="866"/>
                    <a:pt x="848" y="833"/>
                    <a:pt x="909" y="768"/>
                  </a:cubicBezTo>
                  <a:cubicBezTo>
                    <a:pt x="1045" y="632"/>
                    <a:pt x="1045" y="416"/>
                    <a:pt x="909" y="281"/>
                  </a:cubicBezTo>
                  <a:lnTo>
                    <a:pt x="735" y="107"/>
                  </a:lnTo>
                  <a:cubicBezTo>
                    <a:pt x="660" y="32"/>
                    <a:pt x="576" y="0"/>
                    <a:pt x="495"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3576350" y="1927650"/>
              <a:ext cx="26025" cy="21800"/>
            </a:xfrm>
            <a:custGeom>
              <a:rect b="b" l="l" r="r" t="t"/>
              <a:pathLst>
                <a:path extrusionOk="0" h="872" w="1041">
                  <a:moveTo>
                    <a:pt x="491" y="1"/>
                  </a:moveTo>
                  <a:cubicBezTo>
                    <a:pt x="227" y="1"/>
                    <a:pt x="1" y="343"/>
                    <a:pt x="248" y="590"/>
                  </a:cubicBezTo>
                  <a:lnTo>
                    <a:pt x="422" y="768"/>
                  </a:lnTo>
                  <a:cubicBezTo>
                    <a:pt x="487" y="834"/>
                    <a:pt x="572" y="872"/>
                    <a:pt x="665" y="872"/>
                  </a:cubicBezTo>
                  <a:cubicBezTo>
                    <a:pt x="754" y="872"/>
                    <a:pt x="843" y="834"/>
                    <a:pt x="904" y="768"/>
                  </a:cubicBezTo>
                  <a:cubicBezTo>
                    <a:pt x="1040" y="633"/>
                    <a:pt x="1040" y="417"/>
                    <a:pt x="904" y="286"/>
                  </a:cubicBezTo>
                  <a:lnTo>
                    <a:pt x="731" y="108"/>
                  </a:lnTo>
                  <a:cubicBezTo>
                    <a:pt x="656" y="33"/>
                    <a:pt x="572" y="1"/>
                    <a:pt x="49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3613725" y="1889700"/>
              <a:ext cx="26475" cy="21900"/>
            </a:xfrm>
            <a:custGeom>
              <a:rect b="b" l="l" r="r" t="t"/>
              <a:pathLst>
                <a:path extrusionOk="0" h="876" w="1059">
                  <a:moveTo>
                    <a:pt x="505" y="1"/>
                  </a:moveTo>
                  <a:cubicBezTo>
                    <a:pt x="235" y="1"/>
                    <a:pt x="0" y="352"/>
                    <a:pt x="262" y="600"/>
                  </a:cubicBezTo>
                  <a:lnTo>
                    <a:pt x="440" y="773"/>
                  </a:lnTo>
                  <a:cubicBezTo>
                    <a:pt x="506" y="841"/>
                    <a:pt x="593" y="875"/>
                    <a:pt x="681" y="875"/>
                  </a:cubicBezTo>
                  <a:cubicBezTo>
                    <a:pt x="769" y="875"/>
                    <a:pt x="857" y="841"/>
                    <a:pt x="923" y="773"/>
                  </a:cubicBezTo>
                  <a:cubicBezTo>
                    <a:pt x="1058" y="642"/>
                    <a:pt x="1058" y="422"/>
                    <a:pt x="923" y="291"/>
                  </a:cubicBezTo>
                  <a:lnTo>
                    <a:pt x="749" y="113"/>
                  </a:lnTo>
                  <a:cubicBezTo>
                    <a:pt x="673" y="34"/>
                    <a:pt x="588" y="1"/>
                    <a:pt x="50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0"/>
          <p:cNvGrpSpPr/>
          <p:nvPr/>
        </p:nvGrpSpPr>
        <p:grpSpPr>
          <a:xfrm>
            <a:off x="903428" y="1657945"/>
            <a:ext cx="173087" cy="180652"/>
            <a:chOff x="6414250" y="2415450"/>
            <a:chExt cx="312600" cy="312600"/>
          </a:xfrm>
        </p:grpSpPr>
        <p:sp>
          <p:nvSpPr>
            <p:cNvPr id="385" name="Google Shape;385;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20"/>
          <p:cNvGrpSpPr/>
          <p:nvPr/>
        </p:nvGrpSpPr>
        <p:grpSpPr>
          <a:xfrm>
            <a:off x="903428" y="1962745"/>
            <a:ext cx="173087" cy="180652"/>
            <a:chOff x="6414250" y="2415450"/>
            <a:chExt cx="312600" cy="312600"/>
          </a:xfrm>
        </p:grpSpPr>
        <p:sp>
          <p:nvSpPr>
            <p:cNvPr id="388" name="Google Shape;388;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20"/>
          <p:cNvGrpSpPr/>
          <p:nvPr/>
        </p:nvGrpSpPr>
        <p:grpSpPr>
          <a:xfrm>
            <a:off x="903428" y="2496145"/>
            <a:ext cx="173087" cy="180652"/>
            <a:chOff x="6414250" y="2415450"/>
            <a:chExt cx="312600" cy="312600"/>
          </a:xfrm>
        </p:grpSpPr>
        <p:sp>
          <p:nvSpPr>
            <p:cNvPr id="391" name="Google Shape;391;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20"/>
          <p:cNvGrpSpPr/>
          <p:nvPr/>
        </p:nvGrpSpPr>
        <p:grpSpPr>
          <a:xfrm>
            <a:off x="903428" y="2800945"/>
            <a:ext cx="173087" cy="180652"/>
            <a:chOff x="6414250" y="2415450"/>
            <a:chExt cx="312600" cy="312600"/>
          </a:xfrm>
        </p:grpSpPr>
        <p:sp>
          <p:nvSpPr>
            <p:cNvPr id="394" name="Google Shape;394;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20"/>
          <p:cNvGrpSpPr/>
          <p:nvPr/>
        </p:nvGrpSpPr>
        <p:grpSpPr>
          <a:xfrm>
            <a:off x="903428" y="3029545"/>
            <a:ext cx="173087" cy="180652"/>
            <a:chOff x="6414250" y="2415450"/>
            <a:chExt cx="312600" cy="312600"/>
          </a:xfrm>
        </p:grpSpPr>
        <p:sp>
          <p:nvSpPr>
            <p:cNvPr id="397" name="Google Shape;397;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0"/>
          <p:cNvGrpSpPr/>
          <p:nvPr/>
        </p:nvGrpSpPr>
        <p:grpSpPr>
          <a:xfrm>
            <a:off x="903428" y="3334345"/>
            <a:ext cx="173087" cy="180652"/>
            <a:chOff x="6414250" y="2415450"/>
            <a:chExt cx="312600" cy="312600"/>
          </a:xfrm>
        </p:grpSpPr>
        <p:sp>
          <p:nvSpPr>
            <p:cNvPr id="400" name="Google Shape;400;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20"/>
          <p:cNvGrpSpPr/>
          <p:nvPr/>
        </p:nvGrpSpPr>
        <p:grpSpPr>
          <a:xfrm>
            <a:off x="903428" y="3639145"/>
            <a:ext cx="173087" cy="180652"/>
            <a:chOff x="6414250" y="2415450"/>
            <a:chExt cx="312600" cy="312600"/>
          </a:xfrm>
        </p:grpSpPr>
        <p:sp>
          <p:nvSpPr>
            <p:cNvPr id="403" name="Google Shape;403;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20"/>
          <p:cNvGrpSpPr/>
          <p:nvPr/>
        </p:nvGrpSpPr>
        <p:grpSpPr>
          <a:xfrm>
            <a:off x="903428" y="3867745"/>
            <a:ext cx="173087" cy="180652"/>
            <a:chOff x="6414250" y="2415450"/>
            <a:chExt cx="312600" cy="312600"/>
          </a:xfrm>
        </p:grpSpPr>
        <p:sp>
          <p:nvSpPr>
            <p:cNvPr id="406" name="Google Shape;406;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20"/>
          <p:cNvGrpSpPr/>
          <p:nvPr/>
        </p:nvGrpSpPr>
        <p:grpSpPr>
          <a:xfrm>
            <a:off x="903428" y="4401145"/>
            <a:ext cx="173087" cy="180652"/>
            <a:chOff x="6414250" y="2415450"/>
            <a:chExt cx="312600" cy="312600"/>
          </a:xfrm>
        </p:grpSpPr>
        <p:sp>
          <p:nvSpPr>
            <p:cNvPr id="409" name="Google Shape;409;p20"/>
            <p:cNvSpPr/>
            <p:nvPr/>
          </p:nvSpPr>
          <p:spPr>
            <a:xfrm>
              <a:off x="6414250"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20"/>
          <p:cNvSpPr/>
          <p:nvPr/>
        </p:nvSpPr>
        <p:spPr>
          <a:xfrm>
            <a:off x="4613754" y="5120318"/>
            <a:ext cx="322800" cy="3078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2" name="Google Shape;412;p20"/>
          <p:cNvPicPr preferRelativeResize="0"/>
          <p:nvPr/>
        </p:nvPicPr>
        <p:blipFill>
          <a:blip r:embed="rId3">
            <a:alphaModFix/>
          </a:blip>
          <a:stretch>
            <a:fillRect/>
          </a:stretch>
        </p:blipFill>
        <p:spPr>
          <a:xfrm>
            <a:off x="5678201" y="3043050"/>
            <a:ext cx="1150626" cy="830496"/>
          </a:xfrm>
          <a:prstGeom prst="rect">
            <a:avLst/>
          </a:prstGeom>
          <a:noFill/>
          <a:ln cap="flat" cmpd="sng" w="9525">
            <a:solidFill>
              <a:srgbClr val="B7B7B7"/>
            </a:solidFill>
            <a:prstDash val="solid"/>
            <a:round/>
            <a:headEnd len="sm" w="sm" type="none"/>
            <a:tailEnd len="sm" w="sm" type="none"/>
          </a:ln>
        </p:spPr>
      </p:pic>
      <p:pic>
        <p:nvPicPr>
          <p:cNvPr id="413" name="Google Shape;413;p20"/>
          <p:cNvPicPr preferRelativeResize="0"/>
          <p:nvPr/>
        </p:nvPicPr>
        <p:blipFill>
          <a:blip r:embed="rId4">
            <a:alphaModFix/>
          </a:blip>
          <a:stretch>
            <a:fillRect/>
          </a:stretch>
        </p:blipFill>
        <p:spPr>
          <a:xfrm>
            <a:off x="5678204" y="2186100"/>
            <a:ext cx="1150622" cy="7041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74475" y="9021375"/>
            <a:ext cx="7440600" cy="1594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To determine whether the administration of antibiotics is needed or not. </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AutoNum type="arabicPeriod"/>
            </a:pPr>
            <a:r>
              <a:rPr lang="en-GB" sz="1100">
                <a:solidFill>
                  <a:srgbClr val="1C4588"/>
                </a:solidFill>
                <a:latin typeface="Mada"/>
                <a:ea typeface="Mada"/>
                <a:cs typeface="Mada"/>
                <a:sym typeface="Mada"/>
              </a:rPr>
              <a:t>When  wound  contamination  is  anticipated,  topical  or systemic antibiotics can be used for prophylaxis .For  example,  systemic  antibiotic  is  normally  used  to  reduce  the  risk  of infection  during  gastrointestinal  surgery  and  when  prosthetic material  (hip  joint,  cardiac  valves,  arterial  bypass) is inserted.</a:t>
            </a:r>
            <a:endParaRPr sz="1100">
              <a:solidFill>
                <a:srgbClr val="1C4588"/>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If it’s a major trauma start with ATLS, if not start with vital signs. Don’t jump to the wound directly, the patient should be stable, history needs to be taken, examination needs to be done, and then manage the wound.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AutoNum type="arabicPeriod"/>
            </a:pPr>
            <a:r>
              <a:rPr lang="en-GB" sz="1100">
                <a:solidFill>
                  <a:srgbClr val="6AA84F"/>
                </a:solidFill>
                <a:latin typeface="Mada"/>
                <a:ea typeface="Mada"/>
                <a:cs typeface="Mada"/>
                <a:sym typeface="Mada"/>
              </a:rPr>
              <a:t>To identify any risk factors that may interfere with wound healing.</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AutoNum type="arabicPeriod"/>
            </a:pPr>
            <a:r>
              <a:rPr lang="en-GB" sz="1100">
                <a:solidFill>
                  <a:srgbClr val="1C4588"/>
                </a:solidFill>
                <a:latin typeface="Mada"/>
                <a:ea typeface="Mada"/>
                <a:cs typeface="Mada"/>
                <a:sym typeface="Mada"/>
              </a:rPr>
              <a:t>In acute traumatic wounds, tetanus prophylaxis is routine.</a:t>
            </a:r>
            <a:endParaRPr sz="1100">
              <a:solidFill>
                <a:srgbClr val="6AA84F"/>
              </a:solidFill>
              <a:latin typeface="Mada"/>
              <a:ea typeface="Mada"/>
              <a:cs typeface="Mada"/>
              <a:sym typeface="Mada"/>
            </a:endParaRPr>
          </a:p>
        </p:txBody>
      </p:sp>
      <p:sp>
        <p:nvSpPr>
          <p:cNvPr id="420" name="Google Shape;420;p21"/>
          <p:cNvSpPr txBox="1"/>
          <p:nvPr/>
        </p:nvSpPr>
        <p:spPr>
          <a:xfrm>
            <a:off x="1031925" y="56181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Acute wound</a:t>
            </a:r>
            <a:r>
              <a:rPr b="1" baseline="30000" lang="en-GB" sz="2200">
                <a:solidFill>
                  <a:srgbClr val="006D77"/>
                </a:solidFill>
                <a:latin typeface="Lora"/>
                <a:ea typeface="Lora"/>
                <a:cs typeface="Lora"/>
                <a:sym typeface="Lora"/>
              </a:rPr>
              <a:t>3</a:t>
            </a:r>
            <a:r>
              <a:rPr b="1" lang="en-GB" sz="2200">
                <a:solidFill>
                  <a:srgbClr val="006D77"/>
                </a:solidFill>
                <a:latin typeface="Lora"/>
                <a:ea typeface="Lora"/>
                <a:cs typeface="Lora"/>
                <a:sym typeface="Lora"/>
              </a:rPr>
              <a:t>:</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421" name="Google Shape;421;p21"/>
          <p:cNvCxnSpPr/>
          <p:nvPr/>
        </p:nvCxnSpPr>
        <p:spPr>
          <a:xfrm>
            <a:off x="2469363" y="6102400"/>
            <a:ext cx="2570400" cy="3900"/>
          </a:xfrm>
          <a:prstGeom prst="straightConnector1">
            <a:avLst/>
          </a:prstGeom>
          <a:noFill/>
          <a:ln cap="flat" cmpd="sng" w="19050">
            <a:solidFill>
              <a:srgbClr val="83C5BE"/>
            </a:solidFill>
            <a:prstDash val="solid"/>
            <a:round/>
            <a:headEnd len="med" w="med" type="oval"/>
            <a:tailEnd len="med" w="med" type="oval"/>
          </a:ln>
        </p:spPr>
      </p:cxnSp>
      <p:sp>
        <p:nvSpPr>
          <p:cNvPr id="422" name="Google Shape;422;p21"/>
          <p:cNvSpPr/>
          <p:nvPr/>
        </p:nvSpPr>
        <p:spPr>
          <a:xfrm>
            <a:off x="2244081" y="6485925"/>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4219411" y="7056047"/>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289856" y="7056047"/>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a:off x="6214708" y="6485925"/>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6" name="Google Shape;426;p21"/>
          <p:cNvCxnSpPr/>
          <p:nvPr/>
        </p:nvCxnSpPr>
        <p:spPr>
          <a:xfrm flipH="1" rot="10800000">
            <a:off x="1271592" y="6927416"/>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427" name="Google Shape;427;p21"/>
          <p:cNvCxnSpPr/>
          <p:nvPr/>
        </p:nvCxnSpPr>
        <p:spPr>
          <a:xfrm rot="10800000">
            <a:off x="3260998" y="6927416"/>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cxnSp>
        <p:nvCxnSpPr>
          <p:cNvPr id="428" name="Google Shape;428;p21"/>
          <p:cNvCxnSpPr/>
          <p:nvPr/>
        </p:nvCxnSpPr>
        <p:spPr>
          <a:xfrm flipH="1" rot="10800000">
            <a:off x="5225689" y="6927416"/>
            <a:ext cx="832500" cy="399300"/>
          </a:xfrm>
          <a:prstGeom prst="curvedConnector3">
            <a:avLst>
              <a:gd fmla="val 50000" name="adj1"/>
            </a:avLst>
          </a:prstGeom>
          <a:noFill/>
          <a:ln cap="flat" cmpd="sng" w="28575">
            <a:solidFill>
              <a:srgbClr val="FFDDD2"/>
            </a:solidFill>
            <a:prstDash val="solid"/>
            <a:round/>
            <a:headEnd len="med" w="med" type="none"/>
            <a:tailEnd len="med" w="med" type="none"/>
          </a:ln>
        </p:spPr>
      </p:cxnSp>
      <p:sp>
        <p:nvSpPr>
          <p:cNvPr id="429" name="Google Shape;429;p21"/>
          <p:cNvSpPr txBox="1"/>
          <p:nvPr/>
        </p:nvSpPr>
        <p:spPr>
          <a:xfrm>
            <a:off x="725" y="7977525"/>
            <a:ext cx="1935300" cy="57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Cleansing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Exploration and diagnosis</a:t>
            </a:r>
            <a:r>
              <a:rPr baseline="30000" lang="en-GB" sz="1200">
                <a:solidFill>
                  <a:schemeClr val="dk1"/>
                </a:solidFill>
                <a:latin typeface="Mada"/>
                <a:ea typeface="Mada"/>
                <a:cs typeface="Mada"/>
                <a:sym typeface="Mada"/>
              </a:rPr>
              <a:t>4</a:t>
            </a:r>
            <a:endParaRPr sz="1200">
              <a:latin typeface="Mada"/>
              <a:ea typeface="Mada"/>
              <a:cs typeface="Mada"/>
              <a:sym typeface="Mada"/>
            </a:endParaRPr>
          </a:p>
        </p:txBody>
      </p:sp>
      <p:sp>
        <p:nvSpPr>
          <p:cNvPr id="430" name="Google Shape;430;p21"/>
          <p:cNvSpPr txBox="1"/>
          <p:nvPr/>
        </p:nvSpPr>
        <p:spPr>
          <a:xfrm>
            <a:off x="1692050" y="7321225"/>
            <a:ext cx="2455500" cy="85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Debridement </a:t>
            </a:r>
            <a:r>
              <a:rPr lang="en-GB" sz="1200">
                <a:solidFill>
                  <a:srgbClr val="6AA84F"/>
                </a:solidFill>
                <a:latin typeface="Mada"/>
                <a:ea typeface="Mada"/>
                <a:cs typeface="Mada"/>
                <a:sym typeface="Mada"/>
              </a:rPr>
              <a:t>if needed</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Tetanus immunization status</a:t>
            </a:r>
            <a:r>
              <a:rPr baseline="30000" lang="en-GB" sz="1200">
                <a:solidFill>
                  <a:schemeClr val="dk1"/>
                </a:solidFill>
                <a:latin typeface="Mada"/>
                <a:ea typeface="Mada"/>
                <a:cs typeface="Mada"/>
                <a:sym typeface="Mada"/>
              </a:rPr>
              <a:t>5</a:t>
            </a:r>
            <a:endParaRPr baseline="30000" sz="1200">
              <a:latin typeface="Mada"/>
              <a:ea typeface="Mada"/>
              <a:cs typeface="Mada"/>
              <a:sym typeface="Mada"/>
            </a:endParaRPr>
          </a:p>
        </p:txBody>
      </p:sp>
      <p:sp>
        <p:nvSpPr>
          <p:cNvPr id="431" name="Google Shape;431;p21"/>
          <p:cNvSpPr txBox="1"/>
          <p:nvPr/>
        </p:nvSpPr>
        <p:spPr>
          <a:xfrm>
            <a:off x="3598300" y="7907125"/>
            <a:ext cx="2033100" cy="105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Replacement of lost tissues where indicated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Skin cover if required</a:t>
            </a:r>
            <a:endParaRPr sz="1200">
              <a:latin typeface="Mada"/>
              <a:ea typeface="Mada"/>
              <a:cs typeface="Mada"/>
              <a:sym typeface="Mada"/>
            </a:endParaRPr>
          </a:p>
        </p:txBody>
      </p:sp>
      <p:sp>
        <p:nvSpPr>
          <p:cNvPr id="432" name="Google Shape;432;p21"/>
          <p:cNvSpPr txBox="1"/>
          <p:nvPr/>
        </p:nvSpPr>
        <p:spPr>
          <a:xfrm>
            <a:off x="5884600" y="7365200"/>
            <a:ext cx="1704900" cy="105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Dressing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Skin closure without tension</a:t>
            </a:r>
            <a:endParaRPr sz="1200">
              <a:solidFill>
                <a:schemeClr val="dk1"/>
              </a:solidFill>
              <a:latin typeface="Mada"/>
              <a:ea typeface="Mada"/>
              <a:cs typeface="Mada"/>
              <a:sym typeface="Mada"/>
            </a:endParaRPr>
          </a:p>
        </p:txBody>
      </p:sp>
      <p:sp>
        <p:nvSpPr>
          <p:cNvPr id="433" name="Google Shape;433;p21"/>
          <p:cNvSpPr txBox="1"/>
          <p:nvPr/>
        </p:nvSpPr>
        <p:spPr>
          <a:xfrm>
            <a:off x="912800" y="1553900"/>
            <a:ext cx="2953500" cy="1652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en-GB" sz="1100">
                <a:latin typeface="Mada"/>
                <a:ea typeface="Mada"/>
                <a:cs typeface="Mada"/>
                <a:sym typeface="Mada"/>
              </a:rPr>
              <a:t>nontraumatic, </a:t>
            </a:r>
            <a:r>
              <a:rPr lang="en-GB" sz="1100">
                <a:latin typeface="Mada"/>
                <a:ea typeface="Mada"/>
                <a:cs typeface="Mada"/>
                <a:sym typeface="Mada"/>
              </a:rPr>
              <a:t>non infected</a:t>
            </a:r>
            <a:r>
              <a:rPr lang="en-GB" sz="1100">
                <a:latin typeface="Mada"/>
                <a:ea typeface="Mada"/>
                <a:cs typeface="Mada"/>
                <a:sym typeface="Mada"/>
              </a:rPr>
              <a:t> wounds &amp; no breach of Resp, GI, or GU tract.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No spillage of the content of the tract itself. </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E.g. thyroid and breast surgeries.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No need for antibiotics.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1C4588"/>
                </a:solidFill>
                <a:latin typeface="Mada"/>
                <a:ea typeface="Mada"/>
                <a:cs typeface="Mada"/>
                <a:sym typeface="Mada"/>
              </a:rPr>
              <a:t>Infection rate should be less than 1%.</a:t>
            </a:r>
            <a:endParaRPr sz="1100">
              <a:solidFill>
                <a:srgbClr val="1C4588"/>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1C4588"/>
                </a:solidFill>
                <a:latin typeface="Mada"/>
                <a:ea typeface="Mada"/>
                <a:cs typeface="Mada"/>
                <a:sym typeface="Mada"/>
              </a:rPr>
              <a:t>Use of Ab prophylaxis isn’t recommended. </a:t>
            </a:r>
            <a:endParaRPr sz="1100">
              <a:solidFill>
                <a:srgbClr val="1C4588"/>
              </a:solidFill>
              <a:latin typeface="Mada"/>
              <a:ea typeface="Mada"/>
              <a:cs typeface="Mada"/>
              <a:sym typeface="Mada"/>
            </a:endParaRPr>
          </a:p>
        </p:txBody>
      </p:sp>
      <p:sp>
        <p:nvSpPr>
          <p:cNvPr id="434" name="Google Shape;434;p21"/>
          <p:cNvSpPr txBox="1"/>
          <p:nvPr/>
        </p:nvSpPr>
        <p:spPr>
          <a:xfrm>
            <a:off x="4582625" y="1553900"/>
            <a:ext cx="3006900" cy="1652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sz="1100">
                <a:latin typeface="Mada"/>
                <a:ea typeface="Mada"/>
                <a:cs typeface="Mada"/>
                <a:sym typeface="Mada"/>
              </a:rPr>
              <a:t>S</a:t>
            </a:r>
            <a:r>
              <a:rPr lang="en-GB" sz="1100">
                <a:latin typeface="Mada"/>
                <a:ea typeface="Mada"/>
                <a:cs typeface="Mada"/>
                <a:sym typeface="Mada"/>
              </a:rPr>
              <a:t>mall breach in protocol; Resp/GI/GU tract are entered with minimal contamination.</a:t>
            </a:r>
            <a:r>
              <a:rPr lang="en-GB" sz="1100">
                <a:solidFill>
                  <a:srgbClr val="1D2542"/>
                </a:solidFill>
                <a:latin typeface="Lato"/>
                <a:ea typeface="Lato"/>
                <a:cs typeface="Lato"/>
                <a:sym typeface="Lato"/>
              </a:rPr>
              <a:t> </a:t>
            </a:r>
            <a:endParaRPr sz="1100">
              <a:solidFill>
                <a:srgbClr val="1D2542"/>
              </a:solidFill>
              <a:latin typeface="Lato"/>
              <a:ea typeface="Lato"/>
              <a:cs typeface="Lato"/>
              <a:sym typeface="Lato"/>
            </a:endParaRPr>
          </a:p>
          <a:p>
            <a:pPr indent="-298450" lvl="0" marL="457200" rtl="0" algn="l">
              <a:spcBef>
                <a:spcPts val="0"/>
              </a:spcBef>
              <a:spcAft>
                <a:spcPts val="0"/>
              </a:spcAft>
              <a:buSzPts val="1100"/>
              <a:buFont typeface="Lato"/>
              <a:buChar char="●"/>
            </a:pPr>
            <a:r>
              <a:rPr lang="en-GB" sz="1100">
                <a:solidFill>
                  <a:srgbClr val="6AA84F"/>
                </a:solidFill>
                <a:latin typeface="Lato"/>
                <a:ea typeface="Lato"/>
                <a:cs typeface="Lato"/>
                <a:sym typeface="Lato"/>
              </a:rPr>
              <a:t>Very minor spillage of the content.</a:t>
            </a:r>
            <a:endParaRPr sz="1100">
              <a:solidFill>
                <a:srgbClr val="6AA84F"/>
              </a:solidFill>
              <a:latin typeface="Lato"/>
              <a:ea typeface="Lato"/>
              <a:cs typeface="Lato"/>
              <a:sym typeface="Lato"/>
            </a:endParaRPr>
          </a:p>
          <a:p>
            <a:pPr indent="-298450" lvl="0" marL="457200" rtl="0" algn="l">
              <a:spcBef>
                <a:spcPts val="0"/>
              </a:spcBef>
              <a:spcAft>
                <a:spcPts val="0"/>
              </a:spcAft>
              <a:buSzPts val="1100"/>
              <a:buChar char="●"/>
            </a:pPr>
            <a:r>
              <a:rPr lang="en-GB" sz="1100">
                <a:solidFill>
                  <a:srgbClr val="6AA84F"/>
                </a:solidFill>
                <a:latin typeface="Mada"/>
                <a:ea typeface="Mada"/>
                <a:cs typeface="Mada"/>
                <a:sym typeface="Mada"/>
              </a:rPr>
              <a:t>E.g. cholecystectomy, uncomplicated appendicitis, intestinal resection ONLY if there was no spillage.</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1C4588"/>
                </a:solidFill>
                <a:latin typeface="Mada"/>
                <a:ea typeface="Mada"/>
                <a:cs typeface="Mada"/>
                <a:sym typeface="Mada"/>
              </a:rPr>
              <a:t>Infection rates in excess of 5% may suggest a</a:t>
            </a:r>
            <a:r>
              <a:rPr lang="en-GB" sz="900">
                <a:solidFill>
                  <a:srgbClr val="1C4588"/>
                </a:solidFill>
                <a:latin typeface="Mada"/>
                <a:ea typeface="Mada"/>
                <a:cs typeface="Mada"/>
                <a:sym typeface="Mada"/>
              </a:rPr>
              <a:t> </a:t>
            </a:r>
            <a:r>
              <a:rPr lang="en-GB" sz="1100">
                <a:solidFill>
                  <a:srgbClr val="1C4588"/>
                </a:solidFill>
                <a:latin typeface="Mada"/>
                <a:ea typeface="Mada"/>
                <a:cs typeface="Mada"/>
                <a:sym typeface="Mada"/>
              </a:rPr>
              <a:t>breakdown in wards.</a:t>
            </a:r>
            <a:endParaRPr sz="1100">
              <a:solidFill>
                <a:srgbClr val="6AA84F"/>
              </a:solidFill>
              <a:latin typeface="Mada"/>
              <a:ea typeface="Mada"/>
              <a:cs typeface="Mada"/>
              <a:sym typeface="Mada"/>
            </a:endParaRPr>
          </a:p>
        </p:txBody>
      </p:sp>
      <p:sp>
        <p:nvSpPr>
          <p:cNvPr id="435" name="Google Shape;435;p21"/>
          <p:cNvSpPr txBox="1"/>
          <p:nvPr/>
        </p:nvSpPr>
        <p:spPr>
          <a:xfrm>
            <a:off x="882250" y="3690400"/>
            <a:ext cx="3110100" cy="1567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en-GB" sz="1100">
                <a:latin typeface="Mada"/>
                <a:ea typeface="Mada"/>
                <a:cs typeface="Mada"/>
                <a:sym typeface="Mada"/>
              </a:rPr>
              <a:t>F</a:t>
            </a:r>
            <a:r>
              <a:rPr lang="en-GB" sz="1100">
                <a:latin typeface="Mada"/>
                <a:ea typeface="Mada"/>
                <a:cs typeface="Mada"/>
                <a:sym typeface="Mada"/>
              </a:rPr>
              <a:t>resh traumatic wounds; major break in sterile technique, </a:t>
            </a:r>
            <a:r>
              <a:rPr b="1" lang="en-GB" sz="1100">
                <a:latin typeface="Mada"/>
                <a:ea typeface="Mada"/>
                <a:cs typeface="Mada"/>
                <a:sym typeface="Mada"/>
              </a:rPr>
              <a:t>nonpurulent inflammation</a:t>
            </a:r>
            <a:r>
              <a:rPr lang="en-GB" sz="1100">
                <a:latin typeface="Mada"/>
                <a:ea typeface="Mada"/>
                <a:cs typeface="Mada"/>
                <a:sym typeface="Mada"/>
              </a:rPr>
              <a:t>; in or near contaminated skin.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Major spillage. </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E.g. hemicolectomy or resection of the intestine with spillage, </a:t>
            </a:r>
            <a:r>
              <a:rPr lang="en-GB" sz="1100">
                <a:solidFill>
                  <a:srgbClr val="1C4588"/>
                </a:solidFill>
                <a:latin typeface="Mada"/>
                <a:ea typeface="Mada"/>
                <a:cs typeface="Mada"/>
                <a:sym typeface="Mada"/>
              </a:rPr>
              <a:t>emergency surgery for perforated diverticular disease, or drainage of a subphrenic abscess.</a:t>
            </a:r>
            <a:endParaRPr sz="1100">
              <a:solidFill>
                <a:srgbClr val="1C4588"/>
              </a:solidFill>
              <a:latin typeface="Mada"/>
              <a:ea typeface="Mada"/>
              <a:cs typeface="Mada"/>
              <a:sym typeface="Mada"/>
            </a:endParaRPr>
          </a:p>
          <a:p>
            <a:pPr indent="0" lvl="0" marL="457200" rtl="0" algn="l">
              <a:spcBef>
                <a:spcPts val="1600"/>
              </a:spcBef>
              <a:spcAft>
                <a:spcPts val="1600"/>
              </a:spcAft>
              <a:buNone/>
            </a:pPr>
            <a:r>
              <a:t/>
            </a:r>
            <a:endParaRPr sz="1100">
              <a:solidFill>
                <a:srgbClr val="6AA84F"/>
              </a:solidFill>
              <a:latin typeface="Mada"/>
              <a:ea typeface="Mada"/>
              <a:cs typeface="Mada"/>
              <a:sym typeface="Mada"/>
            </a:endParaRPr>
          </a:p>
        </p:txBody>
      </p:sp>
      <p:sp>
        <p:nvSpPr>
          <p:cNvPr id="436" name="Google Shape;436;p21"/>
          <p:cNvSpPr txBox="1"/>
          <p:nvPr/>
        </p:nvSpPr>
        <p:spPr>
          <a:xfrm>
            <a:off x="4553738" y="3754350"/>
            <a:ext cx="2780100" cy="639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b="1" lang="en-GB" sz="1100">
                <a:latin typeface="Mada"/>
                <a:ea typeface="Mada"/>
                <a:cs typeface="Mada"/>
                <a:sym typeface="Mada"/>
              </a:rPr>
              <a:t>P</a:t>
            </a:r>
            <a:r>
              <a:rPr b="1" lang="en-GB" sz="1100">
                <a:latin typeface="Mada"/>
                <a:ea typeface="Mada"/>
                <a:cs typeface="Mada"/>
                <a:sym typeface="Mada"/>
              </a:rPr>
              <a:t>urulent infection</a:t>
            </a:r>
            <a:r>
              <a:rPr lang="en-GB" sz="1100">
                <a:latin typeface="Mada"/>
                <a:ea typeface="Mada"/>
                <a:cs typeface="Mada"/>
                <a:sym typeface="Mada"/>
              </a:rPr>
              <a:t>.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Traumatic &amp; severe wounds.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They have positive culture and require broad spectrum antibiotics.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rgbClr val="6AA84F"/>
                </a:solidFill>
                <a:latin typeface="Mada"/>
                <a:ea typeface="Mada"/>
                <a:cs typeface="Mada"/>
                <a:sym typeface="Mada"/>
              </a:rPr>
              <a:t>E.g. traumatic open bone fracture, and purulent pyogenic perforated appendicitis.</a:t>
            </a:r>
            <a:endParaRPr sz="1100">
              <a:solidFill>
                <a:srgbClr val="6AA84F"/>
              </a:solidFill>
              <a:latin typeface="Mada"/>
              <a:ea typeface="Mada"/>
              <a:cs typeface="Mada"/>
              <a:sym typeface="Mada"/>
            </a:endParaRPr>
          </a:p>
          <a:p>
            <a:pPr indent="0" lvl="0" marL="0" rtl="0" algn="l">
              <a:spcBef>
                <a:spcPts val="1600"/>
              </a:spcBef>
              <a:spcAft>
                <a:spcPts val="1600"/>
              </a:spcAft>
              <a:buNone/>
            </a:pPr>
            <a:r>
              <a:t/>
            </a:r>
            <a:endParaRPr sz="1100">
              <a:latin typeface="Mada"/>
              <a:ea typeface="Mada"/>
              <a:cs typeface="Mada"/>
              <a:sym typeface="Mada"/>
            </a:endParaRPr>
          </a:p>
        </p:txBody>
      </p:sp>
      <p:sp>
        <p:nvSpPr>
          <p:cNvPr id="437" name="Google Shape;437;p21"/>
          <p:cNvSpPr txBox="1"/>
          <p:nvPr/>
        </p:nvSpPr>
        <p:spPr>
          <a:xfrm>
            <a:off x="1062425" y="1234376"/>
            <a:ext cx="2455500" cy="3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Mada"/>
                <a:ea typeface="Mada"/>
                <a:cs typeface="Mada"/>
                <a:sym typeface="Mada"/>
              </a:rPr>
              <a:t>Clean:</a:t>
            </a:r>
            <a:endParaRPr b="1">
              <a:solidFill>
                <a:schemeClr val="dk1"/>
              </a:solidFill>
              <a:latin typeface="Mada"/>
              <a:ea typeface="Mada"/>
              <a:cs typeface="Mada"/>
              <a:sym typeface="Mada"/>
            </a:endParaRPr>
          </a:p>
          <a:p>
            <a:pPr indent="0" lvl="0" marL="0" rtl="0" algn="l">
              <a:spcBef>
                <a:spcPts val="1600"/>
              </a:spcBef>
              <a:spcAft>
                <a:spcPts val="1600"/>
              </a:spcAft>
              <a:buClr>
                <a:schemeClr val="dk1"/>
              </a:buClr>
              <a:buSzPts val="1100"/>
              <a:buFont typeface="Arial"/>
              <a:buNone/>
            </a:pPr>
            <a:r>
              <a:t/>
            </a:r>
            <a:endParaRPr b="1">
              <a:solidFill>
                <a:schemeClr val="dk1"/>
              </a:solidFill>
              <a:latin typeface="Mada"/>
              <a:ea typeface="Mada"/>
              <a:cs typeface="Mada"/>
              <a:sym typeface="Mada"/>
            </a:endParaRPr>
          </a:p>
        </p:txBody>
      </p:sp>
      <p:sp>
        <p:nvSpPr>
          <p:cNvPr id="438" name="Google Shape;438;p21"/>
          <p:cNvSpPr/>
          <p:nvPr/>
        </p:nvSpPr>
        <p:spPr>
          <a:xfrm>
            <a:off x="289411" y="129150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p:nvPr/>
        </p:nvSpPr>
        <p:spPr>
          <a:xfrm>
            <a:off x="260524" y="335780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txBox="1"/>
          <p:nvPr/>
        </p:nvSpPr>
        <p:spPr>
          <a:xfrm>
            <a:off x="363512" y="135271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E29578"/>
                </a:solidFill>
                <a:latin typeface="Life Savers"/>
                <a:ea typeface="Life Savers"/>
                <a:cs typeface="Life Savers"/>
                <a:sym typeface="Life Savers"/>
              </a:rPr>
              <a:t>1</a:t>
            </a:r>
            <a:endParaRPr b="1" sz="2000">
              <a:solidFill>
                <a:srgbClr val="E29578"/>
              </a:solidFill>
              <a:latin typeface="Life Savers"/>
              <a:ea typeface="Life Savers"/>
              <a:cs typeface="Life Savers"/>
              <a:sym typeface="Life Savers"/>
            </a:endParaRPr>
          </a:p>
        </p:txBody>
      </p:sp>
      <p:cxnSp>
        <p:nvCxnSpPr>
          <p:cNvPr id="441" name="Google Shape;441;p21"/>
          <p:cNvCxnSpPr/>
          <p:nvPr/>
        </p:nvCxnSpPr>
        <p:spPr>
          <a:xfrm>
            <a:off x="1124750" y="3300561"/>
            <a:ext cx="2273100" cy="0"/>
          </a:xfrm>
          <a:prstGeom prst="straightConnector1">
            <a:avLst/>
          </a:prstGeom>
          <a:noFill/>
          <a:ln cap="flat" cmpd="sng" w="19050">
            <a:solidFill>
              <a:srgbClr val="7ECCC6"/>
            </a:solidFill>
            <a:prstDash val="dash"/>
            <a:round/>
            <a:headEnd len="med" w="med" type="none"/>
            <a:tailEnd len="med" w="med" type="none"/>
          </a:ln>
        </p:spPr>
      </p:cxnSp>
      <p:sp>
        <p:nvSpPr>
          <p:cNvPr id="442" name="Google Shape;442;p21"/>
          <p:cNvSpPr txBox="1"/>
          <p:nvPr/>
        </p:nvSpPr>
        <p:spPr>
          <a:xfrm>
            <a:off x="334612" y="342611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E29578"/>
                </a:solidFill>
                <a:latin typeface="Life Savers"/>
                <a:ea typeface="Life Savers"/>
                <a:cs typeface="Life Savers"/>
                <a:sym typeface="Life Savers"/>
              </a:rPr>
              <a:t>2</a:t>
            </a:r>
            <a:endParaRPr b="1" sz="2000">
              <a:solidFill>
                <a:srgbClr val="E29578"/>
              </a:solidFill>
              <a:latin typeface="Life Savers"/>
              <a:ea typeface="Life Savers"/>
              <a:cs typeface="Life Savers"/>
              <a:sym typeface="Life Savers"/>
            </a:endParaRPr>
          </a:p>
        </p:txBody>
      </p:sp>
      <p:cxnSp>
        <p:nvCxnSpPr>
          <p:cNvPr id="443" name="Google Shape;443;p21"/>
          <p:cNvCxnSpPr/>
          <p:nvPr/>
        </p:nvCxnSpPr>
        <p:spPr>
          <a:xfrm>
            <a:off x="1124738" y="5409877"/>
            <a:ext cx="2273100" cy="0"/>
          </a:xfrm>
          <a:prstGeom prst="straightConnector1">
            <a:avLst/>
          </a:prstGeom>
          <a:noFill/>
          <a:ln cap="flat" cmpd="sng" w="19050">
            <a:solidFill>
              <a:srgbClr val="7ECCC6"/>
            </a:solidFill>
            <a:prstDash val="dash"/>
            <a:round/>
            <a:headEnd len="med" w="med" type="none"/>
            <a:tailEnd len="med" w="med" type="none"/>
          </a:ln>
        </p:spPr>
      </p:cxnSp>
      <p:sp>
        <p:nvSpPr>
          <p:cNvPr id="444" name="Google Shape;444;p21"/>
          <p:cNvSpPr txBox="1"/>
          <p:nvPr/>
        </p:nvSpPr>
        <p:spPr>
          <a:xfrm>
            <a:off x="1033538" y="3352288"/>
            <a:ext cx="24555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solidFill>
                  <a:schemeClr val="dk1"/>
                </a:solidFill>
                <a:latin typeface="Mada"/>
                <a:ea typeface="Mada"/>
                <a:cs typeface="Mada"/>
                <a:sym typeface="Mada"/>
              </a:rPr>
              <a:t>Contaminated</a:t>
            </a:r>
            <a:r>
              <a:rPr b="1" baseline="30000" lang="en-GB">
                <a:solidFill>
                  <a:schemeClr val="dk1"/>
                </a:solidFill>
                <a:latin typeface="Mada"/>
                <a:ea typeface="Mada"/>
                <a:cs typeface="Mada"/>
                <a:sym typeface="Mada"/>
              </a:rPr>
              <a:t>2</a:t>
            </a:r>
            <a:r>
              <a:rPr b="1" lang="en-GB">
                <a:solidFill>
                  <a:schemeClr val="dk1"/>
                </a:solidFill>
                <a:latin typeface="Mada"/>
                <a:ea typeface="Mada"/>
                <a:cs typeface="Mada"/>
                <a:sym typeface="Mada"/>
              </a:rPr>
              <a:t> “Dirty”:</a:t>
            </a:r>
            <a:r>
              <a:rPr lang="en-GB">
                <a:solidFill>
                  <a:srgbClr val="1D2542"/>
                </a:solidFill>
                <a:latin typeface="Lato"/>
                <a:ea typeface="Lato"/>
                <a:cs typeface="Lato"/>
                <a:sym typeface="Lato"/>
              </a:rPr>
              <a:t> </a:t>
            </a:r>
            <a:endParaRPr>
              <a:solidFill>
                <a:srgbClr val="1D2542"/>
              </a:solidFill>
              <a:latin typeface="Lato"/>
              <a:ea typeface="Lato"/>
              <a:cs typeface="Lato"/>
              <a:sym typeface="Lato"/>
            </a:endParaRPr>
          </a:p>
        </p:txBody>
      </p:sp>
      <p:sp>
        <p:nvSpPr>
          <p:cNvPr id="445" name="Google Shape;445;p21"/>
          <p:cNvSpPr txBox="1"/>
          <p:nvPr/>
        </p:nvSpPr>
        <p:spPr>
          <a:xfrm>
            <a:off x="4720025" y="1274720"/>
            <a:ext cx="24555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latin typeface="Mada"/>
                <a:ea typeface="Mada"/>
                <a:cs typeface="Mada"/>
                <a:sym typeface="Mada"/>
              </a:rPr>
              <a:t>Clean-contaminated:</a:t>
            </a:r>
            <a:endParaRPr b="1">
              <a:solidFill>
                <a:srgbClr val="1D2542"/>
              </a:solidFill>
              <a:latin typeface="Lato"/>
              <a:ea typeface="Lato"/>
              <a:cs typeface="Lato"/>
              <a:sym typeface="Lato"/>
            </a:endParaRPr>
          </a:p>
        </p:txBody>
      </p:sp>
      <p:sp>
        <p:nvSpPr>
          <p:cNvPr id="446" name="Google Shape;446;p21"/>
          <p:cNvSpPr/>
          <p:nvPr/>
        </p:nvSpPr>
        <p:spPr>
          <a:xfrm>
            <a:off x="3947011" y="129150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3918124" y="335780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txBox="1"/>
          <p:nvPr/>
        </p:nvSpPr>
        <p:spPr>
          <a:xfrm>
            <a:off x="4021112" y="135271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E29578"/>
                </a:solidFill>
                <a:latin typeface="Life Savers"/>
                <a:ea typeface="Life Savers"/>
                <a:cs typeface="Life Savers"/>
                <a:sym typeface="Life Savers"/>
              </a:rPr>
              <a:t>3</a:t>
            </a:r>
            <a:endParaRPr b="1" sz="2000">
              <a:solidFill>
                <a:srgbClr val="E29578"/>
              </a:solidFill>
              <a:latin typeface="Life Savers"/>
              <a:ea typeface="Life Savers"/>
              <a:cs typeface="Life Savers"/>
              <a:sym typeface="Life Savers"/>
            </a:endParaRPr>
          </a:p>
        </p:txBody>
      </p:sp>
      <p:cxnSp>
        <p:nvCxnSpPr>
          <p:cNvPr id="449" name="Google Shape;449;p21"/>
          <p:cNvCxnSpPr/>
          <p:nvPr/>
        </p:nvCxnSpPr>
        <p:spPr>
          <a:xfrm>
            <a:off x="4811225" y="3282713"/>
            <a:ext cx="2273100" cy="0"/>
          </a:xfrm>
          <a:prstGeom prst="straightConnector1">
            <a:avLst/>
          </a:prstGeom>
          <a:noFill/>
          <a:ln cap="flat" cmpd="sng" w="19050">
            <a:solidFill>
              <a:srgbClr val="7ECCC6"/>
            </a:solidFill>
            <a:prstDash val="dash"/>
            <a:round/>
            <a:headEnd len="med" w="med" type="none"/>
            <a:tailEnd len="med" w="med" type="none"/>
          </a:ln>
        </p:spPr>
      </p:cxnSp>
      <p:sp>
        <p:nvSpPr>
          <p:cNvPr id="450" name="Google Shape;450;p21"/>
          <p:cNvSpPr txBox="1"/>
          <p:nvPr/>
        </p:nvSpPr>
        <p:spPr>
          <a:xfrm>
            <a:off x="3992212" y="342611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E29578"/>
                </a:solidFill>
                <a:latin typeface="Life Savers"/>
                <a:ea typeface="Life Savers"/>
                <a:cs typeface="Life Savers"/>
                <a:sym typeface="Life Savers"/>
              </a:rPr>
              <a:t>4</a:t>
            </a:r>
            <a:endParaRPr b="1" sz="2000">
              <a:solidFill>
                <a:srgbClr val="E29578"/>
              </a:solidFill>
              <a:latin typeface="Life Savers"/>
              <a:ea typeface="Life Savers"/>
              <a:cs typeface="Life Savers"/>
              <a:sym typeface="Life Savers"/>
            </a:endParaRPr>
          </a:p>
        </p:txBody>
      </p:sp>
      <p:cxnSp>
        <p:nvCxnSpPr>
          <p:cNvPr id="451" name="Google Shape;451;p21"/>
          <p:cNvCxnSpPr/>
          <p:nvPr/>
        </p:nvCxnSpPr>
        <p:spPr>
          <a:xfrm>
            <a:off x="4782338" y="5409877"/>
            <a:ext cx="2273100" cy="0"/>
          </a:xfrm>
          <a:prstGeom prst="straightConnector1">
            <a:avLst/>
          </a:prstGeom>
          <a:noFill/>
          <a:ln cap="flat" cmpd="sng" w="19050">
            <a:solidFill>
              <a:srgbClr val="7ECCC6"/>
            </a:solidFill>
            <a:prstDash val="dash"/>
            <a:round/>
            <a:headEnd len="med" w="med" type="none"/>
            <a:tailEnd len="med" w="med" type="none"/>
          </a:ln>
        </p:spPr>
      </p:cxnSp>
      <p:sp>
        <p:nvSpPr>
          <p:cNvPr id="452" name="Google Shape;452;p21"/>
          <p:cNvSpPr txBox="1"/>
          <p:nvPr/>
        </p:nvSpPr>
        <p:spPr>
          <a:xfrm>
            <a:off x="4691138" y="3392327"/>
            <a:ext cx="2455500" cy="4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latin typeface="Mada"/>
                <a:ea typeface="Mada"/>
                <a:cs typeface="Mada"/>
                <a:sym typeface="Mada"/>
              </a:rPr>
              <a:t>Infected:</a:t>
            </a:r>
            <a:r>
              <a:rPr b="1" lang="en-GB">
                <a:solidFill>
                  <a:srgbClr val="1D2542"/>
                </a:solidFill>
                <a:latin typeface="Lato"/>
                <a:ea typeface="Lato"/>
                <a:cs typeface="Lato"/>
                <a:sym typeface="Lato"/>
              </a:rPr>
              <a:t> </a:t>
            </a:r>
            <a:endParaRPr b="1">
              <a:solidFill>
                <a:srgbClr val="1D2542"/>
              </a:solidFill>
              <a:latin typeface="Lato"/>
              <a:ea typeface="Lato"/>
              <a:cs typeface="Lato"/>
              <a:sym typeface="Lato"/>
            </a:endParaRPr>
          </a:p>
        </p:txBody>
      </p:sp>
      <p:sp>
        <p:nvSpPr>
          <p:cNvPr id="453" name="Google Shape;453;p21"/>
          <p:cNvSpPr txBox="1"/>
          <p:nvPr/>
        </p:nvSpPr>
        <p:spPr>
          <a:xfrm>
            <a:off x="-57000" y="148000"/>
            <a:ext cx="74406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a:t>
            </a:r>
            <a:r>
              <a:rPr b="1" lang="en-GB" sz="2200">
                <a:solidFill>
                  <a:srgbClr val="006D77"/>
                </a:solidFill>
                <a:latin typeface="Lora"/>
                <a:ea typeface="Lora"/>
                <a:cs typeface="Lora"/>
                <a:sym typeface="Lora"/>
              </a:rPr>
              <a:t>lassification of contamination in Surgical wounds</a:t>
            </a:r>
            <a:r>
              <a:rPr b="1" lang="en-GB" sz="2200">
                <a:solidFill>
                  <a:srgbClr val="006D77"/>
                </a:solidFill>
                <a:latin typeface="Lora"/>
                <a:ea typeface="Lora"/>
                <a:cs typeface="Lora"/>
                <a:sym typeface="Lora"/>
              </a:rPr>
              <a:t>    </a:t>
            </a:r>
            <a:r>
              <a:rPr b="1" lang="en-GB" sz="1800">
                <a:solidFill>
                  <a:srgbClr val="6AA84F"/>
                </a:solidFill>
                <a:latin typeface="Lora"/>
                <a:ea typeface="Lora"/>
                <a:cs typeface="Lora"/>
                <a:sym typeface="Lora"/>
              </a:rPr>
              <a:t>(</a:t>
            </a:r>
            <a:r>
              <a:rPr b="1" lang="en-GB" sz="1800">
                <a:solidFill>
                  <a:srgbClr val="6AA84F"/>
                </a:solidFill>
                <a:latin typeface="Lora"/>
                <a:ea typeface="Lora"/>
                <a:cs typeface="Lora"/>
                <a:sym typeface="Lora"/>
              </a:rPr>
              <a:t>WHO classification of wound)</a:t>
            </a:r>
            <a:r>
              <a:rPr b="1" baseline="30000" lang="en-GB" sz="1800">
                <a:solidFill>
                  <a:srgbClr val="6AA84F"/>
                </a:solidFill>
                <a:latin typeface="Lora"/>
                <a:ea typeface="Lora"/>
                <a:cs typeface="Lora"/>
                <a:sym typeface="Lora"/>
              </a:rPr>
              <a:t>1</a:t>
            </a:r>
            <a:r>
              <a:rPr b="1" lang="en-GB" sz="2200">
                <a:solidFill>
                  <a:srgbClr val="006D77"/>
                </a:solidFill>
                <a:latin typeface="Lora"/>
                <a:ea typeface="Lora"/>
                <a:cs typeface="Lora"/>
                <a:sym typeface="Lora"/>
              </a:rPr>
              <a:t>:</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454" name="Google Shape;454;p21"/>
          <p:cNvCxnSpPr/>
          <p:nvPr/>
        </p:nvCxnSpPr>
        <p:spPr>
          <a:xfrm flipH="1" rot="10800000">
            <a:off x="1402563" y="994600"/>
            <a:ext cx="4475100" cy="2400"/>
          </a:xfrm>
          <a:prstGeom prst="straightConnector1">
            <a:avLst/>
          </a:prstGeom>
          <a:noFill/>
          <a:ln cap="flat" cmpd="sng" w="19050">
            <a:solidFill>
              <a:srgbClr val="83C5BE"/>
            </a:solidFill>
            <a:prstDash val="solid"/>
            <a:round/>
            <a:headEnd len="med" w="med" type="oval"/>
            <a:tailEnd len="med" w="med" type="oval"/>
          </a:ln>
        </p:spPr>
      </p:cxnSp>
      <p:grpSp>
        <p:nvGrpSpPr>
          <p:cNvPr id="455" name="Google Shape;455;p21"/>
          <p:cNvGrpSpPr/>
          <p:nvPr/>
        </p:nvGrpSpPr>
        <p:grpSpPr>
          <a:xfrm>
            <a:off x="6457975" y="6664350"/>
            <a:ext cx="440075" cy="421100"/>
            <a:chOff x="3272275" y="1629625"/>
            <a:chExt cx="440075" cy="421100"/>
          </a:xfrm>
        </p:grpSpPr>
        <p:sp>
          <p:nvSpPr>
            <p:cNvPr id="456" name="Google Shape;456;p21"/>
            <p:cNvSpPr/>
            <p:nvPr/>
          </p:nvSpPr>
          <p:spPr>
            <a:xfrm>
              <a:off x="3272275" y="1629625"/>
              <a:ext cx="440075" cy="421100"/>
            </a:xfrm>
            <a:custGeom>
              <a:rect b="b" l="l" r="r" t="t"/>
              <a:pathLst>
                <a:path extrusionOk="0" h="16844" w="17603">
                  <a:moveTo>
                    <a:pt x="13370" y="0"/>
                  </a:moveTo>
                  <a:cubicBezTo>
                    <a:pt x="12383" y="0"/>
                    <a:pt x="11397" y="377"/>
                    <a:pt x="10645" y="1132"/>
                  </a:cubicBezTo>
                  <a:lnTo>
                    <a:pt x="1510" y="10267"/>
                  </a:lnTo>
                  <a:cubicBezTo>
                    <a:pt x="1" y="11771"/>
                    <a:pt x="1" y="14212"/>
                    <a:pt x="1510" y="15716"/>
                  </a:cubicBezTo>
                  <a:cubicBezTo>
                    <a:pt x="2261" y="16468"/>
                    <a:pt x="3248" y="16844"/>
                    <a:pt x="4234" y="16844"/>
                  </a:cubicBezTo>
                  <a:cubicBezTo>
                    <a:pt x="5220" y="16844"/>
                    <a:pt x="6206" y="16468"/>
                    <a:pt x="6958" y="15716"/>
                  </a:cubicBezTo>
                  <a:lnTo>
                    <a:pt x="16094" y="6580"/>
                  </a:lnTo>
                  <a:cubicBezTo>
                    <a:pt x="17602" y="5076"/>
                    <a:pt x="17602" y="2636"/>
                    <a:pt x="16094" y="1132"/>
                  </a:cubicBezTo>
                  <a:cubicBezTo>
                    <a:pt x="15342" y="377"/>
                    <a:pt x="14356" y="0"/>
                    <a:pt x="1337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3340925" y="1688700"/>
              <a:ext cx="302900" cy="302925"/>
            </a:xfrm>
            <a:custGeom>
              <a:rect b="b" l="l" r="r" t="t"/>
              <a:pathLst>
                <a:path extrusionOk="0" h="12117" w="12116">
                  <a:moveTo>
                    <a:pt x="6662" y="1"/>
                  </a:moveTo>
                  <a:lnTo>
                    <a:pt x="0" y="6663"/>
                  </a:lnTo>
                  <a:lnTo>
                    <a:pt x="5454" y="12116"/>
                  </a:lnTo>
                  <a:lnTo>
                    <a:pt x="12116" y="5454"/>
                  </a:lnTo>
                  <a:lnTo>
                    <a:pt x="6662"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3272400" y="1629625"/>
              <a:ext cx="439950" cy="421100"/>
            </a:xfrm>
            <a:custGeom>
              <a:rect b="b" l="l" r="r" t="t"/>
              <a:pathLst>
                <a:path extrusionOk="0" h="16844" w="17598">
                  <a:moveTo>
                    <a:pt x="4229" y="0"/>
                  </a:moveTo>
                  <a:cubicBezTo>
                    <a:pt x="3243" y="0"/>
                    <a:pt x="2256" y="377"/>
                    <a:pt x="1505" y="1132"/>
                  </a:cubicBezTo>
                  <a:cubicBezTo>
                    <a:pt x="1" y="2636"/>
                    <a:pt x="1" y="5076"/>
                    <a:pt x="1505" y="6580"/>
                  </a:cubicBezTo>
                  <a:lnTo>
                    <a:pt x="10640" y="15716"/>
                  </a:lnTo>
                  <a:cubicBezTo>
                    <a:pt x="11392" y="16468"/>
                    <a:pt x="12378" y="16844"/>
                    <a:pt x="13365" y="16844"/>
                  </a:cubicBezTo>
                  <a:cubicBezTo>
                    <a:pt x="14352" y="16844"/>
                    <a:pt x="15339" y="16468"/>
                    <a:pt x="16093" y="15716"/>
                  </a:cubicBezTo>
                  <a:cubicBezTo>
                    <a:pt x="17597" y="14212"/>
                    <a:pt x="17597" y="11771"/>
                    <a:pt x="16093" y="10267"/>
                  </a:cubicBezTo>
                  <a:lnTo>
                    <a:pt x="6958" y="1132"/>
                  </a:lnTo>
                  <a:cubicBezTo>
                    <a:pt x="6204" y="377"/>
                    <a:pt x="5216" y="0"/>
                    <a:pt x="4229"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3510175" y="1857950"/>
              <a:ext cx="202175" cy="192775"/>
            </a:xfrm>
            <a:custGeom>
              <a:rect b="b" l="l" r="r" t="t"/>
              <a:pathLst>
                <a:path extrusionOk="0" h="7711" w="8087">
                  <a:moveTo>
                    <a:pt x="5454" y="1"/>
                  </a:moveTo>
                  <a:lnTo>
                    <a:pt x="5454" y="1"/>
                  </a:lnTo>
                  <a:cubicBezTo>
                    <a:pt x="6957" y="1505"/>
                    <a:pt x="6957" y="3945"/>
                    <a:pt x="5449" y="5454"/>
                  </a:cubicBezTo>
                  <a:cubicBezTo>
                    <a:pt x="4697" y="6206"/>
                    <a:pt x="3711" y="6582"/>
                    <a:pt x="2724" y="6582"/>
                  </a:cubicBezTo>
                  <a:cubicBezTo>
                    <a:pt x="1738" y="6582"/>
                    <a:pt x="752" y="6206"/>
                    <a:pt x="0" y="5454"/>
                  </a:cubicBezTo>
                  <a:lnTo>
                    <a:pt x="0" y="5454"/>
                  </a:lnTo>
                  <a:lnTo>
                    <a:pt x="1129" y="6583"/>
                  </a:lnTo>
                  <a:cubicBezTo>
                    <a:pt x="1881" y="7334"/>
                    <a:pt x="2866" y="7710"/>
                    <a:pt x="3851" y="7710"/>
                  </a:cubicBezTo>
                  <a:cubicBezTo>
                    <a:pt x="4838" y="7710"/>
                    <a:pt x="5825" y="7333"/>
                    <a:pt x="6578" y="6578"/>
                  </a:cubicBezTo>
                  <a:cubicBezTo>
                    <a:pt x="8086" y="5074"/>
                    <a:pt x="8086" y="2634"/>
                    <a:pt x="6578" y="1130"/>
                  </a:cubicBezTo>
                  <a:lnTo>
                    <a:pt x="6582" y="1130"/>
                  </a:lnTo>
                  <a:lnTo>
                    <a:pt x="5454"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3406275" y="1755350"/>
              <a:ext cx="170550" cy="168125"/>
            </a:xfrm>
            <a:custGeom>
              <a:rect b="b" l="l" r="r" t="t"/>
              <a:pathLst>
                <a:path extrusionOk="0" h="6725" w="6822">
                  <a:moveTo>
                    <a:pt x="2870" y="1"/>
                  </a:moveTo>
                  <a:cubicBezTo>
                    <a:pt x="2747" y="1"/>
                    <a:pt x="2624" y="47"/>
                    <a:pt x="2530" y="141"/>
                  </a:cubicBezTo>
                  <a:lnTo>
                    <a:pt x="188" y="2484"/>
                  </a:lnTo>
                  <a:cubicBezTo>
                    <a:pt x="1" y="2671"/>
                    <a:pt x="1" y="2976"/>
                    <a:pt x="188" y="3163"/>
                  </a:cubicBezTo>
                  <a:lnTo>
                    <a:pt x="3613" y="6588"/>
                  </a:lnTo>
                  <a:cubicBezTo>
                    <a:pt x="3706" y="6679"/>
                    <a:pt x="3829" y="6725"/>
                    <a:pt x="3952" y="6725"/>
                  </a:cubicBezTo>
                  <a:cubicBezTo>
                    <a:pt x="4075" y="6725"/>
                    <a:pt x="4198" y="6679"/>
                    <a:pt x="4292" y="6588"/>
                  </a:cubicBezTo>
                  <a:lnTo>
                    <a:pt x="6634" y="4245"/>
                  </a:lnTo>
                  <a:cubicBezTo>
                    <a:pt x="6822" y="4053"/>
                    <a:pt x="6817" y="3749"/>
                    <a:pt x="6630" y="3561"/>
                  </a:cubicBezTo>
                  <a:lnTo>
                    <a:pt x="3210" y="141"/>
                  </a:lnTo>
                  <a:cubicBezTo>
                    <a:pt x="3116" y="47"/>
                    <a:pt x="2993" y="1"/>
                    <a:pt x="2870"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3458150" y="1755275"/>
              <a:ext cx="118675" cy="168200"/>
            </a:xfrm>
            <a:custGeom>
              <a:rect b="b" l="l" r="r" t="t"/>
              <a:pathLst>
                <a:path extrusionOk="0" h="6728" w="4747">
                  <a:moveTo>
                    <a:pt x="802" y="0"/>
                  </a:moveTo>
                  <a:cubicBezTo>
                    <a:pt x="678" y="0"/>
                    <a:pt x="554" y="48"/>
                    <a:pt x="460" y="144"/>
                  </a:cubicBezTo>
                  <a:lnTo>
                    <a:pt x="1" y="603"/>
                  </a:lnTo>
                  <a:lnTo>
                    <a:pt x="1519" y="2117"/>
                  </a:lnTo>
                  <a:cubicBezTo>
                    <a:pt x="2507" y="3105"/>
                    <a:pt x="2507" y="4707"/>
                    <a:pt x="1519" y="5700"/>
                  </a:cubicBezTo>
                  <a:lnTo>
                    <a:pt x="1083" y="6136"/>
                  </a:lnTo>
                  <a:lnTo>
                    <a:pt x="1538" y="6591"/>
                  </a:lnTo>
                  <a:cubicBezTo>
                    <a:pt x="1634" y="6682"/>
                    <a:pt x="1757" y="6728"/>
                    <a:pt x="1880" y="6728"/>
                  </a:cubicBezTo>
                  <a:cubicBezTo>
                    <a:pt x="2003" y="6728"/>
                    <a:pt x="2126" y="6682"/>
                    <a:pt x="2222" y="6591"/>
                  </a:cubicBezTo>
                  <a:lnTo>
                    <a:pt x="4564" y="4248"/>
                  </a:lnTo>
                  <a:cubicBezTo>
                    <a:pt x="4747" y="4061"/>
                    <a:pt x="4747" y="3756"/>
                    <a:pt x="4564" y="3569"/>
                  </a:cubicBezTo>
                  <a:lnTo>
                    <a:pt x="1139" y="144"/>
                  </a:lnTo>
                  <a:cubicBezTo>
                    <a:pt x="1048" y="48"/>
                    <a:pt x="925" y="0"/>
                    <a:pt x="802"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3341625" y="1768600"/>
              <a:ext cx="26150" cy="21700"/>
            </a:xfrm>
            <a:custGeom>
              <a:rect b="b" l="l" r="r" t="t"/>
              <a:pathLst>
                <a:path extrusionOk="0" h="868" w="1046">
                  <a:moveTo>
                    <a:pt x="496" y="1"/>
                  </a:moveTo>
                  <a:cubicBezTo>
                    <a:pt x="230" y="1"/>
                    <a:pt x="1" y="342"/>
                    <a:pt x="249" y="590"/>
                  </a:cubicBezTo>
                  <a:lnTo>
                    <a:pt x="427" y="768"/>
                  </a:lnTo>
                  <a:cubicBezTo>
                    <a:pt x="488" y="829"/>
                    <a:pt x="577" y="867"/>
                    <a:pt x="666" y="867"/>
                  </a:cubicBezTo>
                  <a:cubicBezTo>
                    <a:pt x="671" y="867"/>
                    <a:pt x="676" y="867"/>
                    <a:pt x="681" y="867"/>
                  </a:cubicBezTo>
                  <a:cubicBezTo>
                    <a:pt x="769" y="867"/>
                    <a:pt x="852" y="830"/>
                    <a:pt x="909" y="768"/>
                  </a:cubicBezTo>
                  <a:cubicBezTo>
                    <a:pt x="1045" y="632"/>
                    <a:pt x="1045" y="417"/>
                    <a:pt x="909" y="281"/>
                  </a:cubicBezTo>
                  <a:lnTo>
                    <a:pt x="736" y="108"/>
                  </a:lnTo>
                  <a:cubicBezTo>
                    <a:pt x="661" y="32"/>
                    <a:pt x="576" y="1"/>
                    <a:pt x="49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3334575" y="1724550"/>
              <a:ext cx="25825" cy="21550"/>
            </a:xfrm>
            <a:custGeom>
              <a:rect b="b" l="l" r="r" t="t"/>
              <a:pathLst>
                <a:path extrusionOk="0" h="862" w="1033">
                  <a:moveTo>
                    <a:pt x="490" y="0"/>
                  </a:moveTo>
                  <a:cubicBezTo>
                    <a:pt x="226" y="0"/>
                    <a:pt x="0" y="336"/>
                    <a:pt x="236" y="586"/>
                  </a:cubicBezTo>
                  <a:lnTo>
                    <a:pt x="414" y="759"/>
                  </a:lnTo>
                  <a:cubicBezTo>
                    <a:pt x="479" y="827"/>
                    <a:pt x="567" y="861"/>
                    <a:pt x="655" y="861"/>
                  </a:cubicBezTo>
                  <a:cubicBezTo>
                    <a:pt x="743" y="861"/>
                    <a:pt x="831" y="827"/>
                    <a:pt x="896" y="759"/>
                  </a:cubicBezTo>
                  <a:cubicBezTo>
                    <a:pt x="1032" y="628"/>
                    <a:pt x="1032" y="408"/>
                    <a:pt x="896" y="277"/>
                  </a:cubicBezTo>
                  <a:lnTo>
                    <a:pt x="723" y="99"/>
                  </a:lnTo>
                  <a:cubicBezTo>
                    <a:pt x="649" y="29"/>
                    <a:pt x="568" y="0"/>
                    <a:pt x="490"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3373250" y="1685775"/>
              <a:ext cx="25800" cy="21575"/>
            </a:xfrm>
            <a:custGeom>
              <a:rect b="b" l="l" r="r" t="t"/>
              <a:pathLst>
                <a:path extrusionOk="0" h="863" w="1032">
                  <a:moveTo>
                    <a:pt x="489" y="1"/>
                  </a:moveTo>
                  <a:cubicBezTo>
                    <a:pt x="226" y="1"/>
                    <a:pt x="1" y="337"/>
                    <a:pt x="239" y="586"/>
                  </a:cubicBezTo>
                  <a:lnTo>
                    <a:pt x="413" y="760"/>
                  </a:lnTo>
                  <a:cubicBezTo>
                    <a:pt x="478" y="825"/>
                    <a:pt x="563" y="863"/>
                    <a:pt x="656" y="863"/>
                  </a:cubicBezTo>
                  <a:cubicBezTo>
                    <a:pt x="745" y="863"/>
                    <a:pt x="834" y="825"/>
                    <a:pt x="895" y="760"/>
                  </a:cubicBezTo>
                  <a:cubicBezTo>
                    <a:pt x="1031" y="624"/>
                    <a:pt x="1031" y="408"/>
                    <a:pt x="895" y="277"/>
                  </a:cubicBezTo>
                  <a:lnTo>
                    <a:pt x="722" y="99"/>
                  </a:lnTo>
                  <a:cubicBezTo>
                    <a:pt x="648" y="30"/>
                    <a:pt x="567" y="1"/>
                    <a:pt x="489"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3379575" y="1730900"/>
              <a:ext cx="26025" cy="21675"/>
            </a:xfrm>
            <a:custGeom>
              <a:rect b="b" l="l" r="r" t="t"/>
              <a:pathLst>
                <a:path extrusionOk="0" h="867" w="1041">
                  <a:moveTo>
                    <a:pt x="491" y="0"/>
                  </a:moveTo>
                  <a:cubicBezTo>
                    <a:pt x="227" y="0"/>
                    <a:pt x="1" y="342"/>
                    <a:pt x="249" y="590"/>
                  </a:cubicBezTo>
                  <a:lnTo>
                    <a:pt x="422" y="763"/>
                  </a:lnTo>
                  <a:cubicBezTo>
                    <a:pt x="488" y="829"/>
                    <a:pt x="572" y="866"/>
                    <a:pt x="666" y="866"/>
                  </a:cubicBezTo>
                  <a:cubicBezTo>
                    <a:pt x="755" y="866"/>
                    <a:pt x="844" y="829"/>
                    <a:pt x="909" y="768"/>
                  </a:cubicBezTo>
                  <a:cubicBezTo>
                    <a:pt x="1040" y="632"/>
                    <a:pt x="1040" y="416"/>
                    <a:pt x="909" y="281"/>
                  </a:cubicBezTo>
                  <a:lnTo>
                    <a:pt x="731" y="107"/>
                  </a:lnTo>
                  <a:cubicBezTo>
                    <a:pt x="656" y="32"/>
                    <a:pt x="572" y="0"/>
                    <a:pt x="4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3417625" y="1693250"/>
              <a:ext cx="25675" cy="21500"/>
            </a:xfrm>
            <a:custGeom>
              <a:rect b="b" l="l" r="r" t="t"/>
              <a:pathLst>
                <a:path extrusionOk="0" h="860" w="1027">
                  <a:moveTo>
                    <a:pt x="484" y="1"/>
                  </a:moveTo>
                  <a:cubicBezTo>
                    <a:pt x="222" y="1"/>
                    <a:pt x="1" y="333"/>
                    <a:pt x="235" y="583"/>
                  </a:cubicBezTo>
                  <a:lnTo>
                    <a:pt x="409" y="761"/>
                  </a:lnTo>
                  <a:cubicBezTo>
                    <a:pt x="474" y="826"/>
                    <a:pt x="559" y="859"/>
                    <a:pt x="652" y="859"/>
                  </a:cubicBezTo>
                  <a:cubicBezTo>
                    <a:pt x="657" y="859"/>
                    <a:pt x="662" y="859"/>
                    <a:pt x="667" y="859"/>
                  </a:cubicBezTo>
                  <a:cubicBezTo>
                    <a:pt x="751" y="859"/>
                    <a:pt x="834" y="822"/>
                    <a:pt x="896" y="761"/>
                  </a:cubicBezTo>
                  <a:cubicBezTo>
                    <a:pt x="1027" y="625"/>
                    <a:pt x="1027" y="409"/>
                    <a:pt x="896" y="273"/>
                  </a:cubicBezTo>
                  <a:lnTo>
                    <a:pt x="718" y="100"/>
                  </a:lnTo>
                  <a:cubicBezTo>
                    <a:pt x="644" y="30"/>
                    <a:pt x="562" y="1"/>
                    <a:pt x="484"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3538500" y="1965400"/>
              <a:ext cx="26025" cy="21775"/>
            </a:xfrm>
            <a:custGeom>
              <a:rect b="b" l="l" r="r" t="t"/>
              <a:pathLst>
                <a:path extrusionOk="0" h="871" w="1041">
                  <a:moveTo>
                    <a:pt x="493" y="0"/>
                  </a:moveTo>
                  <a:cubicBezTo>
                    <a:pt x="228" y="0"/>
                    <a:pt x="1" y="345"/>
                    <a:pt x="249" y="594"/>
                  </a:cubicBezTo>
                  <a:lnTo>
                    <a:pt x="423" y="767"/>
                  </a:lnTo>
                  <a:cubicBezTo>
                    <a:pt x="488" y="833"/>
                    <a:pt x="572" y="870"/>
                    <a:pt x="666" y="870"/>
                  </a:cubicBezTo>
                  <a:cubicBezTo>
                    <a:pt x="755" y="870"/>
                    <a:pt x="844" y="833"/>
                    <a:pt x="910" y="767"/>
                  </a:cubicBezTo>
                  <a:cubicBezTo>
                    <a:pt x="1041" y="631"/>
                    <a:pt x="1041" y="416"/>
                    <a:pt x="910" y="284"/>
                  </a:cubicBezTo>
                  <a:lnTo>
                    <a:pt x="732" y="106"/>
                  </a:lnTo>
                  <a:cubicBezTo>
                    <a:pt x="657" y="32"/>
                    <a:pt x="573" y="0"/>
                    <a:pt x="493"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3582800" y="1972875"/>
              <a:ext cx="26000" cy="21775"/>
            </a:xfrm>
            <a:custGeom>
              <a:rect b="b" l="l" r="r" t="t"/>
              <a:pathLst>
                <a:path extrusionOk="0" h="871" w="1040">
                  <a:moveTo>
                    <a:pt x="491" y="0"/>
                  </a:moveTo>
                  <a:cubicBezTo>
                    <a:pt x="226" y="0"/>
                    <a:pt x="0" y="342"/>
                    <a:pt x="248" y="590"/>
                  </a:cubicBezTo>
                  <a:lnTo>
                    <a:pt x="426" y="768"/>
                  </a:lnTo>
                  <a:cubicBezTo>
                    <a:pt x="487" y="833"/>
                    <a:pt x="576" y="866"/>
                    <a:pt x="665" y="871"/>
                  </a:cubicBezTo>
                  <a:cubicBezTo>
                    <a:pt x="759" y="871"/>
                    <a:pt x="843" y="833"/>
                    <a:pt x="909" y="768"/>
                  </a:cubicBezTo>
                  <a:cubicBezTo>
                    <a:pt x="1040" y="632"/>
                    <a:pt x="1040" y="416"/>
                    <a:pt x="909" y="281"/>
                  </a:cubicBezTo>
                  <a:lnTo>
                    <a:pt x="731" y="107"/>
                  </a:lnTo>
                  <a:cubicBezTo>
                    <a:pt x="655" y="32"/>
                    <a:pt x="571" y="0"/>
                    <a:pt x="4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3621450" y="1934225"/>
              <a:ext cx="26125" cy="21675"/>
            </a:xfrm>
            <a:custGeom>
              <a:rect b="b" l="l" r="r" t="t"/>
              <a:pathLst>
                <a:path extrusionOk="0" h="867" w="1045">
                  <a:moveTo>
                    <a:pt x="495" y="0"/>
                  </a:moveTo>
                  <a:cubicBezTo>
                    <a:pt x="229" y="0"/>
                    <a:pt x="0" y="342"/>
                    <a:pt x="248" y="590"/>
                  </a:cubicBezTo>
                  <a:lnTo>
                    <a:pt x="426" y="768"/>
                  </a:lnTo>
                  <a:cubicBezTo>
                    <a:pt x="487" y="829"/>
                    <a:pt x="576" y="866"/>
                    <a:pt x="670" y="866"/>
                  </a:cubicBezTo>
                  <a:cubicBezTo>
                    <a:pt x="759" y="866"/>
                    <a:pt x="848" y="833"/>
                    <a:pt x="909" y="768"/>
                  </a:cubicBezTo>
                  <a:cubicBezTo>
                    <a:pt x="1045" y="632"/>
                    <a:pt x="1045" y="416"/>
                    <a:pt x="909" y="281"/>
                  </a:cubicBezTo>
                  <a:lnTo>
                    <a:pt x="735" y="107"/>
                  </a:lnTo>
                  <a:cubicBezTo>
                    <a:pt x="660" y="32"/>
                    <a:pt x="576" y="0"/>
                    <a:pt x="495"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3576350" y="1927650"/>
              <a:ext cx="26025" cy="21800"/>
            </a:xfrm>
            <a:custGeom>
              <a:rect b="b" l="l" r="r" t="t"/>
              <a:pathLst>
                <a:path extrusionOk="0" h="872" w="1041">
                  <a:moveTo>
                    <a:pt x="491" y="1"/>
                  </a:moveTo>
                  <a:cubicBezTo>
                    <a:pt x="227" y="1"/>
                    <a:pt x="1" y="343"/>
                    <a:pt x="248" y="590"/>
                  </a:cubicBezTo>
                  <a:lnTo>
                    <a:pt x="422" y="768"/>
                  </a:lnTo>
                  <a:cubicBezTo>
                    <a:pt x="487" y="834"/>
                    <a:pt x="572" y="872"/>
                    <a:pt x="665" y="872"/>
                  </a:cubicBezTo>
                  <a:cubicBezTo>
                    <a:pt x="754" y="872"/>
                    <a:pt x="843" y="834"/>
                    <a:pt x="904" y="768"/>
                  </a:cubicBezTo>
                  <a:cubicBezTo>
                    <a:pt x="1040" y="633"/>
                    <a:pt x="1040" y="417"/>
                    <a:pt x="904" y="286"/>
                  </a:cubicBezTo>
                  <a:lnTo>
                    <a:pt x="731" y="108"/>
                  </a:lnTo>
                  <a:cubicBezTo>
                    <a:pt x="656" y="33"/>
                    <a:pt x="572" y="1"/>
                    <a:pt x="491"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3613725" y="1889700"/>
              <a:ext cx="26475" cy="21900"/>
            </a:xfrm>
            <a:custGeom>
              <a:rect b="b" l="l" r="r" t="t"/>
              <a:pathLst>
                <a:path extrusionOk="0" h="876" w="1059">
                  <a:moveTo>
                    <a:pt x="505" y="1"/>
                  </a:moveTo>
                  <a:cubicBezTo>
                    <a:pt x="235" y="1"/>
                    <a:pt x="0" y="352"/>
                    <a:pt x="262" y="600"/>
                  </a:cubicBezTo>
                  <a:lnTo>
                    <a:pt x="440" y="773"/>
                  </a:lnTo>
                  <a:cubicBezTo>
                    <a:pt x="506" y="841"/>
                    <a:pt x="593" y="875"/>
                    <a:pt x="681" y="875"/>
                  </a:cubicBezTo>
                  <a:cubicBezTo>
                    <a:pt x="769" y="875"/>
                    <a:pt x="857" y="841"/>
                    <a:pt x="923" y="773"/>
                  </a:cubicBezTo>
                  <a:cubicBezTo>
                    <a:pt x="1058" y="642"/>
                    <a:pt x="1058" y="422"/>
                    <a:pt x="923" y="291"/>
                  </a:cubicBezTo>
                  <a:lnTo>
                    <a:pt x="749" y="113"/>
                  </a:lnTo>
                  <a:cubicBezTo>
                    <a:pt x="673" y="34"/>
                    <a:pt x="588" y="1"/>
                    <a:pt x="505"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21"/>
          <p:cNvGrpSpPr/>
          <p:nvPr/>
        </p:nvGrpSpPr>
        <p:grpSpPr>
          <a:xfrm>
            <a:off x="516611" y="7180378"/>
            <a:ext cx="473106" cy="482562"/>
            <a:chOff x="3912950" y="2926225"/>
            <a:chExt cx="421325" cy="403750"/>
          </a:xfrm>
        </p:grpSpPr>
        <p:sp>
          <p:nvSpPr>
            <p:cNvPr id="473" name="Google Shape;473;p21"/>
            <p:cNvSpPr/>
            <p:nvPr/>
          </p:nvSpPr>
          <p:spPr>
            <a:xfrm>
              <a:off x="4017775" y="2926225"/>
              <a:ext cx="211550" cy="117150"/>
            </a:xfrm>
            <a:custGeom>
              <a:rect b="b" l="l" r="r" t="t"/>
              <a:pathLst>
                <a:path extrusionOk="0" h="4686" w="8462">
                  <a:moveTo>
                    <a:pt x="2287" y="1"/>
                  </a:moveTo>
                  <a:cubicBezTo>
                    <a:pt x="1027" y="1"/>
                    <a:pt x="1" y="1022"/>
                    <a:pt x="1" y="2282"/>
                  </a:cubicBezTo>
                  <a:lnTo>
                    <a:pt x="1" y="3397"/>
                  </a:lnTo>
                  <a:lnTo>
                    <a:pt x="10" y="3397"/>
                  </a:lnTo>
                  <a:lnTo>
                    <a:pt x="10" y="4676"/>
                  </a:lnTo>
                  <a:lnTo>
                    <a:pt x="1275" y="4676"/>
                  </a:lnTo>
                  <a:lnTo>
                    <a:pt x="1275" y="2287"/>
                  </a:lnTo>
                  <a:cubicBezTo>
                    <a:pt x="1275" y="1725"/>
                    <a:pt x="1730" y="1270"/>
                    <a:pt x="2292" y="1270"/>
                  </a:cubicBezTo>
                  <a:lnTo>
                    <a:pt x="6180" y="1270"/>
                  </a:lnTo>
                  <a:cubicBezTo>
                    <a:pt x="6738" y="1270"/>
                    <a:pt x="7192" y="1725"/>
                    <a:pt x="7197" y="2282"/>
                  </a:cubicBezTo>
                  <a:lnTo>
                    <a:pt x="7197" y="4686"/>
                  </a:lnTo>
                  <a:lnTo>
                    <a:pt x="8462" y="4686"/>
                  </a:lnTo>
                  <a:lnTo>
                    <a:pt x="8462" y="2282"/>
                  </a:lnTo>
                  <a:cubicBezTo>
                    <a:pt x="8462" y="1022"/>
                    <a:pt x="7436" y="1"/>
                    <a:pt x="617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4017900" y="3011150"/>
              <a:ext cx="31650" cy="32000"/>
            </a:xfrm>
            <a:custGeom>
              <a:rect b="b" l="l" r="r" t="t"/>
              <a:pathLst>
                <a:path extrusionOk="0" h="1280" w="1266">
                  <a:moveTo>
                    <a:pt x="319" y="0"/>
                  </a:moveTo>
                  <a:cubicBezTo>
                    <a:pt x="211" y="0"/>
                    <a:pt x="104" y="5"/>
                    <a:pt x="0" y="10"/>
                  </a:cubicBezTo>
                  <a:lnTo>
                    <a:pt x="0" y="1279"/>
                  </a:lnTo>
                  <a:lnTo>
                    <a:pt x="1265" y="1279"/>
                  </a:lnTo>
                  <a:lnTo>
                    <a:pt x="126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4197575" y="3011150"/>
              <a:ext cx="31650" cy="32350"/>
            </a:xfrm>
            <a:custGeom>
              <a:rect b="b" l="l" r="r" t="t"/>
              <a:pathLst>
                <a:path extrusionOk="0" h="1294" w="1266">
                  <a:moveTo>
                    <a:pt x="0" y="0"/>
                  </a:moveTo>
                  <a:lnTo>
                    <a:pt x="0" y="1293"/>
                  </a:lnTo>
                  <a:lnTo>
                    <a:pt x="1265" y="1293"/>
                  </a:lnTo>
                  <a:lnTo>
                    <a:pt x="1265" y="10"/>
                  </a:lnTo>
                  <a:cubicBezTo>
                    <a:pt x="1162" y="5"/>
                    <a:pt x="1050" y="0"/>
                    <a:pt x="94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3913075" y="3043225"/>
              <a:ext cx="421075" cy="286750"/>
            </a:xfrm>
            <a:custGeom>
              <a:rect b="b" l="l" r="r" t="t"/>
              <a:pathLst>
                <a:path extrusionOk="0" h="11470" w="16843">
                  <a:moveTo>
                    <a:pt x="4507" y="1"/>
                  </a:moveTo>
                  <a:cubicBezTo>
                    <a:pt x="2020" y="1"/>
                    <a:pt x="0" y="2020"/>
                    <a:pt x="0" y="4508"/>
                  </a:cubicBezTo>
                  <a:lnTo>
                    <a:pt x="0" y="10528"/>
                  </a:lnTo>
                  <a:cubicBezTo>
                    <a:pt x="0" y="11048"/>
                    <a:pt x="422" y="11470"/>
                    <a:pt x="942" y="11470"/>
                  </a:cubicBezTo>
                  <a:lnTo>
                    <a:pt x="15901" y="11470"/>
                  </a:lnTo>
                  <a:cubicBezTo>
                    <a:pt x="16421" y="11470"/>
                    <a:pt x="16838" y="11048"/>
                    <a:pt x="16843" y="10528"/>
                  </a:cubicBezTo>
                  <a:lnTo>
                    <a:pt x="16843" y="4508"/>
                  </a:lnTo>
                  <a:cubicBezTo>
                    <a:pt x="16838" y="2020"/>
                    <a:pt x="14824" y="1"/>
                    <a:pt x="12331" y="1"/>
                  </a:cubicBezTo>
                  <a:close/>
                </a:path>
              </a:pathLst>
            </a:custGeom>
            <a:solidFill>
              <a:srgbClr val="FFFFFF"/>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4171675" y="3043125"/>
              <a:ext cx="162600" cy="286850"/>
            </a:xfrm>
            <a:custGeom>
              <a:rect b="b" l="l" r="r" t="t"/>
              <a:pathLst>
                <a:path extrusionOk="0" h="11474" w="6504">
                  <a:moveTo>
                    <a:pt x="1" y="0"/>
                  </a:moveTo>
                  <a:cubicBezTo>
                    <a:pt x="2493" y="0"/>
                    <a:pt x="4517" y="2024"/>
                    <a:pt x="4517" y="4517"/>
                  </a:cubicBezTo>
                  <a:lnTo>
                    <a:pt x="4517" y="10495"/>
                  </a:lnTo>
                  <a:cubicBezTo>
                    <a:pt x="4517" y="11038"/>
                    <a:pt x="4077" y="11474"/>
                    <a:pt x="3538" y="11474"/>
                  </a:cubicBezTo>
                  <a:lnTo>
                    <a:pt x="5524" y="11474"/>
                  </a:lnTo>
                  <a:cubicBezTo>
                    <a:pt x="6063" y="11474"/>
                    <a:pt x="6499" y="11038"/>
                    <a:pt x="6504" y="10495"/>
                  </a:cubicBezTo>
                  <a:lnTo>
                    <a:pt x="6504" y="4517"/>
                  </a:lnTo>
                  <a:cubicBezTo>
                    <a:pt x="6499" y="2024"/>
                    <a:pt x="4480" y="5"/>
                    <a:pt x="1987"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3912950" y="3274325"/>
              <a:ext cx="421200" cy="55650"/>
            </a:xfrm>
            <a:custGeom>
              <a:rect b="b" l="l" r="r" t="t"/>
              <a:pathLst>
                <a:path extrusionOk="0" h="2226" w="16848">
                  <a:moveTo>
                    <a:pt x="1" y="0"/>
                  </a:moveTo>
                  <a:lnTo>
                    <a:pt x="1" y="1247"/>
                  </a:lnTo>
                  <a:cubicBezTo>
                    <a:pt x="1" y="1790"/>
                    <a:pt x="441" y="2226"/>
                    <a:pt x="980" y="2226"/>
                  </a:cubicBezTo>
                  <a:lnTo>
                    <a:pt x="15869" y="2226"/>
                  </a:lnTo>
                  <a:cubicBezTo>
                    <a:pt x="16407" y="2226"/>
                    <a:pt x="16848" y="1790"/>
                    <a:pt x="16848" y="1247"/>
                  </a:cubicBezTo>
                  <a:lnTo>
                    <a:pt x="16848"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4260000" y="3274325"/>
              <a:ext cx="74150" cy="55650"/>
            </a:xfrm>
            <a:custGeom>
              <a:rect b="b" l="l" r="r" t="t"/>
              <a:pathLst>
                <a:path extrusionOk="0" h="2226" w="2966">
                  <a:moveTo>
                    <a:pt x="979" y="0"/>
                  </a:moveTo>
                  <a:lnTo>
                    <a:pt x="979" y="1247"/>
                  </a:lnTo>
                  <a:cubicBezTo>
                    <a:pt x="979" y="1790"/>
                    <a:pt x="539" y="2226"/>
                    <a:pt x="0" y="2226"/>
                  </a:cubicBezTo>
                  <a:lnTo>
                    <a:pt x="1987" y="2226"/>
                  </a:lnTo>
                  <a:cubicBezTo>
                    <a:pt x="2525" y="2226"/>
                    <a:pt x="2966" y="1790"/>
                    <a:pt x="2966" y="1247"/>
                  </a:cubicBezTo>
                  <a:lnTo>
                    <a:pt x="2966"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4056325" y="3099700"/>
              <a:ext cx="134475" cy="134475"/>
            </a:xfrm>
            <a:custGeom>
              <a:rect b="b" l="l" r="r" t="t"/>
              <a:pathLst>
                <a:path extrusionOk="0" h="5379" w="5379">
                  <a:moveTo>
                    <a:pt x="2240" y="0"/>
                  </a:moveTo>
                  <a:cubicBezTo>
                    <a:pt x="1940" y="5"/>
                    <a:pt x="1701" y="244"/>
                    <a:pt x="1701" y="539"/>
                  </a:cubicBezTo>
                  <a:lnTo>
                    <a:pt x="1701" y="1696"/>
                  </a:lnTo>
                  <a:lnTo>
                    <a:pt x="539" y="1696"/>
                  </a:lnTo>
                  <a:cubicBezTo>
                    <a:pt x="244" y="1696"/>
                    <a:pt x="5" y="1935"/>
                    <a:pt x="0" y="2235"/>
                  </a:cubicBezTo>
                  <a:lnTo>
                    <a:pt x="0" y="3144"/>
                  </a:lnTo>
                  <a:cubicBezTo>
                    <a:pt x="5" y="3439"/>
                    <a:pt x="244" y="3678"/>
                    <a:pt x="539" y="3682"/>
                  </a:cubicBezTo>
                  <a:lnTo>
                    <a:pt x="1696" y="3682"/>
                  </a:lnTo>
                  <a:lnTo>
                    <a:pt x="1696" y="4840"/>
                  </a:lnTo>
                  <a:cubicBezTo>
                    <a:pt x="1696" y="5135"/>
                    <a:pt x="1940" y="5378"/>
                    <a:pt x="2240" y="5378"/>
                  </a:cubicBezTo>
                  <a:lnTo>
                    <a:pt x="3148" y="5378"/>
                  </a:lnTo>
                  <a:cubicBezTo>
                    <a:pt x="3444" y="5378"/>
                    <a:pt x="3687" y="5139"/>
                    <a:pt x="3687" y="4840"/>
                  </a:cubicBezTo>
                  <a:lnTo>
                    <a:pt x="3687" y="3682"/>
                  </a:lnTo>
                  <a:lnTo>
                    <a:pt x="4844" y="3682"/>
                  </a:lnTo>
                  <a:cubicBezTo>
                    <a:pt x="5140" y="3678"/>
                    <a:pt x="5378" y="3439"/>
                    <a:pt x="5378" y="3144"/>
                  </a:cubicBezTo>
                  <a:lnTo>
                    <a:pt x="5378" y="2230"/>
                  </a:lnTo>
                  <a:cubicBezTo>
                    <a:pt x="5378" y="1935"/>
                    <a:pt x="5140" y="1696"/>
                    <a:pt x="4844" y="1696"/>
                  </a:cubicBezTo>
                  <a:lnTo>
                    <a:pt x="3682" y="1696"/>
                  </a:lnTo>
                  <a:lnTo>
                    <a:pt x="3682" y="539"/>
                  </a:lnTo>
                  <a:cubicBezTo>
                    <a:pt x="3682" y="244"/>
                    <a:pt x="3444" y="5"/>
                    <a:pt x="3148" y="0"/>
                  </a:cubicBezTo>
                  <a:close/>
                </a:path>
              </a:pathLst>
            </a:cu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21"/>
          <p:cNvGrpSpPr/>
          <p:nvPr/>
        </p:nvGrpSpPr>
        <p:grpSpPr>
          <a:xfrm>
            <a:off x="2417445" y="6633635"/>
            <a:ext cx="530220" cy="482558"/>
            <a:chOff x="1434250" y="2918100"/>
            <a:chExt cx="422150" cy="420200"/>
          </a:xfrm>
        </p:grpSpPr>
        <p:sp>
          <p:nvSpPr>
            <p:cNvPr id="482" name="Google Shape;482;p21"/>
            <p:cNvSpPr/>
            <p:nvPr/>
          </p:nvSpPr>
          <p:spPr>
            <a:xfrm>
              <a:off x="1768875" y="2918100"/>
              <a:ext cx="87525" cy="86075"/>
            </a:xfrm>
            <a:custGeom>
              <a:rect b="b" l="l" r="r" t="t"/>
              <a:pathLst>
                <a:path extrusionOk="0" h="3443" w="3501">
                  <a:moveTo>
                    <a:pt x="359" y="0"/>
                  </a:moveTo>
                  <a:cubicBezTo>
                    <a:pt x="277" y="0"/>
                    <a:pt x="195" y="31"/>
                    <a:pt x="132" y="91"/>
                  </a:cubicBezTo>
                  <a:lnTo>
                    <a:pt x="123" y="101"/>
                  </a:lnTo>
                  <a:cubicBezTo>
                    <a:pt x="1" y="227"/>
                    <a:pt x="1" y="429"/>
                    <a:pt x="123" y="555"/>
                  </a:cubicBezTo>
                  <a:lnTo>
                    <a:pt x="2915" y="3348"/>
                  </a:lnTo>
                  <a:cubicBezTo>
                    <a:pt x="2978" y="3411"/>
                    <a:pt x="3060" y="3442"/>
                    <a:pt x="3142" y="3442"/>
                  </a:cubicBezTo>
                  <a:cubicBezTo>
                    <a:pt x="3224" y="3442"/>
                    <a:pt x="3306" y="3411"/>
                    <a:pt x="3369" y="3348"/>
                  </a:cubicBezTo>
                  <a:lnTo>
                    <a:pt x="3379" y="3338"/>
                  </a:lnTo>
                  <a:cubicBezTo>
                    <a:pt x="3500" y="3212"/>
                    <a:pt x="3500" y="3010"/>
                    <a:pt x="3379" y="2884"/>
                  </a:cubicBezTo>
                  <a:lnTo>
                    <a:pt x="586" y="91"/>
                  </a:lnTo>
                  <a:cubicBezTo>
                    <a:pt x="523" y="31"/>
                    <a:pt x="441" y="0"/>
                    <a:pt x="3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1434250" y="3240550"/>
              <a:ext cx="102050" cy="97750"/>
            </a:xfrm>
            <a:custGeom>
              <a:rect b="b" l="l" r="r" t="t"/>
              <a:pathLst>
                <a:path extrusionOk="0" h="3910" w="4082">
                  <a:moveTo>
                    <a:pt x="3738" y="1"/>
                  </a:moveTo>
                  <a:cubicBezTo>
                    <a:pt x="3686" y="1"/>
                    <a:pt x="3631" y="20"/>
                    <a:pt x="3580" y="63"/>
                  </a:cubicBezTo>
                  <a:lnTo>
                    <a:pt x="160" y="3483"/>
                  </a:lnTo>
                  <a:cubicBezTo>
                    <a:pt x="1" y="3642"/>
                    <a:pt x="113" y="3909"/>
                    <a:pt x="333" y="3909"/>
                  </a:cubicBezTo>
                  <a:cubicBezTo>
                    <a:pt x="399" y="3909"/>
                    <a:pt x="465" y="3881"/>
                    <a:pt x="511" y="3834"/>
                  </a:cubicBezTo>
                  <a:lnTo>
                    <a:pt x="3932" y="414"/>
                  </a:lnTo>
                  <a:cubicBezTo>
                    <a:pt x="4081" y="232"/>
                    <a:pt x="3924" y="1"/>
                    <a:pt x="373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1517775" y="3204975"/>
              <a:ext cx="50850" cy="49575"/>
            </a:xfrm>
            <a:custGeom>
              <a:rect b="b" l="l" r="r" t="t"/>
              <a:pathLst>
                <a:path extrusionOk="0" h="1983" w="2034">
                  <a:moveTo>
                    <a:pt x="886" y="1"/>
                  </a:moveTo>
                  <a:lnTo>
                    <a:pt x="206" y="675"/>
                  </a:lnTo>
                  <a:cubicBezTo>
                    <a:pt x="0" y="882"/>
                    <a:pt x="0" y="1219"/>
                    <a:pt x="206" y="1425"/>
                  </a:cubicBezTo>
                  <a:lnTo>
                    <a:pt x="609" y="1828"/>
                  </a:lnTo>
                  <a:cubicBezTo>
                    <a:pt x="712" y="1931"/>
                    <a:pt x="848" y="1983"/>
                    <a:pt x="984" y="1983"/>
                  </a:cubicBezTo>
                  <a:cubicBezTo>
                    <a:pt x="1120" y="1983"/>
                    <a:pt x="1256" y="1931"/>
                    <a:pt x="1359" y="1828"/>
                  </a:cubicBezTo>
                  <a:lnTo>
                    <a:pt x="2033" y="1153"/>
                  </a:lnTo>
                  <a:lnTo>
                    <a:pt x="88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1538725" y="2996750"/>
              <a:ext cx="238275" cy="236325"/>
            </a:xfrm>
            <a:custGeom>
              <a:rect b="b" l="l" r="r" t="t"/>
              <a:pathLst>
                <a:path extrusionOk="0" h="9453" w="9531">
                  <a:moveTo>
                    <a:pt x="6527" y="0"/>
                  </a:moveTo>
                  <a:lnTo>
                    <a:pt x="1177" y="5346"/>
                  </a:lnTo>
                  <a:cubicBezTo>
                    <a:pt x="399" y="6128"/>
                    <a:pt x="1" y="7205"/>
                    <a:pt x="90" y="8306"/>
                  </a:cubicBezTo>
                  <a:cubicBezTo>
                    <a:pt x="137" y="8911"/>
                    <a:pt x="619" y="9393"/>
                    <a:pt x="1224" y="9440"/>
                  </a:cubicBezTo>
                  <a:cubicBezTo>
                    <a:pt x="1325" y="9448"/>
                    <a:pt x="1427" y="9452"/>
                    <a:pt x="1528" y="9452"/>
                  </a:cubicBezTo>
                  <a:cubicBezTo>
                    <a:pt x="2521" y="9452"/>
                    <a:pt x="3474" y="9059"/>
                    <a:pt x="4184" y="8353"/>
                  </a:cubicBezTo>
                  <a:lnTo>
                    <a:pt x="9530" y="3003"/>
                  </a:lnTo>
                  <a:lnTo>
                    <a:pt x="652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1543075" y="3054950"/>
              <a:ext cx="234025" cy="178250"/>
            </a:xfrm>
            <a:custGeom>
              <a:rect b="b" l="l" r="r" t="t"/>
              <a:pathLst>
                <a:path extrusionOk="0" h="7130" w="9361">
                  <a:moveTo>
                    <a:pt x="8686" y="0"/>
                  </a:moveTo>
                  <a:lnTo>
                    <a:pt x="7585" y="1101"/>
                  </a:lnTo>
                  <a:lnTo>
                    <a:pt x="6981" y="1706"/>
                  </a:lnTo>
                  <a:lnTo>
                    <a:pt x="3336" y="5355"/>
                  </a:lnTo>
                  <a:cubicBezTo>
                    <a:pt x="2627" y="6064"/>
                    <a:pt x="1664" y="6458"/>
                    <a:pt x="666" y="6458"/>
                  </a:cubicBezTo>
                  <a:cubicBezTo>
                    <a:pt x="569" y="6458"/>
                    <a:pt x="472" y="6454"/>
                    <a:pt x="375" y="6447"/>
                  </a:cubicBezTo>
                  <a:cubicBezTo>
                    <a:pt x="248" y="6433"/>
                    <a:pt x="122" y="6405"/>
                    <a:pt x="0" y="6358"/>
                  </a:cubicBezTo>
                  <a:lnTo>
                    <a:pt x="0" y="6358"/>
                  </a:lnTo>
                  <a:cubicBezTo>
                    <a:pt x="178" y="6789"/>
                    <a:pt x="586" y="7079"/>
                    <a:pt x="1050" y="7117"/>
                  </a:cubicBezTo>
                  <a:cubicBezTo>
                    <a:pt x="1150" y="7125"/>
                    <a:pt x="1250" y="7129"/>
                    <a:pt x="1350" y="7129"/>
                  </a:cubicBezTo>
                  <a:cubicBezTo>
                    <a:pt x="2341" y="7129"/>
                    <a:pt x="3300" y="6732"/>
                    <a:pt x="4010" y="6025"/>
                  </a:cubicBezTo>
                  <a:lnTo>
                    <a:pt x="7655" y="2380"/>
                  </a:lnTo>
                  <a:lnTo>
                    <a:pt x="9361" y="675"/>
                  </a:lnTo>
                  <a:lnTo>
                    <a:pt x="8686"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1538850" y="3083400"/>
              <a:ext cx="153800" cy="149750"/>
            </a:xfrm>
            <a:custGeom>
              <a:rect b="b" l="l" r="r" t="t"/>
              <a:pathLst>
                <a:path extrusionOk="0" h="5990" w="6152">
                  <a:moveTo>
                    <a:pt x="3060" y="1"/>
                  </a:moveTo>
                  <a:lnTo>
                    <a:pt x="1176" y="1884"/>
                  </a:lnTo>
                  <a:cubicBezTo>
                    <a:pt x="399" y="2662"/>
                    <a:pt x="0" y="3744"/>
                    <a:pt x="85" y="4840"/>
                  </a:cubicBezTo>
                  <a:cubicBezTo>
                    <a:pt x="132" y="5449"/>
                    <a:pt x="614" y="5927"/>
                    <a:pt x="1223" y="5979"/>
                  </a:cubicBezTo>
                  <a:cubicBezTo>
                    <a:pt x="1320" y="5986"/>
                    <a:pt x="1417" y="5990"/>
                    <a:pt x="1513" y="5990"/>
                  </a:cubicBezTo>
                  <a:cubicBezTo>
                    <a:pt x="2508" y="5990"/>
                    <a:pt x="3470" y="5596"/>
                    <a:pt x="4179" y="4887"/>
                  </a:cubicBezTo>
                  <a:lnTo>
                    <a:pt x="6152" y="2910"/>
                  </a:lnTo>
                  <a:lnTo>
                    <a:pt x="6152" y="2910"/>
                  </a:lnTo>
                  <a:cubicBezTo>
                    <a:pt x="6152" y="2910"/>
                    <a:pt x="6148" y="2910"/>
                    <a:pt x="6142" y="2910"/>
                  </a:cubicBezTo>
                  <a:cubicBezTo>
                    <a:pt x="6040" y="2910"/>
                    <a:pt x="5176" y="2869"/>
                    <a:pt x="4564" y="1500"/>
                  </a:cubicBezTo>
                  <a:cubicBezTo>
                    <a:pt x="3912" y="38"/>
                    <a:pt x="3060" y="1"/>
                    <a:pt x="3060"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1543175" y="3145475"/>
              <a:ext cx="149600" cy="87600"/>
            </a:xfrm>
            <a:custGeom>
              <a:rect b="b" l="l" r="r" t="t"/>
              <a:pathLst>
                <a:path extrusionOk="0" h="3504" w="5984">
                  <a:moveTo>
                    <a:pt x="5061" y="1"/>
                  </a:moveTo>
                  <a:lnTo>
                    <a:pt x="3332" y="1730"/>
                  </a:lnTo>
                  <a:cubicBezTo>
                    <a:pt x="2623" y="2439"/>
                    <a:pt x="1664" y="2832"/>
                    <a:pt x="666" y="2832"/>
                  </a:cubicBezTo>
                  <a:cubicBezTo>
                    <a:pt x="570" y="2832"/>
                    <a:pt x="473" y="2829"/>
                    <a:pt x="376" y="2821"/>
                  </a:cubicBezTo>
                  <a:cubicBezTo>
                    <a:pt x="249" y="2807"/>
                    <a:pt x="123" y="2779"/>
                    <a:pt x="1" y="2732"/>
                  </a:cubicBezTo>
                  <a:lnTo>
                    <a:pt x="1" y="2732"/>
                  </a:lnTo>
                  <a:cubicBezTo>
                    <a:pt x="179" y="3163"/>
                    <a:pt x="586" y="3458"/>
                    <a:pt x="1050" y="3491"/>
                  </a:cubicBezTo>
                  <a:cubicBezTo>
                    <a:pt x="1151" y="3499"/>
                    <a:pt x="1252" y="3503"/>
                    <a:pt x="1353" y="3503"/>
                  </a:cubicBezTo>
                  <a:cubicBezTo>
                    <a:pt x="2344" y="3503"/>
                    <a:pt x="3301" y="3110"/>
                    <a:pt x="4006" y="2404"/>
                  </a:cubicBezTo>
                  <a:lnTo>
                    <a:pt x="5984" y="427"/>
                  </a:lnTo>
                  <a:cubicBezTo>
                    <a:pt x="5983" y="427"/>
                    <a:pt x="5980" y="427"/>
                    <a:pt x="5975" y="427"/>
                  </a:cubicBezTo>
                  <a:cubicBezTo>
                    <a:pt x="5911" y="427"/>
                    <a:pt x="5506" y="411"/>
                    <a:pt x="506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1686650" y="2968200"/>
              <a:ext cx="119850" cy="117800"/>
            </a:xfrm>
            <a:custGeom>
              <a:rect b="b" l="l" r="r" t="t"/>
              <a:pathLst>
                <a:path extrusionOk="0" h="4712" w="4794">
                  <a:moveTo>
                    <a:pt x="448" y="0"/>
                  </a:moveTo>
                  <a:cubicBezTo>
                    <a:pt x="348" y="0"/>
                    <a:pt x="247" y="39"/>
                    <a:pt x="170" y="116"/>
                  </a:cubicBezTo>
                  <a:lnTo>
                    <a:pt x="156" y="130"/>
                  </a:lnTo>
                  <a:cubicBezTo>
                    <a:pt x="1" y="280"/>
                    <a:pt x="1" y="533"/>
                    <a:pt x="156" y="688"/>
                  </a:cubicBezTo>
                  <a:lnTo>
                    <a:pt x="4067" y="4600"/>
                  </a:lnTo>
                  <a:cubicBezTo>
                    <a:pt x="4145" y="4674"/>
                    <a:pt x="4245" y="4712"/>
                    <a:pt x="4346" y="4712"/>
                  </a:cubicBezTo>
                  <a:cubicBezTo>
                    <a:pt x="4447" y="4712"/>
                    <a:pt x="4548" y="4674"/>
                    <a:pt x="4625" y="4600"/>
                  </a:cubicBezTo>
                  <a:lnTo>
                    <a:pt x="4639" y="4585"/>
                  </a:lnTo>
                  <a:cubicBezTo>
                    <a:pt x="4794" y="4431"/>
                    <a:pt x="4794" y="4183"/>
                    <a:pt x="4639" y="4028"/>
                  </a:cubicBezTo>
                  <a:lnTo>
                    <a:pt x="727" y="116"/>
                  </a:lnTo>
                  <a:cubicBezTo>
                    <a:pt x="650" y="39"/>
                    <a:pt x="549" y="0"/>
                    <a:pt x="448"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1778025" y="3058475"/>
              <a:ext cx="28475" cy="27500"/>
            </a:xfrm>
            <a:custGeom>
              <a:rect b="b" l="l" r="r" t="t"/>
              <a:pathLst>
                <a:path extrusionOk="0" h="1100" w="1139">
                  <a:moveTo>
                    <a:pt x="572" y="0"/>
                  </a:moveTo>
                  <a:lnTo>
                    <a:pt x="0" y="572"/>
                  </a:lnTo>
                  <a:lnTo>
                    <a:pt x="408" y="984"/>
                  </a:lnTo>
                  <a:cubicBezTo>
                    <a:pt x="487" y="1061"/>
                    <a:pt x="592" y="1100"/>
                    <a:pt x="695" y="1100"/>
                  </a:cubicBezTo>
                  <a:cubicBezTo>
                    <a:pt x="799" y="1100"/>
                    <a:pt x="902" y="1061"/>
                    <a:pt x="979" y="984"/>
                  </a:cubicBezTo>
                  <a:cubicBezTo>
                    <a:pt x="1139" y="825"/>
                    <a:pt x="1139" y="567"/>
                    <a:pt x="979" y="412"/>
                  </a:cubicBezTo>
                  <a:lnTo>
                    <a:pt x="572" y="0"/>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1727175" y="2940400"/>
              <a:ext cx="106150" cy="106150"/>
            </a:xfrm>
            <a:custGeom>
              <a:rect b="b" l="l" r="r" t="t"/>
              <a:pathLst>
                <a:path extrusionOk="0" h="4246" w="4246">
                  <a:moveTo>
                    <a:pt x="2123" y="1"/>
                  </a:moveTo>
                  <a:lnTo>
                    <a:pt x="1" y="2123"/>
                  </a:lnTo>
                  <a:lnTo>
                    <a:pt x="2123" y="4245"/>
                  </a:lnTo>
                  <a:lnTo>
                    <a:pt x="4245" y="2123"/>
                  </a:lnTo>
                  <a:lnTo>
                    <a:pt x="2123"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1727075" y="2940275"/>
              <a:ext cx="106250" cy="106025"/>
            </a:xfrm>
            <a:custGeom>
              <a:rect b="b" l="l" r="r" t="t"/>
              <a:pathLst>
                <a:path extrusionOk="0" h="4241" w="4250">
                  <a:moveTo>
                    <a:pt x="0" y="2119"/>
                  </a:moveTo>
                  <a:lnTo>
                    <a:pt x="1537" y="3655"/>
                  </a:lnTo>
                  <a:lnTo>
                    <a:pt x="1539" y="3653"/>
                  </a:lnTo>
                  <a:lnTo>
                    <a:pt x="1539" y="3653"/>
                  </a:lnTo>
                  <a:lnTo>
                    <a:pt x="0" y="2119"/>
                  </a:lnTo>
                  <a:close/>
                  <a:moveTo>
                    <a:pt x="2127" y="1"/>
                  </a:moveTo>
                  <a:lnTo>
                    <a:pt x="1766" y="357"/>
                  </a:lnTo>
                  <a:lnTo>
                    <a:pt x="2881" y="1472"/>
                  </a:lnTo>
                  <a:cubicBezTo>
                    <a:pt x="3111" y="1702"/>
                    <a:pt x="3111" y="2076"/>
                    <a:pt x="2881" y="2306"/>
                  </a:cubicBezTo>
                  <a:lnTo>
                    <a:pt x="1539" y="3653"/>
                  </a:lnTo>
                  <a:lnTo>
                    <a:pt x="1539" y="3653"/>
                  </a:lnTo>
                  <a:lnTo>
                    <a:pt x="2127" y="4241"/>
                  </a:lnTo>
                  <a:lnTo>
                    <a:pt x="4249" y="2119"/>
                  </a:lnTo>
                  <a:lnTo>
                    <a:pt x="2127" y="1"/>
                  </a:lnTo>
                  <a:close/>
                </a:path>
              </a:pathLst>
            </a:custGeom>
            <a:solidFill>
              <a:srgbClr val="8F91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1668150" y="3017650"/>
              <a:ext cx="33300" cy="30650"/>
            </a:xfrm>
            <a:custGeom>
              <a:rect b="b" l="l" r="r" t="t"/>
              <a:pathLst>
                <a:path extrusionOk="0" h="1226" w="1332">
                  <a:moveTo>
                    <a:pt x="340" y="0"/>
                  </a:moveTo>
                  <a:cubicBezTo>
                    <a:pt x="154" y="0"/>
                    <a:pt x="1" y="225"/>
                    <a:pt x="141" y="406"/>
                  </a:cubicBezTo>
                  <a:lnTo>
                    <a:pt x="881" y="1150"/>
                  </a:lnTo>
                  <a:cubicBezTo>
                    <a:pt x="928" y="1197"/>
                    <a:pt x="994" y="1225"/>
                    <a:pt x="1059" y="1225"/>
                  </a:cubicBezTo>
                  <a:cubicBezTo>
                    <a:pt x="1125" y="1225"/>
                    <a:pt x="1186" y="1197"/>
                    <a:pt x="1233" y="1150"/>
                  </a:cubicBezTo>
                  <a:cubicBezTo>
                    <a:pt x="1331" y="1052"/>
                    <a:pt x="1331" y="893"/>
                    <a:pt x="1233" y="794"/>
                  </a:cubicBezTo>
                  <a:lnTo>
                    <a:pt x="493" y="54"/>
                  </a:lnTo>
                  <a:cubicBezTo>
                    <a:pt x="443" y="16"/>
                    <a:pt x="391" y="0"/>
                    <a:pt x="3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1644225" y="3038675"/>
              <a:ext cx="36725" cy="31650"/>
            </a:xfrm>
            <a:custGeom>
              <a:rect b="b" l="l" r="r" t="t"/>
              <a:pathLst>
                <a:path extrusionOk="0" h="1266" w="1469">
                  <a:moveTo>
                    <a:pt x="379" y="0"/>
                  </a:moveTo>
                  <a:cubicBezTo>
                    <a:pt x="178" y="0"/>
                    <a:pt x="0" y="273"/>
                    <a:pt x="213" y="450"/>
                  </a:cubicBezTo>
                  <a:lnTo>
                    <a:pt x="953" y="1190"/>
                  </a:lnTo>
                  <a:cubicBezTo>
                    <a:pt x="1005" y="1237"/>
                    <a:pt x="1065" y="1265"/>
                    <a:pt x="1136" y="1265"/>
                  </a:cubicBezTo>
                  <a:cubicBezTo>
                    <a:pt x="1356" y="1265"/>
                    <a:pt x="1468" y="993"/>
                    <a:pt x="1309" y="839"/>
                  </a:cubicBezTo>
                  <a:lnTo>
                    <a:pt x="569"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1623875" y="3061650"/>
              <a:ext cx="50150" cy="47325"/>
            </a:xfrm>
            <a:custGeom>
              <a:rect b="b" l="l" r="r" t="t"/>
              <a:pathLst>
                <a:path extrusionOk="0" h="1893" w="2006">
                  <a:moveTo>
                    <a:pt x="343" y="0"/>
                  </a:moveTo>
                  <a:cubicBezTo>
                    <a:pt x="156" y="0"/>
                    <a:pt x="1" y="229"/>
                    <a:pt x="151" y="412"/>
                  </a:cubicBezTo>
                  <a:lnTo>
                    <a:pt x="1556" y="1817"/>
                  </a:lnTo>
                  <a:cubicBezTo>
                    <a:pt x="1603" y="1864"/>
                    <a:pt x="1664" y="1892"/>
                    <a:pt x="1730" y="1892"/>
                  </a:cubicBezTo>
                  <a:cubicBezTo>
                    <a:pt x="1734" y="1893"/>
                    <a:pt x="1739" y="1893"/>
                    <a:pt x="1744" y="1893"/>
                  </a:cubicBezTo>
                  <a:cubicBezTo>
                    <a:pt x="1805" y="1893"/>
                    <a:pt x="1864" y="1865"/>
                    <a:pt x="1908" y="1822"/>
                  </a:cubicBezTo>
                  <a:cubicBezTo>
                    <a:pt x="2006" y="1724"/>
                    <a:pt x="2006" y="1564"/>
                    <a:pt x="1908" y="1466"/>
                  </a:cubicBezTo>
                  <a:lnTo>
                    <a:pt x="502" y="60"/>
                  </a:lnTo>
                  <a:cubicBezTo>
                    <a:pt x="451" y="18"/>
                    <a:pt x="396" y="0"/>
                    <a:pt x="3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1601650" y="3083800"/>
              <a:ext cx="33500" cy="30675"/>
            </a:xfrm>
            <a:custGeom>
              <a:rect b="b" l="l" r="r" t="t"/>
              <a:pathLst>
                <a:path extrusionOk="0" h="1227" w="1340">
                  <a:moveTo>
                    <a:pt x="346" y="0"/>
                  </a:moveTo>
                  <a:cubicBezTo>
                    <a:pt x="156" y="0"/>
                    <a:pt x="0" y="232"/>
                    <a:pt x="154" y="411"/>
                  </a:cubicBezTo>
                  <a:lnTo>
                    <a:pt x="894" y="1151"/>
                  </a:lnTo>
                  <a:cubicBezTo>
                    <a:pt x="941" y="1198"/>
                    <a:pt x="1002" y="1226"/>
                    <a:pt x="1068" y="1226"/>
                  </a:cubicBezTo>
                  <a:cubicBezTo>
                    <a:pt x="1133" y="1226"/>
                    <a:pt x="1199" y="1198"/>
                    <a:pt x="1246" y="1151"/>
                  </a:cubicBezTo>
                  <a:cubicBezTo>
                    <a:pt x="1340" y="1053"/>
                    <a:pt x="1340" y="898"/>
                    <a:pt x="1246" y="800"/>
                  </a:cubicBezTo>
                  <a:lnTo>
                    <a:pt x="506" y="60"/>
                  </a:lnTo>
                  <a:cubicBezTo>
                    <a:pt x="454" y="18"/>
                    <a:pt x="398" y="0"/>
                    <a:pt x="3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1577850" y="3104950"/>
              <a:ext cx="35175" cy="31650"/>
            </a:xfrm>
            <a:custGeom>
              <a:rect b="b" l="l" r="r" t="t"/>
              <a:pathLst>
                <a:path extrusionOk="0" h="1266" w="1407">
                  <a:moveTo>
                    <a:pt x="378" y="1"/>
                  </a:moveTo>
                  <a:cubicBezTo>
                    <a:pt x="177" y="1"/>
                    <a:pt x="0" y="274"/>
                    <a:pt x="216" y="451"/>
                  </a:cubicBezTo>
                  <a:lnTo>
                    <a:pt x="956" y="1191"/>
                  </a:lnTo>
                  <a:cubicBezTo>
                    <a:pt x="1003" y="1238"/>
                    <a:pt x="1069" y="1266"/>
                    <a:pt x="1139" y="1266"/>
                  </a:cubicBezTo>
                  <a:cubicBezTo>
                    <a:pt x="1205" y="1266"/>
                    <a:pt x="1266" y="1238"/>
                    <a:pt x="1312" y="1186"/>
                  </a:cubicBezTo>
                  <a:cubicBezTo>
                    <a:pt x="1406" y="1088"/>
                    <a:pt x="1406" y="933"/>
                    <a:pt x="1312" y="835"/>
                  </a:cubicBezTo>
                  <a:lnTo>
                    <a:pt x="567" y="99"/>
                  </a:lnTo>
                  <a:cubicBezTo>
                    <a:pt x="510" y="29"/>
                    <a:pt x="443" y="1"/>
                    <a:pt x="3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1555925" y="3127100"/>
              <a:ext cx="51700" cy="48275"/>
            </a:xfrm>
            <a:custGeom>
              <a:rect b="b" l="l" r="r" t="t"/>
              <a:pathLst>
                <a:path extrusionOk="0" h="1931" w="2068">
                  <a:moveTo>
                    <a:pt x="379" y="0"/>
                  </a:moveTo>
                  <a:cubicBezTo>
                    <a:pt x="178" y="0"/>
                    <a:pt x="0" y="273"/>
                    <a:pt x="212" y="450"/>
                  </a:cubicBezTo>
                  <a:lnTo>
                    <a:pt x="1618" y="1856"/>
                  </a:lnTo>
                  <a:cubicBezTo>
                    <a:pt x="1665" y="1902"/>
                    <a:pt x="1730" y="1931"/>
                    <a:pt x="1796" y="1931"/>
                  </a:cubicBezTo>
                  <a:cubicBezTo>
                    <a:pt x="1861" y="1931"/>
                    <a:pt x="1927" y="1902"/>
                    <a:pt x="1974" y="1856"/>
                  </a:cubicBezTo>
                  <a:cubicBezTo>
                    <a:pt x="2068" y="1757"/>
                    <a:pt x="2068" y="1603"/>
                    <a:pt x="1974" y="1504"/>
                  </a:cubicBezTo>
                  <a:lnTo>
                    <a:pt x="568" y="99"/>
                  </a:lnTo>
                  <a:cubicBezTo>
                    <a:pt x="511" y="29"/>
                    <a:pt x="444"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21"/>
          <p:cNvGrpSpPr/>
          <p:nvPr/>
        </p:nvGrpSpPr>
        <p:grpSpPr>
          <a:xfrm>
            <a:off x="4405160" y="7222149"/>
            <a:ext cx="508888" cy="399014"/>
            <a:chOff x="4670525" y="2315425"/>
            <a:chExt cx="421300" cy="337575"/>
          </a:xfrm>
        </p:grpSpPr>
        <p:sp>
          <p:nvSpPr>
            <p:cNvPr id="500" name="Google Shape;500;p21"/>
            <p:cNvSpPr/>
            <p:nvPr/>
          </p:nvSpPr>
          <p:spPr>
            <a:xfrm>
              <a:off x="4670525" y="2459725"/>
              <a:ext cx="420500" cy="193275"/>
            </a:xfrm>
            <a:custGeom>
              <a:rect b="b" l="l" r="r" t="t"/>
              <a:pathLst>
                <a:path extrusionOk="0" h="7731" w="16820">
                  <a:moveTo>
                    <a:pt x="534" y="1"/>
                  </a:moveTo>
                  <a:cubicBezTo>
                    <a:pt x="239" y="1"/>
                    <a:pt x="0" y="240"/>
                    <a:pt x="0" y="535"/>
                  </a:cubicBezTo>
                  <a:lnTo>
                    <a:pt x="0" y="7075"/>
                  </a:lnTo>
                  <a:cubicBezTo>
                    <a:pt x="5" y="7440"/>
                    <a:pt x="305" y="7731"/>
                    <a:pt x="670" y="7731"/>
                  </a:cubicBezTo>
                  <a:lnTo>
                    <a:pt x="16154" y="7731"/>
                  </a:lnTo>
                  <a:cubicBezTo>
                    <a:pt x="16519" y="7731"/>
                    <a:pt x="16819" y="7436"/>
                    <a:pt x="16819" y="7070"/>
                  </a:cubicBezTo>
                  <a:lnTo>
                    <a:pt x="16819" y="535"/>
                  </a:lnTo>
                  <a:cubicBezTo>
                    <a:pt x="16819" y="240"/>
                    <a:pt x="16580" y="1"/>
                    <a:pt x="16285" y="1"/>
                  </a:cubicBezTo>
                  <a:lnTo>
                    <a:pt x="12153" y="1"/>
                  </a:lnTo>
                  <a:cubicBezTo>
                    <a:pt x="11689" y="1"/>
                    <a:pt x="11347" y="427"/>
                    <a:pt x="11441" y="877"/>
                  </a:cubicBezTo>
                  <a:cubicBezTo>
                    <a:pt x="11483" y="1097"/>
                    <a:pt x="11506" y="1317"/>
                    <a:pt x="11506" y="1542"/>
                  </a:cubicBezTo>
                  <a:cubicBezTo>
                    <a:pt x="11497" y="3191"/>
                    <a:pt x="10101" y="4597"/>
                    <a:pt x="8456" y="4620"/>
                  </a:cubicBezTo>
                  <a:cubicBezTo>
                    <a:pt x="8442" y="4620"/>
                    <a:pt x="8428" y="4620"/>
                    <a:pt x="8413" y="4620"/>
                  </a:cubicBezTo>
                  <a:cubicBezTo>
                    <a:pt x="6704" y="4620"/>
                    <a:pt x="5313" y="3238"/>
                    <a:pt x="5313" y="1523"/>
                  </a:cubicBezTo>
                  <a:cubicBezTo>
                    <a:pt x="5313" y="1308"/>
                    <a:pt x="5336" y="1092"/>
                    <a:pt x="5383" y="881"/>
                  </a:cubicBezTo>
                  <a:cubicBezTo>
                    <a:pt x="5472" y="427"/>
                    <a:pt x="5125" y="1"/>
                    <a:pt x="4662"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4957700" y="2476250"/>
              <a:ext cx="133550" cy="46625"/>
            </a:xfrm>
            <a:custGeom>
              <a:rect b="b" l="l" r="r" t="t"/>
              <a:pathLst>
                <a:path extrusionOk="0" h="1865" w="5342">
                  <a:moveTo>
                    <a:pt x="703" y="0"/>
                  </a:moveTo>
                  <a:cubicBezTo>
                    <a:pt x="385" y="5"/>
                    <a:pt x="99" y="211"/>
                    <a:pt x="1" y="516"/>
                  </a:cubicBezTo>
                  <a:cubicBezTo>
                    <a:pt x="15" y="614"/>
                    <a:pt x="19" y="708"/>
                    <a:pt x="24" y="811"/>
                  </a:cubicBezTo>
                  <a:cubicBezTo>
                    <a:pt x="29" y="890"/>
                    <a:pt x="24" y="970"/>
                    <a:pt x="19" y="1054"/>
                  </a:cubicBezTo>
                  <a:cubicBezTo>
                    <a:pt x="61" y="1312"/>
                    <a:pt x="71" y="1579"/>
                    <a:pt x="43" y="1841"/>
                  </a:cubicBezTo>
                  <a:lnTo>
                    <a:pt x="57" y="1865"/>
                  </a:lnTo>
                  <a:cubicBezTo>
                    <a:pt x="591" y="1865"/>
                    <a:pt x="591" y="1190"/>
                    <a:pt x="1120" y="1190"/>
                  </a:cubicBezTo>
                  <a:cubicBezTo>
                    <a:pt x="1650" y="1190"/>
                    <a:pt x="1654" y="1865"/>
                    <a:pt x="2184" y="1865"/>
                  </a:cubicBezTo>
                  <a:cubicBezTo>
                    <a:pt x="2713" y="1865"/>
                    <a:pt x="2718" y="1190"/>
                    <a:pt x="3247" y="1190"/>
                  </a:cubicBezTo>
                  <a:cubicBezTo>
                    <a:pt x="3777" y="1190"/>
                    <a:pt x="3781" y="1865"/>
                    <a:pt x="4311" y="1865"/>
                  </a:cubicBezTo>
                  <a:cubicBezTo>
                    <a:pt x="4831" y="1865"/>
                    <a:pt x="4845" y="1218"/>
                    <a:pt x="5341" y="1190"/>
                  </a:cubicBezTo>
                  <a:lnTo>
                    <a:pt x="5341" y="5"/>
                  </a:lnTo>
                  <a:lnTo>
                    <a:pt x="5337" y="5"/>
                  </a:lnTo>
                  <a:lnTo>
                    <a:pt x="5332"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1"/>
            <p:cNvSpPr/>
            <p:nvPr/>
          </p:nvSpPr>
          <p:spPr>
            <a:xfrm>
              <a:off x="4670750" y="2476250"/>
              <a:ext cx="133550" cy="46525"/>
            </a:xfrm>
            <a:custGeom>
              <a:rect b="b" l="l" r="r" t="t"/>
              <a:pathLst>
                <a:path extrusionOk="0" h="1861" w="5342">
                  <a:moveTo>
                    <a:pt x="0" y="0"/>
                  </a:moveTo>
                  <a:lnTo>
                    <a:pt x="0" y="1190"/>
                  </a:lnTo>
                  <a:cubicBezTo>
                    <a:pt x="2" y="1190"/>
                    <a:pt x="4" y="1190"/>
                    <a:pt x="6" y="1190"/>
                  </a:cubicBezTo>
                  <a:cubicBezTo>
                    <a:pt x="525" y="1190"/>
                    <a:pt x="527" y="1860"/>
                    <a:pt x="1059" y="1860"/>
                  </a:cubicBezTo>
                  <a:cubicBezTo>
                    <a:pt x="1593" y="1860"/>
                    <a:pt x="1593" y="1186"/>
                    <a:pt x="2123" y="1186"/>
                  </a:cubicBezTo>
                  <a:cubicBezTo>
                    <a:pt x="2652" y="1186"/>
                    <a:pt x="2657" y="1860"/>
                    <a:pt x="3186" y="1860"/>
                  </a:cubicBezTo>
                  <a:cubicBezTo>
                    <a:pt x="3716" y="1860"/>
                    <a:pt x="3720" y="1186"/>
                    <a:pt x="4250" y="1186"/>
                  </a:cubicBezTo>
                  <a:cubicBezTo>
                    <a:pt x="4779" y="1186"/>
                    <a:pt x="4784" y="1860"/>
                    <a:pt x="5313" y="1860"/>
                  </a:cubicBezTo>
                  <a:lnTo>
                    <a:pt x="5327" y="1837"/>
                  </a:lnTo>
                  <a:cubicBezTo>
                    <a:pt x="5318" y="1734"/>
                    <a:pt x="5313" y="1626"/>
                    <a:pt x="5313" y="1523"/>
                  </a:cubicBezTo>
                  <a:cubicBezTo>
                    <a:pt x="5313" y="1410"/>
                    <a:pt x="5318" y="1303"/>
                    <a:pt x="5332" y="1195"/>
                  </a:cubicBezTo>
                  <a:cubicBezTo>
                    <a:pt x="5318" y="1087"/>
                    <a:pt x="5313" y="975"/>
                    <a:pt x="5313" y="867"/>
                  </a:cubicBezTo>
                  <a:cubicBezTo>
                    <a:pt x="5308" y="726"/>
                    <a:pt x="5318" y="591"/>
                    <a:pt x="5341" y="455"/>
                  </a:cubicBezTo>
                  <a:cubicBezTo>
                    <a:pt x="5224" y="178"/>
                    <a:pt x="4957" y="0"/>
                    <a:pt x="4657"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p:nvPr/>
          </p:nvSpPr>
          <p:spPr>
            <a:xfrm>
              <a:off x="4670625" y="2459850"/>
              <a:ext cx="136925" cy="46400"/>
            </a:xfrm>
            <a:custGeom>
              <a:rect b="b" l="l" r="r" t="t"/>
              <a:pathLst>
                <a:path extrusionOk="0" h="1856" w="5477">
                  <a:moveTo>
                    <a:pt x="526" y="0"/>
                  </a:moveTo>
                  <a:cubicBezTo>
                    <a:pt x="235" y="0"/>
                    <a:pt x="1" y="237"/>
                    <a:pt x="1" y="530"/>
                  </a:cubicBezTo>
                  <a:lnTo>
                    <a:pt x="1" y="1186"/>
                  </a:lnTo>
                  <a:cubicBezTo>
                    <a:pt x="3" y="1186"/>
                    <a:pt x="4" y="1186"/>
                    <a:pt x="6" y="1186"/>
                  </a:cubicBezTo>
                  <a:cubicBezTo>
                    <a:pt x="530" y="1186"/>
                    <a:pt x="532" y="1856"/>
                    <a:pt x="1064" y="1856"/>
                  </a:cubicBezTo>
                  <a:cubicBezTo>
                    <a:pt x="1598" y="1856"/>
                    <a:pt x="1598" y="1181"/>
                    <a:pt x="2128" y="1181"/>
                  </a:cubicBezTo>
                  <a:cubicBezTo>
                    <a:pt x="2657" y="1181"/>
                    <a:pt x="2662" y="1856"/>
                    <a:pt x="3191" y="1856"/>
                  </a:cubicBezTo>
                  <a:cubicBezTo>
                    <a:pt x="3721" y="1856"/>
                    <a:pt x="3725" y="1181"/>
                    <a:pt x="4255" y="1181"/>
                  </a:cubicBezTo>
                  <a:cubicBezTo>
                    <a:pt x="4784" y="1181"/>
                    <a:pt x="4789" y="1856"/>
                    <a:pt x="5318" y="1856"/>
                  </a:cubicBezTo>
                  <a:lnTo>
                    <a:pt x="5332" y="1832"/>
                  </a:lnTo>
                  <a:cubicBezTo>
                    <a:pt x="5323" y="1729"/>
                    <a:pt x="5318" y="1626"/>
                    <a:pt x="5318" y="1523"/>
                  </a:cubicBezTo>
                  <a:cubicBezTo>
                    <a:pt x="5318" y="1303"/>
                    <a:pt x="5342" y="1087"/>
                    <a:pt x="5384" y="876"/>
                  </a:cubicBezTo>
                  <a:cubicBezTo>
                    <a:pt x="5477" y="425"/>
                    <a:pt x="5130" y="0"/>
                    <a:pt x="4670" y="0"/>
                  </a:cubicBezTo>
                  <a:cubicBezTo>
                    <a:pt x="4667" y="0"/>
                    <a:pt x="4665" y="0"/>
                    <a:pt x="4662" y="0"/>
                  </a:cubicBezTo>
                  <a:lnTo>
                    <a:pt x="535" y="0"/>
                  </a:lnTo>
                  <a:cubicBezTo>
                    <a:pt x="532" y="0"/>
                    <a:pt x="529" y="0"/>
                    <a:pt x="52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4954900" y="2459850"/>
              <a:ext cx="136925" cy="46400"/>
            </a:xfrm>
            <a:custGeom>
              <a:rect b="b" l="l" r="r" t="t"/>
              <a:pathLst>
                <a:path extrusionOk="0" h="1856" w="5477">
                  <a:moveTo>
                    <a:pt x="4951" y="0"/>
                  </a:moveTo>
                  <a:cubicBezTo>
                    <a:pt x="4948" y="0"/>
                    <a:pt x="4946" y="0"/>
                    <a:pt x="4943" y="0"/>
                  </a:cubicBezTo>
                  <a:lnTo>
                    <a:pt x="815" y="0"/>
                  </a:lnTo>
                  <a:cubicBezTo>
                    <a:pt x="813" y="0"/>
                    <a:pt x="810" y="0"/>
                    <a:pt x="808" y="0"/>
                  </a:cubicBezTo>
                  <a:cubicBezTo>
                    <a:pt x="348" y="0"/>
                    <a:pt x="1" y="425"/>
                    <a:pt x="94" y="876"/>
                  </a:cubicBezTo>
                  <a:cubicBezTo>
                    <a:pt x="136" y="1087"/>
                    <a:pt x="159" y="1303"/>
                    <a:pt x="159" y="1523"/>
                  </a:cubicBezTo>
                  <a:cubicBezTo>
                    <a:pt x="159" y="1626"/>
                    <a:pt x="155" y="1729"/>
                    <a:pt x="145" y="1832"/>
                  </a:cubicBezTo>
                  <a:lnTo>
                    <a:pt x="159" y="1856"/>
                  </a:lnTo>
                  <a:cubicBezTo>
                    <a:pt x="689" y="1856"/>
                    <a:pt x="694" y="1181"/>
                    <a:pt x="1223" y="1181"/>
                  </a:cubicBezTo>
                  <a:cubicBezTo>
                    <a:pt x="1752" y="1181"/>
                    <a:pt x="1757" y="1856"/>
                    <a:pt x="2286" y="1856"/>
                  </a:cubicBezTo>
                  <a:cubicBezTo>
                    <a:pt x="2816" y="1856"/>
                    <a:pt x="2820" y="1181"/>
                    <a:pt x="3350" y="1181"/>
                  </a:cubicBezTo>
                  <a:cubicBezTo>
                    <a:pt x="3879" y="1181"/>
                    <a:pt x="3879" y="1856"/>
                    <a:pt x="4413" y="1856"/>
                  </a:cubicBezTo>
                  <a:cubicBezTo>
                    <a:pt x="4946" y="1856"/>
                    <a:pt x="4947" y="1186"/>
                    <a:pt x="5471" y="1186"/>
                  </a:cubicBezTo>
                  <a:cubicBezTo>
                    <a:pt x="5473" y="1186"/>
                    <a:pt x="5475" y="1186"/>
                    <a:pt x="5477" y="1186"/>
                  </a:cubicBezTo>
                  <a:lnTo>
                    <a:pt x="5477" y="530"/>
                  </a:lnTo>
                  <a:cubicBezTo>
                    <a:pt x="5477" y="237"/>
                    <a:pt x="5243" y="0"/>
                    <a:pt x="495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4771000" y="2570525"/>
              <a:ext cx="25675" cy="22000"/>
            </a:xfrm>
            <a:custGeom>
              <a:rect b="b" l="l" r="r" t="t"/>
              <a:pathLst>
                <a:path extrusionOk="0" h="880" w="1027">
                  <a:moveTo>
                    <a:pt x="586" y="1"/>
                  </a:moveTo>
                  <a:cubicBezTo>
                    <a:pt x="198" y="1"/>
                    <a:pt x="1" y="474"/>
                    <a:pt x="277" y="750"/>
                  </a:cubicBezTo>
                  <a:cubicBezTo>
                    <a:pt x="366" y="840"/>
                    <a:pt x="476" y="879"/>
                    <a:pt x="583" y="879"/>
                  </a:cubicBezTo>
                  <a:cubicBezTo>
                    <a:pt x="808" y="879"/>
                    <a:pt x="1024" y="704"/>
                    <a:pt x="1027" y="441"/>
                  </a:cubicBezTo>
                  <a:cubicBezTo>
                    <a:pt x="1027" y="197"/>
                    <a:pt x="830" y="1"/>
                    <a:pt x="58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4680475" y="2598525"/>
              <a:ext cx="25675" cy="22000"/>
            </a:xfrm>
            <a:custGeom>
              <a:rect b="b" l="l" r="r" t="t"/>
              <a:pathLst>
                <a:path extrusionOk="0" h="880" w="1027">
                  <a:moveTo>
                    <a:pt x="586" y="0"/>
                  </a:moveTo>
                  <a:cubicBezTo>
                    <a:pt x="197" y="0"/>
                    <a:pt x="0" y="474"/>
                    <a:pt x="277" y="750"/>
                  </a:cubicBezTo>
                  <a:cubicBezTo>
                    <a:pt x="366" y="839"/>
                    <a:pt x="476" y="879"/>
                    <a:pt x="584" y="879"/>
                  </a:cubicBezTo>
                  <a:cubicBezTo>
                    <a:pt x="809" y="879"/>
                    <a:pt x="1026" y="704"/>
                    <a:pt x="1026" y="441"/>
                  </a:cubicBezTo>
                  <a:cubicBezTo>
                    <a:pt x="1026" y="197"/>
                    <a:pt x="830" y="0"/>
                    <a:pt x="58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4708350" y="2544300"/>
              <a:ext cx="25675" cy="22000"/>
            </a:xfrm>
            <a:custGeom>
              <a:rect b="b" l="l" r="r" t="t"/>
              <a:pathLst>
                <a:path extrusionOk="0" h="880" w="1027">
                  <a:moveTo>
                    <a:pt x="586" y="0"/>
                  </a:moveTo>
                  <a:cubicBezTo>
                    <a:pt x="197" y="0"/>
                    <a:pt x="0" y="473"/>
                    <a:pt x="277" y="750"/>
                  </a:cubicBezTo>
                  <a:cubicBezTo>
                    <a:pt x="366" y="839"/>
                    <a:pt x="476" y="879"/>
                    <a:pt x="584" y="879"/>
                  </a:cubicBezTo>
                  <a:cubicBezTo>
                    <a:pt x="809" y="879"/>
                    <a:pt x="1026" y="704"/>
                    <a:pt x="1026" y="441"/>
                  </a:cubicBezTo>
                  <a:cubicBezTo>
                    <a:pt x="1026" y="197"/>
                    <a:pt x="830" y="0"/>
                    <a:pt x="58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4961450" y="2570525"/>
              <a:ext cx="25550" cy="22000"/>
            </a:xfrm>
            <a:custGeom>
              <a:rect b="b" l="l" r="r" t="t"/>
              <a:pathLst>
                <a:path extrusionOk="0" h="880" w="1022">
                  <a:moveTo>
                    <a:pt x="586" y="1"/>
                  </a:moveTo>
                  <a:cubicBezTo>
                    <a:pt x="193" y="1"/>
                    <a:pt x="1" y="474"/>
                    <a:pt x="277" y="750"/>
                  </a:cubicBezTo>
                  <a:cubicBezTo>
                    <a:pt x="366" y="840"/>
                    <a:pt x="476" y="879"/>
                    <a:pt x="583" y="879"/>
                  </a:cubicBezTo>
                  <a:cubicBezTo>
                    <a:pt x="807" y="879"/>
                    <a:pt x="1022" y="704"/>
                    <a:pt x="1022" y="441"/>
                  </a:cubicBezTo>
                  <a:cubicBezTo>
                    <a:pt x="1022" y="197"/>
                    <a:pt x="825" y="1"/>
                    <a:pt x="58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5051875" y="2598525"/>
              <a:ext cx="25675" cy="22000"/>
            </a:xfrm>
            <a:custGeom>
              <a:rect b="b" l="l" r="r" t="t"/>
              <a:pathLst>
                <a:path extrusionOk="0" h="880" w="1027">
                  <a:moveTo>
                    <a:pt x="591" y="0"/>
                  </a:moveTo>
                  <a:cubicBezTo>
                    <a:pt x="197" y="0"/>
                    <a:pt x="0" y="474"/>
                    <a:pt x="277" y="750"/>
                  </a:cubicBezTo>
                  <a:cubicBezTo>
                    <a:pt x="366" y="839"/>
                    <a:pt x="476" y="879"/>
                    <a:pt x="584" y="879"/>
                  </a:cubicBezTo>
                  <a:cubicBezTo>
                    <a:pt x="809" y="879"/>
                    <a:pt x="1026" y="704"/>
                    <a:pt x="1026" y="441"/>
                  </a:cubicBezTo>
                  <a:cubicBezTo>
                    <a:pt x="1026" y="197"/>
                    <a:pt x="830" y="0"/>
                    <a:pt x="5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5024000" y="2544300"/>
              <a:ext cx="25675" cy="22000"/>
            </a:xfrm>
            <a:custGeom>
              <a:rect b="b" l="l" r="r" t="t"/>
              <a:pathLst>
                <a:path extrusionOk="0" h="880" w="1027">
                  <a:moveTo>
                    <a:pt x="591" y="0"/>
                  </a:moveTo>
                  <a:cubicBezTo>
                    <a:pt x="197" y="0"/>
                    <a:pt x="0" y="473"/>
                    <a:pt x="277" y="750"/>
                  </a:cubicBezTo>
                  <a:cubicBezTo>
                    <a:pt x="366" y="839"/>
                    <a:pt x="476" y="879"/>
                    <a:pt x="584" y="879"/>
                  </a:cubicBezTo>
                  <a:cubicBezTo>
                    <a:pt x="809" y="879"/>
                    <a:pt x="1026" y="704"/>
                    <a:pt x="1026" y="441"/>
                  </a:cubicBezTo>
                  <a:cubicBezTo>
                    <a:pt x="1026" y="197"/>
                    <a:pt x="830" y="0"/>
                    <a:pt x="5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1"/>
            <p:cNvSpPr/>
            <p:nvPr/>
          </p:nvSpPr>
          <p:spPr>
            <a:xfrm>
              <a:off x="4808200" y="2315425"/>
              <a:ext cx="132200" cy="240500"/>
            </a:xfrm>
            <a:custGeom>
              <a:rect b="b" l="l" r="r" t="t"/>
              <a:pathLst>
                <a:path extrusionOk="0" h="9620" w="5288">
                  <a:moveTo>
                    <a:pt x="2905" y="1"/>
                  </a:moveTo>
                  <a:cubicBezTo>
                    <a:pt x="2830" y="1"/>
                    <a:pt x="2755" y="48"/>
                    <a:pt x="2739" y="141"/>
                  </a:cubicBezTo>
                  <a:lnTo>
                    <a:pt x="2148" y="3791"/>
                  </a:lnTo>
                  <a:cubicBezTo>
                    <a:pt x="2012" y="4601"/>
                    <a:pt x="1670" y="5365"/>
                    <a:pt x="1160" y="6007"/>
                  </a:cubicBezTo>
                  <a:cubicBezTo>
                    <a:pt x="0" y="7470"/>
                    <a:pt x="1043" y="9619"/>
                    <a:pt x="2904" y="9619"/>
                  </a:cubicBezTo>
                  <a:cubicBezTo>
                    <a:pt x="2909" y="9619"/>
                    <a:pt x="2913" y="9619"/>
                    <a:pt x="2917" y="9619"/>
                  </a:cubicBezTo>
                  <a:cubicBezTo>
                    <a:pt x="3774" y="9614"/>
                    <a:pt x="4552" y="9118"/>
                    <a:pt x="4917" y="8345"/>
                  </a:cubicBezTo>
                  <a:cubicBezTo>
                    <a:pt x="5287" y="7572"/>
                    <a:pt x="5175" y="6653"/>
                    <a:pt x="4636" y="5988"/>
                  </a:cubicBezTo>
                  <a:cubicBezTo>
                    <a:pt x="4205" y="5449"/>
                    <a:pt x="3896" y="4822"/>
                    <a:pt x="3732" y="4147"/>
                  </a:cubicBezTo>
                  <a:lnTo>
                    <a:pt x="3512" y="2868"/>
                  </a:lnTo>
                  <a:lnTo>
                    <a:pt x="3071" y="141"/>
                  </a:lnTo>
                  <a:cubicBezTo>
                    <a:pt x="3055" y="48"/>
                    <a:pt x="2980" y="1"/>
                    <a:pt x="290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1"/>
            <p:cNvSpPr/>
            <p:nvPr/>
          </p:nvSpPr>
          <p:spPr>
            <a:xfrm>
              <a:off x="4868325" y="2315425"/>
              <a:ext cx="68325" cy="240375"/>
            </a:xfrm>
            <a:custGeom>
              <a:rect b="b" l="l" r="r" t="t"/>
              <a:pathLst>
                <a:path extrusionOk="0" h="9615" w="2733">
                  <a:moveTo>
                    <a:pt x="500" y="1"/>
                  </a:moveTo>
                  <a:cubicBezTo>
                    <a:pt x="425" y="1"/>
                    <a:pt x="350" y="48"/>
                    <a:pt x="334" y="141"/>
                  </a:cubicBezTo>
                  <a:lnTo>
                    <a:pt x="1" y="2189"/>
                  </a:lnTo>
                  <a:lnTo>
                    <a:pt x="109" y="2873"/>
                  </a:lnTo>
                  <a:lnTo>
                    <a:pt x="334" y="4147"/>
                  </a:lnTo>
                  <a:cubicBezTo>
                    <a:pt x="493" y="4822"/>
                    <a:pt x="802" y="5449"/>
                    <a:pt x="1238" y="5988"/>
                  </a:cubicBezTo>
                  <a:cubicBezTo>
                    <a:pt x="2273" y="7267"/>
                    <a:pt x="1608" y="9188"/>
                    <a:pt x="6" y="9558"/>
                  </a:cubicBezTo>
                  <a:cubicBezTo>
                    <a:pt x="160" y="9596"/>
                    <a:pt x="315" y="9614"/>
                    <a:pt x="469" y="9614"/>
                  </a:cubicBezTo>
                  <a:cubicBezTo>
                    <a:pt x="481" y="9615"/>
                    <a:pt x="492" y="9615"/>
                    <a:pt x="504" y="9615"/>
                  </a:cubicBezTo>
                  <a:cubicBezTo>
                    <a:pt x="1730" y="9615"/>
                    <a:pt x="2728" y="8624"/>
                    <a:pt x="2728" y="7389"/>
                  </a:cubicBezTo>
                  <a:cubicBezTo>
                    <a:pt x="2732" y="6878"/>
                    <a:pt x="2554" y="6386"/>
                    <a:pt x="2231" y="5988"/>
                  </a:cubicBezTo>
                  <a:cubicBezTo>
                    <a:pt x="1800" y="5449"/>
                    <a:pt x="1491" y="4822"/>
                    <a:pt x="1327" y="4147"/>
                  </a:cubicBezTo>
                  <a:lnTo>
                    <a:pt x="1107" y="2868"/>
                  </a:lnTo>
                  <a:lnTo>
                    <a:pt x="666" y="141"/>
                  </a:lnTo>
                  <a:cubicBezTo>
                    <a:pt x="650" y="48"/>
                    <a:pt x="575" y="1"/>
                    <a:pt x="50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21"/>
          <p:cNvSpPr/>
          <p:nvPr/>
        </p:nvSpPr>
        <p:spPr>
          <a:xfrm>
            <a:off x="1065206" y="4629313"/>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1"/>
          <p:cNvSpPr/>
          <p:nvPr/>
        </p:nvSpPr>
        <p:spPr>
          <a:xfrm>
            <a:off x="1079643" y="23099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a:off x="4753443" y="232315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p:nvPr/>
        </p:nvSpPr>
        <p:spPr>
          <a:xfrm>
            <a:off x="4720031" y="45301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
          <p:cNvSpPr/>
          <p:nvPr/>
        </p:nvSpPr>
        <p:spPr>
          <a:xfrm>
            <a:off x="2545568" y="5783138"/>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