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10698475" cx="7589525"/>
  <p:notesSz cx="6858000" cy="9144000"/>
  <p:embeddedFontLst>
    <p:embeddedFont>
      <p:font typeface="Mada"/>
      <p:regular r:id="rId31"/>
      <p:bold r:id="rId32"/>
    </p:embeddedFont>
    <p:embeddedFont>
      <p:font typeface="Lora"/>
      <p:regular r:id="rId33"/>
      <p:bold r:id="rId34"/>
      <p:italic r:id="rId35"/>
      <p:boldItalic r:id="rId36"/>
    </p:embeddedFont>
    <p:embeddedFont>
      <p:font typeface="Pathway Gothic One"/>
      <p:regular r:id="rId37"/>
    </p:embeddedFont>
    <p:embeddedFont>
      <p:font typeface="Life Savers ExtraBold"/>
      <p:bold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7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AD902E2-DF5E-42A9-8A7F-ED845534F3F0}">
  <a:tblStyle styleId="{5AD902E2-DF5E-42A9-8A7F-ED845534F3F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73"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ada-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Lora-regular.fntdata"/><Relationship Id="rId10" Type="http://schemas.openxmlformats.org/officeDocument/2006/relationships/slide" Target="slides/slide4.xml"/><Relationship Id="rId32" Type="http://schemas.openxmlformats.org/officeDocument/2006/relationships/font" Target="fonts/Mada-bold.fntdata"/><Relationship Id="rId13" Type="http://schemas.openxmlformats.org/officeDocument/2006/relationships/slide" Target="slides/slide7.xml"/><Relationship Id="rId35" Type="http://schemas.openxmlformats.org/officeDocument/2006/relationships/font" Target="fonts/Lora-italic.fntdata"/><Relationship Id="rId12" Type="http://schemas.openxmlformats.org/officeDocument/2006/relationships/slide" Target="slides/slide6.xml"/><Relationship Id="rId34" Type="http://schemas.openxmlformats.org/officeDocument/2006/relationships/font" Target="fonts/Lora-bold.fntdata"/><Relationship Id="rId15" Type="http://schemas.openxmlformats.org/officeDocument/2006/relationships/slide" Target="slides/slide9.xml"/><Relationship Id="rId37" Type="http://schemas.openxmlformats.org/officeDocument/2006/relationships/font" Target="fonts/PathwayGothicOne-regular.fntdata"/><Relationship Id="rId14" Type="http://schemas.openxmlformats.org/officeDocument/2006/relationships/slide" Target="slides/slide8.xml"/><Relationship Id="rId36" Type="http://schemas.openxmlformats.org/officeDocument/2006/relationships/font" Target="fonts/Lora-boldItalic.fntdata"/><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font" Target="fonts/LifeSaversExtraBold-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a40d5b16da_0_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a40d5b16d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47025a122141d2d_17: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47025a122141d2d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7f2b9b5c17d854ec_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7f2b9b5c17d854ec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7f2b9b5c17d854ec_1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7f2b9b5c17d854ec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7f2b9b5c17d854ec_2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7f2b9b5c17d854ec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a1f2a63b06_4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a1f2a63b06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7f2b9b5c17d854ec_3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7f2b9b5c17d854ec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7f2b9b5c17d854ec_58: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891" name="Google Shape;891;g7f2b9b5c17d854ec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7f2b9b5c17d854ec_37: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7f2b9b5c17d854ec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1" name="Shape 1441"/>
        <p:cNvGrpSpPr/>
        <p:nvPr/>
      </p:nvGrpSpPr>
      <p:grpSpPr>
        <a:xfrm>
          <a:off x="0" y="0"/>
          <a:ext cx="0" cy="0"/>
          <a:chOff x="0" y="0"/>
          <a:chExt cx="0" cy="0"/>
        </a:xfrm>
      </p:grpSpPr>
      <p:sp>
        <p:nvSpPr>
          <p:cNvPr id="1442" name="Google Shape;1442;ga404713774_0_14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443" name="Google Shape;1443;ga404713774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a0b4e40418_0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a0b4e4041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ga404713774_0_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465" name="Google Shape;1465;ga40471377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g310f855bb2861_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545" name="Google Shape;1545;g310f855bb286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7" name="Shape 1557"/>
        <p:cNvGrpSpPr/>
        <p:nvPr/>
      </p:nvGrpSpPr>
      <p:grpSpPr>
        <a:xfrm>
          <a:off x="0" y="0"/>
          <a:ext cx="0" cy="0"/>
          <a:chOff x="0" y="0"/>
          <a:chExt cx="0" cy="0"/>
        </a:xfrm>
      </p:grpSpPr>
      <p:sp>
        <p:nvSpPr>
          <p:cNvPr id="1558" name="Google Shape;1558;g9c69cc0aea_0_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559" name="Google Shape;1559;g9c69cc0ae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7" name="Shape 1567"/>
        <p:cNvGrpSpPr/>
        <p:nvPr/>
      </p:nvGrpSpPr>
      <p:grpSpPr>
        <a:xfrm>
          <a:off x="0" y="0"/>
          <a:ext cx="0" cy="0"/>
          <a:chOff x="0" y="0"/>
          <a:chExt cx="0" cy="0"/>
        </a:xfrm>
      </p:grpSpPr>
      <p:sp>
        <p:nvSpPr>
          <p:cNvPr id="1568" name="Google Shape;1568;g9914471bab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569" name="Google Shape;1569;g9914471b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8" name="Shape 1588"/>
        <p:cNvGrpSpPr/>
        <p:nvPr/>
      </p:nvGrpSpPr>
      <p:grpSpPr>
        <a:xfrm>
          <a:off x="0" y="0"/>
          <a:ext cx="0" cy="0"/>
          <a:chOff x="0" y="0"/>
          <a:chExt cx="0" cy="0"/>
        </a:xfrm>
      </p:grpSpPr>
      <p:sp>
        <p:nvSpPr>
          <p:cNvPr id="1589" name="Google Shape;1589;g820d8cd4f9_0_5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590" name="Google Shape;1590;g820d8cd4f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a0b4e40418_0_4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a0b4e40418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a1f2a63b06_0_1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a1f2a63b0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a0b4e40418_0_315: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a0b4e40418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9914471bab_0_98: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9914471bab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7f833008bede32_1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7f833008bede3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a1f2a63b06_0_14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a1f2a63b06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47025a122141d2d_5: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47025a122141d2d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hyperlink" Target="https://docs.google.com/presentation/d/1TKjgKmuF8-7aGjiAgt-2f6dUWPkTI7rnH1d3RF0xuIw/edit?usp=sharing" TargetMode="External"/><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29.png"/><Relationship Id="rId13" Type="http://schemas.openxmlformats.org/officeDocument/2006/relationships/image" Target="../media/image35.png"/><Relationship Id="rId12"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34.png"/><Relationship Id="rId9" Type="http://schemas.openxmlformats.org/officeDocument/2006/relationships/image" Target="../media/image47.png"/><Relationship Id="rId5" Type="http://schemas.openxmlformats.org/officeDocument/2006/relationships/image" Target="../media/image37.png"/><Relationship Id="rId6" Type="http://schemas.openxmlformats.org/officeDocument/2006/relationships/image" Target="../media/image11.png"/><Relationship Id="rId7" Type="http://schemas.openxmlformats.org/officeDocument/2006/relationships/image" Target="../media/image3.png"/><Relationship Id="rId8"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0" Type="http://schemas.openxmlformats.org/officeDocument/2006/relationships/image" Target="../media/image43.png"/><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46.png"/><Relationship Id="rId9" Type="http://schemas.openxmlformats.org/officeDocument/2006/relationships/image" Target="../media/image44.png"/><Relationship Id="rId5" Type="http://schemas.openxmlformats.org/officeDocument/2006/relationships/image" Target="../media/image41.png"/><Relationship Id="rId6" Type="http://schemas.openxmlformats.org/officeDocument/2006/relationships/image" Target="../media/image48.png"/><Relationship Id="rId7" Type="http://schemas.openxmlformats.org/officeDocument/2006/relationships/image" Target="../media/image33.png"/><Relationship Id="rId8"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1.jpg"/><Relationship Id="rId4" Type="http://schemas.openxmlformats.org/officeDocument/2006/relationships/image" Target="../media/image50.png"/><Relationship Id="rId5"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2.jpg"/><Relationship Id="rId4" Type="http://schemas.openxmlformats.org/officeDocument/2006/relationships/image" Target="../media/image57.png"/><Relationship Id="rId5" Type="http://schemas.openxmlformats.org/officeDocument/2006/relationships/image" Target="../media/image55.png"/><Relationship Id="rId6" Type="http://schemas.openxmlformats.org/officeDocument/2006/relationships/image" Target="../media/image54.png"/><Relationship Id="rId7" Type="http://schemas.openxmlformats.org/officeDocument/2006/relationships/image" Target="../media/image58.png"/><Relationship Id="rId8" Type="http://schemas.openxmlformats.org/officeDocument/2006/relationships/image" Target="../media/image56.png"/></Relationships>
</file>

<file path=ppt/slides/_rels/slide15.xml.rels><?xml version="1.0" encoding="UTF-8" standalone="yes"?><Relationships xmlns="http://schemas.openxmlformats.org/package/2006/relationships"><Relationship Id="rId11" Type="http://schemas.openxmlformats.org/officeDocument/2006/relationships/image" Target="../media/image59.png"/><Relationship Id="rId10"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0.png"/><Relationship Id="rId4" Type="http://schemas.openxmlformats.org/officeDocument/2006/relationships/image" Target="../media/image53.png"/><Relationship Id="rId9" Type="http://schemas.openxmlformats.org/officeDocument/2006/relationships/image" Target="../media/image6.png"/><Relationship Id="rId5" Type="http://schemas.openxmlformats.org/officeDocument/2006/relationships/image" Target="../media/image62.png"/><Relationship Id="rId6" Type="http://schemas.openxmlformats.org/officeDocument/2006/relationships/image" Target="../media/image61.png"/><Relationship Id="rId7" Type="http://schemas.openxmlformats.org/officeDocument/2006/relationships/image" Target="../media/image19.png"/><Relationship Id="rId8" Type="http://schemas.openxmlformats.org/officeDocument/2006/relationships/image" Target="../media/image3.png"/></Relationships>
</file>

<file path=ppt/slides/_rels/slide16.xml.rels><?xml version="1.0" encoding="UTF-8" standalone="yes"?><Relationships xmlns="http://schemas.openxmlformats.org/package/2006/relationships"><Relationship Id="rId11" Type="http://schemas.openxmlformats.org/officeDocument/2006/relationships/image" Target="../media/image63.jpg"/><Relationship Id="rId10" Type="http://schemas.openxmlformats.org/officeDocument/2006/relationships/image" Target="../media/image65.jpg"/><Relationship Id="rId13" Type="http://schemas.openxmlformats.org/officeDocument/2006/relationships/image" Target="../media/image81.jpg"/><Relationship Id="rId12" Type="http://schemas.openxmlformats.org/officeDocument/2006/relationships/image" Target="../media/image68.jpg"/><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6.jpg"/><Relationship Id="rId4" Type="http://schemas.openxmlformats.org/officeDocument/2006/relationships/image" Target="../media/image71.jpg"/><Relationship Id="rId9" Type="http://schemas.openxmlformats.org/officeDocument/2006/relationships/image" Target="../media/image78.jpg"/><Relationship Id="rId14" Type="http://schemas.openxmlformats.org/officeDocument/2006/relationships/image" Target="../media/image86.gif"/><Relationship Id="rId5" Type="http://schemas.openxmlformats.org/officeDocument/2006/relationships/image" Target="../media/image64.jpg"/><Relationship Id="rId6" Type="http://schemas.openxmlformats.org/officeDocument/2006/relationships/image" Target="../media/image66.jpg"/><Relationship Id="rId7" Type="http://schemas.openxmlformats.org/officeDocument/2006/relationships/image" Target="../media/image67.jpg"/><Relationship Id="rId8" Type="http://schemas.openxmlformats.org/officeDocument/2006/relationships/image" Target="../media/image7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0.jpg"/><Relationship Id="rId4" Type="http://schemas.openxmlformats.org/officeDocument/2006/relationships/image" Target="../media/image69.jpg"/><Relationship Id="rId5" Type="http://schemas.openxmlformats.org/officeDocument/2006/relationships/image" Target="../media/image75.jpg"/><Relationship Id="rId6" Type="http://schemas.openxmlformats.org/officeDocument/2006/relationships/image" Target="../media/image74.jpg"/><Relationship Id="rId7" Type="http://schemas.openxmlformats.org/officeDocument/2006/relationships/image" Target="../media/image7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5.jpg"/><Relationship Id="rId4" Type="http://schemas.openxmlformats.org/officeDocument/2006/relationships/image" Target="../media/image7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4.jpg"/><Relationship Id="rId4" Type="http://schemas.openxmlformats.org/officeDocument/2006/relationships/image" Target="../media/image80.jpg"/><Relationship Id="rId5" Type="http://schemas.openxmlformats.org/officeDocument/2006/relationships/image" Target="../media/image82.jpg"/><Relationship Id="rId6" Type="http://schemas.openxmlformats.org/officeDocument/2006/relationships/image" Target="../media/image79.jpg"/><Relationship Id="rId7" Type="http://schemas.openxmlformats.org/officeDocument/2006/relationships/image" Target="../media/image9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12.png"/><Relationship Id="rId5"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93.png"/><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87.png"/><Relationship Id="rId4" Type="http://schemas.openxmlformats.org/officeDocument/2006/relationships/image" Target="../media/image8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docs.google.com/presentation/d/1Vrjo7faTQ5wyZgLVjgKEQnyb9mHaPPYaExEd438A2QE/edit?usp=sharin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hyperlink" Target="https://docs.google.com/forms/d/e/1FAIpQLSellgvn263ZGMVLfCNfffhfGB8DwE-fZDSLmWJlAtaqXm_24w/viewform?usp=sf_link" TargetMode="External"/><Relationship Id="rId5" Type="http://schemas.openxmlformats.org/officeDocument/2006/relationships/image" Target="../media/image83.png"/><Relationship Id="rId6" Type="http://schemas.openxmlformats.org/officeDocument/2006/relationships/image" Target="../media/image88.png"/><Relationship Id="rId7" Type="http://schemas.openxmlformats.org/officeDocument/2006/relationships/image" Target="../media/image9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2.jpg"/><Relationship Id="rId5"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15.png"/><Relationship Id="rId8"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18.png"/><Relationship Id="rId11" Type="http://schemas.openxmlformats.org/officeDocument/2006/relationships/image" Target="../media/image11.png"/><Relationship Id="rId10" Type="http://schemas.openxmlformats.org/officeDocument/2006/relationships/image" Target="../media/image6.png"/><Relationship Id="rId9" Type="http://schemas.openxmlformats.org/officeDocument/2006/relationships/image" Target="../media/image3.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28.png"/><Relationship Id="rId8"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30.png"/><Relationship Id="rId9" Type="http://schemas.openxmlformats.org/officeDocument/2006/relationships/image" Target="../media/image15.png"/><Relationship Id="rId5" Type="http://schemas.openxmlformats.org/officeDocument/2006/relationships/image" Target="../media/image24.png"/><Relationship Id="rId6"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45.png"/><Relationship Id="rId11" Type="http://schemas.openxmlformats.org/officeDocument/2006/relationships/image" Target="../media/image15.png"/><Relationship Id="rId10" Type="http://schemas.openxmlformats.org/officeDocument/2006/relationships/image" Target="../media/image39.png"/><Relationship Id="rId9" Type="http://schemas.openxmlformats.org/officeDocument/2006/relationships/image" Target="../media/image27.png"/><Relationship Id="rId5" Type="http://schemas.openxmlformats.org/officeDocument/2006/relationships/image" Target="../media/image36.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rot="5400000">
            <a:off x="2970450" y="-2685775"/>
            <a:ext cx="1317300" cy="73722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rot="5400000">
            <a:off x="2650418" y="-2650200"/>
            <a:ext cx="1284900" cy="67377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2322171" y="345764"/>
            <a:ext cx="1261879" cy="827325"/>
          </a:xfrm>
          <a:prstGeom prst="rect">
            <a:avLst/>
          </a:prstGeom>
          <a:noFill/>
          <a:ln>
            <a:noFill/>
          </a:ln>
        </p:spPr>
      </p:pic>
      <p:sp>
        <p:nvSpPr>
          <p:cNvPr id="57" name="Google Shape;57;p13"/>
          <p:cNvSpPr txBox="1"/>
          <p:nvPr/>
        </p:nvSpPr>
        <p:spPr>
          <a:xfrm>
            <a:off x="238125" y="9324975"/>
            <a:ext cx="17145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E29578"/>
                </a:solidFill>
                <a:latin typeface="Lora"/>
                <a:ea typeface="Lora"/>
                <a:cs typeface="Lora"/>
                <a:sym typeface="Lora"/>
              </a:rPr>
              <a:t>Colour Index</a:t>
            </a:r>
            <a:endParaRPr>
              <a:solidFill>
                <a:srgbClr val="E29578"/>
              </a:solidFill>
              <a:latin typeface="Lora"/>
              <a:ea typeface="Lora"/>
              <a:cs typeface="Lora"/>
              <a:sym typeface="Lora"/>
            </a:endParaRPr>
          </a:p>
        </p:txBody>
      </p:sp>
      <p:sp>
        <p:nvSpPr>
          <p:cNvPr id="58" name="Google Shape;58;p13"/>
          <p:cNvSpPr txBox="1"/>
          <p:nvPr/>
        </p:nvSpPr>
        <p:spPr>
          <a:xfrm>
            <a:off x="95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Main Text</a:t>
            </a:r>
            <a:endParaRPr sz="1200">
              <a:latin typeface="Mada"/>
              <a:ea typeface="Mada"/>
              <a:cs typeface="Mada"/>
              <a:sym typeface="Mada"/>
            </a:endParaRPr>
          </a:p>
          <a:p>
            <a:pPr indent="-304800" lvl="0" marL="457200" rtl="0" algn="l">
              <a:spcBef>
                <a:spcPts val="0"/>
              </a:spcBef>
              <a:spcAft>
                <a:spcPts val="0"/>
              </a:spcAft>
              <a:buClr>
                <a:srgbClr val="6C9EEC"/>
              </a:buClr>
              <a:buSzPts val="1200"/>
              <a:buFont typeface="Mada"/>
              <a:buChar char="●"/>
            </a:pPr>
            <a:r>
              <a:rPr lang="en-GB" sz="1200">
                <a:solidFill>
                  <a:srgbClr val="6C9EEC"/>
                </a:solidFill>
                <a:latin typeface="Mada"/>
                <a:ea typeface="Mada"/>
                <a:cs typeface="Mada"/>
                <a:sym typeface="Mada"/>
              </a:rPr>
              <a:t>Males slides</a:t>
            </a:r>
            <a:endParaRPr sz="1200">
              <a:solidFill>
                <a:srgbClr val="6C9EEC"/>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Females slides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Doctor notes</a:t>
            </a:r>
            <a:endParaRPr sz="1200">
              <a:solidFill>
                <a:srgbClr val="6AA84F"/>
              </a:solidFill>
              <a:latin typeface="Mada"/>
              <a:ea typeface="Mada"/>
              <a:cs typeface="Mada"/>
              <a:sym typeface="Mada"/>
            </a:endParaRPr>
          </a:p>
        </p:txBody>
      </p:sp>
      <p:sp>
        <p:nvSpPr>
          <p:cNvPr id="59" name="Google Shape;59;p13"/>
          <p:cNvSpPr txBox="1"/>
          <p:nvPr/>
        </p:nvSpPr>
        <p:spPr>
          <a:xfrm>
            <a:off x="17621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Textbook</a:t>
            </a:r>
            <a:endParaRPr sz="1200">
              <a:solidFill>
                <a:srgbClr val="1C4588"/>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Important</a:t>
            </a:r>
            <a:endParaRPr sz="1200">
              <a:solidFill>
                <a:srgbClr val="CC0000"/>
              </a:solidFill>
              <a:latin typeface="Mada"/>
              <a:ea typeface="Mada"/>
              <a:cs typeface="Mada"/>
              <a:sym typeface="Mada"/>
            </a:endParaRPr>
          </a:p>
          <a:p>
            <a:pPr indent="-304800" lvl="0" marL="457200" rtl="0" algn="l">
              <a:spcBef>
                <a:spcPts val="0"/>
              </a:spcBef>
              <a:spcAft>
                <a:spcPts val="0"/>
              </a:spcAft>
              <a:buClr>
                <a:srgbClr val="CEA320"/>
              </a:buClr>
              <a:buSzPts val="1200"/>
              <a:buFont typeface="Mada"/>
              <a:buChar char="●"/>
            </a:pPr>
            <a:r>
              <a:rPr lang="en-GB" sz="1200">
                <a:solidFill>
                  <a:srgbClr val="CEA320"/>
                </a:solidFill>
                <a:latin typeface="Mada"/>
                <a:ea typeface="Mada"/>
                <a:cs typeface="Mada"/>
                <a:sym typeface="Mada"/>
              </a:rPr>
              <a:t>Golden notes</a:t>
            </a:r>
            <a:endParaRPr sz="1200">
              <a:solidFill>
                <a:srgbClr val="CEA32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Extra</a:t>
            </a:r>
            <a:endParaRPr sz="1200">
              <a:solidFill>
                <a:srgbClr val="999999"/>
              </a:solidFill>
              <a:latin typeface="Mada"/>
              <a:ea typeface="Mada"/>
              <a:cs typeface="Mada"/>
              <a:sym typeface="Mada"/>
            </a:endParaRPr>
          </a:p>
        </p:txBody>
      </p:sp>
      <p:cxnSp>
        <p:nvCxnSpPr>
          <p:cNvPr id="60" name="Google Shape;60;p13"/>
          <p:cNvCxnSpPr/>
          <p:nvPr/>
        </p:nvCxnSpPr>
        <p:spPr>
          <a:xfrm>
            <a:off x="1704975" y="9677400"/>
            <a:ext cx="0" cy="867000"/>
          </a:xfrm>
          <a:prstGeom prst="straightConnector1">
            <a:avLst/>
          </a:prstGeom>
          <a:noFill/>
          <a:ln cap="flat" cmpd="sng" w="9525">
            <a:solidFill>
              <a:srgbClr val="FFDDD2"/>
            </a:solidFill>
            <a:prstDash val="solid"/>
            <a:round/>
            <a:headEnd len="med" w="med" type="oval"/>
            <a:tailEnd len="med" w="med" type="oval"/>
          </a:ln>
        </p:spPr>
      </p:cxnSp>
      <p:cxnSp>
        <p:nvCxnSpPr>
          <p:cNvPr id="61" name="Google Shape;61;p13"/>
          <p:cNvCxnSpPr/>
          <p:nvPr/>
        </p:nvCxnSpPr>
        <p:spPr>
          <a:xfrm>
            <a:off x="923925" y="3590925"/>
            <a:ext cx="4800600" cy="0"/>
          </a:xfrm>
          <a:prstGeom prst="straightConnector1">
            <a:avLst/>
          </a:prstGeom>
          <a:noFill/>
          <a:ln cap="flat" cmpd="sng" w="19050">
            <a:solidFill>
              <a:srgbClr val="83C5BE"/>
            </a:solidFill>
            <a:prstDash val="solid"/>
            <a:round/>
            <a:headEnd len="med" w="med" type="oval"/>
            <a:tailEnd len="med" w="med" type="none"/>
          </a:ln>
        </p:spPr>
      </p:cxnSp>
      <p:pic>
        <p:nvPicPr>
          <p:cNvPr id="62" name="Google Shape;62;p13"/>
          <p:cNvPicPr preferRelativeResize="0"/>
          <p:nvPr/>
        </p:nvPicPr>
        <p:blipFill>
          <a:blip r:embed="rId4">
            <a:alphaModFix/>
          </a:blip>
          <a:stretch>
            <a:fillRect/>
          </a:stretch>
        </p:blipFill>
        <p:spPr>
          <a:xfrm>
            <a:off x="5696038" y="2354413"/>
            <a:ext cx="1271500" cy="1271500"/>
          </a:xfrm>
          <a:prstGeom prst="rect">
            <a:avLst/>
          </a:prstGeom>
          <a:noFill/>
          <a:ln>
            <a:noFill/>
          </a:ln>
        </p:spPr>
      </p:pic>
      <p:sp>
        <p:nvSpPr>
          <p:cNvPr id="63" name="Google Shape;63;p13"/>
          <p:cNvSpPr txBox="1"/>
          <p:nvPr/>
        </p:nvSpPr>
        <p:spPr>
          <a:xfrm>
            <a:off x="645300" y="1760500"/>
            <a:ext cx="5526900" cy="172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400">
                <a:solidFill>
                  <a:srgbClr val="006D77"/>
                </a:solidFill>
                <a:latin typeface="Lora"/>
                <a:ea typeface="Lora"/>
                <a:cs typeface="Lora"/>
                <a:sym typeface="Lora"/>
              </a:rPr>
              <a:t>Presentation</a:t>
            </a:r>
            <a:r>
              <a:rPr lang="en-GB" sz="3400">
                <a:solidFill>
                  <a:srgbClr val="006D77"/>
                </a:solidFill>
                <a:latin typeface="Lora"/>
                <a:ea typeface="Lora"/>
                <a:cs typeface="Lora"/>
                <a:sym typeface="Lora"/>
              </a:rPr>
              <a:t> &amp; Management</a:t>
            </a:r>
            <a:r>
              <a:rPr lang="en-GB" sz="3400">
                <a:solidFill>
                  <a:srgbClr val="006D77"/>
                </a:solidFill>
                <a:latin typeface="Lora"/>
                <a:ea typeface="Lora"/>
                <a:cs typeface="Lora"/>
                <a:sym typeface="Lora"/>
              </a:rPr>
              <a:t> of Common Thoracic Diseases</a:t>
            </a:r>
            <a:endParaRPr sz="3400">
              <a:solidFill>
                <a:srgbClr val="006D77"/>
              </a:solidFill>
              <a:latin typeface="Lora"/>
              <a:ea typeface="Lora"/>
              <a:cs typeface="Lora"/>
              <a:sym typeface="Lora"/>
            </a:endParaRPr>
          </a:p>
        </p:txBody>
      </p:sp>
      <p:cxnSp>
        <p:nvCxnSpPr>
          <p:cNvPr id="64" name="Google Shape;64;p13"/>
          <p:cNvCxnSpPr/>
          <p:nvPr/>
        </p:nvCxnSpPr>
        <p:spPr>
          <a:xfrm>
            <a:off x="1171575" y="46101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65" name="Google Shape;65;p13"/>
          <p:cNvCxnSpPr/>
          <p:nvPr/>
        </p:nvCxnSpPr>
        <p:spPr>
          <a:xfrm rot="10800000">
            <a:off x="866775" y="5086350"/>
            <a:ext cx="5305500" cy="0"/>
          </a:xfrm>
          <a:prstGeom prst="straightConnector1">
            <a:avLst/>
          </a:prstGeom>
          <a:noFill/>
          <a:ln cap="flat" cmpd="sng" w="19050">
            <a:solidFill>
              <a:srgbClr val="FFDDD2"/>
            </a:solidFill>
            <a:prstDash val="solid"/>
            <a:round/>
            <a:headEnd len="med" w="med" type="none"/>
            <a:tailEnd len="med" w="med" type="oval"/>
          </a:ln>
        </p:spPr>
      </p:cxnSp>
      <p:sp>
        <p:nvSpPr>
          <p:cNvPr id="66" name="Google Shape;66;p13"/>
          <p:cNvSpPr txBox="1"/>
          <p:nvPr/>
        </p:nvSpPr>
        <p:spPr>
          <a:xfrm>
            <a:off x="1304925" y="4752975"/>
            <a:ext cx="21717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Objectives</a:t>
            </a:r>
            <a:endParaRPr sz="2400">
              <a:solidFill>
                <a:srgbClr val="E29578"/>
              </a:solidFill>
              <a:latin typeface="Lora"/>
              <a:ea typeface="Lora"/>
              <a:cs typeface="Lora"/>
              <a:sym typeface="Lora"/>
            </a:endParaRPr>
          </a:p>
        </p:txBody>
      </p:sp>
      <p:sp>
        <p:nvSpPr>
          <p:cNvPr id="67" name="Google Shape;67;p13"/>
          <p:cNvSpPr txBox="1"/>
          <p:nvPr/>
        </p:nvSpPr>
        <p:spPr>
          <a:xfrm>
            <a:off x="1095375" y="5147475"/>
            <a:ext cx="6379200" cy="3381600"/>
          </a:xfrm>
          <a:prstGeom prst="rect">
            <a:avLst/>
          </a:prstGeom>
          <a:noFill/>
          <a:ln>
            <a:noFill/>
          </a:ln>
        </p:spPr>
        <p:txBody>
          <a:bodyPr anchorCtr="0" anchor="t" bIns="91425" lIns="91425" spcFirstLastPara="1" rIns="91425" wrap="square" tIns="91425">
            <a:noAutofit/>
          </a:bodyPr>
          <a:lstStyle/>
          <a:p>
            <a:pPr indent="-279400" lvl="0" marL="457200" rtl="0" algn="l">
              <a:lnSpc>
                <a:spcPct val="150000"/>
              </a:lnSpc>
              <a:spcBef>
                <a:spcPts val="0"/>
              </a:spcBef>
              <a:spcAft>
                <a:spcPts val="0"/>
              </a:spcAft>
              <a:buClr>
                <a:srgbClr val="E29578"/>
              </a:buClr>
              <a:buSzPts val="800"/>
              <a:buFont typeface="Mada"/>
              <a:buChar char="●"/>
            </a:pPr>
            <a:r>
              <a:rPr lang="en-GB" sz="800">
                <a:solidFill>
                  <a:srgbClr val="E29578"/>
                </a:solidFill>
                <a:latin typeface="Mada"/>
                <a:ea typeface="Mada"/>
                <a:cs typeface="Mada"/>
                <a:sym typeface="Mada"/>
              </a:rPr>
              <a:t>Identify the symptoms of common thoracic and lung disease </a:t>
            </a:r>
            <a:endParaRPr sz="800">
              <a:solidFill>
                <a:srgbClr val="E29578"/>
              </a:solidFill>
              <a:latin typeface="Mada"/>
              <a:ea typeface="Mada"/>
              <a:cs typeface="Mada"/>
              <a:sym typeface="Mada"/>
            </a:endParaRPr>
          </a:p>
          <a:p>
            <a:pPr indent="-279400" lvl="0" marL="457200" rtl="0" algn="l">
              <a:lnSpc>
                <a:spcPct val="150000"/>
              </a:lnSpc>
              <a:spcBef>
                <a:spcPts val="0"/>
              </a:spcBef>
              <a:spcAft>
                <a:spcPts val="0"/>
              </a:spcAft>
              <a:buClr>
                <a:srgbClr val="E29578"/>
              </a:buClr>
              <a:buSzPts val="800"/>
              <a:buFont typeface="Mada"/>
              <a:buChar char="●"/>
            </a:pPr>
            <a:r>
              <a:rPr lang="en-GB" sz="800">
                <a:solidFill>
                  <a:srgbClr val="E29578"/>
                </a:solidFill>
                <a:latin typeface="Mada"/>
                <a:ea typeface="Mada"/>
                <a:cs typeface="Mada"/>
                <a:sym typeface="Mada"/>
              </a:rPr>
              <a:t>Discuss the physical examinatio</a:t>
            </a:r>
            <a:r>
              <a:rPr lang="en-GB" sz="800">
                <a:solidFill>
                  <a:srgbClr val="E29578"/>
                </a:solidFill>
                <a:latin typeface="Mada"/>
                <a:ea typeface="Mada"/>
                <a:cs typeface="Mada"/>
                <a:sym typeface="Mada"/>
              </a:rPr>
              <a:t>n </a:t>
            </a:r>
            <a:endParaRPr sz="800">
              <a:solidFill>
                <a:srgbClr val="E29578"/>
              </a:solidFill>
              <a:latin typeface="Mada"/>
              <a:ea typeface="Mada"/>
              <a:cs typeface="Mada"/>
              <a:sym typeface="Mada"/>
            </a:endParaRPr>
          </a:p>
          <a:p>
            <a:pPr indent="-279400" lvl="0" marL="457200" rtl="0" algn="l">
              <a:lnSpc>
                <a:spcPct val="150000"/>
              </a:lnSpc>
              <a:spcBef>
                <a:spcPts val="0"/>
              </a:spcBef>
              <a:spcAft>
                <a:spcPts val="0"/>
              </a:spcAft>
              <a:buClr>
                <a:srgbClr val="E29578"/>
              </a:buClr>
              <a:buSzPts val="800"/>
              <a:buFont typeface="Mada"/>
              <a:buChar char="●"/>
            </a:pPr>
            <a:r>
              <a:rPr lang="en-GB" sz="800">
                <a:solidFill>
                  <a:srgbClr val="E29578"/>
                </a:solidFill>
                <a:latin typeface="Mada"/>
                <a:ea typeface="Mada"/>
                <a:cs typeface="Mada"/>
                <a:sym typeface="Mada"/>
              </a:rPr>
              <a:t>Describe the surgical Anatomy, Blood Supply, Airway Anatomy. </a:t>
            </a:r>
            <a:endParaRPr sz="800">
              <a:solidFill>
                <a:srgbClr val="E29578"/>
              </a:solidFill>
              <a:latin typeface="Mada"/>
              <a:ea typeface="Mada"/>
              <a:cs typeface="Mada"/>
              <a:sym typeface="Mada"/>
            </a:endParaRPr>
          </a:p>
          <a:p>
            <a:pPr indent="-279400" lvl="0" marL="457200" rtl="0" algn="l">
              <a:lnSpc>
                <a:spcPct val="150000"/>
              </a:lnSpc>
              <a:spcBef>
                <a:spcPts val="0"/>
              </a:spcBef>
              <a:spcAft>
                <a:spcPts val="0"/>
              </a:spcAft>
              <a:buClr>
                <a:srgbClr val="E29578"/>
              </a:buClr>
              <a:buSzPts val="800"/>
              <a:buFont typeface="Mada"/>
              <a:buChar char="●"/>
            </a:pPr>
            <a:r>
              <a:rPr lang="en-GB" sz="800">
                <a:solidFill>
                  <a:srgbClr val="E29578"/>
                </a:solidFill>
                <a:latin typeface="Mada"/>
                <a:ea typeface="Mada"/>
                <a:cs typeface="Mada"/>
                <a:sym typeface="Mada"/>
              </a:rPr>
              <a:t>Recognize the congenital Diseases of the lungs. </a:t>
            </a:r>
            <a:endParaRPr sz="800">
              <a:solidFill>
                <a:srgbClr val="E29578"/>
              </a:solidFill>
              <a:latin typeface="Mada"/>
              <a:ea typeface="Mada"/>
              <a:cs typeface="Mada"/>
              <a:sym typeface="Mada"/>
            </a:endParaRPr>
          </a:p>
          <a:p>
            <a:pPr indent="-279400" lvl="0" marL="457200" rtl="0" algn="l">
              <a:lnSpc>
                <a:spcPct val="150000"/>
              </a:lnSpc>
              <a:spcBef>
                <a:spcPts val="0"/>
              </a:spcBef>
              <a:spcAft>
                <a:spcPts val="0"/>
              </a:spcAft>
              <a:buClr>
                <a:srgbClr val="E29578"/>
              </a:buClr>
              <a:buSzPts val="800"/>
              <a:buFont typeface="Mada"/>
              <a:buChar char="●"/>
            </a:pPr>
            <a:r>
              <a:rPr lang="en-GB" sz="800">
                <a:solidFill>
                  <a:srgbClr val="E29578"/>
                </a:solidFill>
                <a:latin typeface="Mada"/>
                <a:ea typeface="Mada"/>
                <a:cs typeface="Mada"/>
                <a:sym typeface="Mada"/>
              </a:rPr>
              <a:t>Discuss the assessment of the patient, full history and examination.</a:t>
            </a:r>
            <a:endParaRPr sz="800">
              <a:solidFill>
                <a:srgbClr val="E29578"/>
              </a:solidFill>
              <a:latin typeface="Mada"/>
              <a:ea typeface="Mada"/>
              <a:cs typeface="Mada"/>
              <a:sym typeface="Mada"/>
            </a:endParaRPr>
          </a:p>
          <a:p>
            <a:pPr indent="-279400" lvl="0" marL="457200" rtl="0" algn="l">
              <a:lnSpc>
                <a:spcPct val="150000"/>
              </a:lnSpc>
              <a:spcBef>
                <a:spcPts val="0"/>
              </a:spcBef>
              <a:spcAft>
                <a:spcPts val="0"/>
              </a:spcAft>
              <a:buClr>
                <a:srgbClr val="E29578"/>
              </a:buClr>
              <a:buSzPts val="800"/>
              <a:buFont typeface="Mada"/>
              <a:buChar char="●"/>
            </a:pPr>
            <a:r>
              <a:rPr lang="en-GB" sz="800">
                <a:solidFill>
                  <a:srgbClr val="E29578"/>
                </a:solidFill>
                <a:latin typeface="Mada"/>
                <a:ea typeface="Mada"/>
                <a:cs typeface="Mada"/>
                <a:sym typeface="Mada"/>
              </a:rPr>
              <a:t>Describe bronchogenic Carcinoma: Primary: SCLC, NSCLC. </a:t>
            </a:r>
            <a:endParaRPr sz="800">
              <a:solidFill>
                <a:srgbClr val="E29578"/>
              </a:solidFill>
              <a:latin typeface="Mada"/>
              <a:ea typeface="Mada"/>
              <a:cs typeface="Mada"/>
              <a:sym typeface="Mada"/>
            </a:endParaRPr>
          </a:p>
          <a:p>
            <a:pPr indent="-279400" lvl="0" marL="457200" rtl="0" algn="l">
              <a:lnSpc>
                <a:spcPct val="150000"/>
              </a:lnSpc>
              <a:spcBef>
                <a:spcPts val="0"/>
              </a:spcBef>
              <a:spcAft>
                <a:spcPts val="0"/>
              </a:spcAft>
              <a:buClr>
                <a:srgbClr val="E29578"/>
              </a:buClr>
              <a:buSzPts val="800"/>
              <a:buFont typeface="Mada"/>
              <a:buChar char="●"/>
            </a:pPr>
            <a:r>
              <a:rPr lang="en-GB" sz="800">
                <a:solidFill>
                  <a:srgbClr val="E29578"/>
                </a:solidFill>
                <a:latin typeface="Mada"/>
                <a:ea typeface="Mada"/>
                <a:cs typeface="Mada"/>
                <a:sym typeface="Mada"/>
              </a:rPr>
              <a:t>Discuss the assessment for pulmonary resection</a:t>
            </a:r>
            <a:endParaRPr sz="800">
              <a:solidFill>
                <a:srgbClr val="E29578"/>
              </a:solidFill>
              <a:latin typeface="Mada"/>
              <a:ea typeface="Mada"/>
              <a:cs typeface="Mada"/>
              <a:sym typeface="Mada"/>
            </a:endParaRPr>
          </a:p>
          <a:p>
            <a:pPr indent="-279400" lvl="0" marL="457200" rtl="0" algn="l">
              <a:lnSpc>
                <a:spcPct val="150000"/>
              </a:lnSpc>
              <a:spcBef>
                <a:spcPts val="0"/>
              </a:spcBef>
              <a:spcAft>
                <a:spcPts val="0"/>
              </a:spcAft>
              <a:buClr>
                <a:srgbClr val="E29578"/>
              </a:buClr>
              <a:buSzPts val="800"/>
              <a:buFont typeface="Mada"/>
              <a:buChar char="●"/>
            </a:pPr>
            <a:r>
              <a:rPr lang="en-GB" sz="800">
                <a:solidFill>
                  <a:srgbClr val="E29578"/>
                </a:solidFill>
                <a:latin typeface="Mada"/>
                <a:ea typeface="Mada"/>
                <a:cs typeface="Mada"/>
                <a:sym typeface="Mada"/>
              </a:rPr>
              <a:t>Discuss metastatic Disease </a:t>
            </a:r>
            <a:endParaRPr sz="800">
              <a:solidFill>
                <a:srgbClr val="E29578"/>
              </a:solidFill>
              <a:latin typeface="Mada"/>
              <a:ea typeface="Mada"/>
              <a:cs typeface="Mada"/>
              <a:sym typeface="Mada"/>
            </a:endParaRPr>
          </a:p>
          <a:p>
            <a:pPr indent="-279400" lvl="0" marL="457200" rtl="0" algn="l">
              <a:lnSpc>
                <a:spcPct val="150000"/>
              </a:lnSpc>
              <a:spcBef>
                <a:spcPts val="0"/>
              </a:spcBef>
              <a:spcAft>
                <a:spcPts val="0"/>
              </a:spcAft>
              <a:buClr>
                <a:srgbClr val="E29578"/>
              </a:buClr>
              <a:buSzPts val="800"/>
              <a:buFont typeface="Mada"/>
              <a:buChar char="●"/>
            </a:pPr>
            <a:r>
              <a:rPr lang="en-GB" sz="800">
                <a:solidFill>
                  <a:srgbClr val="E29578"/>
                </a:solidFill>
                <a:latin typeface="Mada"/>
                <a:ea typeface="Mada"/>
                <a:cs typeface="Mada"/>
                <a:sym typeface="Mada"/>
              </a:rPr>
              <a:t>Discuss other lung tumors</a:t>
            </a:r>
            <a:endParaRPr sz="800">
              <a:solidFill>
                <a:srgbClr val="E29578"/>
              </a:solidFill>
              <a:latin typeface="Mada"/>
              <a:ea typeface="Mada"/>
              <a:cs typeface="Mada"/>
              <a:sym typeface="Mada"/>
            </a:endParaRPr>
          </a:p>
          <a:p>
            <a:pPr indent="-279400" lvl="0" marL="457200" rtl="0" algn="l">
              <a:lnSpc>
                <a:spcPct val="150000"/>
              </a:lnSpc>
              <a:spcBef>
                <a:spcPts val="0"/>
              </a:spcBef>
              <a:spcAft>
                <a:spcPts val="0"/>
              </a:spcAft>
              <a:buClr>
                <a:srgbClr val="E29578"/>
              </a:buClr>
              <a:buSzPts val="800"/>
              <a:buFont typeface="Mada"/>
              <a:buChar char="●"/>
            </a:pPr>
            <a:r>
              <a:rPr lang="en-GB" sz="800">
                <a:solidFill>
                  <a:srgbClr val="E29578"/>
                </a:solidFill>
                <a:latin typeface="Mada"/>
                <a:ea typeface="Mada"/>
                <a:cs typeface="Mada"/>
                <a:sym typeface="Mada"/>
              </a:rPr>
              <a:t>Describe the Mediastinum </a:t>
            </a:r>
            <a:endParaRPr sz="800">
              <a:solidFill>
                <a:srgbClr val="E29578"/>
              </a:solidFill>
              <a:latin typeface="Mada"/>
              <a:ea typeface="Mada"/>
              <a:cs typeface="Mada"/>
              <a:sym typeface="Mada"/>
            </a:endParaRPr>
          </a:p>
          <a:p>
            <a:pPr indent="-279400" lvl="0" marL="457200" rtl="0" algn="l">
              <a:lnSpc>
                <a:spcPct val="150000"/>
              </a:lnSpc>
              <a:spcBef>
                <a:spcPts val="0"/>
              </a:spcBef>
              <a:spcAft>
                <a:spcPts val="0"/>
              </a:spcAft>
              <a:buClr>
                <a:srgbClr val="E29578"/>
              </a:buClr>
              <a:buSzPts val="800"/>
              <a:buFont typeface="Mada"/>
              <a:buChar char="●"/>
            </a:pPr>
            <a:r>
              <a:rPr lang="en-GB" sz="800">
                <a:solidFill>
                  <a:srgbClr val="E29578"/>
                </a:solidFill>
                <a:latin typeface="Mada"/>
                <a:ea typeface="Mada"/>
                <a:cs typeface="Mada"/>
                <a:sym typeface="Mada"/>
              </a:rPr>
              <a:t>Recognize pneumothorax (Types, Presentation, and management) </a:t>
            </a:r>
            <a:endParaRPr sz="800">
              <a:solidFill>
                <a:srgbClr val="E29578"/>
              </a:solidFill>
              <a:latin typeface="Mada"/>
              <a:ea typeface="Mada"/>
              <a:cs typeface="Mada"/>
              <a:sym typeface="Mada"/>
            </a:endParaRPr>
          </a:p>
          <a:p>
            <a:pPr indent="-279400" lvl="0" marL="457200" rtl="0" algn="l">
              <a:lnSpc>
                <a:spcPct val="150000"/>
              </a:lnSpc>
              <a:spcBef>
                <a:spcPts val="0"/>
              </a:spcBef>
              <a:spcAft>
                <a:spcPts val="0"/>
              </a:spcAft>
              <a:buClr>
                <a:srgbClr val="E29578"/>
              </a:buClr>
              <a:buSzPts val="800"/>
              <a:buFont typeface="Mada"/>
              <a:buChar char="●"/>
            </a:pPr>
            <a:r>
              <a:rPr lang="en-GB" sz="800">
                <a:solidFill>
                  <a:srgbClr val="E29578"/>
                </a:solidFill>
                <a:latin typeface="Mada"/>
                <a:ea typeface="Mada"/>
                <a:cs typeface="Mada"/>
                <a:sym typeface="Mada"/>
              </a:rPr>
              <a:t>Discuss chest trauma </a:t>
            </a:r>
            <a:endParaRPr sz="800">
              <a:solidFill>
                <a:srgbClr val="E29578"/>
              </a:solidFill>
              <a:latin typeface="Mada"/>
              <a:ea typeface="Mada"/>
              <a:cs typeface="Mada"/>
              <a:sym typeface="Mada"/>
            </a:endParaRPr>
          </a:p>
          <a:p>
            <a:pPr indent="-279400" lvl="0" marL="457200" rtl="0" algn="l">
              <a:lnSpc>
                <a:spcPct val="150000"/>
              </a:lnSpc>
              <a:spcBef>
                <a:spcPts val="0"/>
              </a:spcBef>
              <a:spcAft>
                <a:spcPts val="0"/>
              </a:spcAft>
              <a:buClr>
                <a:srgbClr val="E29578"/>
              </a:buClr>
              <a:buSzPts val="800"/>
              <a:buFont typeface="Mada"/>
              <a:buChar char="●"/>
            </a:pPr>
            <a:r>
              <a:rPr lang="en-GB" sz="800">
                <a:solidFill>
                  <a:srgbClr val="E29578"/>
                </a:solidFill>
                <a:latin typeface="Mada"/>
                <a:ea typeface="Mada"/>
                <a:cs typeface="Mada"/>
                <a:sym typeface="Mada"/>
              </a:rPr>
              <a:t>Discuss the pleuro-pulmonary infections like: </a:t>
            </a:r>
            <a:endParaRPr sz="800">
              <a:solidFill>
                <a:srgbClr val="E29578"/>
              </a:solidFill>
              <a:latin typeface="Mada"/>
              <a:ea typeface="Mada"/>
              <a:cs typeface="Mada"/>
              <a:sym typeface="Mada"/>
            </a:endParaRPr>
          </a:p>
          <a:p>
            <a:pPr indent="-279400" lvl="1" marL="914400" rtl="0" algn="l">
              <a:lnSpc>
                <a:spcPct val="150000"/>
              </a:lnSpc>
              <a:spcBef>
                <a:spcPts val="0"/>
              </a:spcBef>
              <a:spcAft>
                <a:spcPts val="0"/>
              </a:spcAft>
              <a:buClr>
                <a:srgbClr val="E29578"/>
              </a:buClr>
              <a:buSzPts val="800"/>
              <a:buFont typeface="Mada"/>
              <a:buChar char="○"/>
            </a:pPr>
            <a:r>
              <a:rPr lang="en-GB" sz="800">
                <a:solidFill>
                  <a:srgbClr val="E29578"/>
                </a:solidFill>
                <a:latin typeface="Mada"/>
                <a:ea typeface="Mada"/>
                <a:cs typeface="Mada"/>
                <a:sym typeface="Mada"/>
              </a:rPr>
              <a:t>Lung abscess, Bronchiectasis, Tuberculosis, </a:t>
            </a:r>
            <a:r>
              <a:rPr lang="en-GB" sz="800">
                <a:solidFill>
                  <a:srgbClr val="E29578"/>
                </a:solidFill>
                <a:latin typeface="Mada"/>
                <a:ea typeface="Mada"/>
                <a:cs typeface="Mada"/>
                <a:sym typeface="Mada"/>
              </a:rPr>
              <a:t>Aspergilloma</a:t>
            </a:r>
            <a:r>
              <a:rPr lang="en-GB" sz="800">
                <a:solidFill>
                  <a:srgbClr val="E29578"/>
                </a:solidFill>
                <a:latin typeface="Mada"/>
                <a:ea typeface="Mada"/>
                <a:cs typeface="Mada"/>
                <a:sym typeface="Mada"/>
              </a:rPr>
              <a:t> of the Lung, Hydatid cyst and Empyema</a:t>
            </a:r>
            <a:endParaRPr sz="800">
              <a:solidFill>
                <a:srgbClr val="E29578"/>
              </a:solidFill>
              <a:latin typeface="Mada"/>
              <a:ea typeface="Mada"/>
              <a:cs typeface="Mada"/>
              <a:sym typeface="Mada"/>
            </a:endParaRPr>
          </a:p>
          <a:p>
            <a:pPr indent="-279400" lvl="0" marL="457200" rtl="0" algn="l">
              <a:lnSpc>
                <a:spcPct val="150000"/>
              </a:lnSpc>
              <a:spcBef>
                <a:spcPts val="0"/>
              </a:spcBef>
              <a:spcAft>
                <a:spcPts val="0"/>
              </a:spcAft>
              <a:buClr>
                <a:srgbClr val="E29578"/>
              </a:buClr>
              <a:buSzPts val="800"/>
              <a:buFont typeface="Mada"/>
              <a:buChar char="●"/>
            </a:pPr>
            <a:r>
              <a:rPr lang="en-GB" sz="800">
                <a:solidFill>
                  <a:srgbClr val="E29578"/>
                </a:solidFill>
                <a:latin typeface="Mada"/>
                <a:ea typeface="Mada"/>
                <a:cs typeface="Mada"/>
                <a:sym typeface="Mada"/>
              </a:rPr>
              <a:t>Recognize the chest wall deformities, like Pectus </a:t>
            </a:r>
            <a:endParaRPr sz="800">
              <a:solidFill>
                <a:srgbClr val="E29578"/>
              </a:solidFill>
              <a:latin typeface="Mada"/>
              <a:ea typeface="Mada"/>
              <a:cs typeface="Mada"/>
              <a:sym typeface="Mada"/>
            </a:endParaRPr>
          </a:p>
          <a:p>
            <a:pPr indent="-279400" lvl="0" marL="457200" rtl="0" algn="l">
              <a:lnSpc>
                <a:spcPct val="150000"/>
              </a:lnSpc>
              <a:spcBef>
                <a:spcPts val="0"/>
              </a:spcBef>
              <a:spcAft>
                <a:spcPts val="0"/>
              </a:spcAft>
              <a:buClr>
                <a:srgbClr val="E29578"/>
              </a:buClr>
              <a:buSzPts val="800"/>
              <a:buFont typeface="Mada"/>
              <a:buChar char="●"/>
            </a:pPr>
            <a:r>
              <a:rPr lang="en-GB" sz="800">
                <a:solidFill>
                  <a:srgbClr val="E29578"/>
                </a:solidFill>
                <a:latin typeface="Mada"/>
                <a:ea typeface="Mada"/>
                <a:cs typeface="Mada"/>
                <a:sym typeface="Mada"/>
              </a:rPr>
              <a:t>Recognize the chest tube indications</a:t>
            </a:r>
            <a:endParaRPr sz="800">
              <a:solidFill>
                <a:srgbClr val="E29578"/>
              </a:solidFill>
              <a:latin typeface="Mada"/>
              <a:ea typeface="Mada"/>
              <a:cs typeface="Mada"/>
              <a:sym typeface="Mada"/>
            </a:endParaRPr>
          </a:p>
        </p:txBody>
      </p:sp>
      <p:pic>
        <p:nvPicPr>
          <p:cNvPr id="68" name="Google Shape;68;p13"/>
          <p:cNvPicPr preferRelativeResize="0"/>
          <p:nvPr/>
        </p:nvPicPr>
        <p:blipFill rotWithShape="1">
          <a:blip r:embed="rId5">
            <a:alphaModFix/>
          </a:blip>
          <a:srcRect b="0" l="0" r="0" t="0"/>
          <a:stretch/>
        </p:blipFill>
        <p:spPr>
          <a:xfrm>
            <a:off x="4094025" y="-12575"/>
            <a:ext cx="1261875" cy="1261875"/>
          </a:xfrm>
          <a:prstGeom prst="rect">
            <a:avLst/>
          </a:prstGeom>
          <a:noFill/>
          <a:ln>
            <a:noFill/>
          </a:ln>
        </p:spPr>
      </p:pic>
      <p:sp>
        <p:nvSpPr>
          <p:cNvPr id="69" name="Google Shape;69;p13"/>
          <p:cNvSpPr/>
          <p:nvPr/>
        </p:nvSpPr>
        <p:spPr>
          <a:xfrm>
            <a:off x="1922775" y="101157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6">
                  <a:extLst>
                    <a:ext uri="{A12FA001-AC4F-418D-AE19-62706E023703}">
                      <ahyp:hlinkClr val="tx"/>
                    </a:ext>
                  </a:extLst>
                </a:hlinkClick>
              </a:rPr>
              <a:t>Editing File</a:t>
            </a:r>
            <a:endParaRPr b="1" u="sng">
              <a:solidFill>
                <a:srgbClr val="E29578"/>
              </a:solidFill>
              <a:latin typeface="Lora"/>
              <a:ea typeface="Lora"/>
              <a:cs typeface="Lora"/>
              <a:sym typeface="Lora"/>
            </a:endParaRPr>
          </a:p>
        </p:txBody>
      </p:sp>
      <p:pic>
        <p:nvPicPr>
          <p:cNvPr id="73" name="Google Shape;73;p13"/>
          <p:cNvPicPr preferRelativeResize="0"/>
          <p:nvPr/>
        </p:nvPicPr>
        <p:blipFill>
          <a:blip r:embed="rId7">
            <a:alphaModFix/>
          </a:blip>
          <a:stretch>
            <a:fillRect/>
          </a:stretch>
        </p:blipFill>
        <p:spPr>
          <a:xfrm>
            <a:off x="238125" y="285144"/>
            <a:ext cx="867000" cy="86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2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2"/>
          <p:cNvSpPr/>
          <p:nvPr/>
        </p:nvSpPr>
        <p:spPr>
          <a:xfrm>
            <a:off x="352425" y="361950"/>
            <a:ext cx="2558700" cy="459300"/>
          </a:xfrm>
          <a:prstGeom prst="homePlate">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006D77"/>
                </a:solidFill>
                <a:latin typeface="Lora"/>
                <a:ea typeface="Lora"/>
                <a:cs typeface="Lora"/>
                <a:sym typeface="Lora"/>
              </a:rPr>
              <a:t>Hydatid Cyst</a:t>
            </a:r>
            <a:endParaRPr baseline="30000" sz="1800">
              <a:solidFill>
                <a:srgbClr val="006D77"/>
              </a:solidFill>
              <a:latin typeface="Lora"/>
              <a:ea typeface="Lora"/>
              <a:cs typeface="Lora"/>
              <a:sym typeface="Lora"/>
            </a:endParaRPr>
          </a:p>
        </p:txBody>
      </p:sp>
      <p:sp>
        <p:nvSpPr>
          <p:cNvPr id="554" name="Google Shape;554;p22"/>
          <p:cNvSpPr txBox="1"/>
          <p:nvPr/>
        </p:nvSpPr>
        <p:spPr>
          <a:xfrm>
            <a:off x="98775" y="1937673"/>
            <a:ext cx="1437900" cy="335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Causes</a:t>
            </a:r>
            <a:endParaRPr>
              <a:solidFill>
                <a:srgbClr val="006D77"/>
              </a:solidFill>
              <a:latin typeface="Mada"/>
              <a:ea typeface="Mada"/>
              <a:cs typeface="Mada"/>
              <a:sym typeface="Mada"/>
            </a:endParaRPr>
          </a:p>
        </p:txBody>
      </p:sp>
      <p:grpSp>
        <p:nvGrpSpPr>
          <p:cNvPr id="555" name="Google Shape;555;p22"/>
          <p:cNvGrpSpPr/>
          <p:nvPr/>
        </p:nvGrpSpPr>
        <p:grpSpPr>
          <a:xfrm>
            <a:off x="423345" y="1247577"/>
            <a:ext cx="815999" cy="419391"/>
            <a:chOff x="3969900" y="337650"/>
            <a:chExt cx="608500" cy="312675"/>
          </a:xfrm>
        </p:grpSpPr>
        <p:sp>
          <p:nvSpPr>
            <p:cNvPr id="556" name="Google Shape;556;p22"/>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2"/>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2"/>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2"/>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2"/>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1" name="Google Shape;561;p22"/>
          <p:cNvSpPr txBox="1"/>
          <p:nvPr/>
        </p:nvSpPr>
        <p:spPr>
          <a:xfrm>
            <a:off x="1162050" y="1419225"/>
            <a:ext cx="6130200" cy="6492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Echinococcus granulosus</a:t>
            </a:r>
            <a:endParaRPr sz="1200">
              <a:solidFill>
                <a:schemeClr val="dk1"/>
              </a:solidFill>
              <a:latin typeface="Mada"/>
              <a:ea typeface="Mada"/>
              <a:cs typeface="Mada"/>
              <a:sym typeface="Mada"/>
            </a:endParaRPr>
          </a:p>
        </p:txBody>
      </p:sp>
      <p:cxnSp>
        <p:nvCxnSpPr>
          <p:cNvPr id="562" name="Google Shape;562;p22"/>
          <p:cNvCxnSpPr/>
          <p:nvPr/>
        </p:nvCxnSpPr>
        <p:spPr>
          <a:xfrm>
            <a:off x="1428750" y="1362075"/>
            <a:ext cx="0" cy="619200"/>
          </a:xfrm>
          <a:prstGeom prst="straightConnector1">
            <a:avLst/>
          </a:prstGeom>
          <a:noFill/>
          <a:ln cap="flat" cmpd="sng" w="9525">
            <a:solidFill>
              <a:srgbClr val="B7B7B7"/>
            </a:solidFill>
            <a:prstDash val="solid"/>
            <a:round/>
            <a:headEnd len="med" w="med" type="none"/>
            <a:tailEnd len="med" w="med" type="none"/>
          </a:ln>
        </p:spPr>
      </p:cxnSp>
      <p:sp>
        <p:nvSpPr>
          <p:cNvPr id="563" name="Google Shape;563;p22"/>
          <p:cNvSpPr txBox="1"/>
          <p:nvPr/>
        </p:nvSpPr>
        <p:spPr>
          <a:xfrm>
            <a:off x="22571" y="4906242"/>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Investigation</a:t>
            </a:r>
            <a:endParaRPr>
              <a:solidFill>
                <a:srgbClr val="006D77"/>
              </a:solidFill>
              <a:latin typeface="Mada"/>
              <a:ea typeface="Mada"/>
              <a:cs typeface="Mada"/>
              <a:sym typeface="Mada"/>
            </a:endParaRPr>
          </a:p>
        </p:txBody>
      </p:sp>
      <p:grpSp>
        <p:nvGrpSpPr>
          <p:cNvPr id="564" name="Google Shape;564;p22"/>
          <p:cNvGrpSpPr/>
          <p:nvPr/>
        </p:nvGrpSpPr>
        <p:grpSpPr>
          <a:xfrm>
            <a:off x="368216" y="4329766"/>
            <a:ext cx="893400" cy="459195"/>
            <a:chOff x="3969900" y="337650"/>
            <a:chExt cx="608500" cy="312675"/>
          </a:xfrm>
        </p:grpSpPr>
        <p:sp>
          <p:nvSpPr>
            <p:cNvPr id="565" name="Google Shape;565;p22"/>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2"/>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2"/>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2"/>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2"/>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0" name="Google Shape;570;p22"/>
          <p:cNvSpPr txBox="1"/>
          <p:nvPr/>
        </p:nvSpPr>
        <p:spPr>
          <a:xfrm>
            <a:off x="1162050" y="4324350"/>
            <a:ext cx="6359100" cy="9993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rgbClr val="B7B7B7"/>
              </a:buClr>
              <a:buSzPts val="1200"/>
              <a:buFont typeface="Mada"/>
              <a:buChar char="●"/>
            </a:pPr>
            <a:r>
              <a:rPr lang="en-GB" sz="1200">
                <a:solidFill>
                  <a:srgbClr val="999999"/>
                </a:solidFill>
                <a:latin typeface="Mada"/>
                <a:ea typeface="Mada"/>
                <a:cs typeface="Mada"/>
                <a:sym typeface="Mada"/>
              </a:rPr>
              <a:t>Skin test (Casoni’s reaction) &amp; CXR </a:t>
            </a:r>
            <a:endParaRPr sz="1200">
              <a:solidFill>
                <a:srgbClr val="999999"/>
              </a:solidFill>
              <a:latin typeface="Mada"/>
              <a:ea typeface="Mada"/>
              <a:cs typeface="Mada"/>
              <a:sym typeface="Mada"/>
            </a:endParaRPr>
          </a:p>
          <a:p>
            <a:pPr indent="-173399" lvl="0" marL="457200" rtl="0" algn="l">
              <a:spcBef>
                <a:spcPts val="0"/>
              </a:spcBef>
              <a:spcAft>
                <a:spcPts val="0"/>
              </a:spcAft>
              <a:buClr>
                <a:srgbClr val="B7B7B7"/>
              </a:buClr>
              <a:buSzPts val="1200"/>
              <a:buFont typeface="Mada"/>
              <a:buChar char="●"/>
            </a:pPr>
            <a:r>
              <a:rPr lang="en-GB" sz="1200">
                <a:solidFill>
                  <a:srgbClr val="999999"/>
                </a:solidFill>
                <a:latin typeface="Mada"/>
                <a:ea typeface="Mada"/>
                <a:cs typeface="Mada"/>
                <a:sym typeface="Mada"/>
              </a:rPr>
              <a:t>CT scan (a chronic cyst appears calcified, can be found incidentally or after complications) </a:t>
            </a:r>
            <a:endParaRPr sz="1200">
              <a:solidFill>
                <a:srgbClr val="999999"/>
              </a:solidFill>
              <a:latin typeface="Mada"/>
              <a:ea typeface="Mada"/>
              <a:cs typeface="Mada"/>
              <a:sym typeface="Mada"/>
            </a:endParaRPr>
          </a:p>
          <a:p>
            <a:pPr indent="-173399" lvl="0" marL="457200" rtl="0" algn="l">
              <a:spcBef>
                <a:spcPts val="0"/>
              </a:spcBef>
              <a:spcAft>
                <a:spcPts val="0"/>
              </a:spcAft>
              <a:buClr>
                <a:srgbClr val="B7B7B7"/>
              </a:buClr>
              <a:buSzPts val="1200"/>
              <a:buFont typeface="Mada"/>
              <a:buChar char="●"/>
            </a:pPr>
            <a:r>
              <a:rPr lang="en-GB" sz="1200">
                <a:solidFill>
                  <a:srgbClr val="999999"/>
                </a:solidFill>
                <a:latin typeface="Mada"/>
                <a:ea typeface="Mada"/>
                <a:cs typeface="Mada"/>
                <a:sym typeface="Mada"/>
              </a:rPr>
              <a:t>High echinococcus titers and other serologic tests</a:t>
            </a:r>
            <a:endParaRPr sz="1200">
              <a:solidFill>
                <a:srgbClr val="999999"/>
              </a:solidFill>
              <a:latin typeface="Mada"/>
              <a:ea typeface="Mada"/>
              <a:cs typeface="Mada"/>
              <a:sym typeface="Mada"/>
            </a:endParaRPr>
          </a:p>
        </p:txBody>
      </p:sp>
      <p:cxnSp>
        <p:nvCxnSpPr>
          <p:cNvPr id="571" name="Google Shape;571;p22"/>
          <p:cNvCxnSpPr/>
          <p:nvPr/>
        </p:nvCxnSpPr>
        <p:spPr>
          <a:xfrm>
            <a:off x="1428750" y="4352925"/>
            <a:ext cx="0" cy="762000"/>
          </a:xfrm>
          <a:prstGeom prst="straightConnector1">
            <a:avLst/>
          </a:prstGeom>
          <a:noFill/>
          <a:ln cap="flat" cmpd="sng" w="9525">
            <a:solidFill>
              <a:srgbClr val="B7B7B7"/>
            </a:solidFill>
            <a:prstDash val="solid"/>
            <a:round/>
            <a:headEnd len="med" w="med" type="none"/>
            <a:tailEnd len="med" w="med" type="none"/>
          </a:ln>
        </p:spPr>
      </p:cxnSp>
      <p:pic>
        <p:nvPicPr>
          <p:cNvPr id="572" name="Google Shape;572;p22"/>
          <p:cNvPicPr preferRelativeResize="0"/>
          <p:nvPr/>
        </p:nvPicPr>
        <p:blipFill rotWithShape="1">
          <a:blip r:embed="rId3">
            <a:alphaModFix/>
          </a:blip>
          <a:srcRect b="0" l="0" r="0" t="0"/>
          <a:stretch/>
        </p:blipFill>
        <p:spPr>
          <a:xfrm>
            <a:off x="604200" y="4517475"/>
            <a:ext cx="421426" cy="421426"/>
          </a:xfrm>
          <a:prstGeom prst="rect">
            <a:avLst/>
          </a:prstGeom>
          <a:noFill/>
          <a:ln>
            <a:noFill/>
          </a:ln>
        </p:spPr>
      </p:pic>
      <p:pic>
        <p:nvPicPr>
          <p:cNvPr id="573" name="Google Shape;573;p22"/>
          <p:cNvPicPr preferRelativeResize="0"/>
          <p:nvPr/>
        </p:nvPicPr>
        <p:blipFill>
          <a:blip r:embed="rId4">
            <a:alphaModFix/>
          </a:blip>
          <a:stretch>
            <a:fillRect/>
          </a:stretch>
        </p:blipFill>
        <p:spPr>
          <a:xfrm>
            <a:off x="4344575" y="8012400"/>
            <a:ext cx="2047326" cy="966625"/>
          </a:xfrm>
          <a:prstGeom prst="rect">
            <a:avLst/>
          </a:prstGeom>
          <a:noFill/>
          <a:ln cap="flat" cmpd="sng" w="9525">
            <a:solidFill>
              <a:srgbClr val="000000"/>
            </a:solidFill>
            <a:prstDash val="solid"/>
            <a:round/>
            <a:headEnd len="sm" w="sm" type="none"/>
            <a:tailEnd len="sm" w="sm" type="none"/>
          </a:ln>
        </p:spPr>
      </p:pic>
      <p:pic>
        <p:nvPicPr>
          <p:cNvPr id="574" name="Google Shape;574;p22"/>
          <p:cNvPicPr preferRelativeResize="0"/>
          <p:nvPr/>
        </p:nvPicPr>
        <p:blipFill rotWithShape="1">
          <a:blip r:embed="rId5">
            <a:alphaModFix/>
          </a:blip>
          <a:srcRect b="12001" l="0" r="0" t="27812"/>
          <a:stretch/>
        </p:blipFill>
        <p:spPr>
          <a:xfrm>
            <a:off x="1384275" y="8012400"/>
            <a:ext cx="2985725" cy="966626"/>
          </a:xfrm>
          <a:prstGeom prst="rect">
            <a:avLst/>
          </a:prstGeom>
          <a:noFill/>
          <a:ln cap="flat" cmpd="sng" w="9525">
            <a:solidFill>
              <a:srgbClr val="000000"/>
            </a:solidFill>
            <a:prstDash val="solid"/>
            <a:round/>
            <a:headEnd len="sm" w="sm" type="none"/>
            <a:tailEnd len="sm" w="sm" type="none"/>
          </a:ln>
        </p:spPr>
      </p:pic>
      <p:sp>
        <p:nvSpPr>
          <p:cNvPr id="575" name="Google Shape;575;p22"/>
          <p:cNvSpPr txBox="1"/>
          <p:nvPr/>
        </p:nvSpPr>
        <p:spPr>
          <a:xfrm>
            <a:off x="22859" y="6276817"/>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Treatment</a:t>
            </a:r>
            <a:endParaRPr b="1">
              <a:solidFill>
                <a:srgbClr val="006D77"/>
              </a:solidFill>
              <a:latin typeface="Mada"/>
              <a:ea typeface="Mada"/>
              <a:cs typeface="Mada"/>
              <a:sym typeface="Mada"/>
            </a:endParaRPr>
          </a:p>
        </p:txBody>
      </p:sp>
      <p:grpSp>
        <p:nvGrpSpPr>
          <p:cNvPr id="576" name="Google Shape;576;p22"/>
          <p:cNvGrpSpPr/>
          <p:nvPr/>
        </p:nvGrpSpPr>
        <p:grpSpPr>
          <a:xfrm>
            <a:off x="378029" y="5605091"/>
            <a:ext cx="893400" cy="459195"/>
            <a:chOff x="3969900" y="337650"/>
            <a:chExt cx="608500" cy="312675"/>
          </a:xfrm>
        </p:grpSpPr>
        <p:sp>
          <p:nvSpPr>
            <p:cNvPr id="577" name="Google Shape;577;p22"/>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2"/>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2"/>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2"/>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2"/>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2" name="Google Shape;582;p22"/>
          <p:cNvSpPr txBox="1"/>
          <p:nvPr/>
        </p:nvSpPr>
        <p:spPr>
          <a:xfrm>
            <a:off x="1162377" y="5780650"/>
            <a:ext cx="6359100" cy="8604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Surgery + inject hyperosmotic saline + albendazole (Needle aspiration is contraindicated)</a:t>
            </a:r>
            <a:endParaRPr sz="1200">
              <a:solidFill>
                <a:srgbClr val="999999"/>
              </a:solidFill>
              <a:latin typeface="Mada"/>
              <a:ea typeface="Mada"/>
              <a:cs typeface="Mada"/>
              <a:sym typeface="Mada"/>
            </a:endParaRPr>
          </a:p>
        </p:txBody>
      </p:sp>
      <p:cxnSp>
        <p:nvCxnSpPr>
          <p:cNvPr id="583" name="Google Shape;583;p22"/>
          <p:cNvCxnSpPr/>
          <p:nvPr/>
        </p:nvCxnSpPr>
        <p:spPr>
          <a:xfrm>
            <a:off x="1429038" y="5656825"/>
            <a:ext cx="0" cy="762000"/>
          </a:xfrm>
          <a:prstGeom prst="straightConnector1">
            <a:avLst/>
          </a:prstGeom>
          <a:noFill/>
          <a:ln cap="flat" cmpd="sng" w="9525">
            <a:solidFill>
              <a:srgbClr val="B7B7B7"/>
            </a:solidFill>
            <a:prstDash val="solid"/>
            <a:round/>
            <a:headEnd len="med" w="med" type="none"/>
            <a:tailEnd len="med" w="med" type="none"/>
          </a:ln>
        </p:spPr>
      </p:cxnSp>
      <p:sp>
        <p:nvSpPr>
          <p:cNvPr id="584" name="Google Shape;584;p22"/>
          <p:cNvSpPr txBox="1"/>
          <p:nvPr/>
        </p:nvSpPr>
        <p:spPr>
          <a:xfrm>
            <a:off x="3602965" y="7921089"/>
            <a:ext cx="1385400" cy="737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C</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585" name="Google Shape;585;p22"/>
          <p:cNvSpPr/>
          <p:nvPr/>
        </p:nvSpPr>
        <p:spPr>
          <a:xfrm>
            <a:off x="1595039" y="8275521"/>
            <a:ext cx="510600" cy="5268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2"/>
          <p:cNvSpPr txBox="1"/>
          <p:nvPr/>
        </p:nvSpPr>
        <p:spPr>
          <a:xfrm>
            <a:off x="5644905" y="7921112"/>
            <a:ext cx="1385400" cy="737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D</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587" name="Google Shape;587;p22"/>
          <p:cNvSpPr txBox="1"/>
          <p:nvPr/>
        </p:nvSpPr>
        <p:spPr>
          <a:xfrm>
            <a:off x="1255050" y="9053775"/>
            <a:ext cx="5604900" cy="16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6AA84F"/>
                </a:solidFill>
                <a:latin typeface="Mada"/>
                <a:ea typeface="Mada"/>
                <a:cs typeface="Mada"/>
                <a:sym typeface="Mada"/>
              </a:rPr>
              <a:t>Picture C: </a:t>
            </a:r>
            <a:r>
              <a:rPr lang="en-GB" sz="1100">
                <a:solidFill>
                  <a:srgbClr val="6AA84F"/>
                </a:solidFill>
                <a:latin typeface="Mada"/>
                <a:ea typeface="Mada"/>
                <a:cs typeface="Mada"/>
                <a:sym typeface="Mada"/>
              </a:rPr>
              <a:t>CXR and CT-scan both showing hydatid cyst which is filled with water and 3-5 millions embryos, if it’s ruptured it can lead to anaphylactic shock thus needles are contraindicated. The cyst can be located anywhere else in the body but mostly common in the lung and liver. </a:t>
            </a:r>
            <a:endParaRPr sz="11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100">
                <a:solidFill>
                  <a:srgbClr val="6AA84F"/>
                </a:solidFill>
                <a:latin typeface="Mada"/>
                <a:ea typeface="Mada"/>
                <a:cs typeface="Mada"/>
                <a:sym typeface="Mada"/>
              </a:rPr>
              <a:t>Picture D:</a:t>
            </a:r>
            <a:r>
              <a:rPr lang="en-GB" sz="1100">
                <a:solidFill>
                  <a:srgbClr val="6AA84F"/>
                </a:solidFill>
                <a:latin typeface="Mada"/>
                <a:ea typeface="Mada"/>
                <a:cs typeface="Mada"/>
                <a:sym typeface="Mada"/>
              </a:rPr>
              <a:t> the cyst is made of three layers: </a:t>
            </a:r>
            <a:endParaRPr sz="1100">
              <a:solidFill>
                <a:srgbClr val="6AA84F"/>
              </a:solidFill>
              <a:latin typeface="Mada"/>
              <a:ea typeface="Mada"/>
              <a:cs typeface="Mada"/>
              <a:sym typeface="Mada"/>
            </a:endParaRPr>
          </a:p>
          <a:p>
            <a:pPr indent="-203200" lvl="0" marL="2667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1st  ‘false layer’ adventitia</a:t>
            </a:r>
            <a:endParaRPr sz="1100">
              <a:solidFill>
                <a:srgbClr val="6AA84F"/>
              </a:solidFill>
              <a:latin typeface="Mada"/>
              <a:ea typeface="Mada"/>
              <a:cs typeface="Mada"/>
              <a:sym typeface="Mada"/>
            </a:endParaRPr>
          </a:p>
          <a:p>
            <a:pPr indent="-204849" lvl="0" marL="2699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2nd  laminated membrane </a:t>
            </a:r>
            <a:endParaRPr sz="1100">
              <a:solidFill>
                <a:srgbClr val="6AA84F"/>
              </a:solidFill>
              <a:latin typeface="Mada"/>
              <a:ea typeface="Mada"/>
              <a:cs typeface="Mada"/>
              <a:sym typeface="Mada"/>
            </a:endParaRPr>
          </a:p>
          <a:p>
            <a:pPr indent="-204849" lvl="0" marL="2699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3rd  germinal layer (gives eggs)</a:t>
            </a:r>
            <a:endParaRPr sz="1100"/>
          </a:p>
        </p:txBody>
      </p:sp>
      <p:pic>
        <p:nvPicPr>
          <p:cNvPr id="588" name="Google Shape;588;p22"/>
          <p:cNvPicPr preferRelativeResize="0"/>
          <p:nvPr/>
        </p:nvPicPr>
        <p:blipFill>
          <a:blip r:embed="rId6">
            <a:alphaModFix/>
          </a:blip>
          <a:stretch>
            <a:fillRect/>
          </a:stretch>
        </p:blipFill>
        <p:spPr>
          <a:xfrm>
            <a:off x="521562" y="1443557"/>
            <a:ext cx="467174" cy="467174"/>
          </a:xfrm>
          <a:prstGeom prst="rect">
            <a:avLst/>
          </a:prstGeom>
          <a:noFill/>
          <a:ln>
            <a:noFill/>
          </a:ln>
        </p:spPr>
      </p:pic>
      <p:pic>
        <p:nvPicPr>
          <p:cNvPr id="589" name="Google Shape;589;p22"/>
          <p:cNvPicPr preferRelativeResize="0"/>
          <p:nvPr/>
        </p:nvPicPr>
        <p:blipFill>
          <a:blip r:embed="rId7">
            <a:alphaModFix/>
          </a:blip>
          <a:stretch>
            <a:fillRect/>
          </a:stretch>
        </p:blipFill>
        <p:spPr>
          <a:xfrm>
            <a:off x="623725" y="5858475"/>
            <a:ext cx="423549" cy="423549"/>
          </a:xfrm>
          <a:prstGeom prst="rect">
            <a:avLst/>
          </a:prstGeom>
          <a:noFill/>
          <a:ln>
            <a:noFill/>
          </a:ln>
        </p:spPr>
      </p:pic>
      <p:sp>
        <p:nvSpPr>
          <p:cNvPr id="590" name="Google Shape;590;p22"/>
          <p:cNvSpPr txBox="1"/>
          <p:nvPr/>
        </p:nvSpPr>
        <p:spPr>
          <a:xfrm>
            <a:off x="60671" y="3322392"/>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lifecycle</a:t>
            </a:r>
            <a:endParaRPr>
              <a:solidFill>
                <a:srgbClr val="006D77"/>
              </a:solidFill>
              <a:latin typeface="Mada"/>
              <a:ea typeface="Mada"/>
              <a:cs typeface="Mada"/>
              <a:sym typeface="Mada"/>
            </a:endParaRPr>
          </a:p>
        </p:txBody>
      </p:sp>
      <p:grpSp>
        <p:nvGrpSpPr>
          <p:cNvPr id="591" name="Google Shape;591;p22"/>
          <p:cNvGrpSpPr/>
          <p:nvPr/>
        </p:nvGrpSpPr>
        <p:grpSpPr>
          <a:xfrm>
            <a:off x="377741" y="2660191"/>
            <a:ext cx="893400" cy="459195"/>
            <a:chOff x="3969900" y="337650"/>
            <a:chExt cx="608500" cy="312675"/>
          </a:xfrm>
        </p:grpSpPr>
        <p:sp>
          <p:nvSpPr>
            <p:cNvPr id="592" name="Google Shape;592;p22"/>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2"/>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2"/>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2"/>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2"/>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7" name="Google Shape;597;p22"/>
          <p:cNvSpPr txBox="1"/>
          <p:nvPr/>
        </p:nvSpPr>
        <p:spPr>
          <a:xfrm>
            <a:off x="1162050" y="2597625"/>
            <a:ext cx="6130200" cy="1199100"/>
          </a:xfrm>
          <a:prstGeom prst="rect">
            <a:avLst/>
          </a:prstGeom>
          <a:noFill/>
          <a:ln>
            <a:noFill/>
          </a:ln>
        </p:spPr>
        <p:txBody>
          <a:bodyPr anchorCtr="0" anchor="t" bIns="91425" lIns="91425" spcFirstLastPara="1" rIns="91425" wrap="square" tIns="91425">
            <a:noAutofit/>
          </a:bodyPr>
          <a:lstStyle/>
          <a:p>
            <a:pPr indent="-154349" lvl="0" marL="457200" rtl="0" algn="l">
              <a:spcBef>
                <a:spcPts val="0"/>
              </a:spcBef>
              <a:spcAft>
                <a:spcPts val="0"/>
              </a:spcAft>
              <a:buClr>
                <a:schemeClr val="dk1"/>
              </a:buClr>
              <a:buSzPts val="900"/>
              <a:buFont typeface="Mada"/>
              <a:buChar char="●"/>
            </a:pPr>
            <a:r>
              <a:rPr lang="en-GB" sz="900">
                <a:solidFill>
                  <a:srgbClr val="6AA84F"/>
                </a:solidFill>
                <a:latin typeface="Mada"/>
                <a:ea typeface="Mada"/>
                <a:cs typeface="Mada"/>
                <a:sym typeface="Mada"/>
              </a:rPr>
              <a:t>E. granulosus is made of 4 segments. </a:t>
            </a:r>
            <a:endParaRPr sz="900">
              <a:solidFill>
                <a:srgbClr val="6AA84F"/>
              </a:solidFill>
              <a:latin typeface="Mada"/>
              <a:ea typeface="Mada"/>
              <a:cs typeface="Mada"/>
              <a:sym typeface="Mada"/>
            </a:endParaRPr>
          </a:p>
          <a:p>
            <a:pPr indent="-154349" lvl="0" marL="457200" rtl="0" algn="l">
              <a:spcBef>
                <a:spcPts val="0"/>
              </a:spcBef>
              <a:spcAft>
                <a:spcPts val="0"/>
              </a:spcAft>
              <a:buClr>
                <a:schemeClr val="dk1"/>
              </a:buClr>
              <a:buSzPts val="900"/>
              <a:buFont typeface="Mada"/>
              <a:buChar char="●"/>
            </a:pPr>
            <a:r>
              <a:rPr lang="en-GB" sz="900">
                <a:solidFill>
                  <a:srgbClr val="6AA84F"/>
                </a:solidFill>
                <a:latin typeface="Mada"/>
                <a:ea typeface="Mada"/>
                <a:cs typeface="Mada"/>
                <a:sym typeface="Mada"/>
              </a:rPr>
              <a:t>The lifecycle of E. granulosus involves dogs as a definitive host where the parasite reaches maturity and reproduce. Sheeps, serve as an intermediate host and transmit the parasite to humans when undercooked meat is eaten (especially the liver). The parasite will go to the bowel → lymphatics → portal system → portal veins → liver → venous system → lungs (Therefore any patient with hydatid cyst in the liver,  needs screening of the lungs and vice versa) → pulmonary artery → heart → systemic circulation → and goes anywhere (e.g. brain, bone, pancreas).</a:t>
            </a:r>
            <a:endParaRPr sz="900">
              <a:solidFill>
                <a:schemeClr val="dk1"/>
              </a:solidFill>
              <a:latin typeface="Mada"/>
              <a:ea typeface="Mada"/>
              <a:cs typeface="Mada"/>
              <a:sym typeface="Mada"/>
            </a:endParaRPr>
          </a:p>
        </p:txBody>
      </p:sp>
      <p:cxnSp>
        <p:nvCxnSpPr>
          <p:cNvPr id="598" name="Google Shape;598;p22"/>
          <p:cNvCxnSpPr/>
          <p:nvPr/>
        </p:nvCxnSpPr>
        <p:spPr>
          <a:xfrm>
            <a:off x="1428750" y="2702400"/>
            <a:ext cx="0" cy="762000"/>
          </a:xfrm>
          <a:prstGeom prst="straightConnector1">
            <a:avLst/>
          </a:prstGeom>
          <a:noFill/>
          <a:ln cap="flat" cmpd="sng" w="9525">
            <a:solidFill>
              <a:srgbClr val="B7B7B7"/>
            </a:solidFill>
            <a:prstDash val="solid"/>
            <a:round/>
            <a:headEnd len="med" w="med" type="none"/>
            <a:tailEnd len="med" w="med" type="none"/>
          </a:ln>
        </p:spPr>
      </p:cxnSp>
      <p:pic>
        <p:nvPicPr>
          <p:cNvPr id="599" name="Google Shape;599;p22"/>
          <p:cNvPicPr preferRelativeResize="0"/>
          <p:nvPr/>
        </p:nvPicPr>
        <p:blipFill>
          <a:blip r:embed="rId8">
            <a:alphaModFix/>
          </a:blip>
          <a:stretch>
            <a:fillRect/>
          </a:stretch>
        </p:blipFill>
        <p:spPr>
          <a:xfrm>
            <a:off x="597772" y="2870413"/>
            <a:ext cx="467174" cy="467180"/>
          </a:xfrm>
          <a:prstGeom prst="rect">
            <a:avLst/>
          </a:prstGeom>
          <a:noFill/>
          <a:ln>
            <a:noFill/>
          </a:ln>
        </p:spPr>
      </p:pic>
      <p:pic>
        <p:nvPicPr>
          <p:cNvPr id="600" name="Google Shape;600;p22"/>
          <p:cNvPicPr preferRelativeResize="0"/>
          <p:nvPr/>
        </p:nvPicPr>
        <p:blipFill rotWithShape="1">
          <a:blip r:embed="rId9">
            <a:alphaModFix/>
          </a:blip>
          <a:srcRect b="18771" l="0" r="0" t="0"/>
          <a:stretch/>
        </p:blipFill>
        <p:spPr>
          <a:xfrm>
            <a:off x="1384396" y="6986301"/>
            <a:ext cx="961829" cy="1020951"/>
          </a:xfrm>
          <a:prstGeom prst="rect">
            <a:avLst/>
          </a:prstGeom>
          <a:noFill/>
          <a:ln cap="flat" cmpd="sng" w="9525">
            <a:solidFill>
              <a:srgbClr val="000000"/>
            </a:solidFill>
            <a:prstDash val="solid"/>
            <a:round/>
            <a:headEnd len="sm" w="sm" type="none"/>
            <a:tailEnd len="sm" w="sm" type="none"/>
          </a:ln>
        </p:spPr>
      </p:pic>
      <p:pic>
        <p:nvPicPr>
          <p:cNvPr id="601" name="Google Shape;601;p22"/>
          <p:cNvPicPr preferRelativeResize="0"/>
          <p:nvPr/>
        </p:nvPicPr>
        <p:blipFill rotWithShape="1">
          <a:blip r:embed="rId10">
            <a:alphaModFix/>
          </a:blip>
          <a:srcRect b="18771" l="0" r="0" t="0"/>
          <a:stretch/>
        </p:blipFill>
        <p:spPr>
          <a:xfrm>
            <a:off x="3364600" y="6986300"/>
            <a:ext cx="1056150" cy="1020951"/>
          </a:xfrm>
          <a:prstGeom prst="rect">
            <a:avLst/>
          </a:prstGeom>
          <a:noFill/>
          <a:ln cap="flat" cmpd="sng" w="9525">
            <a:solidFill>
              <a:srgbClr val="000000"/>
            </a:solidFill>
            <a:prstDash val="solid"/>
            <a:round/>
            <a:headEnd len="sm" w="sm" type="none"/>
            <a:tailEnd len="sm" w="sm" type="none"/>
          </a:ln>
        </p:spPr>
      </p:pic>
      <p:pic>
        <p:nvPicPr>
          <p:cNvPr id="602" name="Google Shape;602;p22"/>
          <p:cNvPicPr preferRelativeResize="0"/>
          <p:nvPr/>
        </p:nvPicPr>
        <p:blipFill rotWithShape="1">
          <a:blip r:embed="rId11">
            <a:alphaModFix/>
          </a:blip>
          <a:srcRect b="0" l="0" r="0" t="18685"/>
          <a:stretch/>
        </p:blipFill>
        <p:spPr>
          <a:xfrm>
            <a:off x="4454488" y="6981950"/>
            <a:ext cx="928063" cy="1020951"/>
          </a:xfrm>
          <a:prstGeom prst="rect">
            <a:avLst/>
          </a:prstGeom>
          <a:noFill/>
          <a:ln cap="flat" cmpd="sng" w="9525">
            <a:solidFill>
              <a:srgbClr val="000000"/>
            </a:solidFill>
            <a:prstDash val="solid"/>
            <a:round/>
            <a:headEnd len="sm" w="sm" type="none"/>
            <a:tailEnd len="sm" w="sm" type="none"/>
          </a:ln>
        </p:spPr>
      </p:pic>
      <p:pic>
        <p:nvPicPr>
          <p:cNvPr id="603" name="Google Shape;603;p22"/>
          <p:cNvPicPr preferRelativeResize="0"/>
          <p:nvPr/>
        </p:nvPicPr>
        <p:blipFill rotWithShape="1">
          <a:blip r:embed="rId12">
            <a:alphaModFix/>
          </a:blip>
          <a:srcRect b="0" l="0" r="0" t="18771"/>
          <a:stretch/>
        </p:blipFill>
        <p:spPr>
          <a:xfrm>
            <a:off x="5416300" y="6983275"/>
            <a:ext cx="975601" cy="1020951"/>
          </a:xfrm>
          <a:prstGeom prst="rect">
            <a:avLst/>
          </a:prstGeom>
          <a:noFill/>
          <a:ln cap="flat" cmpd="sng" w="9525">
            <a:solidFill>
              <a:srgbClr val="000000"/>
            </a:solidFill>
            <a:prstDash val="solid"/>
            <a:round/>
            <a:headEnd len="sm" w="sm" type="none"/>
            <a:tailEnd len="sm" w="sm" type="none"/>
          </a:ln>
        </p:spPr>
      </p:pic>
      <p:pic>
        <p:nvPicPr>
          <p:cNvPr id="604" name="Google Shape;604;p22"/>
          <p:cNvPicPr preferRelativeResize="0"/>
          <p:nvPr/>
        </p:nvPicPr>
        <p:blipFill rotWithShape="1">
          <a:blip r:embed="rId13">
            <a:alphaModFix/>
          </a:blip>
          <a:srcRect b="0" l="0" r="0" t="18771"/>
          <a:stretch/>
        </p:blipFill>
        <p:spPr>
          <a:xfrm>
            <a:off x="2382538" y="6981950"/>
            <a:ext cx="953762" cy="1020950"/>
          </a:xfrm>
          <a:prstGeom prst="rect">
            <a:avLst/>
          </a:prstGeom>
          <a:noFill/>
          <a:ln cap="flat" cmpd="sng" w="9525">
            <a:solidFill>
              <a:srgbClr val="000000"/>
            </a:solidFill>
            <a:prstDash val="solid"/>
            <a:round/>
            <a:headEnd len="sm" w="sm" type="none"/>
            <a:tailEnd len="sm" w="sm" type="none"/>
          </a:ln>
        </p:spPr>
      </p:pic>
      <p:sp>
        <p:nvSpPr>
          <p:cNvPr id="605" name="Google Shape;605;p22"/>
          <p:cNvSpPr/>
          <p:nvPr/>
        </p:nvSpPr>
        <p:spPr>
          <a:xfrm>
            <a:off x="1408880" y="7229650"/>
            <a:ext cx="341100" cy="5268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2"/>
          <p:cNvSpPr txBox="1"/>
          <p:nvPr/>
        </p:nvSpPr>
        <p:spPr>
          <a:xfrm>
            <a:off x="1595050" y="6880300"/>
            <a:ext cx="1352100" cy="4404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C</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2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2" name="Google Shape;612;p23"/>
          <p:cNvGrpSpPr/>
          <p:nvPr/>
        </p:nvGrpSpPr>
        <p:grpSpPr>
          <a:xfrm>
            <a:off x="323344" y="275390"/>
            <a:ext cx="467181" cy="476434"/>
            <a:chOff x="2410712" y="2415450"/>
            <a:chExt cx="312600" cy="312600"/>
          </a:xfrm>
        </p:grpSpPr>
        <p:sp>
          <p:nvSpPr>
            <p:cNvPr id="613" name="Google Shape;613;p2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5" name="Google Shape;615;p23"/>
          <p:cNvSpPr txBox="1"/>
          <p:nvPr/>
        </p:nvSpPr>
        <p:spPr>
          <a:xfrm>
            <a:off x="780625" y="302025"/>
            <a:ext cx="2016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3- Lung Tumors</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graphicFrame>
        <p:nvGraphicFramePr>
          <p:cNvPr id="616" name="Google Shape;616;p23"/>
          <p:cNvGraphicFramePr/>
          <p:nvPr/>
        </p:nvGraphicFramePr>
        <p:xfrm>
          <a:off x="270063" y="2477455"/>
          <a:ext cx="3000000" cy="3000000"/>
        </p:xfrm>
        <a:graphic>
          <a:graphicData uri="http://schemas.openxmlformats.org/drawingml/2006/table">
            <a:tbl>
              <a:tblPr>
                <a:noFill/>
                <a:tableStyleId>{5AD902E2-DF5E-42A9-8A7F-ED845534F3F0}</a:tableStyleId>
              </a:tblPr>
              <a:tblGrid>
                <a:gridCol w="1455175"/>
                <a:gridCol w="2636550"/>
                <a:gridCol w="2948700"/>
              </a:tblGrid>
              <a:tr h="330400">
                <a:tc>
                  <a:txBody>
                    <a:bodyPr/>
                    <a:lstStyle/>
                    <a:p>
                      <a:pPr indent="0" lvl="0" marL="0" rtl="0" algn="ctr">
                        <a:spcBef>
                          <a:spcPts val="0"/>
                        </a:spcBef>
                        <a:spcAft>
                          <a:spcPts val="0"/>
                        </a:spcAft>
                        <a:buNone/>
                      </a:pPr>
                      <a:r>
                        <a:t/>
                      </a:r>
                      <a:endParaRPr sz="2000">
                        <a:solidFill>
                          <a:srgbClr val="006D77"/>
                        </a:solidFill>
                        <a:latin typeface="Mada"/>
                        <a:ea typeface="Mada"/>
                        <a:cs typeface="Mada"/>
                        <a:sym typeface="Mada"/>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B7B7B7"/>
                      </a:solidFill>
                      <a:prstDash val="solid"/>
                      <a:round/>
                      <a:headEnd len="sm" w="sm" type="none"/>
                      <a:tailEnd len="sm" w="sm" type="none"/>
                    </a:lnB>
                  </a:tcPr>
                </a:tc>
                <a:tc gridSpan="2">
                  <a:txBody>
                    <a:bodyPr/>
                    <a:lstStyle/>
                    <a:p>
                      <a:pPr indent="0" lvl="0" marL="0" rtl="0" algn="ctr">
                        <a:spcBef>
                          <a:spcPts val="0"/>
                        </a:spcBef>
                        <a:spcAft>
                          <a:spcPts val="0"/>
                        </a:spcAft>
                        <a:buNone/>
                      </a:pPr>
                      <a:r>
                        <a:rPr b="1" lang="en-GB" sz="1800">
                          <a:solidFill>
                            <a:srgbClr val="E29578"/>
                          </a:solidFill>
                          <a:latin typeface="Lora"/>
                          <a:ea typeface="Lora"/>
                          <a:cs typeface="Lora"/>
                          <a:sym typeface="Lora"/>
                        </a:rPr>
                        <a:t>A.   Primary lung carcinoma</a:t>
                      </a:r>
                      <a:endParaRPr b="1" sz="18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hMerge="1"/>
              </a:tr>
              <a:tr h="407850">
                <a:tc>
                  <a:txBody>
                    <a:bodyPr/>
                    <a:lstStyle/>
                    <a:p>
                      <a:pPr indent="0" lvl="0" marL="0" rtl="0" algn="ctr">
                        <a:spcBef>
                          <a:spcPts val="0"/>
                        </a:spcBef>
                        <a:spcAft>
                          <a:spcPts val="0"/>
                        </a:spcAft>
                        <a:buNone/>
                      </a:pPr>
                      <a:r>
                        <a:rPr b="1" lang="en-GB" sz="1600">
                          <a:solidFill>
                            <a:srgbClr val="006D77"/>
                          </a:solidFill>
                          <a:latin typeface="Lora"/>
                          <a:ea typeface="Lora"/>
                          <a:cs typeface="Lora"/>
                          <a:sym typeface="Lora"/>
                        </a:rPr>
                        <a:t>Incidence</a:t>
                      </a:r>
                      <a:endParaRPr b="1" sz="16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gridSpan="2">
                  <a:txBody>
                    <a:bodyPr/>
                    <a:lstStyle/>
                    <a:p>
                      <a:pPr indent="0" lvl="0" marL="0" rtl="0" algn="l">
                        <a:spcBef>
                          <a:spcPts val="0"/>
                        </a:spcBef>
                        <a:spcAft>
                          <a:spcPts val="0"/>
                        </a:spcAft>
                        <a:buNone/>
                      </a:pPr>
                      <a:r>
                        <a:rPr lang="en-GB" sz="1200">
                          <a:solidFill>
                            <a:srgbClr val="6AA84F"/>
                          </a:solidFill>
                          <a:latin typeface="Mada"/>
                          <a:ea typeface="Mada"/>
                          <a:cs typeface="Mada"/>
                          <a:sym typeface="Mada"/>
                        </a:rPr>
                        <a:t>More common in males. </a:t>
                      </a:r>
                      <a:endParaRPr sz="1200">
                        <a:solidFill>
                          <a:srgbClr val="6AA84F"/>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r>
              <a:tr h="407850">
                <a:tc>
                  <a:txBody>
                    <a:bodyPr/>
                    <a:lstStyle/>
                    <a:p>
                      <a:pPr indent="0" lvl="0" marL="0" rtl="0" algn="ctr">
                        <a:spcBef>
                          <a:spcPts val="0"/>
                        </a:spcBef>
                        <a:spcAft>
                          <a:spcPts val="0"/>
                        </a:spcAft>
                        <a:buNone/>
                      </a:pPr>
                      <a:r>
                        <a:rPr b="1" lang="en-GB" sz="1600">
                          <a:solidFill>
                            <a:srgbClr val="006D77"/>
                          </a:solidFill>
                          <a:latin typeface="Lora"/>
                          <a:ea typeface="Lora"/>
                          <a:cs typeface="Lora"/>
                          <a:sym typeface="Lora"/>
                        </a:rPr>
                        <a:t>Risk Factors  </a:t>
                      </a:r>
                      <a:endParaRPr b="1" sz="16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gridSpan="2">
                  <a:txBody>
                    <a:bodyPr/>
                    <a:lstStyle/>
                    <a:p>
                      <a:pPr indent="-211199" lvl="0" marL="26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Smoking </a:t>
                      </a:r>
                      <a:r>
                        <a:rPr lang="en-GB" sz="1200">
                          <a:solidFill>
                            <a:srgbClr val="6AA84F"/>
                          </a:solidFill>
                          <a:latin typeface="Mada"/>
                          <a:ea typeface="Mada"/>
                          <a:cs typeface="Mada"/>
                          <a:sym typeface="Mada"/>
                        </a:rPr>
                        <a:t>(mainly)</a:t>
                      </a:r>
                      <a:endParaRPr sz="1200">
                        <a:solidFill>
                          <a:schemeClr val="dk1"/>
                        </a:solidFill>
                        <a:latin typeface="Mada"/>
                        <a:ea typeface="Mada"/>
                        <a:cs typeface="Mada"/>
                        <a:sym typeface="Mada"/>
                      </a:endParaRPr>
                    </a:p>
                    <a:p>
                      <a:pPr indent="-211199" lvl="0" marL="26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other</a:t>
                      </a:r>
                      <a:r>
                        <a:rPr lang="en-GB" sz="1200">
                          <a:solidFill>
                            <a:schemeClr val="dk1"/>
                          </a:solidFill>
                          <a:latin typeface="Mada"/>
                          <a:ea typeface="Mada"/>
                          <a:cs typeface="Mada"/>
                          <a:sym typeface="Mada"/>
                        </a:rPr>
                        <a:t>: </a:t>
                      </a:r>
                      <a:r>
                        <a:rPr lang="en-GB" sz="1200">
                          <a:solidFill>
                            <a:srgbClr val="6AA84F"/>
                          </a:solidFill>
                          <a:latin typeface="Mada"/>
                          <a:ea typeface="Mada"/>
                          <a:cs typeface="Mada"/>
                          <a:sym typeface="Mada"/>
                        </a:rPr>
                        <a:t>carcinogenic radiation, asbestos and nickel. </a:t>
                      </a:r>
                      <a:endParaRPr sz="1200">
                        <a:solidFill>
                          <a:schemeClr val="dk1"/>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r>
              <a:tr h="265875">
                <a:tc rowSpan="2">
                  <a:txBody>
                    <a:bodyPr/>
                    <a:lstStyle/>
                    <a:p>
                      <a:pPr indent="0" lvl="0" marL="0" rtl="0" algn="ctr">
                        <a:spcBef>
                          <a:spcPts val="0"/>
                        </a:spcBef>
                        <a:spcAft>
                          <a:spcPts val="0"/>
                        </a:spcAft>
                        <a:buNone/>
                      </a:pPr>
                      <a:r>
                        <a:rPr b="1" lang="en-GB" sz="1600">
                          <a:solidFill>
                            <a:srgbClr val="006D77"/>
                          </a:solidFill>
                          <a:latin typeface="Lora"/>
                          <a:ea typeface="Lora"/>
                          <a:cs typeface="Lora"/>
                          <a:sym typeface="Lora"/>
                        </a:rPr>
                        <a:t>Pathology</a:t>
                      </a:r>
                      <a:endParaRPr b="1" sz="16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ctr">
                        <a:spcBef>
                          <a:spcPts val="0"/>
                        </a:spcBef>
                        <a:spcAft>
                          <a:spcPts val="0"/>
                        </a:spcAft>
                        <a:buClr>
                          <a:schemeClr val="dk1"/>
                        </a:buClr>
                        <a:buSzPts val="1100"/>
                        <a:buFont typeface="Arial"/>
                        <a:buNone/>
                      </a:pPr>
                      <a:r>
                        <a:rPr b="1" lang="en-GB">
                          <a:solidFill>
                            <a:srgbClr val="E29578"/>
                          </a:solidFill>
                          <a:latin typeface="Mada"/>
                          <a:ea typeface="Mada"/>
                          <a:cs typeface="Mada"/>
                          <a:sym typeface="Mada"/>
                        </a:rPr>
                        <a:t>NSCLC </a:t>
                      </a:r>
                      <a:r>
                        <a:rPr lang="en-GB" sz="1000">
                          <a:solidFill>
                            <a:srgbClr val="E29578"/>
                          </a:solidFill>
                          <a:latin typeface="Mada"/>
                          <a:ea typeface="Mada"/>
                          <a:cs typeface="Mada"/>
                          <a:sym typeface="Mada"/>
                        </a:rPr>
                        <a:t>( Non-Small Cell Lung Carcinoma)</a:t>
                      </a:r>
                      <a:endParaRPr>
                        <a:solidFill>
                          <a:srgbClr val="E2957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a:solidFill>
                            <a:srgbClr val="E29578"/>
                          </a:solidFill>
                          <a:latin typeface="Mada"/>
                          <a:ea typeface="Mada"/>
                          <a:cs typeface="Mada"/>
                          <a:sym typeface="Mada"/>
                        </a:rPr>
                        <a:t>SCLC </a:t>
                      </a:r>
                      <a:r>
                        <a:rPr lang="en-GB" sz="1000">
                          <a:solidFill>
                            <a:srgbClr val="E29578"/>
                          </a:solidFill>
                          <a:latin typeface="Mada"/>
                          <a:ea typeface="Mada"/>
                          <a:cs typeface="Mada"/>
                          <a:sym typeface="Mada"/>
                        </a:rPr>
                        <a:t>(Small Cell Lung Carcinoma)</a:t>
                      </a:r>
                      <a:endParaRPr>
                        <a:solidFill>
                          <a:srgbClr val="E2957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691800">
                <a:tc vMerge="1"/>
                <a:tc>
                  <a:txBody>
                    <a:bodyPr/>
                    <a:lstStyle/>
                    <a:p>
                      <a:pPr indent="-211199" lvl="0" marL="26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Adenocarcinoma</a:t>
                      </a:r>
                      <a:endParaRPr sz="1200">
                        <a:solidFill>
                          <a:schemeClr val="dk1"/>
                        </a:solidFill>
                        <a:latin typeface="Mada"/>
                        <a:ea typeface="Mada"/>
                        <a:cs typeface="Mada"/>
                        <a:sym typeface="Mada"/>
                      </a:endParaRPr>
                    </a:p>
                    <a:p>
                      <a:pPr indent="-211199" lvl="0" marL="26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Squamous cell carcinoma</a:t>
                      </a:r>
                      <a:endParaRPr sz="1200">
                        <a:solidFill>
                          <a:schemeClr val="dk1"/>
                        </a:solidFill>
                        <a:latin typeface="Mada"/>
                        <a:ea typeface="Mada"/>
                        <a:cs typeface="Mada"/>
                        <a:sym typeface="Mada"/>
                      </a:endParaRPr>
                    </a:p>
                    <a:p>
                      <a:pPr indent="-211199" lvl="0" marL="26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Large cell carcinoma</a:t>
                      </a:r>
                      <a:endParaRPr sz="1200">
                        <a:solidFill>
                          <a:schemeClr val="dk1"/>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Surgery is possible </a:t>
                      </a:r>
                      <a:endParaRPr sz="1200">
                        <a:solidFill>
                          <a:srgbClr val="6AA84F"/>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Systemic </a:t>
                      </a:r>
                      <a:r>
                        <a:rPr lang="en-GB" sz="1200">
                          <a:solidFill>
                            <a:srgbClr val="6AA84F"/>
                          </a:solidFill>
                          <a:latin typeface="Mada"/>
                          <a:ea typeface="Mada"/>
                          <a:cs typeface="Mada"/>
                          <a:sym typeface="Mada"/>
                        </a:rPr>
                        <a:t>dissemination</a:t>
                      </a:r>
                      <a:r>
                        <a:rPr lang="en-GB" sz="1200">
                          <a:solidFill>
                            <a:srgbClr val="6AA84F"/>
                          </a:solidFill>
                          <a:latin typeface="Mada"/>
                          <a:ea typeface="Mada"/>
                          <a:cs typeface="Mada"/>
                          <a:sym typeface="Mada"/>
                        </a:rPr>
                        <a:t>, </a:t>
                      </a:r>
                      <a:r>
                        <a:rPr lang="en-GB" sz="1200">
                          <a:solidFill>
                            <a:srgbClr val="6AA84F"/>
                          </a:solidFill>
                          <a:latin typeface="Mada"/>
                          <a:ea typeface="Mada"/>
                          <a:cs typeface="Mada"/>
                          <a:sym typeface="Mada"/>
                        </a:rPr>
                        <a:t>surgery </a:t>
                      </a:r>
                      <a:r>
                        <a:rPr lang="en-GB" sz="1200">
                          <a:solidFill>
                            <a:srgbClr val="6AA84F"/>
                          </a:solidFill>
                          <a:latin typeface="Mada"/>
                          <a:ea typeface="Mada"/>
                          <a:cs typeface="Mada"/>
                          <a:sym typeface="Mada"/>
                        </a:rPr>
                        <a:t>isn’t possible.</a:t>
                      </a:r>
                      <a:endParaRPr sz="1200">
                        <a:solidFill>
                          <a:srgbClr val="6AA84F"/>
                        </a:solidFill>
                        <a:latin typeface="Mada"/>
                        <a:ea typeface="Mada"/>
                        <a:cs typeface="Mada"/>
                        <a:sym typeface="Mada"/>
                      </a:endParaRPr>
                    </a:p>
                    <a:p>
                      <a:pPr indent="-211199" lvl="0" marL="269999"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CT is used for staging in SCLC.</a:t>
                      </a:r>
                      <a:endParaRPr sz="1200">
                        <a:solidFill>
                          <a:srgbClr val="999999"/>
                        </a:solidFill>
                        <a:latin typeface="Mada"/>
                        <a:ea typeface="Mada"/>
                        <a:cs typeface="Mada"/>
                        <a:sym typeface="Mada"/>
                      </a:endParaRPr>
                    </a:p>
                    <a:p>
                      <a:pPr indent="0" lvl="0" marL="228600" rtl="0" algn="l">
                        <a:spcBef>
                          <a:spcPts val="0"/>
                        </a:spcBef>
                        <a:spcAft>
                          <a:spcPts val="0"/>
                        </a:spcAft>
                        <a:buNone/>
                      </a:pPr>
                      <a:r>
                        <a:t/>
                      </a:r>
                      <a:endParaRPr sz="1200">
                        <a:solidFill>
                          <a:schemeClr val="dk1"/>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821475">
                <a:tc>
                  <a:txBody>
                    <a:bodyPr/>
                    <a:lstStyle/>
                    <a:p>
                      <a:pPr indent="0" lvl="0" marL="0" rtl="0" algn="ctr">
                        <a:spcBef>
                          <a:spcPts val="0"/>
                        </a:spcBef>
                        <a:spcAft>
                          <a:spcPts val="0"/>
                        </a:spcAft>
                        <a:buNone/>
                      </a:pPr>
                      <a:r>
                        <a:rPr b="1" lang="en-GB" sz="1600">
                          <a:solidFill>
                            <a:srgbClr val="006D77"/>
                          </a:solidFill>
                          <a:latin typeface="Lora"/>
                          <a:ea typeface="Lora"/>
                          <a:cs typeface="Lora"/>
                          <a:sym typeface="Lora"/>
                        </a:rPr>
                        <a:t>Clinical Features </a:t>
                      </a:r>
                      <a:endParaRPr b="1" sz="16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gridSpan="2">
                  <a:txBody>
                    <a:bodyPr/>
                    <a:lstStyle/>
                    <a:p>
                      <a:pPr indent="-211199" lvl="0" marL="26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Asymptomatic </a:t>
                      </a:r>
                      <a:endParaRPr sz="1200">
                        <a:solidFill>
                          <a:schemeClr val="dk1"/>
                        </a:solidFill>
                        <a:latin typeface="Mada"/>
                        <a:ea typeface="Mada"/>
                        <a:cs typeface="Mada"/>
                        <a:sym typeface="Mada"/>
                      </a:endParaRPr>
                    </a:p>
                    <a:p>
                      <a:pPr indent="-211199" lvl="0" marL="26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Symptomatic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Lung </a:t>
                      </a:r>
                      <a:r>
                        <a:rPr lang="en-GB" sz="1200">
                          <a:solidFill>
                            <a:srgbClr val="999999"/>
                          </a:solidFill>
                          <a:latin typeface="Mada"/>
                          <a:ea typeface="Mada"/>
                          <a:cs typeface="Mada"/>
                          <a:sym typeface="Mada"/>
                        </a:rPr>
                        <a:t>(causing </a:t>
                      </a:r>
                      <a:r>
                        <a:rPr lang="en-GB" sz="1200">
                          <a:solidFill>
                            <a:srgbClr val="999999"/>
                          </a:solidFill>
                          <a:latin typeface="Mada"/>
                          <a:ea typeface="Mada"/>
                          <a:cs typeface="Mada"/>
                          <a:sym typeface="Mada"/>
                        </a:rPr>
                        <a:t>repetitive chest infections, cough, hemoptysis)</a:t>
                      </a:r>
                      <a:endParaRPr sz="1200">
                        <a:solidFill>
                          <a:srgbClr val="999999"/>
                        </a:solidFill>
                        <a:latin typeface="Mada"/>
                        <a:ea typeface="Mada"/>
                        <a:cs typeface="Mada"/>
                        <a:sym typeface="Mada"/>
                      </a:endParaRPr>
                    </a:p>
                    <a:p>
                      <a:pPr indent="0" lvl="0" marL="914400" rtl="0" algn="l">
                        <a:spcBef>
                          <a:spcPts val="0"/>
                        </a:spcBef>
                        <a:spcAft>
                          <a:spcPts val="0"/>
                        </a:spcAft>
                        <a:buNone/>
                      </a:pPr>
                      <a:r>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Surrounding structures: </a:t>
                      </a:r>
                      <a:endParaRPr sz="1200">
                        <a:solidFill>
                          <a:schemeClr val="dk1"/>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R</a:t>
                      </a:r>
                      <a:r>
                        <a:rPr lang="en-GB" sz="1200">
                          <a:solidFill>
                            <a:schemeClr val="dk1"/>
                          </a:solidFill>
                          <a:latin typeface="Mada"/>
                          <a:ea typeface="Mada"/>
                          <a:cs typeface="Mada"/>
                          <a:sym typeface="Mada"/>
                        </a:rPr>
                        <a:t>ecurrent laryngeal nerve</a:t>
                      </a:r>
                      <a:r>
                        <a:rPr lang="en-GB" sz="1200">
                          <a:solidFill>
                            <a:schemeClr val="dk1"/>
                          </a:solidFill>
                          <a:latin typeface="Mada"/>
                          <a:ea typeface="Mada"/>
                          <a:cs typeface="Mada"/>
                          <a:sym typeface="Mada"/>
                        </a:rPr>
                        <a:t> </a:t>
                      </a:r>
                      <a:r>
                        <a:rPr lang="en-GB" sz="1200">
                          <a:solidFill>
                            <a:srgbClr val="6AA84F"/>
                          </a:solidFill>
                          <a:latin typeface="Mada"/>
                          <a:ea typeface="Mada"/>
                          <a:cs typeface="Mada"/>
                          <a:sym typeface="Mada"/>
                        </a:rPr>
                        <a:t>(causing paralysis of the vocal cords → hoarseness)</a:t>
                      </a:r>
                      <a:endParaRPr sz="1200">
                        <a:solidFill>
                          <a:srgbClr val="6AA84F"/>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Esophagus </a:t>
                      </a:r>
                      <a:r>
                        <a:rPr lang="en-GB" sz="1200">
                          <a:solidFill>
                            <a:srgbClr val="6AA84F"/>
                          </a:solidFill>
                          <a:latin typeface="Mada"/>
                          <a:ea typeface="Mada"/>
                          <a:cs typeface="Mada"/>
                          <a:sym typeface="Mada"/>
                        </a:rPr>
                        <a:t>(causing </a:t>
                      </a:r>
                      <a:r>
                        <a:rPr lang="en-GB" sz="1200">
                          <a:solidFill>
                            <a:srgbClr val="6AA84F"/>
                          </a:solidFill>
                          <a:latin typeface="Mada"/>
                          <a:ea typeface="Mada"/>
                          <a:cs typeface="Mada"/>
                          <a:sym typeface="Mada"/>
                        </a:rPr>
                        <a:t>dysphagia</a:t>
                      </a:r>
                      <a:r>
                        <a:rPr lang="en-GB"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C8, T1 nerve </a:t>
                      </a:r>
                      <a:r>
                        <a:rPr lang="en-GB" sz="1200">
                          <a:solidFill>
                            <a:srgbClr val="6AA84F"/>
                          </a:solidFill>
                          <a:latin typeface="Mada"/>
                          <a:ea typeface="Mada"/>
                          <a:cs typeface="Mada"/>
                          <a:sym typeface="Mada"/>
                        </a:rPr>
                        <a:t>(causing severe pain in the brachial plexus)</a:t>
                      </a:r>
                      <a:endParaRPr sz="1200">
                        <a:solidFill>
                          <a:srgbClr val="6AA84F"/>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Sympathetic</a:t>
                      </a:r>
                      <a:r>
                        <a:rPr lang="en-GB" sz="1200">
                          <a:solidFill>
                            <a:srgbClr val="6AA84F"/>
                          </a:solidFill>
                          <a:latin typeface="Mada"/>
                          <a:ea typeface="Mada"/>
                          <a:cs typeface="Mada"/>
                          <a:sym typeface="Mada"/>
                        </a:rPr>
                        <a:t> (causing horner’s syndrome: ptosis, miosis, and anhidrosis)</a:t>
                      </a:r>
                      <a:endParaRPr sz="1200">
                        <a:solidFill>
                          <a:srgbClr val="6AA84F"/>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Pleura </a:t>
                      </a:r>
                      <a:r>
                        <a:rPr lang="en-GB" sz="1200">
                          <a:solidFill>
                            <a:srgbClr val="6AA84F"/>
                          </a:solidFill>
                          <a:latin typeface="Mada"/>
                          <a:ea typeface="Mada"/>
                          <a:cs typeface="Mada"/>
                          <a:sym typeface="Mada"/>
                        </a:rPr>
                        <a:t>(causing severe pleuritic chest pain)</a:t>
                      </a:r>
                      <a:endParaRPr sz="1200">
                        <a:solidFill>
                          <a:srgbClr val="6AA84F"/>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Superior Vena Cava </a:t>
                      </a:r>
                      <a:r>
                        <a:rPr lang="en-GB" sz="1200">
                          <a:solidFill>
                            <a:srgbClr val="6AA84F"/>
                          </a:solidFill>
                          <a:latin typeface="Mada"/>
                          <a:ea typeface="Mada"/>
                          <a:cs typeface="Mada"/>
                          <a:sym typeface="Mada"/>
                        </a:rPr>
                        <a:t>(causing SVC obstruction syndrome)</a:t>
                      </a:r>
                      <a:endParaRPr sz="1200">
                        <a:solidFill>
                          <a:srgbClr val="6AA84F"/>
                        </a:solidFill>
                        <a:latin typeface="Mada"/>
                        <a:ea typeface="Mada"/>
                        <a:cs typeface="Mada"/>
                        <a:sym typeface="Mada"/>
                      </a:endParaRPr>
                    </a:p>
                    <a:p>
                      <a:pPr indent="0" lvl="0" marL="1828800" rtl="0" algn="l">
                        <a:spcBef>
                          <a:spcPts val="0"/>
                        </a:spcBef>
                        <a:spcAft>
                          <a:spcPts val="0"/>
                        </a:spcAft>
                        <a:buNone/>
                      </a:pPr>
                      <a:r>
                        <a:t/>
                      </a:r>
                      <a:endParaRPr sz="1200">
                        <a:solidFill>
                          <a:srgbClr val="6AA84F"/>
                        </a:solidFill>
                        <a:latin typeface="Mada"/>
                        <a:ea typeface="Mada"/>
                        <a:cs typeface="Mada"/>
                        <a:sym typeface="Mada"/>
                      </a:endParaRPr>
                    </a:p>
                    <a:p>
                      <a:pPr indent="-304800" lvl="0"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Distal (paraneoplastic syndrome) </a:t>
                      </a:r>
                      <a:r>
                        <a:rPr lang="en-GB" sz="1200">
                          <a:solidFill>
                            <a:srgbClr val="6AA84F"/>
                          </a:solidFill>
                          <a:latin typeface="Mada"/>
                          <a:ea typeface="Mada"/>
                          <a:cs typeface="Mada"/>
                          <a:sym typeface="Mada"/>
                        </a:rPr>
                        <a:t>results in hypersecretions of</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Parathyroid</a:t>
                      </a:r>
                      <a:r>
                        <a:rPr lang="en-GB" sz="1200">
                          <a:solidFill>
                            <a:schemeClr val="dk1"/>
                          </a:solidFill>
                          <a:latin typeface="Mada"/>
                          <a:ea typeface="Mada"/>
                          <a:cs typeface="Mada"/>
                          <a:sym typeface="Mada"/>
                        </a:rPr>
                        <a:t> </a:t>
                      </a:r>
                      <a:r>
                        <a:rPr lang="en-GB" sz="1200">
                          <a:solidFill>
                            <a:srgbClr val="6AA84F"/>
                          </a:solidFill>
                          <a:latin typeface="Mada"/>
                          <a:ea typeface="Mada"/>
                          <a:cs typeface="Mada"/>
                          <a:sym typeface="Mada"/>
                        </a:rPr>
                        <a:t>Like</a:t>
                      </a:r>
                      <a:r>
                        <a:rPr lang="en-GB" sz="1200">
                          <a:solidFill>
                            <a:schemeClr val="dk1"/>
                          </a:solidFill>
                          <a:latin typeface="Mada"/>
                          <a:ea typeface="Mada"/>
                          <a:cs typeface="Mada"/>
                          <a:sym typeface="Mada"/>
                        </a:rPr>
                        <a:t> Hormone</a:t>
                      </a:r>
                      <a:endParaRPr baseline="30000" sz="1200">
                        <a:solidFill>
                          <a:schemeClr val="dk1"/>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Antidiuretic </a:t>
                      </a:r>
                      <a:r>
                        <a:rPr lang="en-GB" sz="1200">
                          <a:solidFill>
                            <a:srgbClr val="6AA84F"/>
                          </a:solidFill>
                          <a:latin typeface="Mada"/>
                          <a:ea typeface="Mada"/>
                          <a:cs typeface="Mada"/>
                          <a:sym typeface="Mada"/>
                        </a:rPr>
                        <a:t>Like </a:t>
                      </a:r>
                      <a:r>
                        <a:rPr lang="en-GB" sz="1200">
                          <a:solidFill>
                            <a:schemeClr val="dk1"/>
                          </a:solidFill>
                          <a:latin typeface="Mada"/>
                          <a:ea typeface="Mada"/>
                          <a:cs typeface="Mada"/>
                          <a:sym typeface="Mada"/>
                        </a:rPr>
                        <a:t>Hormone</a:t>
                      </a:r>
                      <a:endParaRPr sz="1200">
                        <a:solidFill>
                          <a:schemeClr val="dk1"/>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en-GB" sz="1200">
                          <a:solidFill>
                            <a:srgbClr val="222222"/>
                          </a:solidFill>
                          <a:latin typeface="Mada"/>
                          <a:ea typeface="Mada"/>
                          <a:cs typeface="Mada"/>
                          <a:sym typeface="Mada"/>
                        </a:rPr>
                        <a:t>Adrenocorticotropic </a:t>
                      </a:r>
                      <a:r>
                        <a:rPr lang="en-GB" sz="1200">
                          <a:solidFill>
                            <a:srgbClr val="6AA84F"/>
                          </a:solidFill>
                          <a:latin typeface="Mada"/>
                          <a:ea typeface="Mada"/>
                          <a:cs typeface="Mada"/>
                          <a:sym typeface="Mada"/>
                        </a:rPr>
                        <a:t>Like</a:t>
                      </a:r>
                      <a:r>
                        <a:rPr lang="en-GB" sz="1200">
                          <a:solidFill>
                            <a:srgbClr val="222222"/>
                          </a:solidFill>
                          <a:latin typeface="Mada"/>
                          <a:ea typeface="Mada"/>
                          <a:cs typeface="Mada"/>
                          <a:sym typeface="Mada"/>
                        </a:rPr>
                        <a:t> Hormone</a:t>
                      </a:r>
                      <a:endParaRPr sz="1200">
                        <a:solidFill>
                          <a:schemeClr val="dk1"/>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Hypertrophic pulmonary osteoarthropathy </a:t>
                      </a:r>
                      <a:r>
                        <a:rPr lang="en-GB" sz="1200">
                          <a:solidFill>
                            <a:srgbClr val="6AA84F"/>
                          </a:solidFill>
                          <a:latin typeface="Mada"/>
                          <a:ea typeface="Mada"/>
                          <a:cs typeface="Mada"/>
                          <a:sym typeface="Mada"/>
                        </a:rPr>
                        <a:t>(severe joint and bone pain, due to hormonal secretion which won’t respond to medications)</a:t>
                      </a:r>
                      <a:endParaRPr sz="1200">
                        <a:solidFill>
                          <a:srgbClr val="6AA84F"/>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r>
            </a:tbl>
          </a:graphicData>
        </a:graphic>
      </p:graphicFrame>
      <p:sp>
        <p:nvSpPr>
          <p:cNvPr id="617" name="Google Shape;617;p23"/>
          <p:cNvSpPr/>
          <p:nvPr/>
        </p:nvSpPr>
        <p:spPr>
          <a:xfrm rot="10800000">
            <a:off x="1976903" y="1377809"/>
            <a:ext cx="287700" cy="135900"/>
          </a:xfrm>
          <a:prstGeom prst="triangl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3"/>
          <p:cNvSpPr/>
          <p:nvPr/>
        </p:nvSpPr>
        <p:spPr>
          <a:xfrm>
            <a:off x="1823200" y="892650"/>
            <a:ext cx="627900" cy="5292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3"/>
          <p:cNvSpPr txBox="1"/>
          <p:nvPr/>
        </p:nvSpPr>
        <p:spPr>
          <a:xfrm>
            <a:off x="1976900" y="840050"/>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83C5BE"/>
                </a:solidFill>
                <a:latin typeface="Life Savers ExtraBold"/>
                <a:ea typeface="Life Savers ExtraBold"/>
                <a:cs typeface="Life Savers ExtraBold"/>
                <a:sym typeface="Life Savers ExtraBold"/>
              </a:rPr>
              <a:t>1</a:t>
            </a:r>
            <a:endParaRPr sz="3000">
              <a:solidFill>
                <a:srgbClr val="83C5BE"/>
              </a:solidFill>
              <a:latin typeface="Life Savers ExtraBold"/>
              <a:ea typeface="Life Savers ExtraBold"/>
              <a:cs typeface="Life Savers ExtraBold"/>
              <a:sym typeface="Life Savers ExtraBold"/>
            </a:endParaRPr>
          </a:p>
        </p:txBody>
      </p:sp>
      <p:cxnSp>
        <p:nvCxnSpPr>
          <p:cNvPr id="620" name="Google Shape;620;p23"/>
          <p:cNvCxnSpPr/>
          <p:nvPr/>
        </p:nvCxnSpPr>
        <p:spPr>
          <a:xfrm>
            <a:off x="2899871" y="1146081"/>
            <a:ext cx="1453200" cy="0"/>
          </a:xfrm>
          <a:prstGeom prst="straightConnector1">
            <a:avLst/>
          </a:prstGeom>
          <a:noFill/>
          <a:ln cap="flat" cmpd="sng" w="19050">
            <a:solidFill>
              <a:srgbClr val="83C5BE"/>
            </a:solidFill>
            <a:prstDash val="solid"/>
            <a:round/>
            <a:headEnd len="med" w="med" type="oval"/>
            <a:tailEnd len="med" w="med" type="oval"/>
          </a:ln>
        </p:spPr>
      </p:cxnSp>
      <p:sp>
        <p:nvSpPr>
          <p:cNvPr id="621" name="Google Shape;621;p23"/>
          <p:cNvSpPr/>
          <p:nvPr/>
        </p:nvSpPr>
        <p:spPr>
          <a:xfrm rot="10800000">
            <a:off x="4896577" y="1377809"/>
            <a:ext cx="287700" cy="135900"/>
          </a:xfrm>
          <a:prstGeom prst="triangle">
            <a:avLst>
              <a:gd fmla="val 50000" name="adj"/>
            </a:avLst>
          </a:pr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3"/>
          <p:cNvSpPr/>
          <p:nvPr/>
        </p:nvSpPr>
        <p:spPr>
          <a:xfrm>
            <a:off x="4742875" y="892650"/>
            <a:ext cx="627900" cy="529200"/>
          </a:xfrm>
          <a:prstGeom prst="roundRect">
            <a:avLst>
              <a:gd fmla="val 16667"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3"/>
          <p:cNvSpPr txBox="1"/>
          <p:nvPr/>
        </p:nvSpPr>
        <p:spPr>
          <a:xfrm>
            <a:off x="4853299" y="827562"/>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E29578"/>
                </a:solidFill>
                <a:latin typeface="Life Savers ExtraBold"/>
                <a:ea typeface="Life Savers ExtraBold"/>
                <a:cs typeface="Life Savers ExtraBold"/>
                <a:sym typeface="Life Savers ExtraBold"/>
              </a:rPr>
              <a:t>2</a:t>
            </a:r>
            <a:endParaRPr sz="3000">
              <a:solidFill>
                <a:srgbClr val="E29578"/>
              </a:solidFill>
              <a:latin typeface="Life Savers ExtraBold"/>
              <a:ea typeface="Life Savers ExtraBold"/>
              <a:cs typeface="Life Savers ExtraBold"/>
              <a:sym typeface="Life Savers ExtraBold"/>
            </a:endParaRPr>
          </a:p>
        </p:txBody>
      </p:sp>
      <p:sp>
        <p:nvSpPr>
          <p:cNvPr id="624" name="Google Shape;624;p23"/>
          <p:cNvSpPr txBox="1"/>
          <p:nvPr/>
        </p:nvSpPr>
        <p:spPr>
          <a:xfrm>
            <a:off x="1554425" y="1521338"/>
            <a:ext cx="1240500" cy="40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GB">
                <a:latin typeface="Mada"/>
                <a:ea typeface="Mada"/>
                <a:cs typeface="Mada"/>
                <a:sym typeface="Mada"/>
              </a:rPr>
              <a:t>Benign</a:t>
            </a:r>
            <a:endParaRPr b="1">
              <a:latin typeface="Mada"/>
              <a:ea typeface="Mada"/>
              <a:cs typeface="Mada"/>
              <a:sym typeface="Mada"/>
            </a:endParaRPr>
          </a:p>
        </p:txBody>
      </p:sp>
      <p:sp>
        <p:nvSpPr>
          <p:cNvPr id="625" name="Google Shape;625;p23"/>
          <p:cNvSpPr txBox="1"/>
          <p:nvPr/>
        </p:nvSpPr>
        <p:spPr>
          <a:xfrm>
            <a:off x="3248025" y="1749950"/>
            <a:ext cx="3629100" cy="40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a:latin typeface="Mada"/>
                <a:ea typeface="Mada"/>
                <a:cs typeface="Mada"/>
                <a:sym typeface="Mada"/>
              </a:rPr>
              <a:t>Malignant:</a:t>
            </a:r>
            <a:r>
              <a:rPr lang="en-GB">
                <a:latin typeface="Mada"/>
                <a:ea typeface="Mada"/>
                <a:cs typeface="Mada"/>
                <a:sym typeface="Mada"/>
              </a:rPr>
              <a:t> </a:t>
            </a:r>
            <a:endParaRPr>
              <a:latin typeface="Mada"/>
              <a:ea typeface="Mada"/>
              <a:cs typeface="Mada"/>
              <a:sym typeface="Mada"/>
            </a:endParaRPr>
          </a:p>
          <a:p>
            <a:pPr indent="0" lvl="0" marL="0" rtl="0" algn="ctr">
              <a:spcBef>
                <a:spcPts val="0"/>
              </a:spcBef>
              <a:spcAft>
                <a:spcPts val="0"/>
              </a:spcAft>
              <a:buClr>
                <a:srgbClr val="000000"/>
              </a:buClr>
              <a:buSzPts val="1100"/>
              <a:buFont typeface="Arial"/>
              <a:buNone/>
            </a:pPr>
            <a:r>
              <a:rPr lang="en-GB">
                <a:latin typeface="Mada"/>
                <a:ea typeface="Mada"/>
                <a:cs typeface="Mada"/>
                <a:sym typeface="Mada"/>
              </a:rPr>
              <a:t>Primary or secondary</a:t>
            </a:r>
            <a:endParaRPr>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en-GB" sz="1200">
                <a:solidFill>
                  <a:srgbClr val="6AA84F"/>
                </a:solidFill>
                <a:latin typeface="Mada"/>
                <a:ea typeface="Mada"/>
                <a:cs typeface="Mada"/>
                <a:sym typeface="Mada"/>
              </a:rPr>
              <a:t>Almost all cancers metastasize to the lungs, thus biopsy is needed to establish the right diagnosis</a:t>
            </a:r>
            <a:endParaRPr sz="1200">
              <a:latin typeface="Mada"/>
              <a:ea typeface="Mada"/>
              <a:cs typeface="Mada"/>
              <a:sym typeface="Mada"/>
            </a:endParaRPr>
          </a:p>
        </p:txBody>
      </p:sp>
      <p:sp>
        <p:nvSpPr>
          <p:cNvPr id="626" name="Google Shape;626;p23"/>
          <p:cNvSpPr/>
          <p:nvPr/>
        </p:nvSpPr>
        <p:spPr>
          <a:xfrm>
            <a:off x="855975" y="76773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3"/>
          <p:cNvSpPr/>
          <p:nvPr/>
        </p:nvSpPr>
        <p:spPr>
          <a:xfrm>
            <a:off x="74475" y="9424475"/>
            <a:ext cx="7440600" cy="11916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b" bIns="91425" lIns="91425" spcFirstLastPara="1" rIns="91425" wrap="square" tIns="91425">
            <a:noAutofit/>
          </a:bodyPr>
          <a:lstStyle/>
          <a:p>
            <a:pPr indent="-273050" lvl="0" marL="457200" rtl="0" algn="l">
              <a:spcBef>
                <a:spcPts val="0"/>
              </a:spcBef>
              <a:spcAft>
                <a:spcPts val="0"/>
              </a:spcAft>
              <a:buClr>
                <a:srgbClr val="1C4588"/>
              </a:buClr>
              <a:buSzPts val="700"/>
              <a:buFont typeface="Mada"/>
              <a:buChar char="-"/>
            </a:pPr>
            <a:r>
              <a:rPr lang="en-GB" sz="700">
                <a:solidFill>
                  <a:srgbClr val="1C4588"/>
                </a:solidFill>
                <a:latin typeface="Mada"/>
                <a:ea typeface="Mada"/>
                <a:cs typeface="Mada"/>
                <a:sym typeface="Mada"/>
              </a:rPr>
              <a:t>Primary lung cancers: arise within the bronchial epithelium and are hence termed bronchogenic carcinoma.</a:t>
            </a:r>
            <a:endParaRPr sz="700">
              <a:solidFill>
                <a:srgbClr val="1C4588"/>
              </a:solidFill>
              <a:latin typeface="Mada"/>
              <a:ea typeface="Mada"/>
              <a:cs typeface="Mada"/>
              <a:sym typeface="Mada"/>
            </a:endParaRPr>
          </a:p>
          <a:p>
            <a:pPr indent="-273050" lvl="0" marL="457200" rtl="0" algn="l">
              <a:spcBef>
                <a:spcPts val="0"/>
              </a:spcBef>
              <a:spcAft>
                <a:spcPts val="0"/>
              </a:spcAft>
              <a:buClr>
                <a:srgbClr val="1C4588"/>
              </a:buClr>
              <a:buSzPts val="700"/>
              <a:buFont typeface="Mada"/>
              <a:buChar char="-"/>
            </a:pPr>
            <a:r>
              <a:rPr lang="en-GB" sz="700">
                <a:solidFill>
                  <a:srgbClr val="1C4588"/>
                </a:solidFill>
                <a:latin typeface="Mada"/>
                <a:ea typeface="Mada"/>
                <a:cs typeface="Mada"/>
                <a:sym typeface="Mada"/>
              </a:rPr>
              <a:t>Bronchogenic carcinoma is the leading cause of death because of malignancy in men and women. The far majority of cases are directly related to cigarette smoking; the occasional non- smoker who has lung cancer develops adenocarcinoma. The most common symptom at the time of diagnosis is cough (74%). Weight loss is seen in 68% of patients. Dyspnea is seen in 58% of patients. Hoarseness when seen indicates a </a:t>
            </a:r>
            <a:r>
              <a:rPr lang="en-GB" sz="700">
                <a:solidFill>
                  <a:srgbClr val="1C4588"/>
                </a:solidFill>
                <a:latin typeface="Mada"/>
                <a:ea typeface="Mada"/>
                <a:cs typeface="Mada"/>
                <a:sym typeface="Mada"/>
              </a:rPr>
              <a:t>unresectable</a:t>
            </a:r>
            <a:r>
              <a:rPr lang="en-GB" sz="700">
                <a:solidFill>
                  <a:srgbClr val="1C4588"/>
                </a:solidFill>
                <a:latin typeface="Mada"/>
                <a:ea typeface="Mada"/>
                <a:cs typeface="Mada"/>
                <a:sym typeface="Mada"/>
              </a:rPr>
              <a:t> bronchogenic carcinoma. The diagnosis of bronchogenic carcinoma can be made by sputum cytology, with the highest yield in patients with squamous cell carcinoma (&gt;80%) because it is intraluminal and centrally located. Bronchoscopy is best for centrally located lesions (yield of 90%) and is helpful in staging. For the 10% of centrally located lesions not detected by bronchoscopy.</a:t>
            </a:r>
            <a:endParaRPr sz="700">
              <a:solidFill>
                <a:srgbClr val="1C4588"/>
              </a:solidFill>
              <a:latin typeface="Mada"/>
              <a:ea typeface="Mada"/>
              <a:cs typeface="Mada"/>
              <a:sym typeface="Mada"/>
            </a:endParaRPr>
          </a:p>
          <a:p>
            <a:pPr indent="-273050" lvl="0" marL="457200" rtl="0" algn="l">
              <a:spcBef>
                <a:spcPts val="0"/>
              </a:spcBef>
              <a:spcAft>
                <a:spcPts val="0"/>
              </a:spcAft>
              <a:buClr>
                <a:srgbClr val="1C4588"/>
              </a:buClr>
              <a:buSzPts val="700"/>
              <a:buFont typeface="Mada"/>
              <a:buChar char="-"/>
            </a:pPr>
            <a:r>
              <a:rPr lang="en-GB" sz="700">
                <a:solidFill>
                  <a:srgbClr val="1C4588"/>
                </a:solidFill>
                <a:latin typeface="Mada"/>
                <a:ea typeface="Mada"/>
                <a:cs typeface="Mada"/>
                <a:sym typeface="Mada"/>
              </a:rPr>
              <a:t>Nodal spread occurs to the intra-lobar, hilar and mediastinal nodes, and thence to the scalene nodes. Metastases occur in bone, brain, liver, adrenals and lung. Local direct spread may involve the chest wall, vertebrae, trachea, oesophagus and great vessels.</a:t>
            </a:r>
            <a:endParaRPr sz="700">
              <a:solidFill>
                <a:srgbClr val="1C4588"/>
              </a:solidFill>
              <a:latin typeface="Mada"/>
              <a:ea typeface="Mada"/>
              <a:cs typeface="Mada"/>
              <a:sym typeface="Mada"/>
            </a:endParaRPr>
          </a:p>
          <a:p>
            <a:pPr indent="-273050" lvl="0" marL="457200" rtl="0" algn="l">
              <a:spcBef>
                <a:spcPts val="0"/>
              </a:spcBef>
              <a:spcAft>
                <a:spcPts val="0"/>
              </a:spcAft>
              <a:buClr>
                <a:srgbClr val="1C4588"/>
              </a:buClr>
              <a:buSzPts val="700"/>
              <a:buFont typeface="Mada"/>
              <a:buChar char="-"/>
            </a:pPr>
            <a:r>
              <a:rPr lang="en-GB" sz="700">
                <a:solidFill>
                  <a:srgbClr val="1C4588"/>
                </a:solidFill>
                <a:latin typeface="Mada"/>
                <a:ea typeface="Mada"/>
                <a:cs typeface="Mada"/>
                <a:sym typeface="Mada"/>
              </a:rPr>
              <a:t>Secondary Lung Cancer: are the most common form of intrathoracic malignancy. A confirmatory diagnostic lung biopsy may be helpful for patients with no evident primary.                  A palliative pleurodesis in patients with associated pleural effusion can be achieved by instilling an irritant such as aluminium silicate powder (kaolin) into the pleural cavity.</a:t>
            </a:r>
            <a:endParaRPr sz="700">
              <a:solidFill>
                <a:srgbClr val="1C4588"/>
              </a:solidFill>
              <a:latin typeface="Mada"/>
              <a:ea typeface="Mada"/>
              <a:cs typeface="Mada"/>
              <a:sym typeface="Mada"/>
            </a:endParaRPr>
          </a:p>
        </p:txBody>
      </p:sp>
      <p:sp>
        <p:nvSpPr>
          <p:cNvPr id="628" name="Google Shape;628;p23"/>
          <p:cNvSpPr/>
          <p:nvPr/>
        </p:nvSpPr>
        <p:spPr>
          <a:xfrm>
            <a:off x="4409625" y="47801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graphicFrame>
        <p:nvGraphicFramePr>
          <p:cNvPr id="633" name="Google Shape;633;p24"/>
          <p:cNvGraphicFramePr/>
          <p:nvPr/>
        </p:nvGraphicFramePr>
        <p:xfrm>
          <a:off x="238225" y="386530"/>
          <a:ext cx="3000000" cy="3000000"/>
        </p:xfrm>
        <a:graphic>
          <a:graphicData uri="http://schemas.openxmlformats.org/drawingml/2006/table">
            <a:tbl>
              <a:tblPr>
                <a:noFill/>
                <a:tableStyleId>{5AD902E2-DF5E-42A9-8A7F-ED845534F3F0}</a:tableStyleId>
              </a:tblPr>
              <a:tblGrid>
                <a:gridCol w="1626700"/>
                <a:gridCol w="2560225"/>
                <a:gridCol w="2903125"/>
              </a:tblGrid>
              <a:tr h="363500">
                <a:tc>
                  <a:txBody>
                    <a:bodyPr/>
                    <a:lstStyle/>
                    <a:p>
                      <a:pPr indent="0" lvl="0" marL="0" rtl="0" algn="ctr">
                        <a:spcBef>
                          <a:spcPts val="0"/>
                        </a:spcBef>
                        <a:spcAft>
                          <a:spcPts val="0"/>
                        </a:spcAft>
                        <a:buNone/>
                      </a:pPr>
                      <a:r>
                        <a:t/>
                      </a:r>
                      <a:endParaRPr sz="2000">
                        <a:solidFill>
                          <a:srgbClr val="006D77"/>
                        </a:solidFill>
                        <a:latin typeface="Mada"/>
                        <a:ea typeface="Mada"/>
                        <a:cs typeface="Mada"/>
                        <a:sym typeface="Mada"/>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B7B7B7"/>
                      </a:solidFill>
                      <a:prstDash val="solid"/>
                      <a:round/>
                      <a:headEnd len="sm" w="sm" type="none"/>
                      <a:tailEnd len="sm" w="sm" type="none"/>
                    </a:lnB>
                  </a:tcPr>
                </a:tc>
                <a:tc gridSpan="2">
                  <a:txBody>
                    <a:bodyPr/>
                    <a:lstStyle/>
                    <a:p>
                      <a:pPr indent="0" lvl="0" marL="0" rtl="0" algn="ctr">
                        <a:spcBef>
                          <a:spcPts val="0"/>
                        </a:spcBef>
                        <a:spcAft>
                          <a:spcPts val="0"/>
                        </a:spcAft>
                        <a:buNone/>
                      </a:pPr>
                      <a:r>
                        <a:rPr b="1" lang="en-GB" sz="1800">
                          <a:solidFill>
                            <a:srgbClr val="E29578"/>
                          </a:solidFill>
                          <a:latin typeface="Lora"/>
                          <a:ea typeface="Lora"/>
                          <a:cs typeface="Lora"/>
                          <a:sym typeface="Lora"/>
                        </a:rPr>
                        <a:t>A.   Primary lung carcinoma</a:t>
                      </a:r>
                      <a:endParaRPr b="1" sz="18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hMerge="1"/>
              </a:tr>
              <a:tr h="2812325">
                <a:tc>
                  <a:txBody>
                    <a:bodyPr/>
                    <a:lstStyle/>
                    <a:p>
                      <a:pPr indent="0" lvl="0" marL="0" rtl="0" algn="ctr">
                        <a:spcBef>
                          <a:spcPts val="0"/>
                        </a:spcBef>
                        <a:spcAft>
                          <a:spcPts val="0"/>
                        </a:spcAft>
                        <a:buNone/>
                      </a:pPr>
                      <a:r>
                        <a:rPr b="1" lang="en-GB" sz="1600">
                          <a:solidFill>
                            <a:srgbClr val="006D77"/>
                          </a:solidFill>
                          <a:latin typeface="Lora"/>
                          <a:ea typeface="Lora"/>
                          <a:cs typeface="Lora"/>
                          <a:sym typeface="Lora"/>
                        </a:rPr>
                        <a:t>Investigations</a:t>
                      </a:r>
                      <a:endParaRPr b="1" sz="16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gridSpan="2">
                  <a:txBody>
                    <a:bodyPr/>
                    <a:lstStyle/>
                    <a:p>
                      <a:pPr indent="-211199" lvl="0" marL="26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CXR </a:t>
                      </a:r>
                      <a:endParaRPr sz="1200">
                        <a:solidFill>
                          <a:schemeClr val="dk1"/>
                        </a:solidFill>
                        <a:latin typeface="Mada"/>
                        <a:ea typeface="Mada"/>
                        <a:cs typeface="Mada"/>
                        <a:sym typeface="Mada"/>
                      </a:endParaRPr>
                    </a:p>
                    <a:p>
                      <a:pPr indent="-211199" lvl="0" marL="26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Bronchoscopy </a:t>
                      </a:r>
                      <a:endParaRPr sz="1200">
                        <a:solidFill>
                          <a:schemeClr val="dk1"/>
                        </a:solidFill>
                        <a:latin typeface="Mada"/>
                        <a:ea typeface="Mada"/>
                        <a:cs typeface="Mada"/>
                        <a:sym typeface="Mada"/>
                      </a:endParaRPr>
                    </a:p>
                    <a:p>
                      <a:pPr indent="-211199" lvl="0" marL="26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Trans-thoracic needle aspiration FNA, true cut biopsy </a:t>
                      </a:r>
                      <a:endParaRPr sz="1200">
                        <a:solidFill>
                          <a:schemeClr val="dk1"/>
                        </a:solidFill>
                        <a:latin typeface="Mada"/>
                        <a:ea typeface="Mada"/>
                        <a:cs typeface="Mada"/>
                        <a:sym typeface="Mada"/>
                      </a:endParaRPr>
                    </a:p>
                    <a:p>
                      <a:pPr indent="-211199" lvl="0" marL="26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CT scan </a:t>
                      </a:r>
                      <a:r>
                        <a:rPr lang="en-GB" sz="1200">
                          <a:solidFill>
                            <a:srgbClr val="999999"/>
                          </a:solidFill>
                          <a:latin typeface="Mada"/>
                          <a:ea typeface="Mada"/>
                          <a:cs typeface="Mada"/>
                          <a:sym typeface="Mada"/>
                        </a:rPr>
                        <a:t> with IV contrast → GOLDEN STANDARD</a:t>
                      </a:r>
                      <a:endParaRPr sz="1200">
                        <a:solidFill>
                          <a:srgbClr val="999999"/>
                        </a:solidFill>
                        <a:latin typeface="Mada"/>
                        <a:ea typeface="Mada"/>
                        <a:cs typeface="Mada"/>
                        <a:sym typeface="Mada"/>
                      </a:endParaRPr>
                    </a:p>
                    <a:p>
                      <a:pPr indent="-211199" lvl="0" marL="26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MRI </a:t>
                      </a:r>
                      <a:r>
                        <a:rPr lang="en-GB" sz="1200">
                          <a:solidFill>
                            <a:srgbClr val="6AA84F"/>
                          </a:solidFill>
                          <a:latin typeface="Mada"/>
                          <a:ea typeface="Mada"/>
                          <a:cs typeface="Mada"/>
                          <a:sym typeface="Mada"/>
                        </a:rPr>
                        <a:t>(in case of soft tissue invasion)</a:t>
                      </a:r>
                      <a:endParaRPr sz="1200">
                        <a:solidFill>
                          <a:srgbClr val="6AA84F"/>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r>
              <a:tr h="1729550">
                <a:tc>
                  <a:txBody>
                    <a:bodyPr/>
                    <a:lstStyle/>
                    <a:p>
                      <a:pPr indent="0" lvl="0" marL="0" rtl="0" algn="ctr">
                        <a:spcBef>
                          <a:spcPts val="0"/>
                        </a:spcBef>
                        <a:spcAft>
                          <a:spcPts val="0"/>
                        </a:spcAft>
                        <a:buNone/>
                      </a:pPr>
                      <a:r>
                        <a:rPr b="1" lang="en-GB" sz="1600">
                          <a:solidFill>
                            <a:srgbClr val="006D77"/>
                          </a:solidFill>
                          <a:latin typeface="Lora"/>
                          <a:ea typeface="Lora"/>
                          <a:cs typeface="Lora"/>
                          <a:sym typeface="Lora"/>
                        </a:rPr>
                        <a:t>Staging</a:t>
                      </a:r>
                      <a:r>
                        <a:rPr b="1" lang="en-GB" sz="1600">
                          <a:solidFill>
                            <a:srgbClr val="006D77"/>
                          </a:solidFill>
                          <a:latin typeface="Lora"/>
                          <a:ea typeface="Lora"/>
                          <a:cs typeface="Lora"/>
                          <a:sym typeface="Lora"/>
                        </a:rPr>
                        <a:t>  </a:t>
                      </a:r>
                      <a:endParaRPr b="1" sz="16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gridSpan="2">
                  <a:txBody>
                    <a:bodyPr/>
                    <a:lstStyle/>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TNM staging system</a:t>
                      </a:r>
                      <a:endParaRPr sz="1200">
                        <a:solidFill>
                          <a:srgbClr val="6AA84F"/>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r>
              <a:tr h="768200">
                <a:tc rowSpan="3">
                  <a:txBody>
                    <a:bodyPr/>
                    <a:lstStyle/>
                    <a:p>
                      <a:pPr indent="0" lvl="0" marL="0" rtl="0" algn="ctr">
                        <a:spcBef>
                          <a:spcPts val="0"/>
                        </a:spcBef>
                        <a:spcAft>
                          <a:spcPts val="0"/>
                        </a:spcAft>
                        <a:buNone/>
                      </a:pPr>
                      <a:r>
                        <a:rPr b="1" lang="en-GB" sz="1600">
                          <a:solidFill>
                            <a:srgbClr val="006D77"/>
                          </a:solidFill>
                          <a:latin typeface="Lora"/>
                          <a:ea typeface="Lora"/>
                          <a:cs typeface="Lora"/>
                          <a:sym typeface="Lora"/>
                        </a:rPr>
                        <a:t>Management</a:t>
                      </a:r>
                      <a:endParaRPr b="1" sz="16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gridSpan="2">
                  <a:txBody>
                    <a:bodyPr/>
                    <a:lstStyle/>
                    <a:p>
                      <a:pPr indent="-211199" lvl="0" marL="26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Depends on:</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Stage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Cell type</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Patient physical fitness </a:t>
                      </a:r>
                      <a:endParaRPr sz="1200">
                        <a:solidFill>
                          <a:schemeClr val="dk1"/>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r>
              <a:tr h="292500">
                <a:tc vMerge="1"/>
                <a:tc>
                  <a:txBody>
                    <a:bodyPr/>
                    <a:lstStyle/>
                    <a:p>
                      <a:pPr indent="0" lvl="0" marL="0" rtl="0" algn="ctr">
                        <a:spcBef>
                          <a:spcPts val="0"/>
                        </a:spcBef>
                        <a:spcAft>
                          <a:spcPts val="0"/>
                        </a:spcAft>
                        <a:buNone/>
                      </a:pPr>
                      <a:r>
                        <a:rPr b="1" lang="en-GB">
                          <a:solidFill>
                            <a:srgbClr val="E29578"/>
                          </a:solidFill>
                          <a:latin typeface="Mada"/>
                          <a:ea typeface="Mada"/>
                          <a:cs typeface="Mada"/>
                          <a:sym typeface="Mada"/>
                        </a:rPr>
                        <a:t>NSCLC </a:t>
                      </a:r>
                      <a:r>
                        <a:rPr lang="en-GB" sz="1000">
                          <a:solidFill>
                            <a:srgbClr val="E29578"/>
                          </a:solidFill>
                          <a:latin typeface="Mada"/>
                          <a:ea typeface="Mada"/>
                          <a:cs typeface="Mada"/>
                          <a:sym typeface="Mada"/>
                        </a:rPr>
                        <a:t>( Non-Small Cell Lung Carcinoma)</a:t>
                      </a:r>
                      <a:endParaRPr>
                        <a:solidFill>
                          <a:schemeClr val="dk1"/>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a:solidFill>
                            <a:srgbClr val="E29578"/>
                          </a:solidFill>
                          <a:latin typeface="Mada"/>
                          <a:ea typeface="Mada"/>
                          <a:cs typeface="Mada"/>
                          <a:sym typeface="Mada"/>
                        </a:rPr>
                        <a:t>SCLC </a:t>
                      </a:r>
                      <a:r>
                        <a:rPr lang="en-GB" sz="1000">
                          <a:solidFill>
                            <a:srgbClr val="E29578"/>
                          </a:solidFill>
                          <a:latin typeface="Mada"/>
                          <a:ea typeface="Mada"/>
                          <a:cs typeface="Mada"/>
                          <a:sym typeface="Mada"/>
                        </a:rPr>
                        <a:t>(Small Cell Lung Carcinoma)</a:t>
                      </a:r>
                      <a:endParaRPr>
                        <a:solidFill>
                          <a:schemeClr val="dk1"/>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604875">
                <a:tc vMerge="1"/>
                <a:tc>
                  <a:txBody>
                    <a:bodyPr/>
                    <a:lstStyle/>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a:t>
                      </a:r>
                      <a:r>
                        <a:rPr lang="en-GB" sz="1200">
                          <a:solidFill>
                            <a:srgbClr val="6AA84F"/>
                          </a:solidFill>
                          <a:latin typeface="Mada"/>
                          <a:ea typeface="Mada"/>
                          <a:cs typeface="Mada"/>
                          <a:sym typeface="Mada"/>
                        </a:rPr>
                        <a:t>n early stages:</a:t>
                      </a:r>
                      <a:endParaRPr sz="1200">
                        <a:solidFill>
                          <a:srgbClr val="6AA84F"/>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Surgical </a:t>
                      </a:r>
                      <a:endParaRPr sz="1200">
                        <a:solidFill>
                          <a:schemeClr val="dk1"/>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In advanced stages: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Radiotherapy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Chemotherapy </a:t>
                      </a:r>
                      <a:endParaRPr sz="12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211199" lvl="0" marL="26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Chemotherapy </a:t>
                      </a:r>
                      <a:endParaRPr sz="1200">
                        <a:solidFill>
                          <a:schemeClr val="dk1"/>
                        </a:solidFill>
                        <a:latin typeface="Mada"/>
                        <a:ea typeface="Mada"/>
                        <a:cs typeface="Mada"/>
                        <a:sym typeface="Mada"/>
                      </a:endParaRPr>
                    </a:p>
                    <a:p>
                      <a:pPr indent="-211199" lvl="0" marL="26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Radiotherapy </a:t>
                      </a:r>
                      <a:endParaRPr sz="12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634" name="Google Shape;634;p2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5" name="Google Shape;635;p24"/>
          <p:cNvPicPr preferRelativeResize="0"/>
          <p:nvPr/>
        </p:nvPicPr>
        <p:blipFill rotWithShape="1">
          <a:blip r:embed="rId3">
            <a:alphaModFix/>
          </a:blip>
          <a:srcRect b="10160" l="0" r="0" t="0"/>
          <a:stretch/>
        </p:blipFill>
        <p:spPr>
          <a:xfrm>
            <a:off x="4332375" y="3800339"/>
            <a:ext cx="2904774" cy="1466511"/>
          </a:xfrm>
          <a:prstGeom prst="rect">
            <a:avLst/>
          </a:prstGeom>
          <a:noFill/>
          <a:ln>
            <a:noFill/>
          </a:ln>
        </p:spPr>
      </p:pic>
      <p:pic>
        <p:nvPicPr>
          <p:cNvPr id="636" name="Google Shape;636;p24"/>
          <p:cNvPicPr preferRelativeResize="0"/>
          <p:nvPr/>
        </p:nvPicPr>
        <p:blipFill>
          <a:blip r:embed="rId4">
            <a:alphaModFix/>
          </a:blip>
          <a:stretch>
            <a:fillRect/>
          </a:stretch>
        </p:blipFill>
        <p:spPr>
          <a:xfrm>
            <a:off x="5940475" y="2283700"/>
            <a:ext cx="1120851" cy="945900"/>
          </a:xfrm>
          <a:prstGeom prst="rect">
            <a:avLst/>
          </a:prstGeom>
          <a:noFill/>
          <a:ln cap="flat" cmpd="sng" w="9525">
            <a:solidFill>
              <a:srgbClr val="000000"/>
            </a:solidFill>
            <a:prstDash val="solid"/>
            <a:round/>
            <a:headEnd len="sm" w="sm" type="none"/>
            <a:tailEnd len="sm" w="sm" type="none"/>
          </a:ln>
        </p:spPr>
      </p:pic>
      <p:pic>
        <p:nvPicPr>
          <p:cNvPr id="637" name="Google Shape;637;p24"/>
          <p:cNvPicPr preferRelativeResize="0"/>
          <p:nvPr/>
        </p:nvPicPr>
        <p:blipFill>
          <a:blip r:embed="rId5">
            <a:alphaModFix/>
          </a:blip>
          <a:stretch>
            <a:fillRect/>
          </a:stretch>
        </p:blipFill>
        <p:spPr>
          <a:xfrm>
            <a:off x="4057650" y="2283701"/>
            <a:ext cx="1120837" cy="945898"/>
          </a:xfrm>
          <a:prstGeom prst="rect">
            <a:avLst/>
          </a:prstGeom>
          <a:noFill/>
          <a:ln cap="flat" cmpd="sng" w="9525">
            <a:solidFill>
              <a:srgbClr val="000000"/>
            </a:solidFill>
            <a:prstDash val="solid"/>
            <a:round/>
            <a:headEnd len="sm" w="sm" type="none"/>
            <a:tailEnd len="sm" w="sm" type="none"/>
          </a:ln>
        </p:spPr>
      </p:pic>
      <p:sp>
        <p:nvSpPr>
          <p:cNvPr id="638" name="Google Shape;638;p24"/>
          <p:cNvSpPr txBox="1"/>
          <p:nvPr/>
        </p:nvSpPr>
        <p:spPr>
          <a:xfrm>
            <a:off x="6018076" y="3219825"/>
            <a:ext cx="1340100" cy="1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Bronchoscope</a:t>
            </a:r>
            <a:endParaRPr sz="1200">
              <a:latin typeface="Mada"/>
              <a:ea typeface="Mada"/>
              <a:cs typeface="Mada"/>
              <a:sym typeface="Mada"/>
            </a:endParaRPr>
          </a:p>
        </p:txBody>
      </p:sp>
      <p:sp>
        <p:nvSpPr>
          <p:cNvPr id="639" name="Google Shape;639;p24"/>
          <p:cNvSpPr txBox="1"/>
          <p:nvPr/>
        </p:nvSpPr>
        <p:spPr>
          <a:xfrm>
            <a:off x="4332369" y="3228466"/>
            <a:ext cx="1011300" cy="1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Tumor</a:t>
            </a:r>
            <a:endParaRPr sz="1200">
              <a:latin typeface="Mada"/>
              <a:ea typeface="Mada"/>
              <a:cs typeface="Mada"/>
              <a:sym typeface="Mada"/>
            </a:endParaRPr>
          </a:p>
        </p:txBody>
      </p:sp>
      <p:pic>
        <p:nvPicPr>
          <p:cNvPr id="640" name="Google Shape;640;p24"/>
          <p:cNvPicPr preferRelativeResize="0"/>
          <p:nvPr/>
        </p:nvPicPr>
        <p:blipFill>
          <a:blip r:embed="rId6">
            <a:alphaModFix/>
          </a:blip>
          <a:stretch>
            <a:fillRect/>
          </a:stretch>
        </p:blipFill>
        <p:spPr>
          <a:xfrm>
            <a:off x="2140500" y="2326725"/>
            <a:ext cx="1069859" cy="902875"/>
          </a:xfrm>
          <a:prstGeom prst="rect">
            <a:avLst/>
          </a:prstGeom>
          <a:noFill/>
          <a:ln cap="flat" cmpd="sng" w="9525">
            <a:solidFill>
              <a:srgbClr val="000000"/>
            </a:solidFill>
            <a:prstDash val="solid"/>
            <a:round/>
            <a:headEnd len="sm" w="sm" type="none"/>
            <a:tailEnd len="sm" w="sm" type="none"/>
          </a:ln>
        </p:spPr>
      </p:pic>
      <p:sp>
        <p:nvSpPr>
          <p:cNvPr id="641" name="Google Shape;641;p24"/>
          <p:cNvSpPr txBox="1"/>
          <p:nvPr/>
        </p:nvSpPr>
        <p:spPr>
          <a:xfrm>
            <a:off x="1744075" y="3215650"/>
            <a:ext cx="2018400" cy="29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Lung cancer - upper lobe</a:t>
            </a:r>
            <a:endParaRPr sz="1200">
              <a:latin typeface="Mada"/>
              <a:ea typeface="Mada"/>
              <a:cs typeface="Mada"/>
              <a:sym typeface="Mada"/>
            </a:endParaRPr>
          </a:p>
        </p:txBody>
      </p:sp>
      <p:pic>
        <p:nvPicPr>
          <p:cNvPr id="642" name="Google Shape;642;p24"/>
          <p:cNvPicPr preferRelativeResize="0"/>
          <p:nvPr/>
        </p:nvPicPr>
        <p:blipFill>
          <a:blip r:embed="rId7">
            <a:alphaModFix/>
          </a:blip>
          <a:stretch>
            <a:fillRect/>
          </a:stretch>
        </p:blipFill>
        <p:spPr>
          <a:xfrm>
            <a:off x="2484457" y="8108208"/>
            <a:ext cx="1158514" cy="1162577"/>
          </a:xfrm>
          <a:prstGeom prst="rect">
            <a:avLst/>
          </a:prstGeom>
          <a:noFill/>
          <a:ln cap="flat" cmpd="sng" w="9525">
            <a:solidFill>
              <a:srgbClr val="000000"/>
            </a:solidFill>
            <a:prstDash val="solid"/>
            <a:round/>
            <a:headEnd len="sm" w="sm" type="none"/>
            <a:tailEnd len="sm" w="sm" type="none"/>
          </a:ln>
        </p:spPr>
      </p:pic>
      <p:pic>
        <p:nvPicPr>
          <p:cNvPr id="643" name="Google Shape;643;p24"/>
          <p:cNvPicPr preferRelativeResize="0"/>
          <p:nvPr/>
        </p:nvPicPr>
        <p:blipFill>
          <a:blip r:embed="rId8">
            <a:alphaModFix/>
          </a:blip>
          <a:stretch>
            <a:fillRect/>
          </a:stretch>
        </p:blipFill>
        <p:spPr>
          <a:xfrm>
            <a:off x="483075" y="8070041"/>
            <a:ext cx="1070906" cy="1162559"/>
          </a:xfrm>
          <a:prstGeom prst="rect">
            <a:avLst/>
          </a:prstGeom>
          <a:noFill/>
          <a:ln cap="flat" cmpd="sng" w="9525">
            <a:solidFill>
              <a:srgbClr val="000000"/>
            </a:solidFill>
            <a:prstDash val="solid"/>
            <a:round/>
            <a:headEnd len="sm" w="sm" type="none"/>
            <a:tailEnd len="sm" w="sm" type="none"/>
          </a:ln>
        </p:spPr>
      </p:pic>
      <p:pic>
        <p:nvPicPr>
          <p:cNvPr id="644" name="Google Shape;644;p24"/>
          <p:cNvPicPr preferRelativeResize="0"/>
          <p:nvPr/>
        </p:nvPicPr>
        <p:blipFill>
          <a:blip r:embed="rId9">
            <a:alphaModFix/>
          </a:blip>
          <a:stretch>
            <a:fillRect/>
          </a:stretch>
        </p:blipFill>
        <p:spPr>
          <a:xfrm>
            <a:off x="6054588" y="8170907"/>
            <a:ext cx="1158508" cy="1123030"/>
          </a:xfrm>
          <a:prstGeom prst="rect">
            <a:avLst/>
          </a:prstGeom>
          <a:noFill/>
          <a:ln cap="flat" cmpd="sng" w="9525">
            <a:solidFill>
              <a:srgbClr val="000000"/>
            </a:solidFill>
            <a:prstDash val="solid"/>
            <a:round/>
            <a:headEnd len="sm" w="sm" type="none"/>
            <a:tailEnd len="sm" w="sm" type="none"/>
          </a:ln>
        </p:spPr>
      </p:pic>
      <p:sp>
        <p:nvSpPr>
          <p:cNvPr id="645" name="Google Shape;645;p24"/>
          <p:cNvSpPr txBox="1"/>
          <p:nvPr/>
        </p:nvSpPr>
        <p:spPr>
          <a:xfrm>
            <a:off x="2894773" y="7971923"/>
            <a:ext cx="1071000" cy="603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B</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646" name="Google Shape;646;p24"/>
          <p:cNvSpPr txBox="1"/>
          <p:nvPr/>
        </p:nvSpPr>
        <p:spPr>
          <a:xfrm>
            <a:off x="800245" y="7933750"/>
            <a:ext cx="1071000" cy="603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A</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647" name="Google Shape;647;p24"/>
          <p:cNvSpPr txBox="1"/>
          <p:nvPr/>
        </p:nvSpPr>
        <p:spPr>
          <a:xfrm>
            <a:off x="6464913" y="8008716"/>
            <a:ext cx="1071000" cy="603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D</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648" name="Google Shape;648;p24"/>
          <p:cNvSpPr txBox="1"/>
          <p:nvPr/>
        </p:nvSpPr>
        <p:spPr>
          <a:xfrm>
            <a:off x="417125" y="9341525"/>
            <a:ext cx="1340100" cy="9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6AA84F"/>
                </a:solidFill>
                <a:latin typeface="Mada"/>
                <a:ea typeface="Mada"/>
                <a:cs typeface="Mada"/>
                <a:sym typeface="Mada"/>
              </a:rPr>
              <a:t>Picture A:</a:t>
            </a:r>
            <a:r>
              <a:rPr lang="en-GB" sz="1200">
                <a:solidFill>
                  <a:srgbClr val="6AA84F"/>
                </a:solidFill>
                <a:latin typeface="Mada"/>
                <a:ea typeface="Mada"/>
                <a:cs typeface="Mada"/>
                <a:sym typeface="Mada"/>
              </a:rPr>
              <a:t> very  early stage curable adenocarcinoma</a:t>
            </a:r>
            <a:endParaRPr sz="1200">
              <a:latin typeface="Mada"/>
              <a:ea typeface="Mada"/>
              <a:cs typeface="Mada"/>
              <a:sym typeface="Mada"/>
            </a:endParaRPr>
          </a:p>
        </p:txBody>
      </p:sp>
      <p:sp>
        <p:nvSpPr>
          <p:cNvPr id="649" name="Google Shape;649;p24"/>
          <p:cNvSpPr txBox="1"/>
          <p:nvPr/>
        </p:nvSpPr>
        <p:spPr>
          <a:xfrm>
            <a:off x="2448350" y="9380700"/>
            <a:ext cx="1458600" cy="94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6AA84F"/>
                </a:solidFill>
                <a:latin typeface="Mada"/>
                <a:ea typeface="Mada"/>
                <a:cs typeface="Mada"/>
                <a:sym typeface="Mada"/>
              </a:rPr>
              <a:t>Picture B: </a:t>
            </a:r>
            <a:r>
              <a:rPr lang="en-GB" sz="1200">
                <a:solidFill>
                  <a:srgbClr val="6AA84F"/>
                </a:solidFill>
                <a:latin typeface="Mada"/>
                <a:ea typeface="Mada"/>
                <a:cs typeface="Mada"/>
                <a:sym typeface="Mada"/>
              </a:rPr>
              <a:t>the patient has opacity which was confirmed by CT</a:t>
            </a:r>
            <a:endParaRPr sz="1200">
              <a:latin typeface="Mada"/>
              <a:ea typeface="Mada"/>
              <a:cs typeface="Mada"/>
              <a:sym typeface="Mada"/>
            </a:endParaRPr>
          </a:p>
        </p:txBody>
      </p:sp>
      <p:pic>
        <p:nvPicPr>
          <p:cNvPr id="650" name="Google Shape;650;p24"/>
          <p:cNvPicPr preferRelativeResize="0"/>
          <p:nvPr/>
        </p:nvPicPr>
        <p:blipFill>
          <a:blip r:embed="rId10">
            <a:alphaModFix/>
          </a:blip>
          <a:stretch>
            <a:fillRect/>
          </a:stretch>
        </p:blipFill>
        <p:spPr>
          <a:xfrm>
            <a:off x="4522361" y="8158642"/>
            <a:ext cx="1158507" cy="1123031"/>
          </a:xfrm>
          <a:prstGeom prst="rect">
            <a:avLst/>
          </a:prstGeom>
          <a:noFill/>
          <a:ln cap="flat" cmpd="sng" w="9525">
            <a:solidFill>
              <a:srgbClr val="000000"/>
            </a:solidFill>
            <a:prstDash val="solid"/>
            <a:round/>
            <a:headEnd len="sm" w="sm" type="none"/>
            <a:tailEnd len="sm" w="sm" type="none"/>
          </a:ln>
        </p:spPr>
      </p:pic>
      <p:sp>
        <p:nvSpPr>
          <p:cNvPr id="651" name="Google Shape;651;p24"/>
          <p:cNvSpPr txBox="1"/>
          <p:nvPr/>
        </p:nvSpPr>
        <p:spPr>
          <a:xfrm>
            <a:off x="4929223" y="8008724"/>
            <a:ext cx="1071000" cy="603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C</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652" name="Google Shape;652;p24"/>
          <p:cNvSpPr txBox="1"/>
          <p:nvPr/>
        </p:nvSpPr>
        <p:spPr>
          <a:xfrm>
            <a:off x="4429925" y="9384600"/>
            <a:ext cx="3014400" cy="5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6AA84F"/>
                </a:solidFill>
                <a:latin typeface="Mada"/>
                <a:ea typeface="Mada"/>
                <a:cs typeface="Mada"/>
                <a:sym typeface="Mada"/>
              </a:rPr>
              <a:t>Picture C: </a:t>
            </a:r>
            <a:r>
              <a:rPr lang="en-GB" sz="1200">
                <a:solidFill>
                  <a:srgbClr val="6AA84F"/>
                </a:solidFill>
                <a:latin typeface="Mada"/>
                <a:ea typeface="Mada"/>
                <a:cs typeface="Mada"/>
                <a:sym typeface="Mada"/>
              </a:rPr>
              <a:t>60 years old heavy smoker, with chest pain, Hemoptysis, large tumor was found in the lower zone. </a:t>
            </a:r>
            <a:endParaRPr sz="1200">
              <a:solidFill>
                <a:srgbClr val="6AA84F"/>
              </a:solidFill>
              <a:latin typeface="Mada"/>
              <a:ea typeface="Mada"/>
              <a:cs typeface="Mada"/>
              <a:sym typeface="Mada"/>
            </a:endParaRPr>
          </a:p>
          <a:p>
            <a:pPr indent="0" lvl="0" marL="0" rtl="0" algn="l">
              <a:spcBef>
                <a:spcPts val="0"/>
              </a:spcBef>
              <a:spcAft>
                <a:spcPts val="0"/>
              </a:spcAft>
              <a:buNone/>
            </a:pPr>
            <a:r>
              <a:rPr b="1" lang="en-GB" sz="1200">
                <a:solidFill>
                  <a:srgbClr val="6AA84F"/>
                </a:solidFill>
                <a:latin typeface="Mada"/>
                <a:ea typeface="Mada"/>
                <a:cs typeface="Mada"/>
                <a:sym typeface="Mada"/>
              </a:rPr>
              <a:t>picture D: </a:t>
            </a:r>
            <a:r>
              <a:rPr lang="en-GB" sz="1200">
                <a:solidFill>
                  <a:srgbClr val="6AA84F"/>
                </a:solidFill>
                <a:latin typeface="Mada"/>
                <a:ea typeface="Mada"/>
                <a:cs typeface="Mada"/>
                <a:sym typeface="Mada"/>
              </a:rPr>
              <a:t>showed a large mass in the left upper lobe, and after biopsy it turned out to be small cell carcinoma. </a:t>
            </a:r>
            <a:endParaRPr b="1" sz="1200">
              <a:solidFill>
                <a:srgbClr val="6AA84F"/>
              </a:solidFill>
              <a:latin typeface="Mada"/>
              <a:ea typeface="Mada"/>
              <a:cs typeface="Mada"/>
              <a:sym typeface="Mada"/>
            </a:endParaRPr>
          </a:p>
        </p:txBody>
      </p:sp>
      <p:sp>
        <p:nvSpPr>
          <p:cNvPr id="653" name="Google Shape;653;p24"/>
          <p:cNvSpPr/>
          <p:nvPr/>
        </p:nvSpPr>
        <p:spPr>
          <a:xfrm>
            <a:off x="5220034" y="8727830"/>
            <a:ext cx="331500" cy="3162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4"/>
          <p:cNvSpPr/>
          <p:nvPr/>
        </p:nvSpPr>
        <p:spPr>
          <a:xfrm>
            <a:off x="6830645" y="8463091"/>
            <a:ext cx="273300" cy="3162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4"/>
          <p:cNvSpPr/>
          <p:nvPr/>
        </p:nvSpPr>
        <p:spPr>
          <a:xfrm>
            <a:off x="2782528" y="8297195"/>
            <a:ext cx="173700" cy="1923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4"/>
          <p:cNvSpPr/>
          <p:nvPr/>
        </p:nvSpPr>
        <p:spPr>
          <a:xfrm>
            <a:off x="702422" y="8749123"/>
            <a:ext cx="173700" cy="1923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2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662" name="Google Shape;662;p25"/>
          <p:cNvGraphicFramePr/>
          <p:nvPr/>
        </p:nvGraphicFramePr>
        <p:xfrm>
          <a:off x="378275" y="363417"/>
          <a:ext cx="3000000" cy="3000000"/>
        </p:xfrm>
        <a:graphic>
          <a:graphicData uri="http://schemas.openxmlformats.org/drawingml/2006/table">
            <a:tbl>
              <a:tblPr>
                <a:noFill/>
                <a:tableStyleId>{5AD902E2-DF5E-42A9-8A7F-ED845534F3F0}</a:tableStyleId>
              </a:tblPr>
              <a:tblGrid>
                <a:gridCol w="1408125"/>
                <a:gridCol w="5362500"/>
              </a:tblGrid>
              <a:tr h="100000">
                <a:tc>
                  <a:txBody>
                    <a:bodyPr/>
                    <a:lstStyle/>
                    <a:p>
                      <a:pPr indent="0" lvl="0" marL="0" rtl="0" algn="ctr">
                        <a:spcBef>
                          <a:spcPts val="0"/>
                        </a:spcBef>
                        <a:spcAft>
                          <a:spcPts val="0"/>
                        </a:spcAft>
                        <a:buNone/>
                      </a:pPr>
                      <a:r>
                        <a:t/>
                      </a:r>
                      <a:endParaRPr sz="2000">
                        <a:solidFill>
                          <a:srgbClr val="006D77"/>
                        </a:solidFill>
                        <a:latin typeface="Mada"/>
                        <a:ea typeface="Mada"/>
                        <a:cs typeface="Mada"/>
                        <a:sym typeface="Mada"/>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en-GB" sz="1800">
                          <a:solidFill>
                            <a:srgbClr val="E29578"/>
                          </a:solidFill>
                          <a:latin typeface="Lora"/>
                          <a:ea typeface="Lora"/>
                          <a:cs typeface="Lora"/>
                          <a:sym typeface="Lora"/>
                        </a:rPr>
                        <a:t>B.   </a:t>
                      </a:r>
                      <a:r>
                        <a:rPr b="1" lang="en-GB" sz="1800">
                          <a:solidFill>
                            <a:srgbClr val="E29578"/>
                          </a:solidFill>
                          <a:latin typeface="Lora"/>
                          <a:ea typeface="Lora"/>
                          <a:cs typeface="Lora"/>
                          <a:sym typeface="Lora"/>
                        </a:rPr>
                        <a:t>Secondary lung carcinoma</a:t>
                      </a:r>
                      <a:r>
                        <a:rPr b="1" lang="en-GB" sz="1800">
                          <a:solidFill>
                            <a:srgbClr val="E29578"/>
                          </a:solidFill>
                          <a:latin typeface="Lora"/>
                          <a:ea typeface="Lora"/>
                          <a:cs typeface="Lora"/>
                          <a:sym typeface="Lora"/>
                        </a:rPr>
                        <a:t> (</a:t>
                      </a:r>
                      <a:r>
                        <a:rPr b="1" lang="en-GB" sz="1800">
                          <a:solidFill>
                            <a:srgbClr val="E29578"/>
                          </a:solidFill>
                          <a:latin typeface="Lora"/>
                          <a:ea typeface="Lora"/>
                          <a:cs typeface="Lora"/>
                          <a:sym typeface="Lora"/>
                        </a:rPr>
                        <a:t>metastatic)</a:t>
                      </a:r>
                      <a:endParaRPr b="1" sz="18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583400">
                <a:tc>
                  <a:txBody>
                    <a:bodyPr/>
                    <a:lstStyle/>
                    <a:p>
                      <a:pPr indent="0" lvl="0" marL="0" rtl="0" algn="ctr">
                        <a:spcBef>
                          <a:spcPts val="0"/>
                        </a:spcBef>
                        <a:spcAft>
                          <a:spcPts val="0"/>
                        </a:spcAft>
                        <a:buNone/>
                      </a:pPr>
                      <a:r>
                        <a:rPr b="1" lang="en-GB" sz="1600">
                          <a:solidFill>
                            <a:srgbClr val="006D77"/>
                          </a:solidFill>
                          <a:latin typeface="Lora"/>
                          <a:ea typeface="Lora"/>
                          <a:cs typeface="Lora"/>
                          <a:sym typeface="Lora"/>
                        </a:rPr>
                        <a:t>Types</a:t>
                      </a:r>
                      <a:endParaRPr b="1" sz="16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223899" lvl="0" marL="269999" rtl="0" algn="l">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Solitary</a:t>
                      </a:r>
                      <a:r>
                        <a:rPr lang="en-GB">
                          <a:solidFill>
                            <a:schemeClr val="dk1"/>
                          </a:solidFill>
                          <a:latin typeface="Mada"/>
                          <a:ea typeface="Mada"/>
                          <a:cs typeface="Mada"/>
                          <a:sym typeface="Mada"/>
                        </a:rPr>
                        <a:t> lung nodule:</a:t>
                      </a:r>
                      <a:endParaRPr>
                        <a:solidFill>
                          <a:schemeClr val="dk1"/>
                        </a:solidFill>
                        <a:latin typeface="Mada"/>
                        <a:ea typeface="Mada"/>
                        <a:cs typeface="Mada"/>
                        <a:sym typeface="Mada"/>
                      </a:endParaRPr>
                    </a:p>
                    <a:p>
                      <a:pPr indent="-317500" lvl="1" marL="914400" rtl="0" algn="l">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Primary lung carcinoma </a:t>
                      </a:r>
                      <a:endParaRPr>
                        <a:solidFill>
                          <a:schemeClr val="dk1"/>
                        </a:solidFill>
                        <a:latin typeface="Mada"/>
                        <a:ea typeface="Mada"/>
                        <a:cs typeface="Mada"/>
                        <a:sym typeface="Mada"/>
                      </a:endParaRPr>
                    </a:p>
                    <a:p>
                      <a:pPr indent="-317500" lvl="1" marL="914400" rtl="0" algn="l">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Tuberculous granuloma </a:t>
                      </a:r>
                      <a:endParaRPr>
                        <a:solidFill>
                          <a:schemeClr val="dk1"/>
                        </a:solidFill>
                        <a:latin typeface="Mada"/>
                        <a:ea typeface="Mada"/>
                        <a:cs typeface="Mada"/>
                        <a:sym typeface="Mada"/>
                      </a:endParaRPr>
                    </a:p>
                    <a:p>
                      <a:pPr indent="-317500" lvl="1" marL="914400" rtl="0" algn="l">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Mixed tumor</a:t>
                      </a:r>
                      <a:endParaRPr>
                        <a:solidFill>
                          <a:schemeClr val="dk1"/>
                        </a:solidFill>
                        <a:latin typeface="Mada"/>
                        <a:ea typeface="Mada"/>
                        <a:cs typeface="Mada"/>
                        <a:sym typeface="Mada"/>
                      </a:endParaRPr>
                    </a:p>
                    <a:p>
                      <a:pPr indent="-317500" lvl="1" marL="914400" rtl="0" algn="l">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Secondary lung carcinoma </a:t>
                      </a:r>
                      <a:endParaRPr>
                        <a:solidFill>
                          <a:schemeClr val="dk1"/>
                        </a:solidFill>
                        <a:latin typeface="Mada"/>
                        <a:ea typeface="Mada"/>
                        <a:cs typeface="Mada"/>
                        <a:sym typeface="Mada"/>
                      </a:endParaRPr>
                    </a:p>
                    <a:p>
                      <a:pPr indent="-317500" lvl="1" marL="914400" rtl="0" algn="l">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Miscellaneous e.g. disk pneumonia</a:t>
                      </a:r>
                      <a:endParaRPr>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830675">
                <a:tc>
                  <a:txBody>
                    <a:bodyPr/>
                    <a:lstStyle/>
                    <a:p>
                      <a:pPr indent="0" lvl="0" marL="0" rtl="0" algn="ctr">
                        <a:spcBef>
                          <a:spcPts val="0"/>
                        </a:spcBef>
                        <a:spcAft>
                          <a:spcPts val="0"/>
                        </a:spcAft>
                        <a:buNone/>
                      </a:pPr>
                      <a:r>
                        <a:rPr b="1" lang="en-GB" sz="1600">
                          <a:solidFill>
                            <a:srgbClr val="006D77"/>
                          </a:solidFill>
                          <a:latin typeface="Lora"/>
                          <a:ea typeface="Lora"/>
                          <a:cs typeface="Lora"/>
                          <a:sym typeface="Lora"/>
                        </a:rPr>
                        <a:t>Comparison </a:t>
                      </a:r>
                      <a:endParaRPr b="1" sz="16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rPr lang="en-GB">
                          <a:solidFill>
                            <a:schemeClr val="dk1"/>
                          </a:solidFill>
                          <a:latin typeface="Mada"/>
                          <a:ea typeface="Mada"/>
                          <a:cs typeface="Mada"/>
                          <a:sym typeface="Mada"/>
                        </a:rPr>
                        <a:t>Hamartoma - carcinoid (benign Vs malignant):</a:t>
                      </a:r>
                      <a:endParaRPr>
                        <a:solidFill>
                          <a:schemeClr val="dk1"/>
                        </a:solidFill>
                        <a:latin typeface="Mada"/>
                        <a:ea typeface="Mada"/>
                        <a:cs typeface="Mada"/>
                        <a:sym typeface="Mada"/>
                      </a:endParaRPr>
                    </a:p>
                    <a:p>
                      <a:pPr indent="-223899" lvl="0" marL="269999" rtl="0" algn="l">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Age </a:t>
                      </a:r>
                      <a:endParaRPr>
                        <a:solidFill>
                          <a:schemeClr val="dk1"/>
                        </a:solidFill>
                        <a:latin typeface="Mada"/>
                        <a:ea typeface="Mada"/>
                        <a:cs typeface="Mada"/>
                        <a:sym typeface="Mada"/>
                      </a:endParaRPr>
                    </a:p>
                    <a:p>
                      <a:pPr indent="-223899" lvl="0" marL="269999" rtl="0" algn="l">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Sex </a:t>
                      </a:r>
                      <a:endParaRPr>
                        <a:solidFill>
                          <a:schemeClr val="dk1"/>
                        </a:solidFill>
                        <a:latin typeface="Mada"/>
                        <a:ea typeface="Mada"/>
                        <a:cs typeface="Mada"/>
                        <a:sym typeface="Mada"/>
                      </a:endParaRPr>
                    </a:p>
                    <a:p>
                      <a:pPr indent="-223899" lvl="0" marL="269999" rtl="0" algn="l">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X-Ray </a:t>
                      </a:r>
                      <a:endParaRPr>
                        <a:solidFill>
                          <a:schemeClr val="dk1"/>
                        </a:solidFill>
                        <a:latin typeface="Mada"/>
                        <a:ea typeface="Mada"/>
                        <a:cs typeface="Mada"/>
                        <a:sym typeface="Mada"/>
                      </a:endParaRPr>
                    </a:p>
                    <a:p>
                      <a:pPr indent="-317500" lvl="1" marL="914400" rtl="0" algn="l">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Size</a:t>
                      </a:r>
                      <a:endParaRPr>
                        <a:solidFill>
                          <a:schemeClr val="dk1"/>
                        </a:solidFill>
                        <a:latin typeface="Mada"/>
                        <a:ea typeface="Mada"/>
                        <a:cs typeface="Mada"/>
                        <a:sym typeface="Mada"/>
                      </a:endParaRPr>
                    </a:p>
                    <a:p>
                      <a:pPr indent="-317500" lvl="1" marL="914400" rtl="0" algn="l">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Time</a:t>
                      </a:r>
                      <a:endParaRPr>
                        <a:solidFill>
                          <a:schemeClr val="dk1"/>
                        </a:solidFill>
                        <a:latin typeface="Mada"/>
                        <a:ea typeface="Mada"/>
                        <a:cs typeface="Mada"/>
                        <a:sym typeface="Mada"/>
                      </a:endParaRPr>
                    </a:p>
                    <a:p>
                      <a:pPr indent="-317500" lvl="1" marL="914400" rtl="0" algn="l">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Calcification </a:t>
                      </a:r>
                      <a:endParaRPr>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663" name="Google Shape;663;p25"/>
          <p:cNvSpPr txBox="1"/>
          <p:nvPr/>
        </p:nvSpPr>
        <p:spPr>
          <a:xfrm>
            <a:off x="1114225" y="4210288"/>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Mediastinum Anatomy</a:t>
            </a:r>
            <a:r>
              <a:rPr b="1" lang="en-GB" sz="2200">
                <a:solidFill>
                  <a:srgbClr val="006D77"/>
                </a:solidFill>
                <a:latin typeface="Lora"/>
                <a:ea typeface="Lora"/>
                <a:cs typeface="Lora"/>
                <a:sym typeface="Lora"/>
              </a:rPr>
              <a:t>:</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664" name="Google Shape;664;p25"/>
          <p:cNvCxnSpPr/>
          <p:nvPr/>
        </p:nvCxnSpPr>
        <p:spPr>
          <a:xfrm>
            <a:off x="2000875" y="4716150"/>
            <a:ext cx="3744000" cy="3900"/>
          </a:xfrm>
          <a:prstGeom prst="straightConnector1">
            <a:avLst/>
          </a:prstGeom>
          <a:noFill/>
          <a:ln cap="flat" cmpd="sng" w="19050">
            <a:solidFill>
              <a:srgbClr val="83C5BE"/>
            </a:solidFill>
            <a:prstDash val="solid"/>
            <a:round/>
            <a:headEnd len="med" w="med" type="oval"/>
            <a:tailEnd len="med" w="med" type="oval"/>
          </a:ln>
        </p:spPr>
      </p:cxnSp>
      <p:sp>
        <p:nvSpPr>
          <p:cNvPr id="665" name="Google Shape;665;p25"/>
          <p:cNvSpPr txBox="1"/>
          <p:nvPr/>
        </p:nvSpPr>
        <p:spPr>
          <a:xfrm>
            <a:off x="876636" y="7045000"/>
            <a:ext cx="1925400" cy="3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ada"/>
                <a:ea typeface="Mada"/>
                <a:cs typeface="Mada"/>
                <a:sym typeface="Mada"/>
              </a:rPr>
              <a:t>Divisions</a:t>
            </a:r>
            <a:endParaRPr b="1">
              <a:latin typeface="Mada"/>
              <a:ea typeface="Mada"/>
              <a:cs typeface="Mada"/>
              <a:sym typeface="Mada"/>
            </a:endParaRPr>
          </a:p>
        </p:txBody>
      </p:sp>
      <p:sp>
        <p:nvSpPr>
          <p:cNvPr id="666" name="Google Shape;666;p25"/>
          <p:cNvSpPr txBox="1"/>
          <p:nvPr/>
        </p:nvSpPr>
        <p:spPr>
          <a:xfrm>
            <a:off x="876629" y="7319263"/>
            <a:ext cx="2653800" cy="673500"/>
          </a:xfrm>
          <a:prstGeom prst="rect">
            <a:avLst/>
          </a:prstGeom>
          <a:noFill/>
          <a:ln>
            <a:noFill/>
          </a:ln>
        </p:spPr>
        <p:txBody>
          <a:bodyPr anchorCtr="0" anchor="t" bIns="91425" lIns="91425" spcFirstLastPara="1" rIns="91425" wrap="square" tIns="91425">
            <a:noAutofit/>
          </a:bodyPr>
          <a:lstStyle/>
          <a:p>
            <a:pPr indent="-223899" lvl="0" marL="269999" rtl="0" algn="l">
              <a:spcBef>
                <a:spcPts val="0"/>
              </a:spcBef>
              <a:spcAft>
                <a:spcPts val="0"/>
              </a:spcAft>
              <a:buSzPts val="1400"/>
              <a:buFont typeface="Mada"/>
              <a:buChar char="●"/>
            </a:pPr>
            <a:r>
              <a:rPr lang="en-GB">
                <a:latin typeface="Mada"/>
                <a:ea typeface="Mada"/>
                <a:cs typeface="Mada"/>
                <a:sym typeface="Mada"/>
              </a:rPr>
              <a:t>Traditional</a:t>
            </a:r>
            <a:endParaRPr>
              <a:latin typeface="Mada"/>
              <a:ea typeface="Mada"/>
              <a:cs typeface="Mada"/>
              <a:sym typeface="Mada"/>
            </a:endParaRPr>
          </a:p>
          <a:p>
            <a:pPr indent="-223899" lvl="0" marL="269999" rtl="0" algn="l">
              <a:spcBef>
                <a:spcPts val="0"/>
              </a:spcBef>
              <a:spcAft>
                <a:spcPts val="0"/>
              </a:spcAft>
              <a:buSzPts val="1400"/>
              <a:buFont typeface="Mada"/>
              <a:buChar char="●"/>
            </a:pPr>
            <a:r>
              <a:rPr lang="en-GB">
                <a:latin typeface="Mada"/>
                <a:ea typeface="Mada"/>
                <a:cs typeface="Mada"/>
                <a:sym typeface="Mada"/>
              </a:rPr>
              <a:t>Clinical</a:t>
            </a:r>
            <a:endParaRPr>
              <a:latin typeface="Mada"/>
              <a:ea typeface="Mada"/>
              <a:cs typeface="Mada"/>
              <a:sym typeface="Mada"/>
            </a:endParaRPr>
          </a:p>
        </p:txBody>
      </p:sp>
      <p:cxnSp>
        <p:nvCxnSpPr>
          <p:cNvPr id="667" name="Google Shape;667;p25"/>
          <p:cNvCxnSpPr/>
          <p:nvPr/>
        </p:nvCxnSpPr>
        <p:spPr>
          <a:xfrm>
            <a:off x="483521" y="4872923"/>
            <a:ext cx="0" cy="4461600"/>
          </a:xfrm>
          <a:prstGeom prst="straightConnector1">
            <a:avLst/>
          </a:prstGeom>
          <a:noFill/>
          <a:ln cap="flat" cmpd="sng" w="28575">
            <a:solidFill>
              <a:srgbClr val="FFDDD2"/>
            </a:solidFill>
            <a:prstDash val="solid"/>
            <a:round/>
            <a:headEnd len="med" w="med" type="oval"/>
            <a:tailEnd len="med" w="med" type="oval"/>
          </a:ln>
        </p:spPr>
      </p:cxnSp>
      <p:cxnSp>
        <p:nvCxnSpPr>
          <p:cNvPr id="668" name="Google Shape;668;p25"/>
          <p:cNvCxnSpPr>
            <a:stCxn id="669" idx="6"/>
          </p:cNvCxnSpPr>
          <p:nvPr/>
        </p:nvCxnSpPr>
        <p:spPr>
          <a:xfrm flipH="1" rot="10800000">
            <a:off x="592484" y="7240290"/>
            <a:ext cx="242400" cy="600"/>
          </a:xfrm>
          <a:prstGeom prst="straightConnector1">
            <a:avLst/>
          </a:prstGeom>
          <a:noFill/>
          <a:ln cap="flat" cmpd="sng" w="19050">
            <a:solidFill>
              <a:srgbClr val="83C5BE"/>
            </a:solidFill>
            <a:prstDash val="solid"/>
            <a:round/>
            <a:headEnd len="med" w="med" type="none"/>
            <a:tailEnd len="med" w="med" type="oval"/>
          </a:ln>
        </p:spPr>
      </p:cxnSp>
      <p:cxnSp>
        <p:nvCxnSpPr>
          <p:cNvPr id="670" name="Google Shape;670;p25"/>
          <p:cNvCxnSpPr/>
          <p:nvPr/>
        </p:nvCxnSpPr>
        <p:spPr>
          <a:xfrm flipH="1" rot="10800000">
            <a:off x="592484" y="5360728"/>
            <a:ext cx="242400" cy="600"/>
          </a:xfrm>
          <a:prstGeom prst="straightConnector1">
            <a:avLst/>
          </a:prstGeom>
          <a:noFill/>
          <a:ln cap="flat" cmpd="sng" w="19050">
            <a:solidFill>
              <a:srgbClr val="83C5BE"/>
            </a:solidFill>
            <a:prstDash val="solid"/>
            <a:round/>
            <a:headEnd len="med" w="med" type="none"/>
            <a:tailEnd len="med" w="med" type="oval"/>
          </a:ln>
        </p:spPr>
      </p:cxnSp>
      <p:sp>
        <p:nvSpPr>
          <p:cNvPr id="671" name="Google Shape;671;p25"/>
          <p:cNvSpPr txBox="1"/>
          <p:nvPr/>
        </p:nvSpPr>
        <p:spPr>
          <a:xfrm>
            <a:off x="5931700" y="5114925"/>
            <a:ext cx="1583400" cy="16308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672" name="Google Shape;672;p25"/>
          <p:cNvCxnSpPr/>
          <p:nvPr/>
        </p:nvCxnSpPr>
        <p:spPr>
          <a:xfrm flipH="1" rot="10800000">
            <a:off x="592484" y="8602103"/>
            <a:ext cx="242400" cy="600"/>
          </a:xfrm>
          <a:prstGeom prst="straightConnector1">
            <a:avLst/>
          </a:prstGeom>
          <a:noFill/>
          <a:ln cap="flat" cmpd="sng" w="19050">
            <a:solidFill>
              <a:srgbClr val="83C5BE"/>
            </a:solidFill>
            <a:prstDash val="solid"/>
            <a:round/>
            <a:headEnd len="med" w="med" type="none"/>
            <a:tailEnd len="med" w="med" type="oval"/>
          </a:ln>
        </p:spPr>
      </p:cxnSp>
      <p:sp>
        <p:nvSpPr>
          <p:cNvPr id="673" name="Google Shape;673;p25"/>
          <p:cNvSpPr txBox="1"/>
          <p:nvPr/>
        </p:nvSpPr>
        <p:spPr>
          <a:xfrm>
            <a:off x="876636" y="8405927"/>
            <a:ext cx="1925400" cy="3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ada"/>
                <a:ea typeface="Mada"/>
                <a:cs typeface="Mada"/>
                <a:sym typeface="Mada"/>
              </a:rPr>
              <a:t>Access</a:t>
            </a:r>
            <a:endParaRPr b="1">
              <a:latin typeface="Mada"/>
              <a:ea typeface="Mada"/>
              <a:cs typeface="Mada"/>
              <a:sym typeface="Mada"/>
            </a:endParaRPr>
          </a:p>
        </p:txBody>
      </p:sp>
      <p:sp>
        <p:nvSpPr>
          <p:cNvPr id="674" name="Google Shape;674;p25"/>
          <p:cNvSpPr/>
          <p:nvPr/>
        </p:nvSpPr>
        <p:spPr>
          <a:xfrm>
            <a:off x="240164" y="5111800"/>
            <a:ext cx="481200" cy="4839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5"/>
          <p:cNvSpPr txBox="1"/>
          <p:nvPr/>
        </p:nvSpPr>
        <p:spPr>
          <a:xfrm>
            <a:off x="876623" y="8682318"/>
            <a:ext cx="3674400" cy="673500"/>
          </a:xfrm>
          <a:prstGeom prst="rect">
            <a:avLst/>
          </a:prstGeom>
          <a:noFill/>
          <a:ln>
            <a:noFill/>
          </a:ln>
        </p:spPr>
        <p:txBody>
          <a:bodyPr anchorCtr="0" anchor="t" bIns="91425" lIns="91425" spcFirstLastPara="1" rIns="91425" wrap="square" tIns="91425">
            <a:noAutofit/>
          </a:bodyPr>
          <a:lstStyle/>
          <a:p>
            <a:pPr indent="-223899" lvl="0" marL="269999" rtl="0" algn="l">
              <a:spcBef>
                <a:spcPts val="0"/>
              </a:spcBef>
              <a:spcAft>
                <a:spcPts val="0"/>
              </a:spcAft>
              <a:buSzPts val="1400"/>
              <a:buFont typeface="Mada"/>
              <a:buChar char="●"/>
            </a:pPr>
            <a:r>
              <a:rPr lang="en-GB">
                <a:latin typeface="Mada"/>
                <a:ea typeface="Mada"/>
                <a:cs typeface="Mada"/>
                <a:sym typeface="Mada"/>
              </a:rPr>
              <a:t>Mediastinoscopy</a:t>
            </a:r>
            <a:endParaRPr>
              <a:latin typeface="Mada"/>
              <a:ea typeface="Mada"/>
              <a:cs typeface="Mada"/>
              <a:sym typeface="Mada"/>
            </a:endParaRPr>
          </a:p>
          <a:p>
            <a:pPr indent="-223899" lvl="0" marL="269999" rtl="0" algn="l">
              <a:spcBef>
                <a:spcPts val="0"/>
              </a:spcBef>
              <a:spcAft>
                <a:spcPts val="0"/>
              </a:spcAft>
              <a:buSzPts val="1400"/>
              <a:buFont typeface="Mada"/>
              <a:buChar char="●"/>
            </a:pPr>
            <a:r>
              <a:rPr lang="en-GB">
                <a:latin typeface="Mada"/>
                <a:ea typeface="Mada"/>
                <a:cs typeface="Mada"/>
                <a:sym typeface="Mada"/>
              </a:rPr>
              <a:t>Mediastinotomy</a:t>
            </a:r>
            <a:endParaRPr>
              <a:latin typeface="Mada"/>
              <a:ea typeface="Mada"/>
              <a:cs typeface="Mada"/>
              <a:sym typeface="Mada"/>
            </a:endParaRPr>
          </a:p>
        </p:txBody>
      </p:sp>
      <p:sp>
        <p:nvSpPr>
          <p:cNvPr id="676" name="Google Shape;676;p25"/>
          <p:cNvSpPr txBox="1"/>
          <p:nvPr/>
        </p:nvSpPr>
        <p:spPr>
          <a:xfrm>
            <a:off x="876626" y="5157850"/>
            <a:ext cx="1804800" cy="3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ada"/>
                <a:ea typeface="Mada"/>
                <a:cs typeface="Mada"/>
                <a:sym typeface="Mada"/>
              </a:rPr>
              <a:t>Boundaries</a:t>
            </a:r>
            <a:endParaRPr b="1">
              <a:latin typeface="Mada"/>
              <a:ea typeface="Mada"/>
              <a:cs typeface="Mada"/>
              <a:sym typeface="Mada"/>
            </a:endParaRPr>
          </a:p>
        </p:txBody>
      </p:sp>
      <p:sp>
        <p:nvSpPr>
          <p:cNvPr id="677" name="Google Shape;677;p25"/>
          <p:cNvSpPr txBox="1"/>
          <p:nvPr/>
        </p:nvSpPr>
        <p:spPr>
          <a:xfrm>
            <a:off x="876625" y="5368900"/>
            <a:ext cx="5075100" cy="11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GB">
                <a:solidFill>
                  <a:srgbClr val="6AA84F"/>
                </a:solidFill>
                <a:latin typeface="Mada"/>
                <a:ea typeface="Mada"/>
                <a:cs typeface="Mada"/>
                <a:sym typeface="Mada"/>
              </a:rPr>
              <a:t>The space in the thoracic cavity between the lungs, it’s </a:t>
            </a:r>
            <a:r>
              <a:rPr lang="en-GB">
                <a:solidFill>
                  <a:srgbClr val="6AA84F"/>
                </a:solidFill>
                <a:latin typeface="Mada"/>
                <a:ea typeface="Mada"/>
                <a:cs typeface="Mada"/>
                <a:sym typeface="Mada"/>
              </a:rPr>
              <a:t>divided</a:t>
            </a:r>
            <a:r>
              <a:rPr lang="en-GB">
                <a:solidFill>
                  <a:srgbClr val="6AA84F"/>
                </a:solidFill>
                <a:latin typeface="Mada"/>
                <a:ea typeface="Mada"/>
                <a:cs typeface="Mada"/>
                <a:sym typeface="Mada"/>
              </a:rPr>
              <a:t> </a:t>
            </a:r>
            <a:r>
              <a:rPr lang="en-GB">
                <a:solidFill>
                  <a:srgbClr val="6AA84F"/>
                </a:solidFill>
                <a:latin typeface="Mada"/>
                <a:ea typeface="Mada"/>
                <a:cs typeface="Mada"/>
                <a:sym typeface="Mada"/>
              </a:rPr>
              <a:t>into </a:t>
            </a:r>
            <a:r>
              <a:rPr lang="en-GB">
                <a:solidFill>
                  <a:srgbClr val="6AA84F"/>
                </a:solidFill>
                <a:latin typeface="Mada"/>
                <a:ea typeface="Mada"/>
                <a:cs typeface="Mada"/>
                <a:sym typeface="Mada"/>
              </a:rPr>
              <a:t>superior and inferior compartments by the thoracic plane at the level of the sternal angle, and the intervertebral disc of T4–T5, </a:t>
            </a:r>
            <a:r>
              <a:rPr lang="en-GB">
                <a:solidFill>
                  <a:srgbClr val="6AA84F"/>
                </a:solidFill>
                <a:latin typeface="Mada"/>
                <a:ea typeface="Mada"/>
                <a:cs typeface="Mada"/>
                <a:sym typeface="Mada"/>
              </a:rPr>
              <a:t>the inferior space </a:t>
            </a:r>
            <a:r>
              <a:rPr lang="en-GB">
                <a:solidFill>
                  <a:srgbClr val="6AA84F"/>
                </a:solidFill>
                <a:latin typeface="Mada"/>
                <a:ea typeface="Mada"/>
                <a:cs typeface="Mada"/>
                <a:sym typeface="Mada"/>
              </a:rPr>
              <a:t>is further divided into: anterior (behind the sternum), middle (around the heart and the major vessels) and posterior (</a:t>
            </a:r>
            <a:r>
              <a:rPr lang="en-GB">
                <a:solidFill>
                  <a:srgbClr val="6AA84F"/>
                </a:solidFill>
                <a:latin typeface="Mada"/>
                <a:ea typeface="Mada"/>
                <a:cs typeface="Mada"/>
                <a:sym typeface="Mada"/>
              </a:rPr>
              <a:t>in front</a:t>
            </a:r>
            <a:r>
              <a:rPr lang="en-GB">
                <a:solidFill>
                  <a:srgbClr val="6AA84F"/>
                </a:solidFill>
                <a:latin typeface="Mada"/>
                <a:ea typeface="Mada"/>
                <a:cs typeface="Mada"/>
                <a:sym typeface="Mada"/>
              </a:rPr>
              <a:t> the vertebra).</a:t>
            </a:r>
            <a:endParaRPr>
              <a:solidFill>
                <a:srgbClr val="6AA84F"/>
              </a:solidFill>
              <a:latin typeface="Mada"/>
              <a:ea typeface="Mada"/>
              <a:cs typeface="Mada"/>
              <a:sym typeface="Mada"/>
            </a:endParaRPr>
          </a:p>
        </p:txBody>
      </p:sp>
      <p:sp>
        <p:nvSpPr>
          <p:cNvPr id="678" name="Google Shape;678;p25"/>
          <p:cNvSpPr/>
          <p:nvPr/>
        </p:nvSpPr>
        <p:spPr>
          <a:xfrm>
            <a:off x="378284" y="5246650"/>
            <a:ext cx="214200" cy="214200"/>
          </a:xfrm>
          <a:prstGeom prst="ellipse">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5"/>
          <p:cNvSpPr/>
          <p:nvPr/>
        </p:nvSpPr>
        <p:spPr>
          <a:xfrm>
            <a:off x="240164" y="6998938"/>
            <a:ext cx="481200" cy="4839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5"/>
          <p:cNvSpPr/>
          <p:nvPr/>
        </p:nvSpPr>
        <p:spPr>
          <a:xfrm>
            <a:off x="378284" y="7133790"/>
            <a:ext cx="214200" cy="214200"/>
          </a:xfrm>
          <a:prstGeom prst="ellipse">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5"/>
          <p:cNvSpPr/>
          <p:nvPr/>
        </p:nvSpPr>
        <p:spPr>
          <a:xfrm>
            <a:off x="240164" y="8359880"/>
            <a:ext cx="481200" cy="4839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5"/>
          <p:cNvSpPr/>
          <p:nvPr/>
        </p:nvSpPr>
        <p:spPr>
          <a:xfrm>
            <a:off x="378284" y="8509881"/>
            <a:ext cx="214200" cy="214200"/>
          </a:xfrm>
          <a:prstGeom prst="ellipse">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2" name="Google Shape;682;p25"/>
          <p:cNvPicPr preferRelativeResize="0"/>
          <p:nvPr/>
        </p:nvPicPr>
        <p:blipFill>
          <a:blip r:embed="rId3">
            <a:alphaModFix/>
          </a:blip>
          <a:stretch>
            <a:fillRect/>
          </a:stretch>
        </p:blipFill>
        <p:spPr>
          <a:xfrm>
            <a:off x="5326322" y="2729058"/>
            <a:ext cx="1583451" cy="914225"/>
          </a:xfrm>
          <a:prstGeom prst="rect">
            <a:avLst/>
          </a:prstGeom>
          <a:noFill/>
          <a:ln cap="flat" cmpd="sng" w="9525">
            <a:solidFill>
              <a:schemeClr val="dk2"/>
            </a:solidFill>
            <a:prstDash val="solid"/>
            <a:round/>
            <a:headEnd len="sm" w="sm" type="none"/>
            <a:tailEnd len="sm" w="sm" type="none"/>
          </a:ln>
        </p:spPr>
      </p:pic>
      <p:sp>
        <p:nvSpPr>
          <p:cNvPr id="683" name="Google Shape;683;p25"/>
          <p:cNvSpPr txBox="1"/>
          <p:nvPr/>
        </p:nvSpPr>
        <p:spPr>
          <a:xfrm>
            <a:off x="6152654" y="2632917"/>
            <a:ext cx="882300" cy="468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A</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684" name="Google Shape;684;p25"/>
          <p:cNvSpPr txBox="1"/>
          <p:nvPr/>
        </p:nvSpPr>
        <p:spPr>
          <a:xfrm>
            <a:off x="4924425" y="3609975"/>
            <a:ext cx="2300700" cy="33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rgbClr val="6AA84F"/>
                </a:solidFill>
                <a:latin typeface="Mada"/>
                <a:ea typeface="Mada"/>
                <a:cs typeface="Mada"/>
                <a:sym typeface="Mada"/>
              </a:rPr>
              <a:t>Picture A: </a:t>
            </a:r>
            <a:r>
              <a:rPr lang="en-GB" sz="1200">
                <a:solidFill>
                  <a:srgbClr val="6AA84F"/>
                </a:solidFill>
                <a:latin typeface="Mada"/>
                <a:ea typeface="Mada"/>
                <a:cs typeface="Mada"/>
                <a:sym typeface="Mada"/>
              </a:rPr>
              <a:t>Hamartoma, benign tumor with calcification</a:t>
            </a:r>
            <a:endParaRPr sz="1200"/>
          </a:p>
        </p:txBody>
      </p:sp>
      <p:pic>
        <p:nvPicPr>
          <p:cNvPr id="685" name="Google Shape;685;p25"/>
          <p:cNvPicPr preferRelativeResize="0"/>
          <p:nvPr/>
        </p:nvPicPr>
        <p:blipFill rotWithShape="1">
          <a:blip r:embed="rId4">
            <a:alphaModFix/>
          </a:blip>
          <a:srcRect b="0" l="-1770" r="0" t="0"/>
          <a:stretch/>
        </p:blipFill>
        <p:spPr>
          <a:xfrm>
            <a:off x="5499049" y="7022121"/>
            <a:ext cx="2041351" cy="2390960"/>
          </a:xfrm>
          <a:prstGeom prst="rect">
            <a:avLst/>
          </a:prstGeom>
          <a:noFill/>
          <a:ln>
            <a:noFill/>
          </a:ln>
        </p:spPr>
      </p:pic>
      <p:pic>
        <p:nvPicPr>
          <p:cNvPr id="686" name="Google Shape;686;p25"/>
          <p:cNvPicPr preferRelativeResize="0"/>
          <p:nvPr/>
        </p:nvPicPr>
        <p:blipFill rotWithShape="1">
          <a:blip r:embed="rId5">
            <a:alphaModFix/>
          </a:blip>
          <a:srcRect b="12472" l="51585" r="18100" t="0"/>
          <a:stretch/>
        </p:blipFill>
        <p:spPr>
          <a:xfrm>
            <a:off x="6104013" y="5177363"/>
            <a:ext cx="1197475" cy="1525775"/>
          </a:xfrm>
          <a:prstGeom prst="rect">
            <a:avLst/>
          </a:prstGeom>
          <a:noFill/>
          <a:ln>
            <a:noFill/>
          </a:ln>
        </p:spPr>
      </p:pic>
      <p:sp>
        <p:nvSpPr>
          <p:cNvPr id="687" name="Google Shape;687;p25"/>
          <p:cNvSpPr txBox="1"/>
          <p:nvPr/>
        </p:nvSpPr>
        <p:spPr>
          <a:xfrm>
            <a:off x="5479700" y="6943300"/>
            <a:ext cx="2041500" cy="25437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5"/>
          <p:cNvSpPr/>
          <p:nvPr/>
        </p:nvSpPr>
        <p:spPr>
          <a:xfrm>
            <a:off x="74475" y="9732075"/>
            <a:ext cx="7440600" cy="8838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285750" lvl="0" marL="457200" rtl="0" algn="l">
              <a:spcBef>
                <a:spcPts val="0"/>
              </a:spcBef>
              <a:spcAft>
                <a:spcPts val="0"/>
              </a:spcAft>
              <a:buClr>
                <a:srgbClr val="1C4588"/>
              </a:buClr>
              <a:buSzPts val="900"/>
              <a:buFont typeface="Mada"/>
              <a:buChar char="-"/>
            </a:pPr>
            <a:r>
              <a:rPr lang="en-GB" sz="900">
                <a:solidFill>
                  <a:srgbClr val="1C4588"/>
                </a:solidFill>
                <a:latin typeface="Mada"/>
                <a:ea typeface="Mada"/>
                <a:cs typeface="Mada"/>
                <a:sym typeface="Mada"/>
              </a:rPr>
              <a:t>Pulmonary metastasis is a  common presentation and may be the only site of metastasis.</a:t>
            </a:r>
            <a:endParaRPr sz="900">
              <a:solidFill>
                <a:srgbClr val="1C4588"/>
              </a:solidFill>
              <a:latin typeface="Mada"/>
              <a:ea typeface="Mada"/>
              <a:cs typeface="Mada"/>
              <a:sym typeface="Mada"/>
            </a:endParaRPr>
          </a:p>
          <a:p>
            <a:pPr indent="-285750" lvl="0" marL="457200" rtl="0" algn="l">
              <a:spcBef>
                <a:spcPts val="0"/>
              </a:spcBef>
              <a:spcAft>
                <a:spcPts val="0"/>
              </a:spcAft>
              <a:buClr>
                <a:srgbClr val="1C4588"/>
              </a:buClr>
              <a:buSzPts val="900"/>
              <a:buFont typeface="Mada"/>
              <a:buChar char="-"/>
            </a:pPr>
            <a:r>
              <a:rPr lang="en-GB" sz="900">
                <a:solidFill>
                  <a:srgbClr val="1C4588"/>
                </a:solidFill>
                <a:latin typeface="Mada"/>
                <a:ea typeface="Mada"/>
                <a:cs typeface="Mada"/>
                <a:sym typeface="Mada"/>
              </a:rPr>
              <a:t>Resection of metastatic lesions may be part of a treatment protocol. </a:t>
            </a:r>
            <a:endParaRPr sz="900">
              <a:solidFill>
                <a:srgbClr val="1C4588"/>
              </a:solidFill>
              <a:latin typeface="Mada"/>
              <a:ea typeface="Mada"/>
              <a:cs typeface="Mada"/>
              <a:sym typeface="Mada"/>
            </a:endParaRPr>
          </a:p>
          <a:p>
            <a:pPr indent="-285750" lvl="0" marL="457200" rtl="0" algn="l">
              <a:spcBef>
                <a:spcPts val="0"/>
              </a:spcBef>
              <a:spcAft>
                <a:spcPts val="0"/>
              </a:spcAft>
              <a:buClr>
                <a:srgbClr val="1C4588"/>
              </a:buClr>
              <a:buSzPts val="900"/>
              <a:buFont typeface="Mada"/>
              <a:buChar char="-"/>
            </a:pPr>
            <a:r>
              <a:rPr lang="en-GB" sz="900">
                <a:solidFill>
                  <a:srgbClr val="1C4588"/>
                </a:solidFill>
                <a:latin typeface="Mada"/>
                <a:ea typeface="Mada"/>
                <a:cs typeface="Mada"/>
                <a:sym typeface="Mada"/>
              </a:rPr>
              <a:t>What is Virchow’s node? It is an enlarged left supraclavicular node. It occurs on the left as this is where the cisterna chyli (dilated lymph sac at the end of the thoracic duct) empties into the subclavian vein. Virchow’s node is suggestive of metastatic lung or gastrointestinal malignancy.</a:t>
            </a:r>
            <a:endParaRPr sz="900">
              <a:solidFill>
                <a:srgbClr val="1C4588"/>
              </a:solidFill>
              <a:latin typeface="Mada"/>
              <a:ea typeface="Mada"/>
              <a:cs typeface="Mada"/>
              <a:sym typeface="Mad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pic>
        <p:nvPicPr>
          <p:cNvPr id="693" name="Google Shape;693;p26"/>
          <p:cNvPicPr preferRelativeResize="0"/>
          <p:nvPr/>
        </p:nvPicPr>
        <p:blipFill>
          <a:blip r:embed="rId3">
            <a:alphaModFix/>
          </a:blip>
          <a:stretch>
            <a:fillRect/>
          </a:stretch>
        </p:blipFill>
        <p:spPr>
          <a:xfrm>
            <a:off x="6376050" y="7485466"/>
            <a:ext cx="1105501" cy="2060112"/>
          </a:xfrm>
          <a:prstGeom prst="rect">
            <a:avLst/>
          </a:prstGeom>
          <a:noFill/>
          <a:ln>
            <a:noFill/>
          </a:ln>
        </p:spPr>
      </p:pic>
      <p:sp>
        <p:nvSpPr>
          <p:cNvPr id="694" name="Google Shape;694;p2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5" name="Google Shape;695;p26"/>
          <p:cNvPicPr preferRelativeResize="0"/>
          <p:nvPr/>
        </p:nvPicPr>
        <p:blipFill>
          <a:blip r:embed="rId4">
            <a:alphaModFix/>
          </a:blip>
          <a:stretch>
            <a:fillRect/>
          </a:stretch>
        </p:blipFill>
        <p:spPr>
          <a:xfrm>
            <a:off x="284325" y="3378194"/>
            <a:ext cx="1457940" cy="1003619"/>
          </a:xfrm>
          <a:prstGeom prst="rect">
            <a:avLst/>
          </a:prstGeom>
          <a:noFill/>
          <a:ln cap="flat" cmpd="sng" w="9525">
            <a:solidFill>
              <a:srgbClr val="000000"/>
            </a:solidFill>
            <a:prstDash val="solid"/>
            <a:round/>
            <a:headEnd len="sm" w="sm" type="none"/>
            <a:tailEnd len="sm" w="sm" type="none"/>
          </a:ln>
        </p:spPr>
      </p:pic>
      <p:pic>
        <p:nvPicPr>
          <p:cNvPr id="696" name="Google Shape;696;p26"/>
          <p:cNvPicPr preferRelativeResize="0"/>
          <p:nvPr/>
        </p:nvPicPr>
        <p:blipFill rotWithShape="1">
          <a:blip r:embed="rId5">
            <a:alphaModFix/>
          </a:blip>
          <a:srcRect b="18299" l="0" r="11979" t="1476"/>
          <a:stretch/>
        </p:blipFill>
        <p:spPr>
          <a:xfrm>
            <a:off x="280975" y="4641550"/>
            <a:ext cx="1457950" cy="1003625"/>
          </a:xfrm>
          <a:prstGeom prst="rect">
            <a:avLst/>
          </a:prstGeom>
          <a:noFill/>
          <a:ln cap="flat" cmpd="sng" w="9525">
            <a:solidFill>
              <a:srgbClr val="000000"/>
            </a:solidFill>
            <a:prstDash val="solid"/>
            <a:round/>
            <a:headEnd len="sm" w="sm" type="none"/>
            <a:tailEnd len="sm" w="sm" type="none"/>
          </a:ln>
        </p:spPr>
      </p:pic>
      <p:pic>
        <p:nvPicPr>
          <p:cNvPr id="697" name="Google Shape;697;p26"/>
          <p:cNvPicPr preferRelativeResize="0"/>
          <p:nvPr/>
        </p:nvPicPr>
        <p:blipFill rotWithShape="1">
          <a:blip r:embed="rId6">
            <a:alphaModFix/>
          </a:blip>
          <a:srcRect b="0" l="14886" r="0" t="0"/>
          <a:stretch/>
        </p:blipFill>
        <p:spPr>
          <a:xfrm>
            <a:off x="302950" y="5887050"/>
            <a:ext cx="1435975" cy="1003625"/>
          </a:xfrm>
          <a:prstGeom prst="rect">
            <a:avLst/>
          </a:prstGeom>
          <a:noFill/>
          <a:ln cap="flat" cmpd="sng" w="9525">
            <a:solidFill>
              <a:srgbClr val="000000"/>
            </a:solidFill>
            <a:prstDash val="solid"/>
            <a:round/>
            <a:headEnd len="sm" w="sm" type="none"/>
            <a:tailEnd len="sm" w="sm" type="none"/>
          </a:ln>
        </p:spPr>
      </p:pic>
      <p:pic>
        <p:nvPicPr>
          <p:cNvPr id="698" name="Google Shape;698;p26"/>
          <p:cNvPicPr preferRelativeResize="0"/>
          <p:nvPr/>
        </p:nvPicPr>
        <p:blipFill>
          <a:blip r:embed="rId7">
            <a:alphaModFix/>
          </a:blip>
          <a:stretch>
            <a:fillRect/>
          </a:stretch>
        </p:blipFill>
        <p:spPr>
          <a:xfrm>
            <a:off x="329125" y="7196700"/>
            <a:ext cx="1457950" cy="1015675"/>
          </a:xfrm>
          <a:prstGeom prst="rect">
            <a:avLst/>
          </a:prstGeom>
          <a:noFill/>
          <a:ln cap="flat" cmpd="sng" w="9525">
            <a:solidFill>
              <a:srgbClr val="000000"/>
            </a:solidFill>
            <a:prstDash val="solid"/>
            <a:round/>
            <a:headEnd len="sm" w="sm" type="none"/>
            <a:tailEnd len="sm" w="sm" type="none"/>
          </a:ln>
        </p:spPr>
      </p:pic>
      <p:pic>
        <p:nvPicPr>
          <p:cNvPr id="699" name="Google Shape;699;p26"/>
          <p:cNvPicPr preferRelativeResize="0"/>
          <p:nvPr/>
        </p:nvPicPr>
        <p:blipFill>
          <a:blip r:embed="rId8">
            <a:alphaModFix/>
          </a:blip>
          <a:stretch>
            <a:fillRect/>
          </a:stretch>
        </p:blipFill>
        <p:spPr>
          <a:xfrm>
            <a:off x="329125" y="8512600"/>
            <a:ext cx="1457950" cy="1015675"/>
          </a:xfrm>
          <a:prstGeom prst="rect">
            <a:avLst/>
          </a:prstGeom>
          <a:noFill/>
          <a:ln cap="flat" cmpd="sng" w="9525">
            <a:solidFill>
              <a:srgbClr val="000000"/>
            </a:solidFill>
            <a:prstDash val="solid"/>
            <a:round/>
            <a:headEnd len="sm" w="sm" type="none"/>
            <a:tailEnd len="sm" w="sm" type="none"/>
          </a:ln>
        </p:spPr>
      </p:pic>
      <p:grpSp>
        <p:nvGrpSpPr>
          <p:cNvPr id="700" name="Google Shape;700;p26"/>
          <p:cNvGrpSpPr/>
          <p:nvPr/>
        </p:nvGrpSpPr>
        <p:grpSpPr>
          <a:xfrm>
            <a:off x="73400" y="458340"/>
            <a:ext cx="6142749" cy="2489510"/>
            <a:chOff x="-296328" y="68005"/>
            <a:chExt cx="6142749" cy="2489510"/>
          </a:xfrm>
        </p:grpSpPr>
        <p:sp>
          <p:nvSpPr>
            <p:cNvPr id="701" name="Google Shape;701;p26"/>
            <p:cNvSpPr/>
            <p:nvPr/>
          </p:nvSpPr>
          <p:spPr>
            <a:xfrm>
              <a:off x="1801963" y="68005"/>
              <a:ext cx="2995800" cy="468900"/>
            </a:xfrm>
            <a:prstGeom prst="roundRect">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700">
                  <a:solidFill>
                    <a:srgbClr val="FFFFFF"/>
                  </a:solidFill>
                  <a:latin typeface="Lora"/>
                  <a:ea typeface="Lora"/>
                  <a:cs typeface="Lora"/>
                  <a:sym typeface="Lora"/>
                </a:rPr>
                <a:t>Mediastinal Mass </a:t>
              </a:r>
              <a:r>
                <a:rPr b="1" lang="en-GB" sz="1700">
                  <a:solidFill>
                    <a:srgbClr val="FFFFFF"/>
                  </a:solidFill>
                  <a:latin typeface="Lora"/>
                  <a:ea typeface="Lora"/>
                  <a:cs typeface="Lora"/>
                  <a:sym typeface="Lora"/>
                </a:rPr>
                <a:t>Lesions</a:t>
              </a:r>
              <a:endParaRPr baseline="30000" sz="1700">
                <a:solidFill>
                  <a:srgbClr val="FFFFFF"/>
                </a:solidFill>
                <a:latin typeface="Mada"/>
                <a:ea typeface="Mada"/>
                <a:cs typeface="Mada"/>
                <a:sym typeface="Mada"/>
              </a:endParaRPr>
            </a:p>
          </p:txBody>
        </p:sp>
        <p:sp>
          <p:nvSpPr>
            <p:cNvPr id="702" name="Google Shape;702;p26"/>
            <p:cNvSpPr/>
            <p:nvPr/>
          </p:nvSpPr>
          <p:spPr>
            <a:xfrm>
              <a:off x="2262022" y="812490"/>
              <a:ext cx="2075700" cy="5958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200">
                  <a:solidFill>
                    <a:srgbClr val="E29578"/>
                  </a:solidFill>
                  <a:latin typeface="Lora"/>
                  <a:ea typeface="Lora"/>
                  <a:cs typeface="Lora"/>
                  <a:sym typeface="Lora"/>
                </a:rPr>
                <a:t>Anterior Mediastinum (5 T’s)</a:t>
              </a:r>
              <a:endParaRPr b="1" sz="1200">
                <a:solidFill>
                  <a:srgbClr val="E29578"/>
                </a:solidFill>
                <a:latin typeface="Lora"/>
                <a:ea typeface="Lora"/>
                <a:cs typeface="Lora"/>
                <a:sym typeface="Lora"/>
              </a:endParaRPr>
            </a:p>
          </p:txBody>
        </p:sp>
        <p:sp>
          <p:nvSpPr>
            <p:cNvPr id="703" name="Google Shape;703;p26"/>
            <p:cNvSpPr/>
            <p:nvPr/>
          </p:nvSpPr>
          <p:spPr>
            <a:xfrm>
              <a:off x="-94203" y="812492"/>
              <a:ext cx="2075700" cy="5958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200">
                  <a:solidFill>
                    <a:srgbClr val="E29578"/>
                  </a:solidFill>
                  <a:latin typeface="Lora"/>
                  <a:ea typeface="Lora"/>
                  <a:cs typeface="Lora"/>
                  <a:sym typeface="Lora"/>
                </a:rPr>
                <a:t>Middle Mediastinum</a:t>
              </a:r>
              <a:endParaRPr b="1" sz="1200">
                <a:solidFill>
                  <a:srgbClr val="E29578"/>
                </a:solidFill>
                <a:latin typeface="Lora"/>
                <a:ea typeface="Lora"/>
                <a:cs typeface="Lora"/>
                <a:sym typeface="Lora"/>
              </a:endParaRPr>
            </a:p>
            <a:p>
              <a:pPr indent="0" lvl="0" marL="0" rtl="0" algn="ctr">
                <a:spcBef>
                  <a:spcPts val="0"/>
                </a:spcBef>
                <a:spcAft>
                  <a:spcPts val="0"/>
                </a:spcAft>
                <a:buClr>
                  <a:srgbClr val="000000"/>
                </a:buClr>
                <a:buSzPts val="1100"/>
                <a:buFont typeface="Arial"/>
                <a:buNone/>
              </a:pPr>
              <a:r>
                <a:rPr b="1" lang="en-GB" sz="1100">
                  <a:solidFill>
                    <a:srgbClr val="E29578"/>
                  </a:solidFill>
                  <a:latin typeface="Lora"/>
                  <a:ea typeface="Lora"/>
                  <a:cs typeface="Lora"/>
                  <a:sym typeface="Lora"/>
                </a:rPr>
                <a:t>(Cyst: </a:t>
              </a:r>
              <a:r>
                <a:rPr b="1" lang="en-GB" sz="1100">
                  <a:solidFill>
                    <a:srgbClr val="6AA84F"/>
                  </a:solidFill>
                  <a:latin typeface="Lora"/>
                  <a:ea typeface="Lora"/>
                  <a:cs typeface="Lora"/>
                  <a:sym typeface="Lora"/>
                </a:rPr>
                <a:t>bronchogenic cyst &amp; pericardial cyst</a:t>
              </a:r>
              <a:r>
                <a:rPr b="1" lang="en-GB" sz="1100">
                  <a:solidFill>
                    <a:srgbClr val="E29578"/>
                  </a:solidFill>
                  <a:latin typeface="Lora"/>
                  <a:ea typeface="Lora"/>
                  <a:cs typeface="Lora"/>
                  <a:sym typeface="Lora"/>
                </a:rPr>
                <a:t>)</a:t>
              </a:r>
              <a:endParaRPr b="1" sz="1100">
                <a:solidFill>
                  <a:srgbClr val="E29578"/>
                </a:solidFill>
                <a:latin typeface="Lora"/>
                <a:ea typeface="Lora"/>
                <a:cs typeface="Lora"/>
                <a:sym typeface="Lora"/>
              </a:endParaRPr>
            </a:p>
          </p:txBody>
        </p:sp>
        <p:sp>
          <p:nvSpPr>
            <p:cNvPr id="704" name="Google Shape;704;p26"/>
            <p:cNvSpPr/>
            <p:nvPr/>
          </p:nvSpPr>
          <p:spPr>
            <a:xfrm>
              <a:off x="-296328" y="1911615"/>
              <a:ext cx="1016400" cy="645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6AA84F"/>
                  </a:solidFill>
                  <a:latin typeface="Mada"/>
                  <a:ea typeface="Mada"/>
                  <a:cs typeface="Mada"/>
                  <a:sym typeface="Mada"/>
                </a:rPr>
                <a:t>Thymus - thymoma</a:t>
              </a:r>
              <a:endParaRPr b="1" sz="1100">
                <a:solidFill>
                  <a:srgbClr val="6AA84F"/>
                </a:solidFill>
                <a:latin typeface="Mada"/>
                <a:ea typeface="Mada"/>
                <a:cs typeface="Mada"/>
                <a:sym typeface="Mada"/>
              </a:endParaRPr>
            </a:p>
          </p:txBody>
        </p:sp>
        <p:sp>
          <p:nvSpPr>
            <p:cNvPr id="705" name="Google Shape;705;p26"/>
            <p:cNvSpPr/>
            <p:nvPr/>
          </p:nvSpPr>
          <p:spPr>
            <a:xfrm>
              <a:off x="4831222" y="1911615"/>
              <a:ext cx="1015200" cy="645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000">
                  <a:solidFill>
                    <a:srgbClr val="6AA84F"/>
                  </a:solidFill>
                  <a:latin typeface="Mada"/>
                  <a:ea typeface="Mada"/>
                  <a:cs typeface="Mada"/>
                  <a:sym typeface="Mada"/>
                </a:rPr>
                <a:t>Thoracic aneurysms</a:t>
              </a:r>
              <a:endParaRPr b="1" sz="1000">
                <a:solidFill>
                  <a:srgbClr val="6AA84F"/>
                </a:solidFill>
                <a:latin typeface="Mada"/>
                <a:ea typeface="Mada"/>
                <a:cs typeface="Mada"/>
                <a:sym typeface="Mada"/>
              </a:endParaRPr>
            </a:p>
          </p:txBody>
        </p:sp>
        <p:cxnSp>
          <p:nvCxnSpPr>
            <p:cNvPr id="706" name="Google Shape;706;p26"/>
            <p:cNvCxnSpPr>
              <a:stCxn id="701" idx="2"/>
              <a:endCxn id="702" idx="0"/>
            </p:cNvCxnSpPr>
            <p:nvPr/>
          </p:nvCxnSpPr>
          <p:spPr>
            <a:xfrm flipH="1" rot="-5400000">
              <a:off x="3162313" y="674455"/>
              <a:ext cx="275700" cy="600"/>
            </a:xfrm>
            <a:prstGeom prst="bentConnector3">
              <a:avLst>
                <a:gd fmla="val 49979" name="adj1"/>
              </a:avLst>
            </a:prstGeom>
            <a:noFill/>
            <a:ln cap="flat" cmpd="sng" w="19050">
              <a:solidFill>
                <a:srgbClr val="FFDDD2"/>
              </a:solidFill>
              <a:prstDash val="solid"/>
              <a:round/>
              <a:headEnd len="sm" w="sm" type="none"/>
              <a:tailEnd len="sm" w="sm" type="none"/>
            </a:ln>
          </p:spPr>
        </p:cxnSp>
        <p:cxnSp>
          <p:nvCxnSpPr>
            <p:cNvPr id="707" name="Google Shape;707;p26"/>
            <p:cNvCxnSpPr>
              <a:stCxn id="703" idx="0"/>
              <a:endCxn id="701" idx="2"/>
            </p:cNvCxnSpPr>
            <p:nvPr/>
          </p:nvCxnSpPr>
          <p:spPr>
            <a:xfrm rot="-5400000">
              <a:off x="1983897" y="-503458"/>
              <a:ext cx="275700" cy="2356200"/>
            </a:xfrm>
            <a:prstGeom prst="bentConnector3">
              <a:avLst>
                <a:gd fmla="val 49980" name="adj1"/>
              </a:avLst>
            </a:prstGeom>
            <a:noFill/>
            <a:ln cap="flat" cmpd="sng" w="19050">
              <a:solidFill>
                <a:srgbClr val="FFDDD2"/>
              </a:solidFill>
              <a:prstDash val="solid"/>
              <a:round/>
              <a:headEnd len="sm" w="sm" type="none"/>
              <a:tailEnd len="sm" w="sm" type="none"/>
            </a:ln>
          </p:spPr>
        </p:cxnSp>
        <p:cxnSp>
          <p:nvCxnSpPr>
            <p:cNvPr id="708" name="Google Shape;708;p26"/>
            <p:cNvCxnSpPr>
              <a:stCxn id="702" idx="2"/>
              <a:endCxn id="705" idx="0"/>
            </p:cNvCxnSpPr>
            <p:nvPr/>
          </p:nvCxnSpPr>
          <p:spPr>
            <a:xfrm flipH="1" rot="-5400000">
              <a:off x="4067572" y="640590"/>
              <a:ext cx="503400" cy="2038800"/>
            </a:xfrm>
            <a:prstGeom prst="bentConnector3">
              <a:avLst>
                <a:gd fmla="val 49993" name="adj1"/>
              </a:avLst>
            </a:prstGeom>
            <a:noFill/>
            <a:ln cap="flat" cmpd="sng" w="19050">
              <a:solidFill>
                <a:srgbClr val="FFDDD2"/>
              </a:solidFill>
              <a:prstDash val="solid"/>
              <a:round/>
              <a:headEnd len="sm" w="sm" type="none"/>
              <a:tailEnd len="sm" w="sm" type="none"/>
            </a:ln>
          </p:spPr>
        </p:cxnSp>
        <p:cxnSp>
          <p:nvCxnSpPr>
            <p:cNvPr id="709" name="Google Shape;709;p26"/>
            <p:cNvCxnSpPr>
              <a:stCxn id="704" idx="0"/>
              <a:endCxn id="702" idx="2"/>
            </p:cNvCxnSpPr>
            <p:nvPr/>
          </p:nvCxnSpPr>
          <p:spPr>
            <a:xfrm rot="-5400000">
              <a:off x="1504122" y="115965"/>
              <a:ext cx="503400" cy="3087900"/>
            </a:xfrm>
            <a:prstGeom prst="bentConnector3">
              <a:avLst>
                <a:gd fmla="val 49993" name="adj1"/>
              </a:avLst>
            </a:prstGeom>
            <a:noFill/>
            <a:ln cap="flat" cmpd="sng" w="19050">
              <a:solidFill>
                <a:srgbClr val="FFDDD2"/>
              </a:solidFill>
              <a:prstDash val="solid"/>
              <a:round/>
              <a:headEnd len="sm" w="sm" type="none"/>
              <a:tailEnd len="sm" w="sm" type="none"/>
            </a:ln>
          </p:spPr>
        </p:cxnSp>
        <p:cxnSp>
          <p:nvCxnSpPr>
            <p:cNvPr id="710" name="Google Shape;710;p26"/>
            <p:cNvCxnSpPr>
              <a:stCxn id="702" idx="2"/>
              <a:endCxn id="711" idx="0"/>
            </p:cNvCxnSpPr>
            <p:nvPr/>
          </p:nvCxnSpPr>
          <p:spPr>
            <a:xfrm flipH="1" rot="-5400000">
              <a:off x="3419272" y="1288890"/>
              <a:ext cx="503400" cy="742200"/>
            </a:xfrm>
            <a:prstGeom prst="bentConnector3">
              <a:avLst>
                <a:gd fmla="val 49993" name="adj1"/>
              </a:avLst>
            </a:prstGeom>
            <a:noFill/>
            <a:ln cap="flat" cmpd="sng" w="19050">
              <a:solidFill>
                <a:srgbClr val="FFDDD2"/>
              </a:solidFill>
              <a:prstDash val="solid"/>
              <a:round/>
              <a:headEnd len="sm" w="sm" type="none"/>
              <a:tailEnd len="sm" w="sm" type="none"/>
            </a:ln>
          </p:spPr>
        </p:cxnSp>
        <p:sp>
          <p:nvSpPr>
            <p:cNvPr id="711" name="Google Shape;711;p26"/>
            <p:cNvSpPr/>
            <p:nvPr/>
          </p:nvSpPr>
          <p:spPr>
            <a:xfrm>
              <a:off x="3534622" y="1911615"/>
              <a:ext cx="1015200" cy="645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000">
                  <a:solidFill>
                    <a:srgbClr val="6AA84F"/>
                  </a:solidFill>
                  <a:latin typeface="Mada"/>
                  <a:ea typeface="Mada"/>
                  <a:cs typeface="Mada"/>
                  <a:sym typeface="Mada"/>
                </a:rPr>
                <a:t>T cell lymphoma</a:t>
              </a:r>
              <a:r>
                <a:rPr b="1" lang="en-GB" sz="1000">
                  <a:solidFill>
                    <a:srgbClr val="6AA84F"/>
                  </a:solidFill>
                  <a:latin typeface="Mada"/>
                  <a:ea typeface="Mada"/>
                  <a:cs typeface="Mada"/>
                  <a:sym typeface="Mada"/>
                </a:rPr>
                <a:t> </a:t>
              </a:r>
              <a:endParaRPr b="1" sz="1000">
                <a:solidFill>
                  <a:srgbClr val="6AA84F"/>
                </a:solidFill>
                <a:latin typeface="Mada"/>
                <a:ea typeface="Mada"/>
                <a:cs typeface="Mada"/>
                <a:sym typeface="Mada"/>
              </a:endParaRPr>
            </a:p>
          </p:txBody>
        </p:sp>
      </p:grpSp>
      <p:sp>
        <p:nvSpPr>
          <p:cNvPr id="712" name="Google Shape;712;p26"/>
          <p:cNvSpPr/>
          <p:nvPr/>
        </p:nvSpPr>
        <p:spPr>
          <a:xfrm>
            <a:off x="5060225" y="1202825"/>
            <a:ext cx="2089500" cy="5958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200">
                <a:solidFill>
                  <a:srgbClr val="E29578"/>
                </a:solidFill>
                <a:latin typeface="Lora"/>
                <a:ea typeface="Lora"/>
                <a:cs typeface="Lora"/>
                <a:sym typeface="Lora"/>
              </a:rPr>
              <a:t>Posterior Mediastinum </a:t>
            </a:r>
            <a:r>
              <a:rPr b="1" lang="en-GB" sz="1100">
                <a:solidFill>
                  <a:srgbClr val="E29578"/>
                </a:solidFill>
                <a:latin typeface="Lora"/>
                <a:ea typeface="Lora"/>
                <a:cs typeface="Lora"/>
                <a:sym typeface="Lora"/>
              </a:rPr>
              <a:t>(Neurogenic tumors, </a:t>
            </a:r>
            <a:r>
              <a:rPr b="1" lang="en-GB" sz="1100">
                <a:solidFill>
                  <a:srgbClr val="1C4588"/>
                </a:solidFill>
                <a:latin typeface="Lora"/>
                <a:ea typeface="Lora"/>
                <a:cs typeface="Lora"/>
                <a:sym typeface="Lora"/>
              </a:rPr>
              <a:t>Enterogenous cysts</a:t>
            </a:r>
            <a:r>
              <a:rPr b="1" lang="en-GB" sz="1100">
                <a:solidFill>
                  <a:srgbClr val="E29578"/>
                </a:solidFill>
                <a:latin typeface="Lora"/>
                <a:ea typeface="Lora"/>
                <a:cs typeface="Lora"/>
                <a:sym typeface="Lora"/>
              </a:rPr>
              <a:t>)</a:t>
            </a:r>
            <a:r>
              <a:rPr b="1" lang="en-GB" sz="1100">
                <a:solidFill>
                  <a:srgbClr val="E29578"/>
                </a:solidFill>
                <a:latin typeface="Lora"/>
                <a:ea typeface="Lora"/>
                <a:cs typeface="Lora"/>
                <a:sym typeface="Lora"/>
              </a:rPr>
              <a:t> </a:t>
            </a:r>
            <a:endParaRPr b="1" sz="1100">
              <a:solidFill>
                <a:srgbClr val="E29578"/>
              </a:solidFill>
              <a:latin typeface="Lora"/>
              <a:ea typeface="Lora"/>
              <a:cs typeface="Lora"/>
              <a:sym typeface="Lora"/>
            </a:endParaRPr>
          </a:p>
        </p:txBody>
      </p:sp>
      <p:cxnSp>
        <p:nvCxnSpPr>
          <p:cNvPr id="713" name="Google Shape;713;p26"/>
          <p:cNvCxnSpPr>
            <a:stCxn id="712" idx="0"/>
            <a:endCxn id="701" idx="2"/>
          </p:cNvCxnSpPr>
          <p:nvPr/>
        </p:nvCxnSpPr>
        <p:spPr>
          <a:xfrm flipH="1" rot="5400000">
            <a:off x="4749425" y="-152725"/>
            <a:ext cx="275700" cy="2435400"/>
          </a:xfrm>
          <a:prstGeom prst="bentConnector3">
            <a:avLst>
              <a:gd fmla="val 49979" name="adj1"/>
            </a:avLst>
          </a:prstGeom>
          <a:noFill/>
          <a:ln cap="flat" cmpd="sng" w="19050">
            <a:solidFill>
              <a:srgbClr val="FFDDD2"/>
            </a:solidFill>
            <a:prstDash val="solid"/>
            <a:round/>
            <a:headEnd len="sm" w="sm" type="none"/>
            <a:tailEnd len="sm" w="sm" type="none"/>
          </a:ln>
        </p:spPr>
      </p:cxnSp>
      <p:sp>
        <p:nvSpPr>
          <p:cNvPr id="714" name="Google Shape;714;p26"/>
          <p:cNvSpPr/>
          <p:nvPr/>
        </p:nvSpPr>
        <p:spPr>
          <a:xfrm>
            <a:off x="1378575" y="2307525"/>
            <a:ext cx="1015200" cy="645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t/>
            </a:r>
            <a:endParaRPr b="1" sz="1000">
              <a:solidFill>
                <a:srgbClr val="6AA84F"/>
              </a:solidFill>
              <a:latin typeface="Mada"/>
              <a:ea typeface="Mada"/>
              <a:cs typeface="Mada"/>
              <a:sym typeface="Mada"/>
            </a:endParaRPr>
          </a:p>
        </p:txBody>
      </p:sp>
      <p:sp>
        <p:nvSpPr>
          <p:cNvPr id="715" name="Google Shape;715;p26"/>
          <p:cNvSpPr/>
          <p:nvPr/>
        </p:nvSpPr>
        <p:spPr>
          <a:xfrm>
            <a:off x="2611425" y="2307525"/>
            <a:ext cx="1015200" cy="645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100">
                <a:solidFill>
                  <a:srgbClr val="6AA84F"/>
                </a:solidFill>
                <a:latin typeface="Mada"/>
                <a:ea typeface="Mada"/>
                <a:cs typeface="Mada"/>
                <a:sym typeface="Mada"/>
              </a:rPr>
              <a:t>Teratoma</a:t>
            </a:r>
            <a:endParaRPr b="1" sz="1100">
              <a:solidFill>
                <a:srgbClr val="6AA84F"/>
              </a:solidFill>
              <a:latin typeface="Mada"/>
              <a:ea typeface="Mada"/>
              <a:cs typeface="Mada"/>
              <a:sym typeface="Mada"/>
            </a:endParaRPr>
          </a:p>
        </p:txBody>
      </p:sp>
      <p:cxnSp>
        <p:nvCxnSpPr>
          <p:cNvPr id="716" name="Google Shape;716;p26"/>
          <p:cNvCxnSpPr>
            <a:stCxn id="714" idx="0"/>
            <a:endCxn id="702" idx="2"/>
          </p:cNvCxnSpPr>
          <p:nvPr/>
        </p:nvCxnSpPr>
        <p:spPr>
          <a:xfrm rot="-5400000">
            <a:off x="2523525" y="1161375"/>
            <a:ext cx="508800" cy="1783500"/>
          </a:xfrm>
          <a:prstGeom prst="bentConnector3">
            <a:avLst>
              <a:gd fmla="val 50010" name="adj1"/>
            </a:avLst>
          </a:prstGeom>
          <a:noFill/>
          <a:ln cap="flat" cmpd="sng" w="19050">
            <a:solidFill>
              <a:srgbClr val="FFDDD2"/>
            </a:solidFill>
            <a:prstDash val="solid"/>
            <a:round/>
            <a:headEnd len="sm" w="sm" type="none"/>
            <a:tailEnd len="sm" w="sm" type="none"/>
          </a:ln>
        </p:spPr>
      </p:cxnSp>
      <p:cxnSp>
        <p:nvCxnSpPr>
          <p:cNvPr id="717" name="Google Shape;717;p26"/>
          <p:cNvCxnSpPr>
            <a:stCxn id="715" idx="0"/>
            <a:endCxn id="702" idx="2"/>
          </p:cNvCxnSpPr>
          <p:nvPr/>
        </p:nvCxnSpPr>
        <p:spPr>
          <a:xfrm rot="-5400000">
            <a:off x="3139875" y="1777875"/>
            <a:ext cx="508800" cy="550500"/>
          </a:xfrm>
          <a:prstGeom prst="bentConnector3">
            <a:avLst>
              <a:gd fmla="val 50010" name="adj1"/>
            </a:avLst>
          </a:prstGeom>
          <a:noFill/>
          <a:ln cap="flat" cmpd="sng" w="19050">
            <a:solidFill>
              <a:srgbClr val="FFDDD2"/>
            </a:solidFill>
            <a:prstDash val="solid"/>
            <a:round/>
            <a:headEnd len="sm" w="sm" type="none"/>
            <a:tailEnd len="sm" w="sm" type="none"/>
          </a:ln>
        </p:spPr>
      </p:cxnSp>
      <p:sp>
        <p:nvSpPr>
          <p:cNvPr id="718" name="Google Shape;718;p26"/>
          <p:cNvSpPr txBox="1"/>
          <p:nvPr/>
        </p:nvSpPr>
        <p:spPr>
          <a:xfrm>
            <a:off x="997156" y="3269950"/>
            <a:ext cx="1076400" cy="505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A</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719" name="Google Shape;719;p26"/>
          <p:cNvSpPr txBox="1"/>
          <p:nvPr/>
        </p:nvSpPr>
        <p:spPr>
          <a:xfrm>
            <a:off x="997142" y="4530783"/>
            <a:ext cx="1076400" cy="414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B</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720" name="Google Shape;720;p26"/>
          <p:cNvSpPr txBox="1"/>
          <p:nvPr/>
        </p:nvSpPr>
        <p:spPr>
          <a:xfrm>
            <a:off x="991296" y="5751842"/>
            <a:ext cx="1059000" cy="531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C</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721" name="Google Shape;721;p26"/>
          <p:cNvSpPr txBox="1"/>
          <p:nvPr/>
        </p:nvSpPr>
        <p:spPr>
          <a:xfrm>
            <a:off x="1044250" y="7090192"/>
            <a:ext cx="1105500" cy="495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D</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722" name="Google Shape;722;p26"/>
          <p:cNvSpPr txBox="1"/>
          <p:nvPr/>
        </p:nvSpPr>
        <p:spPr>
          <a:xfrm>
            <a:off x="1042475" y="8406025"/>
            <a:ext cx="1059000" cy="505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E</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grpSp>
        <p:nvGrpSpPr>
          <p:cNvPr id="723" name="Google Shape;723;p26"/>
          <p:cNvGrpSpPr/>
          <p:nvPr/>
        </p:nvGrpSpPr>
        <p:grpSpPr>
          <a:xfrm>
            <a:off x="2007707" y="3691142"/>
            <a:ext cx="236607" cy="225353"/>
            <a:chOff x="6414250" y="2415450"/>
            <a:chExt cx="312600" cy="312600"/>
          </a:xfrm>
        </p:grpSpPr>
        <p:sp>
          <p:nvSpPr>
            <p:cNvPr id="724" name="Google Shape;724;p26"/>
            <p:cNvSpPr/>
            <p:nvPr/>
          </p:nvSpPr>
          <p:spPr>
            <a:xfrm>
              <a:off x="6414250"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6"/>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6" name="Google Shape;726;p26"/>
          <p:cNvGrpSpPr/>
          <p:nvPr/>
        </p:nvGrpSpPr>
        <p:grpSpPr>
          <a:xfrm>
            <a:off x="2007707" y="4986542"/>
            <a:ext cx="236607" cy="225353"/>
            <a:chOff x="6414250" y="2415450"/>
            <a:chExt cx="312600" cy="312600"/>
          </a:xfrm>
        </p:grpSpPr>
        <p:sp>
          <p:nvSpPr>
            <p:cNvPr id="727" name="Google Shape;727;p26"/>
            <p:cNvSpPr/>
            <p:nvPr/>
          </p:nvSpPr>
          <p:spPr>
            <a:xfrm>
              <a:off x="6414250"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6"/>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9" name="Google Shape;729;p26"/>
          <p:cNvGrpSpPr/>
          <p:nvPr/>
        </p:nvGrpSpPr>
        <p:grpSpPr>
          <a:xfrm>
            <a:off x="2007707" y="6205742"/>
            <a:ext cx="236607" cy="225353"/>
            <a:chOff x="6414250" y="2415450"/>
            <a:chExt cx="312600" cy="312600"/>
          </a:xfrm>
        </p:grpSpPr>
        <p:sp>
          <p:nvSpPr>
            <p:cNvPr id="730" name="Google Shape;730;p26"/>
            <p:cNvSpPr/>
            <p:nvPr/>
          </p:nvSpPr>
          <p:spPr>
            <a:xfrm>
              <a:off x="6414250"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6"/>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2" name="Google Shape;732;p26"/>
          <p:cNvGrpSpPr/>
          <p:nvPr/>
        </p:nvGrpSpPr>
        <p:grpSpPr>
          <a:xfrm>
            <a:off x="2007707" y="7501142"/>
            <a:ext cx="236607" cy="225353"/>
            <a:chOff x="6414250" y="2415450"/>
            <a:chExt cx="312600" cy="312600"/>
          </a:xfrm>
        </p:grpSpPr>
        <p:sp>
          <p:nvSpPr>
            <p:cNvPr id="733" name="Google Shape;733;p26"/>
            <p:cNvSpPr/>
            <p:nvPr/>
          </p:nvSpPr>
          <p:spPr>
            <a:xfrm>
              <a:off x="6414250"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6"/>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5" name="Google Shape;735;p26"/>
          <p:cNvSpPr txBox="1"/>
          <p:nvPr/>
        </p:nvSpPr>
        <p:spPr>
          <a:xfrm>
            <a:off x="2334200" y="3591200"/>
            <a:ext cx="4668600" cy="64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200">
                <a:solidFill>
                  <a:srgbClr val="6AA84F"/>
                </a:solidFill>
                <a:latin typeface="Mada"/>
                <a:ea typeface="Mada"/>
                <a:cs typeface="Mada"/>
                <a:sym typeface="Mada"/>
              </a:rPr>
              <a:t>Picture A: </a:t>
            </a:r>
            <a:r>
              <a:rPr lang="en-GB" sz="1200">
                <a:solidFill>
                  <a:srgbClr val="6AA84F"/>
                </a:solidFill>
                <a:latin typeface="Mada"/>
                <a:ea typeface="Mada"/>
                <a:cs typeface="Mada"/>
                <a:sym typeface="Mada"/>
              </a:rPr>
              <a:t>large superior mediastinum. </a:t>
            </a:r>
            <a:endParaRPr sz="1200"/>
          </a:p>
        </p:txBody>
      </p:sp>
      <p:sp>
        <p:nvSpPr>
          <p:cNvPr id="736" name="Google Shape;736;p26"/>
          <p:cNvSpPr txBox="1"/>
          <p:nvPr/>
        </p:nvSpPr>
        <p:spPr>
          <a:xfrm>
            <a:off x="2334200" y="4886600"/>
            <a:ext cx="4668600" cy="64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6AA84F"/>
                </a:solidFill>
                <a:latin typeface="Mada"/>
                <a:ea typeface="Mada"/>
                <a:cs typeface="Mada"/>
                <a:sym typeface="Mada"/>
              </a:rPr>
              <a:t>picture B: </a:t>
            </a:r>
            <a:r>
              <a:rPr lang="en-GB" sz="1200">
                <a:solidFill>
                  <a:srgbClr val="6AA84F"/>
                </a:solidFill>
                <a:latin typeface="Mada"/>
                <a:ea typeface="Mada"/>
                <a:cs typeface="Mada"/>
                <a:sym typeface="Mada"/>
              </a:rPr>
              <a:t>large mass behind the sternum ‘retrosternal goitre’.  </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b="1" sz="1200">
              <a:solidFill>
                <a:srgbClr val="6AA84F"/>
              </a:solidFill>
              <a:latin typeface="Mada"/>
              <a:ea typeface="Mada"/>
              <a:cs typeface="Mada"/>
              <a:sym typeface="Mada"/>
            </a:endParaRPr>
          </a:p>
        </p:txBody>
      </p:sp>
      <p:sp>
        <p:nvSpPr>
          <p:cNvPr id="737" name="Google Shape;737;p26"/>
          <p:cNvSpPr txBox="1"/>
          <p:nvPr/>
        </p:nvSpPr>
        <p:spPr>
          <a:xfrm>
            <a:off x="2334200" y="6029600"/>
            <a:ext cx="4668600" cy="64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6AA84F"/>
                </a:solidFill>
                <a:latin typeface="Mada"/>
                <a:ea typeface="Mada"/>
                <a:cs typeface="Mada"/>
                <a:sym typeface="Mada"/>
              </a:rPr>
              <a:t>Picture C:</a:t>
            </a:r>
            <a:r>
              <a:rPr lang="en-GB" sz="1200">
                <a:solidFill>
                  <a:srgbClr val="6AA84F"/>
                </a:solidFill>
                <a:latin typeface="Mada"/>
                <a:ea typeface="Mada"/>
                <a:cs typeface="Mada"/>
                <a:sym typeface="Mada"/>
              </a:rPr>
              <a:t> the trachea is compressed, there is a retrosternal goiter shifting the trachea to the right (away from pathology).</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b="1" sz="1200">
              <a:solidFill>
                <a:srgbClr val="6AA84F"/>
              </a:solidFill>
              <a:latin typeface="Mada"/>
              <a:ea typeface="Mada"/>
              <a:cs typeface="Mada"/>
              <a:sym typeface="Mada"/>
            </a:endParaRPr>
          </a:p>
          <a:p>
            <a:pPr indent="0" lvl="0" marL="0" rtl="0" algn="l">
              <a:spcBef>
                <a:spcPts val="0"/>
              </a:spcBef>
              <a:spcAft>
                <a:spcPts val="0"/>
              </a:spcAft>
              <a:buNone/>
            </a:pPr>
            <a:r>
              <a:t/>
            </a:r>
            <a:endParaRPr b="1" sz="1200">
              <a:solidFill>
                <a:srgbClr val="6AA84F"/>
              </a:solidFill>
              <a:latin typeface="Mada"/>
              <a:ea typeface="Mada"/>
              <a:cs typeface="Mada"/>
              <a:sym typeface="Mada"/>
            </a:endParaRPr>
          </a:p>
        </p:txBody>
      </p:sp>
      <p:sp>
        <p:nvSpPr>
          <p:cNvPr id="738" name="Google Shape;738;p26"/>
          <p:cNvSpPr txBox="1"/>
          <p:nvPr/>
        </p:nvSpPr>
        <p:spPr>
          <a:xfrm>
            <a:off x="2334200" y="7401200"/>
            <a:ext cx="4668600" cy="64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6AA84F"/>
                </a:solidFill>
                <a:latin typeface="Mada"/>
                <a:ea typeface="Mada"/>
                <a:cs typeface="Mada"/>
                <a:sym typeface="Mada"/>
              </a:rPr>
              <a:t>picture D:</a:t>
            </a:r>
            <a:r>
              <a:rPr lang="en-GB" sz="1200">
                <a:solidFill>
                  <a:srgbClr val="6AA84F"/>
                </a:solidFill>
                <a:latin typeface="Mada"/>
                <a:ea typeface="Mada"/>
                <a:cs typeface="Mada"/>
                <a:sym typeface="Mada"/>
              </a:rPr>
              <a:t> superior and anterior mediastinum enlarged. </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b="1" sz="1200">
              <a:solidFill>
                <a:srgbClr val="6AA84F"/>
              </a:solidFill>
              <a:latin typeface="Mada"/>
              <a:ea typeface="Mada"/>
              <a:cs typeface="Mada"/>
              <a:sym typeface="Mada"/>
            </a:endParaRPr>
          </a:p>
          <a:p>
            <a:pPr indent="0" lvl="0" marL="0" rtl="0" algn="l">
              <a:spcBef>
                <a:spcPts val="0"/>
              </a:spcBef>
              <a:spcAft>
                <a:spcPts val="0"/>
              </a:spcAft>
              <a:buNone/>
            </a:pPr>
            <a:r>
              <a:t/>
            </a:r>
            <a:endParaRPr b="1" sz="1200">
              <a:solidFill>
                <a:srgbClr val="6AA84F"/>
              </a:solidFill>
              <a:latin typeface="Mada"/>
              <a:ea typeface="Mada"/>
              <a:cs typeface="Mada"/>
              <a:sym typeface="Mada"/>
            </a:endParaRPr>
          </a:p>
        </p:txBody>
      </p:sp>
      <p:sp>
        <p:nvSpPr>
          <p:cNvPr id="739" name="Google Shape;739;p26"/>
          <p:cNvSpPr txBox="1"/>
          <p:nvPr/>
        </p:nvSpPr>
        <p:spPr>
          <a:xfrm>
            <a:off x="2334200" y="8544200"/>
            <a:ext cx="4099800" cy="64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6AA84F"/>
                </a:solidFill>
                <a:latin typeface="Mada"/>
                <a:ea typeface="Mada"/>
                <a:cs typeface="Mada"/>
                <a:sym typeface="Mada"/>
              </a:rPr>
              <a:t>picture E:</a:t>
            </a:r>
            <a:r>
              <a:rPr lang="en-GB" sz="1200">
                <a:solidFill>
                  <a:srgbClr val="6AA84F"/>
                </a:solidFill>
                <a:latin typeface="Mada"/>
                <a:ea typeface="Mada"/>
                <a:cs typeface="Mada"/>
                <a:sym typeface="Mada"/>
              </a:rPr>
              <a:t> there is a large mass in superior and anterior mediastinum compressing SVC → obstruction. </a:t>
            </a:r>
            <a:endParaRPr sz="1200">
              <a:solidFill>
                <a:srgbClr val="6AA84F"/>
              </a:solidFill>
              <a:latin typeface="Mada"/>
              <a:ea typeface="Mada"/>
              <a:cs typeface="Mada"/>
              <a:sym typeface="Mada"/>
            </a:endParaRPr>
          </a:p>
          <a:p>
            <a:pPr indent="0" lvl="0" marL="0" rtl="0" algn="l">
              <a:spcBef>
                <a:spcPts val="0"/>
              </a:spcBef>
              <a:spcAft>
                <a:spcPts val="0"/>
              </a:spcAft>
              <a:buNone/>
            </a:pPr>
            <a:r>
              <a:rPr lang="en-GB" sz="1200">
                <a:solidFill>
                  <a:srgbClr val="6AA84F"/>
                </a:solidFill>
                <a:latin typeface="Mada"/>
                <a:ea typeface="Mada"/>
                <a:cs typeface="Mada"/>
                <a:sym typeface="Mada"/>
              </a:rPr>
              <a:t>The patient has advanced stage lymphoma, the mass is invading the ascending aorta, trachea, carania, and right main bronchus, in addition to pleural effusion.</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b="1" sz="1200">
              <a:solidFill>
                <a:srgbClr val="6AA84F"/>
              </a:solidFill>
              <a:latin typeface="Mada"/>
              <a:ea typeface="Mada"/>
              <a:cs typeface="Mada"/>
              <a:sym typeface="Mada"/>
            </a:endParaRPr>
          </a:p>
          <a:p>
            <a:pPr indent="0" lvl="0" marL="0" rtl="0" algn="l">
              <a:spcBef>
                <a:spcPts val="0"/>
              </a:spcBef>
              <a:spcAft>
                <a:spcPts val="0"/>
              </a:spcAft>
              <a:buNone/>
            </a:pPr>
            <a:r>
              <a:t/>
            </a:r>
            <a:endParaRPr b="1" sz="1200">
              <a:solidFill>
                <a:srgbClr val="6AA84F"/>
              </a:solidFill>
              <a:latin typeface="Mada"/>
              <a:ea typeface="Mada"/>
              <a:cs typeface="Mada"/>
              <a:sym typeface="Mada"/>
            </a:endParaRPr>
          </a:p>
          <a:p>
            <a:pPr indent="0" lvl="0" marL="0" rtl="0" algn="l">
              <a:spcBef>
                <a:spcPts val="0"/>
              </a:spcBef>
              <a:spcAft>
                <a:spcPts val="0"/>
              </a:spcAft>
              <a:buNone/>
            </a:pPr>
            <a:r>
              <a:t/>
            </a:r>
            <a:endParaRPr b="1" sz="1200">
              <a:solidFill>
                <a:srgbClr val="6AA84F"/>
              </a:solidFill>
              <a:latin typeface="Mada"/>
              <a:ea typeface="Mada"/>
              <a:cs typeface="Mada"/>
              <a:sym typeface="Mada"/>
            </a:endParaRPr>
          </a:p>
        </p:txBody>
      </p:sp>
      <p:grpSp>
        <p:nvGrpSpPr>
          <p:cNvPr id="740" name="Google Shape;740;p26"/>
          <p:cNvGrpSpPr/>
          <p:nvPr/>
        </p:nvGrpSpPr>
        <p:grpSpPr>
          <a:xfrm>
            <a:off x="2007707" y="8720342"/>
            <a:ext cx="236607" cy="225353"/>
            <a:chOff x="6414250" y="2415450"/>
            <a:chExt cx="312600" cy="312600"/>
          </a:xfrm>
        </p:grpSpPr>
        <p:sp>
          <p:nvSpPr>
            <p:cNvPr id="741" name="Google Shape;741;p26"/>
            <p:cNvSpPr/>
            <p:nvPr/>
          </p:nvSpPr>
          <p:spPr>
            <a:xfrm>
              <a:off x="6414250"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6"/>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3" name="Google Shape;743;p26"/>
          <p:cNvSpPr/>
          <p:nvPr/>
        </p:nvSpPr>
        <p:spPr>
          <a:xfrm>
            <a:off x="6496349" y="2301950"/>
            <a:ext cx="1015200" cy="645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t/>
            </a:r>
            <a:endParaRPr b="1" sz="1000">
              <a:solidFill>
                <a:srgbClr val="6AA84F"/>
              </a:solidFill>
              <a:latin typeface="Mada"/>
              <a:ea typeface="Mada"/>
              <a:cs typeface="Mada"/>
              <a:sym typeface="Mada"/>
            </a:endParaRPr>
          </a:p>
        </p:txBody>
      </p:sp>
      <p:cxnSp>
        <p:nvCxnSpPr>
          <p:cNvPr id="744" name="Google Shape;744;p26"/>
          <p:cNvCxnSpPr>
            <a:stCxn id="702" idx="2"/>
            <a:endCxn id="743" idx="0"/>
          </p:cNvCxnSpPr>
          <p:nvPr/>
        </p:nvCxnSpPr>
        <p:spPr>
          <a:xfrm flipH="1" rot="-5400000">
            <a:off x="5085000" y="383225"/>
            <a:ext cx="503400" cy="3334200"/>
          </a:xfrm>
          <a:prstGeom prst="bentConnector3">
            <a:avLst>
              <a:gd fmla="val 49993" name="adj1"/>
            </a:avLst>
          </a:prstGeom>
          <a:noFill/>
          <a:ln cap="flat" cmpd="sng" w="19050">
            <a:solidFill>
              <a:srgbClr val="FFDDD2"/>
            </a:solidFill>
            <a:prstDash val="solid"/>
            <a:round/>
            <a:headEnd len="sm" w="sm" type="none"/>
            <a:tailEnd len="sm" w="sm" type="none"/>
          </a:ln>
        </p:spPr>
      </p:cxnSp>
      <p:sp>
        <p:nvSpPr>
          <p:cNvPr id="745" name="Google Shape;745;p26"/>
          <p:cNvSpPr txBox="1"/>
          <p:nvPr/>
        </p:nvSpPr>
        <p:spPr>
          <a:xfrm>
            <a:off x="6496350" y="2348450"/>
            <a:ext cx="1015200" cy="41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000">
                <a:solidFill>
                  <a:srgbClr val="6AA84F"/>
                </a:solidFill>
                <a:latin typeface="Mada"/>
                <a:ea typeface="Mada"/>
                <a:cs typeface="Mada"/>
                <a:sym typeface="Mada"/>
              </a:rPr>
              <a:t>TB lymphadenitis</a:t>
            </a:r>
            <a:endParaRPr/>
          </a:p>
        </p:txBody>
      </p:sp>
      <p:sp>
        <p:nvSpPr>
          <p:cNvPr id="746" name="Google Shape;746;p26"/>
          <p:cNvSpPr txBox="1"/>
          <p:nvPr/>
        </p:nvSpPr>
        <p:spPr>
          <a:xfrm>
            <a:off x="1333425" y="2244625"/>
            <a:ext cx="1105500" cy="41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rgbClr val="6AA84F"/>
                </a:solidFill>
                <a:latin typeface="Mada"/>
                <a:ea typeface="Mada"/>
                <a:cs typeface="Mada"/>
                <a:sym typeface="Mada"/>
              </a:rPr>
              <a:t>Thyroid - ectopic thyroid masses (goiter)</a:t>
            </a:r>
            <a:endParaRPr/>
          </a:p>
        </p:txBody>
      </p:sp>
      <p:sp>
        <p:nvSpPr>
          <p:cNvPr id="747" name="Google Shape;747;p26"/>
          <p:cNvSpPr/>
          <p:nvPr/>
        </p:nvSpPr>
        <p:spPr>
          <a:xfrm>
            <a:off x="1770375" y="5907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6"/>
          <p:cNvSpPr/>
          <p:nvPr/>
        </p:nvSpPr>
        <p:spPr>
          <a:xfrm>
            <a:off x="74475" y="9763400"/>
            <a:ext cx="7440600" cy="8526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285750" lvl="0" marL="457200" rtl="0" algn="l">
              <a:spcBef>
                <a:spcPts val="0"/>
              </a:spcBef>
              <a:spcAft>
                <a:spcPts val="0"/>
              </a:spcAft>
              <a:buClr>
                <a:srgbClr val="1C4588"/>
              </a:buClr>
              <a:buSzPts val="900"/>
              <a:buFont typeface="Mada"/>
              <a:buChar char="-"/>
            </a:pPr>
            <a:r>
              <a:rPr lang="en-GB" sz="900">
                <a:solidFill>
                  <a:srgbClr val="1C4588"/>
                </a:solidFill>
                <a:latin typeface="Mada"/>
                <a:ea typeface="Mada"/>
                <a:cs typeface="Mada"/>
                <a:sym typeface="Mada"/>
              </a:rPr>
              <a:t>Benign and malignant masses may arise in the mediastinum. Some clue to the likely diagnosis is provided by the location of the lesion within the mediastinum. Where the diagnosis is in doubt, tissue may be obtained by CT-guided needle biopsy. If this is either not feasible or is unsuccessful, a surgical biopsy can be obtained using mediastinotomy, mediastinoscopy or videothoracoscopy. Patients may be asymptomatic or having vague symptoms. Surgical resection is generally undertaken via a median sternotomy for anterior lesions or a thoracotomy for mid and posterior lesions.</a:t>
            </a:r>
            <a:endParaRPr sz="900">
              <a:solidFill>
                <a:srgbClr val="1C4588"/>
              </a:solidFill>
              <a:latin typeface="Mada"/>
              <a:ea typeface="Mada"/>
              <a:cs typeface="Mada"/>
              <a:sym typeface="Mad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2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7"/>
          <p:cNvSpPr txBox="1"/>
          <p:nvPr/>
        </p:nvSpPr>
        <p:spPr>
          <a:xfrm>
            <a:off x="-44463" y="1911900"/>
            <a:ext cx="14913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Epidemiology</a:t>
            </a:r>
            <a:endParaRPr>
              <a:solidFill>
                <a:srgbClr val="006D77"/>
              </a:solidFill>
              <a:latin typeface="Mada"/>
              <a:ea typeface="Mada"/>
              <a:cs typeface="Mada"/>
              <a:sym typeface="Mada"/>
            </a:endParaRPr>
          </a:p>
        </p:txBody>
      </p:sp>
      <p:grpSp>
        <p:nvGrpSpPr>
          <p:cNvPr id="755" name="Google Shape;755;p27"/>
          <p:cNvGrpSpPr/>
          <p:nvPr/>
        </p:nvGrpSpPr>
        <p:grpSpPr>
          <a:xfrm>
            <a:off x="282501" y="1268750"/>
            <a:ext cx="846241" cy="459195"/>
            <a:chOff x="3969900" y="337650"/>
            <a:chExt cx="608500" cy="312675"/>
          </a:xfrm>
        </p:grpSpPr>
        <p:sp>
          <p:nvSpPr>
            <p:cNvPr id="756" name="Google Shape;756;p27"/>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7"/>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7"/>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7"/>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7"/>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1" name="Google Shape;761;p27"/>
          <p:cNvSpPr txBox="1"/>
          <p:nvPr/>
        </p:nvSpPr>
        <p:spPr>
          <a:xfrm>
            <a:off x="-38029" y="5185759"/>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Pathology</a:t>
            </a:r>
            <a:endParaRPr>
              <a:solidFill>
                <a:srgbClr val="006D77"/>
              </a:solidFill>
              <a:latin typeface="Mada"/>
              <a:ea typeface="Mada"/>
              <a:cs typeface="Mada"/>
              <a:sym typeface="Mada"/>
            </a:endParaRPr>
          </a:p>
        </p:txBody>
      </p:sp>
      <p:grpSp>
        <p:nvGrpSpPr>
          <p:cNvPr id="762" name="Google Shape;762;p27"/>
          <p:cNvGrpSpPr/>
          <p:nvPr/>
        </p:nvGrpSpPr>
        <p:grpSpPr>
          <a:xfrm>
            <a:off x="279041" y="4447358"/>
            <a:ext cx="893400" cy="459195"/>
            <a:chOff x="3969900" y="337650"/>
            <a:chExt cx="608500" cy="312675"/>
          </a:xfrm>
        </p:grpSpPr>
        <p:sp>
          <p:nvSpPr>
            <p:cNvPr id="763" name="Google Shape;763;p27"/>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7"/>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7"/>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7"/>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7"/>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768" name="Google Shape;768;p27"/>
          <p:cNvCxnSpPr/>
          <p:nvPr/>
        </p:nvCxnSpPr>
        <p:spPr>
          <a:xfrm>
            <a:off x="1329340" y="2887088"/>
            <a:ext cx="0" cy="762000"/>
          </a:xfrm>
          <a:prstGeom prst="straightConnector1">
            <a:avLst/>
          </a:prstGeom>
          <a:noFill/>
          <a:ln cap="flat" cmpd="sng" w="9525">
            <a:solidFill>
              <a:srgbClr val="B7B7B7"/>
            </a:solidFill>
            <a:prstDash val="solid"/>
            <a:round/>
            <a:headEnd len="med" w="med" type="none"/>
            <a:tailEnd len="med" w="med" type="none"/>
          </a:ln>
        </p:spPr>
      </p:cxnSp>
      <p:sp>
        <p:nvSpPr>
          <p:cNvPr id="769" name="Google Shape;769;p27"/>
          <p:cNvSpPr txBox="1"/>
          <p:nvPr/>
        </p:nvSpPr>
        <p:spPr>
          <a:xfrm>
            <a:off x="-74741" y="3631792"/>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Clinical</a:t>
            </a:r>
            <a:endParaRPr b="1">
              <a:solidFill>
                <a:srgbClr val="006D77"/>
              </a:solidFill>
              <a:latin typeface="Mada"/>
              <a:ea typeface="Mada"/>
              <a:cs typeface="Mada"/>
              <a:sym typeface="Mada"/>
            </a:endParaRPr>
          </a:p>
          <a:p>
            <a:pPr indent="0" lvl="0" marL="0" rtl="0" algn="ctr">
              <a:spcBef>
                <a:spcPts val="0"/>
              </a:spcBef>
              <a:spcAft>
                <a:spcPts val="0"/>
              </a:spcAft>
              <a:buNone/>
            </a:pPr>
            <a:r>
              <a:rPr b="1" lang="en-GB">
                <a:solidFill>
                  <a:srgbClr val="006D77"/>
                </a:solidFill>
                <a:latin typeface="Mada"/>
                <a:ea typeface="Mada"/>
                <a:cs typeface="Mada"/>
                <a:sym typeface="Mada"/>
              </a:rPr>
              <a:t>Feature</a:t>
            </a:r>
            <a:endParaRPr b="1">
              <a:solidFill>
                <a:srgbClr val="006D77"/>
              </a:solidFill>
              <a:latin typeface="Mada"/>
              <a:ea typeface="Mada"/>
              <a:cs typeface="Mada"/>
              <a:sym typeface="Mada"/>
            </a:endParaRPr>
          </a:p>
        </p:txBody>
      </p:sp>
      <p:grpSp>
        <p:nvGrpSpPr>
          <p:cNvPr id="770" name="Google Shape;770;p27"/>
          <p:cNvGrpSpPr/>
          <p:nvPr/>
        </p:nvGrpSpPr>
        <p:grpSpPr>
          <a:xfrm>
            <a:off x="280429" y="2683841"/>
            <a:ext cx="893400" cy="459195"/>
            <a:chOff x="3969900" y="337650"/>
            <a:chExt cx="608500" cy="312675"/>
          </a:xfrm>
        </p:grpSpPr>
        <p:sp>
          <p:nvSpPr>
            <p:cNvPr id="771" name="Google Shape;771;p27"/>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7"/>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7"/>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7"/>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7"/>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776" name="Google Shape;776;p27"/>
          <p:cNvCxnSpPr/>
          <p:nvPr/>
        </p:nvCxnSpPr>
        <p:spPr>
          <a:xfrm>
            <a:off x="1309127" y="4573775"/>
            <a:ext cx="0" cy="762000"/>
          </a:xfrm>
          <a:prstGeom prst="straightConnector1">
            <a:avLst/>
          </a:prstGeom>
          <a:noFill/>
          <a:ln cap="flat" cmpd="sng" w="9525">
            <a:solidFill>
              <a:srgbClr val="B7B7B7"/>
            </a:solidFill>
            <a:prstDash val="solid"/>
            <a:round/>
            <a:headEnd len="med" w="med" type="none"/>
            <a:tailEnd len="med" w="med" type="none"/>
          </a:ln>
        </p:spPr>
      </p:cxnSp>
      <p:cxnSp>
        <p:nvCxnSpPr>
          <p:cNvPr id="777" name="Google Shape;777;p27"/>
          <p:cNvCxnSpPr/>
          <p:nvPr/>
        </p:nvCxnSpPr>
        <p:spPr>
          <a:xfrm>
            <a:off x="1381738" y="1273972"/>
            <a:ext cx="0" cy="762000"/>
          </a:xfrm>
          <a:prstGeom prst="straightConnector1">
            <a:avLst/>
          </a:prstGeom>
          <a:noFill/>
          <a:ln cap="flat" cmpd="sng" w="9525">
            <a:solidFill>
              <a:srgbClr val="B7B7B7"/>
            </a:solidFill>
            <a:prstDash val="solid"/>
            <a:round/>
            <a:headEnd len="med" w="med" type="none"/>
            <a:tailEnd len="med" w="med" type="none"/>
          </a:ln>
        </p:spPr>
      </p:cxnSp>
      <p:pic>
        <p:nvPicPr>
          <p:cNvPr id="778" name="Google Shape;778;p27"/>
          <p:cNvPicPr preferRelativeResize="0"/>
          <p:nvPr/>
        </p:nvPicPr>
        <p:blipFill>
          <a:blip r:embed="rId3">
            <a:alphaModFix/>
          </a:blip>
          <a:stretch>
            <a:fillRect/>
          </a:stretch>
        </p:blipFill>
        <p:spPr>
          <a:xfrm>
            <a:off x="263413" y="8005675"/>
            <a:ext cx="1369965" cy="1386970"/>
          </a:xfrm>
          <a:prstGeom prst="rect">
            <a:avLst/>
          </a:prstGeom>
          <a:noFill/>
          <a:ln cap="flat" cmpd="sng" w="9525">
            <a:solidFill>
              <a:schemeClr val="dk2"/>
            </a:solidFill>
            <a:prstDash val="solid"/>
            <a:round/>
            <a:headEnd len="sm" w="sm" type="none"/>
            <a:tailEnd len="sm" w="sm" type="none"/>
          </a:ln>
        </p:spPr>
      </p:pic>
      <p:pic>
        <p:nvPicPr>
          <p:cNvPr id="779" name="Google Shape;779;p27"/>
          <p:cNvPicPr preferRelativeResize="0"/>
          <p:nvPr/>
        </p:nvPicPr>
        <p:blipFill>
          <a:blip r:embed="rId4">
            <a:alphaModFix/>
          </a:blip>
          <a:stretch>
            <a:fillRect/>
          </a:stretch>
        </p:blipFill>
        <p:spPr>
          <a:xfrm>
            <a:off x="2051409" y="8005703"/>
            <a:ext cx="1369971" cy="1386979"/>
          </a:xfrm>
          <a:prstGeom prst="rect">
            <a:avLst/>
          </a:prstGeom>
          <a:noFill/>
          <a:ln cap="flat" cmpd="sng" w="9525">
            <a:solidFill>
              <a:schemeClr val="dk2"/>
            </a:solidFill>
            <a:prstDash val="solid"/>
            <a:round/>
            <a:headEnd len="sm" w="sm" type="none"/>
            <a:tailEnd len="sm" w="sm" type="none"/>
          </a:ln>
        </p:spPr>
      </p:pic>
      <p:pic>
        <p:nvPicPr>
          <p:cNvPr id="780" name="Google Shape;780;p27"/>
          <p:cNvPicPr preferRelativeResize="0"/>
          <p:nvPr/>
        </p:nvPicPr>
        <p:blipFill>
          <a:blip r:embed="rId5">
            <a:alphaModFix/>
          </a:blip>
          <a:stretch>
            <a:fillRect/>
          </a:stretch>
        </p:blipFill>
        <p:spPr>
          <a:xfrm>
            <a:off x="3835417" y="8005673"/>
            <a:ext cx="1301473" cy="1386967"/>
          </a:xfrm>
          <a:prstGeom prst="rect">
            <a:avLst/>
          </a:prstGeom>
          <a:noFill/>
          <a:ln cap="flat" cmpd="sng" w="9525">
            <a:solidFill>
              <a:schemeClr val="dk2"/>
            </a:solidFill>
            <a:prstDash val="solid"/>
            <a:round/>
            <a:headEnd len="sm" w="sm" type="none"/>
            <a:tailEnd len="sm" w="sm" type="none"/>
          </a:ln>
        </p:spPr>
      </p:pic>
      <p:pic>
        <p:nvPicPr>
          <p:cNvPr id="781" name="Google Shape;781;p27"/>
          <p:cNvPicPr preferRelativeResize="0"/>
          <p:nvPr/>
        </p:nvPicPr>
        <p:blipFill>
          <a:blip r:embed="rId6">
            <a:alphaModFix/>
          </a:blip>
          <a:stretch>
            <a:fillRect/>
          </a:stretch>
        </p:blipFill>
        <p:spPr>
          <a:xfrm>
            <a:off x="5632837" y="8005672"/>
            <a:ext cx="1454900" cy="1386978"/>
          </a:xfrm>
          <a:prstGeom prst="rect">
            <a:avLst/>
          </a:prstGeom>
          <a:noFill/>
          <a:ln cap="flat" cmpd="sng" w="9525">
            <a:solidFill>
              <a:schemeClr val="dk2"/>
            </a:solidFill>
            <a:prstDash val="solid"/>
            <a:round/>
            <a:headEnd len="sm" w="sm" type="none"/>
            <a:tailEnd len="sm" w="sm" type="none"/>
          </a:ln>
        </p:spPr>
      </p:pic>
      <p:sp>
        <p:nvSpPr>
          <p:cNvPr id="782" name="Google Shape;782;p27"/>
          <p:cNvSpPr txBox="1"/>
          <p:nvPr/>
        </p:nvSpPr>
        <p:spPr>
          <a:xfrm>
            <a:off x="-152320" y="6886829"/>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Investigation</a:t>
            </a:r>
            <a:endParaRPr baseline="30000">
              <a:solidFill>
                <a:srgbClr val="006D77"/>
              </a:solidFill>
              <a:latin typeface="Mada"/>
              <a:ea typeface="Mada"/>
              <a:cs typeface="Mada"/>
              <a:sym typeface="Mada"/>
            </a:endParaRPr>
          </a:p>
        </p:txBody>
      </p:sp>
      <p:grpSp>
        <p:nvGrpSpPr>
          <p:cNvPr id="783" name="Google Shape;783;p27"/>
          <p:cNvGrpSpPr/>
          <p:nvPr/>
        </p:nvGrpSpPr>
        <p:grpSpPr>
          <a:xfrm>
            <a:off x="202850" y="6243679"/>
            <a:ext cx="893400" cy="459195"/>
            <a:chOff x="3969900" y="337650"/>
            <a:chExt cx="608500" cy="312675"/>
          </a:xfrm>
        </p:grpSpPr>
        <p:sp>
          <p:nvSpPr>
            <p:cNvPr id="784" name="Google Shape;784;p27"/>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7"/>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7"/>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27"/>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27"/>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89" name="Google Shape;789;p27"/>
          <p:cNvPicPr preferRelativeResize="0"/>
          <p:nvPr/>
        </p:nvPicPr>
        <p:blipFill rotWithShape="1">
          <a:blip r:embed="rId7">
            <a:alphaModFix/>
          </a:blip>
          <a:srcRect b="0" l="0" r="0" t="0"/>
          <a:stretch/>
        </p:blipFill>
        <p:spPr>
          <a:xfrm>
            <a:off x="429309" y="6450437"/>
            <a:ext cx="421426" cy="421426"/>
          </a:xfrm>
          <a:prstGeom prst="rect">
            <a:avLst/>
          </a:prstGeom>
          <a:noFill/>
          <a:ln>
            <a:noFill/>
          </a:ln>
        </p:spPr>
      </p:pic>
      <p:cxnSp>
        <p:nvCxnSpPr>
          <p:cNvPr id="790" name="Google Shape;790;p27"/>
          <p:cNvCxnSpPr/>
          <p:nvPr/>
        </p:nvCxnSpPr>
        <p:spPr>
          <a:xfrm>
            <a:off x="1301905" y="6331225"/>
            <a:ext cx="0" cy="762000"/>
          </a:xfrm>
          <a:prstGeom prst="straightConnector1">
            <a:avLst/>
          </a:prstGeom>
          <a:noFill/>
          <a:ln cap="flat" cmpd="sng" w="9525">
            <a:solidFill>
              <a:srgbClr val="B7B7B7"/>
            </a:solidFill>
            <a:prstDash val="solid"/>
            <a:round/>
            <a:headEnd len="med" w="med" type="none"/>
            <a:tailEnd len="med" w="med" type="none"/>
          </a:ln>
        </p:spPr>
      </p:cxnSp>
      <p:sp>
        <p:nvSpPr>
          <p:cNvPr id="791" name="Google Shape;791;p27"/>
          <p:cNvSpPr txBox="1"/>
          <p:nvPr/>
        </p:nvSpPr>
        <p:spPr>
          <a:xfrm>
            <a:off x="3352271" y="6906054"/>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Treatment</a:t>
            </a:r>
            <a:endParaRPr b="1">
              <a:solidFill>
                <a:srgbClr val="006D77"/>
              </a:solidFill>
              <a:latin typeface="Mada"/>
              <a:ea typeface="Mada"/>
              <a:cs typeface="Mada"/>
              <a:sym typeface="Mada"/>
            </a:endParaRPr>
          </a:p>
        </p:txBody>
      </p:sp>
      <p:grpSp>
        <p:nvGrpSpPr>
          <p:cNvPr id="792" name="Google Shape;792;p27"/>
          <p:cNvGrpSpPr/>
          <p:nvPr/>
        </p:nvGrpSpPr>
        <p:grpSpPr>
          <a:xfrm>
            <a:off x="3707441" y="6262904"/>
            <a:ext cx="893400" cy="459195"/>
            <a:chOff x="3969900" y="337650"/>
            <a:chExt cx="608500" cy="312675"/>
          </a:xfrm>
        </p:grpSpPr>
        <p:sp>
          <p:nvSpPr>
            <p:cNvPr id="793" name="Google Shape;793;p27"/>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7"/>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7"/>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27"/>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27"/>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798" name="Google Shape;798;p27"/>
          <p:cNvCxnSpPr/>
          <p:nvPr/>
        </p:nvCxnSpPr>
        <p:spPr>
          <a:xfrm>
            <a:off x="4806499" y="6323525"/>
            <a:ext cx="0" cy="762000"/>
          </a:xfrm>
          <a:prstGeom prst="straightConnector1">
            <a:avLst/>
          </a:prstGeom>
          <a:noFill/>
          <a:ln cap="flat" cmpd="sng" w="9525">
            <a:solidFill>
              <a:srgbClr val="B7B7B7"/>
            </a:solidFill>
            <a:prstDash val="solid"/>
            <a:round/>
            <a:headEnd len="med" w="med" type="none"/>
            <a:tailEnd len="med" w="med" type="none"/>
          </a:ln>
        </p:spPr>
      </p:cxnSp>
      <p:sp>
        <p:nvSpPr>
          <p:cNvPr id="799" name="Google Shape;799;p27"/>
          <p:cNvSpPr txBox="1"/>
          <p:nvPr/>
        </p:nvSpPr>
        <p:spPr>
          <a:xfrm>
            <a:off x="1153125" y="1227300"/>
            <a:ext cx="3909300" cy="7620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The commonest tumor of a</a:t>
            </a:r>
            <a:r>
              <a:rPr lang="en-GB" sz="1200">
                <a:solidFill>
                  <a:schemeClr val="dk1"/>
                </a:solidFill>
                <a:latin typeface="Mada"/>
                <a:ea typeface="Mada"/>
                <a:cs typeface="Mada"/>
                <a:sym typeface="Mada"/>
              </a:rPr>
              <a:t>nterior mediastinum</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Peak 40-60y</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M:F (1:1)</a:t>
            </a:r>
            <a:endParaRPr sz="1200"/>
          </a:p>
        </p:txBody>
      </p:sp>
      <p:sp>
        <p:nvSpPr>
          <p:cNvPr id="800" name="Google Shape;800;p27"/>
          <p:cNvSpPr txBox="1"/>
          <p:nvPr/>
        </p:nvSpPr>
        <p:spPr>
          <a:xfrm>
            <a:off x="1190900" y="4247650"/>
            <a:ext cx="2799900" cy="16260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Classification: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Epithelial</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Lymphocytic</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Lymphoepithelial</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Spindle cell </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Benign vs. malignant </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Stages: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 II, III, IV</a:t>
            </a:r>
            <a:endParaRPr sz="1200"/>
          </a:p>
        </p:txBody>
      </p:sp>
      <p:sp>
        <p:nvSpPr>
          <p:cNvPr id="801" name="Google Shape;801;p27"/>
          <p:cNvSpPr txBox="1"/>
          <p:nvPr/>
        </p:nvSpPr>
        <p:spPr>
          <a:xfrm>
            <a:off x="1070400" y="2794875"/>
            <a:ext cx="4302000" cy="10656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Asymptomatic</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Symptomatic: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Mass effect.</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Systemic effect: </a:t>
            </a:r>
            <a:r>
              <a:rPr b="1" lang="en-GB" sz="1200">
                <a:solidFill>
                  <a:schemeClr val="dk1"/>
                </a:solidFill>
                <a:latin typeface="Mada"/>
                <a:ea typeface="Mada"/>
                <a:cs typeface="Mada"/>
                <a:sym typeface="Mada"/>
              </a:rPr>
              <a:t>Myasthenia gravis</a:t>
            </a:r>
            <a:r>
              <a:rPr lang="en-GB" sz="1200">
                <a:solidFill>
                  <a:schemeClr val="dk1"/>
                </a:solidFill>
                <a:latin typeface="Mada"/>
                <a:ea typeface="Mada"/>
                <a:cs typeface="Mada"/>
                <a:sym typeface="Mada"/>
              </a:rPr>
              <a:t> is the commonest  40-50%.</a:t>
            </a:r>
            <a:endParaRPr sz="1200"/>
          </a:p>
        </p:txBody>
      </p:sp>
      <p:sp>
        <p:nvSpPr>
          <p:cNvPr id="802" name="Google Shape;802;p27"/>
          <p:cNvSpPr txBox="1"/>
          <p:nvPr/>
        </p:nvSpPr>
        <p:spPr>
          <a:xfrm>
            <a:off x="4654075" y="6199950"/>
            <a:ext cx="3051300" cy="12138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Benign: complete excision</a:t>
            </a:r>
            <a:endParaRPr sz="1200">
              <a:solidFill>
                <a:srgbClr val="6AA84F"/>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Malignant: complete excision if possible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If non-resectable or incomplete resection:</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Post-op radiotherapy.</a:t>
            </a:r>
            <a:endParaRPr sz="1200">
              <a:solidFill>
                <a:schemeClr val="dk1"/>
              </a:solidFill>
              <a:latin typeface="Mada"/>
              <a:ea typeface="Mada"/>
              <a:cs typeface="Mada"/>
              <a:sym typeface="Mada"/>
            </a:endParaRPr>
          </a:p>
        </p:txBody>
      </p:sp>
      <p:sp>
        <p:nvSpPr>
          <p:cNvPr id="803" name="Google Shape;803;p27"/>
          <p:cNvSpPr txBox="1"/>
          <p:nvPr/>
        </p:nvSpPr>
        <p:spPr>
          <a:xfrm>
            <a:off x="1121575" y="6218788"/>
            <a:ext cx="2724600" cy="11325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CXR / CT / Biopsy </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Selected cases: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Bronchoscopy</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Esophagoscopy</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Angiogram</a:t>
            </a:r>
            <a:endParaRPr sz="1200"/>
          </a:p>
        </p:txBody>
      </p:sp>
      <p:sp>
        <p:nvSpPr>
          <p:cNvPr id="804" name="Google Shape;804;p27"/>
          <p:cNvSpPr/>
          <p:nvPr/>
        </p:nvSpPr>
        <p:spPr>
          <a:xfrm>
            <a:off x="830935" y="8126714"/>
            <a:ext cx="348600" cy="3531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27"/>
          <p:cNvSpPr/>
          <p:nvPr/>
        </p:nvSpPr>
        <p:spPr>
          <a:xfrm>
            <a:off x="6162258" y="8251521"/>
            <a:ext cx="598500" cy="4806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7"/>
          <p:cNvSpPr/>
          <p:nvPr/>
        </p:nvSpPr>
        <p:spPr>
          <a:xfrm>
            <a:off x="352425" y="390525"/>
            <a:ext cx="2558700" cy="459300"/>
          </a:xfrm>
          <a:prstGeom prst="homePlate">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006D77"/>
                </a:solidFill>
                <a:latin typeface="Lora"/>
                <a:ea typeface="Lora"/>
                <a:cs typeface="Lora"/>
                <a:sym typeface="Lora"/>
              </a:rPr>
              <a:t>Thymoma</a:t>
            </a:r>
            <a:endParaRPr sz="1800">
              <a:solidFill>
                <a:srgbClr val="006D77"/>
              </a:solidFill>
              <a:latin typeface="Lora"/>
              <a:ea typeface="Lora"/>
              <a:cs typeface="Lora"/>
              <a:sym typeface="Lora"/>
            </a:endParaRPr>
          </a:p>
        </p:txBody>
      </p:sp>
      <p:pic>
        <p:nvPicPr>
          <p:cNvPr id="807" name="Google Shape;807;p27"/>
          <p:cNvPicPr preferRelativeResize="0"/>
          <p:nvPr/>
        </p:nvPicPr>
        <p:blipFill>
          <a:blip r:embed="rId8">
            <a:alphaModFix/>
          </a:blip>
          <a:stretch>
            <a:fillRect/>
          </a:stretch>
        </p:blipFill>
        <p:spPr>
          <a:xfrm>
            <a:off x="3926900" y="6475738"/>
            <a:ext cx="423549" cy="423549"/>
          </a:xfrm>
          <a:prstGeom prst="rect">
            <a:avLst/>
          </a:prstGeom>
          <a:noFill/>
          <a:ln>
            <a:noFill/>
          </a:ln>
        </p:spPr>
      </p:pic>
      <p:pic>
        <p:nvPicPr>
          <p:cNvPr id="808" name="Google Shape;808;p27"/>
          <p:cNvPicPr preferRelativeResize="0"/>
          <p:nvPr/>
        </p:nvPicPr>
        <p:blipFill>
          <a:blip r:embed="rId9">
            <a:alphaModFix/>
          </a:blip>
          <a:stretch>
            <a:fillRect/>
          </a:stretch>
        </p:blipFill>
        <p:spPr>
          <a:xfrm>
            <a:off x="499987" y="2944664"/>
            <a:ext cx="467174" cy="467148"/>
          </a:xfrm>
          <a:prstGeom prst="rect">
            <a:avLst/>
          </a:prstGeom>
          <a:noFill/>
          <a:ln>
            <a:noFill/>
          </a:ln>
        </p:spPr>
      </p:pic>
      <p:pic>
        <p:nvPicPr>
          <p:cNvPr id="809" name="Google Shape;809;p27"/>
          <p:cNvPicPr preferRelativeResize="0"/>
          <p:nvPr/>
        </p:nvPicPr>
        <p:blipFill>
          <a:blip r:embed="rId10">
            <a:alphaModFix/>
          </a:blip>
          <a:stretch>
            <a:fillRect/>
          </a:stretch>
        </p:blipFill>
        <p:spPr>
          <a:xfrm>
            <a:off x="467588" y="1440509"/>
            <a:ext cx="467174" cy="467174"/>
          </a:xfrm>
          <a:prstGeom prst="rect">
            <a:avLst/>
          </a:prstGeom>
          <a:noFill/>
          <a:ln>
            <a:noFill/>
          </a:ln>
        </p:spPr>
      </p:pic>
      <p:pic>
        <p:nvPicPr>
          <p:cNvPr id="810" name="Google Shape;810;p27"/>
          <p:cNvPicPr preferRelativeResize="0"/>
          <p:nvPr/>
        </p:nvPicPr>
        <p:blipFill>
          <a:blip r:embed="rId11">
            <a:alphaModFix/>
          </a:blip>
          <a:stretch>
            <a:fillRect/>
          </a:stretch>
        </p:blipFill>
        <p:spPr>
          <a:xfrm>
            <a:off x="515600" y="4672475"/>
            <a:ext cx="467174" cy="467174"/>
          </a:xfrm>
          <a:prstGeom prst="rect">
            <a:avLst/>
          </a:prstGeom>
          <a:noFill/>
          <a:ln>
            <a:noFill/>
          </a:ln>
        </p:spPr>
      </p:pic>
      <p:sp>
        <p:nvSpPr>
          <p:cNvPr id="811" name="Google Shape;811;p27"/>
          <p:cNvSpPr txBox="1"/>
          <p:nvPr/>
        </p:nvSpPr>
        <p:spPr>
          <a:xfrm>
            <a:off x="850869" y="9075175"/>
            <a:ext cx="1076400" cy="505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A</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812" name="Google Shape;812;p27"/>
          <p:cNvSpPr txBox="1"/>
          <p:nvPr/>
        </p:nvSpPr>
        <p:spPr>
          <a:xfrm>
            <a:off x="2656869" y="9075163"/>
            <a:ext cx="1076400" cy="505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B</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813" name="Google Shape;813;p27"/>
          <p:cNvSpPr txBox="1"/>
          <p:nvPr/>
        </p:nvSpPr>
        <p:spPr>
          <a:xfrm>
            <a:off x="4357569" y="9066663"/>
            <a:ext cx="1076400" cy="505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C</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814" name="Google Shape;814;p27"/>
          <p:cNvSpPr txBox="1"/>
          <p:nvPr/>
        </p:nvSpPr>
        <p:spPr>
          <a:xfrm>
            <a:off x="6305069" y="9066663"/>
            <a:ext cx="1076400" cy="505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D</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815" name="Google Shape;815;p27"/>
          <p:cNvSpPr txBox="1"/>
          <p:nvPr/>
        </p:nvSpPr>
        <p:spPr>
          <a:xfrm>
            <a:off x="140800" y="9455750"/>
            <a:ext cx="1682100" cy="12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6AA84F"/>
                </a:solidFill>
                <a:latin typeface="Mada"/>
                <a:ea typeface="Mada"/>
                <a:cs typeface="Mada"/>
                <a:sym typeface="Mada"/>
              </a:rPr>
              <a:t>Picture A: </a:t>
            </a:r>
            <a:r>
              <a:rPr lang="en-GB" sz="1100">
                <a:solidFill>
                  <a:srgbClr val="6AA84F"/>
                </a:solidFill>
                <a:latin typeface="Mada"/>
                <a:ea typeface="Mada"/>
                <a:cs typeface="Mada"/>
                <a:sym typeface="Mada"/>
              </a:rPr>
              <a:t>superior mediastinal mass.</a:t>
            </a:r>
            <a:endParaRPr sz="1100">
              <a:solidFill>
                <a:srgbClr val="6AA84F"/>
              </a:solidFill>
              <a:latin typeface="Mada"/>
              <a:ea typeface="Mada"/>
              <a:cs typeface="Mada"/>
              <a:sym typeface="Mada"/>
            </a:endParaRPr>
          </a:p>
          <a:p>
            <a:pPr indent="0" lvl="0" marL="0" rtl="0" algn="l">
              <a:spcBef>
                <a:spcPts val="0"/>
              </a:spcBef>
              <a:spcAft>
                <a:spcPts val="0"/>
              </a:spcAft>
              <a:buNone/>
            </a:pPr>
            <a:r>
              <a:t/>
            </a:r>
            <a:endParaRPr sz="1100">
              <a:solidFill>
                <a:srgbClr val="6AA84F"/>
              </a:solidFill>
              <a:latin typeface="Mada"/>
              <a:ea typeface="Mada"/>
              <a:cs typeface="Mada"/>
              <a:sym typeface="Mada"/>
            </a:endParaRPr>
          </a:p>
        </p:txBody>
      </p:sp>
      <p:sp>
        <p:nvSpPr>
          <p:cNvPr id="816" name="Google Shape;816;p27"/>
          <p:cNvSpPr txBox="1"/>
          <p:nvPr/>
        </p:nvSpPr>
        <p:spPr>
          <a:xfrm>
            <a:off x="1967475" y="9423875"/>
            <a:ext cx="1491300" cy="12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6AA84F"/>
                </a:solidFill>
                <a:latin typeface="Mada"/>
                <a:ea typeface="Mada"/>
                <a:cs typeface="Mada"/>
                <a:sym typeface="Mada"/>
              </a:rPr>
              <a:t>picture B </a:t>
            </a:r>
            <a:r>
              <a:rPr lang="en-GB" sz="1100">
                <a:solidFill>
                  <a:srgbClr val="6AA84F"/>
                </a:solidFill>
                <a:latin typeface="Mada"/>
                <a:ea typeface="Mada"/>
                <a:cs typeface="Mada"/>
                <a:sym typeface="Mada"/>
              </a:rPr>
              <a:t>CT of big mediastinal mass of thymoma.</a:t>
            </a:r>
            <a:endParaRPr sz="1100">
              <a:solidFill>
                <a:srgbClr val="6AA84F"/>
              </a:solidFill>
              <a:latin typeface="Mada"/>
              <a:ea typeface="Mada"/>
              <a:cs typeface="Mada"/>
              <a:sym typeface="Mada"/>
            </a:endParaRPr>
          </a:p>
          <a:p>
            <a:pPr indent="0" lvl="0" marL="0" rtl="0" algn="l">
              <a:spcBef>
                <a:spcPts val="0"/>
              </a:spcBef>
              <a:spcAft>
                <a:spcPts val="0"/>
              </a:spcAft>
              <a:buNone/>
            </a:pPr>
            <a:r>
              <a:t/>
            </a:r>
            <a:endParaRPr sz="1100">
              <a:solidFill>
                <a:srgbClr val="6AA84F"/>
              </a:solidFill>
              <a:latin typeface="Mada"/>
              <a:ea typeface="Mada"/>
              <a:cs typeface="Mada"/>
              <a:sym typeface="Mada"/>
            </a:endParaRPr>
          </a:p>
        </p:txBody>
      </p:sp>
      <p:sp>
        <p:nvSpPr>
          <p:cNvPr id="817" name="Google Shape;817;p27"/>
          <p:cNvSpPr txBox="1"/>
          <p:nvPr/>
        </p:nvSpPr>
        <p:spPr>
          <a:xfrm>
            <a:off x="3733275" y="9404825"/>
            <a:ext cx="1574400" cy="13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6AA84F"/>
                </a:solidFill>
                <a:latin typeface="Mada"/>
                <a:ea typeface="Mada"/>
                <a:cs typeface="Mada"/>
                <a:sym typeface="Mada"/>
              </a:rPr>
              <a:t>Picture C</a:t>
            </a:r>
            <a:r>
              <a:rPr lang="en-GB" sz="1100">
                <a:solidFill>
                  <a:srgbClr val="6AA84F"/>
                </a:solidFill>
                <a:latin typeface="Mada"/>
                <a:ea typeface="Mada"/>
                <a:cs typeface="Mada"/>
                <a:sym typeface="Mada"/>
              </a:rPr>
              <a:t>  Advanced case of thymoma extended to lungs and pleura (has to be </a:t>
            </a:r>
            <a:r>
              <a:rPr lang="en-GB" sz="1100">
                <a:solidFill>
                  <a:srgbClr val="6AA84F"/>
                </a:solidFill>
                <a:latin typeface="Mada"/>
                <a:ea typeface="Mada"/>
                <a:cs typeface="Mada"/>
                <a:sym typeface="Mada"/>
              </a:rPr>
              <a:t>removed along with the lung and metastasis).</a:t>
            </a:r>
            <a:endParaRPr sz="1100">
              <a:solidFill>
                <a:srgbClr val="6AA84F"/>
              </a:solidFill>
              <a:latin typeface="Mada"/>
              <a:ea typeface="Mada"/>
              <a:cs typeface="Mada"/>
              <a:sym typeface="Mada"/>
            </a:endParaRPr>
          </a:p>
          <a:p>
            <a:pPr indent="0" lvl="0" marL="0" rtl="0" algn="l">
              <a:spcBef>
                <a:spcPts val="0"/>
              </a:spcBef>
              <a:spcAft>
                <a:spcPts val="0"/>
              </a:spcAft>
              <a:buNone/>
            </a:pPr>
            <a:r>
              <a:t/>
            </a:r>
            <a:endParaRPr sz="1100">
              <a:solidFill>
                <a:srgbClr val="6AA84F"/>
              </a:solidFill>
              <a:latin typeface="Mada"/>
              <a:ea typeface="Mada"/>
              <a:cs typeface="Mada"/>
              <a:sym typeface="Mada"/>
            </a:endParaRPr>
          </a:p>
        </p:txBody>
      </p:sp>
      <p:sp>
        <p:nvSpPr>
          <p:cNvPr id="818" name="Google Shape;818;p27"/>
          <p:cNvSpPr txBox="1"/>
          <p:nvPr/>
        </p:nvSpPr>
        <p:spPr>
          <a:xfrm>
            <a:off x="5556625" y="9393225"/>
            <a:ext cx="1824900" cy="12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6AA84F"/>
                </a:solidFill>
                <a:latin typeface="Mada"/>
                <a:ea typeface="Mada"/>
                <a:cs typeface="Mada"/>
                <a:sym typeface="Mada"/>
              </a:rPr>
              <a:t>picture D</a:t>
            </a:r>
            <a:r>
              <a:rPr lang="en-GB" sz="1100">
                <a:solidFill>
                  <a:srgbClr val="6AA84F"/>
                </a:solidFill>
                <a:latin typeface="Mada"/>
                <a:ea typeface="Mada"/>
                <a:cs typeface="Mada"/>
                <a:sym typeface="Mada"/>
              </a:rPr>
              <a:t> Big mass of thymus (anterior mediastinal thymoma) and Left lung is full of metastasis. stage IV.</a:t>
            </a:r>
            <a:endParaRPr sz="1100">
              <a:solidFill>
                <a:srgbClr val="6AA84F"/>
              </a:solidFill>
              <a:latin typeface="Mada"/>
              <a:ea typeface="Mada"/>
              <a:cs typeface="Mada"/>
              <a:sym typeface="Mad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28"/>
          <p:cNvSpPr txBox="1"/>
          <p:nvPr/>
        </p:nvSpPr>
        <p:spPr>
          <a:xfrm>
            <a:off x="273925" y="7974075"/>
            <a:ext cx="6992100" cy="18852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207900" lvl="0" marL="266700"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Picture G - H: </a:t>
            </a:r>
            <a:r>
              <a:rPr lang="en-GB" sz="1200">
                <a:solidFill>
                  <a:srgbClr val="6AA84F"/>
                </a:solidFill>
                <a:latin typeface="Mada"/>
                <a:ea typeface="Mada"/>
                <a:cs typeface="Mada"/>
                <a:sym typeface="Mada"/>
              </a:rPr>
              <a:t>X ray showing lung contusion (bleeding within the lungs)</a:t>
            </a:r>
            <a:endParaRPr sz="1200">
              <a:solidFill>
                <a:srgbClr val="999999"/>
              </a:solidFill>
              <a:latin typeface="Mada"/>
              <a:ea typeface="Mada"/>
              <a:cs typeface="Mada"/>
              <a:sym typeface="Mada"/>
            </a:endParaRPr>
          </a:p>
          <a:p>
            <a:pPr indent="-209550" lvl="0" marL="269999"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Picture I: </a:t>
            </a:r>
            <a:r>
              <a:rPr lang="en-GB" sz="1200">
                <a:solidFill>
                  <a:srgbClr val="6AA84F"/>
                </a:solidFill>
                <a:latin typeface="Mada"/>
                <a:ea typeface="Mada"/>
                <a:cs typeface="Mada"/>
                <a:sym typeface="Mada"/>
              </a:rPr>
              <a:t>Advanced lung contusion opacity usually develops after 2-3 hrs</a:t>
            </a:r>
            <a:endParaRPr sz="1200">
              <a:solidFill>
                <a:srgbClr val="6AA84F"/>
              </a:solidFill>
              <a:latin typeface="Mada"/>
              <a:ea typeface="Mada"/>
              <a:cs typeface="Mada"/>
              <a:sym typeface="Mada"/>
            </a:endParaRPr>
          </a:p>
          <a:p>
            <a:pPr indent="-209550" lvl="0" marL="269999"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Picture J: </a:t>
            </a:r>
            <a:r>
              <a:rPr lang="en-GB" sz="1200">
                <a:solidFill>
                  <a:srgbClr val="6AA84F"/>
                </a:solidFill>
                <a:latin typeface="Mada"/>
                <a:ea typeface="Mada"/>
                <a:cs typeface="Mada"/>
                <a:sym typeface="Mada"/>
              </a:rPr>
              <a:t>Primary treatment of lung contusion is supportive including                                              intubation, ventilation and antibiotics (unless there was an indication like </a:t>
            </a:r>
            <a:endParaRPr sz="1200">
              <a:solidFill>
                <a:srgbClr val="6AA84F"/>
              </a:solidFill>
              <a:latin typeface="Mada"/>
              <a:ea typeface="Mada"/>
              <a:cs typeface="Mada"/>
              <a:sym typeface="Mada"/>
            </a:endParaRPr>
          </a:p>
          <a:p>
            <a:pPr indent="0" lvl="0" marL="0" rtl="0" algn="l">
              <a:spcBef>
                <a:spcPts val="0"/>
              </a:spcBef>
              <a:spcAft>
                <a:spcPts val="0"/>
              </a:spcAft>
              <a:buNone/>
            </a:pPr>
            <a:r>
              <a:rPr lang="en-GB" sz="1200">
                <a:solidFill>
                  <a:srgbClr val="6AA84F"/>
                </a:solidFill>
                <a:latin typeface="Mada"/>
                <a:ea typeface="Mada"/>
                <a:cs typeface="Mada"/>
                <a:sym typeface="Mada"/>
              </a:rPr>
              <a:t>         hemorrhagic shock, then we treat it surgically to stop the hemorrhage).</a:t>
            </a:r>
            <a:endParaRPr sz="1200">
              <a:solidFill>
                <a:srgbClr val="6AA84F"/>
              </a:solidFill>
              <a:latin typeface="Mada"/>
              <a:ea typeface="Mada"/>
              <a:cs typeface="Mada"/>
              <a:sym typeface="Mada"/>
            </a:endParaRPr>
          </a:p>
          <a:p>
            <a:pPr indent="-207900" lvl="0" marL="2667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Acute respiratory distress syndrome (ARDS)</a:t>
            </a:r>
            <a:r>
              <a:rPr b="1" baseline="30000" lang="en-GB" sz="1200">
                <a:solidFill>
                  <a:srgbClr val="1C4588"/>
                </a:solidFill>
                <a:latin typeface="Mada"/>
                <a:ea typeface="Mada"/>
                <a:cs typeface="Mada"/>
                <a:sym typeface="Mada"/>
              </a:rPr>
              <a:t>2</a:t>
            </a:r>
            <a:r>
              <a:rPr lang="en-GB" sz="1200">
                <a:solidFill>
                  <a:srgbClr val="1C4588"/>
                </a:solidFill>
                <a:latin typeface="Mada"/>
                <a:ea typeface="Mada"/>
                <a:cs typeface="Mada"/>
                <a:sym typeface="Mada"/>
              </a:rPr>
              <a:t> is characterized by </a:t>
            </a:r>
            <a:endParaRPr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        impaired oxygenation, diffuse lung opacification on chest X-ray and</a:t>
            </a:r>
            <a:endParaRPr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        an increasing ‘stiffness’ of the lungs (decreased compliance).</a:t>
            </a:r>
            <a:endParaRPr sz="1200">
              <a:solidFill>
                <a:srgbClr val="6AA84F"/>
              </a:solidFill>
              <a:latin typeface="Mada"/>
              <a:ea typeface="Mada"/>
              <a:cs typeface="Mada"/>
              <a:sym typeface="Mada"/>
            </a:endParaRPr>
          </a:p>
        </p:txBody>
      </p:sp>
      <p:sp>
        <p:nvSpPr>
          <p:cNvPr id="824" name="Google Shape;824;p28"/>
          <p:cNvSpPr txBox="1"/>
          <p:nvPr/>
        </p:nvSpPr>
        <p:spPr>
          <a:xfrm>
            <a:off x="273925" y="3022400"/>
            <a:ext cx="6992100" cy="2022000"/>
          </a:xfrm>
          <a:prstGeom prst="rect">
            <a:avLst/>
          </a:prstGeom>
          <a:noFill/>
          <a:ln cap="flat" cmpd="sng" w="9525">
            <a:solidFill>
              <a:srgbClr val="DD7E6B"/>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Picture A: </a:t>
            </a:r>
            <a:r>
              <a:rPr lang="en-GB" sz="1200">
                <a:solidFill>
                  <a:srgbClr val="6AA84F"/>
                </a:solidFill>
                <a:latin typeface="Mada"/>
                <a:ea typeface="Mada"/>
                <a:cs typeface="Mada"/>
                <a:sym typeface="Mada"/>
              </a:rPr>
              <a:t>a patient of multiple fractures showing </a:t>
            </a:r>
            <a:r>
              <a:rPr b="1" lang="en-GB" sz="1200">
                <a:solidFill>
                  <a:srgbClr val="6AA84F"/>
                </a:solidFill>
                <a:latin typeface="Mada"/>
                <a:ea typeface="Mada"/>
                <a:cs typeface="Mada"/>
                <a:sym typeface="Mada"/>
              </a:rPr>
              <a:t> </a:t>
            </a:r>
            <a:r>
              <a:rPr lang="en-GB" sz="1200">
                <a:solidFill>
                  <a:srgbClr val="6AA84F"/>
                </a:solidFill>
                <a:latin typeface="Mada"/>
                <a:ea typeface="Mada"/>
                <a:cs typeface="Mada"/>
                <a:sym typeface="Mada"/>
              </a:rPr>
              <a:t>hemothorax opacity, lung contusion</a:t>
            </a:r>
            <a:r>
              <a:rPr baseline="30000" lang="en-GB" sz="1200">
                <a:solidFill>
                  <a:srgbClr val="6AA84F"/>
                </a:solidFill>
                <a:latin typeface="Mada"/>
                <a:ea typeface="Mada"/>
                <a:cs typeface="Mada"/>
                <a:sym typeface="Mada"/>
              </a:rPr>
              <a:t>1</a:t>
            </a:r>
            <a:r>
              <a:rPr lang="en-GB" sz="1200">
                <a:solidFill>
                  <a:srgbClr val="6AA84F"/>
                </a:solidFill>
                <a:latin typeface="Mada"/>
                <a:ea typeface="Mada"/>
                <a:cs typeface="Mada"/>
                <a:sym typeface="Mada"/>
              </a:rPr>
              <a:t> and surgical emphysema.</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Picture B: </a:t>
            </a:r>
            <a:r>
              <a:rPr lang="en-GB" sz="1200">
                <a:solidFill>
                  <a:srgbClr val="6AA84F"/>
                </a:solidFill>
                <a:latin typeface="Mada"/>
                <a:ea typeface="Mada"/>
                <a:cs typeface="Mada"/>
                <a:sym typeface="Mada"/>
              </a:rPr>
              <a:t>Flail chest (fracture in two or more consecutive ribs, causing paradoxical movement of that region of the chest).</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In </a:t>
            </a:r>
            <a:r>
              <a:rPr b="1" lang="en-GB" sz="1200">
                <a:solidFill>
                  <a:srgbClr val="6AA84F"/>
                </a:solidFill>
                <a:latin typeface="Mada"/>
                <a:ea typeface="Mada"/>
                <a:cs typeface="Mada"/>
                <a:sym typeface="Mada"/>
              </a:rPr>
              <a:t>Picture C:</a:t>
            </a:r>
            <a:r>
              <a:rPr lang="en-GB" sz="1200">
                <a:solidFill>
                  <a:srgbClr val="6AA84F"/>
                </a:solidFill>
                <a:latin typeface="Mada"/>
                <a:ea typeface="Mada"/>
                <a:cs typeface="Mada"/>
                <a:sym typeface="Mada"/>
              </a:rPr>
              <a:t> multiple fractures.</a:t>
            </a:r>
            <a:endParaRPr sz="1200">
              <a:solidFill>
                <a:srgbClr val="6AA84F"/>
              </a:solidFill>
              <a:latin typeface="Mada"/>
              <a:ea typeface="Mada"/>
              <a:cs typeface="Mada"/>
              <a:sym typeface="Mada"/>
            </a:endParaRPr>
          </a:p>
        </p:txBody>
      </p:sp>
      <p:sp>
        <p:nvSpPr>
          <p:cNvPr id="825" name="Google Shape;825;p28"/>
          <p:cNvSpPr txBox="1"/>
          <p:nvPr/>
        </p:nvSpPr>
        <p:spPr>
          <a:xfrm>
            <a:off x="262075" y="5606828"/>
            <a:ext cx="6957300" cy="1804200"/>
          </a:xfrm>
          <a:prstGeom prst="rect">
            <a:avLst/>
          </a:prstGeom>
          <a:noFill/>
          <a:ln cap="flat" cmpd="sng" w="9525">
            <a:solidFill>
              <a:srgbClr val="E29578"/>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200">
              <a:solidFill>
                <a:srgbClr val="6AA84F"/>
              </a:solidFill>
              <a:latin typeface="Mada"/>
              <a:ea typeface="Mada"/>
              <a:cs typeface="Mada"/>
              <a:sym typeface="Mada"/>
            </a:endParaRPr>
          </a:p>
          <a:p>
            <a:pPr indent="-211199" lvl="0" marL="269999"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Hemothorax: accumulation of blood in pleural cavity</a:t>
            </a:r>
            <a:endParaRPr sz="1200">
              <a:solidFill>
                <a:srgbClr val="999999"/>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Picture D: </a:t>
            </a:r>
            <a:r>
              <a:rPr lang="en-GB" sz="1200">
                <a:solidFill>
                  <a:srgbClr val="6AA84F"/>
                </a:solidFill>
                <a:latin typeface="Mada"/>
                <a:ea typeface="Mada"/>
                <a:cs typeface="Mada"/>
                <a:sym typeface="Mada"/>
              </a:rPr>
              <a:t>Hemothorax which is usually a complication of trauma, gunshot,                                               stab and one of the causes of pulmonary opacity.</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Picture E: </a:t>
            </a:r>
            <a:r>
              <a:rPr lang="en-GB" sz="1200">
                <a:solidFill>
                  <a:srgbClr val="6AA84F"/>
                </a:solidFill>
                <a:latin typeface="Mada"/>
                <a:ea typeface="Mada"/>
                <a:cs typeface="Mada"/>
                <a:sym typeface="Mada"/>
              </a:rPr>
              <a:t>Collapsed left lung showing opacity due to hemothorax.</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Picture F: </a:t>
            </a:r>
            <a:r>
              <a:rPr lang="en-GB" sz="1200">
                <a:solidFill>
                  <a:srgbClr val="6AA84F"/>
                </a:solidFill>
                <a:latin typeface="Mada"/>
                <a:ea typeface="Mada"/>
                <a:cs typeface="Mada"/>
                <a:sym typeface="Mada"/>
              </a:rPr>
              <a:t>Massive hemothorax compressing the trachea and carina</a:t>
            </a:r>
            <a:endParaRPr sz="1200">
              <a:solidFill>
                <a:srgbClr val="6AA84F"/>
              </a:solidFill>
              <a:latin typeface="Mada"/>
              <a:ea typeface="Mada"/>
              <a:cs typeface="Mada"/>
              <a:sym typeface="Mada"/>
            </a:endParaRPr>
          </a:p>
          <a:p>
            <a:pPr indent="0" lvl="0" marL="0" rtl="0" algn="l">
              <a:spcBef>
                <a:spcPts val="0"/>
              </a:spcBef>
              <a:spcAft>
                <a:spcPts val="0"/>
              </a:spcAft>
              <a:buNone/>
            </a:pPr>
            <a:r>
              <a:rPr lang="en-GB" sz="1200">
                <a:solidFill>
                  <a:srgbClr val="6AA84F"/>
                </a:solidFill>
                <a:latin typeface="Mada"/>
                <a:ea typeface="Mada"/>
                <a:cs typeface="Mada"/>
                <a:sym typeface="Mada"/>
              </a:rPr>
              <a:t>         pushing them to the other side.</a:t>
            </a:r>
            <a:endParaRPr sz="1200">
              <a:solidFill>
                <a:srgbClr val="6AA84F"/>
              </a:solidFill>
              <a:latin typeface="Mada"/>
              <a:ea typeface="Mada"/>
              <a:cs typeface="Mada"/>
              <a:sym typeface="Mada"/>
            </a:endParaRPr>
          </a:p>
        </p:txBody>
      </p:sp>
      <p:sp>
        <p:nvSpPr>
          <p:cNvPr id="826" name="Google Shape;826;p2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28"/>
          <p:cNvSpPr txBox="1"/>
          <p:nvPr/>
        </p:nvSpPr>
        <p:spPr>
          <a:xfrm>
            <a:off x="1031920" y="214044"/>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Trauma</a:t>
            </a:r>
            <a:r>
              <a:rPr b="1" lang="en-GB" sz="2200">
                <a:solidFill>
                  <a:srgbClr val="006D77"/>
                </a:solidFill>
                <a:latin typeface="Lora"/>
                <a:ea typeface="Lora"/>
                <a:cs typeface="Lora"/>
                <a:sym typeface="Lora"/>
              </a:rPr>
              <a:t>:</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828" name="Google Shape;828;p28"/>
          <p:cNvCxnSpPr/>
          <p:nvPr/>
        </p:nvCxnSpPr>
        <p:spPr>
          <a:xfrm>
            <a:off x="1994770" y="719907"/>
            <a:ext cx="3600000" cy="3900"/>
          </a:xfrm>
          <a:prstGeom prst="straightConnector1">
            <a:avLst/>
          </a:prstGeom>
          <a:noFill/>
          <a:ln cap="flat" cmpd="sng" w="19050">
            <a:solidFill>
              <a:srgbClr val="83C5BE"/>
            </a:solidFill>
            <a:prstDash val="solid"/>
            <a:round/>
            <a:headEnd len="med" w="med" type="oval"/>
            <a:tailEnd len="med" w="med" type="oval"/>
          </a:ln>
        </p:spPr>
      </p:cxnSp>
      <p:pic>
        <p:nvPicPr>
          <p:cNvPr id="829" name="Google Shape;829;p28"/>
          <p:cNvPicPr preferRelativeResize="0"/>
          <p:nvPr/>
        </p:nvPicPr>
        <p:blipFill>
          <a:blip r:embed="rId3">
            <a:alphaModFix/>
          </a:blip>
          <a:stretch>
            <a:fillRect/>
          </a:stretch>
        </p:blipFill>
        <p:spPr>
          <a:xfrm>
            <a:off x="5662225" y="4171688"/>
            <a:ext cx="739848" cy="760449"/>
          </a:xfrm>
          <a:prstGeom prst="rect">
            <a:avLst/>
          </a:prstGeom>
          <a:noFill/>
          <a:ln cap="flat" cmpd="sng" w="9525">
            <a:solidFill>
              <a:schemeClr val="dk2"/>
            </a:solidFill>
            <a:prstDash val="solid"/>
            <a:round/>
            <a:headEnd len="sm" w="sm" type="none"/>
            <a:tailEnd len="sm" w="sm" type="none"/>
          </a:ln>
        </p:spPr>
      </p:pic>
      <p:pic>
        <p:nvPicPr>
          <p:cNvPr id="830" name="Google Shape;830;p28"/>
          <p:cNvPicPr preferRelativeResize="0"/>
          <p:nvPr/>
        </p:nvPicPr>
        <p:blipFill>
          <a:blip r:embed="rId4">
            <a:alphaModFix/>
          </a:blip>
          <a:stretch>
            <a:fillRect/>
          </a:stretch>
        </p:blipFill>
        <p:spPr>
          <a:xfrm>
            <a:off x="4861499" y="4171688"/>
            <a:ext cx="739851" cy="760449"/>
          </a:xfrm>
          <a:prstGeom prst="rect">
            <a:avLst/>
          </a:prstGeom>
          <a:noFill/>
          <a:ln cap="flat" cmpd="sng" w="9525">
            <a:solidFill>
              <a:schemeClr val="dk2"/>
            </a:solidFill>
            <a:prstDash val="solid"/>
            <a:round/>
            <a:headEnd len="sm" w="sm" type="none"/>
            <a:tailEnd len="sm" w="sm" type="none"/>
          </a:ln>
        </p:spPr>
      </p:pic>
      <p:pic>
        <p:nvPicPr>
          <p:cNvPr id="831" name="Google Shape;831;p28"/>
          <p:cNvPicPr preferRelativeResize="0"/>
          <p:nvPr/>
        </p:nvPicPr>
        <p:blipFill>
          <a:blip r:embed="rId5">
            <a:alphaModFix/>
          </a:blip>
          <a:stretch>
            <a:fillRect/>
          </a:stretch>
        </p:blipFill>
        <p:spPr>
          <a:xfrm>
            <a:off x="6451366" y="4171700"/>
            <a:ext cx="739850" cy="760449"/>
          </a:xfrm>
          <a:prstGeom prst="rect">
            <a:avLst/>
          </a:prstGeom>
          <a:noFill/>
          <a:ln cap="flat" cmpd="sng" w="9525">
            <a:solidFill>
              <a:schemeClr val="dk2"/>
            </a:solidFill>
            <a:prstDash val="solid"/>
            <a:round/>
            <a:headEnd len="sm" w="sm" type="none"/>
            <a:tailEnd len="sm" w="sm" type="none"/>
          </a:ln>
        </p:spPr>
      </p:pic>
      <p:pic>
        <p:nvPicPr>
          <p:cNvPr id="832" name="Google Shape;832;p28"/>
          <p:cNvPicPr preferRelativeResize="0"/>
          <p:nvPr/>
        </p:nvPicPr>
        <p:blipFill>
          <a:blip r:embed="rId6">
            <a:alphaModFix/>
          </a:blip>
          <a:stretch>
            <a:fillRect/>
          </a:stretch>
        </p:blipFill>
        <p:spPr>
          <a:xfrm>
            <a:off x="6403900" y="5784450"/>
            <a:ext cx="703801" cy="624276"/>
          </a:xfrm>
          <a:prstGeom prst="rect">
            <a:avLst/>
          </a:prstGeom>
          <a:noFill/>
          <a:ln cap="flat" cmpd="sng" w="9525">
            <a:solidFill>
              <a:schemeClr val="dk2"/>
            </a:solidFill>
            <a:prstDash val="solid"/>
            <a:round/>
            <a:headEnd len="sm" w="sm" type="none"/>
            <a:tailEnd len="sm" w="sm" type="none"/>
          </a:ln>
        </p:spPr>
      </p:pic>
      <p:pic>
        <p:nvPicPr>
          <p:cNvPr id="833" name="Google Shape;833;p28"/>
          <p:cNvPicPr preferRelativeResize="0"/>
          <p:nvPr/>
        </p:nvPicPr>
        <p:blipFill>
          <a:blip r:embed="rId7">
            <a:alphaModFix/>
          </a:blip>
          <a:stretch>
            <a:fillRect/>
          </a:stretch>
        </p:blipFill>
        <p:spPr>
          <a:xfrm>
            <a:off x="6403900" y="6602375"/>
            <a:ext cx="703800" cy="599625"/>
          </a:xfrm>
          <a:prstGeom prst="rect">
            <a:avLst/>
          </a:prstGeom>
          <a:noFill/>
          <a:ln cap="flat" cmpd="sng" w="9525">
            <a:solidFill>
              <a:schemeClr val="dk2"/>
            </a:solidFill>
            <a:prstDash val="solid"/>
            <a:round/>
            <a:headEnd len="sm" w="sm" type="none"/>
            <a:tailEnd len="sm" w="sm" type="none"/>
          </a:ln>
        </p:spPr>
      </p:pic>
      <p:pic>
        <p:nvPicPr>
          <p:cNvPr id="834" name="Google Shape;834;p28"/>
          <p:cNvPicPr preferRelativeResize="0"/>
          <p:nvPr/>
        </p:nvPicPr>
        <p:blipFill>
          <a:blip r:embed="rId8">
            <a:alphaModFix/>
          </a:blip>
          <a:stretch>
            <a:fillRect/>
          </a:stretch>
        </p:blipFill>
        <p:spPr>
          <a:xfrm>
            <a:off x="5662225" y="6596938"/>
            <a:ext cx="703800" cy="599625"/>
          </a:xfrm>
          <a:prstGeom prst="rect">
            <a:avLst/>
          </a:prstGeom>
          <a:noFill/>
          <a:ln cap="flat" cmpd="sng" w="9525">
            <a:solidFill>
              <a:schemeClr val="dk2"/>
            </a:solidFill>
            <a:prstDash val="solid"/>
            <a:round/>
            <a:headEnd len="sm" w="sm" type="none"/>
            <a:tailEnd len="sm" w="sm" type="none"/>
          </a:ln>
        </p:spPr>
      </p:pic>
      <p:pic>
        <p:nvPicPr>
          <p:cNvPr id="835" name="Google Shape;835;p28"/>
          <p:cNvPicPr preferRelativeResize="0"/>
          <p:nvPr/>
        </p:nvPicPr>
        <p:blipFill>
          <a:blip r:embed="rId9">
            <a:alphaModFix/>
          </a:blip>
          <a:stretch>
            <a:fillRect/>
          </a:stretch>
        </p:blipFill>
        <p:spPr>
          <a:xfrm>
            <a:off x="5335446" y="9047000"/>
            <a:ext cx="900430" cy="599625"/>
          </a:xfrm>
          <a:prstGeom prst="rect">
            <a:avLst/>
          </a:prstGeom>
          <a:noFill/>
          <a:ln cap="flat" cmpd="sng" w="9525">
            <a:solidFill>
              <a:schemeClr val="dk2"/>
            </a:solidFill>
            <a:prstDash val="solid"/>
            <a:round/>
            <a:headEnd len="sm" w="sm" type="none"/>
            <a:tailEnd len="sm" w="sm" type="none"/>
          </a:ln>
        </p:spPr>
      </p:pic>
      <p:sp>
        <p:nvSpPr>
          <p:cNvPr id="836" name="Google Shape;836;p28"/>
          <p:cNvSpPr/>
          <p:nvPr/>
        </p:nvSpPr>
        <p:spPr>
          <a:xfrm>
            <a:off x="703875" y="5315750"/>
            <a:ext cx="4212705"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28"/>
          <p:cNvSpPr txBox="1"/>
          <p:nvPr/>
        </p:nvSpPr>
        <p:spPr>
          <a:xfrm>
            <a:off x="466509" y="5354188"/>
            <a:ext cx="39720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Hemothorax</a:t>
            </a:r>
            <a:r>
              <a:rPr b="1" lang="en-GB" sz="1600">
                <a:solidFill>
                  <a:srgbClr val="E29578"/>
                </a:solidFill>
                <a:latin typeface="Lora"/>
                <a:ea typeface="Lora"/>
                <a:cs typeface="Lora"/>
                <a:sym typeface="Lora"/>
              </a:rPr>
              <a:t> </a:t>
            </a:r>
            <a:endParaRPr b="1" sz="1600">
              <a:solidFill>
                <a:srgbClr val="E29578"/>
              </a:solidFill>
              <a:latin typeface="Lora"/>
              <a:ea typeface="Lora"/>
              <a:cs typeface="Lora"/>
              <a:sym typeface="Lora"/>
            </a:endParaRPr>
          </a:p>
        </p:txBody>
      </p:sp>
      <p:sp>
        <p:nvSpPr>
          <p:cNvPr id="838" name="Google Shape;838;p28"/>
          <p:cNvSpPr txBox="1"/>
          <p:nvPr/>
        </p:nvSpPr>
        <p:spPr>
          <a:xfrm>
            <a:off x="-30875" y="1724475"/>
            <a:ext cx="1240500" cy="40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GB" sz="1300">
                <a:latin typeface="Mada"/>
                <a:ea typeface="Mada"/>
                <a:cs typeface="Mada"/>
                <a:sym typeface="Mada"/>
              </a:rPr>
              <a:t>Road Traffic Accidents  </a:t>
            </a:r>
            <a:endParaRPr sz="1300">
              <a:latin typeface="Mada"/>
              <a:ea typeface="Mada"/>
              <a:cs typeface="Mada"/>
              <a:sym typeface="Mada"/>
            </a:endParaRPr>
          </a:p>
        </p:txBody>
      </p:sp>
      <p:sp>
        <p:nvSpPr>
          <p:cNvPr id="839" name="Google Shape;839;p28"/>
          <p:cNvSpPr txBox="1"/>
          <p:nvPr/>
        </p:nvSpPr>
        <p:spPr>
          <a:xfrm>
            <a:off x="2598850" y="1724475"/>
            <a:ext cx="1304400" cy="40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Clr>
                <a:srgbClr val="000000"/>
              </a:buClr>
              <a:buSzPts val="1100"/>
              <a:buFont typeface="Arial"/>
              <a:buNone/>
            </a:pPr>
            <a:r>
              <a:rPr lang="en-GB" sz="1300">
                <a:latin typeface="Mada"/>
                <a:ea typeface="Mada"/>
                <a:cs typeface="Mada"/>
                <a:sym typeface="Mada"/>
              </a:rPr>
              <a:t>Haemothorax</a:t>
            </a:r>
            <a:endParaRPr sz="1300">
              <a:latin typeface="Mada"/>
              <a:ea typeface="Mada"/>
              <a:cs typeface="Mada"/>
              <a:sym typeface="Mada"/>
            </a:endParaRPr>
          </a:p>
        </p:txBody>
      </p:sp>
      <p:sp>
        <p:nvSpPr>
          <p:cNvPr id="840" name="Google Shape;840;p28"/>
          <p:cNvSpPr txBox="1"/>
          <p:nvPr/>
        </p:nvSpPr>
        <p:spPr>
          <a:xfrm>
            <a:off x="3930688" y="1724475"/>
            <a:ext cx="1404900" cy="40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GB" sz="1300">
                <a:latin typeface="Mada"/>
                <a:ea typeface="Mada"/>
                <a:cs typeface="Mada"/>
                <a:sym typeface="Mada"/>
              </a:rPr>
              <a:t>Pneumothorax </a:t>
            </a:r>
            <a:endParaRPr sz="1300">
              <a:latin typeface="Mada"/>
              <a:ea typeface="Mada"/>
              <a:cs typeface="Mada"/>
              <a:sym typeface="Mada"/>
            </a:endParaRPr>
          </a:p>
        </p:txBody>
      </p:sp>
      <p:sp>
        <p:nvSpPr>
          <p:cNvPr id="841" name="Google Shape;841;p28"/>
          <p:cNvSpPr txBox="1"/>
          <p:nvPr/>
        </p:nvSpPr>
        <p:spPr>
          <a:xfrm>
            <a:off x="5299497" y="1724475"/>
            <a:ext cx="1165800" cy="40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GB" sz="1300">
                <a:latin typeface="Mada"/>
                <a:ea typeface="Mada"/>
                <a:cs typeface="Mada"/>
                <a:sym typeface="Mada"/>
              </a:rPr>
              <a:t>Flail Chest</a:t>
            </a:r>
            <a:endParaRPr sz="1300">
              <a:latin typeface="Mada"/>
              <a:ea typeface="Mada"/>
              <a:cs typeface="Mada"/>
              <a:sym typeface="Mada"/>
            </a:endParaRPr>
          </a:p>
        </p:txBody>
      </p:sp>
      <p:sp>
        <p:nvSpPr>
          <p:cNvPr id="842" name="Google Shape;842;p28"/>
          <p:cNvSpPr txBox="1"/>
          <p:nvPr/>
        </p:nvSpPr>
        <p:spPr>
          <a:xfrm>
            <a:off x="6419850" y="1724475"/>
            <a:ext cx="12405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GB" sz="1300">
                <a:latin typeface="Mada"/>
                <a:ea typeface="Mada"/>
                <a:cs typeface="Mada"/>
                <a:sym typeface="Mada"/>
              </a:rPr>
              <a:t>Lung </a:t>
            </a:r>
            <a:r>
              <a:rPr lang="en-GB" sz="1300">
                <a:latin typeface="Mada"/>
                <a:ea typeface="Mada"/>
                <a:cs typeface="Mada"/>
                <a:sym typeface="Mada"/>
              </a:rPr>
              <a:t>Contusion &amp; ARDS</a:t>
            </a:r>
            <a:endParaRPr baseline="30000" sz="1300">
              <a:latin typeface="Mada"/>
              <a:ea typeface="Mada"/>
              <a:cs typeface="Mada"/>
              <a:sym typeface="Mada"/>
            </a:endParaRPr>
          </a:p>
        </p:txBody>
      </p:sp>
      <p:sp>
        <p:nvSpPr>
          <p:cNvPr id="843" name="Google Shape;843;p28"/>
          <p:cNvSpPr/>
          <p:nvPr/>
        </p:nvSpPr>
        <p:spPr>
          <a:xfrm>
            <a:off x="750696" y="2713825"/>
            <a:ext cx="4283346"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28"/>
          <p:cNvSpPr txBox="1"/>
          <p:nvPr/>
        </p:nvSpPr>
        <p:spPr>
          <a:xfrm>
            <a:off x="557938" y="2713834"/>
            <a:ext cx="40386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Fractured ribs &amp; Flail Chest</a:t>
            </a:r>
            <a:r>
              <a:rPr b="1" lang="en-GB" sz="1600">
                <a:solidFill>
                  <a:srgbClr val="E29578"/>
                </a:solidFill>
                <a:latin typeface="Lora"/>
                <a:ea typeface="Lora"/>
                <a:cs typeface="Lora"/>
                <a:sym typeface="Lora"/>
              </a:rPr>
              <a:t> </a:t>
            </a:r>
            <a:endParaRPr b="1" sz="1600">
              <a:solidFill>
                <a:srgbClr val="E29578"/>
              </a:solidFill>
              <a:latin typeface="Lora"/>
              <a:ea typeface="Lora"/>
              <a:cs typeface="Lora"/>
              <a:sym typeface="Lora"/>
            </a:endParaRPr>
          </a:p>
        </p:txBody>
      </p:sp>
      <p:pic>
        <p:nvPicPr>
          <p:cNvPr id="845" name="Google Shape;845;p28"/>
          <p:cNvPicPr preferRelativeResize="0"/>
          <p:nvPr/>
        </p:nvPicPr>
        <p:blipFill>
          <a:blip r:embed="rId10">
            <a:alphaModFix/>
          </a:blip>
          <a:stretch>
            <a:fillRect/>
          </a:stretch>
        </p:blipFill>
        <p:spPr>
          <a:xfrm>
            <a:off x="6278350" y="8115375"/>
            <a:ext cx="900424" cy="743201"/>
          </a:xfrm>
          <a:prstGeom prst="rect">
            <a:avLst/>
          </a:prstGeom>
          <a:noFill/>
          <a:ln cap="flat" cmpd="sng" w="9525">
            <a:solidFill>
              <a:schemeClr val="dk2"/>
            </a:solidFill>
            <a:prstDash val="solid"/>
            <a:round/>
            <a:headEnd len="sm" w="sm" type="none"/>
            <a:tailEnd len="sm" w="sm" type="none"/>
          </a:ln>
        </p:spPr>
      </p:pic>
      <p:pic>
        <p:nvPicPr>
          <p:cNvPr id="846" name="Google Shape;846;p28"/>
          <p:cNvPicPr preferRelativeResize="0"/>
          <p:nvPr/>
        </p:nvPicPr>
        <p:blipFill>
          <a:blip r:embed="rId11">
            <a:alphaModFix/>
          </a:blip>
          <a:stretch>
            <a:fillRect/>
          </a:stretch>
        </p:blipFill>
        <p:spPr>
          <a:xfrm>
            <a:off x="5335425" y="8112000"/>
            <a:ext cx="900425" cy="743199"/>
          </a:xfrm>
          <a:prstGeom prst="rect">
            <a:avLst/>
          </a:prstGeom>
          <a:noFill/>
          <a:ln cap="flat" cmpd="sng" w="9525">
            <a:solidFill>
              <a:schemeClr val="dk2"/>
            </a:solidFill>
            <a:prstDash val="solid"/>
            <a:round/>
            <a:headEnd len="sm" w="sm" type="none"/>
            <a:tailEnd len="sm" w="sm" type="none"/>
          </a:ln>
        </p:spPr>
      </p:pic>
      <p:pic>
        <p:nvPicPr>
          <p:cNvPr id="847" name="Google Shape;847;p28"/>
          <p:cNvPicPr preferRelativeResize="0"/>
          <p:nvPr/>
        </p:nvPicPr>
        <p:blipFill>
          <a:blip r:embed="rId12">
            <a:alphaModFix/>
          </a:blip>
          <a:stretch>
            <a:fillRect/>
          </a:stretch>
        </p:blipFill>
        <p:spPr>
          <a:xfrm>
            <a:off x="6278350" y="9047000"/>
            <a:ext cx="900425" cy="599625"/>
          </a:xfrm>
          <a:prstGeom prst="rect">
            <a:avLst/>
          </a:prstGeom>
          <a:noFill/>
          <a:ln cap="flat" cmpd="sng" w="9525">
            <a:solidFill>
              <a:schemeClr val="dk2"/>
            </a:solidFill>
            <a:prstDash val="solid"/>
            <a:round/>
            <a:headEnd len="sm" w="sm" type="none"/>
            <a:tailEnd len="sm" w="sm" type="none"/>
          </a:ln>
        </p:spPr>
      </p:pic>
      <p:sp>
        <p:nvSpPr>
          <p:cNvPr id="848" name="Google Shape;848;p28"/>
          <p:cNvSpPr/>
          <p:nvPr/>
        </p:nvSpPr>
        <p:spPr>
          <a:xfrm>
            <a:off x="740416" y="7677613"/>
            <a:ext cx="4212705"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8"/>
          <p:cNvSpPr txBox="1"/>
          <p:nvPr/>
        </p:nvSpPr>
        <p:spPr>
          <a:xfrm>
            <a:off x="591259" y="7677613"/>
            <a:ext cx="39720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Lung contusion &amp; ARDS </a:t>
            </a:r>
            <a:endParaRPr b="1" sz="1600">
              <a:solidFill>
                <a:srgbClr val="E29578"/>
              </a:solidFill>
              <a:latin typeface="Lora"/>
              <a:ea typeface="Lora"/>
              <a:cs typeface="Lora"/>
              <a:sym typeface="Lora"/>
            </a:endParaRPr>
          </a:p>
        </p:txBody>
      </p:sp>
      <p:sp>
        <p:nvSpPr>
          <p:cNvPr id="850" name="Google Shape;850;p28"/>
          <p:cNvSpPr txBox="1"/>
          <p:nvPr/>
        </p:nvSpPr>
        <p:spPr>
          <a:xfrm>
            <a:off x="5662231" y="4062248"/>
            <a:ext cx="1076400" cy="505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A</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851" name="Google Shape;851;p28"/>
          <p:cNvSpPr txBox="1"/>
          <p:nvPr/>
        </p:nvSpPr>
        <p:spPr>
          <a:xfrm>
            <a:off x="4845681" y="4062238"/>
            <a:ext cx="1076400" cy="505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B</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852" name="Google Shape;852;p28"/>
          <p:cNvSpPr txBox="1"/>
          <p:nvPr/>
        </p:nvSpPr>
        <p:spPr>
          <a:xfrm>
            <a:off x="6451384" y="4062243"/>
            <a:ext cx="1076400" cy="505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C</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853" name="Google Shape;853;p28"/>
          <p:cNvSpPr txBox="1"/>
          <p:nvPr/>
        </p:nvSpPr>
        <p:spPr>
          <a:xfrm>
            <a:off x="6350300" y="6098725"/>
            <a:ext cx="1076400" cy="2712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D</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854" name="Google Shape;854;p28"/>
          <p:cNvSpPr txBox="1"/>
          <p:nvPr/>
        </p:nvSpPr>
        <p:spPr>
          <a:xfrm>
            <a:off x="5628500" y="6911200"/>
            <a:ext cx="1304400" cy="614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E</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855" name="Google Shape;855;p28"/>
          <p:cNvSpPr txBox="1"/>
          <p:nvPr/>
        </p:nvSpPr>
        <p:spPr>
          <a:xfrm>
            <a:off x="6388249" y="6911200"/>
            <a:ext cx="1076400" cy="505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F</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856" name="Google Shape;856;p28"/>
          <p:cNvSpPr txBox="1"/>
          <p:nvPr/>
        </p:nvSpPr>
        <p:spPr>
          <a:xfrm>
            <a:off x="5475925" y="8560713"/>
            <a:ext cx="1076400" cy="2712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G</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857" name="Google Shape;857;p28"/>
          <p:cNvSpPr txBox="1"/>
          <p:nvPr/>
        </p:nvSpPr>
        <p:spPr>
          <a:xfrm>
            <a:off x="6426500" y="8560725"/>
            <a:ext cx="1005300" cy="2712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H</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latin typeface="Mada"/>
              <a:ea typeface="Mada"/>
              <a:cs typeface="Mada"/>
              <a:sym typeface="Mada"/>
            </a:endParaRPr>
          </a:p>
        </p:txBody>
      </p:sp>
      <p:sp>
        <p:nvSpPr>
          <p:cNvPr id="858" name="Google Shape;858;p28"/>
          <p:cNvSpPr txBox="1"/>
          <p:nvPr/>
        </p:nvSpPr>
        <p:spPr>
          <a:xfrm>
            <a:off x="6464450" y="9345262"/>
            <a:ext cx="1076400" cy="4092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I</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859" name="Google Shape;859;p28"/>
          <p:cNvSpPr txBox="1"/>
          <p:nvPr/>
        </p:nvSpPr>
        <p:spPr>
          <a:xfrm>
            <a:off x="5494100" y="9336688"/>
            <a:ext cx="1125300" cy="2712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J</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860" name="Google Shape;860;p28"/>
          <p:cNvSpPr/>
          <p:nvPr/>
        </p:nvSpPr>
        <p:spPr>
          <a:xfrm rot="10800000">
            <a:off x="431528" y="1513121"/>
            <a:ext cx="287700" cy="135900"/>
          </a:xfrm>
          <a:prstGeom prst="triangl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8"/>
          <p:cNvSpPr/>
          <p:nvPr/>
        </p:nvSpPr>
        <p:spPr>
          <a:xfrm>
            <a:off x="277825" y="1027962"/>
            <a:ext cx="627900" cy="5292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8"/>
          <p:cNvSpPr txBox="1"/>
          <p:nvPr/>
        </p:nvSpPr>
        <p:spPr>
          <a:xfrm>
            <a:off x="431525" y="975362"/>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83C5BE"/>
                </a:solidFill>
                <a:latin typeface="Life Savers ExtraBold"/>
                <a:ea typeface="Life Savers ExtraBold"/>
                <a:cs typeface="Life Savers ExtraBold"/>
                <a:sym typeface="Life Savers ExtraBold"/>
              </a:rPr>
              <a:t>1</a:t>
            </a:r>
            <a:endParaRPr sz="3000">
              <a:solidFill>
                <a:srgbClr val="83C5BE"/>
              </a:solidFill>
              <a:latin typeface="Life Savers ExtraBold"/>
              <a:ea typeface="Life Savers ExtraBold"/>
              <a:cs typeface="Life Savers ExtraBold"/>
              <a:sym typeface="Life Savers ExtraBold"/>
            </a:endParaRPr>
          </a:p>
        </p:txBody>
      </p:sp>
      <p:cxnSp>
        <p:nvCxnSpPr>
          <p:cNvPr id="863" name="Google Shape;863;p28"/>
          <p:cNvCxnSpPr/>
          <p:nvPr/>
        </p:nvCxnSpPr>
        <p:spPr>
          <a:xfrm>
            <a:off x="954446" y="1281393"/>
            <a:ext cx="480300" cy="0"/>
          </a:xfrm>
          <a:prstGeom prst="straightConnector1">
            <a:avLst/>
          </a:prstGeom>
          <a:noFill/>
          <a:ln cap="flat" cmpd="sng" w="19050">
            <a:solidFill>
              <a:srgbClr val="83C5BE"/>
            </a:solidFill>
            <a:prstDash val="solid"/>
            <a:round/>
            <a:headEnd len="med" w="med" type="none"/>
            <a:tailEnd len="med" w="med" type="oval"/>
          </a:ln>
        </p:spPr>
      </p:cxnSp>
      <p:sp>
        <p:nvSpPr>
          <p:cNvPr id="864" name="Google Shape;864;p28"/>
          <p:cNvSpPr/>
          <p:nvPr/>
        </p:nvSpPr>
        <p:spPr>
          <a:xfrm rot="10800000">
            <a:off x="1703377" y="1513121"/>
            <a:ext cx="287700" cy="135900"/>
          </a:xfrm>
          <a:prstGeom prst="triangle">
            <a:avLst>
              <a:gd fmla="val 50000" name="adj"/>
            </a:avLst>
          </a:pr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8"/>
          <p:cNvSpPr/>
          <p:nvPr/>
        </p:nvSpPr>
        <p:spPr>
          <a:xfrm>
            <a:off x="1549675" y="1027962"/>
            <a:ext cx="627900" cy="529200"/>
          </a:xfrm>
          <a:prstGeom prst="roundRect">
            <a:avLst>
              <a:gd fmla="val 16667"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8"/>
          <p:cNvSpPr txBox="1"/>
          <p:nvPr/>
        </p:nvSpPr>
        <p:spPr>
          <a:xfrm>
            <a:off x="2232119" y="1145575"/>
            <a:ext cx="369000" cy="27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8"/>
          <p:cNvSpPr txBox="1"/>
          <p:nvPr/>
        </p:nvSpPr>
        <p:spPr>
          <a:xfrm>
            <a:off x="1660099" y="962874"/>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E29578"/>
                </a:solidFill>
                <a:latin typeface="Life Savers ExtraBold"/>
                <a:ea typeface="Life Savers ExtraBold"/>
                <a:cs typeface="Life Savers ExtraBold"/>
                <a:sym typeface="Life Savers ExtraBold"/>
              </a:rPr>
              <a:t>2</a:t>
            </a:r>
            <a:endParaRPr sz="3000">
              <a:solidFill>
                <a:srgbClr val="E29578"/>
              </a:solidFill>
              <a:latin typeface="Life Savers ExtraBold"/>
              <a:ea typeface="Life Savers ExtraBold"/>
              <a:cs typeface="Life Savers ExtraBold"/>
              <a:sym typeface="Life Savers ExtraBold"/>
            </a:endParaRPr>
          </a:p>
        </p:txBody>
      </p:sp>
      <p:cxnSp>
        <p:nvCxnSpPr>
          <p:cNvPr id="868" name="Google Shape;868;p28"/>
          <p:cNvCxnSpPr/>
          <p:nvPr/>
        </p:nvCxnSpPr>
        <p:spPr>
          <a:xfrm>
            <a:off x="2254871" y="1281393"/>
            <a:ext cx="480300" cy="0"/>
          </a:xfrm>
          <a:prstGeom prst="straightConnector1">
            <a:avLst/>
          </a:prstGeom>
          <a:noFill/>
          <a:ln cap="flat" cmpd="sng" w="19050">
            <a:solidFill>
              <a:srgbClr val="83C5BE"/>
            </a:solidFill>
            <a:prstDash val="solid"/>
            <a:round/>
            <a:headEnd len="med" w="med" type="none"/>
            <a:tailEnd len="med" w="med" type="oval"/>
          </a:ln>
        </p:spPr>
      </p:cxnSp>
      <p:sp>
        <p:nvSpPr>
          <p:cNvPr id="869" name="Google Shape;869;p28"/>
          <p:cNvSpPr/>
          <p:nvPr/>
        </p:nvSpPr>
        <p:spPr>
          <a:xfrm rot="10800000">
            <a:off x="2994277" y="1513121"/>
            <a:ext cx="287700" cy="135900"/>
          </a:xfrm>
          <a:prstGeom prst="triangl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8"/>
          <p:cNvSpPr/>
          <p:nvPr/>
        </p:nvSpPr>
        <p:spPr>
          <a:xfrm>
            <a:off x="2840575" y="1027962"/>
            <a:ext cx="627900" cy="5292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83C5BE"/>
              </a:solidFill>
            </a:endParaRPr>
          </a:p>
        </p:txBody>
      </p:sp>
      <p:sp>
        <p:nvSpPr>
          <p:cNvPr id="871" name="Google Shape;871;p28"/>
          <p:cNvSpPr txBox="1"/>
          <p:nvPr/>
        </p:nvSpPr>
        <p:spPr>
          <a:xfrm>
            <a:off x="2950999" y="962874"/>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83C5BE"/>
                </a:solidFill>
                <a:latin typeface="Life Savers ExtraBold"/>
                <a:ea typeface="Life Savers ExtraBold"/>
                <a:cs typeface="Life Savers ExtraBold"/>
                <a:sym typeface="Life Savers ExtraBold"/>
              </a:rPr>
              <a:t>3</a:t>
            </a:r>
            <a:endParaRPr sz="3000">
              <a:solidFill>
                <a:srgbClr val="83C5BE"/>
              </a:solidFill>
              <a:latin typeface="Life Savers ExtraBold"/>
              <a:ea typeface="Life Savers ExtraBold"/>
              <a:cs typeface="Life Savers ExtraBold"/>
              <a:sym typeface="Life Savers ExtraBold"/>
            </a:endParaRPr>
          </a:p>
        </p:txBody>
      </p:sp>
      <p:cxnSp>
        <p:nvCxnSpPr>
          <p:cNvPr id="872" name="Google Shape;872;p28"/>
          <p:cNvCxnSpPr/>
          <p:nvPr/>
        </p:nvCxnSpPr>
        <p:spPr>
          <a:xfrm>
            <a:off x="3564821" y="1281393"/>
            <a:ext cx="480300" cy="0"/>
          </a:xfrm>
          <a:prstGeom prst="straightConnector1">
            <a:avLst/>
          </a:prstGeom>
          <a:noFill/>
          <a:ln cap="flat" cmpd="sng" w="19050">
            <a:solidFill>
              <a:srgbClr val="83C5BE"/>
            </a:solidFill>
            <a:prstDash val="solid"/>
            <a:round/>
            <a:headEnd len="med" w="med" type="none"/>
            <a:tailEnd len="med" w="med" type="oval"/>
          </a:ln>
        </p:spPr>
      </p:cxnSp>
      <p:sp>
        <p:nvSpPr>
          <p:cNvPr id="873" name="Google Shape;873;p28"/>
          <p:cNvSpPr/>
          <p:nvPr/>
        </p:nvSpPr>
        <p:spPr>
          <a:xfrm rot="10800000">
            <a:off x="4342327" y="1513121"/>
            <a:ext cx="287700" cy="135900"/>
          </a:xfrm>
          <a:prstGeom prst="triangle">
            <a:avLst>
              <a:gd fmla="val 50000" name="adj"/>
            </a:avLst>
          </a:pr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8"/>
          <p:cNvSpPr/>
          <p:nvPr/>
        </p:nvSpPr>
        <p:spPr>
          <a:xfrm>
            <a:off x="4150525" y="1027962"/>
            <a:ext cx="627900" cy="529200"/>
          </a:xfrm>
          <a:prstGeom prst="roundRect">
            <a:avLst>
              <a:gd fmla="val 16667"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8"/>
          <p:cNvSpPr txBox="1"/>
          <p:nvPr/>
        </p:nvSpPr>
        <p:spPr>
          <a:xfrm>
            <a:off x="4240424" y="962887"/>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E29578"/>
                </a:solidFill>
                <a:latin typeface="Life Savers ExtraBold"/>
                <a:ea typeface="Life Savers ExtraBold"/>
                <a:cs typeface="Life Savers ExtraBold"/>
                <a:sym typeface="Life Savers ExtraBold"/>
              </a:rPr>
              <a:t>4</a:t>
            </a:r>
            <a:endParaRPr sz="3000">
              <a:solidFill>
                <a:srgbClr val="E29578"/>
              </a:solidFill>
              <a:latin typeface="Life Savers ExtraBold"/>
              <a:ea typeface="Life Savers ExtraBold"/>
              <a:cs typeface="Life Savers ExtraBold"/>
              <a:sym typeface="Life Savers ExtraBold"/>
            </a:endParaRPr>
          </a:p>
        </p:txBody>
      </p:sp>
      <p:cxnSp>
        <p:nvCxnSpPr>
          <p:cNvPr id="876" name="Google Shape;876;p28"/>
          <p:cNvCxnSpPr/>
          <p:nvPr/>
        </p:nvCxnSpPr>
        <p:spPr>
          <a:xfrm>
            <a:off x="4845671" y="1281393"/>
            <a:ext cx="480300" cy="0"/>
          </a:xfrm>
          <a:prstGeom prst="straightConnector1">
            <a:avLst/>
          </a:prstGeom>
          <a:noFill/>
          <a:ln cap="flat" cmpd="sng" w="19050">
            <a:solidFill>
              <a:srgbClr val="83C5BE"/>
            </a:solidFill>
            <a:prstDash val="solid"/>
            <a:round/>
            <a:headEnd len="med" w="med" type="none"/>
            <a:tailEnd len="med" w="med" type="oval"/>
          </a:ln>
        </p:spPr>
      </p:cxnSp>
      <p:sp>
        <p:nvSpPr>
          <p:cNvPr id="877" name="Google Shape;877;p28"/>
          <p:cNvSpPr/>
          <p:nvPr/>
        </p:nvSpPr>
        <p:spPr>
          <a:xfrm rot="10800000">
            <a:off x="5575552" y="1513121"/>
            <a:ext cx="287700" cy="135900"/>
          </a:xfrm>
          <a:prstGeom prst="triangl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8"/>
          <p:cNvSpPr/>
          <p:nvPr/>
        </p:nvSpPr>
        <p:spPr>
          <a:xfrm>
            <a:off x="5421850" y="1027962"/>
            <a:ext cx="627900" cy="5292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83C5BE"/>
              </a:solidFill>
            </a:endParaRPr>
          </a:p>
        </p:txBody>
      </p:sp>
      <p:sp>
        <p:nvSpPr>
          <p:cNvPr id="879" name="Google Shape;879;p28"/>
          <p:cNvSpPr txBox="1"/>
          <p:nvPr/>
        </p:nvSpPr>
        <p:spPr>
          <a:xfrm>
            <a:off x="5532274" y="962874"/>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83C5BE"/>
                </a:solidFill>
                <a:latin typeface="Life Savers ExtraBold"/>
                <a:ea typeface="Life Savers ExtraBold"/>
                <a:cs typeface="Life Savers ExtraBold"/>
                <a:sym typeface="Life Savers ExtraBold"/>
              </a:rPr>
              <a:t>5</a:t>
            </a:r>
            <a:endParaRPr sz="3000">
              <a:solidFill>
                <a:srgbClr val="83C5BE"/>
              </a:solidFill>
              <a:latin typeface="Life Savers ExtraBold"/>
              <a:ea typeface="Life Savers ExtraBold"/>
              <a:cs typeface="Life Savers ExtraBold"/>
              <a:sym typeface="Life Savers ExtraBold"/>
            </a:endParaRPr>
          </a:p>
        </p:txBody>
      </p:sp>
      <p:sp>
        <p:nvSpPr>
          <p:cNvPr id="880" name="Google Shape;880;p28"/>
          <p:cNvSpPr/>
          <p:nvPr/>
        </p:nvSpPr>
        <p:spPr>
          <a:xfrm rot="10800000">
            <a:off x="6875977" y="1513121"/>
            <a:ext cx="287700" cy="135900"/>
          </a:xfrm>
          <a:prstGeom prst="triangle">
            <a:avLst>
              <a:gd fmla="val 50000" name="adj"/>
            </a:avLst>
          </a:pr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8"/>
          <p:cNvSpPr/>
          <p:nvPr/>
        </p:nvSpPr>
        <p:spPr>
          <a:xfrm>
            <a:off x="6684175" y="1027962"/>
            <a:ext cx="627900" cy="529200"/>
          </a:xfrm>
          <a:prstGeom prst="roundRect">
            <a:avLst>
              <a:gd fmla="val 16667"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8"/>
          <p:cNvSpPr txBox="1"/>
          <p:nvPr/>
        </p:nvSpPr>
        <p:spPr>
          <a:xfrm>
            <a:off x="6802649" y="962887"/>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E29578"/>
                </a:solidFill>
                <a:latin typeface="Life Savers ExtraBold"/>
                <a:ea typeface="Life Savers ExtraBold"/>
                <a:cs typeface="Life Savers ExtraBold"/>
                <a:sym typeface="Life Savers ExtraBold"/>
              </a:rPr>
              <a:t>6</a:t>
            </a:r>
            <a:endParaRPr sz="3000">
              <a:solidFill>
                <a:srgbClr val="E29578"/>
              </a:solidFill>
              <a:latin typeface="Life Savers ExtraBold"/>
              <a:ea typeface="Life Savers ExtraBold"/>
              <a:cs typeface="Life Savers ExtraBold"/>
              <a:sym typeface="Life Savers ExtraBold"/>
            </a:endParaRPr>
          </a:p>
        </p:txBody>
      </p:sp>
      <p:cxnSp>
        <p:nvCxnSpPr>
          <p:cNvPr id="883" name="Google Shape;883;p28"/>
          <p:cNvCxnSpPr/>
          <p:nvPr/>
        </p:nvCxnSpPr>
        <p:spPr>
          <a:xfrm>
            <a:off x="6131546" y="1281393"/>
            <a:ext cx="480300" cy="0"/>
          </a:xfrm>
          <a:prstGeom prst="straightConnector1">
            <a:avLst/>
          </a:prstGeom>
          <a:noFill/>
          <a:ln cap="flat" cmpd="sng" w="19050">
            <a:solidFill>
              <a:srgbClr val="83C5BE"/>
            </a:solidFill>
            <a:prstDash val="solid"/>
            <a:round/>
            <a:headEnd len="med" w="med" type="none"/>
            <a:tailEnd len="med" w="med" type="oval"/>
          </a:ln>
        </p:spPr>
      </p:cxnSp>
      <p:sp>
        <p:nvSpPr>
          <p:cNvPr id="884" name="Google Shape;884;p28"/>
          <p:cNvSpPr txBox="1"/>
          <p:nvPr/>
        </p:nvSpPr>
        <p:spPr>
          <a:xfrm>
            <a:off x="1303175" y="1734400"/>
            <a:ext cx="1240500" cy="8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GB" sz="1300">
                <a:latin typeface="Mada"/>
                <a:ea typeface="Mada"/>
                <a:cs typeface="Mada"/>
                <a:sym typeface="Mada"/>
              </a:rPr>
              <a:t> Fractured ribs: - Simple              - Complicated </a:t>
            </a:r>
            <a:endParaRPr sz="1300">
              <a:latin typeface="Mada"/>
              <a:ea typeface="Mada"/>
              <a:cs typeface="Mada"/>
              <a:sym typeface="Mada"/>
            </a:endParaRPr>
          </a:p>
        </p:txBody>
      </p:sp>
      <p:pic>
        <p:nvPicPr>
          <p:cNvPr id="885" name="Google Shape;885;p28"/>
          <p:cNvPicPr preferRelativeResize="0"/>
          <p:nvPr/>
        </p:nvPicPr>
        <p:blipFill>
          <a:blip r:embed="rId13">
            <a:alphaModFix/>
          </a:blip>
          <a:stretch>
            <a:fillRect/>
          </a:stretch>
        </p:blipFill>
        <p:spPr>
          <a:xfrm>
            <a:off x="5662225" y="5784450"/>
            <a:ext cx="703799" cy="624274"/>
          </a:xfrm>
          <a:prstGeom prst="rect">
            <a:avLst/>
          </a:prstGeom>
          <a:noFill/>
          <a:ln cap="flat" cmpd="sng" w="9525">
            <a:solidFill>
              <a:schemeClr val="dk2"/>
            </a:solidFill>
            <a:prstDash val="solid"/>
            <a:round/>
            <a:headEnd len="sm" w="sm" type="none"/>
            <a:tailEnd len="sm" w="sm" type="none"/>
          </a:ln>
        </p:spPr>
      </p:pic>
      <p:pic>
        <p:nvPicPr>
          <p:cNvPr id="886" name="Google Shape;886;p28"/>
          <p:cNvPicPr preferRelativeResize="0"/>
          <p:nvPr/>
        </p:nvPicPr>
        <p:blipFill>
          <a:blip r:embed="rId14">
            <a:alphaModFix/>
          </a:blip>
          <a:stretch>
            <a:fillRect/>
          </a:stretch>
        </p:blipFill>
        <p:spPr>
          <a:xfrm>
            <a:off x="3620100" y="4171700"/>
            <a:ext cx="1165801" cy="760451"/>
          </a:xfrm>
          <a:prstGeom prst="rect">
            <a:avLst/>
          </a:prstGeom>
          <a:noFill/>
          <a:ln cap="flat" cmpd="sng" w="9525">
            <a:solidFill>
              <a:schemeClr val="dk2"/>
            </a:solidFill>
            <a:prstDash val="solid"/>
            <a:round/>
            <a:headEnd len="sm" w="sm" type="none"/>
            <a:tailEnd len="sm" w="sm" type="none"/>
          </a:ln>
        </p:spPr>
      </p:pic>
      <p:sp>
        <p:nvSpPr>
          <p:cNvPr id="887" name="Google Shape;887;p28"/>
          <p:cNvSpPr txBox="1"/>
          <p:nvPr/>
        </p:nvSpPr>
        <p:spPr>
          <a:xfrm>
            <a:off x="4045120" y="4062253"/>
            <a:ext cx="1076400" cy="505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B</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888" name="Google Shape;888;p28"/>
          <p:cNvSpPr/>
          <p:nvPr/>
        </p:nvSpPr>
        <p:spPr>
          <a:xfrm>
            <a:off x="74475" y="10224025"/>
            <a:ext cx="7440600" cy="3918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273050" lvl="0" marL="457200" rtl="0" algn="l">
              <a:spcBef>
                <a:spcPts val="0"/>
              </a:spcBef>
              <a:spcAft>
                <a:spcPts val="0"/>
              </a:spcAft>
              <a:buClr>
                <a:srgbClr val="999999"/>
              </a:buClr>
              <a:buSzPts val="700"/>
              <a:buFont typeface="Mada"/>
              <a:buAutoNum type="arabicPeriod"/>
            </a:pPr>
            <a:r>
              <a:rPr lang="en-GB" sz="700">
                <a:solidFill>
                  <a:srgbClr val="999999"/>
                </a:solidFill>
                <a:latin typeface="Mada"/>
                <a:ea typeface="Mada"/>
                <a:cs typeface="Mada"/>
                <a:sym typeface="Mada"/>
              </a:rPr>
              <a:t>Lung contusion or a bruised lung, often occurs after a blow to the chest. The blunt impact can damage blood vessels, causing blood and fluid to build up in your lungs.</a:t>
            </a:r>
            <a:endParaRPr sz="700">
              <a:solidFill>
                <a:srgbClr val="999999"/>
              </a:solidFill>
              <a:latin typeface="Mada"/>
              <a:ea typeface="Mada"/>
              <a:cs typeface="Mada"/>
              <a:sym typeface="Mada"/>
            </a:endParaRPr>
          </a:p>
          <a:p>
            <a:pPr indent="-273050" lvl="0" marL="457200" rtl="0" algn="l">
              <a:spcBef>
                <a:spcPts val="0"/>
              </a:spcBef>
              <a:spcAft>
                <a:spcPts val="0"/>
              </a:spcAft>
              <a:buClr>
                <a:srgbClr val="999999"/>
              </a:buClr>
              <a:buSzPts val="700"/>
              <a:buFont typeface="Mada"/>
              <a:buAutoNum type="arabicPeriod"/>
            </a:pPr>
            <a:r>
              <a:rPr lang="en-GB" sz="700">
                <a:solidFill>
                  <a:srgbClr val="999999"/>
                </a:solidFill>
                <a:latin typeface="Mada"/>
                <a:ea typeface="Mada"/>
                <a:cs typeface="Mada"/>
                <a:sym typeface="Mada"/>
              </a:rPr>
              <a:t>Basically it </a:t>
            </a:r>
            <a:r>
              <a:rPr lang="en-GB" sz="700">
                <a:solidFill>
                  <a:srgbClr val="999999"/>
                </a:solidFill>
                <a:latin typeface="Mada"/>
                <a:ea typeface="Mada"/>
                <a:cs typeface="Mada"/>
                <a:sym typeface="Mada"/>
              </a:rPr>
              <a:t>occurs when fluid builds  up in the lung. The fluid keeps your lungs from filling with enough air, which means less oxygen reaches your bloodstream. </a:t>
            </a:r>
            <a:endParaRPr sz="700">
              <a:solidFill>
                <a:srgbClr val="1C4588"/>
              </a:solidFill>
              <a:latin typeface="Mada"/>
              <a:ea typeface="Mada"/>
              <a:cs typeface="Mada"/>
              <a:sym typeface="Mad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pic>
        <p:nvPicPr>
          <p:cNvPr id="893" name="Google Shape;893;p29"/>
          <p:cNvPicPr preferRelativeResize="0"/>
          <p:nvPr/>
        </p:nvPicPr>
        <p:blipFill>
          <a:blip r:embed="rId3">
            <a:alphaModFix/>
          </a:blip>
          <a:stretch>
            <a:fillRect/>
          </a:stretch>
        </p:blipFill>
        <p:spPr>
          <a:xfrm>
            <a:off x="5456900" y="3355923"/>
            <a:ext cx="727725" cy="723650"/>
          </a:xfrm>
          <a:prstGeom prst="rect">
            <a:avLst/>
          </a:prstGeom>
          <a:noFill/>
          <a:ln>
            <a:noFill/>
          </a:ln>
        </p:spPr>
      </p:pic>
      <p:sp>
        <p:nvSpPr>
          <p:cNvPr id="894" name="Google Shape;894;p2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9"/>
          <p:cNvSpPr txBox="1"/>
          <p:nvPr/>
        </p:nvSpPr>
        <p:spPr>
          <a:xfrm>
            <a:off x="328425" y="789925"/>
            <a:ext cx="6957300" cy="36306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220198" lvl="0" marL="269999"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Picture A: </a:t>
            </a:r>
            <a:r>
              <a:rPr lang="en-GB" sz="1200">
                <a:solidFill>
                  <a:srgbClr val="6AA84F"/>
                </a:solidFill>
                <a:latin typeface="Mada"/>
                <a:ea typeface="Mada"/>
                <a:cs typeface="Mada"/>
                <a:sym typeface="Mada"/>
              </a:rPr>
              <a:t>Collapsed lung appears radiolucent in X-ray. </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Picture B: </a:t>
            </a:r>
            <a:r>
              <a:rPr lang="en-GB" sz="1200">
                <a:solidFill>
                  <a:srgbClr val="6AA84F"/>
                </a:solidFill>
                <a:latin typeface="Mada"/>
                <a:ea typeface="Mada"/>
                <a:cs typeface="Mada"/>
                <a:sym typeface="Mada"/>
              </a:rPr>
              <a:t>Both lungs are collapsed with shifted mediastinum</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Causes: </a:t>
            </a:r>
            <a:endParaRPr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40-50 year-old smoker causing secondary pneumothorax. </a:t>
            </a:r>
            <a:endParaRPr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Spontaneous pneumothorax</a:t>
            </a:r>
            <a:endParaRPr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cyst or bullae</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Char char="●"/>
            </a:pPr>
            <a:r>
              <a:rPr lang="en-GB" sz="1200">
                <a:solidFill>
                  <a:srgbClr val="6AA84F"/>
                </a:solidFill>
                <a:latin typeface="Mada"/>
                <a:ea typeface="Mada"/>
                <a:cs typeface="Mada"/>
                <a:sym typeface="Mada"/>
              </a:rPr>
              <a:t>Treatment: by </a:t>
            </a:r>
            <a:r>
              <a:rPr lang="en-GB" sz="1200">
                <a:solidFill>
                  <a:srgbClr val="6AA84F"/>
                </a:solidFill>
                <a:highlight>
                  <a:srgbClr val="FFFFFF"/>
                </a:highlight>
              </a:rPr>
              <a:t>inserting a large-bore needle or chest tube </a:t>
            </a:r>
            <a:r>
              <a:rPr lang="en-GB" sz="1200">
                <a:solidFill>
                  <a:srgbClr val="999999"/>
                </a:solidFill>
                <a:highlight>
                  <a:srgbClr val="FFFFFF"/>
                </a:highlight>
              </a:rPr>
              <a:t>(tube thoracostomy) </a:t>
            </a:r>
            <a:endParaRPr sz="1200">
              <a:solidFill>
                <a:srgbClr val="999999"/>
              </a:solidFill>
              <a:highlight>
                <a:srgbClr val="FFFFFF"/>
              </a:highlight>
            </a:endParaRPr>
          </a:p>
          <a:p>
            <a:pPr indent="0" lvl="0" marL="0" rtl="0" algn="l">
              <a:spcBef>
                <a:spcPts val="0"/>
              </a:spcBef>
              <a:spcAft>
                <a:spcPts val="0"/>
              </a:spcAft>
              <a:buNone/>
            </a:pPr>
            <a:r>
              <a:rPr lang="en-GB" sz="1200">
                <a:solidFill>
                  <a:srgbClr val="6AA84F"/>
                </a:solidFill>
                <a:highlight>
                  <a:srgbClr val="FFFFFF"/>
                </a:highlight>
              </a:rPr>
              <a:t>       between the ribs to remove the excess</a:t>
            </a:r>
            <a:r>
              <a:rPr lang="en-GB" sz="1200">
                <a:solidFill>
                  <a:srgbClr val="6AA84F"/>
                </a:solidFill>
              </a:rPr>
              <a:t> air.</a:t>
            </a:r>
            <a:endParaRPr sz="1200">
              <a:solidFill>
                <a:srgbClr val="6AA84F"/>
              </a:solidFill>
              <a:latin typeface="Mada"/>
              <a:ea typeface="Mada"/>
              <a:cs typeface="Mada"/>
              <a:sym typeface="Mada"/>
            </a:endParaRPr>
          </a:p>
          <a:p>
            <a:pPr indent="-220198" lvl="0" marL="269999"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Pneumothorax</a:t>
            </a:r>
            <a:r>
              <a:rPr lang="en-GB" sz="1200">
                <a:solidFill>
                  <a:srgbClr val="1C4588"/>
                </a:solidFill>
                <a:latin typeface="Mada"/>
                <a:ea typeface="Mada"/>
                <a:cs typeface="Mada"/>
                <a:sym typeface="Mada"/>
              </a:rPr>
              <a:t> occurs when air enters the potential space between the visceral and</a:t>
            </a:r>
            <a:endParaRPr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         parietal pleura.</a:t>
            </a:r>
            <a:endParaRPr sz="1200">
              <a:solidFill>
                <a:srgbClr val="1C4588"/>
              </a:solidFill>
              <a:latin typeface="Mada"/>
              <a:ea typeface="Mada"/>
              <a:cs typeface="Mada"/>
              <a:sym typeface="Mada"/>
            </a:endParaRPr>
          </a:p>
          <a:p>
            <a:pPr indent="-220198" lvl="0" marL="269999"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Initial management</a:t>
            </a:r>
            <a:r>
              <a:rPr lang="en-GB" sz="1200">
                <a:solidFill>
                  <a:srgbClr val="1C4588"/>
                </a:solidFill>
                <a:latin typeface="Mada"/>
                <a:ea typeface="Mada"/>
                <a:cs typeface="Mada"/>
                <a:sym typeface="Mada"/>
              </a:rPr>
              <a:t>: aspiration or by insertion of a chest drain connected </a:t>
            </a:r>
            <a:endParaRPr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         to an underwater seal into the pleural space. </a:t>
            </a:r>
            <a:endParaRPr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         This allows the lung to re-expand.</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999999"/>
              </a:solidFill>
              <a:latin typeface="Mada"/>
              <a:ea typeface="Mada"/>
              <a:cs typeface="Mada"/>
              <a:sym typeface="Mada"/>
            </a:endParaRPr>
          </a:p>
        </p:txBody>
      </p:sp>
      <p:sp>
        <p:nvSpPr>
          <p:cNvPr id="896" name="Google Shape;896;p29"/>
          <p:cNvSpPr/>
          <p:nvPr/>
        </p:nvSpPr>
        <p:spPr>
          <a:xfrm>
            <a:off x="794941" y="530808"/>
            <a:ext cx="4212705"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9"/>
          <p:cNvSpPr txBox="1"/>
          <p:nvPr/>
        </p:nvSpPr>
        <p:spPr>
          <a:xfrm>
            <a:off x="605360" y="493045"/>
            <a:ext cx="39720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Pneumothorax </a:t>
            </a:r>
            <a:endParaRPr b="1" sz="1600">
              <a:solidFill>
                <a:srgbClr val="E29578"/>
              </a:solidFill>
              <a:latin typeface="Lora"/>
              <a:ea typeface="Lora"/>
              <a:cs typeface="Lora"/>
              <a:sym typeface="Lora"/>
            </a:endParaRPr>
          </a:p>
        </p:txBody>
      </p:sp>
      <p:pic>
        <p:nvPicPr>
          <p:cNvPr id="898" name="Google Shape;898;p29"/>
          <p:cNvPicPr preferRelativeResize="0"/>
          <p:nvPr/>
        </p:nvPicPr>
        <p:blipFill>
          <a:blip r:embed="rId4">
            <a:alphaModFix/>
          </a:blip>
          <a:stretch>
            <a:fillRect/>
          </a:stretch>
        </p:blipFill>
        <p:spPr>
          <a:xfrm>
            <a:off x="6255425" y="997075"/>
            <a:ext cx="937426" cy="756251"/>
          </a:xfrm>
          <a:prstGeom prst="rect">
            <a:avLst/>
          </a:prstGeom>
          <a:noFill/>
          <a:ln cap="flat" cmpd="sng" w="9525">
            <a:solidFill>
              <a:schemeClr val="dk2"/>
            </a:solidFill>
            <a:prstDash val="solid"/>
            <a:round/>
            <a:headEnd len="sm" w="sm" type="none"/>
            <a:tailEnd len="sm" w="sm" type="none"/>
          </a:ln>
        </p:spPr>
      </p:pic>
      <p:pic>
        <p:nvPicPr>
          <p:cNvPr id="899" name="Google Shape;899;p29"/>
          <p:cNvPicPr preferRelativeResize="0"/>
          <p:nvPr/>
        </p:nvPicPr>
        <p:blipFill>
          <a:blip r:embed="rId5">
            <a:alphaModFix/>
          </a:blip>
          <a:stretch>
            <a:fillRect/>
          </a:stretch>
        </p:blipFill>
        <p:spPr>
          <a:xfrm>
            <a:off x="6255425" y="2674122"/>
            <a:ext cx="937425" cy="691899"/>
          </a:xfrm>
          <a:prstGeom prst="rect">
            <a:avLst/>
          </a:prstGeom>
          <a:noFill/>
          <a:ln cap="flat" cmpd="sng" w="9525">
            <a:solidFill>
              <a:schemeClr val="dk2"/>
            </a:solidFill>
            <a:prstDash val="solid"/>
            <a:round/>
            <a:headEnd len="sm" w="sm" type="none"/>
            <a:tailEnd len="sm" w="sm" type="none"/>
          </a:ln>
        </p:spPr>
      </p:pic>
      <p:pic>
        <p:nvPicPr>
          <p:cNvPr id="900" name="Google Shape;900;p29"/>
          <p:cNvPicPr preferRelativeResize="0"/>
          <p:nvPr/>
        </p:nvPicPr>
        <p:blipFill>
          <a:blip r:embed="rId6">
            <a:alphaModFix/>
          </a:blip>
          <a:stretch>
            <a:fillRect/>
          </a:stretch>
        </p:blipFill>
        <p:spPr>
          <a:xfrm>
            <a:off x="6258145" y="1835301"/>
            <a:ext cx="931973" cy="756850"/>
          </a:xfrm>
          <a:prstGeom prst="rect">
            <a:avLst/>
          </a:prstGeom>
          <a:noFill/>
          <a:ln cap="flat" cmpd="sng" w="9525">
            <a:solidFill>
              <a:schemeClr val="dk2"/>
            </a:solidFill>
            <a:prstDash val="solid"/>
            <a:round/>
            <a:headEnd len="sm" w="sm" type="none"/>
            <a:tailEnd len="sm" w="sm" type="none"/>
          </a:ln>
        </p:spPr>
      </p:pic>
      <p:pic>
        <p:nvPicPr>
          <p:cNvPr id="901" name="Google Shape;901;p29"/>
          <p:cNvPicPr preferRelativeResize="0"/>
          <p:nvPr/>
        </p:nvPicPr>
        <p:blipFill>
          <a:blip r:embed="rId7">
            <a:alphaModFix/>
          </a:blip>
          <a:stretch>
            <a:fillRect/>
          </a:stretch>
        </p:blipFill>
        <p:spPr>
          <a:xfrm>
            <a:off x="6258149" y="3448005"/>
            <a:ext cx="931976" cy="691901"/>
          </a:xfrm>
          <a:prstGeom prst="rect">
            <a:avLst/>
          </a:prstGeom>
          <a:noFill/>
          <a:ln cap="flat" cmpd="sng" w="9525">
            <a:solidFill>
              <a:schemeClr val="dk2"/>
            </a:solidFill>
            <a:prstDash val="solid"/>
            <a:round/>
            <a:headEnd len="sm" w="sm" type="none"/>
            <a:tailEnd len="sm" w="sm" type="none"/>
          </a:ln>
        </p:spPr>
      </p:pic>
      <p:sp>
        <p:nvSpPr>
          <p:cNvPr id="902" name="Google Shape;902;p29"/>
          <p:cNvSpPr txBox="1"/>
          <p:nvPr/>
        </p:nvSpPr>
        <p:spPr>
          <a:xfrm>
            <a:off x="6445184" y="898273"/>
            <a:ext cx="872700" cy="468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A</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903" name="Google Shape;903;p29"/>
          <p:cNvSpPr txBox="1"/>
          <p:nvPr/>
        </p:nvSpPr>
        <p:spPr>
          <a:xfrm>
            <a:off x="6445187" y="3339354"/>
            <a:ext cx="872700" cy="468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B</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904" name="Google Shape;904;p29"/>
          <p:cNvSpPr txBox="1"/>
          <p:nvPr/>
        </p:nvSpPr>
        <p:spPr>
          <a:xfrm>
            <a:off x="-7594075" y="4635500"/>
            <a:ext cx="3269400" cy="35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9"/>
          <p:cNvSpPr/>
          <p:nvPr/>
        </p:nvSpPr>
        <p:spPr>
          <a:xfrm>
            <a:off x="228600" y="6001000"/>
            <a:ext cx="2257200" cy="3937200"/>
          </a:xfrm>
          <a:prstGeom prst="roundRect">
            <a:avLst>
              <a:gd fmla="val 16667" name="adj"/>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906" name="Google Shape;906;p29"/>
          <p:cNvSpPr/>
          <p:nvPr/>
        </p:nvSpPr>
        <p:spPr>
          <a:xfrm>
            <a:off x="567648" y="5744537"/>
            <a:ext cx="1552200" cy="591900"/>
          </a:xfrm>
          <a:prstGeom prst="roundRect">
            <a:avLst>
              <a:gd fmla="val 16667" name="adj"/>
            </a:avLst>
          </a:prstGeom>
          <a:solidFill>
            <a:srgbClr val="EDF6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1C4588"/>
                </a:solidFill>
                <a:latin typeface="Mada"/>
                <a:ea typeface="Mada"/>
                <a:cs typeface="Mada"/>
                <a:sym typeface="Mada"/>
              </a:rPr>
              <a:t>Traumatic</a:t>
            </a:r>
            <a:r>
              <a:rPr lang="en-GB" sz="1200">
                <a:solidFill>
                  <a:srgbClr val="1C4588"/>
                </a:solidFill>
                <a:latin typeface="Mada"/>
                <a:ea typeface="Mada"/>
                <a:cs typeface="Mada"/>
                <a:sym typeface="Mada"/>
              </a:rPr>
              <a:t> </a:t>
            </a:r>
            <a:r>
              <a:rPr b="1" lang="en-GB" sz="1200">
                <a:solidFill>
                  <a:srgbClr val="1C4588"/>
                </a:solidFill>
                <a:latin typeface="Mada"/>
                <a:ea typeface="Mada"/>
                <a:cs typeface="Mada"/>
                <a:sym typeface="Mada"/>
              </a:rPr>
              <a:t>Pneumothorax</a:t>
            </a:r>
            <a:endParaRPr b="1">
              <a:solidFill>
                <a:srgbClr val="FFFFFF"/>
              </a:solidFill>
              <a:latin typeface="Lora"/>
              <a:ea typeface="Lora"/>
              <a:cs typeface="Lora"/>
              <a:sym typeface="Lora"/>
            </a:endParaRPr>
          </a:p>
        </p:txBody>
      </p:sp>
      <p:sp>
        <p:nvSpPr>
          <p:cNvPr id="907" name="Google Shape;907;p29"/>
          <p:cNvSpPr/>
          <p:nvPr/>
        </p:nvSpPr>
        <p:spPr>
          <a:xfrm>
            <a:off x="2702475" y="6001000"/>
            <a:ext cx="2257200" cy="3937200"/>
          </a:xfrm>
          <a:prstGeom prst="roundRect">
            <a:avLst>
              <a:gd fmla="val 16667" name="adj"/>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908" name="Google Shape;908;p29"/>
          <p:cNvSpPr/>
          <p:nvPr/>
        </p:nvSpPr>
        <p:spPr>
          <a:xfrm>
            <a:off x="3041530" y="5744537"/>
            <a:ext cx="1552200" cy="591900"/>
          </a:xfrm>
          <a:prstGeom prst="roundRect">
            <a:avLst>
              <a:gd fmla="val 16667" name="adj"/>
            </a:avLst>
          </a:prstGeom>
          <a:solidFill>
            <a:srgbClr val="EDF6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1C4588"/>
                </a:solidFill>
                <a:latin typeface="Mada"/>
                <a:ea typeface="Mada"/>
                <a:cs typeface="Mada"/>
                <a:sym typeface="Mada"/>
              </a:rPr>
              <a:t>Spontaneous</a:t>
            </a:r>
            <a:r>
              <a:rPr lang="en-GB" sz="1200">
                <a:solidFill>
                  <a:srgbClr val="1C4588"/>
                </a:solidFill>
                <a:latin typeface="Mada"/>
                <a:ea typeface="Mada"/>
                <a:cs typeface="Mada"/>
                <a:sym typeface="Mada"/>
              </a:rPr>
              <a:t> </a:t>
            </a:r>
            <a:r>
              <a:rPr b="1" lang="en-GB" sz="1200">
                <a:solidFill>
                  <a:srgbClr val="1C4588"/>
                </a:solidFill>
                <a:latin typeface="Mada"/>
                <a:ea typeface="Mada"/>
                <a:cs typeface="Mada"/>
                <a:sym typeface="Mada"/>
              </a:rPr>
              <a:t>pneumothorax</a:t>
            </a:r>
            <a:endParaRPr b="1">
              <a:solidFill>
                <a:srgbClr val="FFFFFF"/>
              </a:solidFill>
              <a:latin typeface="Lora"/>
              <a:ea typeface="Lora"/>
              <a:cs typeface="Lora"/>
              <a:sym typeface="Lora"/>
            </a:endParaRPr>
          </a:p>
        </p:txBody>
      </p:sp>
      <p:sp>
        <p:nvSpPr>
          <p:cNvPr id="909" name="Google Shape;909;p29"/>
          <p:cNvSpPr/>
          <p:nvPr/>
        </p:nvSpPr>
        <p:spPr>
          <a:xfrm>
            <a:off x="5176375" y="6001000"/>
            <a:ext cx="2257200" cy="3937200"/>
          </a:xfrm>
          <a:prstGeom prst="roundRect">
            <a:avLst>
              <a:gd fmla="val 16667" name="adj"/>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910" name="Google Shape;910;p29"/>
          <p:cNvSpPr/>
          <p:nvPr/>
        </p:nvSpPr>
        <p:spPr>
          <a:xfrm>
            <a:off x="5515412" y="5744537"/>
            <a:ext cx="1552200" cy="591900"/>
          </a:xfrm>
          <a:prstGeom prst="roundRect">
            <a:avLst>
              <a:gd fmla="val 16667" name="adj"/>
            </a:avLst>
          </a:prstGeom>
          <a:solidFill>
            <a:srgbClr val="EDF6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1C4588"/>
                </a:solidFill>
                <a:latin typeface="Mada"/>
                <a:ea typeface="Mada"/>
                <a:cs typeface="Mada"/>
                <a:sym typeface="Mada"/>
              </a:rPr>
              <a:t>Tension</a:t>
            </a:r>
            <a:r>
              <a:rPr lang="en-GB" sz="1200">
                <a:solidFill>
                  <a:srgbClr val="1C4588"/>
                </a:solidFill>
                <a:latin typeface="Mada"/>
                <a:ea typeface="Mada"/>
                <a:cs typeface="Mada"/>
                <a:sym typeface="Mada"/>
              </a:rPr>
              <a:t> </a:t>
            </a:r>
            <a:r>
              <a:rPr b="1" lang="en-GB" sz="1200">
                <a:solidFill>
                  <a:srgbClr val="1C4588"/>
                </a:solidFill>
                <a:latin typeface="Mada"/>
                <a:ea typeface="Mada"/>
                <a:cs typeface="Mada"/>
                <a:sym typeface="Mada"/>
              </a:rPr>
              <a:t>pneumothorax</a:t>
            </a:r>
            <a:r>
              <a:rPr lang="en-GB" sz="1200">
                <a:solidFill>
                  <a:srgbClr val="1C4588"/>
                </a:solidFill>
                <a:latin typeface="Mada"/>
                <a:ea typeface="Mada"/>
                <a:cs typeface="Mada"/>
                <a:sym typeface="Mada"/>
              </a:rPr>
              <a:t>:</a:t>
            </a:r>
            <a:endParaRPr b="1">
              <a:solidFill>
                <a:srgbClr val="FFFFFF"/>
              </a:solidFill>
              <a:latin typeface="Lora"/>
              <a:ea typeface="Lora"/>
              <a:cs typeface="Lora"/>
              <a:sym typeface="Lora"/>
            </a:endParaRPr>
          </a:p>
        </p:txBody>
      </p:sp>
      <p:sp>
        <p:nvSpPr>
          <p:cNvPr id="911" name="Google Shape;911;p29"/>
          <p:cNvSpPr txBox="1"/>
          <p:nvPr/>
        </p:nvSpPr>
        <p:spPr>
          <a:xfrm>
            <a:off x="2743200" y="6328850"/>
            <a:ext cx="2149200" cy="42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Primary or Secondary:</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Primary pneumothorax:</a:t>
            </a:r>
            <a:r>
              <a:rPr lang="en-GB" sz="1200">
                <a:solidFill>
                  <a:srgbClr val="1C4588"/>
                </a:solidFill>
                <a:latin typeface="Mada"/>
                <a:ea typeface="Mada"/>
                <a:cs typeface="Mada"/>
                <a:sym typeface="Mada"/>
              </a:rPr>
              <a:t> typically occurs in young (15–35 years) individuals with essentially normal lungs apart from a few apical bullae or blebs.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Secondary pneumothorax: </a:t>
            </a:r>
            <a:r>
              <a:rPr lang="en-GB" sz="1200">
                <a:solidFill>
                  <a:srgbClr val="1C4588"/>
                </a:solidFill>
                <a:latin typeface="Mada"/>
                <a:ea typeface="Mada"/>
                <a:cs typeface="Mada"/>
                <a:sym typeface="Mada"/>
              </a:rPr>
              <a:t>develops in elderly patients (55–75 years) with a background of emphysema and chronic obstructive pulmonary disease.</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a:p>
        </p:txBody>
      </p:sp>
      <p:sp>
        <p:nvSpPr>
          <p:cNvPr id="912" name="Google Shape;912;p29"/>
          <p:cNvSpPr txBox="1"/>
          <p:nvPr/>
        </p:nvSpPr>
        <p:spPr>
          <a:xfrm>
            <a:off x="5181600" y="6328850"/>
            <a:ext cx="2257200" cy="42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Pathogenesis</a:t>
            </a:r>
            <a:r>
              <a:rPr lang="en-GB" sz="1200">
                <a:solidFill>
                  <a:srgbClr val="1C4588"/>
                </a:solidFill>
                <a:latin typeface="Mada"/>
                <a:ea typeface="Mada"/>
                <a:cs typeface="Mada"/>
                <a:sym typeface="Mada"/>
              </a:rPr>
              <a:t>:</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pulmonary leak point may have a flap valve mechanism that allows air out of but not back into the lung, causing a rapid build-up of pressure within the pleural cavity.</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This can be fatal, as the high intrapleural pressure completely flattens the ipsilateral lung while deviating the mediastinum to the opposite side, impeding venous return.</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a:p>
        </p:txBody>
      </p:sp>
      <p:grpSp>
        <p:nvGrpSpPr>
          <p:cNvPr id="913" name="Google Shape;913;p29"/>
          <p:cNvGrpSpPr/>
          <p:nvPr/>
        </p:nvGrpSpPr>
        <p:grpSpPr>
          <a:xfrm>
            <a:off x="323344" y="4771190"/>
            <a:ext cx="467181" cy="476434"/>
            <a:chOff x="2410712" y="2415450"/>
            <a:chExt cx="312600" cy="312600"/>
          </a:xfrm>
        </p:grpSpPr>
        <p:sp>
          <p:nvSpPr>
            <p:cNvPr id="914" name="Google Shape;914;p2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6" name="Google Shape;916;p29"/>
          <p:cNvSpPr txBox="1"/>
          <p:nvPr/>
        </p:nvSpPr>
        <p:spPr>
          <a:xfrm>
            <a:off x="780625" y="4797825"/>
            <a:ext cx="4591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Types of Pneumothorax:</a:t>
            </a:r>
            <a:endParaRPr b="1" sz="1800">
              <a:solidFill>
                <a:srgbClr val="006D77"/>
              </a:solidFill>
              <a:highlight>
                <a:srgbClr val="EDF9F9"/>
              </a:highlight>
              <a:latin typeface="Lora"/>
              <a:ea typeface="Lora"/>
              <a:cs typeface="Lora"/>
              <a:sym typeface="Lora"/>
            </a:endParaRPr>
          </a:p>
        </p:txBody>
      </p:sp>
      <p:sp>
        <p:nvSpPr>
          <p:cNvPr id="917" name="Google Shape;917;p29"/>
          <p:cNvSpPr txBox="1"/>
          <p:nvPr/>
        </p:nvSpPr>
        <p:spPr>
          <a:xfrm>
            <a:off x="228600" y="6328850"/>
            <a:ext cx="2029800" cy="42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C</a:t>
            </a:r>
            <a:r>
              <a:rPr lang="en-GB" sz="1200">
                <a:solidFill>
                  <a:srgbClr val="1C4588"/>
                </a:solidFill>
                <a:latin typeface="Mada"/>
                <a:ea typeface="Mada"/>
                <a:cs typeface="Mada"/>
                <a:sym typeface="Mada"/>
              </a:rPr>
              <a:t>aused by either: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External chest wound:</a:t>
            </a:r>
            <a:r>
              <a:rPr lang="en-GB" sz="1200">
                <a:solidFill>
                  <a:srgbClr val="1C4588"/>
                </a:solidFill>
                <a:latin typeface="Mada"/>
                <a:ea typeface="Mada"/>
                <a:cs typeface="Mada"/>
                <a:sym typeface="Mada"/>
              </a:rPr>
              <a:t> resulting in </a:t>
            </a:r>
            <a:r>
              <a:rPr lang="en-GB" sz="1200">
                <a:solidFill>
                  <a:srgbClr val="1C4588"/>
                </a:solidFill>
                <a:latin typeface="Mada"/>
                <a:ea typeface="Mada"/>
                <a:cs typeface="Mada"/>
                <a:sym typeface="Mada"/>
              </a:rPr>
              <a:t>open pneumothorax</a:t>
            </a:r>
            <a:r>
              <a:rPr lang="en-GB" sz="1200">
                <a:solidFill>
                  <a:srgbClr val="1C4588"/>
                </a:solidFill>
                <a:latin typeface="Mada"/>
                <a:ea typeface="Mada"/>
                <a:cs typeface="Mada"/>
                <a:sym typeface="Mada"/>
              </a:rPr>
              <a:t> that’s often associated with a ‘sucking wound’, where air moves in and out of a chest  wound with respiration.</a:t>
            </a:r>
            <a:endParaRPr sz="1200" u="sng">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Internal air leak: </a:t>
            </a:r>
            <a:r>
              <a:rPr lang="en-GB" sz="1200">
                <a:solidFill>
                  <a:srgbClr val="1C4588"/>
                </a:solidFill>
                <a:latin typeface="Mada"/>
                <a:ea typeface="Mada"/>
                <a:cs typeface="Mada"/>
                <a:sym typeface="Mada"/>
              </a:rPr>
              <a:t>spontaneous leakage from a large bulla or small air sac on the lung surface.</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3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30"/>
          <p:cNvSpPr txBox="1"/>
          <p:nvPr/>
        </p:nvSpPr>
        <p:spPr>
          <a:xfrm>
            <a:off x="1031916" y="4128524"/>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Chest wall </a:t>
            </a:r>
            <a:r>
              <a:rPr b="1" lang="en-GB" sz="2200">
                <a:solidFill>
                  <a:srgbClr val="006D77"/>
                </a:solidFill>
                <a:latin typeface="Lora"/>
                <a:ea typeface="Lora"/>
                <a:cs typeface="Lora"/>
                <a:sym typeface="Lora"/>
              </a:rPr>
              <a:t>deformities</a:t>
            </a:r>
            <a:r>
              <a:rPr b="1" lang="en-GB" sz="2200">
                <a:solidFill>
                  <a:srgbClr val="006D77"/>
                </a:solidFill>
                <a:latin typeface="Lora"/>
                <a:ea typeface="Lora"/>
                <a:cs typeface="Lora"/>
                <a:sym typeface="Lora"/>
              </a:rPr>
              <a:t>:</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924" name="Google Shape;924;p30"/>
          <p:cNvCxnSpPr/>
          <p:nvPr/>
        </p:nvCxnSpPr>
        <p:spPr>
          <a:xfrm>
            <a:off x="1994766" y="4634386"/>
            <a:ext cx="3600000" cy="3900"/>
          </a:xfrm>
          <a:prstGeom prst="straightConnector1">
            <a:avLst/>
          </a:prstGeom>
          <a:noFill/>
          <a:ln cap="flat" cmpd="sng" w="19050">
            <a:solidFill>
              <a:srgbClr val="83C5BE"/>
            </a:solidFill>
            <a:prstDash val="solid"/>
            <a:round/>
            <a:headEnd len="med" w="med" type="oval"/>
            <a:tailEnd len="med" w="med" type="oval"/>
          </a:ln>
        </p:spPr>
      </p:cxnSp>
      <p:sp>
        <p:nvSpPr>
          <p:cNvPr id="925" name="Google Shape;925;p30"/>
          <p:cNvSpPr txBox="1"/>
          <p:nvPr/>
        </p:nvSpPr>
        <p:spPr>
          <a:xfrm>
            <a:off x="1022316" y="6872565"/>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Pleural</a:t>
            </a:r>
            <a:r>
              <a:rPr b="1" lang="en-GB" sz="2200">
                <a:solidFill>
                  <a:srgbClr val="006D77"/>
                </a:solidFill>
                <a:latin typeface="Lora"/>
                <a:ea typeface="Lora"/>
                <a:cs typeface="Lora"/>
                <a:sym typeface="Lora"/>
              </a:rPr>
              <a:t> Cavity:</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926" name="Google Shape;926;p30"/>
          <p:cNvCxnSpPr/>
          <p:nvPr/>
        </p:nvCxnSpPr>
        <p:spPr>
          <a:xfrm>
            <a:off x="1985166" y="7378428"/>
            <a:ext cx="3600000" cy="3900"/>
          </a:xfrm>
          <a:prstGeom prst="straightConnector1">
            <a:avLst/>
          </a:prstGeom>
          <a:noFill/>
          <a:ln cap="flat" cmpd="sng" w="19050">
            <a:solidFill>
              <a:srgbClr val="83C5BE"/>
            </a:solidFill>
            <a:prstDash val="solid"/>
            <a:round/>
            <a:headEnd len="med" w="med" type="oval"/>
            <a:tailEnd len="med" w="med" type="oval"/>
          </a:ln>
        </p:spPr>
      </p:cxnSp>
      <p:sp>
        <p:nvSpPr>
          <p:cNvPr id="927" name="Google Shape;927;p30"/>
          <p:cNvSpPr/>
          <p:nvPr/>
        </p:nvSpPr>
        <p:spPr>
          <a:xfrm flipH="1">
            <a:off x="2368675" y="5458263"/>
            <a:ext cx="327450" cy="249875"/>
          </a:xfrm>
          <a:custGeom>
            <a:rect b="b" l="l" r="r" t="t"/>
            <a:pathLst>
              <a:path extrusionOk="0" h="9995" w="13098">
                <a:moveTo>
                  <a:pt x="9680" y="1"/>
                </a:moveTo>
                <a:cubicBezTo>
                  <a:pt x="9671" y="1"/>
                  <a:pt x="9648" y="1"/>
                  <a:pt x="9628" y="6"/>
                </a:cubicBezTo>
                <a:lnTo>
                  <a:pt x="9628" y="6"/>
                </a:lnTo>
                <a:cubicBezTo>
                  <a:pt x="9652" y="6"/>
                  <a:pt x="9688" y="1"/>
                  <a:pt x="9680" y="1"/>
                </a:cubicBezTo>
                <a:close/>
                <a:moveTo>
                  <a:pt x="9609" y="13"/>
                </a:moveTo>
                <a:cubicBezTo>
                  <a:pt x="9601" y="13"/>
                  <a:pt x="9603" y="13"/>
                  <a:pt x="9609" y="13"/>
                </a:cubicBezTo>
                <a:lnTo>
                  <a:pt x="9609" y="13"/>
                </a:lnTo>
                <a:cubicBezTo>
                  <a:pt x="9609" y="13"/>
                  <a:pt x="9609" y="13"/>
                  <a:pt x="9609" y="13"/>
                </a:cubicBezTo>
                <a:close/>
                <a:moveTo>
                  <a:pt x="9609" y="1"/>
                </a:moveTo>
                <a:lnTo>
                  <a:pt x="9609" y="1"/>
                </a:lnTo>
                <a:cubicBezTo>
                  <a:pt x="9597" y="13"/>
                  <a:pt x="9573" y="13"/>
                  <a:pt x="9549" y="13"/>
                </a:cubicBezTo>
                <a:cubicBezTo>
                  <a:pt x="9549" y="13"/>
                  <a:pt x="9538" y="24"/>
                  <a:pt x="9561" y="24"/>
                </a:cubicBezTo>
                <a:lnTo>
                  <a:pt x="9573" y="13"/>
                </a:lnTo>
                <a:lnTo>
                  <a:pt x="9609" y="13"/>
                </a:lnTo>
                <a:cubicBezTo>
                  <a:pt x="9615" y="10"/>
                  <a:pt x="9621" y="8"/>
                  <a:pt x="9628" y="6"/>
                </a:cubicBezTo>
                <a:lnTo>
                  <a:pt x="9628" y="6"/>
                </a:lnTo>
                <a:cubicBezTo>
                  <a:pt x="9627" y="6"/>
                  <a:pt x="9626" y="6"/>
                  <a:pt x="9625" y="6"/>
                </a:cubicBezTo>
                <a:cubicBezTo>
                  <a:pt x="9613" y="6"/>
                  <a:pt x="9605" y="5"/>
                  <a:pt x="9609" y="1"/>
                </a:cubicBezTo>
                <a:close/>
                <a:moveTo>
                  <a:pt x="9692" y="9"/>
                </a:moveTo>
                <a:cubicBezTo>
                  <a:pt x="9683" y="9"/>
                  <a:pt x="9672" y="10"/>
                  <a:pt x="9657" y="13"/>
                </a:cubicBezTo>
                <a:lnTo>
                  <a:pt x="9657" y="24"/>
                </a:lnTo>
                <a:cubicBezTo>
                  <a:pt x="9649" y="17"/>
                  <a:pt x="9621" y="14"/>
                  <a:pt x="9609" y="13"/>
                </a:cubicBezTo>
                <a:lnTo>
                  <a:pt x="9609" y="13"/>
                </a:lnTo>
                <a:cubicBezTo>
                  <a:pt x="9608" y="24"/>
                  <a:pt x="9573" y="24"/>
                  <a:pt x="9561" y="24"/>
                </a:cubicBezTo>
                <a:cubicBezTo>
                  <a:pt x="9559" y="27"/>
                  <a:pt x="9561" y="28"/>
                  <a:pt x="9565" y="28"/>
                </a:cubicBezTo>
                <a:cubicBezTo>
                  <a:pt x="9577" y="28"/>
                  <a:pt x="9608" y="21"/>
                  <a:pt x="9623" y="21"/>
                </a:cubicBezTo>
                <a:cubicBezTo>
                  <a:pt x="9629" y="21"/>
                  <a:pt x="9633" y="22"/>
                  <a:pt x="9633" y="24"/>
                </a:cubicBezTo>
                <a:lnTo>
                  <a:pt x="9621" y="24"/>
                </a:lnTo>
                <a:cubicBezTo>
                  <a:pt x="9645" y="36"/>
                  <a:pt x="9645" y="36"/>
                  <a:pt x="9692" y="36"/>
                </a:cubicBezTo>
                <a:cubicBezTo>
                  <a:pt x="9700" y="32"/>
                  <a:pt x="9708" y="31"/>
                  <a:pt x="9716" y="31"/>
                </a:cubicBezTo>
                <a:cubicBezTo>
                  <a:pt x="9732" y="31"/>
                  <a:pt x="9748" y="36"/>
                  <a:pt x="9764" y="36"/>
                </a:cubicBezTo>
                <a:cubicBezTo>
                  <a:pt x="9776" y="30"/>
                  <a:pt x="9761" y="30"/>
                  <a:pt x="9750" y="30"/>
                </a:cubicBezTo>
                <a:cubicBezTo>
                  <a:pt x="9740" y="30"/>
                  <a:pt x="9734" y="30"/>
                  <a:pt x="9764" y="24"/>
                </a:cubicBezTo>
                <a:lnTo>
                  <a:pt x="9788" y="13"/>
                </a:lnTo>
                <a:lnTo>
                  <a:pt x="9788" y="13"/>
                </a:lnTo>
                <a:cubicBezTo>
                  <a:pt x="9773" y="15"/>
                  <a:pt x="9761" y="16"/>
                  <a:pt x="9752" y="16"/>
                </a:cubicBezTo>
                <a:cubicBezTo>
                  <a:pt x="9727" y="16"/>
                  <a:pt x="9718" y="9"/>
                  <a:pt x="9692" y="9"/>
                </a:cubicBezTo>
                <a:close/>
                <a:moveTo>
                  <a:pt x="9692" y="36"/>
                </a:moveTo>
                <a:cubicBezTo>
                  <a:pt x="9645" y="36"/>
                  <a:pt x="9704" y="36"/>
                  <a:pt x="9680" y="48"/>
                </a:cubicBezTo>
                <a:lnTo>
                  <a:pt x="9728" y="36"/>
                </a:lnTo>
                <a:close/>
                <a:moveTo>
                  <a:pt x="9823" y="84"/>
                </a:moveTo>
                <a:cubicBezTo>
                  <a:pt x="9817" y="84"/>
                  <a:pt x="9812" y="84"/>
                  <a:pt x="9807" y="85"/>
                </a:cubicBezTo>
                <a:lnTo>
                  <a:pt x="9807" y="85"/>
                </a:lnTo>
                <a:cubicBezTo>
                  <a:pt x="9795" y="88"/>
                  <a:pt x="9793" y="89"/>
                  <a:pt x="9796" y="89"/>
                </a:cubicBezTo>
                <a:cubicBezTo>
                  <a:pt x="9802" y="89"/>
                  <a:pt x="9831" y="84"/>
                  <a:pt x="9823" y="84"/>
                </a:cubicBezTo>
                <a:close/>
                <a:moveTo>
                  <a:pt x="9728" y="84"/>
                </a:moveTo>
                <a:cubicBezTo>
                  <a:pt x="9716" y="90"/>
                  <a:pt x="9695" y="90"/>
                  <a:pt x="9672" y="90"/>
                </a:cubicBezTo>
                <a:cubicBezTo>
                  <a:pt x="9648" y="90"/>
                  <a:pt x="9621" y="90"/>
                  <a:pt x="9597" y="96"/>
                </a:cubicBezTo>
                <a:lnTo>
                  <a:pt x="9597" y="85"/>
                </a:lnTo>
                <a:lnTo>
                  <a:pt x="9597" y="85"/>
                </a:lnTo>
                <a:cubicBezTo>
                  <a:pt x="9617" y="87"/>
                  <a:pt x="9634" y="89"/>
                  <a:pt x="9650" y="89"/>
                </a:cubicBezTo>
                <a:cubicBezTo>
                  <a:pt x="9663" y="89"/>
                  <a:pt x="9676" y="88"/>
                  <a:pt x="9692" y="84"/>
                </a:cubicBezTo>
                <a:close/>
                <a:moveTo>
                  <a:pt x="9990" y="132"/>
                </a:moveTo>
                <a:cubicBezTo>
                  <a:pt x="9988" y="134"/>
                  <a:pt x="9986" y="137"/>
                  <a:pt x="9984" y="140"/>
                </a:cubicBezTo>
                <a:lnTo>
                  <a:pt x="9984" y="140"/>
                </a:lnTo>
                <a:cubicBezTo>
                  <a:pt x="9986" y="137"/>
                  <a:pt x="9988" y="135"/>
                  <a:pt x="9990" y="132"/>
                </a:cubicBezTo>
                <a:close/>
                <a:moveTo>
                  <a:pt x="9657" y="137"/>
                </a:moveTo>
                <a:cubicBezTo>
                  <a:pt x="9657" y="139"/>
                  <a:pt x="9657" y="141"/>
                  <a:pt x="9657" y="143"/>
                </a:cubicBezTo>
                <a:lnTo>
                  <a:pt x="9645" y="143"/>
                </a:lnTo>
                <a:cubicBezTo>
                  <a:pt x="9647" y="141"/>
                  <a:pt x="9651" y="139"/>
                  <a:pt x="9657" y="137"/>
                </a:cubicBezTo>
                <a:close/>
                <a:moveTo>
                  <a:pt x="9752" y="155"/>
                </a:moveTo>
                <a:cubicBezTo>
                  <a:pt x="9752" y="155"/>
                  <a:pt x="9752" y="155"/>
                  <a:pt x="9752" y="167"/>
                </a:cubicBezTo>
                <a:cubicBezTo>
                  <a:pt x="9740" y="167"/>
                  <a:pt x="9740" y="167"/>
                  <a:pt x="9740" y="155"/>
                </a:cubicBezTo>
                <a:close/>
                <a:moveTo>
                  <a:pt x="9800" y="143"/>
                </a:moveTo>
                <a:cubicBezTo>
                  <a:pt x="9800" y="143"/>
                  <a:pt x="9788" y="143"/>
                  <a:pt x="9788" y="155"/>
                </a:cubicBezTo>
                <a:cubicBezTo>
                  <a:pt x="9788" y="155"/>
                  <a:pt x="9788" y="155"/>
                  <a:pt x="9788" y="167"/>
                </a:cubicBezTo>
                <a:lnTo>
                  <a:pt x="9776" y="167"/>
                </a:lnTo>
                <a:cubicBezTo>
                  <a:pt x="9776" y="155"/>
                  <a:pt x="9776" y="155"/>
                  <a:pt x="9776" y="155"/>
                </a:cubicBezTo>
                <a:cubicBezTo>
                  <a:pt x="9776" y="143"/>
                  <a:pt x="9788" y="143"/>
                  <a:pt x="9800" y="143"/>
                </a:cubicBezTo>
                <a:close/>
                <a:moveTo>
                  <a:pt x="9859" y="179"/>
                </a:moveTo>
                <a:cubicBezTo>
                  <a:pt x="9847" y="191"/>
                  <a:pt x="9847" y="191"/>
                  <a:pt x="9835" y="203"/>
                </a:cubicBezTo>
                <a:cubicBezTo>
                  <a:pt x="9835" y="203"/>
                  <a:pt x="9835" y="191"/>
                  <a:pt x="9835" y="191"/>
                </a:cubicBezTo>
                <a:lnTo>
                  <a:pt x="9847" y="191"/>
                </a:lnTo>
                <a:cubicBezTo>
                  <a:pt x="9847" y="179"/>
                  <a:pt x="9847" y="179"/>
                  <a:pt x="9859" y="179"/>
                </a:cubicBezTo>
                <a:close/>
                <a:moveTo>
                  <a:pt x="9514" y="288"/>
                </a:moveTo>
                <a:cubicBezTo>
                  <a:pt x="9507" y="290"/>
                  <a:pt x="9501" y="293"/>
                  <a:pt x="9490" y="298"/>
                </a:cubicBezTo>
                <a:cubicBezTo>
                  <a:pt x="9500" y="295"/>
                  <a:pt x="9508" y="291"/>
                  <a:pt x="9514" y="288"/>
                </a:cubicBezTo>
                <a:close/>
                <a:moveTo>
                  <a:pt x="9573" y="286"/>
                </a:moveTo>
                <a:cubicBezTo>
                  <a:pt x="9573" y="286"/>
                  <a:pt x="9549" y="286"/>
                  <a:pt x="9538" y="298"/>
                </a:cubicBezTo>
                <a:cubicBezTo>
                  <a:pt x="9557" y="289"/>
                  <a:pt x="9560" y="287"/>
                  <a:pt x="9573" y="286"/>
                </a:cubicBezTo>
                <a:lnTo>
                  <a:pt x="9573" y="286"/>
                </a:lnTo>
                <a:cubicBezTo>
                  <a:pt x="9573" y="286"/>
                  <a:pt x="9573" y="286"/>
                  <a:pt x="9573" y="286"/>
                </a:cubicBezTo>
                <a:close/>
                <a:moveTo>
                  <a:pt x="11193" y="608"/>
                </a:moveTo>
                <a:cubicBezTo>
                  <a:pt x="11193" y="627"/>
                  <a:pt x="11185" y="661"/>
                  <a:pt x="11170" y="680"/>
                </a:cubicBezTo>
                <a:lnTo>
                  <a:pt x="11170" y="680"/>
                </a:lnTo>
                <a:cubicBezTo>
                  <a:pt x="11170" y="680"/>
                  <a:pt x="11169" y="679"/>
                  <a:pt x="11169" y="679"/>
                </a:cubicBezTo>
                <a:lnTo>
                  <a:pt x="11169" y="679"/>
                </a:lnTo>
                <a:lnTo>
                  <a:pt x="11169" y="681"/>
                </a:lnTo>
                <a:lnTo>
                  <a:pt x="11169" y="681"/>
                </a:lnTo>
                <a:cubicBezTo>
                  <a:pt x="11170" y="680"/>
                  <a:pt x="11170" y="680"/>
                  <a:pt x="11170" y="680"/>
                </a:cubicBezTo>
                <a:lnTo>
                  <a:pt x="11170" y="680"/>
                </a:lnTo>
                <a:cubicBezTo>
                  <a:pt x="11172" y="680"/>
                  <a:pt x="11174" y="681"/>
                  <a:pt x="11176" y="681"/>
                </a:cubicBezTo>
                <a:cubicBezTo>
                  <a:pt x="11205" y="681"/>
                  <a:pt x="11206" y="620"/>
                  <a:pt x="11228" y="620"/>
                </a:cubicBezTo>
                <a:cubicBezTo>
                  <a:pt x="11228" y="615"/>
                  <a:pt x="11227" y="614"/>
                  <a:pt x="11225" y="614"/>
                </a:cubicBezTo>
                <a:cubicBezTo>
                  <a:pt x="11220" y="614"/>
                  <a:pt x="11208" y="627"/>
                  <a:pt x="11200" y="627"/>
                </a:cubicBezTo>
                <a:cubicBezTo>
                  <a:pt x="11196" y="627"/>
                  <a:pt x="11193" y="622"/>
                  <a:pt x="11193" y="608"/>
                </a:cubicBezTo>
                <a:close/>
                <a:moveTo>
                  <a:pt x="9526" y="727"/>
                </a:moveTo>
                <a:cubicBezTo>
                  <a:pt x="9526" y="727"/>
                  <a:pt x="9371" y="751"/>
                  <a:pt x="9407" y="751"/>
                </a:cubicBezTo>
                <a:lnTo>
                  <a:pt x="9549" y="727"/>
                </a:lnTo>
                <a:close/>
                <a:moveTo>
                  <a:pt x="10335" y="751"/>
                </a:moveTo>
                <a:lnTo>
                  <a:pt x="10311" y="763"/>
                </a:lnTo>
                <a:lnTo>
                  <a:pt x="10335" y="763"/>
                </a:lnTo>
                <a:cubicBezTo>
                  <a:pt x="10335" y="759"/>
                  <a:pt x="10335" y="756"/>
                  <a:pt x="10335" y="754"/>
                </a:cubicBezTo>
                <a:cubicBezTo>
                  <a:pt x="10335" y="754"/>
                  <a:pt x="10335" y="753"/>
                  <a:pt x="10335" y="751"/>
                </a:cubicBezTo>
                <a:close/>
                <a:moveTo>
                  <a:pt x="11443" y="751"/>
                </a:moveTo>
                <a:cubicBezTo>
                  <a:pt x="11437" y="751"/>
                  <a:pt x="11426" y="767"/>
                  <a:pt x="11416" y="779"/>
                </a:cubicBezTo>
                <a:lnTo>
                  <a:pt x="11416" y="779"/>
                </a:lnTo>
                <a:cubicBezTo>
                  <a:pt x="11424" y="773"/>
                  <a:pt x="11433" y="764"/>
                  <a:pt x="11443" y="751"/>
                </a:cubicBezTo>
                <a:close/>
                <a:moveTo>
                  <a:pt x="11443" y="834"/>
                </a:moveTo>
                <a:cubicBezTo>
                  <a:pt x="11433" y="839"/>
                  <a:pt x="11427" y="846"/>
                  <a:pt x="11425" y="851"/>
                </a:cubicBezTo>
                <a:lnTo>
                  <a:pt x="11425" y="851"/>
                </a:lnTo>
                <a:cubicBezTo>
                  <a:pt x="11431" y="848"/>
                  <a:pt x="11437" y="843"/>
                  <a:pt x="11443" y="834"/>
                </a:cubicBezTo>
                <a:close/>
                <a:moveTo>
                  <a:pt x="9728" y="894"/>
                </a:moveTo>
                <a:cubicBezTo>
                  <a:pt x="9726" y="894"/>
                  <a:pt x="9724" y="894"/>
                  <a:pt x="9722" y="894"/>
                </a:cubicBezTo>
                <a:lnTo>
                  <a:pt x="9722" y="894"/>
                </a:lnTo>
                <a:cubicBezTo>
                  <a:pt x="9717" y="895"/>
                  <a:pt x="9712" y="897"/>
                  <a:pt x="9715" y="897"/>
                </a:cubicBezTo>
                <a:cubicBezTo>
                  <a:pt x="9718" y="897"/>
                  <a:pt x="9725" y="896"/>
                  <a:pt x="9740" y="894"/>
                </a:cubicBezTo>
                <a:close/>
                <a:moveTo>
                  <a:pt x="9538" y="870"/>
                </a:moveTo>
                <a:cubicBezTo>
                  <a:pt x="9454" y="882"/>
                  <a:pt x="9549" y="882"/>
                  <a:pt x="9514" y="882"/>
                </a:cubicBezTo>
                <a:cubicBezTo>
                  <a:pt x="9514" y="894"/>
                  <a:pt x="9514" y="894"/>
                  <a:pt x="9514" y="894"/>
                </a:cubicBezTo>
                <a:cubicBezTo>
                  <a:pt x="9502" y="882"/>
                  <a:pt x="9478" y="882"/>
                  <a:pt x="9442" y="882"/>
                </a:cubicBezTo>
                <a:cubicBezTo>
                  <a:pt x="9442" y="888"/>
                  <a:pt x="9463" y="888"/>
                  <a:pt x="9480" y="888"/>
                </a:cubicBezTo>
                <a:cubicBezTo>
                  <a:pt x="9496" y="888"/>
                  <a:pt x="9508" y="888"/>
                  <a:pt x="9490" y="894"/>
                </a:cubicBezTo>
                <a:cubicBezTo>
                  <a:pt x="9514" y="894"/>
                  <a:pt x="9442" y="905"/>
                  <a:pt x="9442" y="917"/>
                </a:cubicBezTo>
                <a:cubicBezTo>
                  <a:pt x="9466" y="917"/>
                  <a:pt x="9506" y="912"/>
                  <a:pt x="9526" y="912"/>
                </a:cubicBezTo>
                <a:cubicBezTo>
                  <a:pt x="9536" y="912"/>
                  <a:pt x="9542" y="913"/>
                  <a:pt x="9538" y="917"/>
                </a:cubicBezTo>
                <a:lnTo>
                  <a:pt x="9478" y="917"/>
                </a:lnTo>
                <a:cubicBezTo>
                  <a:pt x="9478" y="923"/>
                  <a:pt x="9496" y="923"/>
                  <a:pt x="9514" y="923"/>
                </a:cubicBezTo>
                <a:cubicBezTo>
                  <a:pt x="9532" y="923"/>
                  <a:pt x="9549" y="923"/>
                  <a:pt x="9549" y="929"/>
                </a:cubicBezTo>
                <a:cubicBezTo>
                  <a:pt x="9561" y="917"/>
                  <a:pt x="9597" y="917"/>
                  <a:pt x="9609" y="917"/>
                </a:cubicBezTo>
                <a:cubicBezTo>
                  <a:pt x="9633" y="917"/>
                  <a:pt x="9633" y="917"/>
                  <a:pt x="9621" y="929"/>
                </a:cubicBezTo>
                <a:lnTo>
                  <a:pt x="9657" y="929"/>
                </a:lnTo>
                <a:cubicBezTo>
                  <a:pt x="9692" y="917"/>
                  <a:pt x="9621" y="917"/>
                  <a:pt x="9668" y="905"/>
                </a:cubicBezTo>
                <a:lnTo>
                  <a:pt x="9668" y="905"/>
                </a:lnTo>
                <a:lnTo>
                  <a:pt x="9621" y="917"/>
                </a:lnTo>
                <a:cubicBezTo>
                  <a:pt x="9626" y="912"/>
                  <a:pt x="9639" y="907"/>
                  <a:pt x="9653" y="902"/>
                </a:cubicBezTo>
                <a:lnTo>
                  <a:pt x="9653" y="902"/>
                </a:lnTo>
                <a:cubicBezTo>
                  <a:pt x="9640" y="904"/>
                  <a:pt x="9625" y="905"/>
                  <a:pt x="9609" y="905"/>
                </a:cubicBezTo>
                <a:cubicBezTo>
                  <a:pt x="9633" y="894"/>
                  <a:pt x="9621" y="894"/>
                  <a:pt x="9633" y="894"/>
                </a:cubicBezTo>
                <a:cubicBezTo>
                  <a:pt x="9597" y="882"/>
                  <a:pt x="9526" y="882"/>
                  <a:pt x="9538" y="870"/>
                </a:cubicBezTo>
                <a:close/>
                <a:moveTo>
                  <a:pt x="9692" y="917"/>
                </a:moveTo>
                <a:lnTo>
                  <a:pt x="9692" y="917"/>
                </a:lnTo>
                <a:cubicBezTo>
                  <a:pt x="9657" y="929"/>
                  <a:pt x="9704" y="929"/>
                  <a:pt x="9704" y="929"/>
                </a:cubicBezTo>
                <a:lnTo>
                  <a:pt x="9692" y="917"/>
                </a:lnTo>
                <a:close/>
                <a:moveTo>
                  <a:pt x="9764" y="929"/>
                </a:moveTo>
                <a:lnTo>
                  <a:pt x="9764" y="929"/>
                </a:lnTo>
                <a:cubicBezTo>
                  <a:pt x="9785" y="940"/>
                  <a:pt x="9741" y="950"/>
                  <a:pt x="9706" y="953"/>
                </a:cubicBezTo>
                <a:lnTo>
                  <a:pt x="9706" y="953"/>
                </a:lnTo>
                <a:lnTo>
                  <a:pt x="9740" y="941"/>
                </a:lnTo>
                <a:lnTo>
                  <a:pt x="9716" y="941"/>
                </a:lnTo>
                <a:cubicBezTo>
                  <a:pt x="9716" y="941"/>
                  <a:pt x="9740" y="941"/>
                  <a:pt x="9764" y="929"/>
                </a:cubicBezTo>
                <a:close/>
                <a:moveTo>
                  <a:pt x="10663" y="985"/>
                </a:moveTo>
                <a:cubicBezTo>
                  <a:pt x="10661" y="986"/>
                  <a:pt x="10659" y="987"/>
                  <a:pt x="10657" y="989"/>
                </a:cubicBezTo>
                <a:cubicBezTo>
                  <a:pt x="10659" y="988"/>
                  <a:pt x="10661" y="986"/>
                  <a:pt x="10663" y="985"/>
                </a:cubicBezTo>
                <a:close/>
                <a:moveTo>
                  <a:pt x="9524" y="984"/>
                </a:moveTo>
                <a:cubicBezTo>
                  <a:pt x="9533" y="984"/>
                  <a:pt x="9543" y="985"/>
                  <a:pt x="9549" y="989"/>
                </a:cubicBezTo>
                <a:lnTo>
                  <a:pt x="9526" y="989"/>
                </a:lnTo>
                <a:cubicBezTo>
                  <a:pt x="9514" y="995"/>
                  <a:pt x="9499" y="995"/>
                  <a:pt x="9484" y="995"/>
                </a:cubicBezTo>
                <a:cubicBezTo>
                  <a:pt x="9478" y="995"/>
                  <a:pt x="9473" y="995"/>
                  <a:pt x="9467" y="995"/>
                </a:cubicBezTo>
                <a:lnTo>
                  <a:pt x="9467" y="995"/>
                </a:lnTo>
                <a:cubicBezTo>
                  <a:pt x="9484" y="989"/>
                  <a:pt x="9505" y="984"/>
                  <a:pt x="9524" y="984"/>
                </a:cubicBezTo>
                <a:close/>
                <a:moveTo>
                  <a:pt x="9585" y="1036"/>
                </a:moveTo>
                <a:lnTo>
                  <a:pt x="9585" y="1036"/>
                </a:lnTo>
                <a:cubicBezTo>
                  <a:pt x="9585" y="1036"/>
                  <a:pt x="9585" y="1037"/>
                  <a:pt x="9585" y="1037"/>
                </a:cubicBezTo>
                <a:lnTo>
                  <a:pt x="9585" y="1037"/>
                </a:lnTo>
                <a:cubicBezTo>
                  <a:pt x="9585" y="1037"/>
                  <a:pt x="9585" y="1037"/>
                  <a:pt x="9585" y="1037"/>
                </a:cubicBezTo>
                <a:lnTo>
                  <a:pt x="9585" y="1037"/>
                </a:lnTo>
                <a:cubicBezTo>
                  <a:pt x="9585" y="1037"/>
                  <a:pt x="9585" y="1036"/>
                  <a:pt x="9585" y="1036"/>
                </a:cubicBezTo>
                <a:close/>
                <a:moveTo>
                  <a:pt x="9585" y="1037"/>
                </a:moveTo>
                <a:cubicBezTo>
                  <a:pt x="9565" y="1037"/>
                  <a:pt x="9530" y="1039"/>
                  <a:pt x="9502" y="1048"/>
                </a:cubicBezTo>
                <a:cubicBezTo>
                  <a:pt x="9514" y="1048"/>
                  <a:pt x="9561" y="1048"/>
                  <a:pt x="9585" y="1037"/>
                </a:cubicBezTo>
                <a:close/>
                <a:moveTo>
                  <a:pt x="10133" y="1057"/>
                </a:moveTo>
                <a:cubicBezTo>
                  <a:pt x="10127" y="1057"/>
                  <a:pt x="10115" y="1059"/>
                  <a:pt x="10103" y="1060"/>
                </a:cubicBezTo>
                <a:lnTo>
                  <a:pt x="10133" y="1060"/>
                </a:lnTo>
                <a:cubicBezTo>
                  <a:pt x="10138" y="1058"/>
                  <a:pt x="10137" y="1057"/>
                  <a:pt x="10133" y="1057"/>
                </a:cubicBezTo>
                <a:close/>
                <a:moveTo>
                  <a:pt x="10097" y="1060"/>
                </a:moveTo>
                <a:cubicBezTo>
                  <a:pt x="10097" y="1061"/>
                  <a:pt x="10097" y="1061"/>
                  <a:pt x="10096" y="1061"/>
                </a:cubicBezTo>
                <a:lnTo>
                  <a:pt x="10096" y="1061"/>
                </a:lnTo>
                <a:cubicBezTo>
                  <a:pt x="10099" y="1061"/>
                  <a:pt x="10101" y="1061"/>
                  <a:pt x="10103" y="1060"/>
                </a:cubicBezTo>
                <a:close/>
                <a:moveTo>
                  <a:pt x="10736" y="1058"/>
                </a:moveTo>
                <a:cubicBezTo>
                  <a:pt x="10733" y="1059"/>
                  <a:pt x="10731" y="1059"/>
                  <a:pt x="10728" y="1060"/>
                </a:cubicBezTo>
                <a:cubicBezTo>
                  <a:pt x="10728" y="1064"/>
                  <a:pt x="10726" y="1069"/>
                  <a:pt x="10724" y="1074"/>
                </a:cubicBezTo>
                <a:lnTo>
                  <a:pt x="10724" y="1074"/>
                </a:lnTo>
                <a:lnTo>
                  <a:pt x="10736" y="1058"/>
                </a:lnTo>
                <a:close/>
                <a:moveTo>
                  <a:pt x="10724" y="1074"/>
                </a:moveTo>
                <a:lnTo>
                  <a:pt x="10716" y="1084"/>
                </a:lnTo>
                <a:cubicBezTo>
                  <a:pt x="10713" y="1090"/>
                  <a:pt x="10713" y="1092"/>
                  <a:pt x="10713" y="1092"/>
                </a:cubicBezTo>
                <a:cubicBezTo>
                  <a:pt x="10714" y="1092"/>
                  <a:pt x="10720" y="1083"/>
                  <a:pt x="10724" y="1074"/>
                </a:cubicBezTo>
                <a:close/>
                <a:moveTo>
                  <a:pt x="9585" y="1084"/>
                </a:moveTo>
                <a:cubicBezTo>
                  <a:pt x="9621" y="1084"/>
                  <a:pt x="9597" y="1096"/>
                  <a:pt x="9585" y="1096"/>
                </a:cubicBezTo>
                <a:cubicBezTo>
                  <a:pt x="9585" y="1096"/>
                  <a:pt x="9563" y="1096"/>
                  <a:pt x="9572" y="1085"/>
                </a:cubicBezTo>
                <a:lnTo>
                  <a:pt x="9572" y="1085"/>
                </a:lnTo>
                <a:cubicBezTo>
                  <a:pt x="9576" y="1085"/>
                  <a:pt x="9580" y="1084"/>
                  <a:pt x="9585" y="1084"/>
                </a:cubicBezTo>
                <a:close/>
                <a:moveTo>
                  <a:pt x="10097" y="1167"/>
                </a:moveTo>
                <a:lnTo>
                  <a:pt x="10062" y="1179"/>
                </a:lnTo>
                <a:lnTo>
                  <a:pt x="10062" y="1179"/>
                </a:lnTo>
                <a:cubicBezTo>
                  <a:pt x="10062" y="1179"/>
                  <a:pt x="10062" y="1179"/>
                  <a:pt x="10062" y="1179"/>
                </a:cubicBezTo>
                <a:lnTo>
                  <a:pt x="10062" y="1179"/>
                </a:lnTo>
                <a:lnTo>
                  <a:pt x="10061" y="1179"/>
                </a:lnTo>
                <a:lnTo>
                  <a:pt x="10061" y="1179"/>
                </a:lnTo>
                <a:lnTo>
                  <a:pt x="10062" y="1179"/>
                </a:lnTo>
                <a:lnTo>
                  <a:pt x="10062" y="1179"/>
                </a:lnTo>
                <a:cubicBezTo>
                  <a:pt x="10065" y="1179"/>
                  <a:pt x="10069" y="1179"/>
                  <a:pt x="10073" y="1179"/>
                </a:cubicBezTo>
                <a:lnTo>
                  <a:pt x="10097" y="1167"/>
                </a:lnTo>
                <a:close/>
                <a:moveTo>
                  <a:pt x="10966" y="1191"/>
                </a:moveTo>
                <a:lnTo>
                  <a:pt x="10966" y="1203"/>
                </a:lnTo>
                <a:cubicBezTo>
                  <a:pt x="10967" y="1199"/>
                  <a:pt x="10967" y="1195"/>
                  <a:pt x="10967" y="1192"/>
                </a:cubicBezTo>
                <a:lnTo>
                  <a:pt x="10967" y="1192"/>
                </a:lnTo>
                <a:cubicBezTo>
                  <a:pt x="10967" y="1192"/>
                  <a:pt x="10967" y="1191"/>
                  <a:pt x="10966" y="1191"/>
                </a:cubicBezTo>
                <a:close/>
                <a:moveTo>
                  <a:pt x="9371" y="1441"/>
                </a:moveTo>
                <a:cubicBezTo>
                  <a:pt x="9359" y="1441"/>
                  <a:pt x="9359" y="1453"/>
                  <a:pt x="9359" y="1465"/>
                </a:cubicBezTo>
                <a:lnTo>
                  <a:pt x="9371" y="1441"/>
                </a:lnTo>
                <a:close/>
                <a:moveTo>
                  <a:pt x="9657" y="1477"/>
                </a:moveTo>
                <a:cubicBezTo>
                  <a:pt x="9657" y="1477"/>
                  <a:pt x="9645" y="1489"/>
                  <a:pt x="9645" y="1489"/>
                </a:cubicBezTo>
                <a:cubicBezTo>
                  <a:pt x="9645" y="1489"/>
                  <a:pt x="9645" y="1477"/>
                  <a:pt x="9645" y="1477"/>
                </a:cubicBezTo>
                <a:close/>
                <a:moveTo>
                  <a:pt x="9502" y="1417"/>
                </a:moveTo>
                <a:cubicBezTo>
                  <a:pt x="9502" y="1417"/>
                  <a:pt x="9490" y="1429"/>
                  <a:pt x="9490" y="1441"/>
                </a:cubicBezTo>
                <a:lnTo>
                  <a:pt x="9494" y="1445"/>
                </a:lnTo>
                <a:lnTo>
                  <a:pt x="9494" y="1445"/>
                </a:lnTo>
                <a:cubicBezTo>
                  <a:pt x="9494" y="1445"/>
                  <a:pt x="9493" y="1445"/>
                  <a:pt x="9493" y="1445"/>
                </a:cubicBezTo>
                <a:cubicBezTo>
                  <a:pt x="9485" y="1445"/>
                  <a:pt x="9478" y="1465"/>
                  <a:pt x="9478" y="1465"/>
                </a:cubicBezTo>
                <a:cubicBezTo>
                  <a:pt x="9478" y="1477"/>
                  <a:pt x="9478" y="1477"/>
                  <a:pt x="9478" y="1489"/>
                </a:cubicBezTo>
                <a:lnTo>
                  <a:pt x="9502" y="1489"/>
                </a:lnTo>
                <a:cubicBezTo>
                  <a:pt x="9504" y="1491"/>
                  <a:pt x="9505" y="1491"/>
                  <a:pt x="9506" y="1491"/>
                </a:cubicBezTo>
                <a:cubicBezTo>
                  <a:pt x="9514" y="1491"/>
                  <a:pt x="9515" y="1463"/>
                  <a:pt x="9526" y="1453"/>
                </a:cubicBezTo>
                <a:cubicBezTo>
                  <a:pt x="9514" y="1441"/>
                  <a:pt x="9514" y="1429"/>
                  <a:pt x="9502" y="1417"/>
                </a:cubicBezTo>
                <a:close/>
                <a:moveTo>
                  <a:pt x="9633" y="1477"/>
                </a:moveTo>
                <a:cubicBezTo>
                  <a:pt x="9633" y="1489"/>
                  <a:pt x="9633" y="1489"/>
                  <a:pt x="9633" y="1489"/>
                </a:cubicBezTo>
                <a:lnTo>
                  <a:pt x="9621" y="1489"/>
                </a:lnTo>
                <a:cubicBezTo>
                  <a:pt x="9621" y="1489"/>
                  <a:pt x="9633" y="1489"/>
                  <a:pt x="9633" y="1501"/>
                </a:cubicBezTo>
                <a:cubicBezTo>
                  <a:pt x="9633" y="1513"/>
                  <a:pt x="9633" y="1513"/>
                  <a:pt x="9621" y="1513"/>
                </a:cubicBezTo>
                <a:cubicBezTo>
                  <a:pt x="9621" y="1501"/>
                  <a:pt x="9621" y="1501"/>
                  <a:pt x="9621" y="1489"/>
                </a:cubicBezTo>
                <a:cubicBezTo>
                  <a:pt x="9621" y="1489"/>
                  <a:pt x="9621" y="1477"/>
                  <a:pt x="9621" y="1477"/>
                </a:cubicBezTo>
                <a:close/>
                <a:moveTo>
                  <a:pt x="9657" y="1501"/>
                </a:moveTo>
                <a:cubicBezTo>
                  <a:pt x="9657" y="1513"/>
                  <a:pt x="9657" y="1513"/>
                  <a:pt x="9645" y="1513"/>
                </a:cubicBezTo>
                <a:cubicBezTo>
                  <a:pt x="9657" y="1513"/>
                  <a:pt x="9657" y="1501"/>
                  <a:pt x="9645" y="1501"/>
                </a:cubicBezTo>
                <a:close/>
                <a:moveTo>
                  <a:pt x="8907" y="1549"/>
                </a:moveTo>
                <a:cubicBezTo>
                  <a:pt x="8915" y="1557"/>
                  <a:pt x="8911" y="1560"/>
                  <a:pt x="8913" y="1575"/>
                </a:cubicBezTo>
                <a:lnTo>
                  <a:pt x="8913" y="1575"/>
                </a:lnTo>
                <a:cubicBezTo>
                  <a:pt x="8918" y="1566"/>
                  <a:pt x="8916" y="1558"/>
                  <a:pt x="8907" y="1549"/>
                </a:cubicBezTo>
                <a:close/>
                <a:moveTo>
                  <a:pt x="12477" y="1608"/>
                </a:moveTo>
                <a:lnTo>
                  <a:pt x="12477" y="1608"/>
                </a:lnTo>
                <a:cubicBezTo>
                  <a:pt x="12467" y="1615"/>
                  <a:pt x="12458" y="1620"/>
                  <a:pt x="12455" y="1620"/>
                </a:cubicBezTo>
                <a:cubicBezTo>
                  <a:pt x="12466" y="1608"/>
                  <a:pt x="12466" y="1608"/>
                  <a:pt x="12477" y="1608"/>
                </a:cubicBezTo>
                <a:close/>
                <a:moveTo>
                  <a:pt x="9586" y="1660"/>
                </a:moveTo>
                <a:cubicBezTo>
                  <a:pt x="9589" y="1665"/>
                  <a:pt x="9593" y="1667"/>
                  <a:pt x="9597" y="1667"/>
                </a:cubicBezTo>
                <a:cubicBezTo>
                  <a:pt x="9597" y="1667"/>
                  <a:pt x="9592" y="1662"/>
                  <a:pt x="9586" y="1660"/>
                </a:cubicBezTo>
                <a:close/>
                <a:moveTo>
                  <a:pt x="12571" y="1661"/>
                </a:moveTo>
                <a:lnTo>
                  <a:pt x="12571" y="1661"/>
                </a:lnTo>
                <a:cubicBezTo>
                  <a:pt x="12568" y="1665"/>
                  <a:pt x="12566" y="1667"/>
                  <a:pt x="12562" y="1667"/>
                </a:cubicBezTo>
                <a:cubicBezTo>
                  <a:pt x="12568" y="1667"/>
                  <a:pt x="12571" y="1664"/>
                  <a:pt x="12571" y="1661"/>
                </a:cubicBezTo>
                <a:close/>
                <a:moveTo>
                  <a:pt x="12086" y="1787"/>
                </a:moveTo>
                <a:cubicBezTo>
                  <a:pt x="12088" y="1794"/>
                  <a:pt x="12089" y="1798"/>
                  <a:pt x="12089" y="1801"/>
                </a:cubicBezTo>
                <a:lnTo>
                  <a:pt x="12089" y="1801"/>
                </a:lnTo>
                <a:cubicBezTo>
                  <a:pt x="12095" y="1798"/>
                  <a:pt x="12102" y="1794"/>
                  <a:pt x="12109" y="1787"/>
                </a:cubicBezTo>
                <a:close/>
                <a:moveTo>
                  <a:pt x="12089" y="1801"/>
                </a:moveTo>
                <a:cubicBezTo>
                  <a:pt x="12085" y="1802"/>
                  <a:pt x="12082" y="1803"/>
                  <a:pt x="12080" y="1804"/>
                </a:cubicBezTo>
                <a:lnTo>
                  <a:pt x="12080" y="1804"/>
                </a:lnTo>
                <a:cubicBezTo>
                  <a:pt x="12085" y="1804"/>
                  <a:pt x="12088" y="1804"/>
                  <a:pt x="12089" y="1801"/>
                </a:cubicBezTo>
                <a:close/>
                <a:moveTo>
                  <a:pt x="12871" y="1894"/>
                </a:moveTo>
                <a:cubicBezTo>
                  <a:pt x="12865" y="1894"/>
                  <a:pt x="12862" y="1897"/>
                  <a:pt x="12859" y="1900"/>
                </a:cubicBezTo>
                <a:lnTo>
                  <a:pt x="12871" y="1894"/>
                </a:lnTo>
                <a:close/>
                <a:moveTo>
                  <a:pt x="12859" y="1900"/>
                </a:moveTo>
                <a:lnTo>
                  <a:pt x="12848" y="1906"/>
                </a:lnTo>
                <a:cubicBezTo>
                  <a:pt x="12853" y="1906"/>
                  <a:pt x="12856" y="1903"/>
                  <a:pt x="12859" y="1900"/>
                </a:cubicBezTo>
                <a:close/>
                <a:moveTo>
                  <a:pt x="8692" y="1882"/>
                </a:moveTo>
                <a:cubicBezTo>
                  <a:pt x="8723" y="1892"/>
                  <a:pt x="8710" y="1928"/>
                  <a:pt x="8728" y="1953"/>
                </a:cubicBezTo>
                <a:lnTo>
                  <a:pt x="8728" y="1953"/>
                </a:lnTo>
                <a:cubicBezTo>
                  <a:pt x="8692" y="1953"/>
                  <a:pt x="8692" y="1929"/>
                  <a:pt x="8657" y="1906"/>
                </a:cubicBezTo>
                <a:cubicBezTo>
                  <a:pt x="8652" y="1893"/>
                  <a:pt x="8653" y="1889"/>
                  <a:pt x="8655" y="1889"/>
                </a:cubicBezTo>
                <a:lnTo>
                  <a:pt x="8655" y="1889"/>
                </a:lnTo>
                <a:cubicBezTo>
                  <a:pt x="8659" y="1889"/>
                  <a:pt x="8667" y="1896"/>
                  <a:pt x="8674" y="1896"/>
                </a:cubicBezTo>
                <a:cubicBezTo>
                  <a:pt x="8676" y="1896"/>
                  <a:pt x="8678" y="1896"/>
                  <a:pt x="8680" y="1894"/>
                </a:cubicBezTo>
                <a:cubicBezTo>
                  <a:pt x="8680" y="1894"/>
                  <a:pt x="8680" y="1894"/>
                  <a:pt x="8680" y="1906"/>
                </a:cubicBezTo>
                <a:lnTo>
                  <a:pt x="8692" y="1882"/>
                </a:lnTo>
                <a:close/>
                <a:moveTo>
                  <a:pt x="8766" y="1947"/>
                </a:moveTo>
                <a:cubicBezTo>
                  <a:pt x="8766" y="1947"/>
                  <a:pt x="8766" y="1948"/>
                  <a:pt x="8765" y="1948"/>
                </a:cubicBezTo>
                <a:lnTo>
                  <a:pt x="8765" y="1948"/>
                </a:lnTo>
                <a:cubicBezTo>
                  <a:pt x="8767" y="1950"/>
                  <a:pt x="8770" y="1953"/>
                  <a:pt x="8776" y="1953"/>
                </a:cubicBezTo>
                <a:cubicBezTo>
                  <a:pt x="8771" y="1949"/>
                  <a:pt x="8768" y="1947"/>
                  <a:pt x="8766" y="1947"/>
                </a:cubicBezTo>
                <a:close/>
                <a:moveTo>
                  <a:pt x="12725" y="2134"/>
                </a:moveTo>
                <a:cubicBezTo>
                  <a:pt x="12718" y="2134"/>
                  <a:pt x="12706" y="2154"/>
                  <a:pt x="12698" y="2164"/>
                </a:cubicBezTo>
                <a:lnTo>
                  <a:pt x="12698" y="2164"/>
                </a:lnTo>
                <a:lnTo>
                  <a:pt x="12728" y="2144"/>
                </a:lnTo>
                <a:cubicBezTo>
                  <a:pt x="12728" y="2136"/>
                  <a:pt x="12727" y="2134"/>
                  <a:pt x="12725" y="2134"/>
                </a:cubicBezTo>
                <a:close/>
                <a:moveTo>
                  <a:pt x="7121" y="2168"/>
                </a:moveTo>
                <a:lnTo>
                  <a:pt x="7121" y="2168"/>
                </a:lnTo>
                <a:cubicBezTo>
                  <a:pt x="7122" y="2170"/>
                  <a:pt x="7123" y="2173"/>
                  <a:pt x="7125" y="2175"/>
                </a:cubicBezTo>
                <a:lnTo>
                  <a:pt x="7125" y="2175"/>
                </a:lnTo>
                <a:cubicBezTo>
                  <a:pt x="7124" y="2173"/>
                  <a:pt x="7122" y="2170"/>
                  <a:pt x="7121" y="2168"/>
                </a:cubicBezTo>
                <a:close/>
                <a:moveTo>
                  <a:pt x="12754" y="2169"/>
                </a:moveTo>
                <a:cubicBezTo>
                  <a:pt x="12752" y="2169"/>
                  <a:pt x="12748" y="2172"/>
                  <a:pt x="12740" y="2179"/>
                </a:cubicBezTo>
                <a:cubicBezTo>
                  <a:pt x="12748" y="2179"/>
                  <a:pt x="12756" y="2169"/>
                  <a:pt x="12754" y="2169"/>
                </a:cubicBezTo>
                <a:close/>
                <a:moveTo>
                  <a:pt x="12955" y="2037"/>
                </a:moveTo>
                <a:lnTo>
                  <a:pt x="12955" y="2037"/>
                </a:lnTo>
                <a:cubicBezTo>
                  <a:pt x="12919" y="2084"/>
                  <a:pt x="12871" y="2072"/>
                  <a:pt x="12848" y="2120"/>
                </a:cubicBezTo>
                <a:lnTo>
                  <a:pt x="12800" y="2144"/>
                </a:lnTo>
                <a:cubicBezTo>
                  <a:pt x="12788" y="2168"/>
                  <a:pt x="12776" y="2168"/>
                  <a:pt x="12776" y="2179"/>
                </a:cubicBezTo>
                <a:cubicBezTo>
                  <a:pt x="12781" y="2175"/>
                  <a:pt x="12788" y="2172"/>
                  <a:pt x="12794" y="2172"/>
                </a:cubicBezTo>
                <a:cubicBezTo>
                  <a:pt x="12802" y="2172"/>
                  <a:pt x="12807" y="2177"/>
                  <a:pt x="12800" y="2191"/>
                </a:cubicBezTo>
                <a:cubicBezTo>
                  <a:pt x="12808" y="2179"/>
                  <a:pt x="12812" y="2175"/>
                  <a:pt x="12814" y="2175"/>
                </a:cubicBezTo>
                <a:lnTo>
                  <a:pt x="12814" y="2175"/>
                </a:lnTo>
                <a:cubicBezTo>
                  <a:pt x="12817" y="2175"/>
                  <a:pt x="12812" y="2191"/>
                  <a:pt x="12812" y="2191"/>
                </a:cubicBezTo>
                <a:cubicBezTo>
                  <a:pt x="12812" y="2191"/>
                  <a:pt x="12824" y="2156"/>
                  <a:pt x="12848" y="2144"/>
                </a:cubicBezTo>
                <a:cubicBezTo>
                  <a:pt x="12853" y="2138"/>
                  <a:pt x="12859" y="2135"/>
                  <a:pt x="12864" y="2135"/>
                </a:cubicBezTo>
                <a:cubicBezTo>
                  <a:pt x="12868" y="2135"/>
                  <a:pt x="12871" y="2138"/>
                  <a:pt x="12871" y="2144"/>
                </a:cubicBezTo>
                <a:lnTo>
                  <a:pt x="12883" y="2120"/>
                </a:lnTo>
                <a:cubicBezTo>
                  <a:pt x="12890" y="2114"/>
                  <a:pt x="12893" y="2111"/>
                  <a:pt x="12895" y="2111"/>
                </a:cubicBezTo>
                <a:lnTo>
                  <a:pt x="12895" y="2111"/>
                </a:lnTo>
                <a:cubicBezTo>
                  <a:pt x="12904" y="2111"/>
                  <a:pt x="12876" y="2168"/>
                  <a:pt x="12895" y="2168"/>
                </a:cubicBezTo>
                <a:cubicBezTo>
                  <a:pt x="12871" y="2179"/>
                  <a:pt x="12871" y="2168"/>
                  <a:pt x="12848" y="2191"/>
                </a:cubicBezTo>
                <a:cubicBezTo>
                  <a:pt x="12871" y="2179"/>
                  <a:pt x="12895" y="2168"/>
                  <a:pt x="12919" y="2168"/>
                </a:cubicBezTo>
                <a:lnTo>
                  <a:pt x="12919" y="2168"/>
                </a:lnTo>
                <a:lnTo>
                  <a:pt x="12919" y="2168"/>
                </a:lnTo>
                <a:cubicBezTo>
                  <a:pt x="12938" y="2145"/>
                  <a:pt x="12949" y="2137"/>
                  <a:pt x="12955" y="2137"/>
                </a:cubicBezTo>
                <a:cubicBezTo>
                  <a:pt x="12968" y="2137"/>
                  <a:pt x="12960" y="2174"/>
                  <a:pt x="12976" y="2174"/>
                </a:cubicBezTo>
                <a:cubicBezTo>
                  <a:pt x="12979" y="2174"/>
                  <a:pt x="12984" y="2172"/>
                  <a:pt x="12990" y="2168"/>
                </a:cubicBezTo>
                <a:cubicBezTo>
                  <a:pt x="12990" y="2144"/>
                  <a:pt x="13026" y="2132"/>
                  <a:pt x="13050" y="2108"/>
                </a:cubicBezTo>
                <a:lnTo>
                  <a:pt x="13050" y="2108"/>
                </a:lnTo>
                <a:lnTo>
                  <a:pt x="12990" y="2120"/>
                </a:lnTo>
                <a:cubicBezTo>
                  <a:pt x="12999" y="2111"/>
                  <a:pt x="13014" y="2083"/>
                  <a:pt x="13008" y="2083"/>
                </a:cubicBezTo>
                <a:lnTo>
                  <a:pt x="13008" y="2083"/>
                </a:lnTo>
                <a:cubicBezTo>
                  <a:pt x="13005" y="2083"/>
                  <a:pt x="13000" y="2087"/>
                  <a:pt x="12990" y="2096"/>
                </a:cubicBezTo>
                <a:cubicBezTo>
                  <a:pt x="12981" y="2096"/>
                  <a:pt x="12966" y="2116"/>
                  <a:pt x="12959" y="2116"/>
                </a:cubicBezTo>
                <a:cubicBezTo>
                  <a:pt x="12956" y="2116"/>
                  <a:pt x="12955" y="2114"/>
                  <a:pt x="12955" y="2108"/>
                </a:cubicBezTo>
                <a:cubicBezTo>
                  <a:pt x="12955" y="2108"/>
                  <a:pt x="12967" y="2096"/>
                  <a:pt x="12978" y="2084"/>
                </a:cubicBezTo>
                <a:cubicBezTo>
                  <a:pt x="12976" y="2082"/>
                  <a:pt x="12974" y="2081"/>
                  <a:pt x="12972" y="2081"/>
                </a:cubicBezTo>
                <a:cubicBezTo>
                  <a:pt x="12962" y="2081"/>
                  <a:pt x="12952" y="2098"/>
                  <a:pt x="12943" y="2108"/>
                </a:cubicBezTo>
                <a:cubicBezTo>
                  <a:pt x="12943" y="2084"/>
                  <a:pt x="12967" y="2072"/>
                  <a:pt x="12967" y="2060"/>
                </a:cubicBezTo>
                <a:lnTo>
                  <a:pt x="12967" y="2060"/>
                </a:lnTo>
                <a:cubicBezTo>
                  <a:pt x="12959" y="2065"/>
                  <a:pt x="12955" y="2067"/>
                  <a:pt x="12953" y="2067"/>
                </a:cubicBezTo>
                <a:cubicBezTo>
                  <a:pt x="12943" y="2067"/>
                  <a:pt x="12964" y="2037"/>
                  <a:pt x="12955" y="2037"/>
                </a:cubicBezTo>
                <a:close/>
                <a:moveTo>
                  <a:pt x="12931" y="2203"/>
                </a:moveTo>
                <a:cubicBezTo>
                  <a:pt x="12931" y="2215"/>
                  <a:pt x="12919" y="2215"/>
                  <a:pt x="12907" y="2227"/>
                </a:cubicBezTo>
                <a:lnTo>
                  <a:pt x="12907" y="2215"/>
                </a:lnTo>
                <a:lnTo>
                  <a:pt x="12895" y="2215"/>
                </a:lnTo>
                <a:cubicBezTo>
                  <a:pt x="12898" y="2212"/>
                  <a:pt x="12900" y="2212"/>
                  <a:pt x="12902" y="2212"/>
                </a:cubicBezTo>
                <a:cubicBezTo>
                  <a:pt x="12905" y="2212"/>
                  <a:pt x="12908" y="2214"/>
                  <a:pt x="12912" y="2214"/>
                </a:cubicBezTo>
                <a:cubicBezTo>
                  <a:pt x="12917" y="2214"/>
                  <a:pt x="12922" y="2212"/>
                  <a:pt x="12931" y="2203"/>
                </a:cubicBezTo>
                <a:close/>
                <a:moveTo>
                  <a:pt x="13049" y="2204"/>
                </a:moveTo>
                <a:cubicBezTo>
                  <a:pt x="13040" y="2209"/>
                  <a:pt x="13028" y="2220"/>
                  <a:pt x="13016" y="2229"/>
                </a:cubicBezTo>
                <a:lnTo>
                  <a:pt x="13016" y="2229"/>
                </a:lnTo>
                <a:cubicBezTo>
                  <a:pt x="13030" y="2224"/>
                  <a:pt x="13042" y="2218"/>
                  <a:pt x="13049" y="2204"/>
                </a:cubicBezTo>
                <a:close/>
                <a:moveTo>
                  <a:pt x="13016" y="2229"/>
                </a:moveTo>
                <a:lnTo>
                  <a:pt x="13016" y="2229"/>
                </a:lnTo>
                <a:cubicBezTo>
                  <a:pt x="13008" y="2232"/>
                  <a:pt x="12999" y="2235"/>
                  <a:pt x="12990" y="2239"/>
                </a:cubicBezTo>
                <a:cubicBezTo>
                  <a:pt x="12991" y="2240"/>
                  <a:pt x="12993" y="2241"/>
                  <a:pt x="12995" y="2241"/>
                </a:cubicBezTo>
                <a:cubicBezTo>
                  <a:pt x="13000" y="2241"/>
                  <a:pt x="13008" y="2235"/>
                  <a:pt x="13016" y="2229"/>
                </a:cubicBezTo>
                <a:close/>
                <a:moveTo>
                  <a:pt x="8302" y="2249"/>
                </a:moveTo>
                <a:cubicBezTo>
                  <a:pt x="8301" y="2253"/>
                  <a:pt x="8300" y="2257"/>
                  <a:pt x="8299" y="2263"/>
                </a:cubicBezTo>
                <a:cubicBezTo>
                  <a:pt x="8303" y="2259"/>
                  <a:pt x="8303" y="2254"/>
                  <a:pt x="8302" y="2249"/>
                </a:cubicBezTo>
                <a:close/>
                <a:moveTo>
                  <a:pt x="6746" y="2297"/>
                </a:moveTo>
                <a:cubicBezTo>
                  <a:pt x="6736" y="2297"/>
                  <a:pt x="6752" y="2328"/>
                  <a:pt x="6740" y="2328"/>
                </a:cubicBezTo>
                <a:cubicBezTo>
                  <a:pt x="6738" y="2328"/>
                  <a:pt x="6734" y="2326"/>
                  <a:pt x="6728" y="2322"/>
                </a:cubicBezTo>
                <a:lnTo>
                  <a:pt x="6728" y="2322"/>
                </a:lnTo>
                <a:cubicBezTo>
                  <a:pt x="6737" y="2342"/>
                  <a:pt x="6771" y="2361"/>
                  <a:pt x="6777" y="2381"/>
                </a:cubicBezTo>
                <a:lnTo>
                  <a:pt x="6777" y="2381"/>
                </a:lnTo>
                <a:cubicBezTo>
                  <a:pt x="6809" y="2357"/>
                  <a:pt x="6740" y="2322"/>
                  <a:pt x="6752" y="2299"/>
                </a:cubicBezTo>
                <a:cubicBezTo>
                  <a:pt x="6749" y="2297"/>
                  <a:pt x="6748" y="2297"/>
                  <a:pt x="6746" y="2297"/>
                </a:cubicBezTo>
                <a:close/>
                <a:moveTo>
                  <a:pt x="6777" y="2381"/>
                </a:moveTo>
                <a:cubicBezTo>
                  <a:pt x="6776" y="2381"/>
                  <a:pt x="6776" y="2382"/>
                  <a:pt x="6775" y="2382"/>
                </a:cubicBezTo>
                <a:lnTo>
                  <a:pt x="6777" y="2382"/>
                </a:lnTo>
                <a:cubicBezTo>
                  <a:pt x="6777" y="2382"/>
                  <a:pt x="6777" y="2381"/>
                  <a:pt x="6777" y="2381"/>
                </a:cubicBezTo>
                <a:close/>
                <a:moveTo>
                  <a:pt x="12856" y="2534"/>
                </a:moveTo>
                <a:cubicBezTo>
                  <a:pt x="12857" y="2535"/>
                  <a:pt x="12858" y="2536"/>
                  <a:pt x="12859" y="2537"/>
                </a:cubicBezTo>
                <a:cubicBezTo>
                  <a:pt x="12859" y="2536"/>
                  <a:pt x="12858" y="2535"/>
                  <a:pt x="12856" y="2534"/>
                </a:cubicBezTo>
                <a:close/>
                <a:moveTo>
                  <a:pt x="12214" y="2692"/>
                </a:moveTo>
                <a:cubicBezTo>
                  <a:pt x="12215" y="2696"/>
                  <a:pt x="12216" y="2699"/>
                  <a:pt x="12216" y="2703"/>
                </a:cubicBezTo>
                <a:cubicBezTo>
                  <a:pt x="12216" y="2696"/>
                  <a:pt x="12216" y="2693"/>
                  <a:pt x="12214" y="2692"/>
                </a:cubicBezTo>
                <a:close/>
                <a:moveTo>
                  <a:pt x="12205" y="2691"/>
                </a:moveTo>
                <a:cubicBezTo>
                  <a:pt x="12205" y="2703"/>
                  <a:pt x="12205" y="2703"/>
                  <a:pt x="12193" y="2715"/>
                </a:cubicBezTo>
                <a:cubicBezTo>
                  <a:pt x="12209" y="2715"/>
                  <a:pt x="12203" y="2710"/>
                  <a:pt x="12205" y="2710"/>
                </a:cubicBezTo>
                <a:lnTo>
                  <a:pt x="12205" y="2710"/>
                </a:lnTo>
                <a:cubicBezTo>
                  <a:pt x="12206" y="2710"/>
                  <a:pt x="12209" y="2711"/>
                  <a:pt x="12216" y="2715"/>
                </a:cubicBezTo>
                <a:lnTo>
                  <a:pt x="12205" y="2691"/>
                </a:lnTo>
                <a:close/>
                <a:moveTo>
                  <a:pt x="12086" y="2727"/>
                </a:moveTo>
                <a:cubicBezTo>
                  <a:pt x="12086" y="2732"/>
                  <a:pt x="12088" y="2735"/>
                  <a:pt x="12090" y="2737"/>
                </a:cubicBezTo>
                <a:lnTo>
                  <a:pt x="12090" y="2737"/>
                </a:lnTo>
                <a:lnTo>
                  <a:pt x="12086" y="2727"/>
                </a:lnTo>
                <a:close/>
                <a:moveTo>
                  <a:pt x="11943" y="2965"/>
                </a:moveTo>
                <a:cubicBezTo>
                  <a:pt x="11944" y="2968"/>
                  <a:pt x="11946" y="2971"/>
                  <a:pt x="11948" y="2974"/>
                </a:cubicBezTo>
                <a:lnTo>
                  <a:pt x="11948" y="2974"/>
                </a:lnTo>
                <a:cubicBezTo>
                  <a:pt x="11947" y="2972"/>
                  <a:pt x="11945" y="2969"/>
                  <a:pt x="11943" y="2965"/>
                </a:cubicBezTo>
                <a:close/>
                <a:moveTo>
                  <a:pt x="11840" y="2998"/>
                </a:moveTo>
                <a:lnTo>
                  <a:pt x="11840" y="2998"/>
                </a:lnTo>
                <a:cubicBezTo>
                  <a:pt x="11836" y="2998"/>
                  <a:pt x="11862" y="3015"/>
                  <a:pt x="11871" y="3025"/>
                </a:cubicBezTo>
                <a:lnTo>
                  <a:pt x="11847" y="3001"/>
                </a:lnTo>
                <a:cubicBezTo>
                  <a:pt x="11843" y="2999"/>
                  <a:pt x="11840" y="2998"/>
                  <a:pt x="11840" y="2998"/>
                </a:cubicBezTo>
                <a:close/>
                <a:moveTo>
                  <a:pt x="12380" y="3259"/>
                </a:moveTo>
                <a:cubicBezTo>
                  <a:pt x="12381" y="3260"/>
                  <a:pt x="12382" y="3262"/>
                  <a:pt x="12383" y="3263"/>
                </a:cubicBezTo>
                <a:cubicBezTo>
                  <a:pt x="12382" y="3262"/>
                  <a:pt x="12381" y="3260"/>
                  <a:pt x="12380" y="3259"/>
                </a:cubicBezTo>
                <a:close/>
                <a:moveTo>
                  <a:pt x="6299" y="3287"/>
                </a:moveTo>
                <a:lnTo>
                  <a:pt x="6299" y="3322"/>
                </a:lnTo>
                <a:cubicBezTo>
                  <a:pt x="6299" y="3311"/>
                  <a:pt x="6299" y="3311"/>
                  <a:pt x="6311" y="3299"/>
                </a:cubicBezTo>
                <a:cubicBezTo>
                  <a:pt x="6308" y="3296"/>
                  <a:pt x="6307" y="3295"/>
                  <a:pt x="6306" y="3295"/>
                </a:cubicBezTo>
                <a:cubicBezTo>
                  <a:pt x="6305" y="3295"/>
                  <a:pt x="6305" y="3298"/>
                  <a:pt x="6305" y="3298"/>
                </a:cubicBezTo>
                <a:cubicBezTo>
                  <a:pt x="6305" y="3298"/>
                  <a:pt x="6303" y="3296"/>
                  <a:pt x="6299" y="3287"/>
                </a:cubicBezTo>
                <a:close/>
                <a:moveTo>
                  <a:pt x="12231" y="3477"/>
                </a:moveTo>
                <a:cubicBezTo>
                  <a:pt x="12231" y="3477"/>
                  <a:pt x="12230" y="3477"/>
                  <a:pt x="12228" y="3477"/>
                </a:cubicBezTo>
                <a:cubicBezTo>
                  <a:pt x="12232" y="3481"/>
                  <a:pt x="12235" y="3483"/>
                  <a:pt x="12239" y="3485"/>
                </a:cubicBezTo>
                <a:lnTo>
                  <a:pt x="12239" y="3485"/>
                </a:lnTo>
                <a:cubicBezTo>
                  <a:pt x="12236" y="3482"/>
                  <a:pt x="12234" y="3479"/>
                  <a:pt x="12231" y="3477"/>
                </a:cubicBezTo>
                <a:close/>
                <a:moveTo>
                  <a:pt x="5466" y="3513"/>
                </a:moveTo>
                <a:cubicBezTo>
                  <a:pt x="5467" y="3516"/>
                  <a:pt x="5469" y="3518"/>
                  <a:pt x="5470" y="3521"/>
                </a:cubicBezTo>
                <a:lnTo>
                  <a:pt x="5470" y="3521"/>
                </a:lnTo>
                <a:cubicBezTo>
                  <a:pt x="5469" y="3518"/>
                  <a:pt x="5467" y="3516"/>
                  <a:pt x="5466" y="3513"/>
                </a:cubicBezTo>
                <a:close/>
                <a:moveTo>
                  <a:pt x="12239" y="3485"/>
                </a:moveTo>
                <a:lnTo>
                  <a:pt x="12239" y="3485"/>
                </a:lnTo>
                <a:cubicBezTo>
                  <a:pt x="12250" y="3500"/>
                  <a:pt x="12261" y="3517"/>
                  <a:pt x="12276" y="3525"/>
                </a:cubicBezTo>
                <a:lnTo>
                  <a:pt x="12264" y="3501"/>
                </a:lnTo>
                <a:cubicBezTo>
                  <a:pt x="12256" y="3493"/>
                  <a:pt x="12247" y="3490"/>
                  <a:pt x="12239" y="3485"/>
                </a:cubicBezTo>
                <a:close/>
                <a:moveTo>
                  <a:pt x="5466" y="3763"/>
                </a:moveTo>
                <a:cubicBezTo>
                  <a:pt x="5478" y="3763"/>
                  <a:pt x="5478" y="3775"/>
                  <a:pt x="5466" y="3787"/>
                </a:cubicBezTo>
                <a:lnTo>
                  <a:pt x="5454" y="3787"/>
                </a:lnTo>
                <a:cubicBezTo>
                  <a:pt x="5454" y="3775"/>
                  <a:pt x="5454" y="3763"/>
                  <a:pt x="5466" y="3763"/>
                </a:cubicBezTo>
                <a:close/>
                <a:moveTo>
                  <a:pt x="5692" y="3787"/>
                </a:moveTo>
                <a:cubicBezTo>
                  <a:pt x="5692" y="3799"/>
                  <a:pt x="5704" y="3811"/>
                  <a:pt x="5716" y="3811"/>
                </a:cubicBezTo>
                <a:lnTo>
                  <a:pt x="5680" y="3811"/>
                </a:lnTo>
                <a:cubicBezTo>
                  <a:pt x="5680" y="3811"/>
                  <a:pt x="5692" y="3811"/>
                  <a:pt x="5692" y="3787"/>
                </a:cubicBezTo>
                <a:close/>
                <a:moveTo>
                  <a:pt x="5811" y="3787"/>
                </a:moveTo>
                <a:cubicBezTo>
                  <a:pt x="5823" y="3787"/>
                  <a:pt x="5835" y="3787"/>
                  <a:pt x="5823" y="3799"/>
                </a:cubicBezTo>
                <a:cubicBezTo>
                  <a:pt x="5799" y="3811"/>
                  <a:pt x="5775" y="3811"/>
                  <a:pt x="5739" y="3811"/>
                </a:cubicBezTo>
                <a:cubicBezTo>
                  <a:pt x="5739" y="3799"/>
                  <a:pt x="5739" y="3799"/>
                  <a:pt x="5739" y="3787"/>
                </a:cubicBezTo>
                <a:cubicBezTo>
                  <a:pt x="5753" y="3794"/>
                  <a:pt x="5775" y="3801"/>
                  <a:pt x="5791" y="3801"/>
                </a:cubicBezTo>
                <a:cubicBezTo>
                  <a:pt x="5802" y="3801"/>
                  <a:pt x="5811" y="3797"/>
                  <a:pt x="5811" y="3787"/>
                </a:cubicBezTo>
                <a:close/>
                <a:moveTo>
                  <a:pt x="5430" y="3811"/>
                </a:moveTo>
                <a:cubicBezTo>
                  <a:pt x="5430" y="3823"/>
                  <a:pt x="5430" y="3823"/>
                  <a:pt x="5430" y="3823"/>
                </a:cubicBezTo>
                <a:lnTo>
                  <a:pt x="5418" y="3823"/>
                </a:lnTo>
                <a:cubicBezTo>
                  <a:pt x="5418" y="3811"/>
                  <a:pt x="5430" y="3811"/>
                  <a:pt x="5430" y="3811"/>
                </a:cubicBezTo>
                <a:close/>
                <a:moveTo>
                  <a:pt x="10550" y="3834"/>
                </a:moveTo>
                <a:cubicBezTo>
                  <a:pt x="10550" y="3834"/>
                  <a:pt x="10550" y="3834"/>
                  <a:pt x="10550" y="3834"/>
                </a:cubicBezTo>
                <a:cubicBezTo>
                  <a:pt x="10550" y="3834"/>
                  <a:pt x="10550" y="3834"/>
                  <a:pt x="10550" y="3834"/>
                </a:cubicBezTo>
                <a:close/>
                <a:moveTo>
                  <a:pt x="10655" y="3868"/>
                </a:moveTo>
                <a:lnTo>
                  <a:pt x="10655" y="3868"/>
                </a:lnTo>
                <a:cubicBezTo>
                  <a:pt x="10657" y="3881"/>
                  <a:pt x="10664" y="3903"/>
                  <a:pt x="10668" y="3917"/>
                </a:cubicBezTo>
                <a:lnTo>
                  <a:pt x="10668" y="3917"/>
                </a:lnTo>
                <a:cubicBezTo>
                  <a:pt x="10668" y="3902"/>
                  <a:pt x="10666" y="3879"/>
                  <a:pt x="10657" y="3870"/>
                </a:cubicBezTo>
                <a:cubicBezTo>
                  <a:pt x="10656" y="3869"/>
                  <a:pt x="10655" y="3869"/>
                  <a:pt x="10655" y="3868"/>
                </a:cubicBezTo>
                <a:close/>
                <a:moveTo>
                  <a:pt x="10204" y="3906"/>
                </a:moveTo>
                <a:cubicBezTo>
                  <a:pt x="10209" y="3915"/>
                  <a:pt x="10212" y="3921"/>
                  <a:pt x="10214" y="3926"/>
                </a:cubicBezTo>
                <a:lnTo>
                  <a:pt x="10214" y="3926"/>
                </a:lnTo>
                <a:cubicBezTo>
                  <a:pt x="10213" y="3919"/>
                  <a:pt x="10210" y="3911"/>
                  <a:pt x="10204" y="3906"/>
                </a:cubicBezTo>
                <a:close/>
                <a:moveTo>
                  <a:pt x="10668" y="3917"/>
                </a:moveTo>
                <a:cubicBezTo>
                  <a:pt x="10669" y="3922"/>
                  <a:pt x="10669" y="3927"/>
                  <a:pt x="10669" y="3930"/>
                </a:cubicBezTo>
                <a:cubicBezTo>
                  <a:pt x="10669" y="3930"/>
                  <a:pt x="10670" y="3931"/>
                  <a:pt x="10670" y="3931"/>
                </a:cubicBezTo>
                <a:cubicBezTo>
                  <a:pt x="10672" y="3931"/>
                  <a:pt x="10671" y="3925"/>
                  <a:pt x="10668" y="3917"/>
                </a:cubicBezTo>
                <a:close/>
                <a:moveTo>
                  <a:pt x="10131" y="3942"/>
                </a:moveTo>
                <a:cubicBezTo>
                  <a:pt x="10132" y="3949"/>
                  <a:pt x="10133" y="3953"/>
                  <a:pt x="10133" y="3953"/>
                </a:cubicBezTo>
                <a:cubicBezTo>
                  <a:pt x="10124" y="3944"/>
                  <a:pt x="10129" y="3942"/>
                  <a:pt x="10131" y="3942"/>
                </a:cubicBezTo>
                <a:close/>
                <a:moveTo>
                  <a:pt x="10597" y="3897"/>
                </a:moveTo>
                <a:cubicBezTo>
                  <a:pt x="10600" y="3897"/>
                  <a:pt x="10609" y="3908"/>
                  <a:pt x="10615" y="3908"/>
                </a:cubicBezTo>
                <a:cubicBezTo>
                  <a:pt x="10616" y="3908"/>
                  <a:pt x="10616" y="3908"/>
                  <a:pt x="10616" y="3908"/>
                </a:cubicBezTo>
                <a:lnTo>
                  <a:pt x="10616" y="3908"/>
                </a:lnTo>
                <a:cubicBezTo>
                  <a:pt x="10615" y="3918"/>
                  <a:pt x="10616" y="3932"/>
                  <a:pt x="10621" y="3953"/>
                </a:cubicBezTo>
                <a:cubicBezTo>
                  <a:pt x="10617" y="3939"/>
                  <a:pt x="10616" y="3934"/>
                  <a:pt x="10615" y="3934"/>
                </a:cubicBezTo>
                <a:lnTo>
                  <a:pt x="10615" y="3934"/>
                </a:lnTo>
                <a:cubicBezTo>
                  <a:pt x="10615" y="3934"/>
                  <a:pt x="10616" y="3947"/>
                  <a:pt x="10614" y="3947"/>
                </a:cubicBezTo>
                <a:cubicBezTo>
                  <a:pt x="10613" y="3947"/>
                  <a:pt x="10611" y="3946"/>
                  <a:pt x="10609" y="3942"/>
                </a:cubicBezTo>
                <a:cubicBezTo>
                  <a:pt x="10596" y="3906"/>
                  <a:pt x="10594" y="3897"/>
                  <a:pt x="10597" y="3897"/>
                </a:cubicBezTo>
                <a:close/>
                <a:moveTo>
                  <a:pt x="11157" y="3953"/>
                </a:moveTo>
                <a:cubicBezTo>
                  <a:pt x="11157" y="3956"/>
                  <a:pt x="11159" y="3959"/>
                  <a:pt x="11162" y="3962"/>
                </a:cubicBezTo>
                <a:lnTo>
                  <a:pt x="11162" y="3962"/>
                </a:lnTo>
                <a:cubicBezTo>
                  <a:pt x="11161" y="3960"/>
                  <a:pt x="11159" y="3957"/>
                  <a:pt x="11157" y="3953"/>
                </a:cubicBezTo>
                <a:close/>
                <a:moveTo>
                  <a:pt x="9737" y="4015"/>
                </a:moveTo>
                <a:lnTo>
                  <a:pt x="9737" y="4015"/>
                </a:lnTo>
                <a:cubicBezTo>
                  <a:pt x="9736" y="4015"/>
                  <a:pt x="9737" y="4018"/>
                  <a:pt x="9740" y="4025"/>
                </a:cubicBezTo>
                <a:cubicBezTo>
                  <a:pt x="9739" y="4021"/>
                  <a:pt x="9738" y="4018"/>
                  <a:pt x="9737" y="4015"/>
                </a:cubicBezTo>
                <a:close/>
                <a:moveTo>
                  <a:pt x="10675" y="4033"/>
                </a:moveTo>
                <a:cubicBezTo>
                  <a:pt x="10673" y="4033"/>
                  <a:pt x="10672" y="4035"/>
                  <a:pt x="10671" y="4037"/>
                </a:cubicBezTo>
                <a:lnTo>
                  <a:pt x="10681" y="4037"/>
                </a:lnTo>
                <a:cubicBezTo>
                  <a:pt x="10678" y="4034"/>
                  <a:pt x="10676" y="4033"/>
                  <a:pt x="10675" y="4033"/>
                </a:cubicBezTo>
                <a:close/>
                <a:moveTo>
                  <a:pt x="10632" y="3797"/>
                </a:moveTo>
                <a:cubicBezTo>
                  <a:pt x="10627" y="3797"/>
                  <a:pt x="10626" y="3801"/>
                  <a:pt x="10633" y="3823"/>
                </a:cubicBezTo>
                <a:cubicBezTo>
                  <a:pt x="10645" y="3846"/>
                  <a:pt x="10633" y="3858"/>
                  <a:pt x="10645" y="3858"/>
                </a:cubicBezTo>
                <a:cubicBezTo>
                  <a:pt x="10643" y="3860"/>
                  <a:pt x="10642" y="3861"/>
                  <a:pt x="10640" y="3861"/>
                </a:cubicBezTo>
                <a:cubicBezTo>
                  <a:pt x="10630" y="3861"/>
                  <a:pt x="10621" y="3833"/>
                  <a:pt x="10621" y="3823"/>
                </a:cubicBezTo>
                <a:cubicBezTo>
                  <a:pt x="10619" y="3822"/>
                  <a:pt x="10618" y="3821"/>
                  <a:pt x="10617" y="3821"/>
                </a:cubicBezTo>
                <a:lnTo>
                  <a:pt x="10617" y="3821"/>
                </a:lnTo>
                <a:cubicBezTo>
                  <a:pt x="10603" y="3821"/>
                  <a:pt x="10644" y="3894"/>
                  <a:pt x="10633" y="3894"/>
                </a:cubicBezTo>
                <a:lnTo>
                  <a:pt x="10621" y="3882"/>
                </a:lnTo>
                <a:cubicBezTo>
                  <a:pt x="10621" y="3885"/>
                  <a:pt x="10620" y="3888"/>
                  <a:pt x="10619" y="3892"/>
                </a:cubicBezTo>
                <a:lnTo>
                  <a:pt x="10619" y="3892"/>
                </a:lnTo>
                <a:cubicBezTo>
                  <a:pt x="10598" y="3868"/>
                  <a:pt x="10609" y="3834"/>
                  <a:pt x="10597" y="3811"/>
                </a:cubicBezTo>
                <a:lnTo>
                  <a:pt x="10597" y="3870"/>
                </a:lnTo>
                <a:cubicBezTo>
                  <a:pt x="10589" y="3862"/>
                  <a:pt x="10574" y="3828"/>
                  <a:pt x="10571" y="3828"/>
                </a:cubicBezTo>
                <a:lnTo>
                  <a:pt x="10571" y="3828"/>
                </a:lnTo>
                <a:cubicBezTo>
                  <a:pt x="10570" y="3828"/>
                  <a:pt x="10570" y="3833"/>
                  <a:pt x="10573" y="3846"/>
                </a:cubicBezTo>
                <a:cubicBezTo>
                  <a:pt x="10573" y="3857"/>
                  <a:pt x="10582" y="3884"/>
                  <a:pt x="10577" y="3884"/>
                </a:cubicBezTo>
                <a:cubicBezTo>
                  <a:pt x="10576" y="3884"/>
                  <a:pt x="10575" y="3884"/>
                  <a:pt x="10573" y="3882"/>
                </a:cubicBezTo>
                <a:cubicBezTo>
                  <a:pt x="10573" y="3882"/>
                  <a:pt x="10562" y="3858"/>
                  <a:pt x="10562" y="3858"/>
                </a:cubicBezTo>
                <a:cubicBezTo>
                  <a:pt x="10560" y="3857"/>
                  <a:pt x="10559" y="3856"/>
                  <a:pt x="10558" y="3856"/>
                </a:cubicBezTo>
                <a:lnTo>
                  <a:pt x="10558" y="3856"/>
                </a:lnTo>
                <a:cubicBezTo>
                  <a:pt x="10553" y="3856"/>
                  <a:pt x="10561" y="3884"/>
                  <a:pt x="10562" y="3894"/>
                </a:cubicBezTo>
                <a:lnTo>
                  <a:pt x="10562" y="3894"/>
                </a:lnTo>
                <a:cubicBezTo>
                  <a:pt x="10561" y="3882"/>
                  <a:pt x="10550" y="3846"/>
                  <a:pt x="10550" y="3834"/>
                </a:cubicBezTo>
                <a:cubicBezTo>
                  <a:pt x="10550" y="3850"/>
                  <a:pt x="10547" y="3856"/>
                  <a:pt x="10543" y="3856"/>
                </a:cubicBezTo>
                <a:cubicBezTo>
                  <a:pt x="10536" y="3856"/>
                  <a:pt x="10526" y="3834"/>
                  <a:pt x="10526" y="3834"/>
                </a:cubicBezTo>
                <a:lnTo>
                  <a:pt x="10526" y="3834"/>
                </a:lnTo>
                <a:cubicBezTo>
                  <a:pt x="10550" y="3894"/>
                  <a:pt x="10526" y="3930"/>
                  <a:pt x="10562" y="3965"/>
                </a:cubicBezTo>
                <a:lnTo>
                  <a:pt x="10550" y="4013"/>
                </a:lnTo>
                <a:cubicBezTo>
                  <a:pt x="10562" y="4049"/>
                  <a:pt x="10562" y="4049"/>
                  <a:pt x="10573" y="4061"/>
                </a:cubicBezTo>
                <a:cubicBezTo>
                  <a:pt x="10573" y="4052"/>
                  <a:pt x="10573" y="4039"/>
                  <a:pt x="10577" y="4039"/>
                </a:cubicBezTo>
                <a:cubicBezTo>
                  <a:pt x="10579" y="4039"/>
                  <a:pt x="10582" y="4041"/>
                  <a:pt x="10585" y="4049"/>
                </a:cubicBezTo>
                <a:cubicBezTo>
                  <a:pt x="10580" y="4033"/>
                  <a:pt x="10579" y="4029"/>
                  <a:pt x="10581" y="4029"/>
                </a:cubicBezTo>
                <a:lnTo>
                  <a:pt x="10581" y="4029"/>
                </a:lnTo>
                <a:cubicBezTo>
                  <a:pt x="10584" y="4029"/>
                  <a:pt x="10590" y="4037"/>
                  <a:pt x="10597" y="4037"/>
                </a:cubicBezTo>
                <a:lnTo>
                  <a:pt x="10597" y="4037"/>
                </a:lnTo>
                <a:cubicBezTo>
                  <a:pt x="10585" y="4037"/>
                  <a:pt x="10573" y="4013"/>
                  <a:pt x="10562" y="3977"/>
                </a:cubicBezTo>
                <a:cubicBezTo>
                  <a:pt x="10562" y="3965"/>
                  <a:pt x="10562" y="3965"/>
                  <a:pt x="10573" y="3965"/>
                </a:cubicBezTo>
                <a:lnTo>
                  <a:pt x="10562" y="3953"/>
                </a:lnTo>
                <a:cubicBezTo>
                  <a:pt x="10558" y="3938"/>
                  <a:pt x="10559" y="3932"/>
                  <a:pt x="10561" y="3932"/>
                </a:cubicBezTo>
                <a:lnTo>
                  <a:pt x="10561" y="3932"/>
                </a:lnTo>
                <a:cubicBezTo>
                  <a:pt x="10566" y="3932"/>
                  <a:pt x="10582" y="3967"/>
                  <a:pt x="10585" y="3967"/>
                </a:cubicBezTo>
                <a:cubicBezTo>
                  <a:pt x="10585" y="3967"/>
                  <a:pt x="10585" y="3966"/>
                  <a:pt x="10585" y="3965"/>
                </a:cubicBezTo>
                <a:cubicBezTo>
                  <a:pt x="10597" y="3977"/>
                  <a:pt x="10585" y="3977"/>
                  <a:pt x="10597" y="4013"/>
                </a:cubicBezTo>
                <a:cubicBezTo>
                  <a:pt x="10597" y="3989"/>
                  <a:pt x="10597" y="3965"/>
                  <a:pt x="10597" y="3942"/>
                </a:cubicBezTo>
                <a:lnTo>
                  <a:pt x="10621" y="3989"/>
                </a:lnTo>
                <a:cubicBezTo>
                  <a:pt x="10621" y="3965"/>
                  <a:pt x="10633" y="3989"/>
                  <a:pt x="10621" y="3953"/>
                </a:cubicBezTo>
                <a:lnTo>
                  <a:pt x="10621" y="3953"/>
                </a:lnTo>
                <a:cubicBezTo>
                  <a:pt x="10645" y="3977"/>
                  <a:pt x="10633" y="4001"/>
                  <a:pt x="10633" y="4025"/>
                </a:cubicBezTo>
                <a:cubicBezTo>
                  <a:pt x="10636" y="4028"/>
                  <a:pt x="10638" y="4029"/>
                  <a:pt x="10639" y="4029"/>
                </a:cubicBezTo>
                <a:cubicBezTo>
                  <a:pt x="10646" y="4029"/>
                  <a:pt x="10636" y="3998"/>
                  <a:pt x="10642" y="3998"/>
                </a:cubicBezTo>
                <a:lnTo>
                  <a:pt x="10642" y="3998"/>
                </a:lnTo>
                <a:cubicBezTo>
                  <a:pt x="10644" y="3998"/>
                  <a:pt x="10649" y="4002"/>
                  <a:pt x="10657" y="4013"/>
                </a:cubicBezTo>
                <a:lnTo>
                  <a:pt x="10669" y="4049"/>
                </a:lnTo>
                <a:cubicBezTo>
                  <a:pt x="10669" y="4049"/>
                  <a:pt x="10669" y="4041"/>
                  <a:pt x="10671" y="4037"/>
                </a:cubicBezTo>
                <a:lnTo>
                  <a:pt x="10669" y="4037"/>
                </a:lnTo>
                <a:cubicBezTo>
                  <a:pt x="10645" y="3965"/>
                  <a:pt x="10669" y="3977"/>
                  <a:pt x="10645" y="3918"/>
                </a:cubicBezTo>
                <a:lnTo>
                  <a:pt x="10645" y="3906"/>
                </a:lnTo>
                <a:cubicBezTo>
                  <a:pt x="10645" y="3896"/>
                  <a:pt x="10637" y="3864"/>
                  <a:pt x="10647" y="3864"/>
                </a:cubicBezTo>
                <a:cubicBezTo>
                  <a:pt x="10648" y="3864"/>
                  <a:pt x="10651" y="3865"/>
                  <a:pt x="10655" y="3868"/>
                </a:cubicBezTo>
                <a:lnTo>
                  <a:pt x="10655" y="3868"/>
                </a:lnTo>
                <a:cubicBezTo>
                  <a:pt x="10654" y="3862"/>
                  <a:pt x="10654" y="3858"/>
                  <a:pt x="10657" y="3858"/>
                </a:cubicBezTo>
                <a:cubicBezTo>
                  <a:pt x="10657" y="3846"/>
                  <a:pt x="10645" y="3823"/>
                  <a:pt x="10645" y="3799"/>
                </a:cubicBezTo>
                <a:cubicBezTo>
                  <a:pt x="10640" y="3799"/>
                  <a:pt x="10635" y="3797"/>
                  <a:pt x="10632" y="3797"/>
                </a:cubicBezTo>
                <a:close/>
                <a:moveTo>
                  <a:pt x="10454" y="4061"/>
                </a:moveTo>
                <a:cubicBezTo>
                  <a:pt x="10448" y="4067"/>
                  <a:pt x="10445" y="4070"/>
                  <a:pt x="10444" y="4070"/>
                </a:cubicBezTo>
                <a:cubicBezTo>
                  <a:pt x="10442" y="4070"/>
                  <a:pt x="10442" y="4067"/>
                  <a:pt x="10442" y="4061"/>
                </a:cubicBezTo>
                <a:close/>
                <a:moveTo>
                  <a:pt x="10526" y="4073"/>
                </a:moveTo>
                <a:cubicBezTo>
                  <a:pt x="10522" y="4073"/>
                  <a:pt x="10523" y="4073"/>
                  <a:pt x="10525" y="4073"/>
                </a:cubicBezTo>
                <a:lnTo>
                  <a:pt x="10525" y="4073"/>
                </a:lnTo>
                <a:cubicBezTo>
                  <a:pt x="10526" y="4073"/>
                  <a:pt x="10526" y="4073"/>
                  <a:pt x="10526" y="4073"/>
                </a:cubicBezTo>
                <a:close/>
                <a:moveTo>
                  <a:pt x="10490" y="4073"/>
                </a:moveTo>
                <a:cubicBezTo>
                  <a:pt x="10478" y="4073"/>
                  <a:pt x="10478" y="4073"/>
                  <a:pt x="10478" y="4084"/>
                </a:cubicBezTo>
                <a:cubicBezTo>
                  <a:pt x="10478" y="4084"/>
                  <a:pt x="10478" y="4084"/>
                  <a:pt x="10490" y="4073"/>
                </a:cubicBezTo>
                <a:close/>
                <a:moveTo>
                  <a:pt x="10493" y="4068"/>
                </a:moveTo>
                <a:cubicBezTo>
                  <a:pt x="10491" y="4068"/>
                  <a:pt x="10490" y="4069"/>
                  <a:pt x="10490" y="4073"/>
                </a:cubicBezTo>
                <a:lnTo>
                  <a:pt x="10502" y="4084"/>
                </a:lnTo>
                <a:cubicBezTo>
                  <a:pt x="10502" y="4076"/>
                  <a:pt x="10496" y="4068"/>
                  <a:pt x="10493" y="4068"/>
                </a:cubicBezTo>
                <a:close/>
                <a:moveTo>
                  <a:pt x="10538" y="4073"/>
                </a:moveTo>
                <a:cubicBezTo>
                  <a:pt x="10532" y="4073"/>
                  <a:pt x="10529" y="4073"/>
                  <a:pt x="10529" y="4074"/>
                </a:cubicBezTo>
                <a:cubicBezTo>
                  <a:pt x="10528" y="4074"/>
                  <a:pt x="10526" y="4073"/>
                  <a:pt x="10525" y="4073"/>
                </a:cubicBezTo>
                <a:lnTo>
                  <a:pt x="10525" y="4073"/>
                </a:lnTo>
                <a:cubicBezTo>
                  <a:pt x="10523" y="4075"/>
                  <a:pt x="10513" y="4084"/>
                  <a:pt x="10502" y="4084"/>
                </a:cubicBezTo>
                <a:lnTo>
                  <a:pt x="10514" y="4084"/>
                </a:lnTo>
                <a:cubicBezTo>
                  <a:pt x="10525" y="4081"/>
                  <a:pt x="10529" y="4078"/>
                  <a:pt x="10530" y="4076"/>
                </a:cubicBezTo>
                <a:lnTo>
                  <a:pt x="10530" y="4076"/>
                </a:lnTo>
                <a:cubicBezTo>
                  <a:pt x="10531" y="4078"/>
                  <a:pt x="10534" y="4081"/>
                  <a:pt x="10538" y="4084"/>
                </a:cubicBezTo>
                <a:lnTo>
                  <a:pt x="10538" y="4073"/>
                </a:lnTo>
                <a:close/>
                <a:moveTo>
                  <a:pt x="10550" y="4073"/>
                </a:moveTo>
                <a:cubicBezTo>
                  <a:pt x="10550" y="4084"/>
                  <a:pt x="10538" y="4084"/>
                  <a:pt x="10538" y="4084"/>
                </a:cubicBezTo>
                <a:cubicBezTo>
                  <a:pt x="10550" y="4084"/>
                  <a:pt x="10562" y="4084"/>
                  <a:pt x="10550" y="4073"/>
                </a:cubicBezTo>
                <a:close/>
                <a:moveTo>
                  <a:pt x="10502" y="4084"/>
                </a:moveTo>
                <a:cubicBezTo>
                  <a:pt x="10502" y="4084"/>
                  <a:pt x="10502" y="4096"/>
                  <a:pt x="10502" y="4096"/>
                </a:cubicBezTo>
                <a:lnTo>
                  <a:pt x="10514" y="4096"/>
                </a:lnTo>
                <a:cubicBezTo>
                  <a:pt x="10526" y="4096"/>
                  <a:pt x="10526" y="4084"/>
                  <a:pt x="10538" y="4084"/>
                </a:cubicBezTo>
                <a:lnTo>
                  <a:pt x="10514" y="4084"/>
                </a:lnTo>
                <a:cubicBezTo>
                  <a:pt x="10514" y="4088"/>
                  <a:pt x="10513" y="4090"/>
                  <a:pt x="10511" y="4090"/>
                </a:cubicBezTo>
                <a:cubicBezTo>
                  <a:pt x="10507" y="4090"/>
                  <a:pt x="10502" y="4084"/>
                  <a:pt x="10502" y="4084"/>
                </a:cubicBezTo>
                <a:close/>
                <a:moveTo>
                  <a:pt x="10478" y="4096"/>
                </a:moveTo>
                <a:cubicBezTo>
                  <a:pt x="10478" y="4102"/>
                  <a:pt x="10478" y="4105"/>
                  <a:pt x="10480" y="4108"/>
                </a:cubicBezTo>
                <a:lnTo>
                  <a:pt x="10480" y="4108"/>
                </a:lnTo>
                <a:cubicBezTo>
                  <a:pt x="10479" y="4108"/>
                  <a:pt x="10479" y="4108"/>
                  <a:pt x="10478" y="4108"/>
                </a:cubicBezTo>
                <a:cubicBezTo>
                  <a:pt x="10478" y="4108"/>
                  <a:pt x="10478" y="4120"/>
                  <a:pt x="10466" y="4120"/>
                </a:cubicBezTo>
                <a:lnTo>
                  <a:pt x="10478" y="4120"/>
                </a:lnTo>
                <a:cubicBezTo>
                  <a:pt x="10478" y="4120"/>
                  <a:pt x="10482" y="4116"/>
                  <a:pt x="10483" y="4113"/>
                </a:cubicBezTo>
                <a:lnTo>
                  <a:pt x="10483" y="4113"/>
                </a:lnTo>
                <a:cubicBezTo>
                  <a:pt x="10485" y="4115"/>
                  <a:pt x="10487" y="4117"/>
                  <a:pt x="10490" y="4120"/>
                </a:cubicBezTo>
                <a:cubicBezTo>
                  <a:pt x="10490" y="4132"/>
                  <a:pt x="10478" y="4132"/>
                  <a:pt x="10466" y="4132"/>
                </a:cubicBezTo>
                <a:lnTo>
                  <a:pt x="10502" y="4132"/>
                </a:lnTo>
                <a:cubicBezTo>
                  <a:pt x="10514" y="4120"/>
                  <a:pt x="10526" y="4120"/>
                  <a:pt x="10538" y="4120"/>
                </a:cubicBezTo>
                <a:lnTo>
                  <a:pt x="10514" y="4120"/>
                </a:lnTo>
                <a:lnTo>
                  <a:pt x="10502" y="4096"/>
                </a:lnTo>
                <a:lnTo>
                  <a:pt x="10502" y="4096"/>
                </a:lnTo>
                <a:cubicBezTo>
                  <a:pt x="10502" y="4108"/>
                  <a:pt x="10514" y="4120"/>
                  <a:pt x="10514" y="4120"/>
                </a:cubicBezTo>
                <a:lnTo>
                  <a:pt x="10502" y="4120"/>
                </a:lnTo>
                <a:lnTo>
                  <a:pt x="10502" y="4108"/>
                </a:lnTo>
                <a:cubicBezTo>
                  <a:pt x="10490" y="4108"/>
                  <a:pt x="10490" y="4108"/>
                  <a:pt x="10478" y="4096"/>
                </a:cubicBezTo>
                <a:close/>
                <a:moveTo>
                  <a:pt x="10538" y="4084"/>
                </a:moveTo>
                <a:cubicBezTo>
                  <a:pt x="10538" y="4096"/>
                  <a:pt x="10538" y="4108"/>
                  <a:pt x="10538" y="4120"/>
                </a:cubicBezTo>
                <a:lnTo>
                  <a:pt x="10550" y="4120"/>
                </a:lnTo>
                <a:cubicBezTo>
                  <a:pt x="10538" y="4120"/>
                  <a:pt x="10526" y="4132"/>
                  <a:pt x="10514" y="4132"/>
                </a:cubicBezTo>
                <a:lnTo>
                  <a:pt x="10550" y="4132"/>
                </a:lnTo>
                <a:cubicBezTo>
                  <a:pt x="10562" y="4144"/>
                  <a:pt x="10562" y="4156"/>
                  <a:pt x="10573" y="4156"/>
                </a:cubicBezTo>
                <a:cubicBezTo>
                  <a:pt x="10562" y="4144"/>
                  <a:pt x="10562" y="4132"/>
                  <a:pt x="10562" y="4120"/>
                </a:cubicBezTo>
                <a:lnTo>
                  <a:pt x="10562" y="4120"/>
                </a:lnTo>
                <a:cubicBezTo>
                  <a:pt x="10567" y="4126"/>
                  <a:pt x="10570" y="4129"/>
                  <a:pt x="10572" y="4129"/>
                </a:cubicBezTo>
                <a:cubicBezTo>
                  <a:pt x="10573" y="4129"/>
                  <a:pt x="10573" y="4126"/>
                  <a:pt x="10573" y="4120"/>
                </a:cubicBezTo>
                <a:cubicBezTo>
                  <a:pt x="10565" y="4112"/>
                  <a:pt x="10557" y="4098"/>
                  <a:pt x="10557" y="4098"/>
                </a:cubicBezTo>
                <a:lnTo>
                  <a:pt x="10557" y="4098"/>
                </a:lnTo>
                <a:cubicBezTo>
                  <a:pt x="10556" y="4098"/>
                  <a:pt x="10558" y="4101"/>
                  <a:pt x="10562" y="4108"/>
                </a:cubicBezTo>
                <a:lnTo>
                  <a:pt x="10550" y="4108"/>
                </a:lnTo>
                <a:lnTo>
                  <a:pt x="10538" y="4084"/>
                </a:lnTo>
                <a:close/>
                <a:moveTo>
                  <a:pt x="10252" y="4192"/>
                </a:moveTo>
                <a:cubicBezTo>
                  <a:pt x="10252" y="4192"/>
                  <a:pt x="10252" y="4204"/>
                  <a:pt x="10252" y="4204"/>
                </a:cubicBezTo>
                <a:lnTo>
                  <a:pt x="10240" y="4204"/>
                </a:lnTo>
                <a:cubicBezTo>
                  <a:pt x="10252" y="4204"/>
                  <a:pt x="10252" y="4204"/>
                  <a:pt x="10252" y="4215"/>
                </a:cubicBezTo>
                <a:lnTo>
                  <a:pt x="10240" y="4215"/>
                </a:lnTo>
                <a:cubicBezTo>
                  <a:pt x="10240" y="4215"/>
                  <a:pt x="10240" y="4215"/>
                  <a:pt x="10240" y="4204"/>
                </a:cubicBezTo>
                <a:cubicBezTo>
                  <a:pt x="10252" y="4204"/>
                  <a:pt x="10252" y="4192"/>
                  <a:pt x="10240" y="4192"/>
                </a:cubicBezTo>
                <a:close/>
                <a:moveTo>
                  <a:pt x="9347" y="4215"/>
                </a:moveTo>
                <a:lnTo>
                  <a:pt x="9347" y="4215"/>
                </a:lnTo>
                <a:cubicBezTo>
                  <a:pt x="9349" y="4219"/>
                  <a:pt x="9351" y="4222"/>
                  <a:pt x="9353" y="4225"/>
                </a:cubicBezTo>
                <a:lnTo>
                  <a:pt x="9353" y="4225"/>
                </a:lnTo>
                <a:cubicBezTo>
                  <a:pt x="9351" y="4222"/>
                  <a:pt x="9349" y="4219"/>
                  <a:pt x="9347" y="4215"/>
                </a:cubicBezTo>
                <a:close/>
                <a:moveTo>
                  <a:pt x="11038" y="4168"/>
                </a:moveTo>
                <a:cubicBezTo>
                  <a:pt x="11014" y="4168"/>
                  <a:pt x="10978" y="4168"/>
                  <a:pt x="10990" y="4192"/>
                </a:cubicBezTo>
                <a:lnTo>
                  <a:pt x="11050" y="4227"/>
                </a:lnTo>
                <a:cubicBezTo>
                  <a:pt x="11062" y="4215"/>
                  <a:pt x="11026" y="4180"/>
                  <a:pt x="11038" y="4168"/>
                </a:cubicBezTo>
                <a:close/>
                <a:moveTo>
                  <a:pt x="10526" y="4227"/>
                </a:moveTo>
                <a:lnTo>
                  <a:pt x="10502" y="4239"/>
                </a:lnTo>
                <a:lnTo>
                  <a:pt x="10514" y="4239"/>
                </a:lnTo>
                <a:cubicBezTo>
                  <a:pt x="10502" y="4239"/>
                  <a:pt x="10514" y="4239"/>
                  <a:pt x="10502" y="4251"/>
                </a:cubicBezTo>
                <a:lnTo>
                  <a:pt x="10538" y="4251"/>
                </a:lnTo>
                <a:cubicBezTo>
                  <a:pt x="10562" y="4239"/>
                  <a:pt x="10538" y="4227"/>
                  <a:pt x="10526" y="4227"/>
                </a:cubicBezTo>
                <a:close/>
                <a:moveTo>
                  <a:pt x="10145" y="4263"/>
                </a:moveTo>
                <a:cubicBezTo>
                  <a:pt x="10145" y="4264"/>
                  <a:pt x="10145" y="4265"/>
                  <a:pt x="10145" y="4266"/>
                </a:cubicBezTo>
                <a:lnTo>
                  <a:pt x="10145" y="4266"/>
                </a:lnTo>
                <a:cubicBezTo>
                  <a:pt x="10145" y="4265"/>
                  <a:pt x="10145" y="4264"/>
                  <a:pt x="10145" y="4263"/>
                </a:cubicBezTo>
                <a:close/>
                <a:moveTo>
                  <a:pt x="10252" y="4263"/>
                </a:moveTo>
                <a:cubicBezTo>
                  <a:pt x="10240" y="4263"/>
                  <a:pt x="10240" y="4275"/>
                  <a:pt x="10228" y="4275"/>
                </a:cubicBezTo>
                <a:cubicBezTo>
                  <a:pt x="10228" y="4275"/>
                  <a:pt x="10240" y="4263"/>
                  <a:pt x="10240" y="4263"/>
                </a:cubicBezTo>
                <a:close/>
                <a:moveTo>
                  <a:pt x="10204" y="4263"/>
                </a:moveTo>
                <a:cubicBezTo>
                  <a:pt x="10204" y="4275"/>
                  <a:pt x="10216" y="4275"/>
                  <a:pt x="10216" y="4275"/>
                </a:cubicBezTo>
                <a:cubicBezTo>
                  <a:pt x="10216" y="4275"/>
                  <a:pt x="10204" y="4287"/>
                  <a:pt x="10204" y="4287"/>
                </a:cubicBezTo>
                <a:cubicBezTo>
                  <a:pt x="10204" y="4275"/>
                  <a:pt x="10192" y="4275"/>
                  <a:pt x="10192" y="4263"/>
                </a:cubicBezTo>
                <a:lnTo>
                  <a:pt x="10192" y="4263"/>
                </a:lnTo>
                <a:cubicBezTo>
                  <a:pt x="10192" y="4263"/>
                  <a:pt x="10204" y="4275"/>
                  <a:pt x="10204" y="4275"/>
                </a:cubicBezTo>
                <a:cubicBezTo>
                  <a:pt x="10204" y="4275"/>
                  <a:pt x="10204" y="4263"/>
                  <a:pt x="10204" y="4263"/>
                </a:cubicBezTo>
                <a:close/>
                <a:moveTo>
                  <a:pt x="10238" y="4285"/>
                </a:moveTo>
                <a:lnTo>
                  <a:pt x="10238" y="4285"/>
                </a:lnTo>
                <a:cubicBezTo>
                  <a:pt x="10235" y="4285"/>
                  <a:pt x="10231" y="4286"/>
                  <a:pt x="10228" y="4287"/>
                </a:cubicBezTo>
                <a:lnTo>
                  <a:pt x="10240" y="4287"/>
                </a:lnTo>
                <a:cubicBezTo>
                  <a:pt x="10239" y="4286"/>
                  <a:pt x="10238" y="4285"/>
                  <a:pt x="10238" y="4285"/>
                </a:cubicBezTo>
                <a:close/>
                <a:moveTo>
                  <a:pt x="10216" y="4287"/>
                </a:moveTo>
                <a:cubicBezTo>
                  <a:pt x="10228" y="4299"/>
                  <a:pt x="10228" y="4299"/>
                  <a:pt x="10228" y="4299"/>
                </a:cubicBezTo>
                <a:lnTo>
                  <a:pt x="10216" y="4299"/>
                </a:lnTo>
                <a:cubicBezTo>
                  <a:pt x="10216" y="4299"/>
                  <a:pt x="10216" y="4287"/>
                  <a:pt x="10216" y="4287"/>
                </a:cubicBezTo>
                <a:close/>
                <a:moveTo>
                  <a:pt x="10274" y="4278"/>
                </a:moveTo>
                <a:cubicBezTo>
                  <a:pt x="10282" y="4278"/>
                  <a:pt x="10282" y="4281"/>
                  <a:pt x="10276" y="4287"/>
                </a:cubicBezTo>
                <a:lnTo>
                  <a:pt x="10264" y="4287"/>
                </a:lnTo>
                <a:cubicBezTo>
                  <a:pt x="10252" y="4287"/>
                  <a:pt x="10240" y="4299"/>
                  <a:pt x="10228" y="4299"/>
                </a:cubicBezTo>
                <a:cubicBezTo>
                  <a:pt x="10228" y="4299"/>
                  <a:pt x="10228" y="4299"/>
                  <a:pt x="10228" y="4287"/>
                </a:cubicBezTo>
                <a:cubicBezTo>
                  <a:pt x="10228" y="4281"/>
                  <a:pt x="10228" y="4278"/>
                  <a:pt x="10230" y="4278"/>
                </a:cubicBezTo>
                <a:cubicBezTo>
                  <a:pt x="10231" y="4278"/>
                  <a:pt x="10233" y="4280"/>
                  <a:pt x="10238" y="4285"/>
                </a:cubicBezTo>
                <a:lnTo>
                  <a:pt x="10238" y="4285"/>
                </a:lnTo>
                <a:cubicBezTo>
                  <a:pt x="10256" y="4280"/>
                  <a:pt x="10268" y="4278"/>
                  <a:pt x="10274" y="4278"/>
                </a:cubicBezTo>
                <a:close/>
                <a:moveTo>
                  <a:pt x="10133" y="4227"/>
                </a:moveTo>
                <a:cubicBezTo>
                  <a:pt x="10145" y="4227"/>
                  <a:pt x="10145" y="4239"/>
                  <a:pt x="10145" y="4239"/>
                </a:cubicBezTo>
                <a:cubicBezTo>
                  <a:pt x="10145" y="4239"/>
                  <a:pt x="10145" y="4251"/>
                  <a:pt x="10145" y="4251"/>
                </a:cubicBezTo>
                <a:cubicBezTo>
                  <a:pt x="10157" y="4251"/>
                  <a:pt x="10157" y="4251"/>
                  <a:pt x="10157" y="4263"/>
                </a:cubicBezTo>
                <a:lnTo>
                  <a:pt x="10181" y="4263"/>
                </a:lnTo>
                <a:cubicBezTo>
                  <a:pt x="10181" y="4275"/>
                  <a:pt x="10192" y="4287"/>
                  <a:pt x="10192" y="4287"/>
                </a:cubicBezTo>
                <a:cubicBezTo>
                  <a:pt x="10192" y="4299"/>
                  <a:pt x="10192" y="4299"/>
                  <a:pt x="10192" y="4299"/>
                </a:cubicBezTo>
                <a:cubicBezTo>
                  <a:pt x="10181" y="4299"/>
                  <a:pt x="10157" y="4311"/>
                  <a:pt x="10169" y="4311"/>
                </a:cubicBezTo>
                <a:cubicBezTo>
                  <a:pt x="10180" y="4311"/>
                  <a:pt x="10192" y="4299"/>
                  <a:pt x="10192" y="4299"/>
                </a:cubicBezTo>
                <a:lnTo>
                  <a:pt x="10192" y="4299"/>
                </a:lnTo>
                <a:cubicBezTo>
                  <a:pt x="10192" y="4299"/>
                  <a:pt x="10181" y="4311"/>
                  <a:pt x="10181" y="4311"/>
                </a:cubicBezTo>
                <a:cubicBezTo>
                  <a:pt x="10169" y="4317"/>
                  <a:pt x="10160" y="4317"/>
                  <a:pt x="10152" y="4317"/>
                </a:cubicBezTo>
                <a:cubicBezTo>
                  <a:pt x="10145" y="4317"/>
                  <a:pt x="10139" y="4317"/>
                  <a:pt x="10133" y="4323"/>
                </a:cubicBezTo>
                <a:cubicBezTo>
                  <a:pt x="10133" y="4288"/>
                  <a:pt x="10144" y="4310"/>
                  <a:pt x="10145" y="4266"/>
                </a:cubicBezTo>
                <a:lnTo>
                  <a:pt x="10145" y="4266"/>
                </a:lnTo>
                <a:cubicBezTo>
                  <a:pt x="10145" y="4266"/>
                  <a:pt x="10145" y="4266"/>
                  <a:pt x="10145" y="4266"/>
                </a:cubicBezTo>
                <a:cubicBezTo>
                  <a:pt x="10144" y="4266"/>
                  <a:pt x="10143" y="4247"/>
                  <a:pt x="10133" y="4227"/>
                </a:cubicBezTo>
                <a:close/>
                <a:moveTo>
                  <a:pt x="11050" y="4227"/>
                </a:moveTo>
                <a:lnTo>
                  <a:pt x="11050" y="4227"/>
                </a:lnTo>
                <a:cubicBezTo>
                  <a:pt x="11038" y="4239"/>
                  <a:pt x="11073" y="4263"/>
                  <a:pt x="11062" y="4275"/>
                </a:cubicBezTo>
                <a:cubicBezTo>
                  <a:pt x="11055" y="4261"/>
                  <a:pt x="11044" y="4255"/>
                  <a:pt x="11036" y="4255"/>
                </a:cubicBezTo>
                <a:cubicBezTo>
                  <a:pt x="11030" y="4255"/>
                  <a:pt x="11026" y="4258"/>
                  <a:pt x="11026" y="4263"/>
                </a:cubicBezTo>
                <a:cubicBezTo>
                  <a:pt x="11034" y="4263"/>
                  <a:pt x="11036" y="4258"/>
                  <a:pt x="11041" y="4258"/>
                </a:cubicBezTo>
                <a:cubicBezTo>
                  <a:pt x="11043" y="4258"/>
                  <a:pt x="11046" y="4259"/>
                  <a:pt x="11050" y="4263"/>
                </a:cubicBezTo>
                <a:cubicBezTo>
                  <a:pt x="11038" y="4275"/>
                  <a:pt x="11073" y="4311"/>
                  <a:pt x="11073" y="4334"/>
                </a:cubicBezTo>
                <a:cubicBezTo>
                  <a:pt x="11081" y="4331"/>
                  <a:pt x="11089" y="4329"/>
                  <a:pt x="11097" y="4329"/>
                </a:cubicBezTo>
                <a:cubicBezTo>
                  <a:pt x="11113" y="4329"/>
                  <a:pt x="11129" y="4334"/>
                  <a:pt x="11145" y="4334"/>
                </a:cubicBezTo>
                <a:cubicBezTo>
                  <a:pt x="11121" y="4334"/>
                  <a:pt x="11109" y="4311"/>
                  <a:pt x="11085" y="4299"/>
                </a:cubicBezTo>
                <a:cubicBezTo>
                  <a:pt x="11062" y="4275"/>
                  <a:pt x="11157" y="4287"/>
                  <a:pt x="11050" y="4227"/>
                </a:cubicBezTo>
                <a:close/>
                <a:moveTo>
                  <a:pt x="10232" y="4335"/>
                </a:moveTo>
                <a:cubicBezTo>
                  <a:pt x="10242" y="4336"/>
                  <a:pt x="10252" y="4339"/>
                  <a:pt x="10252" y="4346"/>
                </a:cubicBezTo>
                <a:cubicBezTo>
                  <a:pt x="10231" y="4346"/>
                  <a:pt x="10238" y="4337"/>
                  <a:pt x="10232" y="4335"/>
                </a:cubicBezTo>
                <a:close/>
                <a:moveTo>
                  <a:pt x="10740" y="4323"/>
                </a:moveTo>
                <a:lnTo>
                  <a:pt x="10669" y="4334"/>
                </a:lnTo>
                <a:cubicBezTo>
                  <a:pt x="10669" y="4346"/>
                  <a:pt x="10716" y="4346"/>
                  <a:pt x="10716" y="4346"/>
                </a:cubicBezTo>
                <a:cubicBezTo>
                  <a:pt x="10728" y="4334"/>
                  <a:pt x="10764" y="4323"/>
                  <a:pt x="10740" y="4323"/>
                </a:cubicBezTo>
                <a:close/>
                <a:moveTo>
                  <a:pt x="10216" y="4334"/>
                </a:moveTo>
                <a:cubicBezTo>
                  <a:pt x="10220" y="4334"/>
                  <a:pt x="10224" y="4334"/>
                  <a:pt x="10228" y="4335"/>
                </a:cubicBezTo>
                <a:lnTo>
                  <a:pt x="10228" y="4335"/>
                </a:lnTo>
                <a:cubicBezTo>
                  <a:pt x="10228" y="4347"/>
                  <a:pt x="10216" y="4358"/>
                  <a:pt x="10216" y="4358"/>
                </a:cubicBezTo>
                <a:cubicBezTo>
                  <a:pt x="10216" y="4346"/>
                  <a:pt x="10216" y="4346"/>
                  <a:pt x="10216" y="4334"/>
                </a:cubicBezTo>
                <a:close/>
                <a:moveTo>
                  <a:pt x="10669" y="4358"/>
                </a:moveTo>
                <a:cubicBezTo>
                  <a:pt x="10654" y="4366"/>
                  <a:pt x="10627" y="4368"/>
                  <a:pt x="10610" y="4369"/>
                </a:cubicBezTo>
                <a:lnTo>
                  <a:pt x="10610" y="4369"/>
                </a:lnTo>
                <a:cubicBezTo>
                  <a:pt x="10618" y="4361"/>
                  <a:pt x="10622" y="4359"/>
                  <a:pt x="10626" y="4359"/>
                </a:cubicBezTo>
                <a:cubicBezTo>
                  <a:pt x="10630" y="4359"/>
                  <a:pt x="10634" y="4362"/>
                  <a:pt x="10644" y="4362"/>
                </a:cubicBezTo>
                <a:cubicBezTo>
                  <a:pt x="10650" y="4362"/>
                  <a:pt x="10658" y="4361"/>
                  <a:pt x="10669" y="4358"/>
                </a:cubicBezTo>
                <a:close/>
                <a:moveTo>
                  <a:pt x="10204" y="4334"/>
                </a:moveTo>
                <a:cubicBezTo>
                  <a:pt x="10204" y="4346"/>
                  <a:pt x="10204" y="4358"/>
                  <a:pt x="10216" y="4370"/>
                </a:cubicBezTo>
                <a:cubicBezTo>
                  <a:pt x="10216" y="4370"/>
                  <a:pt x="10204" y="4370"/>
                  <a:pt x="10204" y="4382"/>
                </a:cubicBezTo>
                <a:cubicBezTo>
                  <a:pt x="10204" y="4370"/>
                  <a:pt x="10192" y="4346"/>
                  <a:pt x="10204" y="4334"/>
                </a:cubicBezTo>
                <a:close/>
                <a:moveTo>
                  <a:pt x="10670" y="4377"/>
                </a:moveTo>
                <a:cubicBezTo>
                  <a:pt x="10666" y="4377"/>
                  <a:pt x="10645" y="4382"/>
                  <a:pt x="10645" y="4382"/>
                </a:cubicBezTo>
                <a:lnTo>
                  <a:pt x="10657" y="4382"/>
                </a:lnTo>
                <a:cubicBezTo>
                  <a:pt x="10669" y="4378"/>
                  <a:pt x="10671" y="4377"/>
                  <a:pt x="10670" y="4377"/>
                </a:cubicBezTo>
                <a:close/>
                <a:moveTo>
                  <a:pt x="10157" y="4323"/>
                </a:moveTo>
                <a:lnTo>
                  <a:pt x="10145" y="4334"/>
                </a:lnTo>
                <a:cubicBezTo>
                  <a:pt x="10169" y="4346"/>
                  <a:pt x="10145" y="4346"/>
                  <a:pt x="10169" y="4394"/>
                </a:cubicBezTo>
                <a:cubicBezTo>
                  <a:pt x="10149" y="4375"/>
                  <a:pt x="10146" y="4331"/>
                  <a:pt x="10138" y="4323"/>
                </a:cubicBezTo>
                <a:close/>
                <a:moveTo>
                  <a:pt x="10181" y="4323"/>
                </a:moveTo>
                <a:cubicBezTo>
                  <a:pt x="10181" y="4323"/>
                  <a:pt x="10181" y="4323"/>
                  <a:pt x="10181" y="4334"/>
                </a:cubicBezTo>
                <a:cubicBezTo>
                  <a:pt x="10181" y="4346"/>
                  <a:pt x="10181" y="4358"/>
                  <a:pt x="10192" y="4382"/>
                </a:cubicBezTo>
                <a:cubicBezTo>
                  <a:pt x="10192" y="4394"/>
                  <a:pt x="10181" y="4394"/>
                  <a:pt x="10181" y="4394"/>
                </a:cubicBezTo>
                <a:cubicBezTo>
                  <a:pt x="10181" y="4394"/>
                  <a:pt x="10181" y="4394"/>
                  <a:pt x="10181" y="4382"/>
                </a:cubicBezTo>
                <a:cubicBezTo>
                  <a:pt x="10157" y="4358"/>
                  <a:pt x="10169" y="4346"/>
                  <a:pt x="10157" y="4323"/>
                </a:cubicBezTo>
                <a:close/>
                <a:moveTo>
                  <a:pt x="9073" y="4383"/>
                </a:moveTo>
                <a:cubicBezTo>
                  <a:pt x="9080" y="4396"/>
                  <a:pt x="9084" y="4406"/>
                  <a:pt x="9073" y="4406"/>
                </a:cubicBezTo>
                <a:cubicBezTo>
                  <a:pt x="9073" y="4394"/>
                  <a:pt x="9073" y="4394"/>
                  <a:pt x="9073" y="4383"/>
                </a:cubicBezTo>
                <a:close/>
                <a:moveTo>
                  <a:pt x="10049" y="4518"/>
                </a:moveTo>
                <a:cubicBezTo>
                  <a:pt x="10049" y="4520"/>
                  <a:pt x="10049" y="4522"/>
                  <a:pt x="10050" y="4525"/>
                </a:cubicBezTo>
                <a:cubicBezTo>
                  <a:pt x="10050" y="4523"/>
                  <a:pt x="10049" y="4521"/>
                  <a:pt x="10049" y="4518"/>
                </a:cubicBezTo>
                <a:close/>
                <a:moveTo>
                  <a:pt x="10994" y="4499"/>
                </a:moveTo>
                <a:cubicBezTo>
                  <a:pt x="10978" y="4499"/>
                  <a:pt x="10980" y="4528"/>
                  <a:pt x="10990" y="4549"/>
                </a:cubicBezTo>
                <a:lnTo>
                  <a:pt x="11002" y="4549"/>
                </a:lnTo>
                <a:cubicBezTo>
                  <a:pt x="11014" y="4537"/>
                  <a:pt x="11014" y="4525"/>
                  <a:pt x="11038" y="4525"/>
                </a:cubicBezTo>
                <a:cubicBezTo>
                  <a:pt x="11026" y="4513"/>
                  <a:pt x="11014" y="4513"/>
                  <a:pt x="11002" y="4501"/>
                </a:cubicBezTo>
                <a:cubicBezTo>
                  <a:pt x="10999" y="4500"/>
                  <a:pt x="10996" y="4499"/>
                  <a:pt x="10994" y="4499"/>
                </a:cubicBezTo>
                <a:close/>
                <a:moveTo>
                  <a:pt x="8489" y="4584"/>
                </a:moveTo>
                <a:cubicBezTo>
                  <a:pt x="8496" y="4588"/>
                  <a:pt x="8502" y="4591"/>
                  <a:pt x="8509" y="4593"/>
                </a:cubicBezTo>
                <a:lnTo>
                  <a:pt x="8509" y="4593"/>
                </a:lnTo>
                <a:cubicBezTo>
                  <a:pt x="8502" y="4590"/>
                  <a:pt x="8496" y="4587"/>
                  <a:pt x="8489" y="4584"/>
                </a:cubicBezTo>
                <a:close/>
                <a:moveTo>
                  <a:pt x="11312" y="4573"/>
                </a:moveTo>
                <a:cubicBezTo>
                  <a:pt x="11321" y="4582"/>
                  <a:pt x="11316" y="4591"/>
                  <a:pt x="11313" y="4594"/>
                </a:cubicBezTo>
                <a:lnTo>
                  <a:pt x="11313" y="4594"/>
                </a:lnTo>
                <a:cubicBezTo>
                  <a:pt x="11310" y="4586"/>
                  <a:pt x="11309" y="4578"/>
                  <a:pt x="11312" y="4573"/>
                </a:cubicBezTo>
                <a:close/>
                <a:moveTo>
                  <a:pt x="4066" y="4593"/>
                </a:moveTo>
                <a:lnTo>
                  <a:pt x="4061" y="4596"/>
                </a:lnTo>
                <a:cubicBezTo>
                  <a:pt x="4065" y="4596"/>
                  <a:pt x="4066" y="4595"/>
                  <a:pt x="4066" y="4593"/>
                </a:cubicBezTo>
                <a:close/>
                <a:moveTo>
                  <a:pt x="8597" y="4620"/>
                </a:moveTo>
                <a:cubicBezTo>
                  <a:pt x="8597" y="4632"/>
                  <a:pt x="8609" y="4632"/>
                  <a:pt x="8609" y="4632"/>
                </a:cubicBezTo>
                <a:cubicBezTo>
                  <a:pt x="8609" y="4632"/>
                  <a:pt x="8609" y="4632"/>
                  <a:pt x="8597" y="4620"/>
                </a:cubicBezTo>
                <a:close/>
                <a:moveTo>
                  <a:pt x="8592" y="4631"/>
                </a:moveTo>
                <a:lnTo>
                  <a:pt x="8609" y="4656"/>
                </a:lnTo>
                <a:cubicBezTo>
                  <a:pt x="8609" y="4637"/>
                  <a:pt x="8601" y="4641"/>
                  <a:pt x="8592" y="4631"/>
                </a:cubicBezTo>
                <a:close/>
                <a:moveTo>
                  <a:pt x="11338" y="4656"/>
                </a:moveTo>
                <a:lnTo>
                  <a:pt x="11338" y="4656"/>
                </a:lnTo>
                <a:cubicBezTo>
                  <a:pt x="11337" y="4656"/>
                  <a:pt x="11336" y="4656"/>
                  <a:pt x="11335" y="4656"/>
                </a:cubicBezTo>
                <a:cubicBezTo>
                  <a:pt x="11339" y="4658"/>
                  <a:pt x="11340" y="4658"/>
                  <a:pt x="11341" y="4658"/>
                </a:cubicBezTo>
                <a:cubicBezTo>
                  <a:pt x="11341" y="4658"/>
                  <a:pt x="11340" y="4657"/>
                  <a:pt x="11338" y="4656"/>
                </a:cubicBezTo>
                <a:close/>
                <a:moveTo>
                  <a:pt x="8609" y="4620"/>
                </a:moveTo>
                <a:cubicBezTo>
                  <a:pt x="8621" y="4656"/>
                  <a:pt x="8633" y="4692"/>
                  <a:pt x="8621" y="4692"/>
                </a:cubicBezTo>
                <a:lnTo>
                  <a:pt x="8609" y="4692"/>
                </a:lnTo>
                <a:cubicBezTo>
                  <a:pt x="8573" y="4632"/>
                  <a:pt x="8609" y="4668"/>
                  <a:pt x="8585" y="4620"/>
                </a:cubicBezTo>
                <a:lnTo>
                  <a:pt x="8585" y="4620"/>
                </a:lnTo>
                <a:cubicBezTo>
                  <a:pt x="8587" y="4625"/>
                  <a:pt x="8590" y="4628"/>
                  <a:pt x="8592" y="4631"/>
                </a:cubicBezTo>
                <a:lnTo>
                  <a:pt x="8592" y="4631"/>
                </a:lnTo>
                <a:lnTo>
                  <a:pt x="8585" y="4620"/>
                </a:lnTo>
                <a:lnTo>
                  <a:pt x="8585" y="4620"/>
                </a:lnTo>
                <a:cubicBezTo>
                  <a:pt x="8585" y="4620"/>
                  <a:pt x="8585" y="4620"/>
                  <a:pt x="8585" y="4620"/>
                </a:cubicBezTo>
                <a:lnTo>
                  <a:pt x="8585" y="4620"/>
                </a:lnTo>
                <a:cubicBezTo>
                  <a:pt x="8585" y="4629"/>
                  <a:pt x="8585" y="4637"/>
                  <a:pt x="8581" y="4637"/>
                </a:cubicBezTo>
                <a:cubicBezTo>
                  <a:pt x="8579" y="4637"/>
                  <a:pt x="8577" y="4636"/>
                  <a:pt x="8573" y="4632"/>
                </a:cubicBezTo>
                <a:cubicBezTo>
                  <a:pt x="8561" y="4620"/>
                  <a:pt x="8561" y="4620"/>
                  <a:pt x="8561" y="4620"/>
                </a:cubicBezTo>
                <a:close/>
                <a:moveTo>
                  <a:pt x="10258" y="4710"/>
                </a:moveTo>
                <a:lnTo>
                  <a:pt x="10258" y="4710"/>
                </a:lnTo>
                <a:cubicBezTo>
                  <a:pt x="10259" y="4710"/>
                  <a:pt x="10256" y="4715"/>
                  <a:pt x="10264" y="4715"/>
                </a:cubicBezTo>
                <a:cubicBezTo>
                  <a:pt x="10240" y="4715"/>
                  <a:pt x="10204" y="4727"/>
                  <a:pt x="10204" y="4727"/>
                </a:cubicBezTo>
                <a:cubicBezTo>
                  <a:pt x="10192" y="4731"/>
                  <a:pt x="10186" y="4733"/>
                  <a:pt x="10182" y="4733"/>
                </a:cubicBezTo>
                <a:cubicBezTo>
                  <a:pt x="10175" y="4733"/>
                  <a:pt x="10181" y="4727"/>
                  <a:pt x="10181" y="4727"/>
                </a:cubicBezTo>
                <a:lnTo>
                  <a:pt x="10181" y="4727"/>
                </a:lnTo>
                <a:lnTo>
                  <a:pt x="10252" y="4715"/>
                </a:lnTo>
                <a:cubicBezTo>
                  <a:pt x="10256" y="4712"/>
                  <a:pt x="10257" y="4710"/>
                  <a:pt x="10258" y="4710"/>
                </a:cubicBezTo>
                <a:close/>
                <a:moveTo>
                  <a:pt x="10788" y="4692"/>
                </a:moveTo>
                <a:lnTo>
                  <a:pt x="10788" y="4692"/>
                </a:lnTo>
                <a:cubicBezTo>
                  <a:pt x="10800" y="4715"/>
                  <a:pt x="10812" y="4715"/>
                  <a:pt x="10847" y="4739"/>
                </a:cubicBezTo>
                <a:lnTo>
                  <a:pt x="10835" y="4715"/>
                </a:lnTo>
                <a:lnTo>
                  <a:pt x="10788" y="4692"/>
                </a:lnTo>
                <a:close/>
                <a:moveTo>
                  <a:pt x="8097" y="4442"/>
                </a:moveTo>
                <a:cubicBezTo>
                  <a:pt x="8109" y="4477"/>
                  <a:pt x="8156" y="4501"/>
                  <a:pt x="8204" y="4537"/>
                </a:cubicBezTo>
                <a:cubicBezTo>
                  <a:pt x="8276" y="4561"/>
                  <a:pt x="8335" y="4573"/>
                  <a:pt x="8406" y="4596"/>
                </a:cubicBezTo>
                <a:cubicBezTo>
                  <a:pt x="8466" y="4620"/>
                  <a:pt x="8537" y="4656"/>
                  <a:pt x="8585" y="4715"/>
                </a:cubicBezTo>
                <a:lnTo>
                  <a:pt x="8573" y="4715"/>
                </a:lnTo>
                <a:cubicBezTo>
                  <a:pt x="8585" y="4715"/>
                  <a:pt x="8597" y="4727"/>
                  <a:pt x="8621" y="4751"/>
                </a:cubicBezTo>
                <a:cubicBezTo>
                  <a:pt x="8609" y="4751"/>
                  <a:pt x="8609" y="4763"/>
                  <a:pt x="8609" y="4763"/>
                </a:cubicBezTo>
                <a:cubicBezTo>
                  <a:pt x="8597" y="4751"/>
                  <a:pt x="8585" y="4739"/>
                  <a:pt x="8561" y="4727"/>
                </a:cubicBezTo>
                <a:cubicBezTo>
                  <a:pt x="8549" y="4715"/>
                  <a:pt x="8537" y="4692"/>
                  <a:pt x="8526" y="4680"/>
                </a:cubicBezTo>
                <a:cubicBezTo>
                  <a:pt x="8526" y="4680"/>
                  <a:pt x="8526" y="4692"/>
                  <a:pt x="8526" y="4704"/>
                </a:cubicBezTo>
                <a:cubicBezTo>
                  <a:pt x="8514" y="4692"/>
                  <a:pt x="8490" y="4680"/>
                  <a:pt x="8478" y="4680"/>
                </a:cubicBezTo>
                <a:lnTo>
                  <a:pt x="8478" y="4715"/>
                </a:lnTo>
                <a:cubicBezTo>
                  <a:pt x="8406" y="4680"/>
                  <a:pt x="8311" y="4632"/>
                  <a:pt x="8252" y="4585"/>
                </a:cubicBezTo>
                <a:cubicBezTo>
                  <a:pt x="8210" y="4559"/>
                  <a:pt x="8187" y="4553"/>
                  <a:pt x="8166" y="4553"/>
                </a:cubicBezTo>
                <a:cubicBezTo>
                  <a:pt x="8150" y="4553"/>
                  <a:pt x="8135" y="4556"/>
                  <a:pt x="8115" y="4556"/>
                </a:cubicBezTo>
                <a:cubicBezTo>
                  <a:pt x="8101" y="4556"/>
                  <a:pt x="8084" y="4554"/>
                  <a:pt x="8061" y="4549"/>
                </a:cubicBezTo>
                <a:cubicBezTo>
                  <a:pt x="8037" y="4501"/>
                  <a:pt x="8061" y="4465"/>
                  <a:pt x="8097" y="4442"/>
                </a:cubicBezTo>
                <a:close/>
                <a:moveTo>
                  <a:pt x="10133" y="4775"/>
                </a:moveTo>
                <a:lnTo>
                  <a:pt x="10121" y="4787"/>
                </a:lnTo>
                <a:cubicBezTo>
                  <a:pt x="10131" y="4782"/>
                  <a:pt x="10142" y="4779"/>
                  <a:pt x="10152" y="4777"/>
                </a:cubicBezTo>
                <a:lnTo>
                  <a:pt x="10152" y="4777"/>
                </a:lnTo>
                <a:cubicBezTo>
                  <a:pt x="10154" y="4779"/>
                  <a:pt x="10149" y="4780"/>
                  <a:pt x="10149" y="4780"/>
                </a:cubicBezTo>
                <a:cubicBezTo>
                  <a:pt x="10149" y="4780"/>
                  <a:pt x="10152" y="4779"/>
                  <a:pt x="10166" y="4776"/>
                </a:cubicBezTo>
                <a:lnTo>
                  <a:pt x="10166" y="4776"/>
                </a:lnTo>
                <a:cubicBezTo>
                  <a:pt x="10162" y="4776"/>
                  <a:pt x="10157" y="4776"/>
                  <a:pt x="10152" y="4777"/>
                </a:cubicBezTo>
                <a:lnTo>
                  <a:pt x="10152" y="4777"/>
                </a:lnTo>
                <a:cubicBezTo>
                  <a:pt x="10151" y="4776"/>
                  <a:pt x="10146" y="4775"/>
                  <a:pt x="10133" y="4775"/>
                </a:cubicBezTo>
                <a:close/>
                <a:moveTo>
                  <a:pt x="9273" y="4828"/>
                </a:moveTo>
                <a:lnTo>
                  <a:pt x="9273" y="4828"/>
                </a:lnTo>
                <a:cubicBezTo>
                  <a:pt x="9272" y="4832"/>
                  <a:pt x="9273" y="4838"/>
                  <a:pt x="9276" y="4846"/>
                </a:cubicBezTo>
                <a:cubicBezTo>
                  <a:pt x="9276" y="4841"/>
                  <a:pt x="9274" y="4835"/>
                  <a:pt x="9273" y="4828"/>
                </a:cubicBezTo>
                <a:close/>
                <a:moveTo>
                  <a:pt x="10407" y="4858"/>
                </a:moveTo>
                <a:cubicBezTo>
                  <a:pt x="10400" y="4858"/>
                  <a:pt x="10401" y="4858"/>
                  <a:pt x="10403" y="4860"/>
                </a:cubicBezTo>
                <a:lnTo>
                  <a:pt x="10403" y="4860"/>
                </a:lnTo>
                <a:cubicBezTo>
                  <a:pt x="10410" y="4859"/>
                  <a:pt x="10417" y="4859"/>
                  <a:pt x="10424" y="4858"/>
                </a:cubicBezTo>
                <a:lnTo>
                  <a:pt x="10424" y="4858"/>
                </a:lnTo>
                <a:cubicBezTo>
                  <a:pt x="10424" y="4858"/>
                  <a:pt x="10424" y="4858"/>
                  <a:pt x="10425" y="4858"/>
                </a:cubicBezTo>
                <a:close/>
                <a:moveTo>
                  <a:pt x="9347" y="4846"/>
                </a:moveTo>
                <a:lnTo>
                  <a:pt x="9359" y="4870"/>
                </a:lnTo>
                <a:cubicBezTo>
                  <a:pt x="9361" y="4872"/>
                  <a:pt x="9362" y="4873"/>
                  <a:pt x="9362" y="4873"/>
                </a:cubicBezTo>
                <a:cubicBezTo>
                  <a:pt x="9365" y="4873"/>
                  <a:pt x="9347" y="4847"/>
                  <a:pt x="9347" y="4846"/>
                </a:cubicBezTo>
                <a:close/>
                <a:moveTo>
                  <a:pt x="10395" y="4882"/>
                </a:moveTo>
                <a:cubicBezTo>
                  <a:pt x="10379" y="4890"/>
                  <a:pt x="10394" y="4893"/>
                  <a:pt x="10406" y="4894"/>
                </a:cubicBezTo>
                <a:lnTo>
                  <a:pt x="10406" y="4894"/>
                </a:lnTo>
                <a:lnTo>
                  <a:pt x="10395" y="4882"/>
                </a:lnTo>
                <a:close/>
                <a:moveTo>
                  <a:pt x="10241" y="4892"/>
                </a:moveTo>
                <a:lnTo>
                  <a:pt x="10241" y="4892"/>
                </a:lnTo>
                <a:cubicBezTo>
                  <a:pt x="10237" y="4893"/>
                  <a:pt x="10233" y="4893"/>
                  <a:pt x="10228" y="4894"/>
                </a:cubicBezTo>
                <a:lnTo>
                  <a:pt x="10240" y="4894"/>
                </a:lnTo>
                <a:cubicBezTo>
                  <a:pt x="10241" y="4893"/>
                  <a:pt x="10241" y="4893"/>
                  <a:pt x="10241" y="4892"/>
                </a:cubicBezTo>
                <a:close/>
                <a:moveTo>
                  <a:pt x="10240" y="4846"/>
                </a:moveTo>
                <a:cubicBezTo>
                  <a:pt x="10198" y="4852"/>
                  <a:pt x="10201" y="4852"/>
                  <a:pt x="10212" y="4852"/>
                </a:cubicBezTo>
                <a:cubicBezTo>
                  <a:pt x="10222" y="4852"/>
                  <a:pt x="10240" y="4852"/>
                  <a:pt x="10228" y="4858"/>
                </a:cubicBezTo>
                <a:lnTo>
                  <a:pt x="10145" y="4858"/>
                </a:lnTo>
                <a:cubicBezTo>
                  <a:pt x="10151" y="4864"/>
                  <a:pt x="10172" y="4864"/>
                  <a:pt x="10186" y="4864"/>
                </a:cubicBezTo>
                <a:cubicBezTo>
                  <a:pt x="10201" y="4864"/>
                  <a:pt x="10210" y="4864"/>
                  <a:pt x="10192" y="4870"/>
                </a:cubicBezTo>
                <a:cubicBezTo>
                  <a:pt x="10216" y="4870"/>
                  <a:pt x="10157" y="4882"/>
                  <a:pt x="10145" y="4894"/>
                </a:cubicBezTo>
                <a:cubicBezTo>
                  <a:pt x="10163" y="4888"/>
                  <a:pt x="10189" y="4885"/>
                  <a:pt x="10210" y="4885"/>
                </a:cubicBezTo>
                <a:cubicBezTo>
                  <a:pt x="10228" y="4885"/>
                  <a:pt x="10242" y="4887"/>
                  <a:pt x="10241" y="4892"/>
                </a:cubicBezTo>
                <a:lnTo>
                  <a:pt x="10241" y="4892"/>
                </a:lnTo>
                <a:cubicBezTo>
                  <a:pt x="10247" y="4891"/>
                  <a:pt x="10252" y="4891"/>
                  <a:pt x="10256" y="4891"/>
                </a:cubicBezTo>
                <a:cubicBezTo>
                  <a:pt x="10261" y="4891"/>
                  <a:pt x="10264" y="4892"/>
                  <a:pt x="10264" y="4894"/>
                </a:cubicBezTo>
                <a:cubicBezTo>
                  <a:pt x="10264" y="4894"/>
                  <a:pt x="10311" y="4894"/>
                  <a:pt x="10311" y="4882"/>
                </a:cubicBezTo>
                <a:cubicBezTo>
                  <a:pt x="10335" y="4882"/>
                  <a:pt x="10347" y="4894"/>
                  <a:pt x="10323" y="4894"/>
                </a:cubicBezTo>
                <a:lnTo>
                  <a:pt x="10359" y="4894"/>
                </a:lnTo>
                <a:cubicBezTo>
                  <a:pt x="10377" y="4888"/>
                  <a:pt x="10368" y="4888"/>
                  <a:pt x="10361" y="4888"/>
                </a:cubicBezTo>
                <a:cubicBezTo>
                  <a:pt x="10353" y="4888"/>
                  <a:pt x="10347" y="4888"/>
                  <a:pt x="10371" y="4882"/>
                </a:cubicBezTo>
                <a:lnTo>
                  <a:pt x="10323" y="4882"/>
                </a:lnTo>
                <a:cubicBezTo>
                  <a:pt x="10335" y="4870"/>
                  <a:pt x="10383" y="4870"/>
                  <a:pt x="10407" y="4870"/>
                </a:cubicBezTo>
                <a:cubicBezTo>
                  <a:pt x="10407" y="4865"/>
                  <a:pt x="10404" y="4862"/>
                  <a:pt x="10403" y="4860"/>
                </a:cubicBezTo>
                <a:lnTo>
                  <a:pt x="10403" y="4860"/>
                </a:lnTo>
                <a:cubicBezTo>
                  <a:pt x="10378" y="4864"/>
                  <a:pt x="10353" y="4870"/>
                  <a:pt x="10328" y="4870"/>
                </a:cubicBezTo>
                <a:lnTo>
                  <a:pt x="10328" y="4870"/>
                </a:lnTo>
                <a:cubicBezTo>
                  <a:pt x="10332" y="4870"/>
                  <a:pt x="10325" y="4868"/>
                  <a:pt x="10335" y="4858"/>
                </a:cubicBezTo>
                <a:cubicBezTo>
                  <a:pt x="10300" y="4858"/>
                  <a:pt x="10228" y="4858"/>
                  <a:pt x="10240" y="4846"/>
                </a:cubicBezTo>
                <a:close/>
                <a:moveTo>
                  <a:pt x="10192" y="4894"/>
                </a:moveTo>
                <a:cubicBezTo>
                  <a:pt x="10192" y="4897"/>
                  <a:pt x="10196" y="4898"/>
                  <a:pt x="10201" y="4898"/>
                </a:cubicBezTo>
                <a:cubicBezTo>
                  <a:pt x="10208" y="4898"/>
                  <a:pt x="10218" y="4896"/>
                  <a:pt x="10228" y="4894"/>
                </a:cubicBezTo>
                <a:close/>
                <a:moveTo>
                  <a:pt x="10466" y="4894"/>
                </a:moveTo>
                <a:cubicBezTo>
                  <a:pt x="10487" y="4905"/>
                  <a:pt x="10443" y="4915"/>
                  <a:pt x="10408" y="4917"/>
                </a:cubicBezTo>
                <a:lnTo>
                  <a:pt x="10408" y="4917"/>
                </a:lnTo>
                <a:lnTo>
                  <a:pt x="10442" y="4906"/>
                </a:lnTo>
                <a:lnTo>
                  <a:pt x="10419" y="4906"/>
                </a:lnTo>
                <a:cubicBezTo>
                  <a:pt x="10419" y="4906"/>
                  <a:pt x="10442" y="4894"/>
                  <a:pt x="10466" y="4894"/>
                </a:cubicBezTo>
                <a:close/>
                <a:moveTo>
                  <a:pt x="9038" y="4918"/>
                </a:moveTo>
                <a:cubicBezTo>
                  <a:pt x="9038" y="4924"/>
                  <a:pt x="9035" y="4924"/>
                  <a:pt x="9035" y="4924"/>
                </a:cubicBezTo>
                <a:cubicBezTo>
                  <a:pt x="9035" y="4924"/>
                  <a:pt x="9035" y="4924"/>
                  <a:pt x="9038" y="4925"/>
                </a:cubicBezTo>
                <a:lnTo>
                  <a:pt x="9038" y="4918"/>
                </a:lnTo>
                <a:close/>
                <a:moveTo>
                  <a:pt x="9038" y="4925"/>
                </a:moveTo>
                <a:lnTo>
                  <a:pt x="9038" y="4942"/>
                </a:lnTo>
                <a:cubicBezTo>
                  <a:pt x="9038" y="4930"/>
                  <a:pt x="9038" y="4930"/>
                  <a:pt x="9049" y="4930"/>
                </a:cubicBezTo>
                <a:cubicBezTo>
                  <a:pt x="9043" y="4927"/>
                  <a:pt x="9040" y="4925"/>
                  <a:pt x="9038" y="4925"/>
                </a:cubicBezTo>
                <a:close/>
                <a:moveTo>
                  <a:pt x="10816" y="4948"/>
                </a:moveTo>
                <a:cubicBezTo>
                  <a:pt x="10809" y="4948"/>
                  <a:pt x="10788" y="4954"/>
                  <a:pt x="10788" y="4954"/>
                </a:cubicBezTo>
                <a:lnTo>
                  <a:pt x="10812" y="4954"/>
                </a:lnTo>
                <a:cubicBezTo>
                  <a:pt x="10819" y="4950"/>
                  <a:pt x="10819" y="4948"/>
                  <a:pt x="10816" y="4948"/>
                </a:cubicBezTo>
                <a:close/>
                <a:moveTo>
                  <a:pt x="9124" y="4954"/>
                </a:moveTo>
                <a:cubicBezTo>
                  <a:pt x="9126" y="4957"/>
                  <a:pt x="9128" y="4961"/>
                  <a:pt x="9133" y="4966"/>
                </a:cubicBezTo>
                <a:cubicBezTo>
                  <a:pt x="9133" y="4955"/>
                  <a:pt x="9133" y="4954"/>
                  <a:pt x="9124" y="4954"/>
                </a:cubicBezTo>
                <a:close/>
                <a:moveTo>
                  <a:pt x="11062" y="4942"/>
                </a:moveTo>
                <a:lnTo>
                  <a:pt x="11073" y="4966"/>
                </a:lnTo>
                <a:cubicBezTo>
                  <a:pt x="11073" y="4954"/>
                  <a:pt x="11073" y="4942"/>
                  <a:pt x="11062" y="4942"/>
                </a:cubicBezTo>
                <a:close/>
                <a:moveTo>
                  <a:pt x="10216" y="4966"/>
                </a:moveTo>
                <a:cubicBezTo>
                  <a:pt x="10214" y="4966"/>
                  <a:pt x="10211" y="4966"/>
                  <a:pt x="10209" y="4966"/>
                </a:cubicBezTo>
                <a:lnTo>
                  <a:pt x="10209" y="4966"/>
                </a:lnTo>
                <a:cubicBezTo>
                  <a:pt x="10212" y="4966"/>
                  <a:pt x="10214" y="4966"/>
                  <a:pt x="10216" y="4966"/>
                </a:cubicBezTo>
                <a:lnTo>
                  <a:pt x="10216" y="4966"/>
                </a:lnTo>
                <a:cubicBezTo>
                  <a:pt x="10216" y="4966"/>
                  <a:pt x="10216" y="4966"/>
                  <a:pt x="10216" y="4966"/>
                </a:cubicBezTo>
                <a:close/>
                <a:moveTo>
                  <a:pt x="10209" y="4966"/>
                </a:moveTo>
                <a:cubicBezTo>
                  <a:pt x="10189" y="4967"/>
                  <a:pt x="10173" y="4969"/>
                  <a:pt x="10157" y="4977"/>
                </a:cubicBezTo>
                <a:lnTo>
                  <a:pt x="10169" y="4977"/>
                </a:lnTo>
                <a:cubicBezTo>
                  <a:pt x="10190" y="4977"/>
                  <a:pt x="10192" y="4968"/>
                  <a:pt x="10209" y="4966"/>
                </a:cubicBezTo>
                <a:close/>
                <a:moveTo>
                  <a:pt x="10800" y="4966"/>
                </a:moveTo>
                <a:cubicBezTo>
                  <a:pt x="10812" y="4977"/>
                  <a:pt x="10812" y="4977"/>
                  <a:pt x="10812" y="4977"/>
                </a:cubicBezTo>
                <a:cubicBezTo>
                  <a:pt x="10812" y="4977"/>
                  <a:pt x="10812" y="4966"/>
                  <a:pt x="10812" y="4966"/>
                </a:cubicBezTo>
                <a:close/>
                <a:moveTo>
                  <a:pt x="10812" y="4977"/>
                </a:moveTo>
                <a:cubicBezTo>
                  <a:pt x="10812" y="4989"/>
                  <a:pt x="10812" y="4989"/>
                  <a:pt x="10812" y="4989"/>
                </a:cubicBezTo>
                <a:lnTo>
                  <a:pt x="10823" y="4989"/>
                </a:lnTo>
                <a:cubicBezTo>
                  <a:pt x="10823" y="4989"/>
                  <a:pt x="10823" y="4977"/>
                  <a:pt x="10812" y="4977"/>
                </a:cubicBezTo>
                <a:close/>
                <a:moveTo>
                  <a:pt x="10822" y="4930"/>
                </a:moveTo>
                <a:cubicBezTo>
                  <a:pt x="10831" y="4931"/>
                  <a:pt x="10839" y="4933"/>
                  <a:pt x="10847" y="4942"/>
                </a:cubicBezTo>
                <a:cubicBezTo>
                  <a:pt x="10847" y="4954"/>
                  <a:pt x="10859" y="4966"/>
                  <a:pt x="10847" y="4977"/>
                </a:cubicBezTo>
                <a:lnTo>
                  <a:pt x="10859" y="4977"/>
                </a:lnTo>
                <a:cubicBezTo>
                  <a:pt x="10870" y="4988"/>
                  <a:pt x="10871" y="4991"/>
                  <a:pt x="10867" y="4991"/>
                </a:cubicBezTo>
                <a:cubicBezTo>
                  <a:pt x="10862" y="4991"/>
                  <a:pt x="10843" y="4982"/>
                  <a:pt x="10832" y="4982"/>
                </a:cubicBezTo>
                <a:cubicBezTo>
                  <a:pt x="10827" y="4982"/>
                  <a:pt x="10823" y="4984"/>
                  <a:pt x="10823" y="4989"/>
                </a:cubicBezTo>
                <a:cubicBezTo>
                  <a:pt x="10823" y="5001"/>
                  <a:pt x="10823" y="5001"/>
                  <a:pt x="10823" y="5001"/>
                </a:cubicBezTo>
                <a:lnTo>
                  <a:pt x="10812" y="5001"/>
                </a:lnTo>
                <a:lnTo>
                  <a:pt x="10776" y="4989"/>
                </a:lnTo>
                <a:lnTo>
                  <a:pt x="10776" y="4989"/>
                </a:lnTo>
                <a:cubicBezTo>
                  <a:pt x="10776" y="5001"/>
                  <a:pt x="10788" y="5001"/>
                  <a:pt x="10788" y="5001"/>
                </a:cubicBezTo>
                <a:lnTo>
                  <a:pt x="10764" y="5001"/>
                </a:lnTo>
                <a:cubicBezTo>
                  <a:pt x="10764" y="5001"/>
                  <a:pt x="10764" y="5001"/>
                  <a:pt x="10764" y="4989"/>
                </a:cubicBezTo>
                <a:cubicBezTo>
                  <a:pt x="10764" y="4989"/>
                  <a:pt x="10752" y="4989"/>
                  <a:pt x="10752" y="4977"/>
                </a:cubicBezTo>
                <a:lnTo>
                  <a:pt x="10776" y="4977"/>
                </a:lnTo>
                <a:lnTo>
                  <a:pt x="10776" y="4966"/>
                </a:lnTo>
                <a:cubicBezTo>
                  <a:pt x="10740" y="4966"/>
                  <a:pt x="10740" y="4966"/>
                  <a:pt x="10764" y="4954"/>
                </a:cubicBezTo>
                <a:lnTo>
                  <a:pt x="10788" y="4954"/>
                </a:lnTo>
                <a:cubicBezTo>
                  <a:pt x="10752" y="4954"/>
                  <a:pt x="10787" y="4942"/>
                  <a:pt x="10822" y="4930"/>
                </a:cubicBezTo>
                <a:close/>
                <a:moveTo>
                  <a:pt x="10752" y="4989"/>
                </a:moveTo>
                <a:cubicBezTo>
                  <a:pt x="10752" y="4998"/>
                  <a:pt x="10752" y="5006"/>
                  <a:pt x="10744" y="5006"/>
                </a:cubicBezTo>
                <a:cubicBezTo>
                  <a:pt x="10740" y="5006"/>
                  <a:pt x="10735" y="5005"/>
                  <a:pt x="10728" y="5001"/>
                </a:cubicBezTo>
                <a:lnTo>
                  <a:pt x="10716" y="5001"/>
                </a:lnTo>
                <a:cubicBezTo>
                  <a:pt x="10728" y="5001"/>
                  <a:pt x="10740" y="5001"/>
                  <a:pt x="10752" y="4989"/>
                </a:cubicBezTo>
                <a:close/>
                <a:moveTo>
                  <a:pt x="10217" y="5013"/>
                </a:moveTo>
                <a:cubicBezTo>
                  <a:pt x="10216" y="5013"/>
                  <a:pt x="10216" y="5013"/>
                  <a:pt x="10216" y="5013"/>
                </a:cubicBezTo>
                <a:cubicBezTo>
                  <a:pt x="10216" y="5013"/>
                  <a:pt x="10217" y="5013"/>
                  <a:pt x="10217" y="5013"/>
                </a:cubicBezTo>
                <a:close/>
                <a:moveTo>
                  <a:pt x="10713" y="5004"/>
                </a:moveTo>
                <a:lnTo>
                  <a:pt x="10713" y="5004"/>
                </a:lnTo>
                <a:cubicBezTo>
                  <a:pt x="10715" y="5005"/>
                  <a:pt x="10716" y="5007"/>
                  <a:pt x="10717" y="5008"/>
                </a:cubicBezTo>
                <a:lnTo>
                  <a:pt x="10717" y="5008"/>
                </a:lnTo>
                <a:cubicBezTo>
                  <a:pt x="10715" y="5009"/>
                  <a:pt x="10710" y="5010"/>
                  <a:pt x="10704" y="5013"/>
                </a:cubicBezTo>
                <a:cubicBezTo>
                  <a:pt x="10683" y="5013"/>
                  <a:pt x="10701" y="5013"/>
                  <a:pt x="10713" y="5004"/>
                </a:cubicBezTo>
                <a:close/>
                <a:moveTo>
                  <a:pt x="10719" y="5010"/>
                </a:moveTo>
                <a:cubicBezTo>
                  <a:pt x="10722" y="5012"/>
                  <a:pt x="10724" y="5013"/>
                  <a:pt x="10728" y="5013"/>
                </a:cubicBezTo>
                <a:cubicBezTo>
                  <a:pt x="10716" y="5013"/>
                  <a:pt x="10704" y="5025"/>
                  <a:pt x="10681" y="5025"/>
                </a:cubicBezTo>
                <a:cubicBezTo>
                  <a:pt x="10705" y="5019"/>
                  <a:pt x="10717" y="5013"/>
                  <a:pt x="10719" y="5010"/>
                </a:cubicBezTo>
                <a:close/>
                <a:moveTo>
                  <a:pt x="10300" y="5049"/>
                </a:moveTo>
                <a:cubicBezTo>
                  <a:pt x="10323" y="5049"/>
                  <a:pt x="10300" y="5061"/>
                  <a:pt x="10300" y="5061"/>
                </a:cubicBezTo>
                <a:cubicBezTo>
                  <a:pt x="10288" y="5061"/>
                  <a:pt x="10276" y="5061"/>
                  <a:pt x="10287" y="5050"/>
                </a:cubicBezTo>
                <a:lnTo>
                  <a:pt x="10287" y="5050"/>
                </a:lnTo>
                <a:cubicBezTo>
                  <a:pt x="10291" y="5049"/>
                  <a:pt x="10295" y="5049"/>
                  <a:pt x="10300" y="5049"/>
                </a:cubicBezTo>
                <a:close/>
                <a:moveTo>
                  <a:pt x="9049" y="5064"/>
                </a:moveTo>
                <a:lnTo>
                  <a:pt x="9049" y="5064"/>
                </a:lnTo>
                <a:cubicBezTo>
                  <a:pt x="9070" y="5085"/>
                  <a:pt x="9098" y="5115"/>
                  <a:pt x="9109" y="5120"/>
                </a:cubicBezTo>
                <a:cubicBezTo>
                  <a:pt x="9098" y="5098"/>
                  <a:pt x="9074" y="5081"/>
                  <a:pt x="9049" y="5064"/>
                </a:cubicBezTo>
                <a:close/>
                <a:moveTo>
                  <a:pt x="10716" y="5120"/>
                </a:moveTo>
                <a:cubicBezTo>
                  <a:pt x="10732" y="5120"/>
                  <a:pt x="10740" y="5122"/>
                  <a:pt x="10745" y="5123"/>
                </a:cubicBezTo>
                <a:lnTo>
                  <a:pt x="10745" y="5123"/>
                </a:lnTo>
                <a:cubicBezTo>
                  <a:pt x="10718" y="5132"/>
                  <a:pt x="10726" y="5132"/>
                  <a:pt x="10704" y="5132"/>
                </a:cubicBezTo>
                <a:cubicBezTo>
                  <a:pt x="10708" y="5132"/>
                  <a:pt x="10711" y="5132"/>
                  <a:pt x="10713" y="5133"/>
                </a:cubicBezTo>
                <a:lnTo>
                  <a:pt x="10713" y="5133"/>
                </a:lnTo>
                <a:cubicBezTo>
                  <a:pt x="10703" y="5135"/>
                  <a:pt x="10697" y="5136"/>
                  <a:pt x="10693" y="5136"/>
                </a:cubicBezTo>
                <a:cubicBezTo>
                  <a:pt x="10678" y="5136"/>
                  <a:pt x="10716" y="5120"/>
                  <a:pt x="10716" y="5120"/>
                </a:cubicBezTo>
                <a:close/>
                <a:moveTo>
                  <a:pt x="10329" y="5440"/>
                </a:moveTo>
                <a:lnTo>
                  <a:pt x="10329" y="5440"/>
                </a:lnTo>
                <a:cubicBezTo>
                  <a:pt x="10324" y="5440"/>
                  <a:pt x="10318" y="5441"/>
                  <a:pt x="10311" y="5442"/>
                </a:cubicBezTo>
                <a:cubicBezTo>
                  <a:pt x="10318" y="5442"/>
                  <a:pt x="10324" y="5441"/>
                  <a:pt x="10329" y="5440"/>
                </a:cubicBezTo>
                <a:close/>
                <a:moveTo>
                  <a:pt x="10359" y="5454"/>
                </a:moveTo>
                <a:cubicBezTo>
                  <a:pt x="10359" y="5454"/>
                  <a:pt x="10335" y="5466"/>
                  <a:pt x="10323" y="5466"/>
                </a:cubicBezTo>
                <a:lnTo>
                  <a:pt x="10371" y="5466"/>
                </a:lnTo>
                <a:cubicBezTo>
                  <a:pt x="10371" y="5454"/>
                  <a:pt x="10395" y="5454"/>
                  <a:pt x="10359" y="5454"/>
                </a:cubicBezTo>
                <a:close/>
                <a:moveTo>
                  <a:pt x="870" y="6168"/>
                </a:moveTo>
                <a:cubicBezTo>
                  <a:pt x="870" y="6171"/>
                  <a:pt x="870" y="6173"/>
                  <a:pt x="871" y="6175"/>
                </a:cubicBezTo>
                <a:lnTo>
                  <a:pt x="871" y="6175"/>
                </a:lnTo>
                <a:cubicBezTo>
                  <a:pt x="871" y="6173"/>
                  <a:pt x="870" y="6170"/>
                  <a:pt x="870" y="6168"/>
                </a:cubicBezTo>
                <a:close/>
                <a:moveTo>
                  <a:pt x="96" y="7549"/>
                </a:moveTo>
                <a:cubicBezTo>
                  <a:pt x="93" y="7552"/>
                  <a:pt x="91" y="7555"/>
                  <a:pt x="89" y="7558"/>
                </a:cubicBezTo>
                <a:lnTo>
                  <a:pt x="89" y="7558"/>
                </a:lnTo>
                <a:cubicBezTo>
                  <a:pt x="91" y="7555"/>
                  <a:pt x="94" y="7552"/>
                  <a:pt x="96" y="7549"/>
                </a:cubicBezTo>
                <a:close/>
                <a:moveTo>
                  <a:pt x="9502" y="8335"/>
                </a:moveTo>
                <a:lnTo>
                  <a:pt x="9502" y="8335"/>
                </a:lnTo>
                <a:cubicBezTo>
                  <a:pt x="9501" y="8340"/>
                  <a:pt x="9500" y="8345"/>
                  <a:pt x="9500" y="8350"/>
                </a:cubicBezTo>
                <a:lnTo>
                  <a:pt x="9500" y="8350"/>
                </a:lnTo>
                <a:cubicBezTo>
                  <a:pt x="9501" y="8346"/>
                  <a:pt x="9502" y="8340"/>
                  <a:pt x="9502" y="8335"/>
                </a:cubicBezTo>
                <a:close/>
                <a:moveTo>
                  <a:pt x="8668" y="8573"/>
                </a:moveTo>
                <a:cubicBezTo>
                  <a:pt x="8667" y="8576"/>
                  <a:pt x="8667" y="8578"/>
                  <a:pt x="8667" y="8580"/>
                </a:cubicBezTo>
                <a:lnTo>
                  <a:pt x="8667" y="8580"/>
                </a:lnTo>
                <a:cubicBezTo>
                  <a:pt x="8667" y="8578"/>
                  <a:pt x="8668" y="8576"/>
                  <a:pt x="8668" y="8573"/>
                </a:cubicBezTo>
                <a:close/>
                <a:moveTo>
                  <a:pt x="5287" y="9156"/>
                </a:moveTo>
                <a:lnTo>
                  <a:pt x="5287" y="9168"/>
                </a:lnTo>
                <a:cubicBezTo>
                  <a:pt x="5263" y="9168"/>
                  <a:pt x="5239" y="9156"/>
                  <a:pt x="5287" y="9156"/>
                </a:cubicBezTo>
                <a:close/>
                <a:moveTo>
                  <a:pt x="5466" y="9264"/>
                </a:moveTo>
                <a:lnTo>
                  <a:pt x="5478" y="9270"/>
                </a:lnTo>
                <a:cubicBezTo>
                  <a:pt x="5475" y="9267"/>
                  <a:pt x="5472" y="9264"/>
                  <a:pt x="5466" y="9264"/>
                </a:cubicBezTo>
                <a:close/>
                <a:moveTo>
                  <a:pt x="5478" y="9270"/>
                </a:moveTo>
                <a:cubicBezTo>
                  <a:pt x="5481" y="9273"/>
                  <a:pt x="5483" y="9276"/>
                  <a:pt x="5489" y="9276"/>
                </a:cubicBezTo>
                <a:lnTo>
                  <a:pt x="5478" y="9270"/>
                </a:lnTo>
                <a:close/>
                <a:moveTo>
                  <a:pt x="5775" y="9478"/>
                </a:moveTo>
                <a:cubicBezTo>
                  <a:pt x="5777" y="9479"/>
                  <a:pt x="5780" y="9480"/>
                  <a:pt x="5782" y="9481"/>
                </a:cubicBezTo>
                <a:lnTo>
                  <a:pt x="5782" y="9481"/>
                </a:lnTo>
                <a:cubicBezTo>
                  <a:pt x="5784" y="9481"/>
                  <a:pt x="5781" y="9478"/>
                  <a:pt x="5775" y="9478"/>
                </a:cubicBezTo>
                <a:close/>
                <a:moveTo>
                  <a:pt x="5918" y="9502"/>
                </a:moveTo>
                <a:lnTo>
                  <a:pt x="5918" y="9502"/>
                </a:lnTo>
                <a:cubicBezTo>
                  <a:pt x="6001" y="9549"/>
                  <a:pt x="6061" y="9549"/>
                  <a:pt x="6132" y="9585"/>
                </a:cubicBezTo>
                <a:cubicBezTo>
                  <a:pt x="6120" y="9573"/>
                  <a:pt x="6132" y="9561"/>
                  <a:pt x="6120" y="9549"/>
                </a:cubicBezTo>
                <a:lnTo>
                  <a:pt x="6120" y="9549"/>
                </a:lnTo>
                <a:cubicBezTo>
                  <a:pt x="6156" y="9561"/>
                  <a:pt x="6192" y="9573"/>
                  <a:pt x="6192" y="9609"/>
                </a:cubicBezTo>
                <a:cubicBezTo>
                  <a:pt x="6184" y="9615"/>
                  <a:pt x="6174" y="9618"/>
                  <a:pt x="6162" y="9618"/>
                </a:cubicBezTo>
                <a:cubicBezTo>
                  <a:pt x="6097" y="9618"/>
                  <a:pt x="5988" y="9532"/>
                  <a:pt x="5976" y="9532"/>
                </a:cubicBezTo>
                <a:lnTo>
                  <a:pt x="5976" y="9532"/>
                </a:lnTo>
                <a:cubicBezTo>
                  <a:pt x="5975" y="9532"/>
                  <a:pt x="5975" y="9534"/>
                  <a:pt x="5978" y="9537"/>
                </a:cubicBezTo>
                <a:cubicBezTo>
                  <a:pt x="5882" y="9537"/>
                  <a:pt x="5918" y="9514"/>
                  <a:pt x="5918" y="9502"/>
                </a:cubicBezTo>
                <a:close/>
                <a:moveTo>
                  <a:pt x="6430" y="9990"/>
                </a:moveTo>
                <a:cubicBezTo>
                  <a:pt x="6430" y="9991"/>
                  <a:pt x="6430" y="9991"/>
                  <a:pt x="6430" y="9991"/>
                </a:cubicBezTo>
                <a:cubicBezTo>
                  <a:pt x="6430" y="9991"/>
                  <a:pt x="6431" y="9991"/>
                  <a:pt x="6431" y="9990"/>
                </a:cubicBezTo>
                <a:lnTo>
                  <a:pt x="6431" y="9990"/>
                </a:lnTo>
                <a:cubicBezTo>
                  <a:pt x="6431" y="9990"/>
                  <a:pt x="6430" y="9990"/>
                  <a:pt x="6430" y="9990"/>
                </a:cubicBezTo>
                <a:close/>
                <a:moveTo>
                  <a:pt x="9549" y="36"/>
                </a:moveTo>
                <a:lnTo>
                  <a:pt x="9597" y="48"/>
                </a:lnTo>
                <a:cubicBezTo>
                  <a:pt x="9585" y="48"/>
                  <a:pt x="9538" y="60"/>
                  <a:pt x="9573" y="60"/>
                </a:cubicBezTo>
                <a:lnTo>
                  <a:pt x="9585" y="60"/>
                </a:lnTo>
                <a:cubicBezTo>
                  <a:pt x="9579" y="66"/>
                  <a:pt x="9585" y="66"/>
                  <a:pt x="9594" y="66"/>
                </a:cubicBezTo>
                <a:cubicBezTo>
                  <a:pt x="9603" y="66"/>
                  <a:pt x="9615" y="66"/>
                  <a:pt x="9621" y="72"/>
                </a:cubicBezTo>
                <a:lnTo>
                  <a:pt x="9561" y="72"/>
                </a:lnTo>
                <a:cubicBezTo>
                  <a:pt x="9609" y="72"/>
                  <a:pt x="9549" y="84"/>
                  <a:pt x="9561" y="84"/>
                </a:cubicBezTo>
                <a:cubicBezTo>
                  <a:pt x="9572" y="84"/>
                  <a:pt x="9582" y="84"/>
                  <a:pt x="9591" y="85"/>
                </a:cubicBezTo>
                <a:lnTo>
                  <a:pt x="9591" y="85"/>
                </a:lnTo>
                <a:cubicBezTo>
                  <a:pt x="9533" y="96"/>
                  <a:pt x="9654" y="97"/>
                  <a:pt x="9573" y="120"/>
                </a:cubicBezTo>
                <a:cubicBezTo>
                  <a:pt x="9561" y="120"/>
                  <a:pt x="9573" y="120"/>
                  <a:pt x="9538" y="132"/>
                </a:cubicBezTo>
                <a:lnTo>
                  <a:pt x="9609" y="120"/>
                </a:lnTo>
                <a:lnTo>
                  <a:pt x="9609" y="120"/>
                </a:lnTo>
                <a:cubicBezTo>
                  <a:pt x="9597" y="132"/>
                  <a:pt x="9561" y="132"/>
                  <a:pt x="9549" y="132"/>
                </a:cubicBezTo>
                <a:cubicBezTo>
                  <a:pt x="9549" y="132"/>
                  <a:pt x="9549" y="143"/>
                  <a:pt x="9549" y="143"/>
                </a:cubicBezTo>
                <a:lnTo>
                  <a:pt x="9514" y="143"/>
                </a:lnTo>
                <a:cubicBezTo>
                  <a:pt x="9538" y="143"/>
                  <a:pt x="9538" y="155"/>
                  <a:pt x="9538" y="155"/>
                </a:cubicBezTo>
                <a:cubicBezTo>
                  <a:pt x="9549" y="155"/>
                  <a:pt x="9585" y="143"/>
                  <a:pt x="9609" y="143"/>
                </a:cubicBezTo>
                <a:cubicBezTo>
                  <a:pt x="9585" y="155"/>
                  <a:pt x="9597" y="167"/>
                  <a:pt x="9549" y="179"/>
                </a:cubicBezTo>
                <a:lnTo>
                  <a:pt x="9502" y="179"/>
                </a:lnTo>
                <a:cubicBezTo>
                  <a:pt x="9496" y="185"/>
                  <a:pt x="9502" y="188"/>
                  <a:pt x="9512" y="188"/>
                </a:cubicBezTo>
                <a:cubicBezTo>
                  <a:pt x="9523" y="188"/>
                  <a:pt x="9538" y="185"/>
                  <a:pt x="9549" y="179"/>
                </a:cubicBezTo>
                <a:lnTo>
                  <a:pt x="9549" y="179"/>
                </a:lnTo>
                <a:cubicBezTo>
                  <a:pt x="9538" y="191"/>
                  <a:pt x="9526" y="191"/>
                  <a:pt x="9514" y="191"/>
                </a:cubicBezTo>
                <a:lnTo>
                  <a:pt x="9502" y="191"/>
                </a:lnTo>
                <a:cubicBezTo>
                  <a:pt x="9561" y="191"/>
                  <a:pt x="9538" y="203"/>
                  <a:pt x="9561" y="203"/>
                </a:cubicBezTo>
                <a:cubicBezTo>
                  <a:pt x="9561" y="203"/>
                  <a:pt x="9561" y="203"/>
                  <a:pt x="9561" y="191"/>
                </a:cubicBezTo>
                <a:cubicBezTo>
                  <a:pt x="9597" y="191"/>
                  <a:pt x="9633" y="191"/>
                  <a:pt x="9609" y="203"/>
                </a:cubicBezTo>
                <a:cubicBezTo>
                  <a:pt x="9601" y="201"/>
                  <a:pt x="9594" y="200"/>
                  <a:pt x="9588" y="200"/>
                </a:cubicBezTo>
                <a:cubicBezTo>
                  <a:pt x="9570" y="200"/>
                  <a:pt x="9556" y="206"/>
                  <a:pt x="9547" y="206"/>
                </a:cubicBezTo>
                <a:cubicBezTo>
                  <a:pt x="9543" y="206"/>
                  <a:pt x="9540" y="206"/>
                  <a:pt x="9538" y="203"/>
                </a:cubicBezTo>
                <a:cubicBezTo>
                  <a:pt x="9508" y="209"/>
                  <a:pt x="9520" y="209"/>
                  <a:pt x="9536" y="209"/>
                </a:cubicBezTo>
                <a:cubicBezTo>
                  <a:pt x="9552" y="209"/>
                  <a:pt x="9573" y="209"/>
                  <a:pt x="9561" y="215"/>
                </a:cubicBezTo>
                <a:lnTo>
                  <a:pt x="9538" y="215"/>
                </a:lnTo>
                <a:cubicBezTo>
                  <a:pt x="9526" y="219"/>
                  <a:pt x="9519" y="220"/>
                  <a:pt x="9515" y="220"/>
                </a:cubicBezTo>
                <a:cubicBezTo>
                  <a:pt x="9507" y="220"/>
                  <a:pt x="9510" y="215"/>
                  <a:pt x="9502" y="215"/>
                </a:cubicBezTo>
                <a:lnTo>
                  <a:pt x="9514" y="215"/>
                </a:lnTo>
                <a:cubicBezTo>
                  <a:pt x="9478" y="215"/>
                  <a:pt x="9502" y="203"/>
                  <a:pt x="9454" y="203"/>
                </a:cubicBezTo>
                <a:lnTo>
                  <a:pt x="9430" y="227"/>
                </a:lnTo>
                <a:cubicBezTo>
                  <a:pt x="9478" y="239"/>
                  <a:pt x="9430" y="263"/>
                  <a:pt x="9514" y="274"/>
                </a:cubicBezTo>
                <a:lnTo>
                  <a:pt x="9561" y="274"/>
                </a:lnTo>
                <a:cubicBezTo>
                  <a:pt x="9536" y="274"/>
                  <a:pt x="9529" y="280"/>
                  <a:pt x="9514" y="288"/>
                </a:cubicBezTo>
                <a:lnTo>
                  <a:pt x="9514" y="288"/>
                </a:lnTo>
                <a:cubicBezTo>
                  <a:pt x="9522" y="286"/>
                  <a:pt x="9530" y="286"/>
                  <a:pt x="9549" y="286"/>
                </a:cubicBezTo>
                <a:cubicBezTo>
                  <a:pt x="9573" y="286"/>
                  <a:pt x="9587" y="281"/>
                  <a:pt x="9589" y="281"/>
                </a:cubicBezTo>
                <a:lnTo>
                  <a:pt x="9589" y="281"/>
                </a:lnTo>
                <a:cubicBezTo>
                  <a:pt x="9590" y="281"/>
                  <a:pt x="9589" y="282"/>
                  <a:pt x="9585" y="286"/>
                </a:cubicBezTo>
                <a:cubicBezTo>
                  <a:pt x="9580" y="286"/>
                  <a:pt x="9576" y="286"/>
                  <a:pt x="9573" y="286"/>
                </a:cubicBezTo>
                <a:lnTo>
                  <a:pt x="9573" y="286"/>
                </a:lnTo>
                <a:cubicBezTo>
                  <a:pt x="9561" y="298"/>
                  <a:pt x="9549" y="298"/>
                  <a:pt x="9526" y="310"/>
                </a:cubicBezTo>
                <a:cubicBezTo>
                  <a:pt x="9514" y="310"/>
                  <a:pt x="9525" y="298"/>
                  <a:pt x="9537" y="298"/>
                </a:cubicBezTo>
                <a:lnTo>
                  <a:pt x="9537" y="298"/>
                </a:lnTo>
                <a:cubicBezTo>
                  <a:pt x="9525" y="298"/>
                  <a:pt x="9514" y="310"/>
                  <a:pt x="9490" y="310"/>
                </a:cubicBezTo>
                <a:cubicBezTo>
                  <a:pt x="9478" y="316"/>
                  <a:pt x="9469" y="316"/>
                  <a:pt x="9462" y="316"/>
                </a:cubicBezTo>
                <a:cubicBezTo>
                  <a:pt x="9454" y="316"/>
                  <a:pt x="9448" y="316"/>
                  <a:pt x="9442" y="322"/>
                </a:cubicBezTo>
                <a:cubicBezTo>
                  <a:pt x="9466" y="322"/>
                  <a:pt x="9526" y="322"/>
                  <a:pt x="9549" y="334"/>
                </a:cubicBezTo>
                <a:lnTo>
                  <a:pt x="9490" y="334"/>
                </a:lnTo>
                <a:cubicBezTo>
                  <a:pt x="9466" y="346"/>
                  <a:pt x="9561" y="346"/>
                  <a:pt x="9561" y="346"/>
                </a:cubicBezTo>
                <a:lnTo>
                  <a:pt x="9538" y="346"/>
                </a:lnTo>
                <a:cubicBezTo>
                  <a:pt x="9526" y="370"/>
                  <a:pt x="9526" y="382"/>
                  <a:pt x="9466" y="417"/>
                </a:cubicBezTo>
                <a:lnTo>
                  <a:pt x="9526" y="417"/>
                </a:lnTo>
                <a:lnTo>
                  <a:pt x="9490" y="429"/>
                </a:lnTo>
                <a:cubicBezTo>
                  <a:pt x="9454" y="453"/>
                  <a:pt x="9490" y="465"/>
                  <a:pt x="9514" y="477"/>
                </a:cubicBezTo>
                <a:cubicBezTo>
                  <a:pt x="9526" y="489"/>
                  <a:pt x="9478" y="489"/>
                  <a:pt x="9454" y="501"/>
                </a:cubicBezTo>
                <a:cubicBezTo>
                  <a:pt x="9454" y="507"/>
                  <a:pt x="9472" y="507"/>
                  <a:pt x="9491" y="507"/>
                </a:cubicBezTo>
                <a:cubicBezTo>
                  <a:pt x="9511" y="507"/>
                  <a:pt x="9532" y="507"/>
                  <a:pt x="9538" y="513"/>
                </a:cubicBezTo>
                <a:cubicBezTo>
                  <a:pt x="9514" y="524"/>
                  <a:pt x="9466" y="524"/>
                  <a:pt x="9466" y="524"/>
                </a:cubicBezTo>
                <a:lnTo>
                  <a:pt x="9478" y="524"/>
                </a:lnTo>
                <a:cubicBezTo>
                  <a:pt x="9454" y="536"/>
                  <a:pt x="9478" y="536"/>
                  <a:pt x="9466" y="548"/>
                </a:cubicBezTo>
                <a:cubicBezTo>
                  <a:pt x="9466" y="560"/>
                  <a:pt x="9514" y="560"/>
                  <a:pt x="9585" y="572"/>
                </a:cubicBezTo>
                <a:lnTo>
                  <a:pt x="9466" y="572"/>
                </a:lnTo>
                <a:cubicBezTo>
                  <a:pt x="9490" y="572"/>
                  <a:pt x="9502" y="584"/>
                  <a:pt x="9454" y="584"/>
                </a:cubicBezTo>
                <a:cubicBezTo>
                  <a:pt x="9454" y="596"/>
                  <a:pt x="9454" y="596"/>
                  <a:pt x="9490" y="596"/>
                </a:cubicBezTo>
                <a:lnTo>
                  <a:pt x="9514" y="596"/>
                </a:lnTo>
                <a:cubicBezTo>
                  <a:pt x="9502" y="596"/>
                  <a:pt x="9526" y="608"/>
                  <a:pt x="9466" y="608"/>
                </a:cubicBezTo>
                <a:cubicBezTo>
                  <a:pt x="9478" y="644"/>
                  <a:pt x="9466" y="667"/>
                  <a:pt x="9478" y="703"/>
                </a:cubicBezTo>
                <a:cubicBezTo>
                  <a:pt x="9502" y="703"/>
                  <a:pt x="9490" y="691"/>
                  <a:pt x="9502" y="691"/>
                </a:cubicBezTo>
                <a:cubicBezTo>
                  <a:pt x="9549" y="703"/>
                  <a:pt x="9490" y="703"/>
                  <a:pt x="9514" y="703"/>
                </a:cubicBezTo>
                <a:lnTo>
                  <a:pt x="9490" y="703"/>
                </a:lnTo>
                <a:cubicBezTo>
                  <a:pt x="9490" y="715"/>
                  <a:pt x="9538" y="715"/>
                  <a:pt x="9573" y="727"/>
                </a:cubicBezTo>
                <a:lnTo>
                  <a:pt x="9549" y="727"/>
                </a:lnTo>
                <a:cubicBezTo>
                  <a:pt x="9561" y="727"/>
                  <a:pt x="9561" y="739"/>
                  <a:pt x="9561" y="739"/>
                </a:cubicBezTo>
                <a:cubicBezTo>
                  <a:pt x="9538" y="739"/>
                  <a:pt x="9502" y="751"/>
                  <a:pt x="9502" y="751"/>
                </a:cubicBezTo>
                <a:cubicBezTo>
                  <a:pt x="9490" y="755"/>
                  <a:pt x="9483" y="756"/>
                  <a:pt x="9480" y="756"/>
                </a:cubicBezTo>
                <a:cubicBezTo>
                  <a:pt x="9473" y="756"/>
                  <a:pt x="9478" y="751"/>
                  <a:pt x="9478" y="751"/>
                </a:cubicBezTo>
                <a:cubicBezTo>
                  <a:pt x="9419" y="751"/>
                  <a:pt x="9442" y="763"/>
                  <a:pt x="9383" y="763"/>
                </a:cubicBezTo>
                <a:cubicBezTo>
                  <a:pt x="9387" y="767"/>
                  <a:pt x="9392" y="768"/>
                  <a:pt x="9398" y="768"/>
                </a:cubicBezTo>
                <a:cubicBezTo>
                  <a:pt x="9411" y="768"/>
                  <a:pt x="9426" y="763"/>
                  <a:pt x="9442" y="763"/>
                </a:cubicBezTo>
                <a:cubicBezTo>
                  <a:pt x="9466" y="763"/>
                  <a:pt x="9514" y="763"/>
                  <a:pt x="9478" y="775"/>
                </a:cubicBezTo>
                <a:lnTo>
                  <a:pt x="9538" y="775"/>
                </a:lnTo>
                <a:cubicBezTo>
                  <a:pt x="9490" y="775"/>
                  <a:pt x="9526" y="775"/>
                  <a:pt x="9514" y="786"/>
                </a:cubicBezTo>
                <a:lnTo>
                  <a:pt x="9490" y="786"/>
                </a:lnTo>
                <a:cubicBezTo>
                  <a:pt x="9490" y="786"/>
                  <a:pt x="9478" y="798"/>
                  <a:pt x="9466" y="798"/>
                </a:cubicBezTo>
                <a:lnTo>
                  <a:pt x="9430" y="798"/>
                </a:lnTo>
                <a:lnTo>
                  <a:pt x="9419" y="810"/>
                </a:lnTo>
                <a:cubicBezTo>
                  <a:pt x="9442" y="798"/>
                  <a:pt x="9466" y="798"/>
                  <a:pt x="9490" y="798"/>
                </a:cubicBezTo>
                <a:cubicBezTo>
                  <a:pt x="9538" y="798"/>
                  <a:pt x="9573" y="798"/>
                  <a:pt x="9573" y="810"/>
                </a:cubicBezTo>
                <a:cubicBezTo>
                  <a:pt x="9557" y="814"/>
                  <a:pt x="9548" y="816"/>
                  <a:pt x="9541" y="816"/>
                </a:cubicBezTo>
                <a:cubicBezTo>
                  <a:pt x="9527" y="816"/>
                  <a:pt x="9522" y="810"/>
                  <a:pt x="9490" y="810"/>
                </a:cubicBezTo>
                <a:cubicBezTo>
                  <a:pt x="9478" y="816"/>
                  <a:pt x="9508" y="816"/>
                  <a:pt x="9541" y="816"/>
                </a:cubicBezTo>
                <a:cubicBezTo>
                  <a:pt x="9573" y="816"/>
                  <a:pt x="9609" y="816"/>
                  <a:pt x="9609" y="822"/>
                </a:cubicBezTo>
                <a:cubicBezTo>
                  <a:pt x="9585" y="834"/>
                  <a:pt x="9633" y="834"/>
                  <a:pt x="9633" y="834"/>
                </a:cubicBezTo>
                <a:cubicBezTo>
                  <a:pt x="9609" y="834"/>
                  <a:pt x="9597" y="846"/>
                  <a:pt x="9573" y="858"/>
                </a:cubicBezTo>
                <a:lnTo>
                  <a:pt x="9514" y="858"/>
                </a:lnTo>
                <a:cubicBezTo>
                  <a:pt x="9561" y="858"/>
                  <a:pt x="9561" y="870"/>
                  <a:pt x="9573" y="870"/>
                </a:cubicBezTo>
                <a:lnTo>
                  <a:pt x="9609" y="870"/>
                </a:lnTo>
                <a:cubicBezTo>
                  <a:pt x="9621" y="870"/>
                  <a:pt x="9645" y="882"/>
                  <a:pt x="9645" y="882"/>
                </a:cubicBezTo>
                <a:cubicBezTo>
                  <a:pt x="9651" y="888"/>
                  <a:pt x="9660" y="888"/>
                  <a:pt x="9673" y="888"/>
                </a:cubicBezTo>
                <a:cubicBezTo>
                  <a:pt x="9684" y="888"/>
                  <a:pt x="9699" y="888"/>
                  <a:pt x="9718" y="891"/>
                </a:cubicBezTo>
                <a:lnTo>
                  <a:pt x="9718" y="891"/>
                </a:lnTo>
                <a:cubicBezTo>
                  <a:pt x="9724" y="890"/>
                  <a:pt x="9727" y="890"/>
                  <a:pt x="9729" y="890"/>
                </a:cubicBezTo>
                <a:cubicBezTo>
                  <a:pt x="9732" y="890"/>
                  <a:pt x="9729" y="891"/>
                  <a:pt x="9725" y="893"/>
                </a:cubicBezTo>
                <a:lnTo>
                  <a:pt x="9725" y="893"/>
                </a:lnTo>
                <a:cubicBezTo>
                  <a:pt x="9722" y="892"/>
                  <a:pt x="9720" y="892"/>
                  <a:pt x="9718" y="891"/>
                </a:cubicBezTo>
                <a:lnTo>
                  <a:pt x="9718" y="891"/>
                </a:lnTo>
                <a:cubicBezTo>
                  <a:pt x="9715" y="892"/>
                  <a:pt x="9710" y="893"/>
                  <a:pt x="9704" y="894"/>
                </a:cubicBezTo>
                <a:cubicBezTo>
                  <a:pt x="9691" y="894"/>
                  <a:pt x="9671" y="897"/>
                  <a:pt x="9653" y="902"/>
                </a:cubicBezTo>
                <a:lnTo>
                  <a:pt x="9653" y="902"/>
                </a:lnTo>
                <a:cubicBezTo>
                  <a:pt x="9678" y="899"/>
                  <a:pt x="9700" y="894"/>
                  <a:pt x="9722" y="894"/>
                </a:cubicBezTo>
                <a:lnTo>
                  <a:pt x="9722" y="894"/>
                </a:lnTo>
                <a:cubicBezTo>
                  <a:pt x="9723" y="893"/>
                  <a:pt x="9724" y="893"/>
                  <a:pt x="9725" y="893"/>
                </a:cubicBezTo>
                <a:lnTo>
                  <a:pt x="9725" y="893"/>
                </a:lnTo>
                <a:cubicBezTo>
                  <a:pt x="9726" y="893"/>
                  <a:pt x="9727" y="893"/>
                  <a:pt x="9728" y="894"/>
                </a:cubicBezTo>
                <a:cubicBezTo>
                  <a:pt x="9746" y="890"/>
                  <a:pt x="9757" y="889"/>
                  <a:pt x="9764" y="889"/>
                </a:cubicBezTo>
                <a:cubicBezTo>
                  <a:pt x="9782" y="889"/>
                  <a:pt x="9776" y="897"/>
                  <a:pt x="9776" y="905"/>
                </a:cubicBezTo>
                <a:cubicBezTo>
                  <a:pt x="9752" y="917"/>
                  <a:pt x="9740" y="917"/>
                  <a:pt x="9704" y="929"/>
                </a:cubicBezTo>
                <a:cubicBezTo>
                  <a:pt x="9704" y="929"/>
                  <a:pt x="9704" y="929"/>
                  <a:pt x="9692" y="941"/>
                </a:cubicBezTo>
                <a:cubicBezTo>
                  <a:pt x="9692" y="941"/>
                  <a:pt x="9716" y="941"/>
                  <a:pt x="9705" y="953"/>
                </a:cubicBezTo>
                <a:lnTo>
                  <a:pt x="9705" y="953"/>
                </a:lnTo>
                <a:cubicBezTo>
                  <a:pt x="9700" y="953"/>
                  <a:pt x="9696" y="953"/>
                  <a:pt x="9692" y="953"/>
                </a:cubicBezTo>
                <a:cubicBezTo>
                  <a:pt x="9678" y="957"/>
                  <a:pt x="9673" y="958"/>
                  <a:pt x="9671" y="958"/>
                </a:cubicBezTo>
                <a:cubicBezTo>
                  <a:pt x="9668" y="958"/>
                  <a:pt x="9689" y="950"/>
                  <a:pt x="9680" y="941"/>
                </a:cubicBezTo>
                <a:lnTo>
                  <a:pt x="9680" y="941"/>
                </a:lnTo>
                <a:cubicBezTo>
                  <a:pt x="9621" y="953"/>
                  <a:pt x="9669" y="953"/>
                  <a:pt x="9633" y="965"/>
                </a:cubicBezTo>
                <a:cubicBezTo>
                  <a:pt x="9601" y="965"/>
                  <a:pt x="9612" y="960"/>
                  <a:pt x="9608" y="960"/>
                </a:cubicBezTo>
                <a:lnTo>
                  <a:pt x="9608" y="960"/>
                </a:lnTo>
                <a:cubicBezTo>
                  <a:pt x="9606" y="960"/>
                  <a:pt x="9601" y="961"/>
                  <a:pt x="9585" y="965"/>
                </a:cubicBezTo>
                <a:cubicBezTo>
                  <a:pt x="9573" y="965"/>
                  <a:pt x="9621" y="965"/>
                  <a:pt x="9609" y="977"/>
                </a:cubicBezTo>
                <a:cubicBezTo>
                  <a:pt x="9585" y="977"/>
                  <a:pt x="9577" y="972"/>
                  <a:pt x="9564" y="972"/>
                </a:cubicBezTo>
                <a:cubicBezTo>
                  <a:pt x="9557" y="972"/>
                  <a:pt x="9549" y="973"/>
                  <a:pt x="9538" y="977"/>
                </a:cubicBezTo>
                <a:lnTo>
                  <a:pt x="9526" y="977"/>
                </a:lnTo>
                <a:cubicBezTo>
                  <a:pt x="9526" y="975"/>
                  <a:pt x="9523" y="974"/>
                  <a:pt x="9518" y="974"/>
                </a:cubicBezTo>
                <a:cubicBezTo>
                  <a:pt x="9499" y="974"/>
                  <a:pt x="9452" y="989"/>
                  <a:pt x="9442" y="989"/>
                </a:cubicBezTo>
                <a:cubicBezTo>
                  <a:pt x="9423" y="989"/>
                  <a:pt x="9467" y="989"/>
                  <a:pt x="9464" y="995"/>
                </a:cubicBezTo>
                <a:lnTo>
                  <a:pt x="9464" y="995"/>
                </a:lnTo>
                <a:cubicBezTo>
                  <a:pt x="9456" y="996"/>
                  <a:pt x="9449" y="997"/>
                  <a:pt x="9442" y="1001"/>
                </a:cubicBezTo>
                <a:lnTo>
                  <a:pt x="9454" y="1001"/>
                </a:lnTo>
                <a:cubicBezTo>
                  <a:pt x="9457" y="999"/>
                  <a:pt x="9460" y="998"/>
                  <a:pt x="9463" y="997"/>
                </a:cubicBezTo>
                <a:lnTo>
                  <a:pt x="9463" y="997"/>
                </a:lnTo>
                <a:cubicBezTo>
                  <a:pt x="9462" y="998"/>
                  <a:pt x="9459" y="999"/>
                  <a:pt x="9454" y="1001"/>
                </a:cubicBezTo>
                <a:lnTo>
                  <a:pt x="9609" y="1001"/>
                </a:lnTo>
                <a:cubicBezTo>
                  <a:pt x="9597" y="1001"/>
                  <a:pt x="9597" y="1001"/>
                  <a:pt x="9585" y="1013"/>
                </a:cubicBezTo>
                <a:cubicBezTo>
                  <a:pt x="9633" y="1013"/>
                  <a:pt x="9633" y="1025"/>
                  <a:pt x="9680" y="1025"/>
                </a:cubicBezTo>
                <a:cubicBezTo>
                  <a:pt x="9645" y="1025"/>
                  <a:pt x="9621" y="1036"/>
                  <a:pt x="9597" y="1036"/>
                </a:cubicBezTo>
                <a:cubicBezTo>
                  <a:pt x="9595" y="1036"/>
                  <a:pt x="9590" y="1036"/>
                  <a:pt x="9585" y="1037"/>
                </a:cubicBezTo>
                <a:lnTo>
                  <a:pt x="9585" y="1037"/>
                </a:lnTo>
                <a:cubicBezTo>
                  <a:pt x="9573" y="1042"/>
                  <a:pt x="9582" y="1042"/>
                  <a:pt x="9590" y="1042"/>
                </a:cubicBezTo>
                <a:cubicBezTo>
                  <a:pt x="9597" y="1042"/>
                  <a:pt x="9603" y="1042"/>
                  <a:pt x="9585" y="1048"/>
                </a:cubicBezTo>
                <a:cubicBezTo>
                  <a:pt x="9573" y="1054"/>
                  <a:pt x="9558" y="1054"/>
                  <a:pt x="9545" y="1054"/>
                </a:cubicBezTo>
                <a:cubicBezTo>
                  <a:pt x="9532" y="1054"/>
                  <a:pt x="9520" y="1054"/>
                  <a:pt x="9514" y="1060"/>
                </a:cubicBezTo>
                <a:cubicBezTo>
                  <a:pt x="9514" y="1060"/>
                  <a:pt x="9540" y="1055"/>
                  <a:pt x="9554" y="1055"/>
                </a:cubicBezTo>
                <a:cubicBezTo>
                  <a:pt x="9561" y="1055"/>
                  <a:pt x="9565" y="1056"/>
                  <a:pt x="9561" y="1060"/>
                </a:cubicBezTo>
                <a:lnTo>
                  <a:pt x="9549" y="1060"/>
                </a:lnTo>
                <a:cubicBezTo>
                  <a:pt x="9538" y="1072"/>
                  <a:pt x="9561" y="1072"/>
                  <a:pt x="9585" y="1072"/>
                </a:cubicBezTo>
                <a:cubicBezTo>
                  <a:pt x="9514" y="1084"/>
                  <a:pt x="9597" y="1084"/>
                  <a:pt x="9526" y="1084"/>
                </a:cubicBezTo>
                <a:cubicBezTo>
                  <a:pt x="9534" y="1088"/>
                  <a:pt x="9540" y="1089"/>
                  <a:pt x="9546" y="1089"/>
                </a:cubicBezTo>
                <a:cubicBezTo>
                  <a:pt x="9549" y="1089"/>
                  <a:pt x="9552" y="1089"/>
                  <a:pt x="9555" y="1089"/>
                </a:cubicBezTo>
                <a:lnTo>
                  <a:pt x="9555" y="1089"/>
                </a:lnTo>
                <a:lnTo>
                  <a:pt x="9526" y="1096"/>
                </a:lnTo>
                <a:cubicBezTo>
                  <a:pt x="9517" y="1105"/>
                  <a:pt x="9529" y="1107"/>
                  <a:pt x="9546" y="1107"/>
                </a:cubicBezTo>
                <a:cubicBezTo>
                  <a:pt x="9565" y="1107"/>
                  <a:pt x="9590" y="1104"/>
                  <a:pt x="9599" y="1104"/>
                </a:cubicBezTo>
                <a:cubicBezTo>
                  <a:pt x="9605" y="1104"/>
                  <a:pt x="9605" y="1105"/>
                  <a:pt x="9597" y="1108"/>
                </a:cubicBezTo>
                <a:lnTo>
                  <a:pt x="9526" y="1108"/>
                </a:lnTo>
                <a:cubicBezTo>
                  <a:pt x="9538" y="1108"/>
                  <a:pt x="9526" y="1120"/>
                  <a:pt x="9561" y="1120"/>
                </a:cubicBezTo>
                <a:cubicBezTo>
                  <a:pt x="9561" y="1120"/>
                  <a:pt x="9549" y="1120"/>
                  <a:pt x="9538" y="1132"/>
                </a:cubicBezTo>
                <a:lnTo>
                  <a:pt x="9609" y="1132"/>
                </a:lnTo>
                <a:cubicBezTo>
                  <a:pt x="9597" y="1144"/>
                  <a:pt x="9573" y="1144"/>
                  <a:pt x="9549" y="1156"/>
                </a:cubicBezTo>
                <a:cubicBezTo>
                  <a:pt x="9585" y="1167"/>
                  <a:pt x="9526" y="1179"/>
                  <a:pt x="9561" y="1191"/>
                </a:cubicBezTo>
                <a:lnTo>
                  <a:pt x="9573" y="1191"/>
                </a:lnTo>
                <a:cubicBezTo>
                  <a:pt x="9571" y="1194"/>
                  <a:pt x="9572" y="1195"/>
                  <a:pt x="9575" y="1195"/>
                </a:cubicBezTo>
                <a:cubicBezTo>
                  <a:pt x="9585" y="1195"/>
                  <a:pt x="9611" y="1188"/>
                  <a:pt x="9625" y="1188"/>
                </a:cubicBezTo>
                <a:cubicBezTo>
                  <a:pt x="9630" y="1188"/>
                  <a:pt x="9633" y="1189"/>
                  <a:pt x="9633" y="1191"/>
                </a:cubicBezTo>
                <a:cubicBezTo>
                  <a:pt x="9573" y="1191"/>
                  <a:pt x="9585" y="1203"/>
                  <a:pt x="9561" y="1215"/>
                </a:cubicBezTo>
                <a:cubicBezTo>
                  <a:pt x="9538" y="1227"/>
                  <a:pt x="9609" y="1227"/>
                  <a:pt x="9573" y="1251"/>
                </a:cubicBezTo>
                <a:lnTo>
                  <a:pt x="9538" y="1251"/>
                </a:lnTo>
                <a:cubicBezTo>
                  <a:pt x="9526" y="1263"/>
                  <a:pt x="9538" y="1263"/>
                  <a:pt x="9538" y="1275"/>
                </a:cubicBezTo>
                <a:lnTo>
                  <a:pt x="9526" y="1275"/>
                </a:lnTo>
                <a:cubicBezTo>
                  <a:pt x="9478" y="1298"/>
                  <a:pt x="9538" y="1298"/>
                  <a:pt x="9561" y="1310"/>
                </a:cubicBezTo>
                <a:cubicBezTo>
                  <a:pt x="9549" y="1310"/>
                  <a:pt x="9526" y="1322"/>
                  <a:pt x="9514" y="1322"/>
                </a:cubicBezTo>
                <a:cubicBezTo>
                  <a:pt x="9502" y="1322"/>
                  <a:pt x="9502" y="1334"/>
                  <a:pt x="9549" y="1334"/>
                </a:cubicBezTo>
                <a:cubicBezTo>
                  <a:pt x="9502" y="1358"/>
                  <a:pt x="9573" y="1346"/>
                  <a:pt x="9514" y="1358"/>
                </a:cubicBezTo>
                <a:lnTo>
                  <a:pt x="9502" y="1358"/>
                </a:lnTo>
                <a:cubicBezTo>
                  <a:pt x="9490" y="1370"/>
                  <a:pt x="9490" y="1370"/>
                  <a:pt x="9490" y="1382"/>
                </a:cubicBezTo>
                <a:cubicBezTo>
                  <a:pt x="9526" y="1382"/>
                  <a:pt x="9597" y="1382"/>
                  <a:pt x="9585" y="1394"/>
                </a:cubicBezTo>
                <a:cubicBezTo>
                  <a:pt x="9557" y="1398"/>
                  <a:pt x="9546" y="1399"/>
                  <a:pt x="9540" y="1399"/>
                </a:cubicBezTo>
                <a:cubicBezTo>
                  <a:pt x="9528" y="1399"/>
                  <a:pt x="9542" y="1394"/>
                  <a:pt x="9502" y="1394"/>
                </a:cubicBezTo>
                <a:cubicBezTo>
                  <a:pt x="9514" y="1406"/>
                  <a:pt x="9526" y="1406"/>
                  <a:pt x="9514" y="1406"/>
                </a:cubicBezTo>
                <a:lnTo>
                  <a:pt x="9466" y="1406"/>
                </a:lnTo>
                <a:cubicBezTo>
                  <a:pt x="9454" y="1417"/>
                  <a:pt x="9478" y="1417"/>
                  <a:pt x="9502" y="1417"/>
                </a:cubicBezTo>
                <a:lnTo>
                  <a:pt x="9538" y="1417"/>
                </a:lnTo>
                <a:cubicBezTo>
                  <a:pt x="9549" y="1417"/>
                  <a:pt x="9561" y="1406"/>
                  <a:pt x="9561" y="1406"/>
                </a:cubicBezTo>
                <a:cubicBezTo>
                  <a:pt x="9609" y="1406"/>
                  <a:pt x="9561" y="1417"/>
                  <a:pt x="9585" y="1429"/>
                </a:cubicBezTo>
                <a:cubicBezTo>
                  <a:pt x="9585" y="1429"/>
                  <a:pt x="9597" y="1417"/>
                  <a:pt x="9633" y="1417"/>
                </a:cubicBezTo>
                <a:cubicBezTo>
                  <a:pt x="9629" y="1421"/>
                  <a:pt x="9634" y="1423"/>
                  <a:pt x="9644" y="1423"/>
                </a:cubicBezTo>
                <a:cubicBezTo>
                  <a:pt x="9665" y="1423"/>
                  <a:pt x="9704" y="1417"/>
                  <a:pt x="9728" y="1417"/>
                </a:cubicBezTo>
                <a:cubicBezTo>
                  <a:pt x="9710" y="1429"/>
                  <a:pt x="9692" y="1432"/>
                  <a:pt x="9673" y="1432"/>
                </a:cubicBezTo>
                <a:cubicBezTo>
                  <a:pt x="9654" y="1432"/>
                  <a:pt x="9633" y="1429"/>
                  <a:pt x="9609" y="1429"/>
                </a:cubicBezTo>
                <a:cubicBezTo>
                  <a:pt x="9585" y="1429"/>
                  <a:pt x="9549" y="1441"/>
                  <a:pt x="9526" y="1441"/>
                </a:cubicBezTo>
                <a:cubicBezTo>
                  <a:pt x="9526" y="1441"/>
                  <a:pt x="9526" y="1441"/>
                  <a:pt x="9526" y="1453"/>
                </a:cubicBezTo>
                <a:lnTo>
                  <a:pt x="9573" y="1453"/>
                </a:lnTo>
                <a:lnTo>
                  <a:pt x="9561" y="1465"/>
                </a:lnTo>
                <a:lnTo>
                  <a:pt x="9573" y="1465"/>
                </a:lnTo>
                <a:cubicBezTo>
                  <a:pt x="9585" y="1525"/>
                  <a:pt x="9526" y="1548"/>
                  <a:pt x="9573" y="1596"/>
                </a:cubicBezTo>
                <a:lnTo>
                  <a:pt x="9538" y="1644"/>
                </a:lnTo>
                <a:cubicBezTo>
                  <a:pt x="9549" y="1679"/>
                  <a:pt x="9538" y="1679"/>
                  <a:pt x="9549" y="1703"/>
                </a:cubicBezTo>
                <a:cubicBezTo>
                  <a:pt x="9549" y="1686"/>
                  <a:pt x="9555" y="1670"/>
                  <a:pt x="9563" y="1670"/>
                </a:cubicBezTo>
                <a:cubicBezTo>
                  <a:pt x="9566" y="1670"/>
                  <a:pt x="9570" y="1672"/>
                  <a:pt x="9573" y="1679"/>
                </a:cubicBezTo>
                <a:cubicBezTo>
                  <a:pt x="9573" y="1664"/>
                  <a:pt x="9578" y="1660"/>
                  <a:pt x="9583" y="1660"/>
                </a:cubicBezTo>
                <a:cubicBezTo>
                  <a:pt x="9584" y="1660"/>
                  <a:pt x="9585" y="1660"/>
                  <a:pt x="9586" y="1660"/>
                </a:cubicBezTo>
                <a:lnTo>
                  <a:pt x="9586" y="1660"/>
                </a:lnTo>
                <a:cubicBezTo>
                  <a:pt x="9579" y="1651"/>
                  <a:pt x="9573" y="1632"/>
                  <a:pt x="9573" y="1608"/>
                </a:cubicBezTo>
                <a:cubicBezTo>
                  <a:pt x="9582" y="1600"/>
                  <a:pt x="9584" y="1591"/>
                  <a:pt x="9593" y="1591"/>
                </a:cubicBezTo>
                <a:cubicBezTo>
                  <a:pt x="9597" y="1591"/>
                  <a:pt x="9602" y="1593"/>
                  <a:pt x="9609" y="1596"/>
                </a:cubicBezTo>
                <a:lnTo>
                  <a:pt x="9585" y="1572"/>
                </a:lnTo>
                <a:cubicBezTo>
                  <a:pt x="9588" y="1561"/>
                  <a:pt x="9591" y="1557"/>
                  <a:pt x="9595" y="1557"/>
                </a:cubicBezTo>
                <a:cubicBezTo>
                  <a:pt x="9606" y="1557"/>
                  <a:pt x="9620" y="1589"/>
                  <a:pt x="9635" y="1589"/>
                </a:cubicBezTo>
                <a:cubicBezTo>
                  <a:pt x="9639" y="1589"/>
                  <a:pt x="9642" y="1587"/>
                  <a:pt x="9645" y="1584"/>
                </a:cubicBezTo>
                <a:lnTo>
                  <a:pt x="9645" y="1584"/>
                </a:lnTo>
                <a:cubicBezTo>
                  <a:pt x="9633" y="1608"/>
                  <a:pt x="9633" y="1608"/>
                  <a:pt x="9621" y="1644"/>
                </a:cubicBezTo>
                <a:cubicBezTo>
                  <a:pt x="9633" y="1620"/>
                  <a:pt x="9645" y="1596"/>
                  <a:pt x="9669" y="1572"/>
                </a:cubicBezTo>
                <a:cubicBezTo>
                  <a:pt x="9669" y="1560"/>
                  <a:pt x="9669" y="1560"/>
                  <a:pt x="9669" y="1548"/>
                </a:cubicBezTo>
                <a:cubicBezTo>
                  <a:pt x="9669" y="1548"/>
                  <a:pt x="9669" y="1548"/>
                  <a:pt x="9669" y="1537"/>
                </a:cubicBezTo>
                <a:cubicBezTo>
                  <a:pt x="9680" y="1525"/>
                  <a:pt x="9680" y="1525"/>
                  <a:pt x="9692" y="1525"/>
                </a:cubicBezTo>
                <a:cubicBezTo>
                  <a:pt x="9692" y="1537"/>
                  <a:pt x="9680" y="1537"/>
                  <a:pt x="9669" y="1537"/>
                </a:cubicBezTo>
                <a:lnTo>
                  <a:pt x="9728" y="1537"/>
                </a:lnTo>
                <a:cubicBezTo>
                  <a:pt x="9716" y="1537"/>
                  <a:pt x="9704" y="1537"/>
                  <a:pt x="9704" y="1548"/>
                </a:cubicBezTo>
                <a:lnTo>
                  <a:pt x="9716" y="1548"/>
                </a:lnTo>
                <a:cubicBezTo>
                  <a:pt x="9716" y="1548"/>
                  <a:pt x="9704" y="1548"/>
                  <a:pt x="9680" y="1560"/>
                </a:cubicBezTo>
                <a:lnTo>
                  <a:pt x="9716" y="1560"/>
                </a:lnTo>
                <a:cubicBezTo>
                  <a:pt x="9716" y="1560"/>
                  <a:pt x="9716" y="1572"/>
                  <a:pt x="9716" y="1572"/>
                </a:cubicBezTo>
                <a:cubicBezTo>
                  <a:pt x="9714" y="1567"/>
                  <a:pt x="9711" y="1565"/>
                  <a:pt x="9709" y="1565"/>
                </a:cubicBezTo>
                <a:cubicBezTo>
                  <a:pt x="9701" y="1565"/>
                  <a:pt x="9693" y="1579"/>
                  <a:pt x="9682" y="1579"/>
                </a:cubicBezTo>
                <a:cubicBezTo>
                  <a:pt x="9678" y="1579"/>
                  <a:pt x="9674" y="1577"/>
                  <a:pt x="9669" y="1572"/>
                </a:cubicBezTo>
                <a:lnTo>
                  <a:pt x="9669" y="1572"/>
                </a:lnTo>
                <a:lnTo>
                  <a:pt x="9692" y="1620"/>
                </a:lnTo>
                <a:cubicBezTo>
                  <a:pt x="9692" y="1596"/>
                  <a:pt x="9716" y="1620"/>
                  <a:pt x="9704" y="1584"/>
                </a:cubicBezTo>
                <a:lnTo>
                  <a:pt x="9704" y="1584"/>
                </a:lnTo>
                <a:cubicBezTo>
                  <a:pt x="9728" y="1608"/>
                  <a:pt x="9692" y="1632"/>
                  <a:pt x="9692" y="1656"/>
                </a:cubicBezTo>
                <a:cubicBezTo>
                  <a:pt x="9697" y="1659"/>
                  <a:pt x="9701" y="1660"/>
                  <a:pt x="9704" y="1660"/>
                </a:cubicBezTo>
                <a:cubicBezTo>
                  <a:pt x="9720" y="1660"/>
                  <a:pt x="9721" y="1629"/>
                  <a:pt x="9728" y="1629"/>
                </a:cubicBezTo>
                <a:cubicBezTo>
                  <a:pt x="9731" y="1629"/>
                  <a:pt x="9735" y="1633"/>
                  <a:pt x="9740" y="1644"/>
                </a:cubicBezTo>
                <a:lnTo>
                  <a:pt x="9740" y="1679"/>
                </a:lnTo>
                <a:cubicBezTo>
                  <a:pt x="9744" y="1679"/>
                  <a:pt x="9748" y="1678"/>
                  <a:pt x="9752" y="1677"/>
                </a:cubicBezTo>
                <a:lnTo>
                  <a:pt x="9752" y="1677"/>
                </a:lnTo>
                <a:cubicBezTo>
                  <a:pt x="9752" y="1677"/>
                  <a:pt x="9752" y="1678"/>
                  <a:pt x="9752" y="1679"/>
                </a:cubicBezTo>
                <a:cubicBezTo>
                  <a:pt x="9758" y="1679"/>
                  <a:pt x="9761" y="1676"/>
                  <a:pt x="9762" y="1675"/>
                </a:cubicBezTo>
                <a:lnTo>
                  <a:pt x="9762" y="1675"/>
                </a:lnTo>
                <a:cubicBezTo>
                  <a:pt x="9763" y="1676"/>
                  <a:pt x="9764" y="1677"/>
                  <a:pt x="9764" y="1679"/>
                </a:cubicBezTo>
                <a:cubicBezTo>
                  <a:pt x="9764" y="1675"/>
                  <a:pt x="9764" y="1674"/>
                  <a:pt x="9763" y="1674"/>
                </a:cubicBezTo>
                <a:cubicBezTo>
                  <a:pt x="9763" y="1674"/>
                  <a:pt x="9763" y="1674"/>
                  <a:pt x="9762" y="1675"/>
                </a:cubicBezTo>
                <a:lnTo>
                  <a:pt x="9762" y="1675"/>
                </a:lnTo>
                <a:cubicBezTo>
                  <a:pt x="9762" y="1674"/>
                  <a:pt x="9761" y="1674"/>
                  <a:pt x="9760" y="1674"/>
                </a:cubicBezTo>
                <a:cubicBezTo>
                  <a:pt x="9758" y="1674"/>
                  <a:pt x="9755" y="1675"/>
                  <a:pt x="9752" y="1677"/>
                </a:cubicBezTo>
                <a:lnTo>
                  <a:pt x="9752" y="1677"/>
                </a:lnTo>
                <a:cubicBezTo>
                  <a:pt x="9753" y="1620"/>
                  <a:pt x="9776" y="1619"/>
                  <a:pt x="9788" y="1584"/>
                </a:cubicBezTo>
                <a:cubicBezTo>
                  <a:pt x="9811" y="1584"/>
                  <a:pt x="9847" y="1572"/>
                  <a:pt x="9895" y="1572"/>
                </a:cubicBezTo>
                <a:lnTo>
                  <a:pt x="9871" y="1572"/>
                </a:lnTo>
                <a:cubicBezTo>
                  <a:pt x="9954" y="1548"/>
                  <a:pt x="9966" y="1525"/>
                  <a:pt x="9990" y="1501"/>
                </a:cubicBezTo>
                <a:cubicBezTo>
                  <a:pt x="9930" y="1501"/>
                  <a:pt x="10014" y="1489"/>
                  <a:pt x="9978" y="1477"/>
                </a:cubicBezTo>
                <a:cubicBezTo>
                  <a:pt x="9907" y="1477"/>
                  <a:pt x="9954" y="1477"/>
                  <a:pt x="9942" y="1465"/>
                </a:cubicBezTo>
                <a:lnTo>
                  <a:pt x="9942" y="1465"/>
                </a:lnTo>
                <a:cubicBezTo>
                  <a:pt x="9946" y="1469"/>
                  <a:pt x="9952" y="1470"/>
                  <a:pt x="9960" y="1470"/>
                </a:cubicBezTo>
                <a:cubicBezTo>
                  <a:pt x="9978" y="1470"/>
                  <a:pt x="10002" y="1462"/>
                  <a:pt x="10002" y="1453"/>
                </a:cubicBezTo>
                <a:lnTo>
                  <a:pt x="9978" y="1453"/>
                </a:lnTo>
                <a:cubicBezTo>
                  <a:pt x="10002" y="1453"/>
                  <a:pt x="10050" y="1429"/>
                  <a:pt x="10002" y="1429"/>
                </a:cubicBezTo>
                <a:cubicBezTo>
                  <a:pt x="10010" y="1425"/>
                  <a:pt x="10015" y="1424"/>
                  <a:pt x="10019" y="1424"/>
                </a:cubicBezTo>
                <a:cubicBezTo>
                  <a:pt x="10027" y="1424"/>
                  <a:pt x="10030" y="1429"/>
                  <a:pt x="10038" y="1429"/>
                </a:cubicBezTo>
                <a:cubicBezTo>
                  <a:pt x="10055" y="1423"/>
                  <a:pt x="10050" y="1423"/>
                  <a:pt x="10042" y="1423"/>
                </a:cubicBezTo>
                <a:cubicBezTo>
                  <a:pt x="10035" y="1423"/>
                  <a:pt x="10026" y="1423"/>
                  <a:pt x="10038" y="1417"/>
                </a:cubicBezTo>
                <a:lnTo>
                  <a:pt x="10050" y="1417"/>
                </a:lnTo>
                <a:cubicBezTo>
                  <a:pt x="10038" y="1417"/>
                  <a:pt x="10061" y="1406"/>
                  <a:pt x="10073" y="1394"/>
                </a:cubicBezTo>
                <a:lnTo>
                  <a:pt x="10073" y="1394"/>
                </a:lnTo>
                <a:cubicBezTo>
                  <a:pt x="10052" y="1397"/>
                  <a:pt x="10041" y="1399"/>
                  <a:pt x="10034" y="1399"/>
                </a:cubicBezTo>
                <a:cubicBezTo>
                  <a:pt x="10018" y="1399"/>
                  <a:pt x="10031" y="1390"/>
                  <a:pt x="10014" y="1382"/>
                </a:cubicBezTo>
                <a:cubicBezTo>
                  <a:pt x="10038" y="1382"/>
                  <a:pt x="10038" y="1382"/>
                  <a:pt x="10050" y="1370"/>
                </a:cubicBezTo>
                <a:lnTo>
                  <a:pt x="10002" y="1370"/>
                </a:lnTo>
                <a:cubicBezTo>
                  <a:pt x="9954" y="1370"/>
                  <a:pt x="10038" y="1370"/>
                  <a:pt x="10014" y="1358"/>
                </a:cubicBezTo>
                <a:lnTo>
                  <a:pt x="10002" y="1358"/>
                </a:lnTo>
                <a:cubicBezTo>
                  <a:pt x="9978" y="1358"/>
                  <a:pt x="10014" y="1346"/>
                  <a:pt x="10050" y="1334"/>
                </a:cubicBezTo>
                <a:cubicBezTo>
                  <a:pt x="9919" y="1310"/>
                  <a:pt x="10121" y="1251"/>
                  <a:pt x="10073" y="1215"/>
                </a:cubicBezTo>
                <a:lnTo>
                  <a:pt x="10014" y="1215"/>
                </a:lnTo>
                <a:cubicBezTo>
                  <a:pt x="10002" y="1215"/>
                  <a:pt x="10002" y="1215"/>
                  <a:pt x="9990" y="1227"/>
                </a:cubicBezTo>
                <a:lnTo>
                  <a:pt x="9978" y="1227"/>
                </a:lnTo>
                <a:cubicBezTo>
                  <a:pt x="9978" y="1221"/>
                  <a:pt x="9972" y="1221"/>
                  <a:pt x="9968" y="1221"/>
                </a:cubicBezTo>
                <a:cubicBezTo>
                  <a:pt x="9963" y="1221"/>
                  <a:pt x="9960" y="1221"/>
                  <a:pt x="9966" y="1215"/>
                </a:cubicBezTo>
                <a:lnTo>
                  <a:pt x="9978" y="1215"/>
                </a:lnTo>
                <a:lnTo>
                  <a:pt x="10002" y="1191"/>
                </a:lnTo>
                <a:cubicBezTo>
                  <a:pt x="9942" y="1191"/>
                  <a:pt x="10002" y="1179"/>
                  <a:pt x="10014" y="1179"/>
                </a:cubicBezTo>
                <a:cubicBezTo>
                  <a:pt x="10026" y="1175"/>
                  <a:pt x="10031" y="1174"/>
                  <a:pt x="10035" y="1174"/>
                </a:cubicBezTo>
                <a:cubicBezTo>
                  <a:pt x="10041" y="1174"/>
                  <a:pt x="10041" y="1178"/>
                  <a:pt x="10062" y="1179"/>
                </a:cubicBezTo>
                <a:lnTo>
                  <a:pt x="10062" y="1179"/>
                </a:lnTo>
                <a:lnTo>
                  <a:pt x="10073" y="1167"/>
                </a:lnTo>
                <a:lnTo>
                  <a:pt x="10061" y="1167"/>
                </a:lnTo>
                <a:cubicBezTo>
                  <a:pt x="10097" y="1156"/>
                  <a:pt x="10073" y="1156"/>
                  <a:pt x="10109" y="1156"/>
                </a:cubicBezTo>
                <a:cubicBezTo>
                  <a:pt x="10133" y="1132"/>
                  <a:pt x="10050" y="1144"/>
                  <a:pt x="10109" y="1120"/>
                </a:cubicBezTo>
                <a:lnTo>
                  <a:pt x="10050" y="1120"/>
                </a:lnTo>
                <a:cubicBezTo>
                  <a:pt x="10061" y="1108"/>
                  <a:pt x="10073" y="1108"/>
                  <a:pt x="10085" y="1108"/>
                </a:cubicBezTo>
                <a:lnTo>
                  <a:pt x="10061" y="1108"/>
                </a:lnTo>
                <a:cubicBezTo>
                  <a:pt x="10133" y="1096"/>
                  <a:pt x="10085" y="1096"/>
                  <a:pt x="10109" y="1072"/>
                </a:cubicBezTo>
                <a:lnTo>
                  <a:pt x="10121" y="1072"/>
                </a:lnTo>
                <a:cubicBezTo>
                  <a:pt x="10109" y="1072"/>
                  <a:pt x="10087" y="1072"/>
                  <a:pt x="10096" y="1061"/>
                </a:cubicBezTo>
                <a:lnTo>
                  <a:pt x="10096" y="1061"/>
                </a:lnTo>
                <a:cubicBezTo>
                  <a:pt x="10087" y="1063"/>
                  <a:pt x="10078" y="1064"/>
                  <a:pt x="10073" y="1064"/>
                </a:cubicBezTo>
                <a:cubicBezTo>
                  <a:pt x="10069" y="1064"/>
                  <a:pt x="10068" y="1063"/>
                  <a:pt x="10073" y="1060"/>
                </a:cubicBezTo>
                <a:cubicBezTo>
                  <a:pt x="10038" y="1060"/>
                  <a:pt x="10014" y="1072"/>
                  <a:pt x="9978" y="1072"/>
                </a:cubicBezTo>
                <a:cubicBezTo>
                  <a:pt x="10014" y="1072"/>
                  <a:pt x="10014" y="1060"/>
                  <a:pt x="9990" y="1060"/>
                </a:cubicBezTo>
                <a:lnTo>
                  <a:pt x="10002" y="1060"/>
                </a:lnTo>
                <a:lnTo>
                  <a:pt x="9978" y="1048"/>
                </a:lnTo>
                <a:lnTo>
                  <a:pt x="10050" y="1048"/>
                </a:lnTo>
                <a:cubicBezTo>
                  <a:pt x="10002" y="1048"/>
                  <a:pt x="10038" y="1036"/>
                  <a:pt x="10050" y="1025"/>
                </a:cubicBezTo>
                <a:lnTo>
                  <a:pt x="10073" y="1025"/>
                </a:lnTo>
                <a:cubicBezTo>
                  <a:pt x="10038" y="1025"/>
                  <a:pt x="10038" y="1013"/>
                  <a:pt x="10050" y="1001"/>
                </a:cubicBezTo>
                <a:lnTo>
                  <a:pt x="10073" y="1001"/>
                </a:lnTo>
                <a:cubicBezTo>
                  <a:pt x="10050" y="1001"/>
                  <a:pt x="10085" y="989"/>
                  <a:pt x="10109" y="989"/>
                </a:cubicBezTo>
                <a:cubicBezTo>
                  <a:pt x="10061" y="977"/>
                  <a:pt x="10192" y="953"/>
                  <a:pt x="10121" y="953"/>
                </a:cubicBezTo>
                <a:lnTo>
                  <a:pt x="10145" y="941"/>
                </a:lnTo>
                <a:cubicBezTo>
                  <a:pt x="10085" y="941"/>
                  <a:pt x="10169" y="917"/>
                  <a:pt x="10073" y="917"/>
                </a:cubicBezTo>
                <a:cubicBezTo>
                  <a:pt x="10120" y="904"/>
                  <a:pt x="10116" y="900"/>
                  <a:pt x="10099" y="900"/>
                </a:cubicBezTo>
                <a:cubicBezTo>
                  <a:pt x="10085" y="900"/>
                  <a:pt x="10064" y="902"/>
                  <a:pt x="10054" y="902"/>
                </a:cubicBezTo>
                <a:cubicBezTo>
                  <a:pt x="10044" y="902"/>
                  <a:pt x="10045" y="901"/>
                  <a:pt x="10073" y="894"/>
                </a:cubicBezTo>
                <a:lnTo>
                  <a:pt x="10061" y="894"/>
                </a:lnTo>
                <a:cubicBezTo>
                  <a:pt x="10073" y="846"/>
                  <a:pt x="10121" y="786"/>
                  <a:pt x="10061" y="739"/>
                </a:cubicBezTo>
                <a:lnTo>
                  <a:pt x="10085" y="739"/>
                </a:lnTo>
                <a:cubicBezTo>
                  <a:pt x="10097" y="715"/>
                  <a:pt x="10097" y="679"/>
                  <a:pt x="10085" y="655"/>
                </a:cubicBezTo>
                <a:cubicBezTo>
                  <a:pt x="10089" y="655"/>
                  <a:pt x="10093" y="655"/>
                  <a:pt x="10097" y="655"/>
                </a:cubicBezTo>
                <a:cubicBezTo>
                  <a:pt x="10192" y="655"/>
                  <a:pt x="10184" y="799"/>
                  <a:pt x="10288" y="822"/>
                </a:cubicBezTo>
                <a:cubicBezTo>
                  <a:pt x="10300" y="798"/>
                  <a:pt x="10300" y="786"/>
                  <a:pt x="10311" y="763"/>
                </a:cubicBezTo>
                <a:cubicBezTo>
                  <a:pt x="10323" y="751"/>
                  <a:pt x="10323" y="751"/>
                  <a:pt x="10323" y="739"/>
                </a:cubicBezTo>
                <a:lnTo>
                  <a:pt x="10323" y="739"/>
                </a:lnTo>
                <a:cubicBezTo>
                  <a:pt x="10311" y="751"/>
                  <a:pt x="10300" y="751"/>
                  <a:pt x="10300" y="751"/>
                </a:cubicBezTo>
                <a:cubicBezTo>
                  <a:pt x="10309" y="741"/>
                  <a:pt x="10326" y="708"/>
                  <a:pt x="10339" y="708"/>
                </a:cubicBezTo>
                <a:cubicBezTo>
                  <a:pt x="10342" y="708"/>
                  <a:pt x="10345" y="710"/>
                  <a:pt x="10347" y="715"/>
                </a:cubicBezTo>
                <a:cubicBezTo>
                  <a:pt x="10335" y="727"/>
                  <a:pt x="10335" y="727"/>
                  <a:pt x="10335" y="727"/>
                </a:cubicBezTo>
                <a:cubicBezTo>
                  <a:pt x="10338" y="729"/>
                  <a:pt x="10340" y="730"/>
                  <a:pt x="10341" y="730"/>
                </a:cubicBezTo>
                <a:cubicBezTo>
                  <a:pt x="10346" y="730"/>
                  <a:pt x="10348" y="723"/>
                  <a:pt x="10353" y="723"/>
                </a:cubicBezTo>
                <a:cubicBezTo>
                  <a:pt x="10355" y="723"/>
                  <a:pt x="10357" y="724"/>
                  <a:pt x="10359" y="727"/>
                </a:cubicBezTo>
                <a:cubicBezTo>
                  <a:pt x="10359" y="739"/>
                  <a:pt x="10359" y="727"/>
                  <a:pt x="10359" y="751"/>
                </a:cubicBezTo>
                <a:lnTo>
                  <a:pt x="10371" y="786"/>
                </a:lnTo>
                <a:cubicBezTo>
                  <a:pt x="10384" y="773"/>
                  <a:pt x="10393" y="768"/>
                  <a:pt x="10398" y="768"/>
                </a:cubicBezTo>
                <a:cubicBezTo>
                  <a:pt x="10413" y="768"/>
                  <a:pt x="10407" y="802"/>
                  <a:pt x="10407" y="810"/>
                </a:cubicBezTo>
                <a:cubicBezTo>
                  <a:pt x="10395" y="828"/>
                  <a:pt x="10389" y="828"/>
                  <a:pt x="10383" y="828"/>
                </a:cubicBezTo>
                <a:cubicBezTo>
                  <a:pt x="10377" y="828"/>
                  <a:pt x="10371" y="828"/>
                  <a:pt x="10359" y="846"/>
                </a:cubicBezTo>
                <a:lnTo>
                  <a:pt x="10359" y="882"/>
                </a:lnTo>
                <a:lnTo>
                  <a:pt x="10371" y="846"/>
                </a:lnTo>
                <a:lnTo>
                  <a:pt x="10383" y="870"/>
                </a:lnTo>
                <a:cubicBezTo>
                  <a:pt x="10383" y="861"/>
                  <a:pt x="10389" y="853"/>
                  <a:pt x="10392" y="853"/>
                </a:cubicBezTo>
                <a:cubicBezTo>
                  <a:pt x="10394" y="853"/>
                  <a:pt x="10395" y="854"/>
                  <a:pt x="10395" y="858"/>
                </a:cubicBezTo>
                <a:cubicBezTo>
                  <a:pt x="10395" y="870"/>
                  <a:pt x="10395" y="870"/>
                  <a:pt x="10383" y="882"/>
                </a:cubicBezTo>
                <a:lnTo>
                  <a:pt x="10383" y="882"/>
                </a:lnTo>
                <a:lnTo>
                  <a:pt x="10407" y="858"/>
                </a:lnTo>
                <a:lnTo>
                  <a:pt x="10407" y="858"/>
                </a:lnTo>
                <a:cubicBezTo>
                  <a:pt x="10383" y="894"/>
                  <a:pt x="10407" y="882"/>
                  <a:pt x="10395" y="917"/>
                </a:cubicBezTo>
                <a:cubicBezTo>
                  <a:pt x="10400" y="925"/>
                  <a:pt x="10407" y="928"/>
                  <a:pt x="10414" y="928"/>
                </a:cubicBezTo>
                <a:cubicBezTo>
                  <a:pt x="10426" y="928"/>
                  <a:pt x="10440" y="920"/>
                  <a:pt x="10450" y="920"/>
                </a:cubicBezTo>
                <a:cubicBezTo>
                  <a:pt x="10460" y="920"/>
                  <a:pt x="10466" y="927"/>
                  <a:pt x="10466" y="953"/>
                </a:cubicBezTo>
                <a:cubicBezTo>
                  <a:pt x="10466" y="933"/>
                  <a:pt x="10493" y="903"/>
                  <a:pt x="10508" y="903"/>
                </a:cubicBezTo>
                <a:cubicBezTo>
                  <a:pt x="10510" y="903"/>
                  <a:pt x="10512" y="904"/>
                  <a:pt x="10514" y="905"/>
                </a:cubicBezTo>
                <a:cubicBezTo>
                  <a:pt x="10514" y="917"/>
                  <a:pt x="10514" y="929"/>
                  <a:pt x="10502" y="941"/>
                </a:cubicBezTo>
                <a:lnTo>
                  <a:pt x="10526" y="929"/>
                </a:lnTo>
                <a:lnTo>
                  <a:pt x="10526" y="929"/>
                </a:lnTo>
                <a:cubicBezTo>
                  <a:pt x="10502" y="1001"/>
                  <a:pt x="10538" y="965"/>
                  <a:pt x="10550" y="1001"/>
                </a:cubicBezTo>
                <a:lnTo>
                  <a:pt x="10550" y="1013"/>
                </a:lnTo>
                <a:cubicBezTo>
                  <a:pt x="10558" y="1004"/>
                  <a:pt x="10566" y="996"/>
                  <a:pt x="10575" y="996"/>
                </a:cubicBezTo>
                <a:cubicBezTo>
                  <a:pt x="10578" y="996"/>
                  <a:pt x="10582" y="997"/>
                  <a:pt x="10585" y="1001"/>
                </a:cubicBezTo>
                <a:lnTo>
                  <a:pt x="10573" y="1036"/>
                </a:lnTo>
                <a:cubicBezTo>
                  <a:pt x="10573" y="1039"/>
                  <a:pt x="10574" y="1040"/>
                  <a:pt x="10575" y="1040"/>
                </a:cubicBezTo>
                <a:cubicBezTo>
                  <a:pt x="10582" y="1040"/>
                  <a:pt x="10608" y="993"/>
                  <a:pt x="10618" y="993"/>
                </a:cubicBezTo>
                <a:cubicBezTo>
                  <a:pt x="10620" y="993"/>
                  <a:pt x="10621" y="995"/>
                  <a:pt x="10621" y="1001"/>
                </a:cubicBezTo>
                <a:cubicBezTo>
                  <a:pt x="10645" y="965"/>
                  <a:pt x="10645" y="941"/>
                  <a:pt x="10657" y="906"/>
                </a:cubicBezTo>
                <a:lnTo>
                  <a:pt x="10657" y="906"/>
                </a:lnTo>
                <a:cubicBezTo>
                  <a:pt x="10649" y="929"/>
                  <a:pt x="10651" y="942"/>
                  <a:pt x="10657" y="942"/>
                </a:cubicBezTo>
                <a:cubicBezTo>
                  <a:pt x="10660" y="942"/>
                  <a:pt x="10664" y="938"/>
                  <a:pt x="10669" y="929"/>
                </a:cubicBezTo>
                <a:cubicBezTo>
                  <a:pt x="10676" y="926"/>
                  <a:pt x="10680" y="924"/>
                  <a:pt x="10681" y="924"/>
                </a:cubicBezTo>
                <a:lnTo>
                  <a:pt x="10681" y="924"/>
                </a:lnTo>
                <a:cubicBezTo>
                  <a:pt x="10686" y="924"/>
                  <a:pt x="10677" y="933"/>
                  <a:pt x="10669" y="941"/>
                </a:cubicBezTo>
                <a:lnTo>
                  <a:pt x="10692" y="929"/>
                </a:lnTo>
                <a:lnTo>
                  <a:pt x="10692" y="929"/>
                </a:lnTo>
                <a:cubicBezTo>
                  <a:pt x="10703" y="929"/>
                  <a:pt x="10684" y="969"/>
                  <a:pt x="10663" y="985"/>
                </a:cubicBezTo>
                <a:lnTo>
                  <a:pt x="10663" y="985"/>
                </a:lnTo>
                <a:cubicBezTo>
                  <a:pt x="10671" y="980"/>
                  <a:pt x="10677" y="979"/>
                  <a:pt x="10681" y="979"/>
                </a:cubicBezTo>
                <a:cubicBezTo>
                  <a:pt x="10694" y="979"/>
                  <a:pt x="10696" y="993"/>
                  <a:pt x="10704" y="1001"/>
                </a:cubicBezTo>
                <a:lnTo>
                  <a:pt x="10681" y="1025"/>
                </a:lnTo>
                <a:lnTo>
                  <a:pt x="10704" y="1036"/>
                </a:lnTo>
                <a:cubicBezTo>
                  <a:pt x="10716" y="1025"/>
                  <a:pt x="10725" y="1019"/>
                  <a:pt x="10733" y="1019"/>
                </a:cubicBezTo>
                <a:cubicBezTo>
                  <a:pt x="10740" y="1019"/>
                  <a:pt x="10746" y="1025"/>
                  <a:pt x="10752" y="1036"/>
                </a:cubicBezTo>
                <a:lnTo>
                  <a:pt x="10736" y="1058"/>
                </a:lnTo>
                <a:lnTo>
                  <a:pt x="10736" y="1058"/>
                </a:lnTo>
                <a:cubicBezTo>
                  <a:pt x="10737" y="1058"/>
                  <a:pt x="10739" y="1058"/>
                  <a:pt x="10740" y="1058"/>
                </a:cubicBezTo>
                <a:cubicBezTo>
                  <a:pt x="10761" y="1058"/>
                  <a:pt x="10750" y="1087"/>
                  <a:pt x="10740" y="1108"/>
                </a:cubicBezTo>
                <a:cubicBezTo>
                  <a:pt x="10746" y="1104"/>
                  <a:pt x="10750" y="1102"/>
                  <a:pt x="10753" y="1102"/>
                </a:cubicBezTo>
                <a:cubicBezTo>
                  <a:pt x="10775" y="1102"/>
                  <a:pt x="10766" y="1170"/>
                  <a:pt x="10788" y="1170"/>
                </a:cubicBezTo>
                <a:cubicBezTo>
                  <a:pt x="10794" y="1170"/>
                  <a:pt x="10801" y="1166"/>
                  <a:pt x="10812" y="1156"/>
                </a:cubicBezTo>
                <a:lnTo>
                  <a:pt x="10812" y="1156"/>
                </a:lnTo>
                <a:lnTo>
                  <a:pt x="10800" y="1179"/>
                </a:lnTo>
                <a:cubicBezTo>
                  <a:pt x="10810" y="1173"/>
                  <a:pt x="10818" y="1171"/>
                  <a:pt x="10824" y="1171"/>
                </a:cubicBezTo>
                <a:cubicBezTo>
                  <a:pt x="10846" y="1171"/>
                  <a:pt x="10853" y="1195"/>
                  <a:pt x="10870" y="1195"/>
                </a:cubicBezTo>
                <a:cubicBezTo>
                  <a:pt x="10878" y="1195"/>
                  <a:pt x="10890" y="1188"/>
                  <a:pt x="10907" y="1167"/>
                </a:cubicBezTo>
                <a:lnTo>
                  <a:pt x="10907" y="1167"/>
                </a:lnTo>
                <a:cubicBezTo>
                  <a:pt x="10904" y="1198"/>
                  <a:pt x="10907" y="1208"/>
                  <a:pt x="10913" y="1208"/>
                </a:cubicBezTo>
                <a:cubicBezTo>
                  <a:pt x="10926" y="1208"/>
                  <a:pt x="10950" y="1169"/>
                  <a:pt x="10961" y="1169"/>
                </a:cubicBezTo>
                <a:cubicBezTo>
                  <a:pt x="10966" y="1169"/>
                  <a:pt x="10968" y="1175"/>
                  <a:pt x="10967" y="1192"/>
                </a:cubicBezTo>
                <a:lnTo>
                  <a:pt x="10967" y="1192"/>
                </a:lnTo>
                <a:cubicBezTo>
                  <a:pt x="11062" y="1263"/>
                  <a:pt x="11145" y="1370"/>
                  <a:pt x="11276" y="1382"/>
                </a:cubicBezTo>
                <a:lnTo>
                  <a:pt x="11264" y="1406"/>
                </a:lnTo>
                <a:cubicBezTo>
                  <a:pt x="11395" y="1525"/>
                  <a:pt x="11562" y="1572"/>
                  <a:pt x="11705" y="1691"/>
                </a:cubicBezTo>
                <a:cubicBezTo>
                  <a:pt x="11728" y="1679"/>
                  <a:pt x="11752" y="1632"/>
                  <a:pt x="11776" y="1620"/>
                </a:cubicBezTo>
                <a:cubicBezTo>
                  <a:pt x="11776" y="1620"/>
                  <a:pt x="11788" y="1632"/>
                  <a:pt x="11776" y="1656"/>
                </a:cubicBezTo>
                <a:cubicBezTo>
                  <a:pt x="11752" y="1656"/>
                  <a:pt x="11752" y="1679"/>
                  <a:pt x="11740" y="1691"/>
                </a:cubicBezTo>
                <a:cubicBezTo>
                  <a:pt x="11758" y="1700"/>
                  <a:pt x="11763" y="1723"/>
                  <a:pt x="11779" y="1723"/>
                </a:cubicBezTo>
                <a:cubicBezTo>
                  <a:pt x="11785" y="1723"/>
                  <a:pt x="11791" y="1721"/>
                  <a:pt x="11800" y="1715"/>
                </a:cubicBezTo>
                <a:lnTo>
                  <a:pt x="11800" y="1679"/>
                </a:lnTo>
                <a:cubicBezTo>
                  <a:pt x="11812" y="1679"/>
                  <a:pt x="11824" y="1691"/>
                  <a:pt x="11824" y="1691"/>
                </a:cubicBezTo>
                <a:cubicBezTo>
                  <a:pt x="11812" y="1703"/>
                  <a:pt x="11800" y="1739"/>
                  <a:pt x="11788" y="1751"/>
                </a:cubicBezTo>
                <a:cubicBezTo>
                  <a:pt x="11806" y="1738"/>
                  <a:pt x="11816" y="1733"/>
                  <a:pt x="11822" y="1733"/>
                </a:cubicBezTo>
                <a:cubicBezTo>
                  <a:pt x="11840" y="1733"/>
                  <a:pt x="11804" y="1787"/>
                  <a:pt x="11829" y="1787"/>
                </a:cubicBezTo>
                <a:cubicBezTo>
                  <a:pt x="11831" y="1787"/>
                  <a:pt x="11833" y="1787"/>
                  <a:pt x="11835" y="1787"/>
                </a:cubicBezTo>
                <a:cubicBezTo>
                  <a:pt x="11883" y="1727"/>
                  <a:pt x="11955" y="1691"/>
                  <a:pt x="12002" y="1667"/>
                </a:cubicBezTo>
                <a:lnTo>
                  <a:pt x="12002" y="1691"/>
                </a:lnTo>
                <a:cubicBezTo>
                  <a:pt x="12001" y="1690"/>
                  <a:pt x="12000" y="1690"/>
                  <a:pt x="11999" y="1690"/>
                </a:cubicBezTo>
                <a:cubicBezTo>
                  <a:pt x="11989" y="1690"/>
                  <a:pt x="11979" y="1729"/>
                  <a:pt x="11961" y="1729"/>
                </a:cubicBezTo>
                <a:cubicBezTo>
                  <a:pt x="11959" y="1729"/>
                  <a:pt x="11957" y="1728"/>
                  <a:pt x="11955" y="1727"/>
                </a:cubicBezTo>
                <a:lnTo>
                  <a:pt x="11955" y="1727"/>
                </a:lnTo>
                <a:cubicBezTo>
                  <a:pt x="11966" y="1751"/>
                  <a:pt x="11990" y="1739"/>
                  <a:pt x="12002" y="1751"/>
                </a:cubicBezTo>
                <a:cubicBezTo>
                  <a:pt x="12014" y="1739"/>
                  <a:pt x="12026" y="1715"/>
                  <a:pt x="12038" y="1715"/>
                </a:cubicBezTo>
                <a:lnTo>
                  <a:pt x="12038" y="1715"/>
                </a:lnTo>
                <a:cubicBezTo>
                  <a:pt x="12038" y="1727"/>
                  <a:pt x="12014" y="1763"/>
                  <a:pt x="12026" y="1775"/>
                </a:cubicBezTo>
                <a:lnTo>
                  <a:pt x="12002" y="1787"/>
                </a:lnTo>
                <a:cubicBezTo>
                  <a:pt x="11998" y="1794"/>
                  <a:pt x="12000" y="1797"/>
                  <a:pt x="12003" y="1797"/>
                </a:cubicBezTo>
                <a:cubicBezTo>
                  <a:pt x="12010" y="1797"/>
                  <a:pt x="12026" y="1787"/>
                  <a:pt x="12026" y="1787"/>
                </a:cubicBezTo>
                <a:lnTo>
                  <a:pt x="12026" y="1787"/>
                </a:lnTo>
                <a:cubicBezTo>
                  <a:pt x="12014" y="1810"/>
                  <a:pt x="12026" y="1822"/>
                  <a:pt x="12002" y="1858"/>
                </a:cubicBezTo>
                <a:cubicBezTo>
                  <a:pt x="12038" y="1834"/>
                  <a:pt x="12038" y="1846"/>
                  <a:pt x="12062" y="1834"/>
                </a:cubicBezTo>
                <a:cubicBezTo>
                  <a:pt x="12062" y="1814"/>
                  <a:pt x="12069" y="1809"/>
                  <a:pt x="12080" y="1804"/>
                </a:cubicBezTo>
                <a:lnTo>
                  <a:pt x="12080" y="1804"/>
                </a:lnTo>
                <a:cubicBezTo>
                  <a:pt x="12080" y="1804"/>
                  <a:pt x="12080" y="1804"/>
                  <a:pt x="12080" y="1804"/>
                </a:cubicBezTo>
                <a:cubicBezTo>
                  <a:pt x="12071" y="1804"/>
                  <a:pt x="12056" y="1804"/>
                  <a:pt x="12038" y="1822"/>
                </a:cubicBezTo>
                <a:cubicBezTo>
                  <a:pt x="12038" y="1798"/>
                  <a:pt x="12109" y="1763"/>
                  <a:pt x="12086" y="1763"/>
                </a:cubicBezTo>
                <a:cubicBezTo>
                  <a:pt x="12093" y="1760"/>
                  <a:pt x="12098" y="1759"/>
                  <a:pt x="12103" y="1759"/>
                </a:cubicBezTo>
                <a:cubicBezTo>
                  <a:pt x="12115" y="1759"/>
                  <a:pt x="12118" y="1766"/>
                  <a:pt x="12134" y="1766"/>
                </a:cubicBezTo>
                <a:cubicBezTo>
                  <a:pt x="12139" y="1766"/>
                  <a:pt x="12147" y="1765"/>
                  <a:pt x="12157" y="1763"/>
                </a:cubicBezTo>
                <a:cubicBezTo>
                  <a:pt x="12145" y="1751"/>
                  <a:pt x="12181" y="1727"/>
                  <a:pt x="12181" y="1715"/>
                </a:cubicBezTo>
                <a:lnTo>
                  <a:pt x="12181" y="1715"/>
                </a:lnTo>
                <a:cubicBezTo>
                  <a:pt x="12205" y="1727"/>
                  <a:pt x="12181" y="1727"/>
                  <a:pt x="12169" y="1763"/>
                </a:cubicBezTo>
                <a:cubicBezTo>
                  <a:pt x="12177" y="1771"/>
                  <a:pt x="12168" y="1785"/>
                  <a:pt x="12174" y="1785"/>
                </a:cubicBezTo>
                <a:cubicBezTo>
                  <a:pt x="12176" y="1785"/>
                  <a:pt x="12182" y="1782"/>
                  <a:pt x="12193" y="1775"/>
                </a:cubicBezTo>
                <a:lnTo>
                  <a:pt x="12193" y="1775"/>
                </a:lnTo>
                <a:cubicBezTo>
                  <a:pt x="12205" y="1798"/>
                  <a:pt x="12169" y="1798"/>
                  <a:pt x="12169" y="1822"/>
                </a:cubicBezTo>
                <a:cubicBezTo>
                  <a:pt x="12165" y="1825"/>
                  <a:pt x="12161" y="1826"/>
                  <a:pt x="12158" y="1826"/>
                </a:cubicBezTo>
                <a:cubicBezTo>
                  <a:pt x="12145" y="1826"/>
                  <a:pt x="12140" y="1806"/>
                  <a:pt x="12129" y="1806"/>
                </a:cubicBezTo>
                <a:cubicBezTo>
                  <a:pt x="12120" y="1806"/>
                  <a:pt x="12108" y="1817"/>
                  <a:pt x="12086" y="1858"/>
                </a:cubicBezTo>
                <a:cubicBezTo>
                  <a:pt x="12084" y="1856"/>
                  <a:pt x="12082" y="1856"/>
                  <a:pt x="12079" y="1856"/>
                </a:cubicBezTo>
                <a:cubicBezTo>
                  <a:pt x="12066" y="1856"/>
                  <a:pt x="12045" y="1872"/>
                  <a:pt x="12033" y="1872"/>
                </a:cubicBezTo>
                <a:cubicBezTo>
                  <a:pt x="12030" y="1872"/>
                  <a:pt x="12028" y="1872"/>
                  <a:pt x="12026" y="1870"/>
                </a:cubicBezTo>
                <a:lnTo>
                  <a:pt x="12026" y="1870"/>
                </a:lnTo>
                <a:cubicBezTo>
                  <a:pt x="12026" y="1890"/>
                  <a:pt x="12026" y="1920"/>
                  <a:pt x="12041" y="1920"/>
                </a:cubicBezTo>
                <a:cubicBezTo>
                  <a:pt x="12044" y="1920"/>
                  <a:pt x="12047" y="1919"/>
                  <a:pt x="12050" y="1918"/>
                </a:cubicBezTo>
                <a:lnTo>
                  <a:pt x="12086" y="1870"/>
                </a:lnTo>
                <a:cubicBezTo>
                  <a:pt x="12096" y="1870"/>
                  <a:pt x="12123" y="1844"/>
                  <a:pt x="12131" y="1844"/>
                </a:cubicBezTo>
                <a:cubicBezTo>
                  <a:pt x="12132" y="1844"/>
                  <a:pt x="12133" y="1844"/>
                  <a:pt x="12133" y="1846"/>
                </a:cubicBezTo>
                <a:cubicBezTo>
                  <a:pt x="12121" y="1858"/>
                  <a:pt x="12109" y="1882"/>
                  <a:pt x="12121" y="1882"/>
                </a:cubicBezTo>
                <a:cubicBezTo>
                  <a:pt x="12121" y="1882"/>
                  <a:pt x="12121" y="1882"/>
                  <a:pt x="12121" y="1870"/>
                </a:cubicBezTo>
                <a:cubicBezTo>
                  <a:pt x="12142" y="1870"/>
                  <a:pt x="12162" y="1844"/>
                  <a:pt x="12182" y="1844"/>
                </a:cubicBezTo>
                <a:cubicBezTo>
                  <a:pt x="12186" y="1844"/>
                  <a:pt x="12189" y="1844"/>
                  <a:pt x="12193" y="1846"/>
                </a:cubicBezTo>
                <a:cubicBezTo>
                  <a:pt x="12193" y="1822"/>
                  <a:pt x="12205" y="1798"/>
                  <a:pt x="12205" y="1763"/>
                </a:cubicBezTo>
                <a:cubicBezTo>
                  <a:pt x="12212" y="1751"/>
                  <a:pt x="12216" y="1747"/>
                  <a:pt x="12218" y="1747"/>
                </a:cubicBezTo>
                <a:cubicBezTo>
                  <a:pt x="12223" y="1747"/>
                  <a:pt x="12220" y="1767"/>
                  <a:pt x="12228" y="1775"/>
                </a:cubicBezTo>
                <a:cubicBezTo>
                  <a:pt x="12216" y="1775"/>
                  <a:pt x="12216" y="1775"/>
                  <a:pt x="12216" y="1787"/>
                </a:cubicBezTo>
                <a:lnTo>
                  <a:pt x="12240" y="1775"/>
                </a:lnTo>
                <a:lnTo>
                  <a:pt x="12240" y="1775"/>
                </a:lnTo>
                <a:cubicBezTo>
                  <a:pt x="12240" y="1798"/>
                  <a:pt x="12193" y="1822"/>
                  <a:pt x="12193" y="1846"/>
                </a:cubicBezTo>
                <a:cubicBezTo>
                  <a:pt x="12188" y="1864"/>
                  <a:pt x="12192" y="1868"/>
                  <a:pt x="12198" y="1868"/>
                </a:cubicBezTo>
                <a:cubicBezTo>
                  <a:pt x="12204" y="1868"/>
                  <a:pt x="12213" y="1863"/>
                  <a:pt x="12217" y="1863"/>
                </a:cubicBezTo>
                <a:lnTo>
                  <a:pt x="12217" y="1863"/>
                </a:lnTo>
                <a:cubicBezTo>
                  <a:pt x="12219" y="1863"/>
                  <a:pt x="12219" y="1864"/>
                  <a:pt x="12216" y="1870"/>
                </a:cubicBezTo>
                <a:cubicBezTo>
                  <a:pt x="12216" y="1870"/>
                  <a:pt x="12228" y="1858"/>
                  <a:pt x="12228" y="1858"/>
                </a:cubicBezTo>
                <a:cubicBezTo>
                  <a:pt x="12234" y="1858"/>
                  <a:pt x="12240" y="1861"/>
                  <a:pt x="12248" y="1861"/>
                </a:cubicBezTo>
                <a:cubicBezTo>
                  <a:pt x="12255" y="1861"/>
                  <a:pt x="12264" y="1858"/>
                  <a:pt x="12276" y="1846"/>
                </a:cubicBezTo>
                <a:lnTo>
                  <a:pt x="12276" y="1846"/>
                </a:lnTo>
                <a:cubicBezTo>
                  <a:pt x="12272" y="1850"/>
                  <a:pt x="12272" y="1851"/>
                  <a:pt x="12274" y="1851"/>
                </a:cubicBezTo>
                <a:cubicBezTo>
                  <a:pt x="12279" y="1851"/>
                  <a:pt x="12292" y="1846"/>
                  <a:pt x="12300" y="1846"/>
                </a:cubicBezTo>
                <a:cubicBezTo>
                  <a:pt x="12306" y="1840"/>
                  <a:pt x="12320" y="1829"/>
                  <a:pt x="12327" y="1829"/>
                </a:cubicBezTo>
                <a:cubicBezTo>
                  <a:pt x="12333" y="1829"/>
                  <a:pt x="12334" y="1836"/>
                  <a:pt x="12324" y="1858"/>
                </a:cubicBezTo>
                <a:cubicBezTo>
                  <a:pt x="12324" y="1870"/>
                  <a:pt x="12324" y="1894"/>
                  <a:pt x="12312" y="1906"/>
                </a:cubicBezTo>
                <a:lnTo>
                  <a:pt x="12324" y="1929"/>
                </a:lnTo>
                <a:lnTo>
                  <a:pt x="12300" y="1965"/>
                </a:lnTo>
                <a:cubicBezTo>
                  <a:pt x="12304" y="1967"/>
                  <a:pt x="12308" y="1968"/>
                  <a:pt x="12312" y="1968"/>
                </a:cubicBezTo>
                <a:cubicBezTo>
                  <a:pt x="12329" y="1968"/>
                  <a:pt x="12342" y="1947"/>
                  <a:pt x="12371" y="1918"/>
                </a:cubicBezTo>
                <a:cubicBezTo>
                  <a:pt x="12371" y="1940"/>
                  <a:pt x="12386" y="1948"/>
                  <a:pt x="12399" y="1948"/>
                </a:cubicBezTo>
                <a:cubicBezTo>
                  <a:pt x="12407" y="1948"/>
                  <a:pt x="12415" y="1946"/>
                  <a:pt x="12419" y="1941"/>
                </a:cubicBezTo>
                <a:cubicBezTo>
                  <a:pt x="12419" y="1918"/>
                  <a:pt x="12395" y="1918"/>
                  <a:pt x="12395" y="1894"/>
                </a:cubicBezTo>
                <a:cubicBezTo>
                  <a:pt x="12395" y="1906"/>
                  <a:pt x="12383" y="1918"/>
                  <a:pt x="12383" y="1929"/>
                </a:cubicBezTo>
                <a:cubicBezTo>
                  <a:pt x="12371" y="1918"/>
                  <a:pt x="12383" y="1906"/>
                  <a:pt x="12395" y="1882"/>
                </a:cubicBezTo>
                <a:cubicBezTo>
                  <a:pt x="12401" y="1876"/>
                  <a:pt x="12405" y="1874"/>
                  <a:pt x="12408" y="1874"/>
                </a:cubicBezTo>
                <a:cubicBezTo>
                  <a:pt x="12422" y="1874"/>
                  <a:pt x="12412" y="1921"/>
                  <a:pt x="12416" y="1921"/>
                </a:cubicBezTo>
                <a:cubicBezTo>
                  <a:pt x="12417" y="1921"/>
                  <a:pt x="12418" y="1920"/>
                  <a:pt x="12419" y="1918"/>
                </a:cubicBezTo>
                <a:cubicBezTo>
                  <a:pt x="12426" y="1915"/>
                  <a:pt x="12430" y="1914"/>
                  <a:pt x="12433" y="1914"/>
                </a:cubicBezTo>
                <a:cubicBezTo>
                  <a:pt x="12446" y="1914"/>
                  <a:pt x="12429" y="1932"/>
                  <a:pt x="12419" y="1941"/>
                </a:cubicBezTo>
                <a:cubicBezTo>
                  <a:pt x="12419" y="1941"/>
                  <a:pt x="12419" y="1941"/>
                  <a:pt x="12431" y="1953"/>
                </a:cubicBezTo>
                <a:lnTo>
                  <a:pt x="12431" y="1929"/>
                </a:lnTo>
                <a:cubicBezTo>
                  <a:pt x="12433" y="1932"/>
                  <a:pt x="12436" y="1933"/>
                  <a:pt x="12438" y="1933"/>
                </a:cubicBezTo>
                <a:cubicBezTo>
                  <a:pt x="12445" y="1933"/>
                  <a:pt x="12452" y="1926"/>
                  <a:pt x="12459" y="1926"/>
                </a:cubicBezTo>
                <a:cubicBezTo>
                  <a:pt x="12461" y="1926"/>
                  <a:pt x="12464" y="1927"/>
                  <a:pt x="12467" y="1929"/>
                </a:cubicBezTo>
                <a:lnTo>
                  <a:pt x="12455" y="1941"/>
                </a:lnTo>
                <a:cubicBezTo>
                  <a:pt x="12450" y="1959"/>
                  <a:pt x="12454" y="1964"/>
                  <a:pt x="12460" y="1964"/>
                </a:cubicBezTo>
                <a:cubicBezTo>
                  <a:pt x="12467" y="1964"/>
                  <a:pt x="12478" y="1958"/>
                  <a:pt x="12484" y="1958"/>
                </a:cubicBezTo>
                <a:cubicBezTo>
                  <a:pt x="12488" y="1958"/>
                  <a:pt x="12490" y="1960"/>
                  <a:pt x="12490" y="1965"/>
                </a:cubicBezTo>
                <a:cubicBezTo>
                  <a:pt x="12490" y="1974"/>
                  <a:pt x="12469" y="2012"/>
                  <a:pt x="12470" y="2012"/>
                </a:cubicBezTo>
                <a:cubicBezTo>
                  <a:pt x="12471" y="2012"/>
                  <a:pt x="12473" y="2009"/>
                  <a:pt x="12478" y="2001"/>
                </a:cubicBezTo>
                <a:cubicBezTo>
                  <a:pt x="12478" y="2005"/>
                  <a:pt x="12480" y="2006"/>
                  <a:pt x="12482" y="2006"/>
                </a:cubicBezTo>
                <a:cubicBezTo>
                  <a:pt x="12485" y="2006"/>
                  <a:pt x="12490" y="2001"/>
                  <a:pt x="12490" y="2001"/>
                </a:cubicBezTo>
                <a:lnTo>
                  <a:pt x="12502" y="2013"/>
                </a:lnTo>
                <a:cubicBezTo>
                  <a:pt x="12490" y="2001"/>
                  <a:pt x="12490" y="2001"/>
                  <a:pt x="12502" y="2001"/>
                </a:cubicBezTo>
                <a:cubicBezTo>
                  <a:pt x="12502" y="1992"/>
                  <a:pt x="12508" y="1984"/>
                  <a:pt x="12512" y="1984"/>
                </a:cubicBezTo>
                <a:cubicBezTo>
                  <a:pt x="12513" y="1984"/>
                  <a:pt x="12514" y="1985"/>
                  <a:pt x="12514" y="1989"/>
                </a:cubicBezTo>
                <a:lnTo>
                  <a:pt x="12526" y="2001"/>
                </a:lnTo>
                <a:cubicBezTo>
                  <a:pt x="12526" y="2013"/>
                  <a:pt x="12538" y="2013"/>
                  <a:pt x="12538" y="2013"/>
                </a:cubicBezTo>
                <a:cubicBezTo>
                  <a:pt x="12544" y="2007"/>
                  <a:pt x="12550" y="2004"/>
                  <a:pt x="12551" y="2004"/>
                </a:cubicBezTo>
                <a:lnTo>
                  <a:pt x="12551" y="2004"/>
                </a:lnTo>
                <a:cubicBezTo>
                  <a:pt x="12553" y="2004"/>
                  <a:pt x="12550" y="2007"/>
                  <a:pt x="12538" y="2013"/>
                </a:cubicBezTo>
                <a:lnTo>
                  <a:pt x="12526" y="2025"/>
                </a:lnTo>
                <a:cubicBezTo>
                  <a:pt x="12538" y="2025"/>
                  <a:pt x="12538" y="2037"/>
                  <a:pt x="12526" y="2037"/>
                </a:cubicBezTo>
                <a:cubicBezTo>
                  <a:pt x="12521" y="2066"/>
                  <a:pt x="12531" y="2071"/>
                  <a:pt x="12542" y="2071"/>
                </a:cubicBezTo>
                <a:cubicBezTo>
                  <a:pt x="12548" y="2071"/>
                  <a:pt x="12555" y="2070"/>
                  <a:pt x="12561" y="2070"/>
                </a:cubicBezTo>
                <a:cubicBezTo>
                  <a:pt x="12571" y="2070"/>
                  <a:pt x="12578" y="2074"/>
                  <a:pt x="12574" y="2096"/>
                </a:cubicBezTo>
                <a:cubicBezTo>
                  <a:pt x="12597" y="2084"/>
                  <a:pt x="12597" y="2060"/>
                  <a:pt x="12597" y="2048"/>
                </a:cubicBezTo>
                <a:cubicBezTo>
                  <a:pt x="12621" y="2037"/>
                  <a:pt x="12645" y="2025"/>
                  <a:pt x="12657" y="2013"/>
                </a:cubicBezTo>
                <a:lnTo>
                  <a:pt x="12657" y="2013"/>
                </a:lnTo>
                <a:cubicBezTo>
                  <a:pt x="12645" y="2060"/>
                  <a:pt x="12657" y="2108"/>
                  <a:pt x="12609" y="2156"/>
                </a:cubicBezTo>
                <a:cubicBezTo>
                  <a:pt x="12611" y="2160"/>
                  <a:pt x="12613" y="2161"/>
                  <a:pt x="12615" y="2161"/>
                </a:cubicBezTo>
                <a:cubicBezTo>
                  <a:pt x="12625" y="2161"/>
                  <a:pt x="12635" y="2118"/>
                  <a:pt x="12645" y="2108"/>
                </a:cubicBezTo>
                <a:lnTo>
                  <a:pt x="12645" y="2120"/>
                </a:lnTo>
                <a:cubicBezTo>
                  <a:pt x="12645" y="2108"/>
                  <a:pt x="12657" y="2084"/>
                  <a:pt x="12669" y="2060"/>
                </a:cubicBezTo>
                <a:cubicBezTo>
                  <a:pt x="12683" y="2046"/>
                  <a:pt x="12693" y="2041"/>
                  <a:pt x="12699" y="2041"/>
                </a:cubicBezTo>
                <a:cubicBezTo>
                  <a:pt x="12703" y="2041"/>
                  <a:pt x="12705" y="2044"/>
                  <a:pt x="12705" y="2048"/>
                </a:cubicBezTo>
                <a:lnTo>
                  <a:pt x="12681" y="2084"/>
                </a:lnTo>
                <a:cubicBezTo>
                  <a:pt x="12705" y="2084"/>
                  <a:pt x="12740" y="2025"/>
                  <a:pt x="12788" y="2001"/>
                </a:cubicBezTo>
                <a:lnTo>
                  <a:pt x="12788" y="2001"/>
                </a:lnTo>
                <a:cubicBezTo>
                  <a:pt x="12788" y="2025"/>
                  <a:pt x="12752" y="2048"/>
                  <a:pt x="12728" y="2084"/>
                </a:cubicBezTo>
                <a:lnTo>
                  <a:pt x="12752" y="2084"/>
                </a:lnTo>
                <a:lnTo>
                  <a:pt x="12728" y="2120"/>
                </a:lnTo>
                <a:cubicBezTo>
                  <a:pt x="12736" y="2120"/>
                  <a:pt x="12750" y="2109"/>
                  <a:pt x="12758" y="2109"/>
                </a:cubicBezTo>
                <a:cubicBezTo>
                  <a:pt x="12762" y="2109"/>
                  <a:pt x="12764" y="2112"/>
                  <a:pt x="12764" y="2120"/>
                </a:cubicBezTo>
                <a:cubicBezTo>
                  <a:pt x="12740" y="2132"/>
                  <a:pt x="12764" y="2156"/>
                  <a:pt x="12728" y="2179"/>
                </a:cubicBezTo>
                <a:lnTo>
                  <a:pt x="12705" y="2179"/>
                </a:lnTo>
                <a:cubicBezTo>
                  <a:pt x="12705" y="2168"/>
                  <a:pt x="12705" y="2168"/>
                  <a:pt x="12695" y="2168"/>
                </a:cubicBezTo>
                <a:lnTo>
                  <a:pt x="12695" y="2168"/>
                </a:lnTo>
                <a:cubicBezTo>
                  <a:pt x="12694" y="2168"/>
                  <a:pt x="12694" y="2169"/>
                  <a:pt x="12693" y="2169"/>
                </a:cubicBezTo>
                <a:cubicBezTo>
                  <a:pt x="12693" y="2169"/>
                  <a:pt x="12693" y="2168"/>
                  <a:pt x="12693" y="2168"/>
                </a:cubicBezTo>
                <a:lnTo>
                  <a:pt x="12693" y="2168"/>
                </a:lnTo>
                <a:cubicBezTo>
                  <a:pt x="12694" y="2168"/>
                  <a:pt x="12694" y="2168"/>
                  <a:pt x="12695" y="2168"/>
                </a:cubicBezTo>
                <a:lnTo>
                  <a:pt x="12695" y="2168"/>
                </a:lnTo>
                <a:cubicBezTo>
                  <a:pt x="12696" y="2167"/>
                  <a:pt x="12697" y="2165"/>
                  <a:pt x="12698" y="2164"/>
                </a:cubicBezTo>
                <a:lnTo>
                  <a:pt x="12698" y="2164"/>
                </a:lnTo>
                <a:lnTo>
                  <a:pt x="12693" y="2168"/>
                </a:lnTo>
                <a:cubicBezTo>
                  <a:pt x="12693" y="2168"/>
                  <a:pt x="12681" y="2179"/>
                  <a:pt x="12681" y="2179"/>
                </a:cubicBezTo>
                <a:cubicBezTo>
                  <a:pt x="12657" y="2179"/>
                  <a:pt x="12633" y="2191"/>
                  <a:pt x="12609" y="2203"/>
                </a:cubicBezTo>
                <a:cubicBezTo>
                  <a:pt x="12645" y="2263"/>
                  <a:pt x="12562" y="2227"/>
                  <a:pt x="12586" y="2275"/>
                </a:cubicBezTo>
                <a:cubicBezTo>
                  <a:pt x="12633" y="2310"/>
                  <a:pt x="12586" y="2287"/>
                  <a:pt x="12586" y="2310"/>
                </a:cubicBezTo>
                <a:cubicBezTo>
                  <a:pt x="12586" y="2287"/>
                  <a:pt x="12550" y="2275"/>
                  <a:pt x="12538" y="2275"/>
                </a:cubicBezTo>
                <a:lnTo>
                  <a:pt x="12538" y="2275"/>
                </a:lnTo>
                <a:cubicBezTo>
                  <a:pt x="12550" y="2287"/>
                  <a:pt x="12550" y="2299"/>
                  <a:pt x="12550" y="2310"/>
                </a:cubicBezTo>
                <a:cubicBezTo>
                  <a:pt x="12538" y="2304"/>
                  <a:pt x="12517" y="2299"/>
                  <a:pt x="12504" y="2299"/>
                </a:cubicBezTo>
                <a:cubicBezTo>
                  <a:pt x="12490" y="2299"/>
                  <a:pt x="12484" y="2304"/>
                  <a:pt x="12502" y="2322"/>
                </a:cubicBezTo>
                <a:cubicBezTo>
                  <a:pt x="12467" y="2322"/>
                  <a:pt x="12478" y="2310"/>
                  <a:pt x="12467" y="2299"/>
                </a:cubicBezTo>
                <a:cubicBezTo>
                  <a:pt x="12463" y="2297"/>
                  <a:pt x="12461" y="2296"/>
                  <a:pt x="12460" y="2296"/>
                </a:cubicBezTo>
                <a:lnTo>
                  <a:pt x="12460" y="2296"/>
                </a:lnTo>
                <a:cubicBezTo>
                  <a:pt x="12456" y="2296"/>
                  <a:pt x="12477" y="2313"/>
                  <a:pt x="12473" y="2313"/>
                </a:cubicBezTo>
                <a:cubicBezTo>
                  <a:pt x="12472" y="2313"/>
                  <a:pt x="12470" y="2312"/>
                  <a:pt x="12467" y="2310"/>
                </a:cubicBezTo>
                <a:lnTo>
                  <a:pt x="12455" y="2310"/>
                </a:lnTo>
                <a:cubicBezTo>
                  <a:pt x="12443" y="2322"/>
                  <a:pt x="12431" y="2322"/>
                  <a:pt x="12407" y="2334"/>
                </a:cubicBezTo>
                <a:cubicBezTo>
                  <a:pt x="12467" y="2382"/>
                  <a:pt x="12419" y="2370"/>
                  <a:pt x="12431" y="2394"/>
                </a:cubicBezTo>
                <a:cubicBezTo>
                  <a:pt x="12419" y="2382"/>
                  <a:pt x="12407" y="2382"/>
                  <a:pt x="12383" y="2382"/>
                </a:cubicBezTo>
                <a:lnTo>
                  <a:pt x="12419" y="2418"/>
                </a:lnTo>
                <a:cubicBezTo>
                  <a:pt x="12433" y="2431"/>
                  <a:pt x="12430" y="2435"/>
                  <a:pt x="12423" y="2435"/>
                </a:cubicBezTo>
                <a:cubicBezTo>
                  <a:pt x="12417" y="2435"/>
                  <a:pt x="12408" y="2432"/>
                  <a:pt x="12402" y="2432"/>
                </a:cubicBezTo>
                <a:cubicBezTo>
                  <a:pt x="12395" y="2432"/>
                  <a:pt x="12392" y="2434"/>
                  <a:pt x="12395" y="2441"/>
                </a:cubicBezTo>
                <a:lnTo>
                  <a:pt x="12407" y="2453"/>
                </a:lnTo>
                <a:cubicBezTo>
                  <a:pt x="12413" y="2459"/>
                  <a:pt x="12404" y="2462"/>
                  <a:pt x="12389" y="2462"/>
                </a:cubicBezTo>
                <a:cubicBezTo>
                  <a:pt x="12374" y="2462"/>
                  <a:pt x="12353" y="2459"/>
                  <a:pt x="12336" y="2453"/>
                </a:cubicBezTo>
                <a:lnTo>
                  <a:pt x="12336" y="2453"/>
                </a:lnTo>
                <a:cubicBezTo>
                  <a:pt x="12383" y="2620"/>
                  <a:pt x="12181" y="2549"/>
                  <a:pt x="12157" y="2656"/>
                </a:cubicBezTo>
                <a:cubicBezTo>
                  <a:pt x="12169" y="2668"/>
                  <a:pt x="12181" y="2668"/>
                  <a:pt x="12205" y="2691"/>
                </a:cubicBezTo>
                <a:cubicBezTo>
                  <a:pt x="12209" y="2691"/>
                  <a:pt x="12212" y="2691"/>
                  <a:pt x="12214" y="2692"/>
                </a:cubicBezTo>
                <a:lnTo>
                  <a:pt x="12214" y="2692"/>
                </a:lnTo>
                <a:cubicBezTo>
                  <a:pt x="12211" y="2685"/>
                  <a:pt x="12208" y="2680"/>
                  <a:pt x="12216" y="2680"/>
                </a:cubicBezTo>
                <a:cubicBezTo>
                  <a:pt x="12228" y="2691"/>
                  <a:pt x="12264" y="2727"/>
                  <a:pt x="12240" y="2727"/>
                </a:cubicBezTo>
                <a:cubicBezTo>
                  <a:pt x="12240" y="2715"/>
                  <a:pt x="12240" y="2715"/>
                  <a:pt x="12240" y="2715"/>
                </a:cubicBezTo>
                <a:cubicBezTo>
                  <a:pt x="12228" y="2715"/>
                  <a:pt x="12240" y="2727"/>
                  <a:pt x="12228" y="2727"/>
                </a:cubicBezTo>
                <a:cubicBezTo>
                  <a:pt x="12222" y="2733"/>
                  <a:pt x="12222" y="2736"/>
                  <a:pt x="12222" y="2736"/>
                </a:cubicBezTo>
                <a:cubicBezTo>
                  <a:pt x="12222" y="2736"/>
                  <a:pt x="12222" y="2733"/>
                  <a:pt x="12216" y="2727"/>
                </a:cubicBezTo>
                <a:lnTo>
                  <a:pt x="12169" y="2739"/>
                </a:lnTo>
                <a:cubicBezTo>
                  <a:pt x="12193" y="2763"/>
                  <a:pt x="12190" y="2769"/>
                  <a:pt x="12179" y="2769"/>
                </a:cubicBezTo>
                <a:cubicBezTo>
                  <a:pt x="12169" y="2769"/>
                  <a:pt x="12151" y="2763"/>
                  <a:pt x="12145" y="2763"/>
                </a:cubicBezTo>
                <a:cubicBezTo>
                  <a:pt x="12109" y="2739"/>
                  <a:pt x="12145" y="2739"/>
                  <a:pt x="12109" y="2715"/>
                </a:cubicBezTo>
                <a:lnTo>
                  <a:pt x="12086" y="2703"/>
                </a:lnTo>
                <a:lnTo>
                  <a:pt x="12109" y="2727"/>
                </a:lnTo>
                <a:lnTo>
                  <a:pt x="12086" y="2727"/>
                </a:lnTo>
                <a:lnTo>
                  <a:pt x="12086" y="2727"/>
                </a:lnTo>
                <a:lnTo>
                  <a:pt x="12086" y="2727"/>
                </a:lnTo>
                <a:cubicBezTo>
                  <a:pt x="12086" y="2727"/>
                  <a:pt x="12086" y="2727"/>
                  <a:pt x="12086" y="2727"/>
                </a:cubicBezTo>
                <a:lnTo>
                  <a:pt x="12086" y="2727"/>
                </a:lnTo>
                <a:cubicBezTo>
                  <a:pt x="12090" y="2731"/>
                  <a:pt x="12094" y="2736"/>
                  <a:pt x="12097" y="2739"/>
                </a:cubicBezTo>
                <a:cubicBezTo>
                  <a:pt x="12097" y="2739"/>
                  <a:pt x="12094" y="2739"/>
                  <a:pt x="12090" y="2737"/>
                </a:cubicBezTo>
                <a:lnTo>
                  <a:pt x="12090" y="2737"/>
                </a:lnTo>
                <a:lnTo>
                  <a:pt x="12097" y="2751"/>
                </a:lnTo>
                <a:cubicBezTo>
                  <a:pt x="12080" y="2739"/>
                  <a:pt x="12074" y="2739"/>
                  <a:pt x="12069" y="2739"/>
                </a:cubicBezTo>
                <a:cubicBezTo>
                  <a:pt x="12065" y="2739"/>
                  <a:pt x="12062" y="2739"/>
                  <a:pt x="12050" y="2727"/>
                </a:cubicBezTo>
                <a:lnTo>
                  <a:pt x="12050" y="2727"/>
                </a:lnTo>
                <a:cubicBezTo>
                  <a:pt x="12007" y="2748"/>
                  <a:pt x="12050" y="2789"/>
                  <a:pt x="12018" y="2789"/>
                </a:cubicBezTo>
                <a:cubicBezTo>
                  <a:pt x="12014" y="2789"/>
                  <a:pt x="12009" y="2788"/>
                  <a:pt x="12002" y="2787"/>
                </a:cubicBezTo>
                <a:lnTo>
                  <a:pt x="12002" y="2787"/>
                </a:lnTo>
                <a:cubicBezTo>
                  <a:pt x="12014" y="2799"/>
                  <a:pt x="12050" y="2834"/>
                  <a:pt x="12038" y="2846"/>
                </a:cubicBezTo>
                <a:cubicBezTo>
                  <a:pt x="12026" y="2846"/>
                  <a:pt x="12014" y="2834"/>
                  <a:pt x="12002" y="2822"/>
                </a:cubicBezTo>
                <a:lnTo>
                  <a:pt x="12002" y="2822"/>
                </a:lnTo>
                <a:lnTo>
                  <a:pt x="12014" y="2846"/>
                </a:lnTo>
                <a:cubicBezTo>
                  <a:pt x="12000" y="2840"/>
                  <a:pt x="11990" y="2838"/>
                  <a:pt x="11984" y="2838"/>
                </a:cubicBezTo>
                <a:cubicBezTo>
                  <a:pt x="11963" y="2838"/>
                  <a:pt x="11970" y="2861"/>
                  <a:pt x="11943" y="2870"/>
                </a:cubicBezTo>
                <a:lnTo>
                  <a:pt x="11931" y="2858"/>
                </a:lnTo>
                <a:lnTo>
                  <a:pt x="11931" y="2858"/>
                </a:lnTo>
                <a:cubicBezTo>
                  <a:pt x="11943" y="2870"/>
                  <a:pt x="11955" y="2894"/>
                  <a:pt x="11943" y="2894"/>
                </a:cubicBezTo>
                <a:lnTo>
                  <a:pt x="11907" y="2870"/>
                </a:lnTo>
                <a:lnTo>
                  <a:pt x="11907" y="2870"/>
                </a:lnTo>
                <a:cubicBezTo>
                  <a:pt x="11883" y="2870"/>
                  <a:pt x="11966" y="2930"/>
                  <a:pt x="11943" y="2930"/>
                </a:cubicBezTo>
                <a:cubicBezTo>
                  <a:pt x="11978" y="2953"/>
                  <a:pt x="12002" y="2953"/>
                  <a:pt x="12026" y="2977"/>
                </a:cubicBezTo>
                <a:cubicBezTo>
                  <a:pt x="12011" y="2967"/>
                  <a:pt x="12000" y="2963"/>
                  <a:pt x="11994" y="2963"/>
                </a:cubicBezTo>
                <a:cubicBezTo>
                  <a:pt x="11987" y="2963"/>
                  <a:pt x="11988" y="2970"/>
                  <a:pt x="12002" y="2977"/>
                </a:cubicBezTo>
                <a:cubicBezTo>
                  <a:pt x="12002" y="2989"/>
                  <a:pt x="12002" y="2992"/>
                  <a:pt x="12001" y="2992"/>
                </a:cubicBezTo>
                <a:cubicBezTo>
                  <a:pt x="11999" y="2992"/>
                  <a:pt x="11996" y="2989"/>
                  <a:pt x="11990" y="2989"/>
                </a:cubicBezTo>
                <a:lnTo>
                  <a:pt x="12002" y="3013"/>
                </a:lnTo>
                <a:cubicBezTo>
                  <a:pt x="12001" y="3015"/>
                  <a:pt x="11998" y="3015"/>
                  <a:pt x="11996" y="3015"/>
                </a:cubicBezTo>
                <a:cubicBezTo>
                  <a:pt x="11983" y="3015"/>
                  <a:pt x="11961" y="2994"/>
                  <a:pt x="11948" y="2974"/>
                </a:cubicBezTo>
                <a:lnTo>
                  <a:pt x="11948" y="2974"/>
                </a:lnTo>
                <a:cubicBezTo>
                  <a:pt x="11960" y="2999"/>
                  <a:pt x="11930" y="2990"/>
                  <a:pt x="11919" y="3001"/>
                </a:cubicBezTo>
                <a:lnTo>
                  <a:pt x="11907" y="2989"/>
                </a:lnTo>
                <a:lnTo>
                  <a:pt x="11895" y="3001"/>
                </a:lnTo>
                <a:cubicBezTo>
                  <a:pt x="11919" y="3025"/>
                  <a:pt x="11907" y="3037"/>
                  <a:pt x="11883" y="3037"/>
                </a:cubicBezTo>
                <a:lnTo>
                  <a:pt x="11871" y="3025"/>
                </a:lnTo>
                <a:lnTo>
                  <a:pt x="11871" y="3025"/>
                </a:lnTo>
                <a:cubicBezTo>
                  <a:pt x="11876" y="3035"/>
                  <a:pt x="11873" y="3039"/>
                  <a:pt x="11864" y="3039"/>
                </a:cubicBezTo>
                <a:cubicBezTo>
                  <a:pt x="11853" y="3039"/>
                  <a:pt x="11832" y="3032"/>
                  <a:pt x="11812" y="3025"/>
                </a:cubicBezTo>
                <a:lnTo>
                  <a:pt x="11812" y="3025"/>
                </a:lnTo>
                <a:cubicBezTo>
                  <a:pt x="11826" y="3044"/>
                  <a:pt x="11814" y="3046"/>
                  <a:pt x="11797" y="3046"/>
                </a:cubicBezTo>
                <a:cubicBezTo>
                  <a:pt x="11792" y="3046"/>
                  <a:pt x="11788" y="3046"/>
                  <a:pt x="11783" y="3046"/>
                </a:cubicBezTo>
                <a:cubicBezTo>
                  <a:pt x="11761" y="3046"/>
                  <a:pt x="11740" y="3049"/>
                  <a:pt x="11764" y="3084"/>
                </a:cubicBezTo>
                <a:lnTo>
                  <a:pt x="11740" y="3061"/>
                </a:lnTo>
                <a:lnTo>
                  <a:pt x="11740" y="3061"/>
                </a:lnTo>
                <a:cubicBezTo>
                  <a:pt x="11776" y="3132"/>
                  <a:pt x="11681" y="3096"/>
                  <a:pt x="11740" y="3168"/>
                </a:cubicBezTo>
                <a:cubicBezTo>
                  <a:pt x="11729" y="3165"/>
                  <a:pt x="11721" y="3164"/>
                  <a:pt x="11716" y="3164"/>
                </a:cubicBezTo>
                <a:cubicBezTo>
                  <a:pt x="11675" y="3164"/>
                  <a:pt x="11763" y="3223"/>
                  <a:pt x="11742" y="3223"/>
                </a:cubicBezTo>
                <a:cubicBezTo>
                  <a:pt x="11738" y="3223"/>
                  <a:pt x="11730" y="3220"/>
                  <a:pt x="11716" y="3215"/>
                </a:cubicBezTo>
                <a:lnTo>
                  <a:pt x="11716" y="3215"/>
                </a:lnTo>
                <a:lnTo>
                  <a:pt x="11728" y="3227"/>
                </a:lnTo>
                <a:cubicBezTo>
                  <a:pt x="11645" y="3311"/>
                  <a:pt x="11538" y="3370"/>
                  <a:pt x="11514" y="3489"/>
                </a:cubicBezTo>
                <a:lnTo>
                  <a:pt x="11502" y="3477"/>
                </a:lnTo>
                <a:cubicBezTo>
                  <a:pt x="11371" y="3584"/>
                  <a:pt x="11324" y="3751"/>
                  <a:pt x="11216" y="3870"/>
                </a:cubicBezTo>
                <a:cubicBezTo>
                  <a:pt x="11216" y="3894"/>
                  <a:pt x="11264" y="3918"/>
                  <a:pt x="11276" y="3942"/>
                </a:cubicBezTo>
                <a:cubicBezTo>
                  <a:pt x="11276" y="3942"/>
                  <a:pt x="11271" y="3947"/>
                  <a:pt x="11260" y="3947"/>
                </a:cubicBezTo>
                <a:cubicBezTo>
                  <a:pt x="11255" y="3947"/>
                  <a:pt x="11248" y="3946"/>
                  <a:pt x="11240" y="3942"/>
                </a:cubicBezTo>
                <a:cubicBezTo>
                  <a:pt x="11240" y="3930"/>
                  <a:pt x="11216" y="3918"/>
                  <a:pt x="11204" y="3906"/>
                </a:cubicBezTo>
                <a:cubicBezTo>
                  <a:pt x="11204" y="3930"/>
                  <a:pt x="11157" y="3930"/>
                  <a:pt x="11181" y="3953"/>
                </a:cubicBezTo>
                <a:lnTo>
                  <a:pt x="11216" y="3965"/>
                </a:lnTo>
                <a:cubicBezTo>
                  <a:pt x="11228" y="3977"/>
                  <a:pt x="11216" y="3989"/>
                  <a:pt x="11204" y="3989"/>
                </a:cubicBezTo>
                <a:cubicBezTo>
                  <a:pt x="11195" y="3980"/>
                  <a:pt x="11173" y="3971"/>
                  <a:pt x="11162" y="3962"/>
                </a:cubicBezTo>
                <a:lnTo>
                  <a:pt x="11162" y="3962"/>
                </a:lnTo>
                <a:cubicBezTo>
                  <a:pt x="11175" y="3983"/>
                  <a:pt x="11171" y="3987"/>
                  <a:pt x="11162" y="3987"/>
                </a:cubicBezTo>
                <a:cubicBezTo>
                  <a:pt x="11154" y="3987"/>
                  <a:pt x="11142" y="3983"/>
                  <a:pt x="11132" y="3983"/>
                </a:cubicBezTo>
                <a:cubicBezTo>
                  <a:pt x="11123" y="3983"/>
                  <a:pt x="11118" y="3987"/>
                  <a:pt x="11121" y="4001"/>
                </a:cubicBezTo>
                <a:cubicBezTo>
                  <a:pt x="11181" y="4049"/>
                  <a:pt x="11204" y="4108"/>
                  <a:pt x="11240" y="4156"/>
                </a:cubicBezTo>
                <a:lnTo>
                  <a:pt x="11216" y="4156"/>
                </a:lnTo>
                <a:cubicBezTo>
                  <a:pt x="11216" y="4144"/>
                  <a:pt x="11169" y="4132"/>
                  <a:pt x="11181" y="4108"/>
                </a:cubicBezTo>
                <a:lnTo>
                  <a:pt x="11181" y="4108"/>
                </a:lnTo>
                <a:cubicBezTo>
                  <a:pt x="11157" y="4120"/>
                  <a:pt x="11169" y="4144"/>
                  <a:pt x="11157" y="4156"/>
                </a:cubicBezTo>
                <a:cubicBezTo>
                  <a:pt x="11169" y="4156"/>
                  <a:pt x="11193" y="4180"/>
                  <a:pt x="11193" y="4192"/>
                </a:cubicBezTo>
                <a:cubicBezTo>
                  <a:pt x="11183" y="4192"/>
                  <a:pt x="11158" y="4176"/>
                  <a:pt x="11143" y="4176"/>
                </a:cubicBezTo>
                <a:cubicBezTo>
                  <a:pt x="11139" y="4176"/>
                  <a:pt x="11135" y="4177"/>
                  <a:pt x="11133" y="4180"/>
                </a:cubicBezTo>
                <a:lnTo>
                  <a:pt x="11121" y="4156"/>
                </a:lnTo>
                <a:cubicBezTo>
                  <a:pt x="11117" y="4154"/>
                  <a:pt x="11114" y="4153"/>
                  <a:pt x="11112" y="4153"/>
                </a:cubicBezTo>
                <a:lnTo>
                  <a:pt x="11112" y="4153"/>
                </a:lnTo>
                <a:cubicBezTo>
                  <a:pt x="11106" y="4153"/>
                  <a:pt x="11121" y="4170"/>
                  <a:pt x="11121" y="4180"/>
                </a:cubicBezTo>
                <a:cubicBezTo>
                  <a:pt x="11097" y="4168"/>
                  <a:pt x="11085" y="4168"/>
                  <a:pt x="11050" y="4156"/>
                </a:cubicBezTo>
                <a:lnTo>
                  <a:pt x="11050" y="4156"/>
                </a:lnTo>
                <a:cubicBezTo>
                  <a:pt x="11085" y="4192"/>
                  <a:pt x="11062" y="4180"/>
                  <a:pt x="11073" y="4204"/>
                </a:cubicBezTo>
                <a:cubicBezTo>
                  <a:pt x="11109" y="4215"/>
                  <a:pt x="11097" y="4239"/>
                  <a:pt x="11121" y="4251"/>
                </a:cubicBezTo>
                <a:lnTo>
                  <a:pt x="11121" y="4227"/>
                </a:lnTo>
                <a:cubicBezTo>
                  <a:pt x="11117" y="4229"/>
                  <a:pt x="11114" y="4230"/>
                  <a:pt x="11112" y="4230"/>
                </a:cubicBezTo>
                <a:cubicBezTo>
                  <a:pt x="11104" y="4230"/>
                  <a:pt x="11115" y="4209"/>
                  <a:pt x="11085" y="4180"/>
                </a:cubicBezTo>
                <a:lnTo>
                  <a:pt x="11085" y="4180"/>
                </a:lnTo>
                <a:cubicBezTo>
                  <a:pt x="11105" y="4190"/>
                  <a:pt x="11134" y="4233"/>
                  <a:pt x="11142" y="4233"/>
                </a:cubicBezTo>
                <a:cubicBezTo>
                  <a:pt x="11144" y="4233"/>
                  <a:pt x="11145" y="4231"/>
                  <a:pt x="11145" y="4227"/>
                </a:cubicBezTo>
                <a:lnTo>
                  <a:pt x="11145" y="4227"/>
                </a:lnTo>
                <a:cubicBezTo>
                  <a:pt x="11157" y="4263"/>
                  <a:pt x="11133" y="4251"/>
                  <a:pt x="11157" y="4299"/>
                </a:cubicBezTo>
                <a:cubicBezTo>
                  <a:pt x="11157" y="4297"/>
                  <a:pt x="11157" y="4296"/>
                  <a:pt x="11158" y="4296"/>
                </a:cubicBezTo>
                <a:cubicBezTo>
                  <a:pt x="11164" y="4296"/>
                  <a:pt x="11184" y="4323"/>
                  <a:pt x="11204" y="4323"/>
                </a:cubicBezTo>
                <a:cubicBezTo>
                  <a:pt x="11201" y="4330"/>
                  <a:pt x="11197" y="4333"/>
                  <a:pt x="11193" y="4333"/>
                </a:cubicBezTo>
                <a:cubicBezTo>
                  <a:pt x="11183" y="4333"/>
                  <a:pt x="11170" y="4319"/>
                  <a:pt x="11145" y="4311"/>
                </a:cubicBezTo>
                <a:cubicBezTo>
                  <a:pt x="11145" y="4314"/>
                  <a:pt x="11143" y="4314"/>
                  <a:pt x="11142" y="4314"/>
                </a:cubicBezTo>
                <a:cubicBezTo>
                  <a:pt x="11140" y="4314"/>
                  <a:pt x="11137" y="4314"/>
                  <a:pt x="11136" y="4314"/>
                </a:cubicBezTo>
                <a:cubicBezTo>
                  <a:pt x="11133" y="4314"/>
                  <a:pt x="11133" y="4317"/>
                  <a:pt x="11145" y="4334"/>
                </a:cubicBezTo>
                <a:cubicBezTo>
                  <a:pt x="11166" y="4356"/>
                  <a:pt x="11162" y="4360"/>
                  <a:pt x="11155" y="4360"/>
                </a:cubicBezTo>
                <a:cubicBezTo>
                  <a:pt x="11151" y="4360"/>
                  <a:pt x="11145" y="4358"/>
                  <a:pt x="11145" y="4358"/>
                </a:cubicBezTo>
                <a:lnTo>
                  <a:pt x="11133" y="4358"/>
                </a:lnTo>
                <a:lnTo>
                  <a:pt x="11145" y="4370"/>
                </a:lnTo>
                <a:cubicBezTo>
                  <a:pt x="11142" y="4372"/>
                  <a:pt x="11140" y="4372"/>
                  <a:pt x="11137" y="4372"/>
                </a:cubicBezTo>
                <a:cubicBezTo>
                  <a:pt x="11116" y="4372"/>
                  <a:pt x="11093" y="4334"/>
                  <a:pt x="11062" y="4334"/>
                </a:cubicBezTo>
                <a:cubicBezTo>
                  <a:pt x="11056" y="4333"/>
                  <a:pt x="11053" y="4332"/>
                  <a:pt x="11051" y="4332"/>
                </a:cubicBezTo>
                <a:cubicBezTo>
                  <a:pt x="11038" y="4332"/>
                  <a:pt x="11070" y="4358"/>
                  <a:pt x="11050" y="4358"/>
                </a:cubicBezTo>
                <a:lnTo>
                  <a:pt x="11062" y="4358"/>
                </a:lnTo>
                <a:cubicBezTo>
                  <a:pt x="11062" y="4370"/>
                  <a:pt x="11050" y="4382"/>
                  <a:pt x="11073" y="4406"/>
                </a:cubicBezTo>
                <a:cubicBezTo>
                  <a:pt x="11071" y="4404"/>
                  <a:pt x="11070" y="4403"/>
                  <a:pt x="11069" y="4403"/>
                </a:cubicBezTo>
                <a:lnTo>
                  <a:pt x="11069" y="4403"/>
                </a:lnTo>
                <a:cubicBezTo>
                  <a:pt x="11066" y="4403"/>
                  <a:pt x="11076" y="4420"/>
                  <a:pt x="11085" y="4430"/>
                </a:cubicBezTo>
                <a:cubicBezTo>
                  <a:pt x="11085" y="4439"/>
                  <a:pt x="11099" y="4462"/>
                  <a:pt x="11085" y="4462"/>
                </a:cubicBezTo>
                <a:cubicBezTo>
                  <a:pt x="11080" y="4462"/>
                  <a:pt x="11073" y="4459"/>
                  <a:pt x="11062" y="4454"/>
                </a:cubicBezTo>
                <a:cubicBezTo>
                  <a:pt x="11050" y="4454"/>
                  <a:pt x="11026" y="4454"/>
                  <a:pt x="11014" y="4442"/>
                </a:cubicBezTo>
                <a:lnTo>
                  <a:pt x="10990" y="4454"/>
                </a:lnTo>
                <a:lnTo>
                  <a:pt x="10954" y="4418"/>
                </a:lnTo>
                <a:lnTo>
                  <a:pt x="10954" y="4418"/>
                </a:lnTo>
                <a:cubicBezTo>
                  <a:pt x="10954" y="4442"/>
                  <a:pt x="10978" y="4465"/>
                  <a:pt x="11002" y="4501"/>
                </a:cubicBezTo>
                <a:cubicBezTo>
                  <a:pt x="11014" y="4501"/>
                  <a:pt x="11026" y="4501"/>
                  <a:pt x="11050" y="4513"/>
                </a:cubicBezTo>
                <a:cubicBezTo>
                  <a:pt x="11085" y="4549"/>
                  <a:pt x="10990" y="4537"/>
                  <a:pt x="11026" y="4549"/>
                </a:cubicBezTo>
                <a:cubicBezTo>
                  <a:pt x="11026" y="4557"/>
                  <a:pt x="11025" y="4559"/>
                  <a:pt x="11022" y="4559"/>
                </a:cubicBezTo>
                <a:cubicBezTo>
                  <a:pt x="11018" y="4559"/>
                  <a:pt x="11010" y="4549"/>
                  <a:pt x="11002" y="4549"/>
                </a:cubicBezTo>
                <a:lnTo>
                  <a:pt x="11002" y="4549"/>
                </a:lnTo>
                <a:cubicBezTo>
                  <a:pt x="10990" y="4561"/>
                  <a:pt x="11014" y="4573"/>
                  <a:pt x="11014" y="4585"/>
                </a:cubicBezTo>
                <a:lnTo>
                  <a:pt x="10990" y="4585"/>
                </a:lnTo>
                <a:cubicBezTo>
                  <a:pt x="10981" y="4580"/>
                  <a:pt x="10975" y="4578"/>
                  <a:pt x="10973" y="4578"/>
                </a:cubicBezTo>
                <a:cubicBezTo>
                  <a:pt x="10963" y="4578"/>
                  <a:pt x="10997" y="4608"/>
                  <a:pt x="10978" y="4608"/>
                </a:cubicBezTo>
                <a:cubicBezTo>
                  <a:pt x="10969" y="4608"/>
                  <a:pt x="10934" y="4588"/>
                  <a:pt x="10926" y="4588"/>
                </a:cubicBezTo>
                <a:lnTo>
                  <a:pt x="10926" y="4588"/>
                </a:lnTo>
                <a:cubicBezTo>
                  <a:pt x="10924" y="4588"/>
                  <a:pt x="10925" y="4590"/>
                  <a:pt x="10931" y="4596"/>
                </a:cubicBezTo>
                <a:cubicBezTo>
                  <a:pt x="10931" y="4596"/>
                  <a:pt x="10931" y="4608"/>
                  <a:pt x="10943" y="4608"/>
                </a:cubicBezTo>
                <a:cubicBezTo>
                  <a:pt x="10954" y="4620"/>
                  <a:pt x="10966" y="4632"/>
                  <a:pt x="10954" y="4632"/>
                </a:cubicBezTo>
                <a:lnTo>
                  <a:pt x="10943" y="4644"/>
                </a:lnTo>
                <a:cubicBezTo>
                  <a:pt x="10931" y="4644"/>
                  <a:pt x="10931" y="4644"/>
                  <a:pt x="10931" y="4656"/>
                </a:cubicBezTo>
                <a:lnTo>
                  <a:pt x="10919" y="4644"/>
                </a:lnTo>
                <a:cubicBezTo>
                  <a:pt x="10919" y="4648"/>
                  <a:pt x="10917" y="4649"/>
                  <a:pt x="10916" y="4649"/>
                </a:cubicBezTo>
                <a:cubicBezTo>
                  <a:pt x="10912" y="4649"/>
                  <a:pt x="10907" y="4644"/>
                  <a:pt x="10907" y="4644"/>
                </a:cubicBezTo>
                <a:cubicBezTo>
                  <a:pt x="10900" y="4643"/>
                  <a:pt x="10895" y="4642"/>
                  <a:pt x="10891" y="4642"/>
                </a:cubicBezTo>
                <a:cubicBezTo>
                  <a:pt x="10852" y="4642"/>
                  <a:pt x="10891" y="4681"/>
                  <a:pt x="10861" y="4681"/>
                </a:cubicBezTo>
                <a:cubicBezTo>
                  <a:pt x="10857" y="4681"/>
                  <a:pt x="10853" y="4681"/>
                  <a:pt x="10847" y="4680"/>
                </a:cubicBezTo>
                <a:lnTo>
                  <a:pt x="10847" y="4680"/>
                </a:lnTo>
                <a:cubicBezTo>
                  <a:pt x="10871" y="4704"/>
                  <a:pt x="10883" y="4704"/>
                  <a:pt x="10907" y="4715"/>
                </a:cubicBezTo>
                <a:cubicBezTo>
                  <a:pt x="10919" y="4727"/>
                  <a:pt x="10931" y="4751"/>
                  <a:pt x="10943" y="4775"/>
                </a:cubicBezTo>
                <a:cubicBezTo>
                  <a:pt x="10895" y="4751"/>
                  <a:pt x="10847" y="4763"/>
                  <a:pt x="10800" y="4727"/>
                </a:cubicBezTo>
                <a:lnTo>
                  <a:pt x="10800" y="4727"/>
                </a:lnTo>
                <a:cubicBezTo>
                  <a:pt x="10788" y="4739"/>
                  <a:pt x="10835" y="4739"/>
                  <a:pt x="10847" y="4763"/>
                </a:cubicBezTo>
                <a:cubicBezTo>
                  <a:pt x="10847" y="4763"/>
                  <a:pt x="10871" y="4763"/>
                  <a:pt x="10895" y="4775"/>
                </a:cubicBezTo>
                <a:cubicBezTo>
                  <a:pt x="10919" y="4799"/>
                  <a:pt x="10919" y="4811"/>
                  <a:pt x="10907" y="4811"/>
                </a:cubicBezTo>
                <a:lnTo>
                  <a:pt x="10871" y="4787"/>
                </a:lnTo>
                <a:lnTo>
                  <a:pt x="10871" y="4787"/>
                </a:lnTo>
                <a:cubicBezTo>
                  <a:pt x="10871" y="4811"/>
                  <a:pt x="10931" y="4846"/>
                  <a:pt x="10966" y="4882"/>
                </a:cubicBezTo>
                <a:cubicBezTo>
                  <a:pt x="10943" y="4882"/>
                  <a:pt x="10919" y="4858"/>
                  <a:pt x="10871" y="4835"/>
                </a:cubicBezTo>
                <a:lnTo>
                  <a:pt x="10871" y="4846"/>
                </a:lnTo>
                <a:lnTo>
                  <a:pt x="10847" y="4835"/>
                </a:lnTo>
                <a:lnTo>
                  <a:pt x="10847" y="4835"/>
                </a:lnTo>
                <a:cubicBezTo>
                  <a:pt x="10847" y="4846"/>
                  <a:pt x="10871" y="4870"/>
                  <a:pt x="10859" y="4870"/>
                </a:cubicBezTo>
                <a:cubicBezTo>
                  <a:pt x="10835" y="4846"/>
                  <a:pt x="10812" y="4870"/>
                  <a:pt x="10788" y="4835"/>
                </a:cubicBezTo>
                <a:cubicBezTo>
                  <a:pt x="10776" y="4835"/>
                  <a:pt x="10788" y="4846"/>
                  <a:pt x="10800" y="4858"/>
                </a:cubicBezTo>
                <a:cubicBezTo>
                  <a:pt x="10804" y="4862"/>
                  <a:pt x="10806" y="4864"/>
                  <a:pt x="10808" y="4864"/>
                </a:cubicBezTo>
                <a:cubicBezTo>
                  <a:pt x="10813" y="4864"/>
                  <a:pt x="10816" y="4858"/>
                  <a:pt x="10823" y="4858"/>
                </a:cubicBezTo>
                <a:cubicBezTo>
                  <a:pt x="10847" y="4882"/>
                  <a:pt x="10847" y="4882"/>
                  <a:pt x="10835" y="4894"/>
                </a:cubicBezTo>
                <a:cubicBezTo>
                  <a:pt x="10816" y="4884"/>
                  <a:pt x="10851" y="4867"/>
                  <a:pt x="10821" y="4867"/>
                </a:cubicBezTo>
                <a:cubicBezTo>
                  <a:pt x="10815" y="4867"/>
                  <a:pt x="10805" y="4868"/>
                  <a:pt x="10791" y="4870"/>
                </a:cubicBezTo>
                <a:lnTo>
                  <a:pt x="10791" y="4870"/>
                </a:lnTo>
                <a:cubicBezTo>
                  <a:pt x="10794" y="4869"/>
                  <a:pt x="10800" y="4866"/>
                  <a:pt x="10800" y="4858"/>
                </a:cubicBezTo>
                <a:lnTo>
                  <a:pt x="10788" y="4858"/>
                </a:lnTo>
                <a:cubicBezTo>
                  <a:pt x="10764" y="4858"/>
                  <a:pt x="10728" y="4858"/>
                  <a:pt x="10776" y="4846"/>
                </a:cubicBezTo>
                <a:lnTo>
                  <a:pt x="10764" y="4846"/>
                </a:lnTo>
                <a:cubicBezTo>
                  <a:pt x="10764" y="4835"/>
                  <a:pt x="10764" y="4835"/>
                  <a:pt x="10776" y="4823"/>
                </a:cubicBezTo>
                <a:cubicBezTo>
                  <a:pt x="10784" y="4823"/>
                  <a:pt x="10792" y="4828"/>
                  <a:pt x="10793" y="4828"/>
                </a:cubicBezTo>
                <a:cubicBezTo>
                  <a:pt x="10793" y="4828"/>
                  <a:pt x="10792" y="4827"/>
                  <a:pt x="10788" y="4823"/>
                </a:cubicBezTo>
                <a:cubicBezTo>
                  <a:pt x="10776" y="4811"/>
                  <a:pt x="10776" y="4811"/>
                  <a:pt x="10776" y="4811"/>
                </a:cubicBezTo>
                <a:lnTo>
                  <a:pt x="10800" y="4811"/>
                </a:lnTo>
                <a:lnTo>
                  <a:pt x="10823" y="4835"/>
                </a:lnTo>
                <a:cubicBezTo>
                  <a:pt x="10847" y="4835"/>
                  <a:pt x="10788" y="4811"/>
                  <a:pt x="10800" y="4799"/>
                </a:cubicBezTo>
                <a:lnTo>
                  <a:pt x="10788" y="4799"/>
                </a:lnTo>
                <a:cubicBezTo>
                  <a:pt x="10800" y="4763"/>
                  <a:pt x="10812" y="4727"/>
                  <a:pt x="10764" y="4704"/>
                </a:cubicBezTo>
                <a:lnTo>
                  <a:pt x="10788" y="4704"/>
                </a:lnTo>
                <a:cubicBezTo>
                  <a:pt x="10788" y="4704"/>
                  <a:pt x="10788" y="4704"/>
                  <a:pt x="10788" y="4692"/>
                </a:cubicBezTo>
                <a:cubicBezTo>
                  <a:pt x="10812" y="4620"/>
                  <a:pt x="10764" y="4561"/>
                  <a:pt x="10764" y="4489"/>
                </a:cubicBezTo>
                <a:cubicBezTo>
                  <a:pt x="10748" y="4489"/>
                  <a:pt x="10722" y="4495"/>
                  <a:pt x="10699" y="4495"/>
                </a:cubicBezTo>
                <a:cubicBezTo>
                  <a:pt x="10687" y="4495"/>
                  <a:pt x="10677" y="4493"/>
                  <a:pt x="10669" y="4489"/>
                </a:cubicBezTo>
                <a:cubicBezTo>
                  <a:pt x="10669" y="4489"/>
                  <a:pt x="10669" y="4489"/>
                  <a:pt x="10692" y="4477"/>
                </a:cubicBezTo>
                <a:cubicBezTo>
                  <a:pt x="10700" y="4481"/>
                  <a:pt x="10708" y="4483"/>
                  <a:pt x="10715" y="4483"/>
                </a:cubicBezTo>
                <a:cubicBezTo>
                  <a:pt x="10730" y="4483"/>
                  <a:pt x="10740" y="4477"/>
                  <a:pt x="10740" y="4477"/>
                </a:cubicBezTo>
                <a:cubicBezTo>
                  <a:pt x="10740" y="4477"/>
                  <a:pt x="10776" y="4454"/>
                  <a:pt x="10740" y="4454"/>
                </a:cubicBezTo>
                <a:lnTo>
                  <a:pt x="10704" y="4465"/>
                </a:lnTo>
                <a:cubicBezTo>
                  <a:pt x="10692" y="4465"/>
                  <a:pt x="10692" y="4465"/>
                  <a:pt x="10692" y="4454"/>
                </a:cubicBezTo>
                <a:cubicBezTo>
                  <a:pt x="10716" y="4454"/>
                  <a:pt x="10752" y="4442"/>
                  <a:pt x="10764" y="4442"/>
                </a:cubicBezTo>
                <a:cubicBezTo>
                  <a:pt x="10669" y="4442"/>
                  <a:pt x="10800" y="4430"/>
                  <a:pt x="10764" y="4418"/>
                </a:cubicBezTo>
                <a:lnTo>
                  <a:pt x="10764" y="4418"/>
                </a:lnTo>
                <a:cubicBezTo>
                  <a:pt x="10728" y="4424"/>
                  <a:pt x="10692" y="4427"/>
                  <a:pt x="10660" y="4427"/>
                </a:cubicBezTo>
                <a:cubicBezTo>
                  <a:pt x="10627" y="4427"/>
                  <a:pt x="10597" y="4424"/>
                  <a:pt x="10573" y="4418"/>
                </a:cubicBezTo>
                <a:lnTo>
                  <a:pt x="10585" y="4418"/>
                </a:lnTo>
                <a:cubicBezTo>
                  <a:pt x="10585" y="4418"/>
                  <a:pt x="10612" y="4413"/>
                  <a:pt x="10629" y="4413"/>
                </a:cubicBezTo>
                <a:cubicBezTo>
                  <a:pt x="10638" y="4413"/>
                  <a:pt x="10645" y="4414"/>
                  <a:pt x="10645" y="4418"/>
                </a:cubicBezTo>
                <a:cubicBezTo>
                  <a:pt x="10657" y="4406"/>
                  <a:pt x="10633" y="4406"/>
                  <a:pt x="10633" y="4394"/>
                </a:cubicBezTo>
                <a:cubicBezTo>
                  <a:pt x="10625" y="4394"/>
                  <a:pt x="10612" y="4399"/>
                  <a:pt x="10600" y="4399"/>
                </a:cubicBezTo>
                <a:cubicBezTo>
                  <a:pt x="10595" y="4399"/>
                  <a:pt x="10589" y="4398"/>
                  <a:pt x="10585" y="4394"/>
                </a:cubicBezTo>
                <a:cubicBezTo>
                  <a:pt x="10597" y="4394"/>
                  <a:pt x="10633" y="4382"/>
                  <a:pt x="10633" y="4382"/>
                </a:cubicBezTo>
                <a:lnTo>
                  <a:pt x="10645" y="4382"/>
                </a:lnTo>
                <a:cubicBezTo>
                  <a:pt x="10681" y="4370"/>
                  <a:pt x="10681" y="4358"/>
                  <a:pt x="10716" y="4358"/>
                </a:cubicBezTo>
                <a:cubicBezTo>
                  <a:pt x="10669" y="4358"/>
                  <a:pt x="10692" y="4346"/>
                  <a:pt x="10669" y="4346"/>
                </a:cubicBezTo>
                <a:cubicBezTo>
                  <a:pt x="10633" y="4358"/>
                  <a:pt x="10621" y="4358"/>
                  <a:pt x="10597" y="4358"/>
                </a:cubicBezTo>
                <a:lnTo>
                  <a:pt x="10608" y="4370"/>
                </a:lnTo>
                <a:lnTo>
                  <a:pt x="10608" y="4370"/>
                </a:lnTo>
                <a:cubicBezTo>
                  <a:pt x="10601" y="4370"/>
                  <a:pt x="10596" y="4370"/>
                  <a:pt x="10596" y="4370"/>
                </a:cubicBezTo>
                <a:lnTo>
                  <a:pt x="10596" y="4370"/>
                </a:lnTo>
                <a:cubicBezTo>
                  <a:pt x="10562" y="4370"/>
                  <a:pt x="10585" y="4358"/>
                  <a:pt x="10550" y="4358"/>
                </a:cubicBezTo>
                <a:cubicBezTo>
                  <a:pt x="10550" y="4358"/>
                  <a:pt x="10514" y="4358"/>
                  <a:pt x="10490" y="4370"/>
                </a:cubicBezTo>
                <a:cubicBezTo>
                  <a:pt x="10490" y="4358"/>
                  <a:pt x="10514" y="4358"/>
                  <a:pt x="10550" y="4358"/>
                </a:cubicBezTo>
                <a:cubicBezTo>
                  <a:pt x="10538" y="4346"/>
                  <a:pt x="10573" y="4346"/>
                  <a:pt x="10538" y="4346"/>
                </a:cubicBezTo>
                <a:cubicBezTo>
                  <a:pt x="10550" y="4334"/>
                  <a:pt x="10573" y="4334"/>
                  <a:pt x="10597" y="4334"/>
                </a:cubicBezTo>
                <a:cubicBezTo>
                  <a:pt x="10603" y="4333"/>
                  <a:pt x="10605" y="4332"/>
                  <a:pt x="10606" y="4332"/>
                </a:cubicBezTo>
                <a:lnTo>
                  <a:pt x="10606" y="4332"/>
                </a:lnTo>
                <a:cubicBezTo>
                  <a:pt x="10611" y="4332"/>
                  <a:pt x="10590" y="4343"/>
                  <a:pt x="10611" y="4343"/>
                </a:cubicBezTo>
                <a:cubicBezTo>
                  <a:pt x="10620" y="4343"/>
                  <a:pt x="10638" y="4341"/>
                  <a:pt x="10669" y="4334"/>
                </a:cubicBezTo>
                <a:lnTo>
                  <a:pt x="10633" y="4334"/>
                </a:lnTo>
                <a:cubicBezTo>
                  <a:pt x="10645" y="4334"/>
                  <a:pt x="10681" y="4323"/>
                  <a:pt x="10669" y="4323"/>
                </a:cubicBezTo>
                <a:lnTo>
                  <a:pt x="10585" y="4323"/>
                </a:lnTo>
                <a:cubicBezTo>
                  <a:pt x="10573" y="4323"/>
                  <a:pt x="10550" y="4334"/>
                  <a:pt x="10526" y="4346"/>
                </a:cubicBezTo>
                <a:cubicBezTo>
                  <a:pt x="10478" y="4346"/>
                  <a:pt x="10514" y="4334"/>
                  <a:pt x="10514" y="4334"/>
                </a:cubicBezTo>
                <a:lnTo>
                  <a:pt x="10502" y="4334"/>
                </a:lnTo>
                <a:cubicBezTo>
                  <a:pt x="10526" y="4323"/>
                  <a:pt x="10573" y="4323"/>
                  <a:pt x="10597" y="4311"/>
                </a:cubicBezTo>
                <a:cubicBezTo>
                  <a:pt x="10615" y="4305"/>
                  <a:pt x="10609" y="4305"/>
                  <a:pt x="10602" y="4305"/>
                </a:cubicBezTo>
                <a:cubicBezTo>
                  <a:pt x="10594" y="4305"/>
                  <a:pt x="10585" y="4305"/>
                  <a:pt x="10597" y="4299"/>
                </a:cubicBezTo>
                <a:cubicBezTo>
                  <a:pt x="10585" y="4299"/>
                  <a:pt x="10585" y="4311"/>
                  <a:pt x="10585" y="4311"/>
                </a:cubicBezTo>
                <a:cubicBezTo>
                  <a:pt x="10585" y="4311"/>
                  <a:pt x="10585" y="4299"/>
                  <a:pt x="10585" y="4299"/>
                </a:cubicBezTo>
                <a:lnTo>
                  <a:pt x="10526" y="4299"/>
                </a:lnTo>
                <a:cubicBezTo>
                  <a:pt x="10514" y="4299"/>
                  <a:pt x="10466" y="4299"/>
                  <a:pt x="10526" y="4287"/>
                </a:cubicBezTo>
                <a:cubicBezTo>
                  <a:pt x="10526" y="4275"/>
                  <a:pt x="10550" y="4275"/>
                  <a:pt x="10562" y="4263"/>
                </a:cubicBezTo>
                <a:lnTo>
                  <a:pt x="10573" y="4251"/>
                </a:lnTo>
                <a:lnTo>
                  <a:pt x="10621" y="4251"/>
                </a:lnTo>
                <a:cubicBezTo>
                  <a:pt x="10617" y="4247"/>
                  <a:pt x="10612" y="4246"/>
                  <a:pt x="10605" y="4246"/>
                </a:cubicBezTo>
                <a:cubicBezTo>
                  <a:pt x="10591" y="4246"/>
                  <a:pt x="10569" y="4251"/>
                  <a:pt x="10538" y="4251"/>
                </a:cubicBezTo>
                <a:cubicBezTo>
                  <a:pt x="10538" y="4251"/>
                  <a:pt x="10526" y="4251"/>
                  <a:pt x="10490" y="4263"/>
                </a:cubicBezTo>
                <a:cubicBezTo>
                  <a:pt x="10442" y="4263"/>
                  <a:pt x="10526" y="4239"/>
                  <a:pt x="10502" y="4239"/>
                </a:cubicBezTo>
                <a:cubicBezTo>
                  <a:pt x="10502" y="4227"/>
                  <a:pt x="10478" y="4227"/>
                  <a:pt x="10478" y="4227"/>
                </a:cubicBezTo>
                <a:lnTo>
                  <a:pt x="10502" y="4227"/>
                </a:lnTo>
                <a:cubicBezTo>
                  <a:pt x="10550" y="4215"/>
                  <a:pt x="10478" y="4215"/>
                  <a:pt x="10490" y="4215"/>
                </a:cubicBezTo>
                <a:cubicBezTo>
                  <a:pt x="10502" y="4204"/>
                  <a:pt x="10562" y="4192"/>
                  <a:pt x="10526" y="4192"/>
                </a:cubicBezTo>
                <a:lnTo>
                  <a:pt x="10514" y="4192"/>
                </a:lnTo>
                <a:cubicBezTo>
                  <a:pt x="10506" y="4192"/>
                  <a:pt x="10498" y="4197"/>
                  <a:pt x="10494" y="4197"/>
                </a:cubicBezTo>
                <a:cubicBezTo>
                  <a:pt x="10491" y="4197"/>
                  <a:pt x="10490" y="4196"/>
                  <a:pt x="10490" y="4192"/>
                </a:cubicBezTo>
                <a:lnTo>
                  <a:pt x="10502" y="4192"/>
                </a:lnTo>
                <a:cubicBezTo>
                  <a:pt x="10502" y="4192"/>
                  <a:pt x="10502" y="4180"/>
                  <a:pt x="10502" y="4180"/>
                </a:cubicBezTo>
                <a:lnTo>
                  <a:pt x="10514" y="4192"/>
                </a:lnTo>
                <a:cubicBezTo>
                  <a:pt x="10514" y="4192"/>
                  <a:pt x="10514" y="4180"/>
                  <a:pt x="10514" y="4180"/>
                </a:cubicBezTo>
                <a:cubicBezTo>
                  <a:pt x="10514" y="4180"/>
                  <a:pt x="10526" y="4168"/>
                  <a:pt x="10526" y="4168"/>
                </a:cubicBezTo>
                <a:cubicBezTo>
                  <a:pt x="10585" y="4156"/>
                  <a:pt x="10490" y="4168"/>
                  <a:pt x="10550" y="4144"/>
                </a:cubicBezTo>
                <a:lnTo>
                  <a:pt x="10502" y="4144"/>
                </a:lnTo>
                <a:cubicBezTo>
                  <a:pt x="10502" y="4144"/>
                  <a:pt x="10502" y="4144"/>
                  <a:pt x="10502" y="4156"/>
                </a:cubicBezTo>
                <a:cubicBezTo>
                  <a:pt x="10502" y="4144"/>
                  <a:pt x="10490" y="4144"/>
                  <a:pt x="10490" y="4144"/>
                </a:cubicBezTo>
                <a:lnTo>
                  <a:pt x="10490" y="4156"/>
                </a:lnTo>
                <a:lnTo>
                  <a:pt x="10466" y="4156"/>
                </a:lnTo>
                <a:cubicBezTo>
                  <a:pt x="10466" y="4156"/>
                  <a:pt x="10466" y="4144"/>
                  <a:pt x="10454" y="4144"/>
                </a:cubicBezTo>
                <a:lnTo>
                  <a:pt x="10466" y="4144"/>
                </a:lnTo>
                <a:cubicBezTo>
                  <a:pt x="10466" y="4144"/>
                  <a:pt x="10466" y="4144"/>
                  <a:pt x="10466" y="4132"/>
                </a:cubicBezTo>
                <a:lnTo>
                  <a:pt x="10454" y="4132"/>
                </a:lnTo>
                <a:lnTo>
                  <a:pt x="10466" y="4120"/>
                </a:lnTo>
                <a:lnTo>
                  <a:pt x="10454" y="4120"/>
                </a:lnTo>
                <a:cubicBezTo>
                  <a:pt x="10454" y="4120"/>
                  <a:pt x="10442" y="4120"/>
                  <a:pt x="10442" y="4108"/>
                </a:cubicBezTo>
                <a:cubicBezTo>
                  <a:pt x="10442" y="4096"/>
                  <a:pt x="10442" y="4096"/>
                  <a:pt x="10442" y="4096"/>
                </a:cubicBezTo>
                <a:cubicBezTo>
                  <a:pt x="10454" y="4096"/>
                  <a:pt x="10454" y="4084"/>
                  <a:pt x="10466" y="4084"/>
                </a:cubicBezTo>
                <a:lnTo>
                  <a:pt x="10442" y="4084"/>
                </a:lnTo>
                <a:cubicBezTo>
                  <a:pt x="10442" y="4084"/>
                  <a:pt x="10442" y="4084"/>
                  <a:pt x="10442" y="4073"/>
                </a:cubicBezTo>
                <a:lnTo>
                  <a:pt x="10454" y="4073"/>
                </a:lnTo>
                <a:cubicBezTo>
                  <a:pt x="10466" y="4073"/>
                  <a:pt x="10466" y="4084"/>
                  <a:pt x="10466" y="4084"/>
                </a:cubicBezTo>
                <a:lnTo>
                  <a:pt x="10478" y="4096"/>
                </a:lnTo>
                <a:cubicBezTo>
                  <a:pt x="10478" y="4096"/>
                  <a:pt x="10478" y="4084"/>
                  <a:pt x="10478" y="4084"/>
                </a:cubicBezTo>
                <a:cubicBezTo>
                  <a:pt x="10478" y="4073"/>
                  <a:pt x="10466" y="4073"/>
                  <a:pt x="10466" y="4073"/>
                </a:cubicBezTo>
                <a:cubicBezTo>
                  <a:pt x="10466" y="4061"/>
                  <a:pt x="10466" y="4061"/>
                  <a:pt x="10466" y="4049"/>
                </a:cubicBezTo>
                <a:cubicBezTo>
                  <a:pt x="10466" y="4040"/>
                  <a:pt x="10466" y="4032"/>
                  <a:pt x="10470" y="4032"/>
                </a:cubicBezTo>
                <a:cubicBezTo>
                  <a:pt x="10472" y="4032"/>
                  <a:pt x="10475" y="4033"/>
                  <a:pt x="10478" y="4037"/>
                </a:cubicBezTo>
                <a:lnTo>
                  <a:pt x="10478" y="4049"/>
                </a:lnTo>
                <a:lnTo>
                  <a:pt x="10490" y="4073"/>
                </a:lnTo>
                <a:cubicBezTo>
                  <a:pt x="10490" y="4049"/>
                  <a:pt x="10466" y="3989"/>
                  <a:pt x="10466" y="3942"/>
                </a:cubicBezTo>
                <a:lnTo>
                  <a:pt x="10466" y="3942"/>
                </a:lnTo>
                <a:cubicBezTo>
                  <a:pt x="10478" y="3965"/>
                  <a:pt x="10490" y="4001"/>
                  <a:pt x="10502" y="4037"/>
                </a:cubicBezTo>
                <a:lnTo>
                  <a:pt x="10514" y="4025"/>
                </a:lnTo>
                <a:lnTo>
                  <a:pt x="10526" y="4061"/>
                </a:lnTo>
                <a:cubicBezTo>
                  <a:pt x="10526" y="4050"/>
                  <a:pt x="10517" y="4023"/>
                  <a:pt x="10522" y="4023"/>
                </a:cubicBezTo>
                <a:lnTo>
                  <a:pt x="10522" y="4023"/>
                </a:lnTo>
                <a:cubicBezTo>
                  <a:pt x="10523" y="4023"/>
                  <a:pt x="10524" y="4023"/>
                  <a:pt x="10526" y="4025"/>
                </a:cubicBezTo>
                <a:cubicBezTo>
                  <a:pt x="10538" y="4061"/>
                  <a:pt x="10550" y="4049"/>
                  <a:pt x="10562" y="4096"/>
                </a:cubicBezTo>
                <a:cubicBezTo>
                  <a:pt x="10563" y="4097"/>
                  <a:pt x="10563" y="4098"/>
                  <a:pt x="10564" y="4098"/>
                </a:cubicBezTo>
                <a:cubicBezTo>
                  <a:pt x="10566" y="4098"/>
                  <a:pt x="10564" y="4089"/>
                  <a:pt x="10562" y="4081"/>
                </a:cubicBezTo>
                <a:lnTo>
                  <a:pt x="10562" y="4081"/>
                </a:lnTo>
                <a:cubicBezTo>
                  <a:pt x="10562" y="4066"/>
                  <a:pt x="10561" y="4064"/>
                  <a:pt x="10560" y="4064"/>
                </a:cubicBezTo>
                <a:cubicBezTo>
                  <a:pt x="10559" y="4064"/>
                  <a:pt x="10558" y="4064"/>
                  <a:pt x="10556" y="4064"/>
                </a:cubicBezTo>
                <a:cubicBezTo>
                  <a:pt x="10555" y="4064"/>
                  <a:pt x="10553" y="4064"/>
                  <a:pt x="10550" y="4061"/>
                </a:cubicBezTo>
                <a:cubicBezTo>
                  <a:pt x="10526" y="4013"/>
                  <a:pt x="10550" y="4037"/>
                  <a:pt x="10550" y="4013"/>
                </a:cubicBezTo>
                <a:cubicBezTo>
                  <a:pt x="10538" y="3989"/>
                  <a:pt x="10538" y="3930"/>
                  <a:pt x="10514" y="3882"/>
                </a:cubicBezTo>
                <a:lnTo>
                  <a:pt x="10526" y="3882"/>
                </a:lnTo>
                <a:cubicBezTo>
                  <a:pt x="10520" y="3865"/>
                  <a:pt x="10517" y="3860"/>
                  <a:pt x="10514" y="3860"/>
                </a:cubicBezTo>
                <a:cubicBezTo>
                  <a:pt x="10508" y="3860"/>
                  <a:pt x="10508" y="3887"/>
                  <a:pt x="10503" y="3887"/>
                </a:cubicBezTo>
                <a:cubicBezTo>
                  <a:pt x="10500" y="3887"/>
                  <a:pt x="10496" y="3880"/>
                  <a:pt x="10490" y="3858"/>
                </a:cubicBezTo>
                <a:cubicBezTo>
                  <a:pt x="10485" y="3858"/>
                  <a:pt x="10482" y="3860"/>
                  <a:pt x="10479" y="3860"/>
                </a:cubicBezTo>
                <a:cubicBezTo>
                  <a:pt x="10474" y="3860"/>
                  <a:pt x="10469" y="3856"/>
                  <a:pt x="10454" y="3834"/>
                </a:cubicBezTo>
                <a:lnTo>
                  <a:pt x="10454" y="3834"/>
                </a:lnTo>
                <a:lnTo>
                  <a:pt x="10478" y="3906"/>
                </a:lnTo>
                <a:cubicBezTo>
                  <a:pt x="10466" y="3894"/>
                  <a:pt x="10454" y="3858"/>
                  <a:pt x="10454" y="3846"/>
                </a:cubicBezTo>
                <a:lnTo>
                  <a:pt x="10442" y="3846"/>
                </a:lnTo>
                <a:cubicBezTo>
                  <a:pt x="10442" y="3834"/>
                  <a:pt x="10431" y="3834"/>
                  <a:pt x="10442" y="3823"/>
                </a:cubicBezTo>
                <a:cubicBezTo>
                  <a:pt x="10432" y="3812"/>
                  <a:pt x="10427" y="3809"/>
                  <a:pt x="10424" y="3809"/>
                </a:cubicBezTo>
                <a:lnTo>
                  <a:pt x="10424" y="3809"/>
                </a:lnTo>
                <a:cubicBezTo>
                  <a:pt x="10421" y="3809"/>
                  <a:pt x="10424" y="3816"/>
                  <a:pt x="10431" y="3823"/>
                </a:cubicBezTo>
                <a:cubicBezTo>
                  <a:pt x="10431" y="3846"/>
                  <a:pt x="10431" y="3846"/>
                  <a:pt x="10419" y="3846"/>
                </a:cubicBezTo>
                <a:cubicBezTo>
                  <a:pt x="10419" y="3858"/>
                  <a:pt x="10442" y="3894"/>
                  <a:pt x="10442" y="3906"/>
                </a:cubicBezTo>
                <a:cubicBezTo>
                  <a:pt x="10419" y="3894"/>
                  <a:pt x="10419" y="3906"/>
                  <a:pt x="10383" y="3858"/>
                </a:cubicBezTo>
                <a:cubicBezTo>
                  <a:pt x="10383" y="3846"/>
                  <a:pt x="10371" y="3823"/>
                  <a:pt x="10371" y="3823"/>
                </a:cubicBezTo>
                <a:cubicBezTo>
                  <a:pt x="10369" y="3821"/>
                  <a:pt x="10368" y="3820"/>
                  <a:pt x="10367" y="3820"/>
                </a:cubicBezTo>
                <a:lnTo>
                  <a:pt x="10367" y="3820"/>
                </a:lnTo>
                <a:cubicBezTo>
                  <a:pt x="10362" y="3820"/>
                  <a:pt x="10373" y="3850"/>
                  <a:pt x="10383" y="3870"/>
                </a:cubicBezTo>
                <a:cubicBezTo>
                  <a:pt x="10383" y="3870"/>
                  <a:pt x="10383" y="3870"/>
                  <a:pt x="10371" y="3882"/>
                </a:cubicBezTo>
                <a:cubicBezTo>
                  <a:pt x="10371" y="3858"/>
                  <a:pt x="10359" y="3846"/>
                  <a:pt x="10359" y="3846"/>
                </a:cubicBezTo>
                <a:cubicBezTo>
                  <a:pt x="10359" y="3834"/>
                  <a:pt x="10347" y="3834"/>
                  <a:pt x="10347" y="3834"/>
                </a:cubicBezTo>
                <a:lnTo>
                  <a:pt x="10347" y="3834"/>
                </a:lnTo>
                <a:cubicBezTo>
                  <a:pt x="10359" y="3882"/>
                  <a:pt x="10347" y="3858"/>
                  <a:pt x="10347" y="3882"/>
                </a:cubicBezTo>
                <a:cubicBezTo>
                  <a:pt x="10353" y="3888"/>
                  <a:pt x="10356" y="3891"/>
                  <a:pt x="10358" y="3891"/>
                </a:cubicBezTo>
                <a:cubicBezTo>
                  <a:pt x="10359" y="3891"/>
                  <a:pt x="10359" y="3888"/>
                  <a:pt x="10359" y="3882"/>
                </a:cubicBezTo>
                <a:cubicBezTo>
                  <a:pt x="10368" y="3909"/>
                  <a:pt x="10370" y="3942"/>
                  <a:pt x="10366" y="3942"/>
                </a:cubicBezTo>
                <a:cubicBezTo>
                  <a:pt x="10364" y="3942"/>
                  <a:pt x="10362" y="3939"/>
                  <a:pt x="10359" y="3930"/>
                </a:cubicBezTo>
                <a:cubicBezTo>
                  <a:pt x="10359" y="3906"/>
                  <a:pt x="10335" y="3882"/>
                  <a:pt x="10347" y="3870"/>
                </a:cubicBezTo>
                <a:cubicBezTo>
                  <a:pt x="10339" y="3857"/>
                  <a:pt x="10335" y="3852"/>
                  <a:pt x="10334" y="3852"/>
                </a:cubicBezTo>
                <a:lnTo>
                  <a:pt x="10334" y="3852"/>
                </a:lnTo>
                <a:cubicBezTo>
                  <a:pt x="10330" y="3852"/>
                  <a:pt x="10348" y="3897"/>
                  <a:pt x="10341" y="3897"/>
                </a:cubicBezTo>
                <a:cubicBezTo>
                  <a:pt x="10339" y="3897"/>
                  <a:pt x="10338" y="3896"/>
                  <a:pt x="10335" y="3894"/>
                </a:cubicBezTo>
                <a:lnTo>
                  <a:pt x="10323" y="3870"/>
                </a:lnTo>
                <a:cubicBezTo>
                  <a:pt x="10312" y="3836"/>
                  <a:pt x="10322" y="3856"/>
                  <a:pt x="10313" y="3837"/>
                </a:cubicBezTo>
                <a:lnTo>
                  <a:pt x="10313" y="3837"/>
                </a:lnTo>
                <a:cubicBezTo>
                  <a:pt x="10318" y="3822"/>
                  <a:pt x="10335" y="3817"/>
                  <a:pt x="10335" y="3787"/>
                </a:cubicBezTo>
                <a:lnTo>
                  <a:pt x="10300" y="3775"/>
                </a:lnTo>
                <a:cubicBezTo>
                  <a:pt x="10288" y="3823"/>
                  <a:pt x="10228" y="3787"/>
                  <a:pt x="10240" y="3882"/>
                </a:cubicBezTo>
                <a:cubicBezTo>
                  <a:pt x="10240" y="3882"/>
                  <a:pt x="10240" y="3882"/>
                  <a:pt x="10240" y="3906"/>
                </a:cubicBezTo>
                <a:lnTo>
                  <a:pt x="10240" y="3918"/>
                </a:lnTo>
                <a:cubicBezTo>
                  <a:pt x="10228" y="3894"/>
                  <a:pt x="10216" y="3894"/>
                  <a:pt x="10192" y="3870"/>
                </a:cubicBezTo>
                <a:lnTo>
                  <a:pt x="10192" y="3870"/>
                </a:lnTo>
                <a:cubicBezTo>
                  <a:pt x="10204" y="3882"/>
                  <a:pt x="10204" y="3882"/>
                  <a:pt x="10216" y="3906"/>
                </a:cubicBezTo>
                <a:cubicBezTo>
                  <a:pt x="10225" y="3942"/>
                  <a:pt x="10234" y="3958"/>
                  <a:pt x="10233" y="3958"/>
                </a:cubicBezTo>
                <a:cubicBezTo>
                  <a:pt x="10232" y="3958"/>
                  <a:pt x="10231" y="3956"/>
                  <a:pt x="10228" y="3953"/>
                </a:cubicBezTo>
                <a:cubicBezTo>
                  <a:pt x="10221" y="3939"/>
                  <a:pt x="10218" y="3933"/>
                  <a:pt x="10214" y="3926"/>
                </a:cubicBezTo>
                <a:lnTo>
                  <a:pt x="10214" y="3926"/>
                </a:lnTo>
                <a:cubicBezTo>
                  <a:pt x="10216" y="3934"/>
                  <a:pt x="10216" y="3942"/>
                  <a:pt x="10216" y="3942"/>
                </a:cubicBezTo>
                <a:cubicBezTo>
                  <a:pt x="10204" y="3930"/>
                  <a:pt x="10192" y="3930"/>
                  <a:pt x="10181" y="3906"/>
                </a:cubicBezTo>
                <a:cubicBezTo>
                  <a:pt x="10181" y="3902"/>
                  <a:pt x="10182" y="3901"/>
                  <a:pt x="10184" y="3901"/>
                </a:cubicBezTo>
                <a:cubicBezTo>
                  <a:pt x="10187" y="3901"/>
                  <a:pt x="10192" y="3906"/>
                  <a:pt x="10192" y="3906"/>
                </a:cubicBezTo>
                <a:cubicBezTo>
                  <a:pt x="10192" y="3894"/>
                  <a:pt x="10181" y="3882"/>
                  <a:pt x="10169" y="3870"/>
                </a:cubicBezTo>
                <a:cubicBezTo>
                  <a:pt x="10157" y="3858"/>
                  <a:pt x="10157" y="3834"/>
                  <a:pt x="10157" y="3823"/>
                </a:cubicBezTo>
                <a:cubicBezTo>
                  <a:pt x="10145" y="3846"/>
                  <a:pt x="10157" y="3906"/>
                  <a:pt x="10157" y="3930"/>
                </a:cubicBezTo>
                <a:cubicBezTo>
                  <a:pt x="10149" y="3922"/>
                  <a:pt x="10135" y="3892"/>
                  <a:pt x="10131" y="3881"/>
                </a:cubicBezTo>
                <a:lnTo>
                  <a:pt x="10131" y="3881"/>
                </a:lnTo>
                <a:cubicBezTo>
                  <a:pt x="10132" y="3881"/>
                  <a:pt x="10132" y="3881"/>
                  <a:pt x="10133" y="3882"/>
                </a:cubicBezTo>
                <a:cubicBezTo>
                  <a:pt x="10131" y="3878"/>
                  <a:pt x="10130" y="3876"/>
                  <a:pt x="10130" y="3876"/>
                </a:cubicBezTo>
                <a:lnTo>
                  <a:pt x="10130" y="3876"/>
                </a:lnTo>
                <a:cubicBezTo>
                  <a:pt x="10129" y="3876"/>
                  <a:pt x="10130" y="3878"/>
                  <a:pt x="10131" y="3881"/>
                </a:cubicBezTo>
                <a:lnTo>
                  <a:pt x="10131" y="3881"/>
                </a:lnTo>
                <a:cubicBezTo>
                  <a:pt x="10131" y="3881"/>
                  <a:pt x="10131" y="3881"/>
                  <a:pt x="10131" y="3881"/>
                </a:cubicBezTo>
                <a:lnTo>
                  <a:pt x="10131" y="3881"/>
                </a:lnTo>
                <a:cubicBezTo>
                  <a:pt x="10125" y="3881"/>
                  <a:pt x="10129" y="3920"/>
                  <a:pt x="10131" y="3941"/>
                </a:cubicBezTo>
                <a:lnTo>
                  <a:pt x="10131" y="3941"/>
                </a:lnTo>
                <a:cubicBezTo>
                  <a:pt x="10085" y="3930"/>
                  <a:pt x="10061" y="3941"/>
                  <a:pt x="10002" y="3894"/>
                </a:cubicBezTo>
                <a:lnTo>
                  <a:pt x="10002" y="3894"/>
                </a:lnTo>
                <a:lnTo>
                  <a:pt x="10026" y="3965"/>
                </a:lnTo>
                <a:lnTo>
                  <a:pt x="10002" y="3930"/>
                </a:lnTo>
                <a:cubicBezTo>
                  <a:pt x="9993" y="3925"/>
                  <a:pt x="9985" y="3923"/>
                  <a:pt x="9978" y="3923"/>
                </a:cubicBezTo>
                <a:cubicBezTo>
                  <a:pt x="9949" y="3923"/>
                  <a:pt x="9938" y="3958"/>
                  <a:pt x="9919" y="3977"/>
                </a:cubicBezTo>
                <a:cubicBezTo>
                  <a:pt x="9917" y="3979"/>
                  <a:pt x="9916" y="3979"/>
                  <a:pt x="9915" y="3979"/>
                </a:cubicBezTo>
                <a:cubicBezTo>
                  <a:pt x="9904" y="3979"/>
                  <a:pt x="9893" y="3940"/>
                  <a:pt x="9883" y="3930"/>
                </a:cubicBezTo>
                <a:cubicBezTo>
                  <a:pt x="9859" y="3930"/>
                  <a:pt x="9883" y="4001"/>
                  <a:pt x="9871" y="4025"/>
                </a:cubicBezTo>
                <a:cubicBezTo>
                  <a:pt x="9859" y="4001"/>
                  <a:pt x="9847" y="3953"/>
                  <a:pt x="9835" y="3953"/>
                </a:cubicBezTo>
                <a:lnTo>
                  <a:pt x="9835" y="3953"/>
                </a:lnTo>
                <a:cubicBezTo>
                  <a:pt x="9835" y="3973"/>
                  <a:pt x="9843" y="3992"/>
                  <a:pt x="9840" y="3992"/>
                </a:cubicBezTo>
                <a:cubicBezTo>
                  <a:pt x="9839" y="3992"/>
                  <a:pt x="9837" y="3991"/>
                  <a:pt x="9835" y="3989"/>
                </a:cubicBezTo>
                <a:lnTo>
                  <a:pt x="9835" y="3977"/>
                </a:lnTo>
                <a:cubicBezTo>
                  <a:pt x="9831" y="3968"/>
                  <a:pt x="9828" y="3966"/>
                  <a:pt x="9826" y="3966"/>
                </a:cubicBezTo>
                <a:cubicBezTo>
                  <a:pt x="9823" y="3966"/>
                  <a:pt x="9821" y="3969"/>
                  <a:pt x="9818" y="3969"/>
                </a:cubicBezTo>
                <a:cubicBezTo>
                  <a:pt x="9816" y="3969"/>
                  <a:pt x="9814" y="3968"/>
                  <a:pt x="9811" y="3965"/>
                </a:cubicBezTo>
                <a:cubicBezTo>
                  <a:pt x="9788" y="3977"/>
                  <a:pt x="9788" y="4025"/>
                  <a:pt x="9811" y="4096"/>
                </a:cubicBezTo>
                <a:cubicBezTo>
                  <a:pt x="9788" y="4096"/>
                  <a:pt x="9776" y="4037"/>
                  <a:pt x="9776" y="4025"/>
                </a:cubicBezTo>
                <a:lnTo>
                  <a:pt x="9776" y="4025"/>
                </a:lnTo>
                <a:cubicBezTo>
                  <a:pt x="9778" y="4027"/>
                  <a:pt x="9779" y="4028"/>
                  <a:pt x="9780" y="4028"/>
                </a:cubicBezTo>
                <a:cubicBezTo>
                  <a:pt x="9783" y="4028"/>
                  <a:pt x="9774" y="4009"/>
                  <a:pt x="9764" y="3989"/>
                </a:cubicBezTo>
                <a:cubicBezTo>
                  <a:pt x="9764" y="4001"/>
                  <a:pt x="9764" y="4010"/>
                  <a:pt x="9761" y="4010"/>
                </a:cubicBezTo>
                <a:cubicBezTo>
                  <a:pt x="9758" y="4010"/>
                  <a:pt x="9752" y="4001"/>
                  <a:pt x="9740" y="3977"/>
                </a:cubicBezTo>
                <a:cubicBezTo>
                  <a:pt x="9740" y="3988"/>
                  <a:pt x="9730" y="3989"/>
                  <a:pt x="9737" y="4015"/>
                </a:cubicBezTo>
                <a:lnTo>
                  <a:pt x="9737" y="4015"/>
                </a:lnTo>
                <a:cubicBezTo>
                  <a:pt x="9737" y="4015"/>
                  <a:pt x="9737" y="4015"/>
                  <a:pt x="9737" y="4015"/>
                </a:cubicBezTo>
                <a:lnTo>
                  <a:pt x="9737" y="4015"/>
                </a:lnTo>
                <a:cubicBezTo>
                  <a:pt x="9740" y="4015"/>
                  <a:pt x="9752" y="4032"/>
                  <a:pt x="9752" y="4049"/>
                </a:cubicBezTo>
                <a:cubicBezTo>
                  <a:pt x="9748" y="4045"/>
                  <a:pt x="9744" y="4045"/>
                  <a:pt x="9740" y="4045"/>
                </a:cubicBezTo>
                <a:lnTo>
                  <a:pt x="9740" y="4045"/>
                </a:lnTo>
                <a:cubicBezTo>
                  <a:pt x="9731" y="4045"/>
                  <a:pt x="9720" y="4045"/>
                  <a:pt x="9704" y="4013"/>
                </a:cubicBezTo>
                <a:cubicBezTo>
                  <a:pt x="9669" y="4037"/>
                  <a:pt x="9621" y="4049"/>
                  <a:pt x="9573" y="4073"/>
                </a:cubicBezTo>
                <a:cubicBezTo>
                  <a:pt x="9585" y="4096"/>
                  <a:pt x="9585" y="4084"/>
                  <a:pt x="9597" y="4096"/>
                </a:cubicBezTo>
                <a:cubicBezTo>
                  <a:pt x="9597" y="4107"/>
                  <a:pt x="9595" y="4111"/>
                  <a:pt x="9592" y="4111"/>
                </a:cubicBezTo>
                <a:cubicBezTo>
                  <a:pt x="9589" y="4111"/>
                  <a:pt x="9584" y="4106"/>
                  <a:pt x="9583" y="4106"/>
                </a:cubicBezTo>
                <a:lnTo>
                  <a:pt x="9583" y="4106"/>
                </a:lnTo>
                <a:cubicBezTo>
                  <a:pt x="9581" y="4106"/>
                  <a:pt x="9581" y="4109"/>
                  <a:pt x="9585" y="4120"/>
                </a:cubicBezTo>
                <a:lnTo>
                  <a:pt x="9573" y="4084"/>
                </a:lnTo>
                <a:cubicBezTo>
                  <a:pt x="9561" y="4096"/>
                  <a:pt x="9573" y="4144"/>
                  <a:pt x="9573" y="4180"/>
                </a:cubicBezTo>
                <a:cubicBezTo>
                  <a:pt x="9561" y="4144"/>
                  <a:pt x="9549" y="4156"/>
                  <a:pt x="9549" y="4132"/>
                </a:cubicBezTo>
                <a:cubicBezTo>
                  <a:pt x="9549" y="4133"/>
                  <a:pt x="9549" y="4133"/>
                  <a:pt x="9549" y="4133"/>
                </a:cubicBezTo>
                <a:cubicBezTo>
                  <a:pt x="9543" y="4133"/>
                  <a:pt x="9479" y="4034"/>
                  <a:pt x="9477" y="4034"/>
                </a:cubicBezTo>
                <a:lnTo>
                  <a:pt x="9477" y="4034"/>
                </a:lnTo>
                <a:cubicBezTo>
                  <a:pt x="9477" y="4034"/>
                  <a:pt x="9477" y="4035"/>
                  <a:pt x="9478" y="4037"/>
                </a:cubicBezTo>
                <a:lnTo>
                  <a:pt x="9549" y="4168"/>
                </a:lnTo>
                <a:cubicBezTo>
                  <a:pt x="9555" y="4174"/>
                  <a:pt x="9555" y="4174"/>
                  <a:pt x="9554" y="4174"/>
                </a:cubicBezTo>
                <a:cubicBezTo>
                  <a:pt x="9552" y="4174"/>
                  <a:pt x="9549" y="4174"/>
                  <a:pt x="9549" y="4180"/>
                </a:cubicBezTo>
                <a:cubicBezTo>
                  <a:pt x="9538" y="4156"/>
                  <a:pt x="9514" y="4132"/>
                  <a:pt x="9502" y="4132"/>
                </a:cubicBezTo>
                <a:cubicBezTo>
                  <a:pt x="9490" y="4108"/>
                  <a:pt x="9502" y="4108"/>
                  <a:pt x="9502" y="4108"/>
                </a:cubicBezTo>
                <a:cubicBezTo>
                  <a:pt x="9478" y="4049"/>
                  <a:pt x="9466" y="4073"/>
                  <a:pt x="9454" y="4025"/>
                </a:cubicBezTo>
                <a:lnTo>
                  <a:pt x="9454" y="4025"/>
                </a:lnTo>
                <a:cubicBezTo>
                  <a:pt x="9442" y="4037"/>
                  <a:pt x="9466" y="4049"/>
                  <a:pt x="9478" y="4073"/>
                </a:cubicBezTo>
                <a:lnTo>
                  <a:pt x="9454" y="4073"/>
                </a:lnTo>
                <a:lnTo>
                  <a:pt x="9478" y="4084"/>
                </a:lnTo>
                <a:cubicBezTo>
                  <a:pt x="9478" y="4094"/>
                  <a:pt x="9486" y="4127"/>
                  <a:pt x="9476" y="4127"/>
                </a:cubicBezTo>
                <a:cubicBezTo>
                  <a:pt x="9474" y="4127"/>
                  <a:pt x="9471" y="4125"/>
                  <a:pt x="9466" y="4120"/>
                </a:cubicBezTo>
                <a:lnTo>
                  <a:pt x="9466" y="4120"/>
                </a:lnTo>
                <a:lnTo>
                  <a:pt x="9490" y="4180"/>
                </a:lnTo>
                <a:cubicBezTo>
                  <a:pt x="9482" y="4163"/>
                  <a:pt x="9478" y="4158"/>
                  <a:pt x="9476" y="4158"/>
                </a:cubicBezTo>
                <a:cubicBezTo>
                  <a:pt x="9472" y="4158"/>
                  <a:pt x="9473" y="4170"/>
                  <a:pt x="9469" y="4170"/>
                </a:cubicBezTo>
                <a:cubicBezTo>
                  <a:pt x="9469" y="4170"/>
                  <a:pt x="9468" y="4169"/>
                  <a:pt x="9466" y="4168"/>
                </a:cubicBezTo>
                <a:lnTo>
                  <a:pt x="9454" y="4144"/>
                </a:lnTo>
                <a:cubicBezTo>
                  <a:pt x="9442" y="4144"/>
                  <a:pt x="9442" y="4132"/>
                  <a:pt x="9430" y="4120"/>
                </a:cubicBezTo>
                <a:cubicBezTo>
                  <a:pt x="9423" y="4109"/>
                  <a:pt x="9421" y="4106"/>
                  <a:pt x="9422" y="4106"/>
                </a:cubicBezTo>
                <a:lnTo>
                  <a:pt x="9422" y="4106"/>
                </a:lnTo>
                <a:cubicBezTo>
                  <a:pt x="9423" y="4106"/>
                  <a:pt x="9426" y="4111"/>
                  <a:pt x="9427" y="4111"/>
                </a:cubicBezTo>
                <a:cubicBezTo>
                  <a:pt x="9428" y="4111"/>
                  <a:pt x="9426" y="4107"/>
                  <a:pt x="9419" y="4096"/>
                </a:cubicBezTo>
                <a:lnTo>
                  <a:pt x="9407" y="4084"/>
                </a:lnTo>
                <a:lnTo>
                  <a:pt x="9407" y="4084"/>
                </a:lnTo>
                <a:cubicBezTo>
                  <a:pt x="9419" y="4108"/>
                  <a:pt x="9419" y="4132"/>
                  <a:pt x="9442" y="4144"/>
                </a:cubicBezTo>
                <a:cubicBezTo>
                  <a:pt x="9454" y="4192"/>
                  <a:pt x="9466" y="4227"/>
                  <a:pt x="9454" y="4239"/>
                </a:cubicBezTo>
                <a:cubicBezTo>
                  <a:pt x="9419" y="4204"/>
                  <a:pt x="9442" y="4192"/>
                  <a:pt x="9419" y="4156"/>
                </a:cubicBezTo>
                <a:cubicBezTo>
                  <a:pt x="9417" y="4155"/>
                  <a:pt x="9416" y="4155"/>
                  <a:pt x="9414" y="4155"/>
                </a:cubicBezTo>
                <a:cubicBezTo>
                  <a:pt x="9389" y="4155"/>
                  <a:pt x="9453" y="4275"/>
                  <a:pt x="9430" y="4275"/>
                </a:cubicBezTo>
                <a:cubicBezTo>
                  <a:pt x="9429" y="4273"/>
                  <a:pt x="9428" y="4273"/>
                  <a:pt x="9427" y="4273"/>
                </a:cubicBezTo>
                <a:lnTo>
                  <a:pt x="9427" y="4273"/>
                </a:lnTo>
                <a:cubicBezTo>
                  <a:pt x="9421" y="4273"/>
                  <a:pt x="9429" y="4300"/>
                  <a:pt x="9419" y="4311"/>
                </a:cubicBezTo>
                <a:cubicBezTo>
                  <a:pt x="9407" y="4287"/>
                  <a:pt x="9395" y="4287"/>
                  <a:pt x="9383" y="4263"/>
                </a:cubicBezTo>
                <a:lnTo>
                  <a:pt x="9371" y="4239"/>
                </a:lnTo>
                <a:cubicBezTo>
                  <a:pt x="9371" y="4239"/>
                  <a:pt x="9362" y="4239"/>
                  <a:pt x="9353" y="4225"/>
                </a:cubicBezTo>
                <a:lnTo>
                  <a:pt x="9353" y="4225"/>
                </a:lnTo>
                <a:cubicBezTo>
                  <a:pt x="9367" y="4253"/>
                  <a:pt x="9347" y="4265"/>
                  <a:pt x="9347" y="4287"/>
                </a:cubicBezTo>
                <a:lnTo>
                  <a:pt x="9371" y="4311"/>
                </a:lnTo>
                <a:cubicBezTo>
                  <a:pt x="9371" y="4330"/>
                  <a:pt x="9371" y="4350"/>
                  <a:pt x="9364" y="4350"/>
                </a:cubicBezTo>
                <a:cubicBezTo>
                  <a:pt x="9363" y="4350"/>
                  <a:pt x="9361" y="4349"/>
                  <a:pt x="9359" y="4346"/>
                </a:cubicBezTo>
                <a:lnTo>
                  <a:pt x="9359" y="4346"/>
                </a:lnTo>
                <a:cubicBezTo>
                  <a:pt x="9347" y="4370"/>
                  <a:pt x="9371" y="4394"/>
                  <a:pt x="9383" y="4430"/>
                </a:cubicBezTo>
                <a:cubicBezTo>
                  <a:pt x="9359" y="4406"/>
                  <a:pt x="9335" y="4370"/>
                  <a:pt x="9323" y="4334"/>
                </a:cubicBezTo>
                <a:lnTo>
                  <a:pt x="9323" y="4334"/>
                </a:lnTo>
                <a:cubicBezTo>
                  <a:pt x="9329" y="4346"/>
                  <a:pt x="9332" y="4349"/>
                  <a:pt x="9335" y="4349"/>
                </a:cubicBezTo>
                <a:cubicBezTo>
                  <a:pt x="9338" y="4349"/>
                  <a:pt x="9341" y="4346"/>
                  <a:pt x="9347" y="4346"/>
                </a:cubicBezTo>
                <a:cubicBezTo>
                  <a:pt x="9347" y="4313"/>
                  <a:pt x="9327" y="4250"/>
                  <a:pt x="9342" y="4250"/>
                </a:cubicBezTo>
                <a:cubicBezTo>
                  <a:pt x="9344" y="4250"/>
                  <a:pt x="9345" y="4250"/>
                  <a:pt x="9347" y="4251"/>
                </a:cubicBezTo>
                <a:cubicBezTo>
                  <a:pt x="9332" y="4225"/>
                  <a:pt x="9325" y="4216"/>
                  <a:pt x="9322" y="4216"/>
                </a:cubicBezTo>
                <a:lnTo>
                  <a:pt x="9322" y="4216"/>
                </a:lnTo>
                <a:cubicBezTo>
                  <a:pt x="9317" y="4216"/>
                  <a:pt x="9324" y="4243"/>
                  <a:pt x="9317" y="4243"/>
                </a:cubicBezTo>
                <a:cubicBezTo>
                  <a:pt x="9316" y="4243"/>
                  <a:pt x="9314" y="4242"/>
                  <a:pt x="9311" y="4239"/>
                </a:cubicBezTo>
                <a:cubicBezTo>
                  <a:pt x="9311" y="4227"/>
                  <a:pt x="9311" y="4227"/>
                  <a:pt x="9311" y="4227"/>
                </a:cubicBezTo>
                <a:cubicBezTo>
                  <a:pt x="9311" y="4215"/>
                  <a:pt x="9311" y="4204"/>
                  <a:pt x="9288" y="4156"/>
                </a:cubicBezTo>
                <a:lnTo>
                  <a:pt x="9288" y="4156"/>
                </a:lnTo>
                <a:cubicBezTo>
                  <a:pt x="9288" y="4166"/>
                  <a:pt x="9314" y="4220"/>
                  <a:pt x="9306" y="4220"/>
                </a:cubicBezTo>
                <a:cubicBezTo>
                  <a:pt x="9305" y="4220"/>
                  <a:pt x="9303" y="4219"/>
                  <a:pt x="9299" y="4215"/>
                </a:cubicBezTo>
                <a:cubicBezTo>
                  <a:pt x="9299" y="4219"/>
                  <a:pt x="9298" y="4221"/>
                  <a:pt x="9297" y="4221"/>
                </a:cubicBezTo>
                <a:cubicBezTo>
                  <a:pt x="9288" y="4221"/>
                  <a:pt x="9262" y="4180"/>
                  <a:pt x="9252" y="4180"/>
                </a:cubicBezTo>
                <a:lnTo>
                  <a:pt x="9252" y="4180"/>
                </a:lnTo>
                <a:cubicBezTo>
                  <a:pt x="9264" y="4215"/>
                  <a:pt x="9299" y="4275"/>
                  <a:pt x="9276" y="4275"/>
                </a:cubicBezTo>
                <a:lnTo>
                  <a:pt x="9264" y="4227"/>
                </a:lnTo>
                <a:lnTo>
                  <a:pt x="9264" y="4227"/>
                </a:lnTo>
                <a:cubicBezTo>
                  <a:pt x="9240" y="4227"/>
                  <a:pt x="9288" y="4287"/>
                  <a:pt x="9276" y="4299"/>
                </a:cubicBezTo>
                <a:cubicBezTo>
                  <a:pt x="9276" y="4299"/>
                  <a:pt x="9285" y="4336"/>
                  <a:pt x="9295" y="4336"/>
                </a:cubicBezTo>
                <a:cubicBezTo>
                  <a:pt x="9297" y="4336"/>
                  <a:pt x="9298" y="4336"/>
                  <a:pt x="9299" y="4334"/>
                </a:cubicBezTo>
                <a:lnTo>
                  <a:pt x="9299" y="4334"/>
                </a:lnTo>
                <a:cubicBezTo>
                  <a:pt x="9311" y="4358"/>
                  <a:pt x="9299" y="4370"/>
                  <a:pt x="9288" y="4370"/>
                </a:cubicBezTo>
                <a:cubicBezTo>
                  <a:pt x="9288" y="4370"/>
                  <a:pt x="9299" y="4382"/>
                  <a:pt x="9299" y="4394"/>
                </a:cubicBezTo>
                <a:cubicBezTo>
                  <a:pt x="9306" y="4398"/>
                  <a:pt x="9310" y="4400"/>
                  <a:pt x="9312" y="4400"/>
                </a:cubicBezTo>
                <a:cubicBezTo>
                  <a:pt x="9321" y="4400"/>
                  <a:pt x="9314" y="4382"/>
                  <a:pt x="9320" y="4382"/>
                </a:cubicBezTo>
                <a:lnTo>
                  <a:pt x="9320" y="4382"/>
                </a:lnTo>
                <a:cubicBezTo>
                  <a:pt x="9322" y="4382"/>
                  <a:pt x="9326" y="4385"/>
                  <a:pt x="9335" y="4394"/>
                </a:cubicBezTo>
                <a:lnTo>
                  <a:pt x="9311" y="4346"/>
                </a:lnTo>
                <a:lnTo>
                  <a:pt x="9311" y="4346"/>
                </a:lnTo>
                <a:cubicBezTo>
                  <a:pt x="9323" y="4358"/>
                  <a:pt x="9347" y="4394"/>
                  <a:pt x="9359" y="4418"/>
                </a:cubicBezTo>
                <a:cubicBezTo>
                  <a:pt x="9373" y="4435"/>
                  <a:pt x="9377" y="4441"/>
                  <a:pt x="9376" y="4441"/>
                </a:cubicBezTo>
                <a:cubicBezTo>
                  <a:pt x="9375" y="4441"/>
                  <a:pt x="9365" y="4431"/>
                  <a:pt x="9361" y="4431"/>
                </a:cubicBezTo>
                <a:lnTo>
                  <a:pt x="9361" y="4431"/>
                </a:lnTo>
                <a:cubicBezTo>
                  <a:pt x="9359" y="4431"/>
                  <a:pt x="9360" y="4436"/>
                  <a:pt x="9371" y="4454"/>
                </a:cubicBezTo>
                <a:lnTo>
                  <a:pt x="9371" y="4442"/>
                </a:lnTo>
                <a:cubicBezTo>
                  <a:pt x="9407" y="4489"/>
                  <a:pt x="9383" y="4489"/>
                  <a:pt x="9371" y="4489"/>
                </a:cubicBezTo>
                <a:cubicBezTo>
                  <a:pt x="9359" y="4477"/>
                  <a:pt x="9347" y="4477"/>
                  <a:pt x="9323" y="4442"/>
                </a:cubicBezTo>
                <a:lnTo>
                  <a:pt x="9323" y="4418"/>
                </a:lnTo>
                <a:cubicBezTo>
                  <a:pt x="9319" y="4413"/>
                  <a:pt x="9316" y="4411"/>
                  <a:pt x="9314" y="4411"/>
                </a:cubicBezTo>
                <a:lnTo>
                  <a:pt x="9314" y="4411"/>
                </a:lnTo>
                <a:cubicBezTo>
                  <a:pt x="9307" y="4411"/>
                  <a:pt x="9321" y="4444"/>
                  <a:pt x="9311" y="4454"/>
                </a:cubicBezTo>
                <a:cubicBezTo>
                  <a:pt x="9311" y="4442"/>
                  <a:pt x="9311" y="4442"/>
                  <a:pt x="9311" y="4442"/>
                </a:cubicBezTo>
                <a:lnTo>
                  <a:pt x="9299" y="4442"/>
                </a:lnTo>
                <a:cubicBezTo>
                  <a:pt x="9299" y="4442"/>
                  <a:pt x="9299" y="4457"/>
                  <a:pt x="9293" y="4457"/>
                </a:cubicBezTo>
                <a:cubicBezTo>
                  <a:pt x="9292" y="4457"/>
                  <a:pt x="9290" y="4456"/>
                  <a:pt x="9288" y="4454"/>
                </a:cubicBezTo>
                <a:lnTo>
                  <a:pt x="9288" y="4454"/>
                </a:lnTo>
                <a:lnTo>
                  <a:pt x="9299" y="4477"/>
                </a:lnTo>
                <a:lnTo>
                  <a:pt x="9299" y="4465"/>
                </a:lnTo>
                <a:cubicBezTo>
                  <a:pt x="9299" y="4465"/>
                  <a:pt x="9323" y="4477"/>
                  <a:pt x="9323" y="4501"/>
                </a:cubicBezTo>
                <a:cubicBezTo>
                  <a:pt x="9323" y="4506"/>
                  <a:pt x="9322" y="4508"/>
                  <a:pt x="9320" y="4508"/>
                </a:cubicBezTo>
                <a:cubicBezTo>
                  <a:pt x="9310" y="4508"/>
                  <a:pt x="9285" y="4473"/>
                  <a:pt x="9276" y="4454"/>
                </a:cubicBezTo>
                <a:cubicBezTo>
                  <a:pt x="9265" y="4433"/>
                  <a:pt x="9266" y="4428"/>
                  <a:pt x="9270" y="4428"/>
                </a:cubicBezTo>
                <a:cubicBezTo>
                  <a:pt x="9274" y="4428"/>
                  <a:pt x="9282" y="4432"/>
                  <a:pt x="9285" y="4432"/>
                </a:cubicBezTo>
                <a:cubicBezTo>
                  <a:pt x="9287" y="4432"/>
                  <a:pt x="9288" y="4432"/>
                  <a:pt x="9288" y="4430"/>
                </a:cubicBezTo>
                <a:cubicBezTo>
                  <a:pt x="9274" y="4412"/>
                  <a:pt x="9268" y="4408"/>
                  <a:pt x="9263" y="4408"/>
                </a:cubicBezTo>
                <a:cubicBezTo>
                  <a:pt x="9258" y="4408"/>
                  <a:pt x="9256" y="4413"/>
                  <a:pt x="9252" y="4413"/>
                </a:cubicBezTo>
                <a:cubicBezTo>
                  <a:pt x="9249" y="4413"/>
                  <a:pt x="9245" y="4411"/>
                  <a:pt x="9240" y="4406"/>
                </a:cubicBezTo>
                <a:cubicBezTo>
                  <a:pt x="9216" y="4358"/>
                  <a:pt x="9252" y="4394"/>
                  <a:pt x="9228" y="4358"/>
                </a:cubicBezTo>
                <a:cubicBezTo>
                  <a:pt x="9226" y="4357"/>
                  <a:pt x="9225" y="4356"/>
                  <a:pt x="9224" y="4356"/>
                </a:cubicBezTo>
                <a:lnTo>
                  <a:pt x="9224" y="4356"/>
                </a:lnTo>
                <a:cubicBezTo>
                  <a:pt x="9219" y="4356"/>
                  <a:pt x="9226" y="4382"/>
                  <a:pt x="9216" y="4382"/>
                </a:cubicBezTo>
                <a:cubicBezTo>
                  <a:pt x="9204" y="4358"/>
                  <a:pt x="9216" y="4346"/>
                  <a:pt x="9192" y="4323"/>
                </a:cubicBezTo>
                <a:lnTo>
                  <a:pt x="9180" y="4311"/>
                </a:lnTo>
                <a:cubicBezTo>
                  <a:pt x="9192" y="4299"/>
                  <a:pt x="9145" y="4251"/>
                  <a:pt x="9145" y="4227"/>
                </a:cubicBezTo>
                <a:cubicBezTo>
                  <a:pt x="9144" y="4226"/>
                  <a:pt x="9143" y="4226"/>
                  <a:pt x="9142" y="4226"/>
                </a:cubicBezTo>
                <a:lnTo>
                  <a:pt x="9142" y="4226"/>
                </a:lnTo>
                <a:cubicBezTo>
                  <a:pt x="9138" y="4226"/>
                  <a:pt x="9149" y="4257"/>
                  <a:pt x="9141" y="4257"/>
                </a:cubicBezTo>
                <a:cubicBezTo>
                  <a:pt x="9139" y="4257"/>
                  <a:pt x="9137" y="4255"/>
                  <a:pt x="9133" y="4251"/>
                </a:cubicBezTo>
                <a:lnTo>
                  <a:pt x="9133" y="4251"/>
                </a:lnTo>
                <a:cubicBezTo>
                  <a:pt x="9145" y="4275"/>
                  <a:pt x="9180" y="4299"/>
                  <a:pt x="9180" y="4323"/>
                </a:cubicBezTo>
                <a:lnTo>
                  <a:pt x="9168" y="4323"/>
                </a:lnTo>
                <a:cubicBezTo>
                  <a:pt x="9145" y="4299"/>
                  <a:pt x="9145" y="4263"/>
                  <a:pt x="9121" y="4251"/>
                </a:cubicBezTo>
                <a:lnTo>
                  <a:pt x="9121" y="4263"/>
                </a:lnTo>
                <a:cubicBezTo>
                  <a:pt x="9133" y="4287"/>
                  <a:pt x="9145" y="4287"/>
                  <a:pt x="9157" y="4311"/>
                </a:cubicBezTo>
                <a:cubicBezTo>
                  <a:pt x="9155" y="4310"/>
                  <a:pt x="9153" y="4309"/>
                  <a:pt x="9152" y="4309"/>
                </a:cubicBezTo>
                <a:lnTo>
                  <a:pt x="9152" y="4309"/>
                </a:lnTo>
                <a:cubicBezTo>
                  <a:pt x="9140" y="4309"/>
                  <a:pt x="9180" y="4372"/>
                  <a:pt x="9180" y="4394"/>
                </a:cubicBezTo>
                <a:cubicBezTo>
                  <a:pt x="9180" y="4394"/>
                  <a:pt x="9168" y="4394"/>
                  <a:pt x="9157" y="4382"/>
                </a:cubicBezTo>
                <a:lnTo>
                  <a:pt x="9157" y="4382"/>
                </a:lnTo>
                <a:cubicBezTo>
                  <a:pt x="9168" y="4430"/>
                  <a:pt x="9157" y="4442"/>
                  <a:pt x="9168" y="4489"/>
                </a:cubicBezTo>
                <a:cubicBezTo>
                  <a:pt x="9157" y="4454"/>
                  <a:pt x="9145" y="4442"/>
                  <a:pt x="9121" y="4418"/>
                </a:cubicBezTo>
                <a:cubicBezTo>
                  <a:pt x="9133" y="4406"/>
                  <a:pt x="9097" y="4358"/>
                  <a:pt x="9085" y="4334"/>
                </a:cubicBezTo>
                <a:lnTo>
                  <a:pt x="9085" y="4334"/>
                </a:lnTo>
                <a:cubicBezTo>
                  <a:pt x="9073" y="4346"/>
                  <a:pt x="9109" y="4394"/>
                  <a:pt x="9121" y="4406"/>
                </a:cubicBezTo>
                <a:cubicBezTo>
                  <a:pt x="9118" y="4405"/>
                  <a:pt x="9116" y="4404"/>
                  <a:pt x="9115" y="4404"/>
                </a:cubicBezTo>
                <a:cubicBezTo>
                  <a:pt x="9107" y="4404"/>
                  <a:pt x="9119" y="4425"/>
                  <a:pt x="9111" y="4425"/>
                </a:cubicBezTo>
                <a:cubicBezTo>
                  <a:pt x="9109" y="4425"/>
                  <a:pt x="9104" y="4423"/>
                  <a:pt x="9097" y="4418"/>
                </a:cubicBezTo>
                <a:cubicBezTo>
                  <a:pt x="9085" y="4406"/>
                  <a:pt x="9073" y="4370"/>
                  <a:pt x="9061" y="4346"/>
                </a:cubicBezTo>
                <a:lnTo>
                  <a:pt x="9061" y="4346"/>
                </a:lnTo>
                <a:cubicBezTo>
                  <a:pt x="9055" y="4353"/>
                  <a:pt x="9065" y="4368"/>
                  <a:pt x="9073" y="4382"/>
                </a:cubicBezTo>
                <a:lnTo>
                  <a:pt x="9073" y="4382"/>
                </a:lnTo>
                <a:cubicBezTo>
                  <a:pt x="9061" y="4383"/>
                  <a:pt x="9062" y="4406"/>
                  <a:pt x="9073" y="4430"/>
                </a:cubicBezTo>
                <a:cubicBezTo>
                  <a:pt x="9061" y="4410"/>
                  <a:pt x="9056" y="4405"/>
                  <a:pt x="9053" y="4405"/>
                </a:cubicBezTo>
                <a:cubicBezTo>
                  <a:pt x="9049" y="4405"/>
                  <a:pt x="9049" y="4412"/>
                  <a:pt x="9044" y="4412"/>
                </a:cubicBezTo>
                <a:cubicBezTo>
                  <a:pt x="9041" y="4412"/>
                  <a:pt x="9036" y="4408"/>
                  <a:pt x="9026" y="4394"/>
                </a:cubicBezTo>
                <a:lnTo>
                  <a:pt x="9026" y="4394"/>
                </a:lnTo>
                <a:cubicBezTo>
                  <a:pt x="9026" y="4418"/>
                  <a:pt x="9049" y="4418"/>
                  <a:pt x="9061" y="4442"/>
                </a:cubicBezTo>
                <a:cubicBezTo>
                  <a:pt x="9067" y="4454"/>
                  <a:pt x="9064" y="4457"/>
                  <a:pt x="9058" y="4457"/>
                </a:cubicBezTo>
                <a:cubicBezTo>
                  <a:pt x="9052" y="4457"/>
                  <a:pt x="9043" y="4454"/>
                  <a:pt x="9038" y="4454"/>
                </a:cubicBezTo>
                <a:cubicBezTo>
                  <a:pt x="9038" y="4442"/>
                  <a:pt x="9038" y="4430"/>
                  <a:pt x="9038" y="4430"/>
                </a:cubicBezTo>
                <a:lnTo>
                  <a:pt x="9014" y="4394"/>
                </a:lnTo>
                <a:cubicBezTo>
                  <a:pt x="9012" y="4393"/>
                  <a:pt x="9010" y="4393"/>
                  <a:pt x="9009" y="4393"/>
                </a:cubicBezTo>
                <a:cubicBezTo>
                  <a:pt x="8989" y="4393"/>
                  <a:pt x="9045" y="4469"/>
                  <a:pt x="9033" y="4469"/>
                </a:cubicBezTo>
                <a:cubicBezTo>
                  <a:pt x="9032" y="4469"/>
                  <a:pt x="9029" y="4468"/>
                  <a:pt x="9026" y="4465"/>
                </a:cubicBezTo>
                <a:cubicBezTo>
                  <a:pt x="9014" y="4442"/>
                  <a:pt x="9002" y="4442"/>
                  <a:pt x="8990" y="4406"/>
                </a:cubicBezTo>
                <a:lnTo>
                  <a:pt x="8990" y="4406"/>
                </a:lnTo>
                <a:cubicBezTo>
                  <a:pt x="8990" y="4418"/>
                  <a:pt x="8978" y="4418"/>
                  <a:pt x="9002" y="4442"/>
                </a:cubicBezTo>
                <a:cubicBezTo>
                  <a:pt x="8990" y="4442"/>
                  <a:pt x="8990" y="4442"/>
                  <a:pt x="8978" y="4430"/>
                </a:cubicBezTo>
                <a:lnTo>
                  <a:pt x="8978" y="4430"/>
                </a:lnTo>
                <a:cubicBezTo>
                  <a:pt x="8978" y="4454"/>
                  <a:pt x="8978" y="4465"/>
                  <a:pt x="8990" y="4501"/>
                </a:cubicBezTo>
                <a:cubicBezTo>
                  <a:pt x="8978" y="4501"/>
                  <a:pt x="8954" y="4477"/>
                  <a:pt x="8942" y="4465"/>
                </a:cubicBezTo>
                <a:cubicBezTo>
                  <a:pt x="8942" y="4483"/>
                  <a:pt x="8930" y="4483"/>
                  <a:pt x="8918" y="4483"/>
                </a:cubicBezTo>
                <a:cubicBezTo>
                  <a:pt x="8907" y="4483"/>
                  <a:pt x="8895" y="4483"/>
                  <a:pt x="8895" y="4501"/>
                </a:cubicBezTo>
                <a:lnTo>
                  <a:pt x="8895" y="4513"/>
                </a:lnTo>
                <a:cubicBezTo>
                  <a:pt x="8871" y="4513"/>
                  <a:pt x="8942" y="4561"/>
                  <a:pt x="8918" y="4561"/>
                </a:cubicBezTo>
                <a:cubicBezTo>
                  <a:pt x="8895" y="4513"/>
                  <a:pt x="8895" y="4537"/>
                  <a:pt x="8871" y="4513"/>
                </a:cubicBezTo>
                <a:cubicBezTo>
                  <a:pt x="8868" y="4512"/>
                  <a:pt x="8866" y="4512"/>
                  <a:pt x="8864" y="4512"/>
                </a:cubicBezTo>
                <a:cubicBezTo>
                  <a:pt x="8841" y="4512"/>
                  <a:pt x="8853" y="4562"/>
                  <a:pt x="8830" y="4562"/>
                </a:cubicBezTo>
                <a:cubicBezTo>
                  <a:pt x="8828" y="4562"/>
                  <a:pt x="8826" y="4562"/>
                  <a:pt x="8823" y="4561"/>
                </a:cubicBezTo>
                <a:cubicBezTo>
                  <a:pt x="8811" y="4549"/>
                  <a:pt x="8799" y="4537"/>
                  <a:pt x="8811" y="4525"/>
                </a:cubicBezTo>
                <a:cubicBezTo>
                  <a:pt x="8787" y="4525"/>
                  <a:pt x="8776" y="4537"/>
                  <a:pt x="8764" y="4549"/>
                </a:cubicBezTo>
                <a:lnTo>
                  <a:pt x="8764" y="4537"/>
                </a:lnTo>
                <a:cubicBezTo>
                  <a:pt x="8756" y="4533"/>
                  <a:pt x="8750" y="4531"/>
                  <a:pt x="8745" y="4531"/>
                </a:cubicBezTo>
                <a:cubicBezTo>
                  <a:pt x="8719" y="4531"/>
                  <a:pt x="8726" y="4576"/>
                  <a:pt x="8716" y="4596"/>
                </a:cubicBezTo>
                <a:cubicBezTo>
                  <a:pt x="8716" y="4596"/>
                  <a:pt x="8704" y="4573"/>
                  <a:pt x="8704" y="4573"/>
                </a:cubicBezTo>
                <a:cubicBezTo>
                  <a:pt x="8699" y="4570"/>
                  <a:pt x="8693" y="4568"/>
                  <a:pt x="8688" y="4568"/>
                </a:cubicBezTo>
                <a:cubicBezTo>
                  <a:pt x="8672" y="4568"/>
                  <a:pt x="8662" y="4584"/>
                  <a:pt x="8680" y="4620"/>
                </a:cubicBezTo>
                <a:cubicBezTo>
                  <a:pt x="8670" y="4610"/>
                  <a:pt x="8666" y="4606"/>
                  <a:pt x="8666" y="4606"/>
                </a:cubicBezTo>
                <a:lnTo>
                  <a:pt x="8666" y="4606"/>
                </a:lnTo>
                <a:cubicBezTo>
                  <a:pt x="8665" y="4606"/>
                  <a:pt x="8671" y="4615"/>
                  <a:pt x="8664" y="4615"/>
                </a:cubicBezTo>
                <a:cubicBezTo>
                  <a:pt x="8661" y="4615"/>
                  <a:pt x="8655" y="4614"/>
                  <a:pt x="8645" y="4608"/>
                </a:cubicBezTo>
                <a:cubicBezTo>
                  <a:pt x="8633" y="4596"/>
                  <a:pt x="8633" y="4596"/>
                  <a:pt x="8633" y="4596"/>
                </a:cubicBezTo>
                <a:cubicBezTo>
                  <a:pt x="8629" y="4592"/>
                  <a:pt x="8625" y="4591"/>
                  <a:pt x="8621" y="4591"/>
                </a:cubicBezTo>
                <a:cubicBezTo>
                  <a:pt x="8614" y="4591"/>
                  <a:pt x="8609" y="4596"/>
                  <a:pt x="8609" y="4596"/>
                </a:cubicBezTo>
                <a:cubicBezTo>
                  <a:pt x="8609" y="4596"/>
                  <a:pt x="8609" y="4596"/>
                  <a:pt x="8609" y="4608"/>
                </a:cubicBezTo>
                <a:cubicBezTo>
                  <a:pt x="8585" y="4596"/>
                  <a:pt x="8561" y="4596"/>
                  <a:pt x="8549" y="4596"/>
                </a:cubicBezTo>
                <a:cubicBezTo>
                  <a:pt x="8534" y="4596"/>
                  <a:pt x="8521" y="4596"/>
                  <a:pt x="8509" y="4593"/>
                </a:cubicBezTo>
                <a:lnTo>
                  <a:pt x="8509" y="4593"/>
                </a:lnTo>
                <a:cubicBezTo>
                  <a:pt x="8521" y="4598"/>
                  <a:pt x="8534" y="4603"/>
                  <a:pt x="8549" y="4608"/>
                </a:cubicBezTo>
                <a:cubicBezTo>
                  <a:pt x="8559" y="4628"/>
                  <a:pt x="8561" y="4649"/>
                  <a:pt x="8568" y="4654"/>
                </a:cubicBezTo>
                <a:lnTo>
                  <a:pt x="8568" y="4654"/>
                </a:lnTo>
                <a:cubicBezTo>
                  <a:pt x="8532" y="4642"/>
                  <a:pt x="8477" y="4619"/>
                  <a:pt x="8466" y="4585"/>
                </a:cubicBezTo>
                <a:lnTo>
                  <a:pt x="8478" y="4585"/>
                </a:lnTo>
                <a:cubicBezTo>
                  <a:pt x="8466" y="4585"/>
                  <a:pt x="8466" y="4585"/>
                  <a:pt x="8466" y="4573"/>
                </a:cubicBezTo>
                <a:lnTo>
                  <a:pt x="8466" y="4573"/>
                </a:lnTo>
                <a:cubicBezTo>
                  <a:pt x="8474" y="4576"/>
                  <a:pt x="8481" y="4580"/>
                  <a:pt x="8489" y="4584"/>
                </a:cubicBezTo>
                <a:lnTo>
                  <a:pt x="8489" y="4584"/>
                </a:lnTo>
                <a:cubicBezTo>
                  <a:pt x="8479" y="4577"/>
                  <a:pt x="8467" y="4566"/>
                  <a:pt x="8454" y="4549"/>
                </a:cubicBezTo>
                <a:cubicBezTo>
                  <a:pt x="8383" y="4513"/>
                  <a:pt x="8359" y="4418"/>
                  <a:pt x="8323" y="4382"/>
                </a:cubicBezTo>
                <a:cubicBezTo>
                  <a:pt x="8285" y="4382"/>
                  <a:pt x="8257" y="4396"/>
                  <a:pt x="8223" y="4396"/>
                </a:cubicBezTo>
                <a:cubicBezTo>
                  <a:pt x="8193" y="4396"/>
                  <a:pt x="8159" y="4385"/>
                  <a:pt x="8109" y="4346"/>
                </a:cubicBezTo>
                <a:lnTo>
                  <a:pt x="8180" y="4334"/>
                </a:lnTo>
                <a:cubicBezTo>
                  <a:pt x="8143" y="4314"/>
                  <a:pt x="8120" y="4308"/>
                  <a:pt x="8102" y="4308"/>
                </a:cubicBezTo>
                <a:cubicBezTo>
                  <a:pt x="8077" y="4308"/>
                  <a:pt x="8064" y="4320"/>
                  <a:pt x="8042" y="4320"/>
                </a:cubicBezTo>
                <a:cubicBezTo>
                  <a:pt x="8026" y="4320"/>
                  <a:pt x="8003" y="4313"/>
                  <a:pt x="7966" y="4287"/>
                </a:cubicBezTo>
                <a:lnTo>
                  <a:pt x="7966" y="4287"/>
                </a:lnTo>
                <a:cubicBezTo>
                  <a:pt x="8002" y="4323"/>
                  <a:pt x="7895" y="4311"/>
                  <a:pt x="7978" y="4358"/>
                </a:cubicBezTo>
                <a:cubicBezTo>
                  <a:pt x="7930" y="4358"/>
                  <a:pt x="7835" y="4311"/>
                  <a:pt x="7775" y="4263"/>
                </a:cubicBezTo>
                <a:cubicBezTo>
                  <a:pt x="7752" y="4263"/>
                  <a:pt x="7764" y="4275"/>
                  <a:pt x="7752" y="4299"/>
                </a:cubicBezTo>
                <a:cubicBezTo>
                  <a:pt x="7811" y="4358"/>
                  <a:pt x="7883" y="4323"/>
                  <a:pt x="7918" y="4406"/>
                </a:cubicBezTo>
                <a:lnTo>
                  <a:pt x="8002" y="4382"/>
                </a:lnTo>
                <a:lnTo>
                  <a:pt x="8002" y="4382"/>
                </a:lnTo>
                <a:cubicBezTo>
                  <a:pt x="8049" y="4442"/>
                  <a:pt x="8037" y="4477"/>
                  <a:pt x="7990" y="4477"/>
                </a:cubicBezTo>
                <a:cubicBezTo>
                  <a:pt x="8002" y="4489"/>
                  <a:pt x="8025" y="4489"/>
                  <a:pt x="8037" y="4501"/>
                </a:cubicBezTo>
                <a:cubicBezTo>
                  <a:pt x="8030" y="4519"/>
                  <a:pt x="8022" y="4526"/>
                  <a:pt x="8014" y="4526"/>
                </a:cubicBezTo>
                <a:cubicBezTo>
                  <a:pt x="7990" y="4526"/>
                  <a:pt x="7966" y="4468"/>
                  <a:pt x="7937" y="4468"/>
                </a:cubicBezTo>
                <a:cubicBezTo>
                  <a:pt x="7931" y="4468"/>
                  <a:pt x="7925" y="4471"/>
                  <a:pt x="7918" y="4477"/>
                </a:cubicBezTo>
                <a:lnTo>
                  <a:pt x="7966" y="4501"/>
                </a:lnTo>
                <a:cubicBezTo>
                  <a:pt x="7963" y="4516"/>
                  <a:pt x="7953" y="4522"/>
                  <a:pt x="7940" y="4522"/>
                </a:cubicBezTo>
                <a:cubicBezTo>
                  <a:pt x="7898" y="4522"/>
                  <a:pt x="7820" y="4468"/>
                  <a:pt x="7775" y="4442"/>
                </a:cubicBezTo>
                <a:cubicBezTo>
                  <a:pt x="7716" y="4382"/>
                  <a:pt x="7656" y="4346"/>
                  <a:pt x="7668" y="4311"/>
                </a:cubicBezTo>
                <a:lnTo>
                  <a:pt x="7668" y="4311"/>
                </a:lnTo>
                <a:lnTo>
                  <a:pt x="7764" y="4346"/>
                </a:lnTo>
                <a:cubicBezTo>
                  <a:pt x="7728" y="4287"/>
                  <a:pt x="7633" y="4299"/>
                  <a:pt x="7585" y="4275"/>
                </a:cubicBezTo>
                <a:cubicBezTo>
                  <a:pt x="7585" y="4263"/>
                  <a:pt x="7573" y="4263"/>
                  <a:pt x="7573" y="4251"/>
                </a:cubicBezTo>
                <a:cubicBezTo>
                  <a:pt x="7573" y="4263"/>
                  <a:pt x="7573" y="4263"/>
                  <a:pt x="7573" y="4263"/>
                </a:cubicBezTo>
                <a:cubicBezTo>
                  <a:pt x="7561" y="4263"/>
                  <a:pt x="7549" y="4251"/>
                  <a:pt x="7549" y="4239"/>
                </a:cubicBezTo>
                <a:cubicBezTo>
                  <a:pt x="7502" y="4215"/>
                  <a:pt x="7418" y="4204"/>
                  <a:pt x="7371" y="4180"/>
                </a:cubicBezTo>
                <a:lnTo>
                  <a:pt x="7371" y="4215"/>
                </a:lnTo>
                <a:lnTo>
                  <a:pt x="7383" y="4204"/>
                </a:lnTo>
                <a:cubicBezTo>
                  <a:pt x="7418" y="4215"/>
                  <a:pt x="7478" y="4263"/>
                  <a:pt x="7430" y="4275"/>
                </a:cubicBezTo>
                <a:cubicBezTo>
                  <a:pt x="7323" y="4251"/>
                  <a:pt x="7323" y="4180"/>
                  <a:pt x="7311" y="4144"/>
                </a:cubicBezTo>
                <a:cubicBezTo>
                  <a:pt x="7317" y="4138"/>
                  <a:pt x="7324" y="4135"/>
                  <a:pt x="7332" y="4135"/>
                </a:cubicBezTo>
                <a:cubicBezTo>
                  <a:pt x="7368" y="4135"/>
                  <a:pt x="7417" y="4192"/>
                  <a:pt x="7466" y="4192"/>
                </a:cubicBezTo>
                <a:cubicBezTo>
                  <a:pt x="7454" y="4132"/>
                  <a:pt x="7371" y="4144"/>
                  <a:pt x="7263" y="4073"/>
                </a:cubicBezTo>
                <a:cubicBezTo>
                  <a:pt x="7277" y="4066"/>
                  <a:pt x="7289" y="4063"/>
                  <a:pt x="7302" y="4063"/>
                </a:cubicBezTo>
                <a:cubicBezTo>
                  <a:pt x="7344" y="4063"/>
                  <a:pt x="7382" y="4094"/>
                  <a:pt x="7415" y="4094"/>
                </a:cubicBezTo>
                <a:cubicBezTo>
                  <a:pt x="7424" y="4094"/>
                  <a:pt x="7433" y="4091"/>
                  <a:pt x="7442" y="4084"/>
                </a:cubicBezTo>
                <a:cubicBezTo>
                  <a:pt x="7347" y="4037"/>
                  <a:pt x="7311" y="4061"/>
                  <a:pt x="7228" y="4025"/>
                </a:cubicBezTo>
                <a:cubicBezTo>
                  <a:pt x="7234" y="4013"/>
                  <a:pt x="7261" y="4013"/>
                  <a:pt x="7287" y="4013"/>
                </a:cubicBezTo>
                <a:cubicBezTo>
                  <a:pt x="7314" y="4013"/>
                  <a:pt x="7341" y="4013"/>
                  <a:pt x="7347" y="4001"/>
                </a:cubicBezTo>
                <a:cubicBezTo>
                  <a:pt x="7323" y="3989"/>
                  <a:pt x="7299" y="3977"/>
                  <a:pt x="7287" y="3965"/>
                </a:cubicBezTo>
                <a:lnTo>
                  <a:pt x="7287" y="3965"/>
                </a:lnTo>
                <a:cubicBezTo>
                  <a:pt x="7312" y="3973"/>
                  <a:pt x="7328" y="3976"/>
                  <a:pt x="7339" y="3976"/>
                </a:cubicBezTo>
                <a:cubicBezTo>
                  <a:pt x="7389" y="3976"/>
                  <a:pt x="7322" y="3912"/>
                  <a:pt x="7370" y="3912"/>
                </a:cubicBezTo>
                <a:cubicBezTo>
                  <a:pt x="7379" y="3912"/>
                  <a:pt x="7390" y="3913"/>
                  <a:pt x="7406" y="3918"/>
                </a:cubicBezTo>
                <a:cubicBezTo>
                  <a:pt x="7389" y="3901"/>
                  <a:pt x="7372" y="3897"/>
                  <a:pt x="7354" y="3897"/>
                </a:cubicBezTo>
                <a:cubicBezTo>
                  <a:pt x="7342" y="3897"/>
                  <a:pt x="7330" y="3899"/>
                  <a:pt x="7317" y="3899"/>
                </a:cubicBezTo>
                <a:cubicBezTo>
                  <a:pt x="7294" y="3899"/>
                  <a:pt x="7269" y="3894"/>
                  <a:pt x="7240" y="3870"/>
                </a:cubicBezTo>
                <a:lnTo>
                  <a:pt x="7240" y="3870"/>
                </a:lnTo>
                <a:cubicBezTo>
                  <a:pt x="7252" y="3906"/>
                  <a:pt x="7311" y="3965"/>
                  <a:pt x="7228" y="3965"/>
                </a:cubicBezTo>
                <a:lnTo>
                  <a:pt x="7144" y="3918"/>
                </a:lnTo>
                <a:cubicBezTo>
                  <a:pt x="7109" y="3882"/>
                  <a:pt x="7252" y="3894"/>
                  <a:pt x="7192" y="3846"/>
                </a:cubicBezTo>
                <a:lnTo>
                  <a:pt x="7097" y="3846"/>
                </a:lnTo>
                <a:cubicBezTo>
                  <a:pt x="7097" y="3858"/>
                  <a:pt x="7144" y="3882"/>
                  <a:pt x="7109" y="3894"/>
                </a:cubicBezTo>
                <a:cubicBezTo>
                  <a:pt x="7099" y="3887"/>
                  <a:pt x="7089" y="3884"/>
                  <a:pt x="7079" y="3884"/>
                </a:cubicBezTo>
                <a:cubicBezTo>
                  <a:pt x="7037" y="3884"/>
                  <a:pt x="6987" y="3932"/>
                  <a:pt x="6930" y="3942"/>
                </a:cubicBezTo>
                <a:cubicBezTo>
                  <a:pt x="6882" y="3930"/>
                  <a:pt x="6847" y="3918"/>
                  <a:pt x="6835" y="3894"/>
                </a:cubicBezTo>
                <a:cubicBezTo>
                  <a:pt x="6693" y="3918"/>
                  <a:pt x="6540" y="3894"/>
                  <a:pt x="6421" y="3929"/>
                </a:cubicBezTo>
                <a:lnTo>
                  <a:pt x="6421" y="3929"/>
                </a:lnTo>
                <a:cubicBezTo>
                  <a:pt x="6499" y="3905"/>
                  <a:pt x="6418" y="3870"/>
                  <a:pt x="6382" y="3834"/>
                </a:cubicBezTo>
                <a:cubicBezTo>
                  <a:pt x="6466" y="3834"/>
                  <a:pt x="6478" y="3787"/>
                  <a:pt x="6478" y="3751"/>
                </a:cubicBezTo>
                <a:cubicBezTo>
                  <a:pt x="6418" y="3751"/>
                  <a:pt x="6371" y="3799"/>
                  <a:pt x="6406" y="3823"/>
                </a:cubicBezTo>
                <a:cubicBezTo>
                  <a:pt x="6389" y="3818"/>
                  <a:pt x="6376" y="3817"/>
                  <a:pt x="6365" y="3817"/>
                </a:cubicBezTo>
                <a:cubicBezTo>
                  <a:pt x="6334" y="3817"/>
                  <a:pt x="6324" y="3830"/>
                  <a:pt x="6304" y="3830"/>
                </a:cubicBezTo>
                <a:cubicBezTo>
                  <a:pt x="6292" y="3830"/>
                  <a:pt x="6277" y="3825"/>
                  <a:pt x="6251" y="3811"/>
                </a:cubicBezTo>
                <a:cubicBezTo>
                  <a:pt x="6204" y="3787"/>
                  <a:pt x="6287" y="3763"/>
                  <a:pt x="6263" y="3739"/>
                </a:cubicBezTo>
                <a:cubicBezTo>
                  <a:pt x="6256" y="3738"/>
                  <a:pt x="6250" y="3738"/>
                  <a:pt x="6244" y="3738"/>
                </a:cubicBezTo>
                <a:cubicBezTo>
                  <a:pt x="6184" y="3738"/>
                  <a:pt x="6222" y="3788"/>
                  <a:pt x="6145" y="3788"/>
                </a:cubicBezTo>
                <a:cubicBezTo>
                  <a:pt x="6138" y="3788"/>
                  <a:pt x="6130" y="3788"/>
                  <a:pt x="6120" y="3787"/>
                </a:cubicBezTo>
                <a:cubicBezTo>
                  <a:pt x="6132" y="3775"/>
                  <a:pt x="6144" y="3775"/>
                  <a:pt x="6132" y="3763"/>
                </a:cubicBezTo>
                <a:cubicBezTo>
                  <a:pt x="6121" y="3761"/>
                  <a:pt x="6111" y="3760"/>
                  <a:pt x="6100" y="3760"/>
                </a:cubicBezTo>
                <a:cubicBezTo>
                  <a:pt x="6052" y="3760"/>
                  <a:pt x="6009" y="3779"/>
                  <a:pt x="5990" y="3799"/>
                </a:cubicBezTo>
                <a:cubicBezTo>
                  <a:pt x="5954" y="3763"/>
                  <a:pt x="5906" y="3763"/>
                  <a:pt x="5870" y="3763"/>
                </a:cubicBezTo>
                <a:cubicBezTo>
                  <a:pt x="5882" y="3763"/>
                  <a:pt x="5906" y="3751"/>
                  <a:pt x="5918" y="3751"/>
                </a:cubicBezTo>
                <a:cubicBezTo>
                  <a:pt x="5870" y="3692"/>
                  <a:pt x="5918" y="3703"/>
                  <a:pt x="5906" y="3680"/>
                </a:cubicBezTo>
                <a:lnTo>
                  <a:pt x="5906" y="3680"/>
                </a:lnTo>
                <a:cubicBezTo>
                  <a:pt x="5912" y="3686"/>
                  <a:pt x="5921" y="3686"/>
                  <a:pt x="5930" y="3686"/>
                </a:cubicBezTo>
                <a:cubicBezTo>
                  <a:pt x="5939" y="3686"/>
                  <a:pt x="5948" y="3686"/>
                  <a:pt x="5954" y="3692"/>
                </a:cubicBezTo>
                <a:lnTo>
                  <a:pt x="5930" y="3644"/>
                </a:lnTo>
                <a:cubicBezTo>
                  <a:pt x="5920" y="3625"/>
                  <a:pt x="5924" y="3621"/>
                  <a:pt x="5932" y="3621"/>
                </a:cubicBezTo>
                <a:cubicBezTo>
                  <a:pt x="5938" y="3621"/>
                  <a:pt x="5945" y="3623"/>
                  <a:pt x="5951" y="3623"/>
                </a:cubicBezTo>
                <a:cubicBezTo>
                  <a:pt x="5959" y="3623"/>
                  <a:pt x="5966" y="3620"/>
                  <a:pt x="5966" y="3608"/>
                </a:cubicBezTo>
                <a:lnTo>
                  <a:pt x="5954" y="3608"/>
                </a:lnTo>
                <a:cubicBezTo>
                  <a:pt x="5954" y="3594"/>
                  <a:pt x="5974" y="3588"/>
                  <a:pt x="5998" y="3588"/>
                </a:cubicBezTo>
                <a:cubicBezTo>
                  <a:pt x="6015" y="3588"/>
                  <a:pt x="6034" y="3591"/>
                  <a:pt x="6049" y="3596"/>
                </a:cubicBezTo>
                <a:cubicBezTo>
                  <a:pt x="6049" y="3406"/>
                  <a:pt x="6251" y="3489"/>
                  <a:pt x="6335" y="3370"/>
                </a:cubicBezTo>
                <a:cubicBezTo>
                  <a:pt x="6335" y="3346"/>
                  <a:pt x="6311" y="3346"/>
                  <a:pt x="6299" y="3322"/>
                </a:cubicBezTo>
                <a:cubicBezTo>
                  <a:pt x="6287" y="3322"/>
                  <a:pt x="6287" y="3311"/>
                  <a:pt x="6287" y="3311"/>
                </a:cubicBezTo>
                <a:cubicBezTo>
                  <a:pt x="6287" y="3322"/>
                  <a:pt x="6287" y="3334"/>
                  <a:pt x="6275" y="3334"/>
                </a:cubicBezTo>
                <a:cubicBezTo>
                  <a:pt x="6275" y="3311"/>
                  <a:pt x="6240" y="3275"/>
                  <a:pt x="6275" y="3275"/>
                </a:cubicBezTo>
                <a:cubicBezTo>
                  <a:pt x="6275" y="3287"/>
                  <a:pt x="6275" y="3287"/>
                  <a:pt x="6275" y="3299"/>
                </a:cubicBezTo>
                <a:cubicBezTo>
                  <a:pt x="6285" y="3289"/>
                  <a:pt x="6279" y="3272"/>
                  <a:pt x="6283" y="3272"/>
                </a:cubicBezTo>
                <a:lnTo>
                  <a:pt x="6283" y="3272"/>
                </a:lnTo>
                <a:cubicBezTo>
                  <a:pt x="6283" y="3272"/>
                  <a:pt x="6285" y="3273"/>
                  <a:pt x="6287" y="3275"/>
                </a:cubicBezTo>
                <a:cubicBezTo>
                  <a:pt x="6303" y="3275"/>
                  <a:pt x="6298" y="3270"/>
                  <a:pt x="6300" y="3270"/>
                </a:cubicBezTo>
                <a:lnTo>
                  <a:pt x="6300" y="3270"/>
                </a:lnTo>
                <a:cubicBezTo>
                  <a:pt x="6300" y="3270"/>
                  <a:pt x="6303" y="3271"/>
                  <a:pt x="6311" y="3275"/>
                </a:cubicBezTo>
                <a:lnTo>
                  <a:pt x="6359" y="3263"/>
                </a:lnTo>
                <a:cubicBezTo>
                  <a:pt x="6348" y="3236"/>
                  <a:pt x="6354" y="3228"/>
                  <a:pt x="6364" y="3228"/>
                </a:cubicBezTo>
                <a:cubicBezTo>
                  <a:pt x="6377" y="3228"/>
                  <a:pt x="6394" y="3239"/>
                  <a:pt x="6394" y="3239"/>
                </a:cubicBezTo>
                <a:cubicBezTo>
                  <a:pt x="6430" y="3275"/>
                  <a:pt x="6382" y="3263"/>
                  <a:pt x="6406" y="3299"/>
                </a:cubicBezTo>
                <a:lnTo>
                  <a:pt x="6442" y="3322"/>
                </a:lnTo>
                <a:lnTo>
                  <a:pt x="6418" y="3287"/>
                </a:lnTo>
                <a:lnTo>
                  <a:pt x="6442" y="3287"/>
                </a:lnTo>
                <a:cubicBezTo>
                  <a:pt x="6442" y="3278"/>
                  <a:pt x="6436" y="3270"/>
                  <a:pt x="6437" y="3270"/>
                </a:cubicBezTo>
                <a:lnTo>
                  <a:pt x="6437" y="3270"/>
                </a:lnTo>
                <a:cubicBezTo>
                  <a:pt x="6437" y="3270"/>
                  <a:pt x="6438" y="3271"/>
                  <a:pt x="6442" y="3275"/>
                </a:cubicBezTo>
                <a:cubicBezTo>
                  <a:pt x="6442" y="3275"/>
                  <a:pt x="6454" y="3275"/>
                  <a:pt x="6454" y="3287"/>
                </a:cubicBezTo>
                <a:lnTo>
                  <a:pt x="6454" y="3263"/>
                </a:lnTo>
                <a:cubicBezTo>
                  <a:pt x="6460" y="3275"/>
                  <a:pt x="6463" y="3275"/>
                  <a:pt x="6469" y="3275"/>
                </a:cubicBezTo>
                <a:cubicBezTo>
                  <a:pt x="6475" y="3275"/>
                  <a:pt x="6484" y="3275"/>
                  <a:pt x="6501" y="3287"/>
                </a:cubicBezTo>
                <a:cubicBezTo>
                  <a:pt x="6542" y="3277"/>
                  <a:pt x="6522" y="3222"/>
                  <a:pt x="6560" y="3222"/>
                </a:cubicBezTo>
                <a:cubicBezTo>
                  <a:pt x="6567" y="3222"/>
                  <a:pt x="6575" y="3224"/>
                  <a:pt x="6585" y="3227"/>
                </a:cubicBezTo>
                <a:cubicBezTo>
                  <a:pt x="6561" y="3215"/>
                  <a:pt x="6549" y="3168"/>
                  <a:pt x="6561" y="3156"/>
                </a:cubicBezTo>
                <a:lnTo>
                  <a:pt x="6561" y="3156"/>
                </a:lnTo>
                <a:cubicBezTo>
                  <a:pt x="6573" y="3168"/>
                  <a:pt x="6585" y="3168"/>
                  <a:pt x="6597" y="3191"/>
                </a:cubicBezTo>
                <a:lnTo>
                  <a:pt x="6597" y="3156"/>
                </a:lnTo>
                <a:cubicBezTo>
                  <a:pt x="6610" y="3166"/>
                  <a:pt x="6619" y="3169"/>
                  <a:pt x="6627" y="3169"/>
                </a:cubicBezTo>
                <a:cubicBezTo>
                  <a:pt x="6647" y="3169"/>
                  <a:pt x="6654" y="3144"/>
                  <a:pt x="6680" y="3144"/>
                </a:cubicBezTo>
                <a:lnTo>
                  <a:pt x="6692" y="3168"/>
                </a:lnTo>
                <a:cubicBezTo>
                  <a:pt x="6680" y="3132"/>
                  <a:pt x="6680" y="3120"/>
                  <a:pt x="6704" y="3108"/>
                </a:cubicBezTo>
                <a:lnTo>
                  <a:pt x="6728" y="3144"/>
                </a:lnTo>
                <a:cubicBezTo>
                  <a:pt x="6752" y="3144"/>
                  <a:pt x="6692" y="3072"/>
                  <a:pt x="6728" y="3072"/>
                </a:cubicBezTo>
                <a:cubicBezTo>
                  <a:pt x="6692" y="3037"/>
                  <a:pt x="6668" y="3037"/>
                  <a:pt x="6644" y="3001"/>
                </a:cubicBezTo>
                <a:lnTo>
                  <a:pt x="6644" y="3001"/>
                </a:lnTo>
                <a:cubicBezTo>
                  <a:pt x="6660" y="3017"/>
                  <a:pt x="6674" y="3024"/>
                  <a:pt x="6682" y="3024"/>
                </a:cubicBezTo>
                <a:cubicBezTo>
                  <a:pt x="6692" y="3024"/>
                  <a:pt x="6693" y="3014"/>
                  <a:pt x="6680" y="3001"/>
                </a:cubicBezTo>
                <a:cubicBezTo>
                  <a:pt x="6685" y="2991"/>
                  <a:pt x="6688" y="2987"/>
                  <a:pt x="6691" y="2987"/>
                </a:cubicBezTo>
                <a:cubicBezTo>
                  <a:pt x="6694" y="2987"/>
                  <a:pt x="6697" y="2994"/>
                  <a:pt x="6704" y="3001"/>
                </a:cubicBezTo>
                <a:lnTo>
                  <a:pt x="6692" y="2965"/>
                </a:lnTo>
                <a:cubicBezTo>
                  <a:pt x="6716" y="2965"/>
                  <a:pt x="6728" y="3013"/>
                  <a:pt x="6740" y="3037"/>
                </a:cubicBezTo>
                <a:cubicBezTo>
                  <a:pt x="6732" y="3005"/>
                  <a:pt x="6745" y="3000"/>
                  <a:pt x="6758" y="3000"/>
                </a:cubicBezTo>
                <a:cubicBezTo>
                  <a:pt x="6765" y="3000"/>
                  <a:pt x="6771" y="3001"/>
                  <a:pt x="6775" y="3001"/>
                </a:cubicBezTo>
                <a:lnTo>
                  <a:pt x="6787" y="3013"/>
                </a:lnTo>
                <a:lnTo>
                  <a:pt x="6811" y="3013"/>
                </a:lnTo>
                <a:cubicBezTo>
                  <a:pt x="6801" y="2983"/>
                  <a:pt x="6816" y="2962"/>
                  <a:pt x="6834" y="2962"/>
                </a:cubicBezTo>
                <a:cubicBezTo>
                  <a:pt x="6838" y="2962"/>
                  <a:pt x="6843" y="2963"/>
                  <a:pt x="6847" y="2965"/>
                </a:cubicBezTo>
                <a:lnTo>
                  <a:pt x="6871" y="3013"/>
                </a:lnTo>
                <a:cubicBezTo>
                  <a:pt x="6874" y="3015"/>
                  <a:pt x="6876" y="3015"/>
                  <a:pt x="6877" y="3015"/>
                </a:cubicBezTo>
                <a:cubicBezTo>
                  <a:pt x="6885" y="3015"/>
                  <a:pt x="6859" y="2987"/>
                  <a:pt x="6859" y="2977"/>
                </a:cubicBezTo>
                <a:cubicBezTo>
                  <a:pt x="6859" y="2970"/>
                  <a:pt x="6861" y="2967"/>
                  <a:pt x="6865" y="2967"/>
                </a:cubicBezTo>
                <a:cubicBezTo>
                  <a:pt x="6875" y="2967"/>
                  <a:pt x="6894" y="2981"/>
                  <a:pt x="6918" y="2989"/>
                </a:cubicBezTo>
                <a:cubicBezTo>
                  <a:pt x="6915" y="2973"/>
                  <a:pt x="6921" y="2968"/>
                  <a:pt x="6932" y="2968"/>
                </a:cubicBezTo>
                <a:cubicBezTo>
                  <a:pt x="6947" y="2968"/>
                  <a:pt x="6970" y="2978"/>
                  <a:pt x="6987" y="2978"/>
                </a:cubicBezTo>
                <a:cubicBezTo>
                  <a:pt x="7001" y="2978"/>
                  <a:pt x="7010" y="2970"/>
                  <a:pt x="7002" y="2941"/>
                </a:cubicBezTo>
                <a:lnTo>
                  <a:pt x="7002" y="2941"/>
                </a:lnTo>
                <a:lnTo>
                  <a:pt x="7025" y="2965"/>
                </a:lnTo>
                <a:cubicBezTo>
                  <a:pt x="7013" y="2882"/>
                  <a:pt x="7109" y="2941"/>
                  <a:pt x="7085" y="2846"/>
                </a:cubicBezTo>
                <a:lnTo>
                  <a:pt x="7085" y="2846"/>
                </a:lnTo>
                <a:cubicBezTo>
                  <a:pt x="7102" y="2855"/>
                  <a:pt x="7113" y="2859"/>
                  <a:pt x="7119" y="2859"/>
                </a:cubicBezTo>
                <a:cubicBezTo>
                  <a:pt x="7150" y="2859"/>
                  <a:pt x="7102" y="2786"/>
                  <a:pt x="7127" y="2786"/>
                </a:cubicBezTo>
                <a:cubicBezTo>
                  <a:pt x="7132" y="2786"/>
                  <a:pt x="7141" y="2789"/>
                  <a:pt x="7156" y="2799"/>
                </a:cubicBezTo>
                <a:lnTo>
                  <a:pt x="7144" y="2787"/>
                </a:lnTo>
                <a:cubicBezTo>
                  <a:pt x="7287" y="2715"/>
                  <a:pt x="7454" y="2691"/>
                  <a:pt x="7549" y="2572"/>
                </a:cubicBezTo>
                <a:lnTo>
                  <a:pt x="7561" y="2596"/>
                </a:lnTo>
                <a:cubicBezTo>
                  <a:pt x="7668" y="2549"/>
                  <a:pt x="7764" y="2501"/>
                  <a:pt x="7871" y="2453"/>
                </a:cubicBezTo>
                <a:cubicBezTo>
                  <a:pt x="7966" y="2394"/>
                  <a:pt x="8073" y="2346"/>
                  <a:pt x="8180" y="2310"/>
                </a:cubicBezTo>
                <a:cubicBezTo>
                  <a:pt x="8192" y="2287"/>
                  <a:pt x="8156" y="2239"/>
                  <a:pt x="8168" y="2215"/>
                </a:cubicBezTo>
                <a:cubicBezTo>
                  <a:pt x="8168" y="2215"/>
                  <a:pt x="8174" y="2212"/>
                  <a:pt x="8182" y="2212"/>
                </a:cubicBezTo>
                <a:cubicBezTo>
                  <a:pt x="8189" y="2212"/>
                  <a:pt x="8198" y="2215"/>
                  <a:pt x="8204" y="2227"/>
                </a:cubicBezTo>
                <a:cubicBezTo>
                  <a:pt x="8192" y="2251"/>
                  <a:pt x="8204" y="2263"/>
                  <a:pt x="8204" y="2275"/>
                </a:cubicBezTo>
                <a:cubicBezTo>
                  <a:pt x="8212" y="2271"/>
                  <a:pt x="8223" y="2271"/>
                  <a:pt x="8233" y="2271"/>
                </a:cubicBezTo>
                <a:lnTo>
                  <a:pt x="8233" y="2271"/>
                </a:lnTo>
                <a:cubicBezTo>
                  <a:pt x="8254" y="2271"/>
                  <a:pt x="8276" y="2271"/>
                  <a:pt x="8276" y="2239"/>
                </a:cubicBezTo>
                <a:lnTo>
                  <a:pt x="8252" y="2215"/>
                </a:lnTo>
                <a:cubicBezTo>
                  <a:pt x="8252" y="2203"/>
                  <a:pt x="8276" y="2203"/>
                  <a:pt x="8276" y="2203"/>
                </a:cubicBezTo>
                <a:cubicBezTo>
                  <a:pt x="8284" y="2220"/>
                  <a:pt x="8298" y="2236"/>
                  <a:pt x="8302" y="2249"/>
                </a:cubicBezTo>
                <a:lnTo>
                  <a:pt x="8302" y="2249"/>
                </a:lnTo>
                <a:cubicBezTo>
                  <a:pt x="8305" y="2231"/>
                  <a:pt x="8310" y="2225"/>
                  <a:pt x="8316" y="2225"/>
                </a:cubicBezTo>
                <a:cubicBezTo>
                  <a:pt x="8329" y="2225"/>
                  <a:pt x="8346" y="2251"/>
                  <a:pt x="8364" y="2251"/>
                </a:cubicBezTo>
                <a:cubicBezTo>
                  <a:pt x="8370" y="2251"/>
                  <a:pt x="8376" y="2248"/>
                  <a:pt x="8383" y="2239"/>
                </a:cubicBezTo>
                <a:cubicBezTo>
                  <a:pt x="8359" y="2168"/>
                  <a:pt x="8383" y="2096"/>
                  <a:pt x="8395" y="2025"/>
                </a:cubicBezTo>
                <a:lnTo>
                  <a:pt x="8418" y="2037"/>
                </a:lnTo>
                <a:cubicBezTo>
                  <a:pt x="8395" y="2048"/>
                  <a:pt x="8442" y="2096"/>
                  <a:pt x="8418" y="2096"/>
                </a:cubicBezTo>
                <a:cubicBezTo>
                  <a:pt x="8422" y="2098"/>
                  <a:pt x="8425" y="2099"/>
                  <a:pt x="8428" y="2099"/>
                </a:cubicBezTo>
                <a:cubicBezTo>
                  <a:pt x="8446" y="2099"/>
                  <a:pt x="8458" y="2072"/>
                  <a:pt x="8478" y="2072"/>
                </a:cubicBezTo>
                <a:cubicBezTo>
                  <a:pt x="8466" y="2060"/>
                  <a:pt x="8466" y="2037"/>
                  <a:pt x="8466" y="2025"/>
                </a:cubicBezTo>
                <a:lnTo>
                  <a:pt x="8466" y="2025"/>
                </a:lnTo>
                <a:cubicBezTo>
                  <a:pt x="8486" y="2035"/>
                  <a:pt x="8498" y="2063"/>
                  <a:pt x="8509" y="2063"/>
                </a:cubicBezTo>
                <a:cubicBezTo>
                  <a:pt x="8510" y="2063"/>
                  <a:pt x="8512" y="2062"/>
                  <a:pt x="8514" y="2060"/>
                </a:cubicBezTo>
                <a:lnTo>
                  <a:pt x="8514" y="2060"/>
                </a:lnTo>
                <a:lnTo>
                  <a:pt x="8502" y="2096"/>
                </a:lnTo>
                <a:cubicBezTo>
                  <a:pt x="8506" y="2101"/>
                  <a:pt x="8510" y="2103"/>
                  <a:pt x="8513" y="2103"/>
                </a:cubicBezTo>
                <a:cubicBezTo>
                  <a:pt x="8526" y="2103"/>
                  <a:pt x="8528" y="2072"/>
                  <a:pt x="8537" y="2072"/>
                </a:cubicBezTo>
                <a:cubicBezTo>
                  <a:pt x="8549" y="2096"/>
                  <a:pt x="8573" y="2096"/>
                  <a:pt x="8573" y="2132"/>
                </a:cubicBezTo>
                <a:cubicBezTo>
                  <a:pt x="8585" y="2084"/>
                  <a:pt x="8597" y="2108"/>
                  <a:pt x="8609" y="2072"/>
                </a:cubicBezTo>
                <a:cubicBezTo>
                  <a:pt x="8573" y="2048"/>
                  <a:pt x="8609" y="2037"/>
                  <a:pt x="8597" y="2013"/>
                </a:cubicBezTo>
                <a:lnTo>
                  <a:pt x="8597" y="2013"/>
                </a:lnTo>
                <a:lnTo>
                  <a:pt x="8573" y="2025"/>
                </a:lnTo>
                <a:cubicBezTo>
                  <a:pt x="8621" y="2037"/>
                  <a:pt x="8561" y="2037"/>
                  <a:pt x="8585" y="2084"/>
                </a:cubicBezTo>
                <a:cubicBezTo>
                  <a:pt x="8564" y="2074"/>
                  <a:pt x="8571" y="2009"/>
                  <a:pt x="8557" y="2009"/>
                </a:cubicBezTo>
                <a:cubicBezTo>
                  <a:pt x="8555" y="2009"/>
                  <a:pt x="8552" y="2010"/>
                  <a:pt x="8549" y="2013"/>
                </a:cubicBezTo>
                <a:cubicBezTo>
                  <a:pt x="8573" y="1977"/>
                  <a:pt x="8597" y="2001"/>
                  <a:pt x="8621" y="1941"/>
                </a:cubicBezTo>
                <a:lnTo>
                  <a:pt x="8621" y="1941"/>
                </a:lnTo>
                <a:cubicBezTo>
                  <a:pt x="8618" y="1943"/>
                  <a:pt x="8616" y="1943"/>
                  <a:pt x="8614" y="1943"/>
                </a:cubicBezTo>
                <a:cubicBezTo>
                  <a:pt x="8599" y="1943"/>
                  <a:pt x="8608" y="1904"/>
                  <a:pt x="8597" y="1894"/>
                </a:cubicBezTo>
                <a:cubicBezTo>
                  <a:pt x="8601" y="1892"/>
                  <a:pt x="8604" y="1891"/>
                  <a:pt x="8607" y="1891"/>
                </a:cubicBezTo>
                <a:cubicBezTo>
                  <a:pt x="8617" y="1891"/>
                  <a:pt x="8611" y="1912"/>
                  <a:pt x="8621" y="1941"/>
                </a:cubicBezTo>
                <a:cubicBezTo>
                  <a:pt x="8625" y="1939"/>
                  <a:pt x="8628" y="1939"/>
                  <a:pt x="8631" y="1939"/>
                </a:cubicBezTo>
                <a:cubicBezTo>
                  <a:pt x="8639" y="1939"/>
                  <a:pt x="8646" y="1943"/>
                  <a:pt x="8650" y="1943"/>
                </a:cubicBezTo>
                <a:cubicBezTo>
                  <a:pt x="8654" y="1943"/>
                  <a:pt x="8657" y="1938"/>
                  <a:pt x="8657" y="1918"/>
                </a:cubicBezTo>
                <a:cubicBezTo>
                  <a:pt x="8680" y="1929"/>
                  <a:pt x="8668" y="1965"/>
                  <a:pt x="8680" y="1977"/>
                </a:cubicBezTo>
                <a:cubicBezTo>
                  <a:pt x="8680" y="2013"/>
                  <a:pt x="8597" y="1953"/>
                  <a:pt x="8645" y="2060"/>
                </a:cubicBezTo>
                <a:cubicBezTo>
                  <a:pt x="8633" y="2072"/>
                  <a:pt x="8633" y="2120"/>
                  <a:pt x="8609" y="2120"/>
                </a:cubicBezTo>
                <a:cubicBezTo>
                  <a:pt x="8625" y="2128"/>
                  <a:pt x="8647" y="2142"/>
                  <a:pt x="8663" y="2142"/>
                </a:cubicBezTo>
                <a:cubicBezTo>
                  <a:pt x="8671" y="2142"/>
                  <a:pt x="8677" y="2139"/>
                  <a:pt x="8680" y="2132"/>
                </a:cubicBezTo>
                <a:lnTo>
                  <a:pt x="8657" y="2060"/>
                </a:lnTo>
                <a:cubicBezTo>
                  <a:pt x="8668" y="2060"/>
                  <a:pt x="8657" y="2013"/>
                  <a:pt x="8668" y="2013"/>
                </a:cubicBezTo>
                <a:cubicBezTo>
                  <a:pt x="8668" y="2032"/>
                  <a:pt x="8684" y="2052"/>
                  <a:pt x="8697" y="2052"/>
                </a:cubicBezTo>
                <a:cubicBezTo>
                  <a:pt x="8699" y="2052"/>
                  <a:pt x="8702" y="2051"/>
                  <a:pt x="8704" y="2048"/>
                </a:cubicBezTo>
                <a:cubicBezTo>
                  <a:pt x="8692" y="2048"/>
                  <a:pt x="8692" y="2048"/>
                  <a:pt x="8692" y="2037"/>
                </a:cubicBezTo>
                <a:cubicBezTo>
                  <a:pt x="8716" y="2025"/>
                  <a:pt x="8704" y="1977"/>
                  <a:pt x="8728" y="1953"/>
                </a:cubicBezTo>
                <a:lnTo>
                  <a:pt x="8728" y="1953"/>
                </a:lnTo>
                <a:cubicBezTo>
                  <a:pt x="8731" y="1958"/>
                  <a:pt x="8735" y="1962"/>
                  <a:pt x="8740" y="1965"/>
                </a:cubicBezTo>
                <a:cubicBezTo>
                  <a:pt x="8744" y="1969"/>
                  <a:pt x="8747" y="1971"/>
                  <a:pt x="8749" y="1971"/>
                </a:cubicBezTo>
                <a:cubicBezTo>
                  <a:pt x="8758" y="1971"/>
                  <a:pt x="8757" y="1949"/>
                  <a:pt x="8765" y="1948"/>
                </a:cubicBezTo>
                <a:lnTo>
                  <a:pt x="8765" y="1948"/>
                </a:lnTo>
                <a:cubicBezTo>
                  <a:pt x="8764" y="1944"/>
                  <a:pt x="8764" y="1941"/>
                  <a:pt x="8764" y="1941"/>
                </a:cubicBezTo>
                <a:lnTo>
                  <a:pt x="8776" y="1941"/>
                </a:lnTo>
                <a:cubicBezTo>
                  <a:pt x="8787" y="1929"/>
                  <a:pt x="8799" y="1929"/>
                  <a:pt x="8799" y="1894"/>
                </a:cubicBezTo>
                <a:cubicBezTo>
                  <a:pt x="8799" y="1896"/>
                  <a:pt x="8800" y="1897"/>
                  <a:pt x="8801" y="1897"/>
                </a:cubicBezTo>
                <a:cubicBezTo>
                  <a:pt x="8803" y="1897"/>
                  <a:pt x="8811" y="1880"/>
                  <a:pt x="8811" y="1870"/>
                </a:cubicBezTo>
                <a:cubicBezTo>
                  <a:pt x="8811" y="1862"/>
                  <a:pt x="8816" y="1841"/>
                  <a:pt x="8826" y="1841"/>
                </a:cubicBezTo>
                <a:cubicBezTo>
                  <a:pt x="8831" y="1841"/>
                  <a:pt x="8838" y="1848"/>
                  <a:pt x="8847" y="1870"/>
                </a:cubicBezTo>
                <a:cubicBezTo>
                  <a:pt x="8871" y="1870"/>
                  <a:pt x="8883" y="1882"/>
                  <a:pt x="8883" y="1906"/>
                </a:cubicBezTo>
                <a:lnTo>
                  <a:pt x="8918" y="1906"/>
                </a:lnTo>
                <a:lnTo>
                  <a:pt x="8930" y="1953"/>
                </a:lnTo>
                <a:cubicBezTo>
                  <a:pt x="8954" y="1929"/>
                  <a:pt x="8942" y="1906"/>
                  <a:pt x="8954" y="1858"/>
                </a:cubicBezTo>
                <a:cubicBezTo>
                  <a:pt x="8960" y="1864"/>
                  <a:pt x="8965" y="1866"/>
                  <a:pt x="8971" y="1866"/>
                </a:cubicBezTo>
                <a:cubicBezTo>
                  <a:pt x="8988" y="1866"/>
                  <a:pt x="9005" y="1841"/>
                  <a:pt x="9014" y="1822"/>
                </a:cubicBezTo>
                <a:cubicBezTo>
                  <a:pt x="9006" y="1820"/>
                  <a:pt x="9000" y="1819"/>
                  <a:pt x="8995" y="1819"/>
                </a:cubicBezTo>
                <a:cubicBezTo>
                  <a:pt x="8982" y="1819"/>
                  <a:pt x="8976" y="1826"/>
                  <a:pt x="8967" y="1826"/>
                </a:cubicBezTo>
                <a:cubicBezTo>
                  <a:pt x="8963" y="1826"/>
                  <a:pt x="8959" y="1825"/>
                  <a:pt x="8954" y="1822"/>
                </a:cubicBezTo>
                <a:lnTo>
                  <a:pt x="8954" y="1822"/>
                </a:lnTo>
                <a:cubicBezTo>
                  <a:pt x="8954" y="1834"/>
                  <a:pt x="8954" y="1846"/>
                  <a:pt x="8966" y="1858"/>
                </a:cubicBezTo>
                <a:cubicBezTo>
                  <a:pt x="8954" y="1858"/>
                  <a:pt x="8942" y="1846"/>
                  <a:pt x="8930" y="1822"/>
                </a:cubicBezTo>
                <a:cubicBezTo>
                  <a:pt x="8930" y="1804"/>
                  <a:pt x="8937" y="1798"/>
                  <a:pt x="8946" y="1798"/>
                </a:cubicBezTo>
                <a:cubicBezTo>
                  <a:pt x="8962" y="1798"/>
                  <a:pt x="8985" y="1815"/>
                  <a:pt x="8990" y="1815"/>
                </a:cubicBezTo>
                <a:cubicBezTo>
                  <a:pt x="8992" y="1815"/>
                  <a:pt x="8992" y="1814"/>
                  <a:pt x="8990" y="1810"/>
                </a:cubicBezTo>
                <a:cubicBezTo>
                  <a:pt x="8994" y="1803"/>
                  <a:pt x="8996" y="1800"/>
                  <a:pt x="8998" y="1800"/>
                </a:cubicBezTo>
                <a:cubicBezTo>
                  <a:pt x="9003" y="1800"/>
                  <a:pt x="9005" y="1814"/>
                  <a:pt x="9014" y="1822"/>
                </a:cubicBezTo>
                <a:cubicBezTo>
                  <a:pt x="9014" y="1826"/>
                  <a:pt x="9014" y="1828"/>
                  <a:pt x="9014" y="1828"/>
                </a:cubicBezTo>
                <a:cubicBezTo>
                  <a:pt x="9015" y="1828"/>
                  <a:pt x="9018" y="1822"/>
                  <a:pt x="9026" y="1822"/>
                </a:cubicBezTo>
                <a:lnTo>
                  <a:pt x="9014" y="1810"/>
                </a:lnTo>
                <a:cubicBezTo>
                  <a:pt x="9026" y="1810"/>
                  <a:pt x="9026" y="1787"/>
                  <a:pt x="9038" y="1775"/>
                </a:cubicBezTo>
                <a:cubicBezTo>
                  <a:pt x="9049" y="1775"/>
                  <a:pt x="9049" y="1775"/>
                  <a:pt x="9049" y="1787"/>
                </a:cubicBezTo>
                <a:lnTo>
                  <a:pt x="9038" y="1787"/>
                </a:lnTo>
                <a:lnTo>
                  <a:pt x="9049" y="1798"/>
                </a:lnTo>
                <a:cubicBezTo>
                  <a:pt x="9055" y="1809"/>
                  <a:pt x="9059" y="1813"/>
                  <a:pt x="9062" y="1813"/>
                </a:cubicBezTo>
                <a:cubicBezTo>
                  <a:pt x="9073" y="1813"/>
                  <a:pt x="9078" y="1773"/>
                  <a:pt x="9092" y="1773"/>
                </a:cubicBezTo>
                <a:cubicBezTo>
                  <a:pt x="9094" y="1773"/>
                  <a:pt x="9095" y="1774"/>
                  <a:pt x="9097" y="1775"/>
                </a:cubicBezTo>
                <a:cubicBezTo>
                  <a:pt x="9085" y="1787"/>
                  <a:pt x="9085" y="1787"/>
                  <a:pt x="9085" y="1787"/>
                </a:cubicBezTo>
                <a:cubicBezTo>
                  <a:pt x="9094" y="1795"/>
                  <a:pt x="9115" y="1829"/>
                  <a:pt x="9121" y="1829"/>
                </a:cubicBezTo>
                <a:cubicBezTo>
                  <a:pt x="9124" y="1829"/>
                  <a:pt x="9124" y="1824"/>
                  <a:pt x="9121" y="1810"/>
                </a:cubicBezTo>
                <a:lnTo>
                  <a:pt x="9121" y="1810"/>
                </a:lnTo>
                <a:cubicBezTo>
                  <a:pt x="9124" y="1814"/>
                  <a:pt x="9127" y="1815"/>
                  <a:pt x="9129" y="1815"/>
                </a:cubicBezTo>
                <a:cubicBezTo>
                  <a:pt x="9133" y="1815"/>
                  <a:pt x="9133" y="1807"/>
                  <a:pt x="9133" y="1798"/>
                </a:cubicBezTo>
                <a:cubicBezTo>
                  <a:pt x="9133" y="1787"/>
                  <a:pt x="9133" y="1775"/>
                  <a:pt x="9133" y="1775"/>
                </a:cubicBezTo>
                <a:lnTo>
                  <a:pt x="9168" y="1787"/>
                </a:lnTo>
                <a:cubicBezTo>
                  <a:pt x="9168" y="1787"/>
                  <a:pt x="9180" y="1775"/>
                  <a:pt x="9180" y="1775"/>
                </a:cubicBezTo>
                <a:lnTo>
                  <a:pt x="9192" y="1787"/>
                </a:lnTo>
                <a:cubicBezTo>
                  <a:pt x="9192" y="1787"/>
                  <a:pt x="9204" y="1798"/>
                  <a:pt x="9204" y="1798"/>
                </a:cubicBezTo>
                <a:cubicBezTo>
                  <a:pt x="9216" y="1814"/>
                  <a:pt x="9225" y="1819"/>
                  <a:pt x="9231" y="1819"/>
                </a:cubicBezTo>
                <a:cubicBezTo>
                  <a:pt x="9244" y="1819"/>
                  <a:pt x="9249" y="1796"/>
                  <a:pt x="9264" y="1796"/>
                </a:cubicBezTo>
                <a:cubicBezTo>
                  <a:pt x="9270" y="1796"/>
                  <a:pt x="9277" y="1800"/>
                  <a:pt x="9288" y="1810"/>
                </a:cubicBezTo>
                <a:cubicBezTo>
                  <a:pt x="9288" y="1775"/>
                  <a:pt x="9276" y="1763"/>
                  <a:pt x="9276" y="1751"/>
                </a:cubicBezTo>
                <a:cubicBezTo>
                  <a:pt x="9276" y="1727"/>
                  <a:pt x="9288" y="1691"/>
                  <a:pt x="9299" y="1679"/>
                </a:cubicBezTo>
                <a:cubicBezTo>
                  <a:pt x="9323" y="1715"/>
                  <a:pt x="9371" y="1739"/>
                  <a:pt x="9383" y="1810"/>
                </a:cubicBezTo>
                <a:cubicBezTo>
                  <a:pt x="9407" y="1810"/>
                  <a:pt x="9359" y="1775"/>
                  <a:pt x="9371" y="1751"/>
                </a:cubicBezTo>
                <a:lnTo>
                  <a:pt x="9383" y="1751"/>
                </a:lnTo>
                <a:cubicBezTo>
                  <a:pt x="9371" y="1739"/>
                  <a:pt x="9359" y="1727"/>
                  <a:pt x="9347" y="1703"/>
                </a:cubicBezTo>
                <a:cubicBezTo>
                  <a:pt x="9338" y="1676"/>
                  <a:pt x="9349" y="1663"/>
                  <a:pt x="9360" y="1663"/>
                </a:cubicBezTo>
                <a:cubicBezTo>
                  <a:pt x="9364" y="1663"/>
                  <a:pt x="9368" y="1665"/>
                  <a:pt x="9371" y="1667"/>
                </a:cubicBezTo>
                <a:lnTo>
                  <a:pt x="9371" y="1715"/>
                </a:lnTo>
                <a:cubicBezTo>
                  <a:pt x="9395" y="1691"/>
                  <a:pt x="9383" y="1620"/>
                  <a:pt x="9395" y="1572"/>
                </a:cubicBezTo>
                <a:cubicBezTo>
                  <a:pt x="9419" y="1584"/>
                  <a:pt x="9407" y="1632"/>
                  <a:pt x="9419" y="1667"/>
                </a:cubicBezTo>
                <a:lnTo>
                  <a:pt x="9442" y="1656"/>
                </a:lnTo>
                <a:lnTo>
                  <a:pt x="9454" y="1691"/>
                </a:lnTo>
                <a:cubicBezTo>
                  <a:pt x="9464" y="1681"/>
                  <a:pt x="9466" y="1653"/>
                  <a:pt x="9474" y="1653"/>
                </a:cubicBezTo>
                <a:cubicBezTo>
                  <a:pt x="9475" y="1653"/>
                  <a:pt x="9476" y="1654"/>
                  <a:pt x="9478" y="1656"/>
                </a:cubicBezTo>
                <a:cubicBezTo>
                  <a:pt x="9478" y="1691"/>
                  <a:pt x="9526" y="1691"/>
                  <a:pt x="9502" y="1739"/>
                </a:cubicBezTo>
                <a:cubicBezTo>
                  <a:pt x="9519" y="1739"/>
                  <a:pt x="9518" y="1709"/>
                  <a:pt x="9520" y="1709"/>
                </a:cubicBezTo>
                <a:cubicBezTo>
                  <a:pt x="9521" y="1709"/>
                  <a:pt x="9522" y="1713"/>
                  <a:pt x="9526" y="1727"/>
                </a:cubicBezTo>
                <a:cubicBezTo>
                  <a:pt x="9526" y="1679"/>
                  <a:pt x="9514" y="1703"/>
                  <a:pt x="9502" y="1691"/>
                </a:cubicBezTo>
                <a:cubicBezTo>
                  <a:pt x="9490" y="1644"/>
                  <a:pt x="9526" y="1667"/>
                  <a:pt x="9538" y="1644"/>
                </a:cubicBezTo>
                <a:cubicBezTo>
                  <a:pt x="9526" y="1620"/>
                  <a:pt x="9549" y="1560"/>
                  <a:pt x="9538" y="1513"/>
                </a:cubicBezTo>
                <a:lnTo>
                  <a:pt x="9561" y="1513"/>
                </a:lnTo>
                <a:cubicBezTo>
                  <a:pt x="9558" y="1491"/>
                  <a:pt x="9554" y="1484"/>
                  <a:pt x="9548" y="1484"/>
                </a:cubicBezTo>
                <a:cubicBezTo>
                  <a:pt x="9536" y="1484"/>
                  <a:pt x="9520" y="1511"/>
                  <a:pt x="9503" y="1511"/>
                </a:cubicBezTo>
                <a:cubicBezTo>
                  <a:pt x="9495" y="1511"/>
                  <a:pt x="9486" y="1505"/>
                  <a:pt x="9478" y="1489"/>
                </a:cubicBezTo>
                <a:cubicBezTo>
                  <a:pt x="9466" y="1489"/>
                  <a:pt x="9466" y="1489"/>
                  <a:pt x="9442" y="1465"/>
                </a:cubicBezTo>
                <a:lnTo>
                  <a:pt x="9442" y="1465"/>
                </a:lnTo>
                <a:lnTo>
                  <a:pt x="9454" y="1525"/>
                </a:lnTo>
                <a:cubicBezTo>
                  <a:pt x="9430" y="1513"/>
                  <a:pt x="9430" y="1477"/>
                  <a:pt x="9419" y="1465"/>
                </a:cubicBezTo>
                <a:cubicBezTo>
                  <a:pt x="9419" y="1469"/>
                  <a:pt x="9417" y="1470"/>
                  <a:pt x="9415" y="1470"/>
                </a:cubicBezTo>
                <a:cubicBezTo>
                  <a:pt x="9411" y="1470"/>
                  <a:pt x="9403" y="1465"/>
                  <a:pt x="9395" y="1465"/>
                </a:cubicBezTo>
                <a:cubicBezTo>
                  <a:pt x="9395" y="1465"/>
                  <a:pt x="9395" y="1453"/>
                  <a:pt x="9407" y="1441"/>
                </a:cubicBezTo>
                <a:cubicBezTo>
                  <a:pt x="9397" y="1427"/>
                  <a:pt x="9392" y="1422"/>
                  <a:pt x="9388" y="1422"/>
                </a:cubicBezTo>
                <a:cubicBezTo>
                  <a:pt x="9383" y="1422"/>
                  <a:pt x="9383" y="1434"/>
                  <a:pt x="9383" y="1441"/>
                </a:cubicBezTo>
                <a:cubicBezTo>
                  <a:pt x="9383" y="1465"/>
                  <a:pt x="9371" y="1465"/>
                  <a:pt x="9359" y="1465"/>
                </a:cubicBezTo>
                <a:lnTo>
                  <a:pt x="9347" y="1465"/>
                </a:lnTo>
                <a:cubicBezTo>
                  <a:pt x="9359" y="1477"/>
                  <a:pt x="9371" y="1525"/>
                  <a:pt x="9383" y="1537"/>
                </a:cubicBezTo>
                <a:cubicBezTo>
                  <a:pt x="9347" y="1513"/>
                  <a:pt x="9323" y="1537"/>
                  <a:pt x="9288" y="1489"/>
                </a:cubicBezTo>
                <a:cubicBezTo>
                  <a:pt x="9276" y="1465"/>
                  <a:pt x="9288" y="1441"/>
                  <a:pt x="9288" y="1441"/>
                </a:cubicBezTo>
                <a:cubicBezTo>
                  <a:pt x="9284" y="1440"/>
                  <a:pt x="9281" y="1439"/>
                  <a:pt x="9279" y="1439"/>
                </a:cubicBezTo>
                <a:cubicBezTo>
                  <a:pt x="9264" y="1439"/>
                  <a:pt x="9264" y="1468"/>
                  <a:pt x="9264" y="1489"/>
                </a:cubicBezTo>
                <a:cubicBezTo>
                  <a:pt x="9264" y="1501"/>
                  <a:pt x="9264" y="1501"/>
                  <a:pt x="9252" y="1501"/>
                </a:cubicBezTo>
                <a:cubicBezTo>
                  <a:pt x="9252" y="1489"/>
                  <a:pt x="9240" y="1465"/>
                  <a:pt x="9240" y="1465"/>
                </a:cubicBezTo>
                <a:cubicBezTo>
                  <a:pt x="9240" y="1465"/>
                  <a:pt x="9228" y="1453"/>
                  <a:pt x="9228" y="1453"/>
                </a:cubicBezTo>
                <a:cubicBezTo>
                  <a:pt x="9228" y="1501"/>
                  <a:pt x="9204" y="1489"/>
                  <a:pt x="9192" y="1513"/>
                </a:cubicBezTo>
                <a:lnTo>
                  <a:pt x="9216" y="1513"/>
                </a:lnTo>
                <a:cubicBezTo>
                  <a:pt x="9216" y="1540"/>
                  <a:pt x="9216" y="1568"/>
                  <a:pt x="9211" y="1568"/>
                </a:cubicBezTo>
                <a:cubicBezTo>
                  <a:pt x="9209" y="1568"/>
                  <a:pt x="9207" y="1566"/>
                  <a:pt x="9204" y="1560"/>
                </a:cubicBezTo>
                <a:cubicBezTo>
                  <a:pt x="9216" y="1525"/>
                  <a:pt x="9168" y="1513"/>
                  <a:pt x="9192" y="1489"/>
                </a:cubicBezTo>
                <a:cubicBezTo>
                  <a:pt x="9184" y="1476"/>
                  <a:pt x="9180" y="1471"/>
                  <a:pt x="9178" y="1471"/>
                </a:cubicBezTo>
                <a:lnTo>
                  <a:pt x="9178" y="1471"/>
                </a:lnTo>
                <a:cubicBezTo>
                  <a:pt x="9170" y="1471"/>
                  <a:pt x="9185" y="1526"/>
                  <a:pt x="9172" y="1526"/>
                </a:cubicBezTo>
                <a:cubicBezTo>
                  <a:pt x="9171" y="1526"/>
                  <a:pt x="9170" y="1525"/>
                  <a:pt x="9168" y="1525"/>
                </a:cubicBezTo>
                <a:lnTo>
                  <a:pt x="9145" y="1501"/>
                </a:lnTo>
                <a:cubicBezTo>
                  <a:pt x="9133" y="1465"/>
                  <a:pt x="9168" y="1477"/>
                  <a:pt x="9157" y="1465"/>
                </a:cubicBezTo>
                <a:lnTo>
                  <a:pt x="9145" y="1465"/>
                </a:lnTo>
                <a:cubicBezTo>
                  <a:pt x="9157" y="1441"/>
                  <a:pt x="9192" y="1453"/>
                  <a:pt x="9216" y="1406"/>
                </a:cubicBezTo>
                <a:lnTo>
                  <a:pt x="9157" y="1394"/>
                </a:lnTo>
                <a:cubicBezTo>
                  <a:pt x="9109" y="1453"/>
                  <a:pt x="9014" y="1417"/>
                  <a:pt x="8978" y="1513"/>
                </a:cubicBezTo>
                <a:cubicBezTo>
                  <a:pt x="8978" y="1513"/>
                  <a:pt x="8978" y="1513"/>
                  <a:pt x="8978" y="1537"/>
                </a:cubicBezTo>
                <a:lnTo>
                  <a:pt x="8978" y="1548"/>
                </a:lnTo>
                <a:cubicBezTo>
                  <a:pt x="8954" y="1525"/>
                  <a:pt x="8930" y="1525"/>
                  <a:pt x="8907" y="1501"/>
                </a:cubicBezTo>
                <a:lnTo>
                  <a:pt x="8907" y="1501"/>
                </a:lnTo>
                <a:cubicBezTo>
                  <a:pt x="8918" y="1525"/>
                  <a:pt x="8918" y="1525"/>
                  <a:pt x="8930" y="1548"/>
                </a:cubicBezTo>
                <a:cubicBezTo>
                  <a:pt x="8942" y="1584"/>
                  <a:pt x="8942" y="1596"/>
                  <a:pt x="8918" y="1596"/>
                </a:cubicBezTo>
                <a:cubicBezTo>
                  <a:pt x="8915" y="1587"/>
                  <a:pt x="8914" y="1580"/>
                  <a:pt x="8913" y="1575"/>
                </a:cubicBezTo>
                <a:lnTo>
                  <a:pt x="8913" y="1575"/>
                </a:lnTo>
                <a:cubicBezTo>
                  <a:pt x="8912" y="1578"/>
                  <a:pt x="8910" y="1581"/>
                  <a:pt x="8907" y="1584"/>
                </a:cubicBezTo>
                <a:cubicBezTo>
                  <a:pt x="8895" y="1572"/>
                  <a:pt x="8871" y="1572"/>
                  <a:pt x="8871" y="1537"/>
                </a:cubicBezTo>
                <a:lnTo>
                  <a:pt x="8871" y="1537"/>
                </a:lnTo>
                <a:cubicBezTo>
                  <a:pt x="8871" y="1537"/>
                  <a:pt x="8871" y="1537"/>
                  <a:pt x="8883" y="1548"/>
                </a:cubicBezTo>
                <a:cubicBezTo>
                  <a:pt x="8883" y="1537"/>
                  <a:pt x="8859" y="1525"/>
                  <a:pt x="8859" y="1501"/>
                </a:cubicBezTo>
                <a:lnTo>
                  <a:pt x="8847" y="1513"/>
                </a:lnTo>
                <a:cubicBezTo>
                  <a:pt x="8835" y="1489"/>
                  <a:pt x="8847" y="1477"/>
                  <a:pt x="8835" y="1465"/>
                </a:cubicBezTo>
                <a:cubicBezTo>
                  <a:pt x="8811" y="1489"/>
                  <a:pt x="8811" y="1548"/>
                  <a:pt x="8787" y="1584"/>
                </a:cubicBezTo>
                <a:cubicBezTo>
                  <a:pt x="8787" y="1564"/>
                  <a:pt x="8779" y="1519"/>
                  <a:pt x="8776" y="1519"/>
                </a:cubicBezTo>
                <a:cubicBezTo>
                  <a:pt x="8776" y="1519"/>
                  <a:pt x="8776" y="1521"/>
                  <a:pt x="8776" y="1525"/>
                </a:cubicBezTo>
                <a:cubicBezTo>
                  <a:pt x="8774" y="1524"/>
                  <a:pt x="8773" y="1523"/>
                  <a:pt x="8771" y="1523"/>
                </a:cubicBezTo>
                <a:cubicBezTo>
                  <a:pt x="8752" y="1523"/>
                  <a:pt x="8750" y="1597"/>
                  <a:pt x="8728" y="1608"/>
                </a:cubicBezTo>
                <a:cubicBezTo>
                  <a:pt x="8728" y="1596"/>
                  <a:pt x="8740" y="1596"/>
                  <a:pt x="8740" y="1584"/>
                </a:cubicBezTo>
                <a:cubicBezTo>
                  <a:pt x="8707" y="1584"/>
                  <a:pt x="8677" y="1586"/>
                  <a:pt x="8648" y="1586"/>
                </a:cubicBezTo>
                <a:cubicBezTo>
                  <a:pt x="8605" y="1586"/>
                  <a:pt x="8564" y="1582"/>
                  <a:pt x="8514" y="1560"/>
                </a:cubicBezTo>
                <a:lnTo>
                  <a:pt x="8514" y="1632"/>
                </a:lnTo>
                <a:lnTo>
                  <a:pt x="8490" y="1596"/>
                </a:lnTo>
                <a:cubicBezTo>
                  <a:pt x="8482" y="1595"/>
                  <a:pt x="8475" y="1594"/>
                  <a:pt x="8468" y="1594"/>
                </a:cubicBezTo>
                <a:cubicBezTo>
                  <a:pt x="8398" y="1594"/>
                  <a:pt x="8354" y="1647"/>
                  <a:pt x="8299" y="1679"/>
                </a:cubicBezTo>
                <a:cubicBezTo>
                  <a:pt x="8297" y="1681"/>
                  <a:pt x="8294" y="1681"/>
                  <a:pt x="8292" y="1681"/>
                </a:cubicBezTo>
                <a:cubicBezTo>
                  <a:pt x="8275" y="1681"/>
                  <a:pt x="8273" y="1642"/>
                  <a:pt x="8252" y="1632"/>
                </a:cubicBezTo>
                <a:cubicBezTo>
                  <a:pt x="8204" y="1644"/>
                  <a:pt x="8216" y="1703"/>
                  <a:pt x="8180" y="1739"/>
                </a:cubicBezTo>
                <a:cubicBezTo>
                  <a:pt x="8180" y="1715"/>
                  <a:pt x="8180" y="1667"/>
                  <a:pt x="8156" y="1667"/>
                </a:cubicBezTo>
                <a:cubicBezTo>
                  <a:pt x="8156" y="1687"/>
                  <a:pt x="8164" y="1706"/>
                  <a:pt x="8154" y="1706"/>
                </a:cubicBezTo>
                <a:cubicBezTo>
                  <a:pt x="8152" y="1706"/>
                  <a:pt x="8149" y="1705"/>
                  <a:pt x="8145" y="1703"/>
                </a:cubicBezTo>
                <a:lnTo>
                  <a:pt x="8145" y="1691"/>
                </a:lnTo>
                <a:cubicBezTo>
                  <a:pt x="8141" y="1683"/>
                  <a:pt x="8138" y="1681"/>
                  <a:pt x="8135" y="1681"/>
                </a:cubicBezTo>
                <a:cubicBezTo>
                  <a:pt x="8129" y="1681"/>
                  <a:pt x="8121" y="1691"/>
                  <a:pt x="8097" y="1691"/>
                </a:cubicBezTo>
                <a:cubicBezTo>
                  <a:pt x="8061" y="1703"/>
                  <a:pt x="8037" y="1763"/>
                  <a:pt x="8037" y="1846"/>
                </a:cubicBezTo>
                <a:cubicBezTo>
                  <a:pt x="8002" y="1846"/>
                  <a:pt x="8014" y="1775"/>
                  <a:pt x="8002" y="1763"/>
                </a:cubicBezTo>
                <a:lnTo>
                  <a:pt x="8002" y="1763"/>
                </a:lnTo>
                <a:cubicBezTo>
                  <a:pt x="8008" y="1765"/>
                  <a:pt x="8013" y="1766"/>
                  <a:pt x="8016" y="1766"/>
                </a:cubicBezTo>
                <a:cubicBezTo>
                  <a:pt x="8029" y="1766"/>
                  <a:pt x="8014" y="1746"/>
                  <a:pt x="8014" y="1727"/>
                </a:cubicBezTo>
                <a:cubicBezTo>
                  <a:pt x="8007" y="1740"/>
                  <a:pt x="8001" y="1750"/>
                  <a:pt x="7992" y="1750"/>
                </a:cubicBezTo>
                <a:cubicBezTo>
                  <a:pt x="7985" y="1750"/>
                  <a:pt x="7977" y="1743"/>
                  <a:pt x="7966" y="1727"/>
                </a:cubicBezTo>
                <a:cubicBezTo>
                  <a:pt x="7954" y="1739"/>
                  <a:pt x="7942" y="1739"/>
                  <a:pt x="7930" y="1775"/>
                </a:cubicBezTo>
                <a:cubicBezTo>
                  <a:pt x="7934" y="1768"/>
                  <a:pt x="7937" y="1765"/>
                  <a:pt x="7940" y="1765"/>
                </a:cubicBezTo>
                <a:cubicBezTo>
                  <a:pt x="7948" y="1765"/>
                  <a:pt x="7954" y="1782"/>
                  <a:pt x="7954" y="1798"/>
                </a:cubicBezTo>
                <a:cubicBezTo>
                  <a:pt x="7950" y="1796"/>
                  <a:pt x="7946" y="1796"/>
                  <a:pt x="7942" y="1796"/>
                </a:cubicBezTo>
                <a:cubicBezTo>
                  <a:pt x="7934" y="1796"/>
                  <a:pt x="7926" y="1798"/>
                  <a:pt x="7918" y="1798"/>
                </a:cubicBezTo>
                <a:cubicBezTo>
                  <a:pt x="7906" y="1798"/>
                  <a:pt x="7895" y="1792"/>
                  <a:pt x="7883" y="1763"/>
                </a:cubicBezTo>
                <a:cubicBezTo>
                  <a:pt x="7799" y="1810"/>
                  <a:pt x="7704" y="1846"/>
                  <a:pt x="7621" y="1894"/>
                </a:cubicBezTo>
                <a:cubicBezTo>
                  <a:pt x="7615" y="1906"/>
                  <a:pt x="7618" y="1906"/>
                  <a:pt x="7622" y="1906"/>
                </a:cubicBezTo>
                <a:cubicBezTo>
                  <a:pt x="7627" y="1906"/>
                  <a:pt x="7633" y="1906"/>
                  <a:pt x="7633" y="1918"/>
                </a:cubicBezTo>
                <a:cubicBezTo>
                  <a:pt x="7629" y="1933"/>
                  <a:pt x="7625" y="1937"/>
                  <a:pt x="7621" y="1937"/>
                </a:cubicBezTo>
                <a:cubicBezTo>
                  <a:pt x="7616" y="1937"/>
                  <a:pt x="7611" y="1929"/>
                  <a:pt x="7606" y="1929"/>
                </a:cubicBezTo>
                <a:cubicBezTo>
                  <a:pt x="7603" y="1929"/>
                  <a:pt x="7600" y="1932"/>
                  <a:pt x="7597" y="1941"/>
                </a:cubicBezTo>
                <a:lnTo>
                  <a:pt x="7597" y="1906"/>
                </a:lnTo>
                <a:cubicBezTo>
                  <a:pt x="7573" y="1918"/>
                  <a:pt x="7561" y="1989"/>
                  <a:pt x="7549" y="2025"/>
                </a:cubicBezTo>
                <a:cubicBezTo>
                  <a:pt x="7537" y="1989"/>
                  <a:pt x="7525" y="2001"/>
                  <a:pt x="7537" y="1977"/>
                </a:cubicBezTo>
                <a:lnTo>
                  <a:pt x="7537" y="1977"/>
                </a:lnTo>
                <a:cubicBezTo>
                  <a:pt x="7537" y="1978"/>
                  <a:pt x="7536" y="1978"/>
                  <a:pt x="7535" y="1978"/>
                </a:cubicBezTo>
                <a:cubicBezTo>
                  <a:pt x="7520" y="1978"/>
                  <a:pt x="7460" y="1888"/>
                  <a:pt x="7445" y="1888"/>
                </a:cubicBezTo>
                <a:cubicBezTo>
                  <a:pt x="7443" y="1888"/>
                  <a:pt x="7442" y="1889"/>
                  <a:pt x="7442" y="1894"/>
                </a:cubicBezTo>
                <a:lnTo>
                  <a:pt x="7525" y="2013"/>
                </a:lnTo>
                <a:cubicBezTo>
                  <a:pt x="7525" y="2025"/>
                  <a:pt x="7502" y="2025"/>
                  <a:pt x="7514" y="2037"/>
                </a:cubicBezTo>
                <a:cubicBezTo>
                  <a:pt x="7490" y="2013"/>
                  <a:pt x="7466" y="1989"/>
                  <a:pt x="7454" y="1989"/>
                </a:cubicBezTo>
                <a:cubicBezTo>
                  <a:pt x="7430" y="1965"/>
                  <a:pt x="7454" y="1965"/>
                  <a:pt x="7466" y="1953"/>
                </a:cubicBezTo>
                <a:cubicBezTo>
                  <a:pt x="7442" y="1906"/>
                  <a:pt x="7418" y="1941"/>
                  <a:pt x="7406" y="1882"/>
                </a:cubicBezTo>
                <a:lnTo>
                  <a:pt x="7406" y="1882"/>
                </a:lnTo>
                <a:cubicBezTo>
                  <a:pt x="7383" y="1906"/>
                  <a:pt x="7418" y="1906"/>
                  <a:pt x="7418" y="1929"/>
                </a:cubicBezTo>
                <a:lnTo>
                  <a:pt x="7394" y="1929"/>
                </a:lnTo>
                <a:lnTo>
                  <a:pt x="7418" y="1941"/>
                </a:lnTo>
                <a:cubicBezTo>
                  <a:pt x="7409" y="1961"/>
                  <a:pt x="7422" y="1995"/>
                  <a:pt x="7403" y="1995"/>
                </a:cubicBezTo>
                <a:cubicBezTo>
                  <a:pt x="7398" y="1995"/>
                  <a:pt x="7392" y="1993"/>
                  <a:pt x="7383" y="1989"/>
                </a:cubicBezTo>
                <a:lnTo>
                  <a:pt x="7383" y="1989"/>
                </a:lnTo>
                <a:lnTo>
                  <a:pt x="7394" y="2060"/>
                </a:lnTo>
                <a:cubicBezTo>
                  <a:pt x="7386" y="2044"/>
                  <a:pt x="7381" y="2039"/>
                  <a:pt x="7377" y="2039"/>
                </a:cubicBezTo>
                <a:cubicBezTo>
                  <a:pt x="7371" y="2039"/>
                  <a:pt x="7368" y="2050"/>
                  <a:pt x="7363" y="2050"/>
                </a:cubicBezTo>
                <a:cubicBezTo>
                  <a:pt x="7361" y="2050"/>
                  <a:pt x="7360" y="2050"/>
                  <a:pt x="7359" y="2048"/>
                </a:cubicBezTo>
                <a:lnTo>
                  <a:pt x="7347" y="2025"/>
                </a:lnTo>
                <a:cubicBezTo>
                  <a:pt x="7343" y="2028"/>
                  <a:pt x="7340" y="2030"/>
                  <a:pt x="7336" y="2030"/>
                </a:cubicBezTo>
                <a:cubicBezTo>
                  <a:pt x="7328" y="2030"/>
                  <a:pt x="7320" y="2021"/>
                  <a:pt x="7311" y="2013"/>
                </a:cubicBezTo>
                <a:cubicBezTo>
                  <a:pt x="7305" y="1995"/>
                  <a:pt x="7308" y="1995"/>
                  <a:pt x="7311" y="1995"/>
                </a:cubicBezTo>
                <a:cubicBezTo>
                  <a:pt x="7314" y="1995"/>
                  <a:pt x="7317" y="1995"/>
                  <a:pt x="7311" y="1977"/>
                </a:cubicBezTo>
                <a:lnTo>
                  <a:pt x="7287" y="1977"/>
                </a:lnTo>
                <a:cubicBezTo>
                  <a:pt x="7299" y="2001"/>
                  <a:pt x="7299" y="2025"/>
                  <a:pt x="7323" y="2037"/>
                </a:cubicBezTo>
                <a:cubicBezTo>
                  <a:pt x="7323" y="2084"/>
                  <a:pt x="7335" y="2132"/>
                  <a:pt x="7299" y="2144"/>
                </a:cubicBezTo>
                <a:cubicBezTo>
                  <a:pt x="7263" y="2108"/>
                  <a:pt x="7299" y="2096"/>
                  <a:pt x="7275" y="2060"/>
                </a:cubicBezTo>
                <a:lnTo>
                  <a:pt x="7275" y="2060"/>
                </a:lnTo>
                <a:cubicBezTo>
                  <a:pt x="7228" y="2072"/>
                  <a:pt x="7287" y="2191"/>
                  <a:pt x="7252" y="2203"/>
                </a:cubicBezTo>
                <a:cubicBezTo>
                  <a:pt x="7216" y="2203"/>
                  <a:pt x="7240" y="2239"/>
                  <a:pt x="7216" y="2263"/>
                </a:cubicBezTo>
                <a:cubicBezTo>
                  <a:pt x="7204" y="2227"/>
                  <a:pt x="7180" y="2239"/>
                  <a:pt x="7156" y="2215"/>
                </a:cubicBezTo>
                <a:lnTo>
                  <a:pt x="7156" y="2179"/>
                </a:lnTo>
                <a:cubicBezTo>
                  <a:pt x="7151" y="2184"/>
                  <a:pt x="7146" y="2187"/>
                  <a:pt x="7142" y="2187"/>
                </a:cubicBezTo>
                <a:cubicBezTo>
                  <a:pt x="7136" y="2187"/>
                  <a:pt x="7130" y="2184"/>
                  <a:pt x="7125" y="2175"/>
                </a:cubicBezTo>
                <a:lnTo>
                  <a:pt x="7125" y="2175"/>
                </a:lnTo>
                <a:cubicBezTo>
                  <a:pt x="7139" y="2207"/>
                  <a:pt x="7108" y="2229"/>
                  <a:pt x="7097" y="2251"/>
                </a:cubicBezTo>
                <a:lnTo>
                  <a:pt x="7121" y="2287"/>
                </a:lnTo>
                <a:cubicBezTo>
                  <a:pt x="7109" y="2299"/>
                  <a:pt x="7097" y="2334"/>
                  <a:pt x="7073" y="2334"/>
                </a:cubicBezTo>
                <a:cubicBezTo>
                  <a:pt x="7061" y="2358"/>
                  <a:pt x="7085" y="2382"/>
                  <a:pt x="7085" y="2429"/>
                </a:cubicBezTo>
                <a:cubicBezTo>
                  <a:pt x="7061" y="2406"/>
                  <a:pt x="7037" y="2370"/>
                  <a:pt x="7025" y="2334"/>
                </a:cubicBezTo>
                <a:lnTo>
                  <a:pt x="7025" y="2334"/>
                </a:lnTo>
                <a:cubicBezTo>
                  <a:pt x="7029" y="2338"/>
                  <a:pt x="7032" y="2340"/>
                  <a:pt x="7035" y="2340"/>
                </a:cubicBezTo>
                <a:cubicBezTo>
                  <a:pt x="7040" y="2340"/>
                  <a:pt x="7045" y="2334"/>
                  <a:pt x="7061" y="2334"/>
                </a:cubicBezTo>
                <a:cubicBezTo>
                  <a:pt x="7073" y="2287"/>
                  <a:pt x="7061" y="2215"/>
                  <a:pt x="7097" y="2203"/>
                </a:cubicBezTo>
                <a:cubicBezTo>
                  <a:pt x="7090" y="2180"/>
                  <a:pt x="7086" y="2171"/>
                  <a:pt x="7083" y="2171"/>
                </a:cubicBezTo>
                <a:cubicBezTo>
                  <a:pt x="7076" y="2171"/>
                  <a:pt x="7075" y="2216"/>
                  <a:pt x="7055" y="2216"/>
                </a:cubicBezTo>
                <a:cubicBezTo>
                  <a:pt x="7053" y="2216"/>
                  <a:pt x="7051" y="2216"/>
                  <a:pt x="7049" y="2215"/>
                </a:cubicBezTo>
                <a:cubicBezTo>
                  <a:pt x="7049" y="2203"/>
                  <a:pt x="7049" y="2203"/>
                  <a:pt x="7049" y="2203"/>
                </a:cubicBezTo>
                <a:cubicBezTo>
                  <a:pt x="7049" y="2191"/>
                  <a:pt x="7061" y="2168"/>
                  <a:pt x="7037" y="2120"/>
                </a:cubicBezTo>
                <a:lnTo>
                  <a:pt x="7037" y="2120"/>
                </a:lnTo>
                <a:cubicBezTo>
                  <a:pt x="7026" y="2142"/>
                  <a:pt x="7065" y="2193"/>
                  <a:pt x="7036" y="2193"/>
                </a:cubicBezTo>
                <a:cubicBezTo>
                  <a:pt x="7033" y="2193"/>
                  <a:pt x="7030" y="2192"/>
                  <a:pt x="7025" y="2191"/>
                </a:cubicBezTo>
                <a:cubicBezTo>
                  <a:pt x="7025" y="2196"/>
                  <a:pt x="7023" y="2198"/>
                  <a:pt x="7020" y="2198"/>
                </a:cubicBezTo>
                <a:cubicBezTo>
                  <a:pt x="7008" y="2198"/>
                  <a:pt x="6975" y="2168"/>
                  <a:pt x="6966" y="2168"/>
                </a:cubicBezTo>
                <a:lnTo>
                  <a:pt x="6966" y="2168"/>
                </a:lnTo>
                <a:cubicBezTo>
                  <a:pt x="6966" y="2203"/>
                  <a:pt x="7002" y="2263"/>
                  <a:pt x="6966" y="2275"/>
                </a:cubicBezTo>
                <a:lnTo>
                  <a:pt x="6954" y="2227"/>
                </a:lnTo>
                <a:lnTo>
                  <a:pt x="6954" y="2227"/>
                </a:lnTo>
                <a:cubicBezTo>
                  <a:pt x="6930" y="2239"/>
                  <a:pt x="6978" y="2299"/>
                  <a:pt x="6954" y="2310"/>
                </a:cubicBezTo>
                <a:cubicBezTo>
                  <a:pt x="6964" y="2310"/>
                  <a:pt x="6966" y="2348"/>
                  <a:pt x="6983" y="2348"/>
                </a:cubicBezTo>
                <a:cubicBezTo>
                  <a:pt x="6985" y="2348"/>
                  <a:pt x="6987" y="2347"/>
                  <a:pt x="6990" y="2346"/>
                </a:cubicBezTo>
                <a:lnTo>
                  <a:pt x="6990" y="2346"/>
                </a:lnTo>
                <a:cubicBezTo>
                  <a:pt x="6990" y="2370"/>
                  <a:pt x="6978" y="2394"/>
                  <a:pt x="6954" y="2394"/>
                </a:cubicBezTo>
                <a:cubicBezTo>
                  <a:pt x="6954" y="2394"/>
                  <a:pt x="6954" y="2406"/>
                  <a:pt x="6966" y="2418"/>
                </a:cubicBezTo>
                <a:cubicBezTo>
                  <a:pt x="6971" y="2421"/>
                  <a:pt x="6975" y="2423"/>
                  <a:pt x="6978" y="2423"/>
                </a:cubicBezTo>
                <a:cubicBezTo>
                  <a:pt x="6991" y="2423"/>
                  <a:pt x="6987" y="2395"/>
                  <a:pt x="6998" y="2395"/>
                </a:cubicBezTo>
                <a:cubicBezTo>
                  <a:pt x="7001" y="2395"/>
                  <a:pt x="7006" y="2398"/>
                  <a:pt x="7013" y="2406"/>
                </a:cubicBezTo>
                <a:lnTo>
                  <a:pt x="7002" y="2358"/>
                </a:lnTo>
                <a:cubicBezTo>
                  <a:pt x="7025" y="2358"/>
                  <a:pt x="7049" y="2394"/>
                  <a:pt x="7049" y="2418"/>
                </a:cubicBezTo>
                <a:cubicBezTo>
                  <a:pt x="7049" y="2418"/>
                  <a:pt x="7049" y="2412"/>
                  <a:pt x="7053" y="2412"/>
                </a:cubicBezTo>
                <a:cubicBezTo>
                  <a:pt x="7054" y="2412"/>
                  <a:pt x="7057" y="2414"/>
                  <a:pt x="7061" y="2418"/>
                </a:cubicBezTo>
                <a:cubicBezTo>
                  <a:pt x="7078" y="2438"/>
                  <a:pt x="7078" y="2443"/>
                  <a:pt x="7074" y="2443"/>
                </a:cubicBezTo>
                <a:cubicBezTo>
                  <a:pt x="7070" y="2443"/>
                  <a:pt x="7062" y="2440"/>
                  <a:pt x="7057" y="2440"/>
                </a:cubicBezTo>
                <a:cubicBezTo>
                  <a:pt x="7051" y="2440"/>
                  <a:pt x="7049" y="2444"/>
                  <a:pt x="7061" y="2465"/>
                </a:cubicBezTo>
                <a:lnTo>
                  <a:pt x="7061" y="2453"/>
                </a:lnTo>
                <a:lnTo>
                  <a:pt x="7061" y="2453"/>
                </a:lnTo>
                <a:cubicBezTo>
                  <a:pt x="7097" y="2489"/>
                  <a:pt x="7061" y="2501"/>
                  <a:pt x="7049" y="2513"/>
                </a:cubicBezTo>
                <a:cubicBezTo>
                  <a:pt x="7025" y="2501"/>
                  <a:pt x="7002" y="2501"/>
                  <a:pt x="6978" y="2477"/>
                </a:cubicBezTo>
                <a:lnTo>
                  <a:pt x="6990" y="2441"/>
                </a:lnTo>
                <a:cubicBezTo>
                  <a:pt x="6987" y="2440"/>
                  <a:pt x="6985" y="2439"/>
                  <a:pt x="6983" y="2439"/>
                </a:cubicBezTo>
                <a:cubicBezTo>
                  <a:pt x="6968" y="2439"/>
                  <a:pt x="6976" y="2478"/>
                  <a:pt x="6966" y="2489"/>
                </a:cubicBezTo>
                <a:cubicBezTo>
                  <a:pt x="6954" y="2477"/>
                  <a:pt x="6954" y="2477"/>
                  <a:pt x="6954" y="2477"/>
                </a:cubicBezTo>
                <a:cubicBezTo>
                  <a:pt x="6954" y="2477"/>
                  <a:pt x="6954" y="2477"/>
                  <a:pt x="6954" y="2489"/>
                </a:cubicBezTo>
                <a:cubicBezTo>
                  <a:pt x="6954" y="2489"/>
                  <a:pt x="6954" y="2477"/>
                  <a:pt x="6942" y="2477"/>
                </a:cubicBezTo>
                <a:cubicBezTo>
                  <a:pt x="6930" y="2477"/>
                  <a:pt x="6930" y="2513"/>
                  <a:pt x="6906" y="2513"/>
                </a:cubicBezTo>
                <a:lnTo>
                  <a:pt x="6930" y="2537"/>
                </a:lnTo>
                <a:lnTo>
                  <a:pt x="6918" y="2513"/>
                </a:lnTo>
                <a:cubicBezTo>
                  <a:pt x="6930" y="2513"/>
                  <a:pt x="6954" y="2525"/>
                  <a:pt x="6966" y="2549"/>
                </a:cubicBezTo>
                <a:cubicBezTo>
                  <a:pt x="6963" y="2557"/>
                  <a:pt x="6959" y="2560"/>
                  <a:pt x="6953" y="2560"/>
                </a:cubicBezTo>
                <a:cubicBezTo>
                  <a:pt x="6934" y="2560"/>
                  <a:pt x="6904" y="2522"/>
                  <a:pt x="6894" y="2513"/>
                </a:cubicBezTo>
                <a:cubicBezTo>
                  <a:pt x="6879" y="2481"/>
                  <a:pt x="6894" y="2481"/>
                  <a:pt x="6907" y="2481"/>
                </a:cubicBezTo>
                <a:lnTo>
                  <a:pt x="6907" y="2481"/>
                </a:lnTo>
                <a:cubicBezTo>
                  <a:pt x="6913" y="2481"/>
                  <a:pt x="6918" y="2481"/>
                  <a:pt x="6918" y="2477"/>
                </a:cubicBezTo>
                <a:cubicBezTo>
                  <a:pt x="6906" y="2460"/>
                  <a:pt x="6899" y="2455"/>
                  <a:pt x="6894" y="2455"/>
                </a:cubicBezTo>
                <a:cubicBezTo>
                  <a:pt x="6885" y="2455"/>
                  <a:pt x="6880" y="2467"/>
                  <a:pt x="6861" y="2467"/>
                </a:cubicBezTo>
                <a:cubicBezTo>
                  <a:pt x="6857" y="2467"/>
                  <a:pt x="6852" y="2467"/>
                  <a:pt x="6847" y="2465"/>
                </a:cubicBezTo>
                <a:cubicBezTo>
                  <a:pt x="6823" y="2418"/>
                  <a:pt x="6871" y="2453"/>
                  <a:pt x="6847" y="2406"/>
                </a:cubicBezTo>
                <a:cubicBezTo>
                  <a:pt x="6823" y="2406"/>
                  <a:pt x="6847" y="2441"/>
                  <a:pt x="6811" y="2453"/>
                </a:cubicBezTo>
                <a:cubicBezTo>
                  <a:pt x="6799" y="2429"/>
                  <a:pt x="6823" y="2406"/>
                  <a:pt x="6799" y="2382"/>
                </a:cubicBezTo>
                <a:lnTo>
                  <a:pt x="6777" y="2382"/>
                </a:lnTo>
                <a:cubicBezTo>
                  <a:pt x="6778" y="2386"/>
                  <a:pt x="6777" y="2390"/>
                  <a:pt x="6775" y="2394"/>
                </a:cubicBezTo>
                <a:lnTo>
                  <a:pt x="6752" y="2394"/>
                </a:lnTo>
                <a:cubicBezTo>
                  <a:pt x="6728" y="2382"/>
                  <a:pt x="6740" y="2334"/>
                  <a:pt x="6716" y="2322"/>
                </a:cubicBezTo>
                <a:lnTo>
                  <a:pt x="6704" y="2358"/>
                </a:lnTo>
                <a:cubicBezTo>
                  <a:pt x="6716" y="2370"/>
                  <a:pt x="6728" y="2370"/>
                  <a:pt x="6740" y="2394"/>
                </a:cubicBezTo>
                <a:cubicBezTo>
                  <a:pt x="6738" y="2393"/>
                  <a:pt x="6736" y="2392"/>
                  <a:pt x="6735" y="2392"/>
                </a:cubicBezTo>
                <a:cubicBezTo>
                  <a:pt x="6721" y="2392"/>
                  <a:pt x="6752" y="2456"/>
                  <a:pt x="6752" y="2489"/>
                </a:cubicBezTo>
                <a:cubicBezTo>
                  <a:pt x="6740" y="2489"/>
                  <a:pt x="6728" y="2489"/>
                  <a:pt x="6716" y="2477"/>
                </a:cubicBezTo>
                <a:cubicBezTo>
                  <a:pt x="6716" y="2537"/>
                  <a:pt x="6692" y="2560"/>
                  <a:pt x="6692" y="2620"/>
                </a:cubicBezTo>
                <a:cubicBezTo>
                  <a:pt x="6692" y="2572"/>
                  <a:pt x="6656" y="2572"/>
                  <a:pt x="6632" y="2549"/>
                </a:cubicBezTo>
                <a:cubicBezTo>
                  <a:pt x="6644" y="2537"/>
                  <a:pt x="6621" y="2489"/>
                  <a:pt x="6597" y="2465"/>
                </a:cubicBezTo>
                <a:lnTo>
                  <a:pt x="6597" y="2465"/>
                </a:lnTo>
                <a:cubicBezTo>
                  <a:pt x="6585" y="2477"/>
                  <a:pt x="6609" y="2525"/>
                  <a:pt x="6632" y="2537"/>
                </a:cubicBezTo>
                <a:cubicBezTo>
                  <a:pt x="6602" y="2537"/>
                  <a:pt x="6624" y="2563"/>
                  <a:pt x="6608" y="2563"/>
                </a:cubicBezTo>
                <a:cubicBezTo>
                  <a:pt x="6605" y="2563"/>
                  <a:pt x="6602" y="2562"/>
                  <a:pt x="6597" y="2560"/>
                </a:cubicBezTo>
                <a:cubicBezTo>
                  <a:pt x="6585" y="2549"/>
                  <a:pt x="6573" y="2513"/>
                  <a:pt x="6561" y="2501"/>
                </a:cubicBezTo>
                <a:lnTo>
                  <a:pt x="6561" y="2501"/>
                </a:lnTo>
                <a:cubicBezTo>
                  <a:pt x="6537" y="2513"/>
                  <a:pt x="6597" y="2560"/>
                  <a:pt x="6561" y="2560"/>
                </a:cubicBezTo>
                <a:cubicBezTo>
                  <a:pt x="6561" y="2560"/>
                  <a:pt x="6561" y="2549"/>
                  <a:pt x="6549" y="2549"/>
                </a:cubicBezTo>
                <a:cubicBezTo>
                  <a:pt x="6537" y="2549"/>
                  <a:pt x="6537" y="2572"/>
                  <a:pt x="6549" y="2596"/>
                </a:cubicBezTo>
                <a:cubicBezTo>
                  <a:pt x="6537" y="2585"/>
                  <a:pt x="6529" y="2581"/>
                  <a:pt x="6523" y="2581"/>
                </a:cubicBezTo>
                <a:cubicBezTo>
                  <a:pt x="6512" y="2581"/>
                  <a:pt x="6507" y="2595"/>
                  <a:pt x="6499" y="2595"/>
                </a:cubicBezTo>
                <a:cubicBezTo>
                  <a:pt x="6494" y="2595"/>
                  <a:pt x="6488" y="2589"/>
                  <a:pt x="6478" y="2572"/>
                </a:cubicBezTo>
                <a:lnTo>
                  <a:pt x="6478" y="2572"/>
                </a:lnTo>
                <a:cubicBezTo>
                  <a:pt x="6466" y="2608"/>
                  <a:pt x="6513" y="2596"/>
                  <a:pt x="6513" y="2620"/>
                </a:cubicBezTo>
                <a:cubicBezTo>
                  <a:pt x="6521" y="2643"/>
                  <a:pt x="6509" y="2651"/>
                  <a:pt x="6497" y="2651"/>
                </a:cubicBezTo>
                <a:cubicBezTo>
                  <a:pt x="6490" y="2651"/>
                  <a:pt x="6482" y="2648"/>
                  <a:pt x="6478" y="2644"/>
                </a:cubicBezTo>
                <a:cubicBezTo>
                  <a:pt x="6478" y="2644"/>
                  <a:pt x="6478" y="2620"/>
                  <a:pt x="6490" y="2620"/>
                </a:cubicBezTo>
                <a:lnTo>
                  <a:pt x="6454" y="2596"/>
                </a:lnTo>
                <a:cubicBezTo>
                  <a:pt x="6398" y="2596"/>
                  <a:pt x="6479" y="2681"/>
                  <a:pt x="6449" y="2681"/>
                </a:cubicBezTo>
                <a:cubicBezTo>
                  <a:pt x="6447" y="2681"/>
                  <a:pt x="6445" y="2680"/>
                  <a:pt x="6442" y="2680"/>
                </a:cubicBezTo>
                <a:cubicBezTo>
                  <a:pt x="6442" y="2656"/>
                  <a:pt x="6418" y="2656"/>
                  <a:pt x="6406" y="2620"/>
                </a:cubicBezTo>
                <a:lnTo>
                  <a:pt x="6406" y="2620"/>
                </a:lnTo>
                <a:cubicBezTo>
                  <a:pt x="6406" y="2632"/>
                  <a:pt x="6382" y="2644"/>
                  <a:pt x="6418" y="2656"/>
                </a:cubicBezTo>
                <a:cubicBezTo>
                  <a:pt x="6406" y="2668"/>
                  <a:pt x="6382" y="2668"/>
                  <a:pt x="6371" y="2668"/>
                </a:cubicBezTo>
                <a:cubicBezTo>
                  <a:pt x="6371" y="2691"/>
                  <a:pt x="6371" y="2703"/>
                  <a:pt x="6382" y="2739"/>
                </a:cubicBezTo>
                <a:cubicBezTo>
                  <a:pt x="6378" y="2741"/>
                  <a:pt x="6372" y="2742"/>
                  <a:pt x="6367" y="2742"/>
                </a:cubicBezTo>
                <a:cubicBezTo>
                  <a:pt x="6345" y="2742"/>
                  <a:pt x="6321" y="2727"/>
                  <a:pt x="6311" y="2727"/>
                </a:cubicBezTo>
                <a:cubicBezTo>
                  <a:pt x="6287" y="2775"/>
                  <a:pt x="6228" y="2763"/>
                  <a:pt x="6204" y="2822"/>
                </a:cubicBezTo>
                <a:lnTo>
                  <a:pt x="6216" y="2822"/>
                </a:lnTo>
                <a:cubicBezTo>
                  <a:pt x="6180" y="2834"/>
                  <a:pt x="6263" y="2858"/>
                  <a:pt x="6228" y="2882"/>
                </a:cubicBezTo>
                <a:cubicBezTo>
                  <a:pt x="6216" y="2858"/>
                  <a:pt x="6207" y="2855"/>
                  <a:pt x="6196" y="2855"/>
                </a:cubicBezTo>
                <a:cubicBezTo>
                  <a:pt x="6193" y="2855"/>
                  <a:pt x="6189" y="2855"/>
                  <a:pt x="6185" y="2855"/>
                </a:cubicBezTo>
                <a:cubicBezTo>
                  <a:pt x="6177" y="2855"/>
                  <a:pt x="6168" y="2854"/>
                  <a:pt x="6156" y="2846"/>
                </a:cubicBezTo>
                <a:cubicBezTo>
                  <a:pt x="6109" y="2858"/>
                  <a:pt x="6120" y="2941"/>
                  <a:pt x="6061" y="2941"/>
                </a:cubicBezTo>
                <a:cubicBezTo>
                  <a:pt x="6061" y="2930"/>
                  <a:pt x="6049" y="2918"/>
                  <a:pt x="6061" y="2906"/>
                </a:cubicBezTo>
                <a:lnTo>
                  <a:pt x="6061" y="2906"/>
                </a:lnTo>
                <a:cubicBezTo>
                  <a:pt x="6013" y="2918"/>
                  <a:pt x="6001" y="2941"/>
                  <a:pt x="5978" y="2965"/>
                </a:cubicBezTo>
                <a:lnTo>
                  <a:pt x="5978" y="2953"/>
                </a:lnTo>
                <a:cubicBezTo>
                  <a:pt x="5906" y="2953"/>
                  <a:pt x="5906" y="3025"/>
                  <a:pt x="5882" y="3072"/>
                </a:cubicBezTo>
                <a:cubicBezTo>
                  <a:pt x="5882" y="3061"/>
                  <a:pt x="5870" y="3049"/>
                  <a:pt x="5859" y="3037"/>
                </a:cubicBezTo>
                <a:cubicBezTo>
                  <a:pt x="5835" y="3049"/>
                  <a:pt x="5799" y="3072"/>
                  <a:pt x="5823" y="3120"/>
                </a:cubicBezTo>
                <a:cubicBezTo>
                  <a:pt x="5814" y="3118"/>
                  <a:pt x="5808" y="3118"/>
                  <a:pt x="5804" y="3118"/>
                </a:cubicBezTo>
                <a:cubicBezTo>
                  <a:pt x="5782" y="3118"/>
                  <a:pt x="5802" y="3134"/>
                  <a:pt x="5775" y="3134"/>
                </a:cubicBezTo>
                <a:cubicBezTo>
                  <a:pt x="5769" y="3134"/>
                  <a:pt x="5762" y="3134"/>
                  <a:pt x="5751" y="3132"/>
                </a:cubicBezTo>
                <a:cubicBezTo>
                  <a:pt x="5751" y="3132"/>
                  <a:pt x="5751" y="3132"/>
                  <a:pt x="5751" y="3120"/>
                </a:cubicBezTo>
                <a:cubicBezTo>
                  <a:pt x="5728" y="3120"/>
                  <a:pt x="5716" y="3132"/>
                  <a:pt x="5704" y="3144"/>
                </a:cubicBezTo>
                <a:cubicBezTo>
                  <a:pt x="5692" y="3203"/>
                  <a:pt x="5739" y="3263"/>
                  <a:pt x="5692" y="3287"/>
                </a:cubicBezTo>
                <a:cubicBezTo>
                  <a:pt x="5632" y="3227"/>
                  <a:pt x="5692" y="3251"/>
                  <a:pt x="5656" y="3203"/>
                </a:cubicBezTo>
                <a:lnTo>
                  <a:pt x="5656" y="3203"/>
                </a:lnTo>
                <a:cubicBezTo>
                  <a:pt x="5656" y="3215"/>
                  <a:pt x="5656" y="3239"/>
                  <a:pt x="5632" y="3239"/>
                </a:cubicBezTo>
                <a:cubicBezTo>
                  <a:pt x="5620" y="3203"/>
                  <a:pt x="5620" y="3215"/>
                  <a:pt x="5609" y="3191"/>
                </a:cubicBezTo>
                <a:lnTo>
                  <a:pt x="5609" y="3191"/>
                </a:lnTo>
                <a:cubicBezTo>
                  <a:pt x="5586" y="3191"/>
                  <a:pt x="5627" y="3276"/>
                  <a:pt x="5632" y="3276"/>
                </a:cubicBezTo>
                <a:cubicBezTo>
                  <a:pt x="5632" y="3276"/>
                  <a:pt x="5632" y="3276"/>
                  <a:pt x="5632" y="3275"/>
                </a:cubicBezTo>
                <a:cubicBezTo>
                  <a:pt x="5644" y="3287"/>
                  <a:pt x="5644" y="3287"/>
                  <a:pt x="5656" y="3287"/>
                </a:cubicBezTo>
                <a:cubicBezTo>
                  <a:pt x="5680" y="3322"/>
                  <a:pt x="5620" y="3322"/>
                  <a:pt x="5620" y="3346"/>
                </a:cubicBezTo>
                <a:cubicBezTo>
                  <a:pt x="5620" y="3346"/>
                  <a:pt x="5626" y="3344"/>
                  <a:pt x="5634" y="3344"/>
                </a:cubicBezTo>
                <a:cubicBezTo>
                  <a:pt x="5645" y="3344"/>
                  <a:pt x="5661" y="3349"/>
                  <a:pt x="5668" y="3370"/>
                </a:cubicBezTo>
                <a:cubicBezTo>
                  <a:pt x="5644" y="3382"/>
                  <a:pt x="5692" y="3442"/>
                  <a:pt x="5692" y="3477"/>
                </a:cubicBezTo>
                <a:cubicBezTo>
                  <a:pt x="5644" y="3477"/>
                  <a:pt x="5656" y="3418"/>
                  <a:pt x="5620" y="3382"/>
                </a:cubicBezTo>
                <a:cubicBezTo>
                  <a:pt x="5597" y="3382"/>
                  <a:pt x="5561" y="3358"/>
                  <a:pt x="5549" y="3334"/>
                </a:cubicBezTo>
                <a:cubicBezTo>
                  <a:pt x="5525" y="3346"/>
                  <a:pt x="5549" y="3394"/>
                  <a:pt x="5537" y="3418"/>
                </a:cubicBezTo>
                <a:lnTo>
                  <a:pt x="5525" y="3406"/>
                </a:lnTo>
                <a:lnTo>
                  <a:pt x="5525" y="3406"/>
                </a:lnTo>
                <a:cubicBezTo>
                  <a:pt x="5513" y="3430"/>
                  <a:pt x="5537" y="3501"/>
                  <a:pt x="5489" y="3501"/>
                </a:cubicBezTo>
                <a:lnTo>
                  <a:pt x="5513" y="3513"/>
                </a:lnTo>
                <a:cubicBezTo>
                  <a:pt x="5525" y="3513"/>
                  <a:pt x="5501" y="3525"/>
                  <a:pt x="5525" y="3561"/>
                </a:cubicBezTo>
                <a:cubicBezTo>
                  <a:pt x="5504" y="3540"/>
                  <a:pt x="5483" y="3537"/>
                  <a:pt x="5470" y="3521"/>
                </a:cubicBezTo>
                <a:lnTo>
                  <a:pt x="5470" y="3521"/>
                </a:lnTo>
                <a:cubicBezTo>
                  <a:pt x="5509" y="3586"/>
                  <a:pt x="5455" y="3610"/>
                  <a:pt x="5501" y="3668"/>
                </a:cubicBezTo>
                <a:cubicBezTo>
                  <a:pt x="5478" y="3668"/>
                  <a:pt x="5454" y="3632"/>
                  <a:pt x="5442" y="3620"/>
                </a:cubicBezTo>
                <a:cubicBezTo>
                  <a:pt x="5466" y="3608"/>
                  <a:pt x="5478" y="3620"/>
                  <a:pt x="5466" y="3584"/>
                </a:cubicBezTo>
                <a:lnTo>
                  <a:pt x="5466" y="3584"/>
                </a:lnTo>
                <a:cubicBezTo>
                  <a:pt x="5460" y="3590"/>
                  <a:pt x="5451" y="3593"/>
                  <a:pt x="5442" y="3593"/>
                </a:cubicBezTo>
                <a:cubicBezTo>
                  <a:pt x="5433" y="3593"/>
                  <a:pt x="5424" y="3590"/>
                  <a:pt x="5418" y="3584"/>
                </a:cubicBezTo>
                <a:lnTo>
                  <a:pt x="5418" y="3584"/>
                </a:lnTo>
                <a:cubicBezTo>
                  <a:pt x="5442" y="3632"/>
                  <a:pt x="5430" y="3680"/>
                  <a:pt x="5466" y="3715"/>
                </a:cubicBezTo>
                <a:cubicBezTo>
                  <a:pt x="5430" y="3703"/>
                  <a:pt x="5418" y="3703"/>
                  <a:pt x="5382" y="3680"/>
                </a:cubicBezTo>
                <a:lnTo>
                  <a:pt x="5382" y="3680"/>
                </a:lnTo>
                <a:cubicBezTo>
                  <a:pt x="5382" y="3715"/>
                  <a:pt x="5442" y="3727"/>
                  <a:pt x="5466" y="3751"/>
                </a:cubicBezTo>
                <a:cubicBezTo>
                  <a:pt x="5454" y="3751"/>
                  <a:pt x="5442" y="3751"/>
                  <a:pt x="5430" y="3763"/>
                </a:cubicBezTo>
                <a:cubicBezTo>
                  <a:pt x="5430" y="3755"/>
                  <a:pt x="5424" y="3746"/>
                  <a:pt x="5416" y="3746"/>
                </a:cubicBezTo>
                <a:cubicBezTo>
                  <a:pt x="5413" y="3746"/>
                  <a:pt x="5410" y="3748"/>
                  <a:pt x="5406" y="3751"/>
                </a:cubicBezTo>
                <a:lnTo>
                  <a:pt x="5406" y="3739"/>
                </a:lnTo>
                <a:cubicBezTo>
                  <a:pt x="5389" y="3732"/>
                  <a:pt x="5378" y="3729"/>
                  <a:pt x="5373" y="3729"/>
                </a:cubicBezTo>
                <a:cubicBezTo>
                  <a:pt x="5361" y="3729"/>
                  <a:pt x="5377" y="3746"/>
                  <a:pt x="5394" y="3763"/>
                </a:cubicBezTo>
                <a:cubicBezTo>
                  <a:pt x="5382" y="3763"/>
                  <a:pt x="5370" y="3775"/>
                  <a:pt x="5370" y="3775"/>
                </a:cubicBezTo>
                <a:cubicBezTo>
                  <a:pt x="5358" y="3775"/>
                  <a:pt x="5358" y="3787"/>
                  <a:pt x="5370" y="3787"/>
                </a:cubicBezTo>
                <a:lnTo>
                  <a:pt x="5239" y="3787"/>
                </a:lnTo>
                <a:cubicBezTo>
                  <a:pt x="5180" y="3811"/>
                  <a:pt x="5120" y="3834"/>
                  <a:pt x="5097" y="3858"/>
                </a:cubicBezTo>
                <a:cubicBezTo>
                  <a:pt x="5078" y="3861"/>
                  <a:pt x="5061" y="3861"/>
                  <a:pt x="5045" y="3861"/>
                </a:cubicBezTo>
                <a:cubicBezTo>
                  <a:pt x="4975" y="3861"/>
                  <a:pt x="4921" y="3844"/>
                  <a:pt x="4882" y="3834"/>
                </a:cubicBezTo>
                <a:cubicBezTo>
                  <a:pt x="4704" y="3906"/>
                  <a:pt x="4525" y="3882"/>
                  <a:pt x="4335" y="3977"/>
                </a:cubicBezTo>
                <a:lnTo>
                  <a:pt x="4346" y="3977"/>
                </a:lnTo>
                <a:cubicBezTo>
                  <a:pt x="4204" y="4013"/>
                  <a:pt x="4430" y="4013"/>
                  <a:pt x="4275" y="4061"/>
                </a:cubicBezTo>
                <a:cubicBezTo>
                  <a:pt x="4280" y="4036"/>
                  <a:pt x="4265" y="4030"/>
                  <a:pt x="4242" y="4030"/>
                </a:cubicBezTo>
                <a:cubicBezTo>
                  <a:pt x="4215" y="4030"/>
                  <a:pt x="4176" y="4039"/>
                  <a:pt x="4143" y="4039"/>
                </a:cubicBezTo>
                <a:cubicBezTo>
                  <a:pt x="4135" y="4039"/>
                  <a:pt x="4127" y="4038"/>
                  <a:pt x="4120" y="4037"/>
                </a:cubicBezTo>
                <a:cubicBezTo>
                  <a:pt x="3918" y="4061"/>
                  <a:pt x="3811" y="4192"/>
                  <a:pt x="3620" y="4215"/>
                </a:cubicBezTo>
                <a:cubicBezTo>
                  <a:pt x="3620" y="4204"/>
                  <a:pt x="3620" y="4180"/>
                  <a:pt x="3656" y="4168"/>
                </a:cubicBezTo>
                <a:lnTo>
                  <a:pt x="3656" y="4168"/>
                </a:lnTo>
                <a:cubicBezTo>
                  <a:pt x="3525" y="4204"/>
                  <a:pt x="3418" y="4263"/>
                  <a:pt x="3299" y="4311"/>
                </a:cubicBezTo>
                <a:lnTo>
                  <a:pt x="3311" y="4299"/>
                </a:lnTo>
                <a:lnTo>
                  <a:pt x="3311" y="4299"/>
                </a:lnTo>
                <a:cubicBezTo>
                  <a:pt x="3108" y="4346"/>
                  <a:pt x="2965" y="4477"/>
                  <a:pt x="2787" y="4596"/>
                </a:cubicBezTo>
                <a:cubicBezTo>
                  <a:pt x="2799" y="4585"/>
                  <a:pt x="2787" y="4561"/>
                  <a:pt x="2799" y="4549"/>
                </a:cubicBezTo>
                <a:lnTo>
                  <a:pt x="2799" y="4549"/>
                </a:lnTo>
                <a:cubicBezTo>
                  <a:pt x="2703" y="4585"/>
                  <a:pt x="2549" y="4668"/>
                  <a:pt x="2513" y="4751"/>
                </a:cubicBezTo>
                <a:cubicBezTo>
                  <a:pt x="2382" y="4763"/>
                  <a:pt x="2453" y="4799"/>
                  <a:pt x="2287" y="4846"/>
                </a:cubicBezTo>
                <a:cubicBezTo>
                  <a:pt x="2275" y="4846"/>
                  <a:pt x="2299" y="4835"/>
                  <a:pt x="2299" y="4823"/>
                </a:cubicBezTo>
                <a:lnTo>
                  <a:pt x="2299" y="4823"/>
                </a:lnTo>
                <a:cubicBezTo>
                  <a:pt x="2227" y="4858"/>
                  <a:pt x="2180" y="4894"/>
                  <a:pt x="2120" y="4930"/>
                </a:cubicBezTo>
                <a:cubicBezTo>
                  <a:pt x="1989" y="5061"/>
                  <a:pt x="2001" y="5144"/>
                  <a:pt x="1822" y="5251"/>
                </a:cubicBezTo>
                <a:cubicBezTo>
                  <a:pt x="1763" y="5204"/>
                  <a:pt x="1918" y="5168"/>
                  <a:pt x="1882" y="5108"/>
                </a:cubicBezTo>
                <a:lnTo>
                  <a:pt x="1882" y="5108"/>
                </a:lnTo>
                <a:cubicBezTo>
                  <a:pt x="1858" y="5144"/>
                  <a:pt x="1834" y="5180"/>
                  <a:pt x="1775" y="5204"/>
                </a:cubicBezTo>
                <a:cubicBezTo>
                  <a:pt x="1787" y="5156"/>
                  <a:pt x="1775" y="5180"/>
                  <a:pt x="1775" y="5144"/>
                </a:cubicBezTo>
                <a:cubicBezTo>
                  <a:pt x="1729" y="5156"/>
                  <a:pt x="1694" y="5311"/>
                  <a:pt x="1691" y="5311"/>
                </a:cubicBezTo>
                <a:cubicBezTo>
                  <a:pt x="1691" y="5311"/>
                  <a:pt x="1691" y="5311"/>
                  <a:pt x="1691" y="5311"/>
                </a:cubicBezTo>
                <a:lnTo>
                  <a:pt x="1691" y="5311"/>
                </a:lnTo>
                <a:cubicBezTo>
                  <a:pt x="1691" y="5320"/>
                  <a:pt x="1695" y="5324"/>
                  <a:pt x="1700" y="5324"/>
                </a:cubicBezTo>
                <a:cubicBezTo>
                  <a:pt x="1710" y="5324"/>
                  <a:pt x="1724" y="5314"/>
                  <a:pt x="1739" y="5299"/>
                </a:cubicBezTo>
                <a:lnTo>
                  <a:pt x="1739" y="5299"/>
                </a:lnTo>
                <a:cubicBezTo>
                  <a:pt x="1739" y="5370"/>
                  <a:pt x="1584" y="5430"/>
                  <a:pt x="1525" y="5513"/>
                </a:cubicBezTo>
                <a:cubicBezTo>
                  <a:pt x="1541" y="5497"/>
                  <a:pt x="1591" y="5464"/>
                  <a:pt x="1617" y="5464"/>
                </a:cubicBezTo>
                <a:cubicBezTo>
                  <a:pt x="1629" y="5464"/>
                  <a:pt x="1636" y="5471"/>
                  <a:pt x="1632" y="5489"/>
                </a:cubicBezTo>
                <a:cubicBezTo>
                  <a:pt x="1525" y="5561"/>
                  <a:pt x="1537" y="5644"/>
                  <a:pt x="1501" y="5728"/>
                </a:cubicBezTo>
                <a:cubicBezTo>
                  <a:pt x="1483" y="5736"/>
                  <a:pt x="1471" y="5740"/>
                  <a:pt x="1463" y="5740"/>
                </a:cubicBezTo>
                <a:cubicBezTo>
                  <a:pt x="1417" y="5740"/>
                  <a:pt x="1506" y="5617"/>
                  <a:pt x="1465" y="5597"/>
                </a:cubicBezTo>
                <a:cubicBezTo>
                  <a:pt x="1441" y="5597"/>
                  <a:pt x="1370" y="5597"/>
                  <a:pt x="1394" y="5549"/>
                </a:cubicBezTo>
                <a:lnTo>
                  <a:pt x="1394" y="5549"/>
                </a:lnTo>
                <a:cubicBezTo>
                  <a:pt x="1298" y="5620"/>
                  <a:pt x="1275" y="5704"/>
                  <a:pt x="1215" y="5787"/>
                </a:cubicBezTo>
                <a:lnTo>
                  <a:pt x="1203" y="5775"/>
                </a:lnTo>
                <a:cubicBezTo>
                  <a:pt x="1120" y="5870"/>
                  <a:pt x="1060" y="6025"/>
                  <a:pt x="965" y="6097"/>
                </a:cubicBezTo>
                <a:lnTo>
                  <a:pt x="1025" y="6061"/>
                </a:lnTo>
                <a:lnTo>
                  <a:pt x="1025" y="6061"/>
                </a:lnTo>
                <a:cubicBezTo>
                  <a:pt x="1013" y="6085"/>
                  <a:pt x="965" y="6132"/>
                  <a:pt x="965" y="6180"/>
                </a:cubicBezTo>
                <a:cubicBezTo>
                  <a:pt x="960" y="6175"/>
                  <a:pt x="952" y="6173"/>
                  <a:pt x="944" y="6173"/>
                </a:cubicBezTo>
                <a:cubicBezTo>
                  <a:pt x="925" y="6173"/>
                  <a:pt x="901" y="6182"/>
                  <a:pt x="885" y="6182"/>
                </a:cubicBezTo>
                <a:cubicBezTo>
                  <a:pt x="879" y="6182"/>
                  <a:pt x="874" y="6180"/>
                  <a:pt x="871" y="6175"/>
                </a:cubicBezTo>
                <a:lnTo>
                  <a:pt x="871" y="6175"/>
                </a:lnTo>
                <a:cubicBezTo>
                  <a:pt x="885" y="6272"/>
                  <a:pt x="716" y="6444"/>
                  <a:pt x="739" y="6537"/>
                </a:cubicBezTo>
                <a:cubicBezTo>
                  <a:pt x="732" y="6539"/>
                  <a:pt x="727" y="6539"/>
                  <a:pt x="722" y="6539"/>
                </a:cubicBezTo>
                <a:cubicBezTo>
                  <a:pt x="691" y="6539"/>
                  <a:pt x="690" y="6510"/>
                  <a:pt x="679" y="6490"/>
                </a:cubicBezTo>
                <a:cubicBezTo>
                  <a:pt x="739" y="6430"/>
                  <a:pt x="775" y="6418"/>
                  <a:pt x="775" y="6359"/>
                </a:cubicBezTo>
                <a:lnTo>
                  <a:pt x="775" y="6359"/>
                </a:lnTo>
                <a:cubicBezTo>
                  <a:pt x="735" y="6408"/>
                  <a:pt x="695" y="6433"/>
                  <a:pt x="676" y="6433"/>
                </a:cubicBezTo>
                <a:cubicBezTo>
                  <a:pt x="672" y="6433"/>
                  <a:pt x="669" y="6432"/>
                  <a:pt x="667" y="6430"/>
                </a:cubicBezTo>
                <a:cubicBezTo>
                  <a:pt x="667" y="6513"/>
                  <a:pt x="584" y="6668"/>
                  <a:pt x="596" y="6716"/>
                </a:cubicBezTo>
                <a:cubicBezTo>
                  <a:pt x="565" y="6739"/>
                  <a:pt x="539" y="6757"/>
                  <a:pt x="518" y="6757"/>
                </a:cubicBezTo>
                <a:cubicBezTo>
                  <a:pt x="507" y="6757"/>
                  <a:pt x="497" y="6752"/>
                  <a:pt x="489" y="6740"/>
                </a:cubicBezTo>
                <a:lnTo>
                  <a:pt x="489" y="6740"/>
                </a:lnTo>
                <a:cubicBezTo>
                  <a:pt x="443" y="6822"/>
                  <a:pt x="467" y="6831"/>
                  <a:pt x="499" y="6831"/>
                </a:cubicBezTo>
                <a:cubicBezTo>
                  <a:pt x="508" y="6831"/>
                  <a:pt x="517" y="6830"/>
                  <a:pt x="526" y="6830"/>
                </a:cubicBezTo>
                <a:cubicBezTo>
                  <a:pt x="557" y="6830"/>
                  <a:pt x="576" y="6840"/>
                  <a:pt x="513" y="6930"/>
                </a:cubicBezTo>
                <a:cubicBezTo>
                  <a:pt x="497" y="6942"/>
                  <a:pt x="487" y="6947"/>
                  <a:pt x="480" y="6947"/>
                </a:cubicBezTo>
                <a:cubicBezTo>
                  <a:pt x="457" y="6947"/>
                  <a:pt x="480" y="6890"/>
                  <a:pt x="469" y="6890"/>
                </a:cubicBezTo>
                <a:lnTo>
                  <a:pt x="469" y="6890"/>
                </a:lnTo>
                <a:cubicBezTo>
                  <a:pt x="464" y="6890"/>
                  <a:pt x="453" y="6900"/>
                  <a:pt x="429" y="6930"/>
                </a:cubicBezTo>
                <a:lnTo>
                  <a:pt x="441" y="6894"/>
                </a:lnTo>
                <a:lnTo>
                  <a:pt x="441" y="6894"/>
                </a:lnTo>
                <a:cubicBezTo>
                  <a:pt x="286" y="6930"/>
                  <a:pt x="465" y="7013"/>
                  <a:pt x="394" y="7109"/>
                </a:cubicBezTo>
                <a:cubicBezTo>
                  <a:pt x="347" y="7099"/>
                  <a:pt x="380" y="7046"/>
                  <a:pt x="358" y="7046"/>
                </a:cubicBezTo>
                <a:cubicBezTo>
                  <a:pt x="351" y="7046"/>
                  <a:pt x="340" y="7051"/>
                  <a:pt x="322" y="7061"/>
                </a:cubicBezTo>
                <a:cubicBezTo>
                  <a:pt x="275" y="7168"/>
                  <a:pt x="322" y="7263"/>
                  <a:pt x="251" y="7347"/>
                </a:cubicBezTo>
                <a:lnTo>
                  <a:pt x="239" y="7323"/>
                </a:lnTo>
                <a:cubicBezTo>
                  <a:pt x="203" y="7382"/>
                  <a:pt x="120" y="7502"/>
                  <a:pt x="96" y="7573"/>
                </a:cubicBezTo>
                <a:cubicBezTo>
                  <a:pt x="87" y="7573"/>
                  <a:pt x="85" y="7566"/>
                  <a:pt x="89" y="7558"/>
                </a:cubicBezTo>
                <a:lnTo>
                  <a:pt x="89" y="7558"/>
                </a:lnTo>
                <a:cubicBezTo>
                  <a:pt x="17" y="7654"/>
                  <a:pt x="93" y="7611"/>
                  <a:pt x="1" y="7692"/>
                </a:cubicBezTo>
                <a:lnTo>
                  <a:pt x="13" y="7728"/>
                </a:lnTo>
                <a:cubicBezTo>
                  <a:pt x="60" y="7692"/>
                  <a:pt x="132" y="7609"/>
                  <a:pt x="132" y="7537"/>
                </a:cubicBezTo>
                <a:cubicBezTo>
                  <a:pt x="132" y="7552"/>
                  <a:pt x="137" y="7558"/>
                  <a:pt x="145" y="7558"/>
                </a:cubicBezTo>
                <a:cubicBezTo>
                  <a:pt x="170" y="7558"/>
                  <a:pt x="224" y="7510"/>
                  <a:pt x="260" y="7510"/>
                </a:cubicBezTo>
                <a:cubicBezTo>
                  <a:pt x="271" y="7510"/>
                  <a:pt x="280" y="7515"/>
                  <a:pt x="286" y="7525"/>
                </a:cubicBezTo>
                <a:lnTo>
                  <a:pt x="275" y="7502"/>
                </a:lnTo>
                <a:cubicBezTo>
                  <a:pt x="441" y="7394"/>
                  <a:pt x="560" y="7204"/>
                  <a:pt x="715" y="7037"/>
                </a:cubicBezTo>
                <a:cubicBezTo>
                  <a:pt x="751" y="6882"/>
                  <a:pt x="882" y="6847"/>
                  <a:pt x="929" y="6704"/>
                </a:cubicBezTo>
                <a:cubicBezTo>
                  <a:pt x="894" y="6644"/>
                  <a:pt x="941" y="6668"/>
                  <a:pt x="1013" y="6561"/>
                </a:cubicBezTo>
                <a:lnTo>
                  <a:pt x="1013" y="6561"/>
                </a:lnTo>
                <a:cubicBezTo>
                  <a:pt x="996" y="6589"/>
                  <a:pt x="1003" y="6598"/>
                  <a:pt x="1018" y="6598"/>
                </a:cubicBezTo>
                <a:cubicBezTo>
                  <a:pt x="1036" y="6598"/>
                  <a:pt x="1065" y="6586"/>
                  <a:pt x="1084" y="6573"/>
                </a:cubicBezTo>
                <a:cubicBezTo>
                  <a:pt x="1084" y="6537"/>
                  <a:pt x="1096" y="6513"/>
                  <a:pt x="1120" y="6490"/>
                </a:cubicBezTo>
                <a:cubicBezTo>
                  <a:pt x="1144" y="6478"/>
                  <a:pt x="1298" y="6394"/>
                  <a:pt x="1310" y="6311"/>
                </a:cubicBezTo>
                <a:cubicBezTo>
                  <a:pt x="1322" y="6304"/>
                  <a:pt x="1329" y="6301"/>
                  <a:pt x="1333" y="6301"/>
                </a:cubicBezTo>
                <a:cubicBezTo>
                  <a:pt x="1349" y="6301"/>
                  <a:pt x="1310" y="6351"/>
                  <a:pt x="1310" y="6370"/>
                </a:cubicBezTo>
                <a:cubicBezTo>
                  <a:pt x="1358" y="6370"/>
                  <a:pt x="1334" y="6299"/>
                  <a:pt x="1370" y="6299"/>
                </a:cubicBezTo>
                <a:cubicBezTo>
                  <a:pt x="1370" y="6299"/>
                  <a:pt x="1370" y="6299"/>
                  <a:pt x="1370" y="6311"/>
                </a:cubicBezTo>
                <a:cubicBezTo>
                  <a:pt x="1441" y="6216"/>
                  <a:pt x="1513" y="6180"/>
                  <a:pt x="1608" y="6097"/>
                </a:cubicBezTo>
                <a:cubicBezTo>
                  <a:pt x="1560" y="6049"/>
                  <a:pt x="1679" y="5989"/>
                  <a:pt x="1703" y="5942"/>
                </a:cubicBezTo>
                <a:cubicBezTo>
                  <a:pt x="1703" y="5946"/>
                  <a:pt x="1705" y="5947"/>
                  <a:pt x="1709" y="5947"/>
                </a:cubicBezTo>
                <a:cubicBezTo>
                  <a:pt x="1726" y="5947"/>
                  <a:pt x="1781" y="5904"/>
                  <a:pt x="1810" y="5894"/>
                </a:cubicBezTo>
                <a:lnTo>
                  <a:pt x="1822" y="5811"/>
                </a:lnTo>
                <a:cubicBezTo>
                  <a:pt x="1846" y="5739"/>
                  <a:pt x="1918" y="5775"/>
                  <a:pt x="1965" y="5704"/>
                </a:cubicBezTo>
                <a:lnTo>
                  <a:pt x="1941" y="5704"/>
                </a:lnTo>
                <a:cubicBezTo>
                  <a:pt x="1977" y="5644"/>
                  <a:pt x="2132" y="5573"/>
                  <a:pt x="2203" y="5561"/>
                </a:cubicBezTo>
                <a:cubicBezTo>
                  <a:pt x="2299" y="5454"/>
                  <a:pt x="2394" y="5358"/>
                  <a:pt x="2489" y="5299"/>
                </a:cubicBezTo>
                <a:cubicBezTo>
                  <a:pt x="2596" y="5227"/>
                  <a:pt x="2691" y="5180"/>
                  <a:pt x="2799" y="5132"/>
                </a:cubicBezTo>
                <a:cubicBezTo>
                  <a:pt x="2906" y="5085"/>
                  <a:pt x="3013" y="5037"/>
                  <a:pt x="3132" y="4989"/>
                </a:cubicBezTo>
                <a:cubicBezTo>
                  <a:pt x="3251" y="4942"/>
                  <a:pt x="3370" y="4894"/>
                  <a:pt x="3501" y="4823"/>
                </a:cubicBezTo>
                <a:cubicBezTo>
                  <a:pt x="3525" y="4787"/>
                  <a:pt x="3465" y="4799"/>
                  <a:pt x="3477" y="4763"/>
                </a:cubicBezTo>
                <a:cubicBezTo>
                  <a:pt x="3525" y="4727"/>
                  <a:pt x="3549" y="4715"/>
                  <a:pt x="3596" y="4704"/>
                </a:cubicBezTo>
                <a:cubicBezTo>
                  <a:pt x="3576" y="4704"/>
                  <a:pt x="3565" y="4705"/>
                  <a:pt x="3560" y="4706"/>
                </a:cubicBezTo>
                <a:lnTo>
                  <a:pt x="3560" y="4706"/>
                </a:lnTo>
                <a:cubicBezTo>
                  <a:pt x="3560" y="4706"/>
                  <a:pt x="3561" y="4705"/>
                  <a:pt x="3561" y="4704"/>
                </a:cubicBezTo>
                <a:lnTo>
                  <a:pt x="3561" y="4704"/>
                </a:lnTo>
                <a:cubicBezTo>
                  <a:pt x="3537" y="4715"/>
                  <a:pt x="3513" y="4727"/>
                  <a:pt x="3489" y="4751"/>
                </a:cubicBezTo>
                <a:cubicBezTo>
                  <a:pt x="3477" y="4751"/>
                  <a:pt x="3489" y="4739"/>
                  <a:pt x="3477" y="4739"/>
                </a:cubicBezTo>
                <a:cubicBezTo>
                  <a:pt x="3453" y="4751"/>
                  <a:pt x="3430" y="4787"/>
                  <a:pt x="3394" y="4799"/>
                </a:cubicBezTo>
                <a:cubicBezTo>
                  <a:pt x="3430" y="4751"/>
                  <a:pt x="3430" y="4704"/>
                  <a:pt x="3501" y="4692"/>
                </a:cubicBezTo>
                <a:lnTo>
                  <a:pt x="3501" y="4692"/>
                </a:lnTo>
                <a:cubicBezTo>
                  <a:pt x="3501" y="4704"/>
                  <a:pt x="3489" y="4704"/>
                  <a:pt x="3477" y="4715"/>
                </a:cubicBezTo>
                <a:cubicBezTo>
                  <a:pt x="3525" y="4692"/>
                  <a:pt x="3525" y="4668"/>
                  <a:pt x="3573" y="4668"/>
                </a:cubicBezTo>
                <a:cubicBezTo>
                  <a:pt x="3607" y="4661"/>
                  <a:pt x="3613" y="4654"/>
                  <a:pt x="3615" y="4654"/>
                </a:cubicBezTo>
                <a:lnTo>
                  <a:pt x="3615" y="4654"/>
                </a:lnTo>
                <a:cubicBezTo>
                  <a:pt x="3616" y="4654"/>
                  <a:pt x="3615" y="4658"/>
                  <a:pt x="3620" y="4668"/>
                </a:cubicBezTo>
                <a:lnTo>
                  <a:pt x="3799" y="4620"/>
                </a:lnTo>
                <a:cubicBezTo>
                  <a:pt x="3845" y="4555"/>
                  <a:pt x="3927" y="4548"/>
                  <a:pt x="3973" y="4548"/>
                </a:cubicBezTo>
                <a:cubicBezTo>
                  <a:pt x="3986" y="4548"/>
                  <a:pt x="3996" y="4549"/>
                  <a:pt x="4001" y="4549"/>
                </a:cubicBezTo>
                <a:cubicBezTo>
                  <a:pt x="4001" y="4596"/>
                  <a:pt x="3894" y="4596"/>
                  <a:pt x="3870" y="4656"/>
                </a:cubicBezTo>
                <a:lnTo>
                  <a:pt x="3942" y="4668"/>
                </a:lnTo>
                <a:lnTo>
                  <a:pt x="3942" y="4632"/>
                </a:lnTo>
                <a:lnTo>
                  <a:pt x="4025" y="4608"/>
                </a:lnTo>
                <a:lnTo>
                  <a:pt x="4025" y="4620"/>
                </a:lnTo>
                <a:cubicBezTo>
                  <a:pt x="4025" y="4596"/>
                  <a:pt x="4025" y="4585"/>
                  <a:pt x="4061" y="4585"/>
                </a:cubicBezTo>
                <a:cubicBezTo>
                  <a:pt x="4061" y="4585"/>
                  <a:pt x="4066" y="4590"/>
                  <a:pt x="4066" y="4593"/>
                </a:cubicBezTo>
                <a:lnTo>
                  <a:pt x="4066" y="4593"/>
                </a:lnTo>
                <a:lnTo>
                  <a:pt x="4120" y="4561"/>
                </a:lnTo>
                <a:lnTo>
                  <a:pt x="4120" y="4561"/>
                </a:lnTo>
                <a:cubicBezTo>
                  <a:pt x="4112" y="4577"/>
                  <a:pt x="4115" y="4581"/>
                  <a:pt x="4122" y="4581"/>
                </a:cubicBezTo>
                <a:cubicBezTo>
                  <a:pt x="4130" y="4581"/>
                  <a:pt x="4142" y="4577"/>
                  <a:pt x="4154" y="4577"/>
                </a:cubicBezTo>
                <a:cubicBezTo>
                  <a:pt x="4165" y="4577"/>
                  <a:pt x="4176" y="4581"/>
                  <a:pt x="4180" y="4596"/>
                </a:cubicBezTo>
                <a:cubicBezTo>
                  <a:pt x="4359" y="4563"/>
                  <a:pt x="4401" y="4476"/>
                  <a:pt x="4565" y="4476"/>
                </a:cubicBezTo>
                <a:cubicBezTo>
                  <a:pt x="4575" y="4476"/>
                  <a:pt x="4585" y="4477"/>
                  <a:pt x="4596" y="4477"/>
                </a:cubicBezTo>
                <a:cubicBezTo>
                  <a:pt x="4561" y="4465"/>
                  <a:pt x="4632" y="4394"/>
                  <a:pt x="4692" y="4394"/>
                </a:cubicBezTo>
                <a:cubicBezTo>
                  <a:pt x="4727" y="4394"/>
                  <a:pt x="4727" y="4406"/>
                  <a:pt x="4716" y="4418"/>
                </a:cubicBezTo>
                <a:cubicBezTo>
                  <a:pt x="4739" y="4406"/>
                  <a:pt x="4763" y="4394"/>
                  <a:pt x="4787" y="4382"/>
                </a:cubicBezTo>
                <a:cubicBezTo>
                  <a:pt x="4814" y="4396"/>
                  <a:pt x="4840" y="4401"/>
                  <a:pt x="4867" y="4401"/>
                </a:cubicBezTo>
                <a:cubicBezTo>
                  <a:pt x="4934" y="4401"/>
                  <a:pt x="5003" y="4370"/>
                  <a:pt x="5097" y="4370"/>
                </a:cubicBezTo>
                <a:lnTo>
                  <a:pt x="5097" y="4394"/>
                </a:lnTo>
                <a:cubicBezTo>
                  <a:pt x="5132" y="4370"/>
                  <a:pt x="5192" y="4334"/>
                  <a:pt x="5263" y="4334"/>
                </a:cubicBezTo>
                <a:lnTo>
                  <a:pt x="5251" y="4382"/>
                </a:lnTo>
                <a:cubicBezTo>
                  <a:pt x="5256" y="4383"/>
                  <a:pt x="5261" y="4383"/>
                  <a:pt x="5265" y="4383"/>
                </a:cubicBezTo>
                <a:cubicBezTo>
                  <a:pt x="5339" y="4383"/>
                  <a:pt x="5319" y="4298"/>
                  <a:pt x="5392" y="4298"/>
                </a:cubicBezTo>
                <a:cubicBezTo>
                  <a:pt x="5396" y="4298"/>
                  <a:pt x="5401" y="4298"/>
                  <a:pt x="5406" y="4299"/>
                </a:cubicBezTo>
                <a:cubicBezTo>
                  <a:pt x="5406" y="4263"/>
                  <a:pt x="5347" y="4251"/>
                  <a:pt x="5323" y="4215"/>
                </a:cubicBezTo>
                <a:lnTo>
                  <a:pt x="5323" y="4215"/>
                </a:lnTo>
                <a:cubicBezTo>
                  <a:pt x="5341" y="4233"/>
                  <a:pt x="5376" y="4242"/>
                  <a:pt x="5405" y="4242"/>
                </a:cubicBezTo>
                <a:cubicBezTo>
                  <a:pt x="5433" y="4242"/>
                  <a:pt x="5454" y="4233"/>
                  <a:pt x="5442" y="4215"/>
                </a:cubicBezTo>
                <a:cubicBezTo>
                  <a:pt x="5471" y="4208"/>
                  <a:pt x="5488" y="4205"/>
                  <a:pt x="5498" y="4205"/>
                </a:cubicBezTo>
                <a:cubicBezTo>
                  <a:pt x="5519" y="4205"/>
                  <a:pt x="5505" y="4219"/>
                  <a:pt x="5513" y="4227"/>
                </a:cubicBezTo>
                <a:lnTo>
                  <a:pt x="5573" y="4192"/>
                </a:lnTo>
                <a:cubicBezTo>
                  <a:pt x="5644" y="4192"/>
                  <a:pt x="5597" y="4251"/>
                  <a:pt x="5573" y="4275"/>
                </a:cubicBezTo>
                <a:cubicBezTo>
                  <a:pt x="5603" y="4251"/>
                  <a:pt x="5635" y="4245"/>
                  <a:pt x="5671" y="4245"/>
                </a:cubicBezTo>
                <a:cubicBezTo>
                  <a:pt x="5707" y="4245"/>
                  <a:pt x="5745" y="4251"/>
                  <a:pt x="5787" y="4251"/>
                </a:cubicBezTo>
                <a:lnTo>
                  <a:pt x="5751" y="4275"/>
                </a:lnTo>
                <a:cubicBezTo>
                  <a:pt x="5787" y="4275"/>
                  <a:pt x="5811" y="4275"/>
                  <a:pt x="5847" y="4287"/>
                </a:cubicBezTo>
                <a:cubicBezTo>
                  <a:pt x="5879" y="4267"/>
                  <a:pt x="5923" y="4258"/>
                  <a:pt x="5969" y="4258"/>
                </a:cubicBezTo>
                <a:cubicBezTo>
                  <a:pt x="6007" y="4258"/>
                  <a:pt x="6047" y="4264"/>
                  <a:pt x="6085" y="4275"/>
                </a:cubicBezTo>
                <a:lnTo>
                  <a:pt x="6025" y="4323"/>
                </a:lnTo>
                <a:cubicBezTo>
                  <a:pt x="6035" y="4327"/>
                  <a:pt x="6041" y="4329"/>
                  <a:pt x="6046" y="4329"/>
                </a:cubicBezTo>
                <a:cubicBezTo>
                  <a:pt x="6065" y="4329"/>
                  <a:pt x="6054" y="4299"/>
                  <a:pt x="6073" y="4299"/>
                </a:cubicBezTo>
                <a:cubicBezTo>
                  <a:pt x="6092" y="4293"/>
                  <a:pt x="6107" y="4291"/>
                  <a:pt x="6121" y="4291"/>
                </a:cubicBezTo>
                <a:cubicBezTo>
                  <a:pt x="6168" y="4291"/>
                  <a:pt x="6188" y="4319"/>
                  <a:pt x="6216" y="4346"/>
                </a:cubicBezTo>
                <a:cubicBezTo>
                  <a:pt x="6236" y="4340"/>
                  <a:pt x="6255" y="4338"/>
                  <a:pt x="6273" y="4338"/>
                </a:cubicBezTo>
                <a:cubicBezTo>
                  <a:pt x="6378" y="4338"/>
                  <a:pt x="6468" y="4419"/>
                  <a:pt x="6560" y="4419"/>
                </a:cubicBezTo>
                <a:cubicBezTo>
                  <a:pt x="6580" y="4419"/>
                  <a:pt x="6600" y="4415"/>
                  <a:pt x="6621" y="4406"/>
                </a:cubicBezTo>
                <a:lnTo>
                  <a:pt x="6621" y="4442"/>
                </a:lnTo>
                <a:cubicBezTo>
                  <a:pt x="6647" y="4435"/>
                  <a:pt x="6672" y="4432"/>
                  <a:pt x="6698" y="4432"/>
                </a:cubicBezTo>
                <a:cubicBezTo>
                  <a:pt x="6819" y="4432"/>
                  <a:pt x="6931" y="4499"/>
                  <a:pt x="7041" y="4499"/>
                </a:cubicBezTo>
                <a:cubicBezTo>
                  <a:pt x="7063" y="4499"/>
                  <a:pt x="7086" y="4496"/>
                  <a:pt x="7109" y="4489"/>
                </a:cubicBezTo>
                <a:cubicBezTo>
                  <a:pt x="7152" y="4540"/>
                  <a:pt x="7184" y="4554"/>
                  <a:pt x="7210" y="4554"/>
                </a:cubicBezTo>
                <a:cubicBezTo>
                  <a:pt x="7244" y="4554"/>
                  <a:pt x="7271" y="4531"/>
                  <a:pt x="7305" y="4531"/>
                </a:cubicBezTo>
                <a:cubicBezTo>
                  <a:pt x="7331" y="4531"/>
                  <a:pt x="7363" y="4546"/>
                  <a:pt x="7406" y="4596"/>
                </a:cubicBezTo>
                <a:lnTo>
                  <a:pt x="7406" y="4585"/>
                </a:lnTo>
                <a:cubicBezTo>
                  <a:pt x="7668" y="4704"/>
                  <a:pt x="7930" y="4882"/>
                  <a:pt x="8156" y="5073"/>
                </a:cubicBezTo>
                <a:cubicBezTo>
                  <a:pt x="8383" y="5275"/>
                  <a:pt x="8585" y="5489"/>
                  <a:pt x="8764" y="5704"/>
                </a:cubicBezTo>
                <a:lnTo>
                  <a:pt x="8740" y="5716"/>
                </a:lnTo>
                <a:cubicBezTo>
                  <a:pt x="8978" y="6085"/>
                  <a:pt x="9133" y="6490"/>
                  <a:pt x="9180" y="6906"/>
                </a:cubicBezTo>
                <a:cubicBezTo>
                  <a:pt x="9228" y="7323"/>
                  <a:pt x="9145" y="7752"/>
                  <a:pt x="8942" y="8144"/>
                </a:cubicBezTo>
                <a:cubicBezTo>
                  <a:pt x="8930" y="8216"/>
                  <a:pt x="8990" y="8204"/>
                  <a:pt x="8978" y="8275"/>
                </a:cubicBezTo>
                <a:cubicBezTo>
                  <a:pt x="8967" y="8297"/>
                  <a:pt x="8937" y="8348"/>
                  <a:pt x="8913" y="8348"/>
                </a:cubicBezTo>
                <a:cubicBezTo>
                  <a:pt x="8911" y="8348"/>
                  <a:pt x="8909" y="8348"/>
                  <a:pt x="8907" y="8347"/>
                </a:cubicBezTo>
                <a:cubicBezTo>
                  <a:pt x="8930" y="8287"/>
                  <a:pt x="8883" y="8311"/>
                  <a:pt x="8883" y="8287"/>
                </a:cubicBezTo>
                <a:cubicBezTo>
                  <a:pt x="8847" y="8371"/>
                  <a:pt x="8752" y="8454"/>
                  <a:pt x="8728" y="8549"/>
                </a:cubicBezTo>
                <a:lnTo>
                  <a:pt x="8799" y="8502"/>
                </a:lnTo>
                <a:lnTo>
                  <a:pt x="8799" y="8502"/>
                </a:lnTo>
                <a:cubicBezTo>
                  <a:pt x="8787" y="8549"/>
                  <a:pt x="8752" y="8585"/>
                  <a:pt x="8728" y="8609"/>
                </a:cubicBezTo>
                <a:cubicBezTo>
                  <a:pt x="8717" y="8588"/>
                  <a:pt x="8670" y="8595"/>
                  <a:pt x="8667" y="8580"/>
                </a:cubicBezTo>
                <a:lnTo>
                  <a:pt x="8667" y="8580"/>
                </a:lnTo>
                <a:cubicBezTo>
                  <a:pt x="8631" y="8761"/>
                  <a:pt x="8548" y="8658"/>
                  <a:pt x="8478" y="8787"/>
                </a:cubicBezTo>
                <a:cubicBezTo>
                  <a:pt x="8514" y="8859"/>
                  <a:pt x="8406" y="9037"/>
                  <a:pt x="8335" y="9168"/>
                </a:cubicBezTo>
                <a:cubicBezTo>
                  <a:pt x="8311" y="9180"/>
                  <a:pt x="8287" y="9180"/>
                  <a:pt x="8264" y="9192"/>
                </a:cubicBezTo>
                <a:cubicBezTo>
                  <a:pt x="8335" y="9145"/>
                  <a:pt x="8228" y="9145"/>
                  <a:pt x="8323" y="9085"/>
                </a:cubicBezTo>
                <a:lnTo>
                  <a:pt x="8323" y="9085"/>
                </a:lnTo>
                <a:cubicBezTo>
                  <a:pt x="8240" y="9121"/>
                  <a:pt x="8180" y="9192"/>
                  <a:pt x="8097" y="9240"/>
                </a:cubicBezTo>
                <a:cubicBezTo>
                  <a:pt x="8121" y="9240"/>
                  <a:pt x="8133" y="9264"/>
                  <a:pt x="8109" y="9287"/>
                </a:cubicBezTo>
                <a:cubicBezTo>
                  <a:pt x="8091" y="9295"/>
                  <a:pt x="8077" y="9296"/>
                  <a:pt x="8064" y="9296"/>
                </a:cubicBezTo>
                <a:cubicBezTo>
                  <a:pt x="8050" y="9296"/>
                  <a:pt x="8038" y="9294"/>
                  <a:pt x="8026" y="9294"/>
                </a:cubicBezTo>
                <a:cubicBezTo>
                  <a:pt x="8011" y="9294"/>
                  <a:pt x="7996" y="9297"/>
                  <a:pt x="7978" y="9311"/>
                </a:cubicBezTo>
                <a:lnTo>
                  <a:pt x="8014" y="9252"/>
                </a:lnTo>
                <a:cubicBezTo>
                  <a:pt x="7966" y="9252"/>
                  <a:pt x="7954" y="9299"/>
                  <a:pt x="7918" y="9323"/>
                </a:cubicBezTo>
                <a:cubicBezTo>
                  <a:pt x="7910" y="9315"/>
                  <a:pt x="7896" y="9314"/>
                  <a:pt x="7880" y="9314"/>
                </a:cubicBezTo>
                <a:cubicBezTo>
                  <a:pt x="7872" y="9314"/>
                  <a:pt x="7864" y="9314"/>
                  <a:pt x="7856" y="9314"/>
                </a:cubicBezTo>
                <a:cubicBezTo>
                  <a:pt x="7832" y="9314"/>
                  <a:pt x="7811" y="9311"/>
                  <a:pt x="7811" y="9287"/>
                </a:cubicBezTo>
                <a:cubicBezTo>
                  <a:pt x="7752" y="9371"/>
                  <a:pt x="7716" y="9347"/>
                  <a:pt x="7644" y="9407"/>
                </a:cubicBezTo>
                <a:cubicBezTo>
                  <a:pt x="7740" y="9407"/>
                  <a:pt x="7633" y="9454"/>
                  <a:pt x="7656" y="9478"/>
                </a:cubicBezTo>
                <a:lnTo>
                  <a:pt x="7752" y="9430"/>
                </a:lnTo>
                <a:lnTo>
                  <a:pt x="7752" y="9430"/>
                </a:lnTo>
                <a:cubicBezTo>
                  <a:pt x="7723" y="9435"/>
                  <a:pt x="7707" y="9437"/>
                  <a:pt x="7699" y="9437"/>
                </a:cubicBezTo>
                <a:cubicBezTo>
                  <a:pt x="7663" y="9437"/>
                  <a:pt x="7793" y="9398"/>
                  <a:pt x="7764" y="9359"/>
                </a:cubicBezTo>
                <a:cubicBezTo>
                  <a:pt x="7823" y="9359"/>
                  <a:pt x="7742" y="9442"/>
                  <a:pt x="7775" y="9442"/>
                </a:cubicBezTo>
                <a:cubicBezTo>
                  <a:pt x="7782" y="9442"/>
                  <a:pt x="7793" y="9438"/>
                  <a:pt x="7811" y="9430"/>
                </a:cubicBezTo>
                <a:lnTo>
                  <a:pt x="7811" y="9430"/>
                </a:lnTo>
                <a:cubicBezTo>
                  <a:pt x="7692" y="9502"/>
                  <a:pt x="7656" y="9490"/>
                  <a:pt x="7525" y="9573"/>
                </a:cubicBezTo>
                <a:cubicBezTo>
                  <a:pt x="7542" y="9566"/>
                  <a:pt x="7552" y="9563"/>
                  <a:pt x="7557" y="9563"/>
                </a:cubicBezTo>
                <a:cubicBezTo>
                  <a:pt x="7576" y="9563"/>
                  <a:pt x="7523" y="9609"/>
                  <a:pt x="7561" y="9609"/>
                </a:cubicBezTo>
                <a:cubicBezTo>
                  <a:pt x="7529" y="9620"/>
                  <a:pt x="7514" y="9624"/>
                  <a:pt x="7507" y="9624"/>
                </a:cubicBezTo>
                <a:cubicBezTo>
                  <a:pt x="7493" y="9624"/>
                  <a:pt x="7523" y="9602"/>
                  <a:pt x="7490" y="9585"/>
                </a:cubicBezTo>
                <a:cubicBezTo>
                  <a:pt x="7470" y="9589"/>
                  <a:pt x="7453" y="9589"/>
                  <a:pt x="7437" y="9589"/>
                </a:cubicBezTo>
                <a:lnTo>
                  <a:pt x="7437" y="9589"/>
                </a:lnTo>
                <a:cubicBezTo>
                  <a:pt x="7405" y="9589"/>
                  <a:pt x="7379" y="9589"/>
                  <a:pt x="7347" y="9621"/>
                </a:cubicBezTo>
                <a:cubicBezTo>
                  <a:pt x="7252" y="9621"/>
                  <a:pt x="7359" y="9573"/>
                  <a:pt x="7311" y="9561"/>
                </a:cubicBezTo>
                <a:cubicBezTo>
                  <a:pt x="7323" y="9549"/>
                  <a:pt x="7394" y="9537"/>
                  <a:pt x="7454" y="9526"/>
                </a:cubicBezTo>
                <a:cubicBezTo>
                  <a:pt x="7514" y="9514"/>
                  <a:pt x="7561" y="9490"/>
                  <a:pt x="7525" y="9442"/>
                </a:cubicBezTo>
                <a:cubicBezTo>
                  <a:pt x="7573" y="9430"/>
                  <a:pt x="7621" y="9371"/>
                  <a:pt x="7692" y="9347"/>
                </a:cubicBezTo>
                <a:cubicBezTo>
                  <a:pt x="7668" y="9347"/>
                  <a:pt x="7642" y="9346"/>
                  <a:pt x="7615" y="9346"/>
                </a:cubicBezTo>
                <a:cubicBezTo>
                  <a:pt x="7561" y="9346"/>
                  <a:pt x="7506" y="9351"/>
                  <a:pt x="7466" y="9383"/>
                </a:cubicBezTo>
                <a:lnTo>
                  <a:pt x="7478" y="9454"/>
                </a:lnTo>
                <a:cubicBezTo>
                  <a:pt x="7418" y="9466"/>
                  <a:pt x="7418" y="9514"/>
                  <a:pt x="7371" y="9514"/>
                </a:cubicBezTo>
                <a:cubicBezTo>
                  <a:pt x="7388" y="9496"/>
                  <a:pt x="7367" y="9485"/>
                  <a:pt x="7336" y="9485"/>
                </a:cubicBezTo>
                <a:cubicBezTo>
                  <a:pt x="7325" y="9485"/>
                  <a:pt x="7312" y="9487"/>
                  <a:pt x="7299" y="9490"/>
                </a:cubicBezTo>
                <a:cubicBezTo>
                  <a:pt x="7311" y="9490"/>
                  <a:pt x="7335" y="9490"/>
                  <a:pt x="7335" y="9502"/>
                </a:cubicBezTo>
                <a:cubicBezTo>
                  <a:pt x="7252" y="9526"/>
                  <a:pt x="7240" y="9561"/>
                  <a:pt x="7133" y="9597"/>
                </a:cubicBezTo>
                <a:cubicBezTo>
                  <a:pt x="7228" y="9597"/>
                  <a:pt x="7252" y="9621"/>
                  <a:pt x="7335" y="9633"/>
                </a:cubicBezTo>
                <a:cubicBezTo>
                  <a:pt x="7330" y="9653"/>
                  <a:pt x="7318" y="9658"/>
                  <a:pt x="7302" y="9658"/>
                </a:cubicBezTo>
                <a:cubicBezTo>
                  <a:pt x="7288" y="9658"/>
                  <a:pt x="7270" y="9654"/>
                  <a:pt x="7251" y="9654"/>
                </a:cubicBezTo>
                <a:cubicBezTo>
                  <a:pt x="7244" y="9654"/>
                  <a:pt x="7238" y="9654"/>
                  <a:pt x="7231" y="9656"/>
                </a:cubicBezTo>
                <a:lnTo>
                  <a:pt x="7231" y="9656"/>
                </a:lnTo>
                <a:cubicBezTo>
                  <a:pt x="7233" y="9655"/>
                  <a:pt x="7235" y="9652"/>
                  <a:pt x="7228" y="9645"/>
                </a:cubicBezTo>
                <a:lnTo>
                  <a:pt x="7180" y="9668"/>
                </a:lnTo>
                <a:cubicBezTo>
                  <a:pt x="7061" y="9668"/>
                  <a:pt x="7180" y="9609"/>
                  <a:pt x="7085" y="9597"/>
                </a:cubicBezTo>
                <a:cubicBezTo>
                  <a:pt x="7070" y="9588"/>
                  <a:pt x="7058" y="9585"/>
                  <a:pt x="7047" y="9585"/>
                </a:cubicBezTo>
                <a:cubicBezTo>
                  <a:pt x="7020" y="9585"/>
                  <a:pt x="7001" y="9603"/>
                  <a:pt x="6977" y="9603"/>
                </a:cubicBezTo>
                <a:cubicBezTo>
                  <a:pt x="6970" y="9603"/>
                  <a:pt x="6962" y="9601"/>
                  <a:pt x="6954" y="9597"/>
                </a:cubicBezTo>
                <a:lnTo>
                  <a:pt x="6954" y="9597"/>
                </a:lnTo>
                <a:cubicBezTo>
                  <a:pt x="6954" y="9609"/>
                  <a:pt x="6966" y="9609"/>
                  <a:pt x="6966" y="9609"/>
                </a:cubicBezTo>
                <a:lnTo>
                  <a:pt x="6942" y="9609"/>
                </a:lnTo>
                <a:cubicBezTo>
                  <a:pt x="6882" y="9621"/>
                  <a:pt x="6811" y="9609"/>
                  <a:pt x="6799" y="9645"/>
                </a:cubicBezTo>
                <a:cubicBezTo>
                  <a:pt x="6797" y="9642"/>
                  <a:pt x="6793" y="9641"/>
                  <a:pt x="6789" y="9641"/>
                </a:cubicBezTo>
                <a:cubicBezTo>
                  <a:pt x="6770" y="9641"/>
                  <a:pt x="6737" y="9659"/>
                  <a:pt x="6728" y="9668"/>
                </a:cubicBezTo>
                <a:cubicBezTo>
                  <a:pt x="6710" y="9674"/>
                  <a:pt x="6680" y="9683"/>
                  <a:pt x="6649" y="9683"/>
                </a:cubicBezTo>
                <a:cubicBezTo>
                  <a:pt x="6618" y="9683"/>
                  <a:pt x="6585" y="9674"/>
                  <a:pt x="6561" y="9645"/>
                </a:cubicBezTo>
                <a:cubicBezTo>
                  <a:pt x="6490" y="9633"/>
                  <a:pt x="6430" y="9609"/>
                  <a:pt x="6454" y="9585"/>
                </a:cubicBezTo>
                <a:lnTo>
                  <a:pt x="6335" y="9561"/>
                </a:lnTo>
                <a:lnTo>
                  <a:pt x="6359" y="9514"/>
                </a:lnTo>
                <a:cubicBezTo>
                  <a:pt x="6340" y="9512"/>
                  <a:pt x="6324" y="9511"/>
                  <a:pt x="6311" y="9511"/>
                </a:cubicBezTo>
                <a:cubicBezTo>
                  <a:pt x="6249" y="9511"/>
                  <a:pt x="6237" y="9532"/>
                  <a:pt x="6168" y="9561"/>
                </a:cubicBezTo>
                <a:cubicBezTo>
                  <a:pt x="6097" y="9514"/>
                  <a:pt x="5966" y="9490"/>
                  <a:pt x="5906" y="9490"/>
                </a:cubicBezTo>
                <a:cubicBezTo>
                  <a:pt x="5906" y="9478"/>
                  <a:pt x="5894" y="9478"/>
                  <a:pt x="5870" y="9466"/>
                </a:cubicBezTo>
                <a:lnTo>
                  <a:pt x="5870" y="9466"/>
                </a:lnTo>
                <a:lnTo>
                  <a:pt x="5906" y="9502"/>
                </a:lnTo>
                <a:cubicBezTo>
                  <a:pt x="5874" y="9488"/>
                  <a:pt x="5854" y="9485"/>
                  <a:pt x="5839" y="9485"/>
                </a:cubicBezTo>
                <a:cubicBezTo>
                  <a:pt x="5827" y="9485"/>
                  <a:pt x="5818" y="9487"/>
                  <a:pt x="5808" y="9487"/>
                </a:cubicBezTo>
                <a:cubicBezTo>
                  <a:pt x="5801" y="9487"/>
                  <a:pt x="5792" y="9486"/>
                  <a:pt x="5782" y="9481"/>
                </a:cubicBezTo>
                <a:lnTo>
                  <a:pt x="5782" y="9481"/>
                </a:lnTo>
                <a:cubicBezTo>
                  <a:pt x="5781" y="9481"/>
                  <a:pt x="5781" y="9481"/>
                  <a:pt x="5781" y="9481"/>
                </a:cubicBezTo>
                <a:cubicBezTo>
                  <a:pt x="5778" y="9481"/>
                  <a:pt x="5769" y="9478"/>
                  <a:pt x="5751" y="9466"/>
                </a:cubicBezTo>
                <a:cubicBezTo>
                  <a:pt x="5751" y="9466"/>
                  <a:pt x="5739" y="9454"/>
                  <a:pt x="5728" y="9454"/>
                </a:cubicBezTo>
                <a:cubicBezTo>
                  <a:pt x="5728" y="9451"/>
                  <a:pt x="5729" y="9449"/>
                  <a:pt x="5730" y="9449"/>
                </a:cubicBezTo>
                <a:cubicBezTo>
                  <a:pt x="5735" y="9449"/>
                  <a:pt x="5743" y="9458"/>
                  <a:pt x="5751" y="9466"/>
                </a:cubicBezTo>
                <a:lnTo>
                  <a:pt x="5751" y="9442"/>
                </a:lnTo>
                <a:cubicBezTo>
                  <a:pt x="5704" y="9371"/>
                  <a:pt x="5644" y="9418"/>
                  <a:pt x="5585" y="9371"/>
                </a:cubicBezTo>
                <a:lnTo>
                  <a:pt x="5585" y="9371"/>
                </a:lnTo>
                <a:cubicBezTo>
                  <a:pt x="5585" y="9371"/>
                  <a:pt x="5597" y="9371"/>
                  <a:pt x="5609" y="9383"/>
                </a:cubicBezTo>
                <a:cubicBezTo>
                  <a:pt x="5577" y="9351"/>
                  <a:pt x="5564" y="9283"/>
                  <a:pt x="5537" y="9283"/>
                </a:cubicBezTo>
                <a:cubicBezTo>
                  <a:pt x="5534" y="9283"/>
                  <a:pt x="5530" y="9285"/>
                  <a:pt x="5525" y="9287"/>
                </a:cubicBezTo>
                <a:cubicBezTo>
                  <a:pt x="5513" y="9276"/>
                  <a:pt x="5501" y="9276"/>
                  <a:pt x="5489" y="9276"/>
                </a:cubicBezTo>
                <a:cubicBezTo>
                  <a:pt x="5474" y="9276"/>
                  <a:pt x="5458" y="9281"/>
                  <a:pt x="5449" y="9281"/>
                </a:cubicBezTo>
                <a:cubicBezTo>
                  <a:pt x="5444" y="9281"/>
                  <a:pt x="5442" y="9280"/>
                  <a:pt x="5442" y="9276"/>
                </a:cubicBezTo>
                <a:cubicBezTo>
                  <a:pt x="5406" y="9252"/>
                  <a:pt x="5382" y="9228"/>
                  <a:pt x="5358" y="9204"/>
                </a:cubicBezTo>
                <a:cubicBezTo>
                  <a:pt x="5347" y="9192"/>
                  <a:pt x="5323" y="9180"/>
                  <a:pt x="5299" y="9168"/>
                </a:cubicBezTo>
                <a:lnTo>
                  <a:pt x="5287" y="9145"/>
                </a:lnTo>
                <a:cubicBezTo>
                  <a:pt x="5263" y="9133"/>
                  <a:pt x="5263" y="9121"/>
                  <a:pt x="5275" y="9121"/>
                </a:cubicBezTo>
                <a:cubicBezTo>
                  <a:pt x="5239" y="9049"/>
                  <a:pt x="5204" y="9026"/>
                  <a:pt x="5156" y="9002"/>
                </a:cubicBezTo>
                <a:cubicBezTo>
                  <a:pt x="5108" y="8966"/>
                  <a:pt x="5061" y="8942"/>
                  <a:pt x="5037" y="8871"/>
                </a:cubicBezTo>
                <a:cubicBezTo>
                  <a:pt x="4989" y="8871"/>
                  <a:pt x="5025" y="8918"/>
                  <a:pt x="5013" y="8942"/>
                </a:cubicBezTo>
                <a:cubicBezTo>
                  <a:pt x="4977" y="8942"/>
                  <a:pt x="4906" y="8895"/>
                  <a:pt x="4870" y="8871"/>
                </a:cubicBezTo>
                <a:cubicBezTo>
                  <a:pt x="4847" y="8787"/>
                  <a:pt x="4763" y="8609"/>
                  <a:pt x="4835" y="8597"/>
                </a:cubicBezTo>
                <a:cubicBezTo>
                  <a:pt x="4816" y="8573"/>
                  <a:pt x="4807" y="8564"/>
                  <a:pt x="4802" y="8564"/>
                </a:cubicBezTo>
                <a:cubicBezTo>
                  <a:pt x="4788" y="8564"/>
                  <a:pt x="4806" y="8623"/>
                  <a:pt x="4784" y="8623"/>
                </a:cubicBezTo>
                <a:cubicBezTo>
                  <a:pt x="4782" y="8623"/>
                  <a:pt x="4779" y="8623"/>
                  <a:pt x="4775" y="8621"/>
                </a:cubicBezTo>
                <a:lnTo>
                  <a:pt x="4763" y="8597"/>
                </a:lnTo>
                <a:lnTo>
                  <a:pt x="4763" y="8597"/>
                </a:lnTo>
                <a:cubicBezTo>
                  <a:pt x="4787" y="8645"/>
                  <a:pt x="4787" y="8680"/>
                  <a:pt x="4775" y="8716"/>
                </a:cubicBezTo>
                <a:cubicBezTo>
                  <a:pt x="4774" y="8719"/>
                  <a:pt x="4771" y="8720"/>
                  <a:pt x="4768" y="8720"/>
                </a:cubicBezTo>
                <a:cubicBezTo>
                  <a:pt x="4747" y="8720"/>
                  <a:pt x="4690" y="8652"/>
                  <a:pt x="4680" y="8621"/>
                </a:cubicBezTo>
                <a:lnTo>
                  <a:pt x="4727" y="8621"/>
                </a:lnTo>
                <a:cubicBezTo>
                  <a:pt x="4656" y="8537"/>
                  <a:pt x="4608" y="8585"/>
                  <a:pt x="4525" y="8549"/>
                </a:cubicBezTo>
                <a:cubicBezTo>
                  <a:pt x="4489" y="8466"/>
                  <a:pt x="4561" y="8490"/>
                  <a:pt x="4585" y="8454"/>
                </a:cubicBezTo>
                <a:lnTo>
                  <a:pt x="4537" y="8371"/>
                </a:lnTo>
                <a:lnTo>
                  <a:pt x="4561" y="8359"/>
                </a:lnTo>
                <a:cubicBezTo>
                  <a:pt x="4525" y="8311"/>
                  <a:pt x="4489" y="8311"/>
                  <a:pt x="4466" y="8228"/>
                </a:cubicBezTo>
                <a:lnTo>
                  <a:pt x="4466" y="8228"/>
                </a:lnTo>
                <a:cubicBezTo>
                  <a:pt x="4471" y="8231"/>
                  <a:pt x="4476" y="8233"/>
                  <a:pt x="4479" y="8233"/>
                </a:cubicBezTo>
                <a:cubicBezTo>
                  <a:pt x="4505" y="8233"/>
                  <a:pt x="4468" y="8143"/>
                  <a:pt x="4497" y="8143"/>
                </a:cubicBezTo>
                <a:cubicBezTo>
                  <a:pt x="4503" y="8143"/>
                  <a:pt x="4512" y="8147"/>
                  <a:pt x="4525" y="8156"/>
                </a:cubicBezTo>
                <a:cubicBezTo>
                  <a:pt x="4513" y="8109"/>
                  <a:pt x="4442" y="8121"/>
                  <a:pt x="4477" y="8085"/>
                </a:cubicBezTo>
                <a:cubicBezTo>
                  <a:pt x="4470" y="8081"/>
                  <a:pt x="4465" y="8079"/>
                  <a:pt x="4461" y="8079"/>
                </a:cubicBezTo>
                <a:cubicBezTo>
                  <a:pt x="4444" y="8079"/>
                  <a:pt x="4477" y="8126"/>
                  <a:pt x="4477" y="8156"/>
                </a:cubicBezTo>
                <a:cubicBezTo>
                  <a:pt x="4471" y="8161"/>
                  <a:pt x="4466" y="8163"/>
                  <a:pt x="4460" y="8163"/>
                </a:cubicBezTo>
                <a:cubicBezTo>
                  <a:pt x="4424" y="8163"/>
                  <a:pt x="4403" y="8066"/>
                  <a:pt x="4382" y="8014"/>
                </a:cubicBezTo>
                <a:cubicBezTo>
                  <a:pt x="4386" y="8012"/>
                  <a:pt x="4390" y="8011"/>
                  <a:pt x="4394" y="8011"/>
                </a:cubicBezTo>
                <a:cubicBezTo>
                  <a:pt x="4402" y="8011"/>
                  <a:pt x="4408" y="8014"/>
                  <a:pt x="4413" y="8014"/>
                </a:cubicBezTo>
                <a:cubicBezTo>
                  <a:pt x="4421" y="8014"/>
                  <a:pt x="4424" y="8008"/>
                  <a:pt x="4418" y="7978"/>
                </a:cubicBezTo>
                <a:cubicBezTo>
                  <a:pt x="4394" y="7966"/>
                  <a:pt x="4370" y="7930"/>
                  <a:pt x="4382" y="7894"/>
                </a:cubicBezTo>
                <a:cubicBezTo>
                  <a:pt x="4346" y="7894"/>
                  <a:pt x="4358" y="7823"/>
                  <a:pt x="4346" y="7787"/>
                </a:cubicBezTo>
                <a:cubicBezTo>
                  <a:pt x="4346" y="7818"/>
                  <a:pt x="4338" y="7875"/>
                  <a:pt x="4312" y="7875"/>
                </a:cubicBezTo>
                <a:cubicBezTo>
                  <a:pt x="4308" y="7875"/>
                  <a:pt x="4304" y="7874"/>
                  <a:pt x="4299" y="7871"/>
                </a:cubicBezTo>
                <a:cubicBezTo>
                  <a:pt x="4275" y="7847"/>
                  <a:pt x="4263" y="7823"/>
                  <a:pt x="4251" y="7740"/>
                </a:cubicBezTo>
                <a:lnTo>
                  <a:pt x="4251" y="7799"/>
                </a:lnTo>
                <a:cubicBezTo>
                  <a:pt x="4180" y="7740"/>
                  <a:pt x="4263" y="7680"/>
                  <a:pt x="4227" y="7597"/>
                </a:cubicBezTo>
                <a:lnTo>
                  <a:pt x="4227" y="7597"/>
                </a:lnTo>
                <a:cubicBezTo>
                  <a:pt x="4251" y="7633"/>
                  <a:pt x="4263" y="7656"/>
                  <a:pt x="4287" y="7680"/>
                </a:cubicBezTo>
                <a:cubicBezTo>
                  <a:pt x="4263" y="7644"/>
                  <a:pt x="4227" y="7561"/>
                  <a:pt x="4192" y="7502"/>
                </a:cubicBezTo>
                <a:lnTo>
                  <a:pt x="4239" y="7418"/>
                </a:lnTo>
                <a:cubicBezTo>
                  <a:pt x="4215" y="7406"/>
                  <a:pt x="4227" y="7335"/>
                  <a:pt x="4192" y="7335"/>
                </a:cubicBezTo>
                <a:cubicBezTo>
                  <a:pt x="4197" y="7314"/>
                  <a:pt x="4203" y="7306"/>
                  <a:pt x="4209" y="7306"/>
                </a:cubicBezTo>
                <a:cubicBezTo>
                  <a:pt x="4231" y="7306"/>
                  <a:pt x="4256" y="7409"/>
                  <a:pt x="4275" y="7418"/>
                </a:cubicBezTo>
                <a:cubicBezTo>
                  <a:pt x="4287" y="7299"/>
                  <a:pt x="4204" y="7323"/>
                  <a:pt x="4251" y="7204"/>
                </a:cubicBezTo>
                <a:lnTo>
                  <a:pt x="4251" y="7204"/>
                </a:lnTo>
                <a:lnTo>
                  <a:pt x="4287" y="7240"/>
                </a:lnTo>
                <a:cubicBezTo>
                  <a:pt x="4287" y="7204"/>
                  <a:pt x="4263" y="7132"/>
                  <a:pt x="4287" y="7132"/>
                </a:cubicBezTo>
                <a:lnTo>
                  <a:pt x="4287" y="7132"/>
                </a:lnTo>
                <a:cubicBezTo>
                  <a:pt x="4275" y="7132"/>
                  <a:pt x="4275" y="7144"/>
                  <a:pt x="4275" y="7168"/>
                </a:cubicBezTo>
                <a:cubicBezTo>
                  <a:pt x="4206" y="7145"/>
                  <a:pt x="4226" y="7001"/>
                  <a:pt x="4163" y="7001"/>
                </a:cubicBezTo>
                <a:cubicBezTo>
                  <a:pt x="4161" y="7001"/>
                  <a:pt x="4159" y="7001"/>
                  <a:pt x="4156" y="7001"/>
                </a:cubicBezTo>
                <a:lnTo>
                  <a:pt x="4144" y="7061"/>
                </a:lnTo>
                <a:cubicBezTo>
                  <a:pt x="4132" y="6978"/>
                  <a:pt x="4085" y="6918"/>
                  <a:pt x="4120" y="6859"/>
                </a:cubicBezTo>
                <a:cubicBezTo>
                  <a:pt x="4125" y="6848"/>
                  <a:pt x="4130" y="6844"/>
                  <a:pt x="4136" y="6844"/>
                </a:cubicBezTo>
                <a:cubicBezTo>
                  <a:pt x="4154" y="6844"/>
                  <a:pt x="4170" y="6899"/>
                  <a:pt x="4180" y="6918"/>
                </a:cubicBezTo>
                <a:cubicBezTo>
                  <a:pt x="4192" y="6847"/>
                  <a:pt x="4108" y="6847"/>
                  <a:pt x="4120" y="6763"/>
                </a:cubicBezTo>
                <a:lnTo>
                  <a:pt x="4120" y="6763"/>
                </a:lnTo>
                <a:cubicBezTo>
                  <a:pt x="4115" y="6785"/>
                  <a:pt x="4107" y="6795"/>
                  <a:pt x="4097" y="6795"/>
                </a:cubicBezTo>
                <a:cubicBezTo>
                  <a:pt x="4086" y="6795"/>
                  <a:pt x="4073" y="6782"/>
                  <a:pt x="4061" y="6763"/>
                </a:cubicBezTo>
                <a:cubicBezTo>
                  <a:pt x="4049" y="6820"/>
                  <a:pt x="4027" y="6919"/>
                  <a:pt x="4056" y="6919"/>
                </a:cubicBezTo>
                <a:cubicBezTo>
                  <a:pt x="4057" y="6919"/>
                  <a:pt x="4059" y="6919"/>
                  <a:pt x="4061" y="6918"/>
                </a:cubicBezTo>
                <a:cubicBezTo>
                  <a:pt x="4061" y="6906"/>
                  <a:pt x="4073" y="6906"/>
                  <a:pt x="4073" y="6894"/>
                </a:cubicBezTo>
                <a:cubicBezTo>
                  <a:pt x="4085" y="6906"/>
                  <a:pt x="4096" y="6930"/>
                  <a:pt x="4108" y="6942"/>
                </a:cubicBezTo>
                <a:cubicBezTo>
                  <a:pt x="4102" y="6984"/>
                  <a:pt x="4093" y="6993"/>
                  <a:pt x="4085" y="6993"/>
                </a:cubicBezTo>
                <a:cubicBezTo>
                  <a:pt x="4078" y="6993"/>
                  <a:pt x="4071" y="6988"/>
                  <a:pt x="4066" y="6988"/>
                </a:cubicBezTo>
                <a:cubicBezTo>
                  <a:pt x="4064" y="6988"/>
                  <a:pt x="4062" y="6988"/>
                  <a:pt x="4061" y="6990"/>
                </a:cubicBezTo>
                <a:cubicBezTo>
                  <a:pt x="4037" y="7121"/>
                  <a:pt x="4132" y="7001"/>
                  <a:pt x="4120" y="7121"/>
                </a:cubicBezTo>
                <a:lnTo>
                  <a:pt x="4108" y="7132"/>
                </a:lnTo>
                <a:cubicBezTo>
                  <a:pt x="4132" y="7192"/>
                  <a:pt x="4144" y="7275"/>
                  <a:pt x="4180" y="7287"/>
                </a:cubicBezTo>
                <a:cubicBezTo>
                  <a:pt x="4132" y="7335"/>
                  <a:pt x="4215" y="7406"/>
                  <a:pt x="4192" y="7466"/>
                </a:cubicBezTo>
                <a:cubicBezTo>
                  <a:pt x="4186" y="7467"/>
                  <a:pt x="4181" y="7468"/>
                  <a:pt x="4176" y="7468"/>
                </a:cubicBezTo>
                <a:cubicBezTo>
                  <a:pt x="4094" y="7468"/>
                  <a:pt x="4177" y="7272"/>
                  <a:pt x="4120" y="7216"/>
                </a:cubicBezTo>
                <a:lnTo>
                  <a:pt x="4120" y="7216"/>
                </a:lnTo>
                <a:cubicBezTo>
                  <a:pt x="4115" y="7230"/>
                  <a:pt x="4109" y="7235"/>
                  <a:pt x="4104" y="7235"/>
                </a:cubicBezTo>
                <a:cubicBezTo>
                  <a:pt x="4085" y="7235"/>
                  <a:pt x="4067" y="7175"/>
                  <a:pt x="4049" y="7156"/>
                </a:cubicBezTo>
                <a:lnTo>
                  <a:pt x="4049" y="7156"/>
                </a:lnTo>
                <a:cubicBezTo>
                  <a:pt x="4061" y="7216"/>
                  <a:pt x="4085" y="7287"/>
                  <a:pt x="4096" y="7347"/>
                </a:cubicBezTo>
                <a:cubicBezTo>
                  <a:pt x="4085" y="7359"/>
                  <a:pt x="4037" y="7418"/>
                  <a:pt x="4085" y="7454"/>
                </a:cubicBezTo>
                <a:lnTo>
                  <a:pt x="4085" y="7442"/>
                </a:lnTo>
                <a:cubicBezTo>
                  <a:pt x="4108" y="7513"/>
                  <a:pt x="4144" y="7490"/>
                  <a:pt x="4144" y="7549"/>
                </a:cubicBezTo>
                <a:cubicBezTo>
                  <a:pt x="4141" y="7553"/>
                  <a:pt x="4136" y="7554"/>
                  <a:pt x="4131" y="7554"/>
                </a:cubicBezTo>
                <a:cubicBezTo>
                  <a:pt x="4120" y="7554"/>
                  <a:pt x="4108" y="7546"/>
                  <a:pt x="4108" y="7537"/>
                </a:cubicBezTo>
                <a:lnTo>
                  <a:pt x="4108" y="7537"/>
                </a:lnTo>
                <a:cubicBezTo>
                  <a:pt x="4108" y="7597"/>
                  <a:pt x="4132" y="7585"/>
                  <a:pt x="4156" y="7621"/>
                </a:cubicBezTo>
                <a:cubicBezTo>
                  <a:pt x="4156" y="7638"/>
                  <a:pt x="4152" y="7643"/>
                  <a:pt x="4146" y="7643"/>
                </a:cubicBezTo>
                <a:cubicBezTo>
                  <a:pt x="4138" y="7643"/>
                  <a:pt x="4126" y="7634"/>
                  <a:pt x="4118" y="7634"/>
                </a:cubicBezTo>
                <a:cubicBezTo>
                  <a:pt x="4112" y="7634"/>
                  <a:pt x="4108" y="7639"/>
                  <a:pt x="4108" y="7656"/>
                </a:cubicBezTo>
                <a:cubicBezTo>
                  <a:pt x="4156" y="7716"/>
                  <a:pt x="4120" y="7763"/>
                  <a:pt x="4132" y="7823"/>
                </a:cubicBezTo>
                <a:cubicBezTo>
                  <a:pt x="4136" y="7820"/>
                  <a:pt x="4141" y="7819"/>
                  <a:pt x="4145" y="7819"/>
                </a:cubicBezTo>
                <a:cubicBezTo>
                  <a:pt x="4189" y="7819"/>
                  <a:pt x="4242" y="7934"/>
                  <a:pt x="4270" y="7934"/>
                </a:cubicBezTo>
                <a:cubicBezTo>
                  <a:pt x="4278" y="7934"/>
                  <a:pt x="4284" y="7923"/>
                  <a:pt x="4287" y="7894"/>
                </a:cubicBezTo>
                <a:cubicBezTo>
                  <a:pt x="4323" y="7930"/>
                  <a:pt x="4346" y="7966"/>
                  <a:pt x="4370" y="8014"/>
                </a:cubicBezTo>
                <a:cubicBezTo>
                  <a:pt x="4368" y="8022"/>
                  <a:pt x="4364" y="8025"/>
                  <a:pt x="4357" y="8025"/>
                </a:cubicBezTo>
                <a:cubicBezTo>
                  <a:pt x="4335" y="8025"/>
                  <a:pt x="4290" y="7985"/>
                  <a:pt x="4256" y="7985"/>
                </a:cubicBezTo>
                <a:cubicBezTo>
                  <a:pt x="4245" y="7985"/>
                  <a:pt x="4235" y="7989"/>
                  <a:pt x="4227" y="8002"/>
                </a:cubicBezTo>
                <a:cubicBezTo>
                  <a:pt x="4215" y="7966"/>
                  <a:pt x="4204" y="7930"/>
                  <a:pt x="4192" y="7883"/>
                </a:cubicBezTo>
                <a:lnTo>
                  <a:pt x="4192" y="7883"/>
                </a:lnTo>
                <a:cubicBezTo>
                  <a:pt x="4132" y="7930"/>
                  <a:pt x="4311" y="8097"/>
                  <a:pt x="4275" y="8204"/>
                </a:cubicBezTo>
                <a:cubicBezTo>
                  <a:pt x="4287" y="8264"/>
                  <a:pt x="4299" y="8240"/>
                  <a:pt x="4311" y="8359"/>
                </a:cubicBezTo>
                <a:lnTo>
                  <a:pt x="4358" y="8311"/>
                </a:lnTo>
                <a:lnTo>
                  <a:pt x="4358" y="8311"/>
                </a:lnTo>
                <a:cubicBezTo>
                  <a:pt x="4370" y="8383"/>
                  <a:pt x="4346" y="8406"/>
                  <a:pt x="4335" y="8418"/>
                </a:cubicBezTo>
                <a:cubicBezTo>
                  <a:pt x="4358" y="8454"/>
                  <a:pt x="4370" y="8478"/>
                  <a:pt x="4382" y="8514"/>
                </a:cubicBezTo>
                <a:cubicBezTo>
                  <a:pt x="4370" y="8502"/>
                  <a:pt x="4358" y="8502"/>
                  <a:pt x="4346" y="8478"/>
                </a:cubicBezTo>
                <a:lnTo>
                  <a:pt x="4346" y="8478"/>
                </a:lnTo>
                <a:cubicBezTo>
                  <a:pt x="4335" y="8537"/>
                  <a:pt x="4358" y="8549"/>
                  <a:pt x="4382" y="8549"/>
                </a:cubicBezTo>
                <a:cubicBezTo>
                  <a:pt x="4406" y="8561"/>
                  <a:pt x="4430" y="8597"/>
                  <a:pt x="4442" y="8633"/>
                </a:cubicBezTo>
                <a:lnTo>
                  <a:pt x="4406" y="8621"/>
                </a:lnTo>
                <a:lnTo>
                  <a:pt x="4406" y="8621"/>
                </a:lnTo>
                <a:cubicBezTo>
                  <a:pt x="4416" y="8630"/>
                  <a:pt x="4433" y="8648"/>
                  <a:pt x="4446" y="8648"/>
                </a:cubicBezTo>
                <a:cubicBezTo>
                  <a:pt x="4449" y="8648"/>
                  <a:pt x="4451" y="8647"/>
                  <a:pt x="4454" y="8645"/>
                </a:cubicBezTo>
                <a:cubicBezTo>
                  <a:pt x="4466" y="8668"/>
                  <a:pt x="4477" y="8680"/>
                  <a:pt x="4489" y="8680"/>
                </a:cubicBezTo>
                <a:cubicBezTo>
                  <a:pt x="4489" y="8668"/>
                  <a:pt x="4513" y="8633"/>
                  <a:pt x="4489" y="8573"/>
                </a:cubicBezTo>
                <a:lnTo>
                  <a:pt x="4489" y="8573"/>
                </a:lnTo>
                <a:cubicBezTo>
                  <a:pt x="4549" y="8704"/>
                  <a:pt x="4620" y="8787"/>
                  <a:pt x="4656" y="8918"/>
                </a:cubicBezTo>
                <a:cubicBezTo>
                  <a:pt x="4652" y="8920"/>
                  <a:pt x="4648" y="8921"/>
                  <a:pt x="4644" y="8921"/>
                </a:cubicBezTo>
                <a:cubicBezTo>
                  <a:pt x="4627" y="8921"/>
                  <a:pt x="4606" y="8910"/>
                  <a:pt x="4598" y="8910"/>
                </a:cubicBezTo>
                <a:cubicBezTo>
                  <a:pt x="4594" y="8910"/>
                  <a:pt x="4593" y="8912"/>
                  <a:pt x="4596" y="8918"/>
                </a:cubicBezTo>
                <a:cubicBezTo>
                  <a:pt x="4615" y="8956"/>
                  <a:pt x="4663" y="8985"/>
                  <a:pt x="4694" y="8985"/>
                </a:cubicBezTo>
                <a:cubicBezTo>
                  <a:pt x="4703" y="8985"/>
                  <a:pt x="4710" y="8983"/>
                  <a:pt x="4716" y="8978"/>
                </a:cubicBezTo>
                <a:cubicBezTo>
                  <a:pt x="4727" y="8990"/>
                  <a:pt x="4727" y="8990"/>
                  <a:pt x="4739" y="9002"/>
                </a:cubicBezTo>
                <a:cubicBezTo>
                  <a:pt x="4727" y="9014"/>
                  <a:pt x="4727" y="9037"/>
                  <a:pt x="4739" y="9061"/>
                </a:cubicBezTo>
                <a:cubicBezTo>
                  <a:pt x="4739" y="9073"/>
                  <a:pt x="4751" y="9085"/>
                  <a:pt x="4763" y="9109"/>
                </a:cubicBezTo>
                <a:cubicBezTo>
                  <a:pt x="4768" y="9106"/>
                  <a:pt x="4774" y="9105"/>
                  <a:pt x="4780" y="9105"/>
                </a:cubicBezTo>
                <a:cubicBezTo>
                  <a:pt x="4826" y="9105"/>
                  <a:pt x="4886" y="9180"/>
                  <a:pt x="4918" y="9180"/>
                </a:cubicBezTo>
                <a:cubicBezTo>
                  <a:pt x="4894" y="9156"/>
                  <a:pt x="4870" y="9133"/>
                  <a:pt x="4847" y="9121"/>
                </a:cubicBezTo>
                <a:cubicBezTo>
                  <a:pt x="4906" y="9121"/>
                  <a:pt x="4966" y="9121"/>
                  <a:pt x="4977" y="9168"/>
                </a:cubicBezTo>
                <a:cubicBezTo>
                  <a:pt x="4967" y="9164"/>
                  <a:pt x="4959" y="9163"/>
                  <a:pt x="4953" y="9163"/>
                </a:cubicBezTo>
                <a:cubicBezTo>
                  <a:pt x="4921" y="9163"/>
                  <a:pt x="4961" y="9219"/>
                  <a:pt x="4943" y="9219"/>
                </a:cubicBezTo>
                <a:cubicBezTo>
                  <a:pt x="4936" y="9219"/>
                  <a:pt x="4922" y="9212"/>
                  <a:pt x="4894" y="9192"/>
                </a:cubicBezTo>
                <a:lnTo>
                  <a:pt x="4894" y="9192"/>
                </a:lnTo>
                <a:cubicBezTo>
                  <a:pt x="4908" y="9239"/>
                  <a:pt x="4922" y="9249"/>
                  <a:pt x="4938" y="9249"/>
                </a:cubicBezTo>
                <a:cubicBezTo>
                  <a:pt x="4949" y="9249"/>
                  <a:pt x="4962" y="9243"/>
                  <a:pt x="4976" y="9243"/>
                </a:cubicBezTo>
                <a:cubicBezTo>
                  <a:pt x="4990" y="9243"/>
                  <a:pt x="5007" y="9250"/>
                  <a:pt x="5025" y="9276"/>
                </a:cubicBezTo>
                <a:lnTo>
                  <a:pt x="5061" y="9347"/>
                </a:lnTo>
                <a:cubicBezTo>
                  <a:pt x="5058" y="9350"/>
                  <a:pt x="5054" y="9351"/>
                  <a:pt x="5050" y="9351"/>
                </a:cubicBezTo>
                <a:cubicBezTo>
                  <a:pt x="5024" y="9351"/>
                  <a:pt x="4982" y="9307"/>
                  <a:pt x="4977" y="9307"/>
                </a:cubicBezTo>
                <a:lnTo>
                  <a:pt x="4977" y="9307"/>
                </a:lnTo>
                <a:cubicBezTo>
                  <a:pt x="4976" y="9307"/>
                  <a:pt x="4976" y="9308"/>
                  <a:pt x="4977" y="9311"/>
                </a:cubicBezTo>
                <a:lnTo>
                  <a:pt x="5013" y="9335"/>
                </a:lnTo>
                <a:cubicBezTo>
                  <a:pt x="4989" y="9335"/>
                  <a:pt x="4942" y="9299"/>
                  <a:pt x="4882" y="9252"/>
                </a:cubicBezTo>
                <a:cubicBezTo>
                  <a:pt x="4835" y="9216"/>
                  <a:pt x="4787" y="9168"/>
                  <a:pt x="4727" y="9145"/>
                </a:cubicBezTo>
                <a:lnTo>
                  <a:pt x="4727" y="9145"/>
                </a:lnTo>
                <a:cubicBezTo>
                  <a:pt x="4775" y="9204"/>
                  <a:pt x="4823" y="9264"/>
                  <a:pt x="4870" y="9311"/>
                </a:cubicBezTo>
                <a:cubicBezTo>
                  <a:pt x="5108" y="9478"/>
                  <a:pt x="5382" y="9704"/>
                  <a:pt x="5632" y="9716"/>
                </a:cubicBezTo>
                <a:cubicBezTo>
                  <a:pt x="5632" y="9716"/>
                  <a:pt x="5644" y="9704"/>
                  <a:pt x="5644" y="9692"/>
                </a:cubicBezTo>
                <a:lnTo>
                  <a:pt x="5656" y="9704"/>
                </a:lnTo>
                <a:lnTo>
                  <a:pt x="5704" y="9704"/>
                </a:lnTo>
                <a:cubicBezTo>
                  <a:pt x="5739" y="9752"/>
                  <a:pt x="5823" y="9799"/>
                  <a:pt x="5894" y="9847"/>
                </a:cubicBezTo>
                <a:cubicBezTo>
                  <a:pt x="5859" y="9811"/>
                  <a:pt x="5859" y="9811"/>
                  <a:pt x="5859" y="9776"/>
                </a:cubicBezTo>
                <a:cubicBezTo>
                  <a:pt x="5872" y="9763"/>
                  <a:pt x="5881" y="9753"/>
                  <a:pt x="5899" y="9753"/>
                </a:cubicBezTo>
                <a:cubicBezTo>
                  <a:pt x="5913" y="9753"/>
                  <a:pt x="5933" y="9759"/>
                  <a:pt x="5966" y="9776"/>
                </a:cubicBezTo>
                <a:cubicBezTo>
                  <a:pt x="5954" y="9799"/>
                  <a:pt x="5918" y="9788"/>
                  <a:pt x="5966" y="9823"/>
                </a:cubicBezTo>
                <a:cubicBezTo>
                  <a:pt x="5948" y="9806"/>
                  <a:pt x="5956" y="9795"/>
                  <a:pt x="5976" y="9795"/>
                </a:cubicBezTo>
                <a:cubicBezTo>
                  <a:pt x="5983" y="9795"/>
                  <a:pt x="5992" y="9796"/>
                  <a:pt x="6001" y="9799"/>
                </a:cubicBezTo>
                <a:cubicBezTo>
                  <a:pt x="6037" y="9823"/>
                  <a:pt x="6109" y="9847"/>
                  <a:pt x="6097" y="9871"/>
                </a:cubicBezTo>
                <a:cubicBezTo>
                  <a:pt x="6073" y="9871"/>
                  <a:pt x="6061" y="9859"/>
                  <a:pt x="6049" y="9859"/>
                </a:cubicBezTo>
                <a:cubicBezTo>
                  <a:pt x="6025" y="9859"/>
                  <a:pt x="6120" y="9895"/>
                  <a:pt x="6061" y="9907"/>
                </a:cubicBezTo>
                <a:lnTo>
                  <a:pt x="6144" y="9918"/>
                </a:lnTo>
                <a:cubicBezTo>
                  <a:pt x="6180" y="9954"/>
                  <a:pt x="6097" y="9942"/>
                  <a:pt x="6120" y="9966"/>
                </a:cubicBezTo>
                <a:cubicBezTo>
                  <a:pt x="6135" y="9967"/>
                  <a:pt x="6149" y="9968"/>
                  <a:pt x="6162" y="9968"/>
                </a:cubicBezTo>
                <a:cubicBezTo>
                  <a:pt x="6270" y="9968"/>
                  <a:pt x="6348" y="9930"/>
                  <a:pt x="6454" y="9930"/>
                </a:cubicBezTo>
                <a:cubicBezTo>
                  <a:pt x="6444" y="9940"/>
                  <a:pt x="6434" y="9982"/>
                  <a:pt x="6431" y="9990"/>
                </a:cubicBezTo>
                <a:lnTo>
                  <a:pt x="6431" y="9990"/>
                </a:lnTo>
                <a:cubicBezTo>
                  <a:pt x="6444" y="9993"/>
                  <a:pt x="6458" y="9995"/>
                  <a:pt x="6472" y="9995"/>
                </a:cubicBezTo>
                <a:cubicBezTo>
                  <a:pt x="6556" y="9995"/>
                  <a:pt x="6648" y="9942"/>
                  <a:pt x="6740" y="9942"/>
                </a:cubicBezTo>
                <a:cubicBezTo>
                  <a:pt x="6728" y="9954"/>
                  <a:pt x="6680" y="9954"/>
                  <a:pt x="6656" y="9954"/>
                </a:cubicBezTo>
                <a:cubicBezTo>
                  <a:pt x="6797" y="9976"/>
                  <a:pt x="6927" y="9983"/>
                  <a:pt x="7057" y="9983"/>
                </a:cubicBezTo>
                <a:cubicBezTo>
                  <a:pt x="7213" y="9983"/>
                  <a:pt x="7368" y="9973"/>
                  <a:pt x="7537" y="9966"/>
                </a:cubicBezTo>
                <a:lnTo>
                  <a:pt x="7597" y="9883"/>
                </a:lnTo>
                <a:lnTo>
                  <a:pt x="7692" y="9907"/>
                </a:lnTo>
                <a:cubicBezTo>
                  <a:pt x="8014" y="9847"/>
                  <a:pt x="8228" y="9704"/>
                  <a:pt x="8466" y="9514"/>
                </a:cubicBezTo>
                <a:cubicBezTo>
                  <a:pt x="8488" y="9495"/>
                  <a:pt x="8503" y="9489"/>
                  <a:pt x="8515" y="9489"/>
                </a:cubicBezTo>
                <a:cubicBezTo>
                  <a:pt x="8536" y="9489"/>
                  <a:pt x="8547" y="9507"/>
                  <a:pt x="8566" y="9507"/>
                </a:cubicBezTo>
                <a:cubicBezTo>
                  <a:pt x="8572" y="9507"/>
                  <a:pt x="8578" y="9505"/>
                  <a:pt x="8585" y="9502"/>
                </a:cubicBezTo>
                <a:cubicBezTo>
                  <a:pt x="8752" y="9383"/>
                  <a:pt x="8752" y="9287"/>
                  <a:pt x="8883" y="9145"/>
                </a:cubicBezTo>
                <a:lnTo>
                  <a:pt x="8883" y="9145"/>
                </a:lnTo>
                <a:cubicBezTo>
                  <a:pt x="8874" y="9170"/>
                  <a:pt x="8878" y="9215"/>
                  <a:pt x="8903" y="9215"/>
                </a:cubicBezTo>
                <a:cubicBezTo>
                  <a:pt x="8913" y="9215"/>
                  <a:pt x="8926" y="9209"/>
                  <a:pt x="8942" y="9192"/>
                </a:cubicBezTo>
                <a:cubicBezTo>
                  <a:pt x="8942" y="9168"/>
                  <a:pt x="8918" y="9145"/>
                  <a:pt x="8966" y="9109"/>
                </a:cubicBezTo>
                <a:lnTo>
                  <a:pt x="8966" y="9145"/>
                </a:lnTo>
                <a:cubicBezTo>
                  <a:pt x="9014" y="9121"/>
                  <a:pt x="9038" y="9073"/>
                  <a:pt x="9109" y="9002"/>
                </a:cubicBezTo>
                <a:cubicBezTo>
                  <a:pt x="9168" y="8930"/>
                  <a:pt x="9204" y="8847"/>
                  <a:pt x="9240" y="8764"/>
                </a:cubicBezTo>
                <a:cubicBezTo>
                  <a:pt x="9264" y="8692"/>
                  <a:pt x="9288" y="8609"/>
                  <a:pt x="9288" y="8525"/>
                </a:cubicBezTo>
                <a:cubicBezTo>
                  <a:pt x="9310" y="8490"/>
                  <a:pt x="9325" y="8477"/>
                  <a:pt x="9335" y="8477"/>
                </a:cubicBezTo>
                <a:cubicBezTo>
                  <a:pt x="9359" y="8477"/>
                  <a:pt x="9355" y="8551"/>
                  <a:pt x="9367" y="8551"/>
                </a:cubicBezTo>
                <a:cubicBezTo>
                  <a:pt x="9368" y="8551"/>
                  <a:pt x="9369" y="8551"/>
                  <a:pt x="9371" y="8549"/>
                </a:cubicBezTo>
                <a:lnTo>
                  <a:pt x="9371" y="8549"/>
                </a:lnTo>
                <a:cubicBezTo>
                  <a:pt x="9288" y="8633"/>
                  <a:pt x="9335" y="8621"/>
                  <a:pt x="9347" y="8656"/>
                </a:cubicBezTo>
                <a:cubicBezTo>
                  <a:pt x="9359" y="8597"/>
                  <a:pt x="9383" y="8525"/>
                  <a:pt x="9442" y="8525"/>
                </a:cubicBezTo>
                <a:cubicBezTo>
                  <a:pt x="9476" y="8459"/>
                  <a:pt x="9488" y="8423"/>
                  <a:pt x="9500" y="8350"/>
                </a:cubicBezTo>
                <a:lnTo>
                  <a:pt x="9500" y="8350"/>
                </a:lnTo>
                <a:cubicBezTo>
                  <a:pt x="9495" y="8364"/>
                  <a:pt x="9486" y="8374"/>
                  <a:pt x="9479" y="8374"/>
                </a:cubicBezTo>
                <a:cubicBezTo>
                  <a:pt x="9472" y="8374"/>
                  <a:pt x="9466" y="8366"/>
                  <a:pt x="9466" y="8347"/>
                </a:cubicBezTo>
                <a:cubicBezTo>
                  <a:pt x="9499" y="8302"/>
                  <a:pt x="9543" y="8154"/>
                  <a:pt x="9588" y="8154"/>
                </a:cubicBezTo>
                <a:cubicBezTo>
                  <a:pt x="9591" y="8154"/>
                  <a:pt x="9594" y="8155"/>
                  <a:pt x="9597" y="8156"/>
                </a:cubicBezTo>
                <a:cubicBezTo>
                  <a:pt x="9728" y="7787"/>
                  <a:pt x="9835" y="7347"/>
                  <a:pt x="9800" y="6906"/>
                </a:cubicBezTo>
                <a:cubicBezTo>
                  <a:pt x="9792" y="6894"/>
                  <a:pt x="9787" y="6889"/>
                  <a:pt x="9784" y="6889"/>
                </a:cubicBezTo>
                <a:cubicBezTo>
                  <a:pt x="9774" y="6889"/>
                  <a:pt x="9780" y="6937"/>
                  <a:pt x="9771" y="6937"/>
                </a:cubicBezTo>
                <a:cubicBezTo>
                  <a:pt x="9769" y="6937"/>
                  <a:pt x="9767" y="6935"/>
                  <a:pt x="9764" y="6930"/>
                </a:cubicBezTo>
                <a:cubicBezTo>
                  <a:pt x="9716" y="6823"/>
                  <a:pt x="9776" y="6847"/>
                  <a:pt x="9740" y="6763"/>
                </a:cubicBezTo>
                <a:lnTo>
                  <a:pt x="9740" y="6763"/>
                </a:lnTo>
                <a:lnTo>
                  <a:pt x="9776" y="6799"/>
                </a:lnTo>
                <a:cubicBezTo>
                  <a:pt x="9764" y="6668"/>
                  <a:pt x="9692" y="6549"/>
                  <a:pt x="9633" y="6442"/>
                </a:cubicBezTo>
                <a:lnTo>
                  <a:pt x="9633" y="6442"/>
                </a:lnTo>
                <a:cubicBezTo>
                  <a:pt x="9635" y="6443"/>
                  <a:pt x="9636" y="6443"/>
                  <a:pt x="9638" y="6443"/>
                </a:cubicBezTo>
                <a:cubicBezTo>
                  <a:pt x="9657" y="6443"/>
                  <a:pt x="9648" y="6398"/>
                  <a:pt x="9656" y="6398"/>
                </a:cubicBezTo>
                <a:lnTo>
                  <a:pt x="9656" y="6398"/>
                </a:lnTo>
                <a:cubicBezTo>
                  <a:pt x="9660" y="6398"/>
                  <a:pt x="9667" y="6406"/>
                  <a:pt x="9680" y="6430"/>
                </a:cubicBezTo>
                <a:cubicBezTo>
                  <a:pt x="9657" y="6382"/>
                  <a:pt x="9788" y="6263"/>
                  <a:pt x="9740" y="6228"/>
                </a:cubicBezTo>
                <a:lnTo>
                  <a:pt x="9740" y="6228"/>
                </a:lnTo>
                <a:lnTo>
                  <a:pt x="9621" y="6335"/>
                </a:lnTo>
                <a:cubicBezTo>
                  <a:pt x="9609" y="6335"/>
                  <a:pt x="9597" y="6263"/>
                  <a:pt x="9585" y="6263"/>
                </a:cubicBezTo>
                <a:cubicBezTo>
                  <a:pt x="9597" y="6216"/>
                  <a:pt x="9609" y="6144"/>
                  <a:pt x="9597" y="6109"/>
                </a:cubicBezTo>
                <a:cubicBezTo>
                  <a:pt x="9603" y="6103"/>
                  <a:pt x="9607" y="6101"/>
                  <a:pt x="9612" y="6101"/>
                </a:cubicBezTo>
                <a:cubicBezTo>
                  <a:pt x="9637" y="6101"/>
                  <a:pt x="9648" y="6175"/>
                  <a:pt x="9669" y="6216"/>
                </a:cubicBezTo>
                <a:cubicBezTo>
                  <a:pt x="9719" y="6206"/>
                  <a:pt x="9667" y="6084"/>
                  <a:pt x="9701" y="6084"/>
                </a:cubicBezTo>
                <a:cubicBezTo>
                  <a:pt x="9707" y="6084"/>
                  <a:pt x="9716" y="6088"/>
                  <a:pt x="9728" y="6097"/>
                </a:cubicBezTo>
                <a:cubicBezTo>
                  <a:pt x="9713" y="6063"/>
                  <a:pt x="9705" y="6053"/>
                  <a:pt x="9700" y="6053"/>
                </a:cubicBezTo>
                <a:cubicBezTo>
                  <a:pt x="9692" y="6053"/>
                  <a:pt x="9690" y="6077"/>
                  <a:pt x="9678" y="6077"/>
                </a:cubicBezTo>
                <a:cubicBezTo>
                  <a:pt x="9673" y="6077"/>
                  <a:pt x="9666" y="6073"/>
                  <a:pt x="9657" y="6061"/>
                </a:cubicBezTo>
                <a:lnTo>
                  <a:pt x="9633" y="5978"/>
                </a:lnTo>
                <a:lnTo>
                  <a:pt x="9645" y="6049"/>
                </a:lnTo>
                <a:cubicBezTo>
                  <a:pt x="9597" y="5978"/>
                  <a:pt x="9549" y="5978"/>
                  <a:pt x="9538" y="5870"/>
                </a:cubicBezTo>
                <a:lnTo>
                  <a:pt x="9430" y="5799"/>
                </a:lnTo>
                <a:cubicBezTo>
                  <a:pt x="9466" y="5775"/>
                  <a:pt x="9407" y="5728"/>
                  <a:pt x="9395" y="5680"/>
                </a:cubicBezTo>
                <a:lnTo>
                  <a:pt x="9395" y="5680"/>
                </a:lnTo>
                <a:lnTo>
                  <a:pt x="9430" y="5692"/>
                </a:lnTo>
                <a:cubicBezTo>
                  <a:pt x="9395" y="5632"/>
                  <a:pt x="9395" y="5608"/>
                  <a:pt x="9383" y="5561"/>
                </a:cubicBezTo>
                <a:lnTo>
                  <a:pt x="9383" y="5561"/>
                </a:lnTo>
                <a:cubicBezTo>
                  <a:pt x="9436" y="5571"/>
                  <a:pt x="9413" y="5610"/>
                  <a:pt x="9441" y="5610"/>
                </a:cubicBezTo>
                <a:cubicBezTo>
                  <a:pt x="9445" y="5610"/>
                  <a:pt x="9449" y="5610"/>
                  <a:pt x="9454" y="5608"/>
                </a:cubicBezTo>
                <a:lnTo>
                  <a:pt x="9419" y="5537"/>
                </a:lnTo>
                <a:cubicBezTo>
                  <a:pt x="9417" y="5539"/>
                  <a:pt x="9414" y="5540"/>
                  <a:pt x="9410" y="5540"/>
                </a:cubicBezTo>
                <a:cubicBezTo>
                  <a:pt x="9403" y="5540"/>
                  <a:pt x="9394" y="5537"/>
                  <a:pt x="9386" y="5537"/>
                </a:cubicBezTo>
                <a:cubicBezTo>
                  <a:pt x="9374" y="5537"/>
                  <a:pt x="9365" y="5543"/>
                  <a:pt x="9371" y="5573"/>
                </a:cubicBezTo>
                <a:cubicBezTo>
                  <a:pt x="9288" y="5537"/>
                  <a:pt x="9240" y="5525"/>
                  <a:pt x="9133" y="5382"/>
                </a:cubicBezTo>
                <a:cubicBezTo>
                  <a:pt x="9133" y="5357"/>
                  <a:pt x="9139" y="5348"/>
                  <a:pt x="9148" y="5348"/>
                </a:cubicBezTo>
                <a:cubicBezTo>
                  <a:pt x="9166" y="5348"/>
                  <a:pt x="9199" y="5385"/>
                  <a:pt x="9222" y="5385"/>
                </a:cubicBezTo>
                <a:cubicBezTo>
                  <a:pt x="9229" y="5385"/>
                  <a:pt x="9236" y="5381"/>
                  <a:pt x="9240" y="5370"/>
                </a:cubicBezTo>
                <a:cubicBezTo>
                  <a:pt x="9145" y="5204"/>
                  <a:pt x="9002" y="5263"/>
                  <a:pt x="8942" y="5180"/>
                </a:cubicBezTo>
                <a:cubicBezTo>
                  <a:pt x="8895" y="5108"/>
                  <a:pt x="8871" y="5096"/>
                  <a:pt x="8847" y="5073"/>
                </a:cubicBezTo>
                <a:lnTo>
                  <a:pt x="8835" y="5049"/>
                </a:lnTo>
                <a:cubicBezTo>
                  <a:pt x="8829" y="5040"/>
                  <a:pt x="8828" y="5037"/>
                  <a:pt x="8829" y="5037"/>
                </a:cubicBezTo>
                <a:lnTo>
                  <a:pt x="8829" y="5037"/>
                </a:lnTo>
                <a:cubicBezTo>
                  <a:pt x="8830" y="5037"/>
                  <a:pt x="8846" y="5055"/>
                  <a:pt x="8848" y="5055"/>
                </a:cubicBezTo>
                <a:cubicBezTo>
                  <a:pt x="8849" y="5055"/>
                  <a:pt x="8849" y="5053"/>
                  <a:pt x="8847" y="5049"/>
                </a:cubicBezTo>
                <a:lnTo>
                  <a:pt x="8847" y="5037"/>
                </a:lnTo>
                <a:cubicBezTo>
                  <a:pt x="8844" y="5030"/>
                  <a:pt x="8845" y="5027"/>
                  <a:pt x="8850" y="5027"/>
                </a:cubicBezTo>
                <a:cubicBezTo>
                  <a:pt x="8861" y="5027"/>
                  <a:pt x="8890" y="5044"/>
                  <a:pt x="8907" y="5061"/>
                </a:cubicBezTo>
                <a:cubicBezTo>
                  <a:pt x="8895" y="5025"/>
                  <a:pt x="8907" y="5013"/>
                  <a:pt x="8918" y="5001"/>
                </a:cubicBezTo>
                <a:cubicBezTo>
                  <a:pt x="8942" y="5001"/>
                  <a:pt x="8978" y="5001"/>
                  <a:pt x="9026" y="5073"/>
                </a:cubicBezTo>
                <a:cubicBezTo>
                  <a:pt x="9018" y="5055"/>
                  <a:pt x="9016" y="5046"/>
                  <a:pt x="9019" y="5044"/>
                </a:cubicBezTo>
                <a:lnTo>
                  <a:pt x="9019" y="5044"/>
                </a:lnTo>
                <a:cubicBezTo>
                  <a:pt x="9028" y="5051"/>
                  <a:pt x="9038" y="5057"/>
                  <a:pt x="9049" y="5064"/>
                </a:cubicBezTo>
                <a:lnTo>
                  <a:pt x="9049" y="5064"/>
                </a:lnTo>
                <a:cubicBezTo>
                  <a:pt x="9036" y="5052"/>
                  <a:pt x="9025" y="5043"/>
                  <a:pt x="9021" y="5043"/>
                </a:cubicBezTo>
                <a:lnTo>
                  <a:pt x="9021" y="5043"/>
                </a:lnTo>
                <a:cubicBezTo>
                  <a:pt x="9020" y="5043"/>
                  <a:pt x="9019" y="5043"/>
                  <a:pt x="9019" y="5044"/>
                </a:cubicBezTo>
                <a:lnTo>
                  <a:pt x="9019" y="5044"/>
                </a:lnTo>
                <a:cubicBezTo>
                  <a:pt x="9001" y="5031"/>
                  <a:pt x="8986" y="5018"/>
                  <a:pt x="8978" y="5001"/>
                </a:cubicBezTo>
                <a:lnTo>
                  <a:pt x="8978" y="5001"/>
                </a:lnTo>
                <a:cubicBezTo>
                  <a:pt x="8996" y="5007"/>
                  <a:pt x="9014" y="5013"/>
                  <a:pt x="9030" y="5013"/>
                </a:cubicBezTo>
                <a:cubicBezTo>
                  <a:pt x="9046" y="5013"/>
                  <a:pt x="9061" y="5007"/>
                  <a:pt x="9073" y="4989"/>
                </a:cubicBezTo>
                <a:cubicBezTo>
                  <a:pt x="9061" y="4977"/>
                  <a:pt x="9049" y="4966"/>
                  <a:pt x="9038" y="4942"/>
                </a:cubicBezTo>
                <a:cubicBezTo>
                  <a:pt x="9026" y="4930"/>
                  <a:pt x="9026" y="4930"/>
                  <a:pt x="9026" y="4918"/>
                </a:cubicBezTo>
                <a:cubicBezTo>
                  <a:pt x="9026" y="4930"/>
                  <a:pt x="9026" y="4942"/>
                  <a:pt x="9026" y="4942"/>
                </a:cubicBezTo>
                <a:cubicBezTo>
                  <a:pt x="9015" y="4931"/>
                  <a:pt x="8995" y="4892"/>
                  <a:pt x="9008" y="4892"/>
                </a:cubicBezTo>
                <a:cubicBezTo>
                  <a:pt x="9009" y="4892"/>
                  <a:pt x="9011" y="4893"/>
                  <a:pt x="9014" y="4894"/>
                </a:cubicBezTo>
                <a:cubicBezTo>
                  <a:pt x="9014" y="4906"/>
                  <a:pt x="9014" y="4906"/>
                  <a:pt x="9014" y="4906"/>
                </a:cubicBezTo>
                <a:cubicBezTo>
                  <a:pt x="9023" y="4906"/>
                  <a:pt x="9018" y="4891"/>
                  <a:pt x="9021" y="4891"/>
                </a:cubicBezTo>
                <a:lnTo>
                  <a:pt x="9021" y="4891"/>
                </a:lnTo>
                <a:cubicBezTo>
                  <a:pt x="9022" y="4891"/>
                  <a:pt x="9023" y="4892"/>
                  <a:pt x="9026" y="4894"/>
                </a:cubicBezTo>
                <a:cubicBezTo>
                  <a:pt x="9038" y="4894"/>
                  <a:pt x="9026" y="4894"/>
                  <a:pt x="9038" y="4906"/>
                </a:cubicBezTo>
                <a:lnTo>
                  <a:pt x="9073" y="4918"/>
                </a:lnTo>
                <a:cubicBezTo>
                  <a:pt x="9059" y="4895"/>
                  <a:pt x="9058" y="4888"/>
                  <a:pt x="9062" y="4888"/>
                </a:cubicBezTo>
                <a:lnTo>
                  <a:pt x="9062" y="4888"/>
                </a:lnTo>
                <a:cubicBezTo>
                  <a:pt x="9069" y="4888"/>
                  <a:pt x="9090" y="4906"/>
                  <a:pt x="9097" y="4906"/>
                </a:cubicBezTo>
                <a:cubicBezTo>
                  <a:pt x="9109" y="4942"/>
                  <a:pt x="9085" y="4918"/>
                  <a:pt x="9109" y="4966"/>
                </a:cubicBezTo>
                <a:lnTo>
                  <a:pt x="9133" y="4989"/>
                </a:lnTo>
                <a:lnTo>
                  <a:pt x="9109" y="4954"/>
                </a:lnTo>
                <a:lnTo>
                  <a:pt x="9121" y="4954"/>
                </a:lnTo>
                <a:cubicBezTo>
                  <a:pt x="9122" y="4954"/>
                  <a:pt x="9123" y="4954"/>
                  <a:pt x="9124" y="4954"/>
                </a:cubicBezTo>
                <a:lnTo>
                  <a:pt x="9124" y="4954"/>
                </a:lnTo>
                <a:cubicBezTo>
                  <a:pt x="9124" y="4954"/>
                  <a:pt x="9124" y="4954"/>
                  <a:pt x="9124" y="4954"/>
                </a:cubicBezTo>
                <a:lnTo>
                  <a:pt x="9133" y="4954"/>
                </a:lnTo>
                <a:lnTo>
                  <a:pt x="9133" y="4942"/>
                </a:lnTo>
                <a:cubicBezTo>
                  <a:pt x="9139" y="4960"/>
                  <a:pt x="9142" y="4960"/>
                  <a:pt x="9146" y="4960"/>
                </a:cubicBezTo>
                <a:cubicBezTo>
                  <a:pt x="9151" y="4960"/>
                  <a:pt x="9157" y="4960"/>
                  <a:pt x="9168" y="4977"/>
                </a:cubicBezTo>
                <a:cubicBezTo>
                  <a:pt x="9170" y="4978"/>
                  <a:pt x="9172" y="4979"/>
                  <a:pt x="9173" y="4979"/>
                </a:cubicBezTo>
                <a:cubicBezTo>
                  <a:pt x="9184" y="4979"/>
                  <a:pt x="9170" y="4944"/>
                  <a:pt x="9184" y="4944"/>
                </a:cubicBezTo>
                <a:cubicBezTo>
                  <a:pt x="9188" y="4944"/>
                  <a:pt x="9195" y="4946"/>
                  <a:pt x="9204" y="4954"/>
                </a:cubicBezTo>
                <a:cubicBezTo>
                  <a:pt x="9192" y="4942"/>
                  <a:pt x="9180" y="4894"/>
                  <a:pt x="9192" y="4894"/>
                </a:cubicBezTo>
                <a:lnTo>
                  <a:pt x="9192" y="4894"/>
                </a:lnTo>
                <a:cubicBezTo>
                  <a:pt x="9192" y="4906"/>
                  <a:pt x="9204" y="4906"/>
                  <a:pt x="9204" y="4930"/>
                </a:cubicBezTo>
                <a:lnTo>
                  <a:pt x="9204" y="4906"/>
                </a:lnTo>
                <a:cubicBezTo>
                  <a:pt x="9223" y="4925"/>
                  <a:pt x="9233" y="4931"/>
                  <a:pt x="9239" y="4931"/>
                </a:cubicBezTo>
                <a:cubicBezTo>
                  <a:pt x="9248" y="4931"/>
                  <a:pt x="9249" y="4918"/>
                  <a:pt x="9264" y="4918"/>
                </a:cubicBezTo>
                <a:lnTo>
                  <a:pt x="9276" y="4942"/>
                </a:lnTo>
                <a:cubicBezTo>
                  <a:pt x="9264" y="4918"/>
                  <a:pt x="9264" y="4894"/>
                  <a:pt x="9264" y="4894"/>
                </a:cubicBezTo>
                <a:lnTo>
                  <a:pt x="9264" y="4894"/>
                </a:lnTo>
                <a:lnTo>
                  <a:pt x="9288" y="4930"/>
                </a:lnTo>
                <a:cubicBezTo>
                  <a:pt x="9290" y="4932"/>
                  <a:pt x="9292" y="4934"/>
                  <a:pt x="9293" y="4934"/>
                </a:cubicBezTo>
                <a:cubicBezTo>
                  <a:pt x="9299" y="4934"/>
                  <a:pt x="9260" y="4869"/>
                  <a:pt x="9272" y="4869"/>
                </a:cubicBezTo>
                <a:lnTo>
                  <a:pt x="9272" y="4869"/>
                </a:lnTo>
                <a:cubicBezTo>
                  <a:pt x="9273" y="4869"/>
                  <a:pt x="9274" y="4870"/>
                  <a:pt x="9276" y="4870"/>
                </a:cubicBezTo>
                <a:cubicBezTo>
                  <a:pt x="9259" y="4853"/>
                  <a:pt x="9248" y="4836"/>
                  <a:pt x="9234" y="4820"/>
                </a:cubicBezTo>
                <a:lnTo>
                  <a:pt x="9234" y="4820"/>
                </a:lnTo>
                <a:cubicBezTo>
                  <a:pt x="9236" y="4821"/>
                  <a:pt x="9238" y="4821"/>
                  <a:pt x="9239" y="4821"/>
                </a:cubicBezTo>
                <a:cubicBezTo>
                  <a:pt x="9243" y="4821"/>
                  <a:pt x="9241" y="4812"/>
                  <a:pt x="9228" y="4799"/>
                </a:cubicBezTo>
                <a:cubicBezTo>
                  <a:pt x="9231" y="4795"/>
                  <a:pt x="9234" y="4794"/>
                  <a:pt x="9236" y="4794"/>
                </a:cubicBezTo>
                <a:cubicBezTo>
                  <a:pt x="9241" y="4794"/>
                  <a:pt x="9243" y="4802"/>
                  <a:pt x="9252" y="4811"/>
                </a:cubicBezTo>
                <a:lnTo>
                  <a:pt x="9240" y="4787"/>
                </a:lnTo>
                <a:cubicBezTo>
                  <a:pt x="9241" y="4786"/>
                  <a:pt x="9243" y="4785"/>
                  <a:pt x="9244" y="4785"/>
                </a:cubicBezTo>
                <a:cubicBezTo>
                  <a:pt x="9254" y="4785"/>
                  <a:pt x="9267" y="4808"/>
                  <a:pt x="9273" y="4828"/>
                </a:cubicBezTo>
                <a:lnTo>
                  <a:pt x="9273" y="4828"/>
                </a:lnTo>
                <a:cubicBezTo>
                  <a:pt x="9273" y="4824"/>
                  <a:pt x="9276" y="4823"/>
                  <a:pt x="9279" y="4823"/>
                </a:cubicBezTo>
                <a:cubicBezTo>
                  <a:pt x="9285" y="4823"/>
                  <a:pt x="9293" y="4829"/>
                  <a:pt x="9299" y="4835"/>
                </a:cubicBezTo>
                <a:lnTo>
                  <a:pt x="9311" y="4846"/>
                </a:lnTo>
                <a:lnTo>
                  <a:pt x="9323" y="4846"/>
                </a:lnTo>
                <a:cubicBezTo>
                  <a:pt x="9316" y="4824"/>
                  <a:pt x="9313" y="4816"/>
                  <a:pt x="9318" y="4816"/>
                </a:cubicBezTo>
                <a:cubicBezTo>
                  <a:pt x="9321" y="4816"/>
                  <a:pt x="9326" y="4818"/>
                  <a:pt x="9335" y="4823"/>
                </a:cubicBezTo>
                <a:lnTo>
                  <a:pt x="9347" y="4846"/>
                </a:lnTo>
                <a:cubicBezTo>
                  <a:pt x="9347" y="4836"/>
                  <a:pt x="9348" y="4831"/>
                  <a:pt x="9350" y="4831"/>
                </a:cubicBezTo>
                <a:cubicBezTo>
                  <a:pt x="9355" y="4831"/>
                  <a:pt x="9366" y="4854"/>
                  <a:pt x="9383" y="4870"/>
                </a:cubicBezTo>
                <a:cubicBezTo>
                  <a:pt x="9380" y="4856"/>
                  <a:pt x="9382" y="4851"/>
                  <a:pt x="9388" y="4851"/>
                </a:cubicBezTo>
                <a:cubicBezTo>
                  <a:pt x="9398" y="4851"/>
                  <a:pt x="9421" y="4872"/>
                  <a:pt x="9430" y="4872"/>
                </a:cubicBezTo>
                <a:cubicBezTo>
                  <a:pt x="9435" y="4872"/>
                  <a:pt x="9437" y="4866"/>
                  <a:pt x="9430" y="4846"/>
                </a:cubicBezTo>
                <a:lnTo>
                  <a:pt x="9430" y="4846"/>
                </a:lnTo>
                <a:lnTo>
                  <a:pt x="9442" y="4870"/>
                </a:lnTo>
                <a:cubicBezTo>
                  <a:pt x="9430" y="4799"/>
                  <a:pt x="9502" y="4870"/>
                  <a:pt x="9466" y="4787"/>
                </a:cubicBezTo>
                <a:lnTo>
                  <a:pt x="9466" y="4787"/>
                </a:lnTo>
                <a:cubicBezTo>
                  <a:pt x="9480" y="4803"/>
                  <a:pt x="9487" y="4810"/>
                  <a:pt x="9490" y="4810"/>
                </a:cubicBezTo>
                <a:cubicBezTo>
                  <a:pt x="9499" y="4810"/>
                  <a:pt x="9465" y="4746"/>
                  <a:pt x="9472" y="4746"/>
                </a:cubicBezTo>
                <a:lnTo>
                  <a:pt x="9472" y="4746"/>
                </a:lnTo>
                <a:cubicBezTo>
                  <a:pt x="9474" y="4746"/>
                  <a:pt x="9480" y="4751"/>
                  <a:pt x="9490" y="4763"/>
                </a:cubicBezTo>
                <a:lnTo>
                  <a:pt x="9490" y="4751"/>
                </a:lnTo>
                <a:cubicBezTo>
                  <a:pt x="9561" y="4727"/>
                  <a:pt x="9657" y="4739"/>
                  <a:pt x="9692" y="4668"/>
                </a:cubicBezTo>
                <a:lnTo>
                  <a:pt x="9704" y="4680"/>
                </a:lnTo>
                <a:cubicBezTo>
                  <a:pt x="9811" y="4668"/>
                  <a:pt x="9883" y="4573"/>
                  <a:pt x="9990" y="4549"/>
                </a:cubicBezTo>
                <a:cubicBezTo>
                  <a:pt x="9990" y="4525"/>
                  <a:pt x="9966" y="4477"/>
                  <a:pt x="9966" y="4454"/>
                </a:cubicBezTo>
                <a:cubicBezTo>
                  <a:pt x="9966" y="4454"/>
                  <a:pt x="9968" y="4452"/>
                  <a:pt x="9971" y="4452"/>
                </a:cubicBezTo>
                <a:cubicBezTo>
                  <a:pt x="9976" y="4452"/>
                  <a:pt x="9983" y="4456"/>
                  <a:pt x="9990" y="4477"/>
                </a:cubicBezTo>
                <a:cubicBezTo>
                  <a:pt x="9990" y="4489"/>
                  <a:pt x="10002" y="4513"/>
                  <a:pt x="10002" y="4525"/>
                </a:cubicBezTo>
                <a:cubicBezTo>
                  <a:pt x="10005" y="4522"/>
                  <a:pt x="10009" y="4521"/>
                  <a:pt x="10013" y="4521"/>
                </a:cubicBezTo>
                <a:cubicBezTo>
                  <a:pt x="10016" y="4521"/>
                  <a:pt x="10021" y="4522"/>
                  <a:pt x="10024" y="4522"/>
                </a:cubicBezTo>
                <a:cubicBezTo>
                  <a:pt x="10032" y="4522"/>
                  <a:pt x="10038" y="4519"/>
                  <a:pt x="10038" y="4501"/>
                </a:cubicBezTo>
                <a:lnTo>
                  <a:pt x="10014" y="4465"/>
                </a:lnTo>
                <a:cubicBezTo>
                  <a:pt x="10014" y="4461"/>
                  <a:pt x="10015" y="4460"/>
                  <a:pt x="10017" y="4460"/>
                </a:cubicBezTo>
                <a:cubicBezTo>
                  <a:pt x="10020" y="4460"/>
                  <a:pt x="10026" y="4465"/>
                  <a:pt x="10026" y="4465"/>
                </a:cubicBezTo>
                <a:cubicBezTo>
                  <a:pt x="10036" y="4475"/>
                  <a:pt x="10046" y="4503"/>
                  <a:pt x="10049" y="4518"/>
                </a:cubicBezTo>
                <a:lnTo>
                  <a:pt x="10049" y="4518"/>
                </a:lnTo>
                <a:cubicBezTo>
                  <a:pt x="10046" y="4495"/>
                  <a:pt x="10048" y="4487"/>
                  <a:pt x="10052" y="4487"/>
                </a:cubicBezTo>
                <a:cubicBezTo>
                  <a:pt x="10060" y="4487"/>
                  <a:pt x="10077" y="4520"/>
                  <a:pt x="10083" y="4520"/>
                </a:cubicBezTo>
                <a:cubicBezTo>
                  <a:pt x="10084" y="4520"/>
                  <a:pt x="10085" y="4518"/>
                  <a:pt x="10085" y="4513"/>
                </a:cubicBezTo>
                <a:cubicBezTo>
                  <a:pt x="10061" y="4442"/>
                  <a:pt x="10061" y="4370"/>
                  <a:pt x="10050" y="4311"/>
                </a:cubicBezTo>
                <a:lnTo>
                  <a:pt x="10050" y="4311"/>
                </a:lnTo>
                <a:lnTo>
                  <a:pt x="10061" y="4334"/>
                </a:lnTo>
                <a:cubicBezTo>
                  <a:pt x="10061" y="4334"/>
                  <a:pt x="10085" y="4382"/>
                  <a:pt x="10073" y="4382"/>
                </a:cubicBezTo>
                <a:cubicBezTo>
                  <a:pt x="10077" y="4384"/>
                  <a:pt x="10080" y="4385"/>
                  <a:pt x="10082" y="4385"/>
                </a:cubicBezTo>
                <a:cubicBezTo>
                  <a:pt x="10095" y="4385"/>
                  <a:pt x="10098" y="4368"/>
                  <a:pt x="10104" y="4368"/>
                </a:cubicBezTo>
                <a:cubicBezTo>
                  <a:pt x="10106" y="4368"/>
                  <a:pt x="10107" y="4368"/>
                  <a:pt x="10109" y="4370"/>
                </a:cubicBezTo>
                <a:cubicBezTo>
                  <a:pt x="10097" y="4358"/>
                  <a:pt x="10085" y="4334"/>
                  <a:pt x="10085" y="4323"/>
                </a:cubicBezTo>
                <a:lnTo>
                  <a:pt x="10085" y="4323"/>
                </a:lnTo>
                <a:cubicBezTo>
                  <a:pt x="10097" y="4323"/>
                  <a:pt x="10109" y="4358"/>
                  <a:pt x="10121" y="4358"/>
                </a:cubicBezTo>
                <a:lnTo>
                  <a:pt x="10121" y="4382"/>
                </a:lnTo>
                <a:cubicBezTo>
                  <a:pt x="10127" y="4388"/>
                  <a:pt x="10131" y="4390"/>
                  <a:pt x="10133" y="4390"/>
                </a:cubicBezTo>
                <a:cubicBezTo>
                  <a:pt x="10140" y="4390"/>
                  <a:pt x="10133" y="4370"/>
                  <a:pt x="10133" y="4370"/>
                </a:cubicBezTo>
                <a:lnTo>
                  <a:pt x="10133" y="4370"/>
                </a:lnTo>
                <a:cubicBezTo>
                  <a:pt x="10145" y="4382"/>
                  <a:pt x="10157" y="4394"/>
                  <a:pt x="10157" y="4406"/>
                </a:cubicBezTo>
                <a:cubicBezTo>
                  <a:pt x="10169" y="4418"/>
                  <a:pt x="10169" y="4418"/>
                  <a:pt x="10169" y="4430"/>
                </a:cubicBezTo>
                <a:cubicBezTo>
                  <a:pt x="10169" y="4418"/>
                  <a:pt x="10169" y="4418"/>
                  <a:pt x="10169" y="4406"/>
                </a:cubicBezTo>
                <a:lnTo>
                  <a:pt x="10192" y="4406"/>
                </a:lnTo>
                <a:cubicBezTo>
                  <a:pt x="10192" y="4406"/>
                  <a:pt x="10192" y="4418"/>
                  <a:pt x="10192" y="4418"/>
                </a:cubicBezTo>
                <a:lnTo>
                  <a:pt x="10181" y="4418"/>
                </a:lnTo>
                <a:cubicBezTo>
                  <a:pt x="10181" y="4418"/>
                  <a:pt x="10181" y="4430"/>
                  <a:pt x="10169" y="4430"/>
                </a:cubicBezTo>
                <a:cubicBezTo>
                  <a:pt x="10157" y="4442"/>
                  <a:pt x="10192" y="4454"/>
                  <a:pt x="10204" y="4465"/>
                </a:cubicBezTo>
                <a:cubicBezTo>
                  <a:pt x="10216" y="4477"/>
                  <a:pt x="10169" y="4477"/>
                  <a:pt x="10145" y="4489"/>
                </a:cubicBezTo>
                <a:cubicBezTo>
                  <a:pt x="10145" y="4495"/>
                  <a:pt x="10163" y="4495"/>
                  <a:pt x="10182" y="4495"/>
                </a:cubicBezTo>
                <a:cubicBezTo>
                  <a:pt x="10201" y="4495"/>
                  <a:pt x="10222" y="4495"/>
                  <a:pt x="10228" y="4501"/>
                </a:cubicBezTo>
                <a:cubicBezTo>
                  <a:pt x="10216" y="4501"/>
                  <a:pt x="10157" y="4513"/>
                  <a:pt x="10157" y="4513"/>
                </a:cubicBezTo>
                <a:lnTo>
                  <a:pt x="10169" y="4513"/>
                </a:lnTo>
                <a:cubicBezTo>
                  <a:pt x="10145" y="4525"/>
                  <a:pt x="10169" y="4525"/>
                  <a:pt x="10157" y="4537"/>
                </a:cubicBezTo>
                <a:cubicBezTo>
                  <a:pt x="10169" y="4549"/>
                  <a:pt x="10204" y="4549"/>
                  <a:pt x="10276" y="4549"/>
                </a:cubicBezTo>
                <a:cubicBezTo>
                  <a:pt x="10276" y="4561"/>
                  <a:pt x="10216" y="4561"/>
                  <a:pt x="10204" y="4561"/>
                </a:cubicBezTo>
                <a:cubicBezTo>
                  <a:pt x="10208" y="4557"/>
                  <a:pt x="10208" y="4555"/>
                  <a:pt x="10206" y="4555"/>
                </a:cubicBezTo>
                <a:cubicBezTo>
                  <a:pt x="10200" y="4555"/>
                  <a:pt x="10184" y="4561"/>
                  <a:pt x="10169" y="4561"/>
                </a:cubicBezTo>
                <a:cubicBezTo>
                  <a:pt x="10181" y="4561"/>
                  <a:pt x="10192" y="4561"/>
                  <a:pt x="10157" y="4573"/>
                </a:cubicBezTo>
                <a:cubicBezTo>
                  <a:pt x="10157" y="4585"/>
                  <a:pt x="10157" y="4585"/>
                  <a:pt x="10181" y="4585"/>
                </a:cubicBezTo>
                <a:cubicBezTo>
                  <a:pt x="10169" y="4585"/>
                  <a:pt x="10192" y="4573"/>
                  <a:pt x="10216" y="4573"/>
                </a:cubicBezTo>
                <a:cubicBezTo>
                  <a:pt x="10192" y="4585"/>
                  <a:pt x="10216" y="4596"/>
                  <a:pt x="10157" y="4596"/>
                </a:cubicBezTo>
                <a:cubicBezTo>
                  <a:pt x="10181" y="4620"/>
                  <a:pt x="10169" y="4656"/>
                  <a:pt x="10181" y="4680"/>
                </a:cubicBezTo>
                <a:lnTo>
                  <a:pt x="10216" y="4680"/>
                </a:lnTo>
                <a:lnTo>
                  <a:pt x="10192" y="4692"/>
                </a:lnTo>
                <a:cubicBezTo>
                  <a:pt x="10181" y="4692"/>
                  <a:pt x="10240" y="4692"/>
                  <a:pt x="10276" y="4704"/>
                </a:cubicBezTo>
                <a:cubicBezTo>
                  <a:pt x="10252" y="4704"/>
                  <a:pt x="10244" y="4709"/>
                  <a:pt x="10234" y="4709"/>
                </a:cubicBezTo>
                <a:cubicBezTo>
                  <a:pt x="10229" y="4709"/>
                  <a:pt x="10224" y="4708"/>
                  <a:pt x="10216" y="4704"/>
                </a:cubicBezTo>
                <a:lnTo>
                  <a:pt x="10216" y="4704"/>
                </a:lnTo>
                <a:cubicBezTo>
                  <a:pt x="10228" y="4715"/>
                  <a:pt x="10073" y="4739"/>
                  <a:pt x="10109" y="4739"/>
                </a:cubicBezTo>
                <a:lnTo>
                  <a:pt x="10181" y="4727"/>
                </a:lnTo>
                <a:lnTo>
                  <a:pt x="10181" y="4727"/>
                </a:lnTo>
                <a:cubicBezTo>
                  <a:pt x="10143" y="4735"/>
                  <a:pt x="10138" y="4743"/>
                  <a:pt x="10125" y="4747"/>
                </a:cubicBezTo>
                <a:lnTo>
                  <a:pt x="10125" y="4747"/>
                </a:lnTo>
                <a:lnTo>
                  <a:pt x="10133" y="4739"/>
                </a:lnTo>
                <a:cubicBezTo>
                  <a:pt x="10109" y="4739"/>
                  <a:pt x="10097" y="4751"/>
                  <a:pt x="10085" y="4751"/>
                </a:cubicBezTo>
                <a:cubicBezTo>
                  <a:pt x="10107" y="4751"/>
                  <a:pt x="10117" y="4750"/>
                  <a:pt x="10125" y="4747"/>
                </a:cubicBezTo>
                <a:lnTo>
                  <a:pt x="10125" y="4747"/>
                </a:lnTo>
                <a:lnTo>
                  <a:pt x="10121" y="4751"/>
                </a:lnTo>
                <a:lnTo>
                  <a:pt x="10145" y="4739"/>
                </a:lnTo>
                <a:cubicBezTo>
                  <a:pt x="10157" y="4745"/>
                  <a:pt x="10172" y="4745"/>
                  <a:pt x="10181" y="4745"/>
                </a:cubicBezTo>
                <a:cubicBezTo>
                  <a:pt x="10189" y="4745"/>
                  <a:pt x="10192" y="4745"/>
                  <a:pt x="10181" y="4751"/>
                </a:cubicBezTo>
                <a:lnTo>
                  <a:pt x="10240" y="4751"/>
                </a:lnTo>
                <a:cubicBezTo>
                  <a:pt x="10192" y="4763"/>
                  <a:pt x="10228" y="4763"/>
                  <a:pt x="10216" y="4763"/>
                </a:cubicBezTo>
                <a:lnTo>
                  <a:pt x="10192" y="4763"/>
                </a:lnTo>
                <a:cubicBezTo>
                  <a:pt x="10192" y="4775"/>
                  <a:pt x="10181" y="4775"/>
                  <a:pt x="10169" y="4775"/>
                </a:cubicBezTo>
                <a:cubicBezTo>
                  <a:pt x="10168" y="4775"/>
                  <a:pt x="10167" y="4775"/>
                  <a:pt x="10166" y="4776"/>
                </a:cubicBezTo>
                <a:lnTo>
                  <a:pt x="10166" y="4776"/>
                </a:lnTo>
                <a:cubicBezTo>
                  <a:pt x="10175" y="4775"/>
                  <a:pt x="10184" y="4775"/>
                  <a:pt x="10192" y="4775"/>
                </a:cubicBezTo>
                <a:cubicBezTo>
                  <a:pt x="10224" y="4775"/>
                  <a:pt x="10251" y="4770"/>
                  <a:pt x="10265" y="4770"/>
                </a:cubicBezTo>
                <a:cubicBezTo>
                  <a:pt x="10272" y="4770"/>
                  <a:pt x="10276" y="4771"/>
                  <a:pt x="10276" y="4775"/>
                </a:cubicBezTo>
                <a:cubicBezTo>
                  <a:pt x="10252" y="4787"/>
                  <a:pt x="10243" y="4790"/>
                  <a:pt x="10234" y="4790"/>
                </a:cubicBezTo>
                <a:cubicBezTo>
                  <a:pt x="10225" y="4790"/>
                  <a:pt x="10216" y="4787"/>
                  <a:pt x="10192" y="4787"/>
                </a:cubicBezTo>
                <a:cubicBezTo>
                  <a:pt x="10184" y="4796"/>
                  <a:pt x="10198" y="4798"/>
                  <a:pt x="10219" y="4798"/>
                </a:cubicBezTo>
                <a:cubicBezTo>
                  <a:pt x="10242" y="4798"/>
                  <a:pt x="10273" y="4795"/>
                  <a:pt x="10293" y="4795"/>
                </a:cubicBezTo>
                <a:cubicBezTo>
                  <a:pt x="10304" y="4795"/>
                  <a:pt x="10311" y="4796"/>
                  <a:pt x="10311" y="4799"/>
                </a:cubicBezTo>
                <a:cubicBezTo>
                  <a:pt x="10300" y="4805"/>
                  <a:pt x="10306" y="4805"/>
                  <a:pt x="10314" y="4805"/>
                </a:cubicBezTo>
                <a:cubicBezTo>
                  <a:pt x="10323" y="4805"/>
                  <a:pt x="10335" y="4805"/>
                  <a:pt x="10335" y="4811"/>
                </a:cubicBezTo>
                <a:cubicBezTo>
                  <a:pt x="10311" y="4811"/>
                  <a:pt x="10300" y="4823"/>
                  <a:pt x="10276" y="4823"/>
                </a:cubicBezTo>
                <a:lnTo>
                  <a:pt x="10240" y="4835"/>
                </a:lnTo>
                <a:lnTo>
                  <a:pt x="10216" y="4835"/>
                </a:lnTo>
                <a:cubicBezTo>
                  <a:pt x="10264" y="4835"/>
                  <a:pt x="10264" y="4846"/>
                  <a:pt x="10276" y="4846"/>
                </a:cubicBezTo>
                <a:lnTo>
                  <a:pt x="10311" y="4835"/>
                </a:lnTo>
                <a:cubicBezTo>
                  <a:pt x="10323" y="4846"/>
                  <a:pt x="10359" y="4846"/>
                  <a:pt x="10347" y="4858"/>
                </a:cubicBezTo>
                <a:lnTo>
                  <a:pt x="10407" y="4858"/>
                </a:lnTo>
                <a:cubicBezTo>
                  <a:pt x="10422" y="4856"/>
                  <a:pt x="10429" y="4855"/>
                  <a:pt x="10431" y="4855"/>
                </a:cubicBezTo>
                <a:cubicBezTo>
                  <a:pt x="10435" y="4855"/>
                  <a:pt x="10430" y="4857"/>
                  <a:pt x="10425" y="4858"/>
                </a:cubicBezTo>
                <a:lnTo>
                  <a:pt x="10431" y="4858"/>
                </a:lnTo>
                <a:cubicBezTo>
                  <a:pt x="10428" y="4858"/>
                  <a:pt x="10426" y="4858"/>
                  <a:pt x="10424" y="4858"/>
                </a:cubicBezTo>
                <a:lnTo>
                  <a:pt x="10424" y="4858"/>
                </a:lnTo>
                <a:cubicBezTo>
                  <a:pt x="10419" y="4860"/>
                  <a:pt x="10414" y="4862"/>
                  <a:pt x="10418" y="4862"/>
                </a:cubicBezTo>
                <a:cubicBezTo>
                  <a:pt x="10420" y="4862"/>
                  <a:pt x="10427" y="4861"/>
                  <a:pt x="10442" y="4858"/>
                </a:cubicBezTo>
                <a:cubicBezTo>
                  <a:pt x="10456" y="4855"/>
                  <a:pt x="10466" y="4853"/>
                  <a:pt x="10473" y="4853"/>
                </a:cubicBezTo>
                <a:cubicBezTo>
                  <a:pt x="10489" y="4853"/>
                  <a:pt x="10487" y="4862"/>
                  <a:pt x="10478" y="4870"/>
                </a:cubicBezTo>
                <a:cubicBezTo>
                  <a:pt x="10455" y="4882"/>
                  <a:pt x="10454" y="4882"/>
                  <a:pt x="10408" y="4894"/>
                </a:cubicBezTo>
                <a:lnTo>
                  <a:pt x="10408" y="4894"/>
                </a:lnTo>
                <a:cubicBezTo>
                  <a:pt x="10408" y="4894"/>
                  <a:pt x="10407" y="4894"/>
                  <a:pt x="10406" y="4894"/>
                </a:cubicBezTo>
                <a:lnTo>
                  <a:pt x="10406" y="4894"/>
                </a:lnTo>
                <a:lnTo>
                  <a:pt x="10407" y="4894"/>
                </a:lnTo>
                <a:cubicBezTo>
                  <a:pt x="10407" y="4894"/>
                  <a:pt x="10408" y="4894"/>
                  <a:pt x="10408" y="4894"/>
                </a:cubicBezTo>
                <a:lnTo>
                  <a:pt x="10408" y="4894"/>
                </a:lnTo>
                <a:cubicBezTo>
                  <a:pt x="10414" y="4894"/>
                  <a:pt x="10419" y="4894"/>
                  <a:pt x="10419" y="4894"/>
                </a:cubicBezTo>
                <a:lnTo>
                  <a:pt x="10407" y="4894"/>
                </a:lnTo>
                <a:cubicBezTo>
                  <a:pt x="10407" y="4894"/>
                  <a:pt x="10407" y="4906"/>
                  <a:pt x="10395" y="4906"/>
                </a:cubicBezTo>
                <a:cubicBezTo>
                  <a:pt x="10395" y="4906"/>
                  <a:pt x="10418" y="4906"/>
                  <a:pt x="10407" y="4917"/>
                </a:cubicBezTo>
                <a:lnTo>
                  <a:pt x="10407" y="4917"/>
                </a:lnTo>
                <a:cubicBezTo>
                  <a:pt x="10403" y="4918"/>
                  <a:pt x="10399" y="4918"/>
                  <a:pt x="10395" y="4918"/>
                </a:cubicBezTo>
                <a:cubicBezTo>
                  <a:pt x="10381" y="4921"/>
                  <a:pt x="10375" y="4923"/>
                  <a:pt x="10374" y="4923"/>
                </a:cubicBezTo>
                <a:cubicBezTo>
                  <a:pt x="10370" y="4923"/>
                  <a:pt x="10391" y="4914"/>
                  <a:pt x="10383" y="4906"/>
                </a:cubicBezTo>
                <a:lnTo>
                  <a:pt x="10383" y="4906"/>
                </a:lnTo>
                <a:cubicBezTo>
                  <a:pt x="10335" y="4918"/>
                  <a:pt x="10383" y="4918"/>
                  <a:pt x="10347" y="4930"/>
                </a:cubicBezTo>
                <a:cubicBezTo>
                  <a:pt x="10327" y="4934"/>
                  <a:pt x="10321" y="4935"/>
                  <a:pt x="10319" y="4935"/>
                </a:cubicBezTo>
                <a:cubicBezTo>
                  <a:pt x="10314" y="4935"/>
                  <a:pt x="10327" y="4930"/>
                  <a:pt x="10288" y="4930"/>
                </a:cubicBezTo>
                <a:cubicBezTo>
                  <a:pt x="10288" y="4936"/>
                  <a:pt x="10297" y="4936"/>
                  <a:pt x="10304" y="4936"/>
                </a:cubicBezTo>
                <a:cubicBezTo>
                  <a:pt x="10311" y="4936"/>
                  <a:pt x="10317" y="4936"/>
                  <a:pt x="10311" y="4942"/>
                </a:cubicBezTo>
                <a:lnTo>
                  <a:pt x="10252" y="4942"/>
                </a:lnTo>
                <a:lnTo>
                  <a:pt x="10228" y="4954"/>
                </a:lnTo>
                <a:cubicBezTo>
                  <a:pt x="10228" y="4951"/>
                  <a:pt x="10225" y="4950"/>
                  <a:pt x="10221" y="4950"/>
                </a:cubicBezTo>
                <a:cubicBezTo>
                  <a:pt x="10209" y="4950"/>
                  <a:pt x="10184" y="4957"/>
                  <a:pt x="10164" y="4957"/>
                </a:cubicBezTo>
                <a:cubicBezTo>
                  <a:pt x="10156" y="4957"/>
                  <a:pt x="10150" y="4956"/>
                  <a:pt x="10145" y="4954"/>
                </a:cubicBezTo>
                <a:lnTo>
                  <a:pt x="10145" y="4954"/>
                </a:lnTo>
                <a:cubicBezTo>
                  <a:pt x="10139" y="4960"/>
                  <a:pt x="10151" y="4960"/>
                  <a:pt x="10160" y="4960"/>
                </a:cubicBezTo>
                <a:cubicBezTo>
                  <a:pt x="10169" y="4960"/>
                  <a:pt x="10175" y="4960"/>
                  <a:pt x="10157" y="4966"/>
                </a:cubicBezTo>
                <a:cubicBezTo>
                  <a:pt x="10181" y="4966"/>
                  <a:pt x="10228" y="4954"/>
                  <a:pt x="10252" y="4954"/>
                </a:cubicBezTo>
                <a:lnTo>
                  <a:pt x="10240" y="4966"/>
                </a:lnTo>
                <a:cubicBezTo>
                  <a:pt x="10231" y="4966"/>
                  <a:pt x="10223" y="4966"/>
                  <a:pt x="10216" y="4966"/>
                </a:cubicBezTo>
                <a:lnTo>
                  <a:pt x="10216" y="4966"/>
                </a:lnTo>
                <a:cubicBezTo>
                  <a:pt x="10212" y="4970"/>
                  <a:pt x="10219" y="4971"/>
                  <a:pt x="10230" y="4971"/>
                </a:cubicBezTo>
                <a:cubicBezTo>
                  <a:pt x="10253" y="4971"/>
                  <a:pt x="10296" y="4966"/>
                  <a:pt x="10311" y="4966"/>
                </a:cubicBezTo>
                <a:cubicBezTo>
                  <a:pt x="10311" y="4966"/>
                  <a:pt x="10311" y="4966"/>
                  <a:pt x="10288" y="4977"/>
                </a:cubicBezTo>
                <a:cubicBezTo>
                  <a:pt x="10335" y="4977"/>
                  <a:pt x="10335" y="4989"/>
                  <a:pt x="10383" y="4989"/>
                </a:cubicBezTo>
                <a:cubicBezTo>
                  <a:pt x="10347" y="4989"/>
                  <a:pt x="10335" y="5001"/>
                  <a:pt x="10300" y="5001"/>
                </a:cubicBezTo>
                <a:cubicBezTo>
                  <a:pt x="10300" y="5001"/>
                  <a:pt x="10293" y="5003"/>
                  <a:pt x="10283" y="5004"/>
                </a:cubicBezTo>
                <a:lnTo>
                  <a:pt x="10283" y="5004"/>
                </a:lnTo>
                <a:cubicBezTo>
                  <a:pt x="10285" y="5003"/>
                  <a:pt x="10287" y="5002"/>
                  <a:pt x="10288" y="5001"/>
                </a:cubicBezTo>
                <a:lnTo>
                  <a:pt x="10288" y="5001"/>
                </a:lnTo>
                <a:cubicBezTo>
                  <a:pt x="10285" y="5003"/>
                  <a:pt x="10283" y="5004"/>
                  <a:pt x="10282" y="5004"/>
                </a:cubicBezTo>
                <a:lnTo>
                  <a:pt x="10282" y="5004"/>
                </a:lnTo>
                <a:cubicBezTo>
                  <a:pt x="10263" y="5008"/>
                  <a:pt x="10233" y="5013"/>
                  <a:pt x="10217" y="5013"/>
                </a:cubicBezTo>
                <a:lnTo>
                  <a:pt x="10217" y="5013"/>
                </a:lnTo>
                <a:cubicBezTo>
                  <a:pt x="10222" y="5013"/>
                  <a:pt x="10265" y="5013"/>
                  <a:pt x="10282" y="5005"/>
                </a:cubicBezTo>
                <a:lnTo>
                  <a:pt x="10282" y="5005"/>
                </a:lnTo>
                <a:cubicBezTo>
                  <a:pt x="10280" y="5007"/>
                  <a:pt x="10287" y="5007"/>
                  <a:pt x="10292" y="5007"/>
                </a:cubicBezTo>
                <a:cubicBezTo>
                  <a:pt x="10300" y="5007"/>
                  <a:pt x="10306" y="5007"/>
                  <a:pt x="10288" y="5013"/>
                </a:cubicBezTo>
                <a:cubicBezTo>
                  <a:pt x="10276" y="5025"/>
                  <a:pt x="10240" y="5025"/>
                  <a:pt x="10216" y="5025"/>
                </a:cubicBezTo>
                <a:cubicBezTo>
                  <a:pt x="10216" y="5028"/>
                  <a:pt x="10219" y="5028"/>
                  <a:pt x="10224" y="5028"/>
                </a:cubicBezTo>
                <a:cubicBezTo>
                  <a:pt x="10238" y="5028"/>
                  <a:pt x="10264" y="5022"/>
                  <a:pt x="10274" y="5022"/>
                </a:cubicBezTo>
                <a:cubicBezTo>
                  <a:pt x="10277" y="5022"/>
                  <a:pt x="10278" y="5023"/>
                  <a:pt x="10276" y="5025"/>
                </a:cubicBezTo>
                <a:lnTo>
                  <a:pt x="10252" y="5025"/>
                </a:lnTo>
                <a:cubicBezTo>
                  <a:pt x="10240" y="5037"/>
                  <a:pt x="10264" y="5037"/>
                  <a:pt x="10300" y="5037"/>
                </a:cubicBezTo>
                <a:cubicBezTo>
                  <a:pt x="10228" y="5049"/>
                  <a:pt x="10300" y="5049"/>
                  <a:pt x="10240" y="5049"/>
                </a:cubicBezTo>
                <a:cubicBezTo>
                  <a:pt x="10244" y="5053"/>
                  <a:pt x="10249" y="5054"/>
                  <a:pt x="10255" y="5054"/>
                </a:cubicBezTo>
                <a:cubicBezTo>
                  <a:pt x="10262" y="5054"/>
                  <a:pt x="10271" y="5052"/>
                  <a:pt x="10279" y="5051"/>
                </a:cubicBezTo>
                <a:lnTo>
                  <a:pt x="10279" y="5051"/>
                </a:lnTo>
                <a:lnTo>
                  <a:pt x="10240" y="5061"/>
                </a:lnTo>
                <a:cubicBezTo>
                  <a:pt x="10227" y="5070"/>
                  <a:pt x="10238" y="5072"/>
                  <a:pt x="10256" y="5072"/>
                </a:cubicBezTo>
                <a:cubicBezTo>
                  <a:pt x="10275" y="5072"/>
                  <a:pt x="10302" y="5069"/>
                  <a:pt x="10312" y="5069"/>
                </a:cubicBezTo>
                <a:cubicBezTo>
                  <a:pt x="10318" y="5069"/>
                  <a:pt x="10320" y="5070"/>
                  <a:pt x="10311" y="5073"/>
                </a:cubicBezTo>
                <a:lnTo>
                  <a:pt x="10240" y="5073"/>
                </a:lnTo>
                <a:cubicBezTo>
                  <a:pt x="10252" y="5073"/>
                  <a:pt x="10240" y="5085"/>
                  <a:pt x="10276" y="5085"/>
                </a:cubicBezTo>
                <a:cubicBezTo>
                  <a:pt x="10264" y="5085"/>
                  <a:pt x="10264" y="5085"/>
                  <a:pt x="10252" y="5096"/>
                </a:cubicBezTo>
                <a:lnTo>
                  <a:pt x="10311" y="5096"/>
                </a:lnTo>
                <a:cubicBezTo>
                  <a:pt x="10311" y="5096"/>
                  <a:pt x="10276" y="5108"/>
                  <a:pt x="10264" y="5120"/>
                </a:cubicBezTo>
                <a:cubicBezTo>
                  <a:pt x="10300" y="5120"/>
                  <a:pt x="10240" y="5144"/>
                  <a:pt x="10276" y="5156"/>
                </a:cubicBezTo>
                <a:cubicBezTo>
                  <a:pt x="10276" y="5158"/>
                  <a:pt x="10279" y="5159"/>
                  <a:pt x="10283" y="5159"/>
                </a:cubicBezTo>
                <a:cubicBezTo>
                  <a:pt x="10289" y="5159"/>
                  <a:pt x="10298" y="5158"/>
                  <a:pt x="10308" y="5155"/>
                </a:cubicBezTo>
                <a:lnTo>
                  <a:pt x="10308" y="5155"/>
                </a:lnTo>
                <a:cubicBezTo>
                  <a:pt x="10292" y="5163"/>
                  <a:pt x="10292" y="5168"/>
                  <a:pt x="10276" y="5168"/>
                </a:cubicBezTo>
                <a:cubicBezTo>
                  <a:pt x="10252" y="5192"/>
                  <a:pt x="10323" y="5192"/>
                  <a:pt x="10288" y="5204"/>
                </a:cubicBezTo>
                <a:cubicBezTo>
                  <a:pt x="10280" y="5204"/>
                  <a:pt x="10272" y="5209"/>
                  <a:pt x="10264" y="5209"/>
                </a:cubicBezTo>
                <a:cubicBezTo>
                  <a:pt x="10260" y="5209"/>
                  <a:pt x="10256" y="5208"/>
                  <a:pt x="10252" y="5204"/>
                </a:cubicBezTo>
                <a:cubicBezTo>
                  <a:pt x="10240" y="5216"/>
                  <a:pt x="10252" y="5227"/>
                  <a:pt x="10252" y="5239"/>
                </a:cubicBezTo>
                <a:lnTo>
                  <a:pt x="10240" y="5239"/>
                </a:lnTo>
                <a:cubicBezTo>
                  <a:pt x="10204" y="5251"/>
                  <a:pt x="10252" y="5263"/>
                  <a:pt x="10276" y="5275"/>
                </a:cubicBezTo>
                <a:lnTo>
                  <a:pt x="10240" y="5275"/>
                </a:lnTo>
                <a:cubicBezTo>
                  <a:pt x="10228" y="5287"/>
                  <a:pt x="10216" y="5299"/>
                  <a:pt x="10276" y="5299"/>
                </a:cubicBezTo>
                <a:cubicBezTo>
                  <a:pt x="10216" y="5311"/>
                  <a:pt x="10288" y="5299"/>
                  <a:pt x="10240" y="5323"/>
                </a:cubicBezTo>
                <a:lnTo>
                  <a:pt x="10228" y="5323"/>
                </a:lnTo>
                <a:cubicBezTo>
                  <a:pt x="10204" y="5323"/>
                  <a:pt x="10216" y="5335"/>
                  <a:pt x="10204" y="5335"/>
                </a:cubicBezTo>
                <a:cubicBezTo>
                  <a:pt x="10228" y="5341"/>
                  <a:pt x="10258" y="5341"/>
                  <a:pt x="10279" y="5341"/>
                </a:cubicBezTo>
                <a:cubicBezTo>
                  <a:pt x="10300" y="5341"/>
                  <a:pt x="10311" y="5341"/>
                  <a:pt x="10300" y="5347"/>
                </a:cubicBezTo>
                <a:cubicBezTo>
                  <a:pt x="10273" y="5355"/>
                  <a:pt x="10263" y="5358"/>
                  <a:pt x="10258" y="5358"/>
                </a:cubicBezTo>
                <a:cubicBezTo>
                  <a:pt x="10252" y="5358"/>
                  <a:pt x="10252" y="5355"/>
                  <a:pt x="10243" y="5355"/>
                </a:cubicBezTo>
                <a:cubicBezTo>
                  <a:pt x="10238" y="5355"/>
                  <a:pt x="10230" y="5356"/>
                  <a:pt x="10216" y="5358"/>
                </a:cubicBezTo>
                <a:lnTo>
                  <a:pt x="10228" y="5358"/>
                </a:lnTo>
                <a:cubicBezTo>
                  <a:pt x="10204" y="5370"/>
                  <a:pt x="10216" y="5370"/>
                  <a:pt x="10181" y="5370"/>
                </a:cubicBezTo>
                <a:lnTo>
                  <a:pt x="10264" y="5370"/>
                </a:lnTo>
                <a:cubicBezTo>
                  <a:pt x="10276" y="5370"/>
                  <a:pt x="10276" y="5358"/>
                  <a:pt x="10276" y="5358"/>
                </a:cubicBezTo>
                <a:cubicBezTo>
                  <a:pt x="10323" y="5358"/>
                  <a:pt x="10288" y="5370"/>
                  <a:pt x="10300" y="5382"/>
                </a:cubicBezTo>
                <a:cubicBezTo>
                  <a:pt x="10300" y="5382"/>
                  <a:pt x="10323" y="5370"/>
                  <a:pt x="10359" y="5358"/>
                </a:cubicBezTo>
                <a:lnTo>
                  <a:pt x="10359" y="5358"/>
                </a:lnTo>
                <a:cubicBezTo>
                  <a:pt x="10335" y="5370"/>
                  <a:pt x="10419" y="5370"/>
                  <a:pt x="10442" y="5370"/>
                </a:cubicBezTo>
                <a:cubicBezTo>
                  <a:pt x="10431" y="5376"/>
                  <a:pt x="10416" y="5376"/>
                  <a:pt x="10396" y="5376"/>
                </a:cubicBezTo>
                <a:cubicBezTo>
                  <a:pt x="10377" y="5376"/>
                  <a:pt x="10353" y="5376"/>
                  <a:pt x="10323" y="5382"/>
                </a:cubicBezTo>
                <a:cubicBezTo>
                  <a:pt x="10311" y="5382"/>
                  <a:pt x="10264" y="5394"/>
                  <a:pt x="10240" y="5394"/>
                </a:cubicBezTo>
                <a:cubicBezTo>
                  <a:pt x="10240" y="5406"/>
                  <a:pt x="10276" y="5406"/>
                  <a:pt x="10300" y="5406"/>
                </a:cubicBezTo>
                <a:lnTo>
                  <a:pt x="10276" y="5418"/>
                </a:lnTo>
                <a:cubicBezTo>
                  <a:pt x="10288" y="5418"/>
                  <a:pt x="10359" y="5418"/>
                  <a:pt x="10323" y="5430"/>
                </a:cubicBezTo>
                <a:lnTo>
                  <a:pt x="10383" y="5430"/>
                </a:lnTo>
                <a:cubicBezTo>
                  <a:pt x="10357" y="5430"/>
                  <a:pt x="10344" y="5436"/>
                  <a:pt x="10329" y="5440"/>
                </a:cubicBezTo>
                <a:lnTo>
                  <a:pt x="10329" y="5440"/>
                </a:lnTo>
                <a:cubicBezTo>
                  <a:pt x="10337" y="5439"/>
                  <a:pt x="10344" y="5438"/>
                  <a:pt x="10349" y="5438"/>
                </a:cubicBezTo>
                <a:cubicBezTo>
                  <a:pt x="10385" y="5438"/>
                  <a:pt x="10376" y="5454"/>
                  <a:pt x="10442" y="5454"/>
                </a:cubicBezTo>
                <a:cubicBezTo>
                  <a:pt x="10419" y="5454"/>
                  <a:pt x="10383" y="5454"/>
                  <a:pt x="10371" y="5466"/>
                </a:cubicBezTo>
                <a:lnTo>
                  <a:pt x="10442" y="5466"/>
                </a:lnTo>
                <a:cubicBezTo>
                  <a:pt x="10419" y="5477"/>
                  <a:pt x="10407" y="5477"/>
                  <a:pt x="10359" y="5489"/>
                </a:cubicBezTo>
                <a:cubicBezTo>
                  <a:pt x="10363" y="5491"/>
                  <a:pt x="10368" y="5491"/>
                  <a:pt x="10373" y="5491"/>
                </a:cubicBezTo>
                <a:cubicBezTo>
                  <a:pt x="10406" y="5491"/>
                  <a:pt x="10457" y="5471"/>
                  <a:pt x="10479" y="5471"/>
                </a:cubicBezTo>
                <a:cubicBezTo>
                  <a:pt x="10486" y="5471"/>
                  <a:pt x="10490" y="5473"/>
                  <a:pt x="10490" y="5477"/>
                </a:cubicBezTo>
                <a:cubicBezTo>
                  <a:pt x="10472" y="5483"/>
                  <a:pt x="10460" y="5483"/>
                  <a:pt x="10451" y="5483"/>
                </a:cubicBezTo>
                <a:cubicBezTo>
                  <a:pt x="10442" y="5483"/>
                  <a:pt x="10436" y="5483"/>
                  <a:pt x="10431" y="5489"/>
                </a:cubicBezTo>
                <a:lnTo>
                  <a:pt x="10419" y="5489"/>
                </a:lnTo>
                <a:cubicBezTo>
                  <a:pt x="10391" y="5496"/>
                  <a:pt x="10383" y="5498"/>
                  <a:pt x="10387" y="5498"/>
                </a:cubicBezTo>
                <a:cubicBezTo>
                  <a:pt x="10395" y="5498"/>
                  <a:pt x="10461" y="5487"/>
                  <a:pt x="10483" y="5487"/>
                </a:cubicBezTo>
                <a:cubicBezTo>
                  <a:pt x="10489" y="5487"/>
                  <a:pt x="10492" y="5488"/>
                  <a:pt x="10490" y="5489"/>
                </a:cubicBezTo>
                <a:cubicBezTo>
                  <a:pt x="10460" y="5495"/>
                  <a:pt x="10451" y="5495"/>
                  <a:pt x="10444" y="5495"/>
                </a:cubicBezTo>
                <a:cubicBezTo>
                  <a:pt x="10436" y="5495"/>
                  <a:pt x="10431" y="5495"/>
                  <a:pt x="10407" y="5501"/>
                </a:cubicBezTo>
                <a:cubicBezTo>
                  <a:pt x="10419" y="5507"/>
                  <a:pt x="10445" y="5507"/>
                  <a:pt x="10468" y="5507"/>
                </a:cubicBezTo>
                <a:cubicBezTo>
                  <a:pt x="10490" y="5507"/>
                  <a:pt x="10508" y="5507"/>
                  <a:pt x="10502" y="5513"/>
                </a:cubicBezTo>
                <a:lnTo>
                  <a:pt x="10466" y="5513"/>
                </a:lnTo>
                <a:cubicBezTo>
                  <a:pt x="10478" y="5513"/>
                  <a:pt x="10466" y="5525"/>
                  <a:pt x="10466" y="5537"/>
                </a:cubicBezTo>
                <a:lnTo>
                  <a:pt x="10454" y="5537"/>
                </a:lnTo>
                <a:cubicBezTo>
                  <a:pt x="10448" y="5543"/>
                  <a:pt x="10457" y="5543"/>
                  <a:pt x="10463" y="5543"/>
                </a:cubicBezTo>
                <a:cubicBezTo>
                  <a:pt x="10469" y="5543"/>
                  <a:pt x="10472" y="5543"/>
                  <a:pt x="10454" y="5549"/>
                </a:cubicBezTo>
                <a:lnTo>
                  <a:pt x="10478" y="5549"/>
                </a:lnTo>
                <a:cubicBezTo>
                  <a:pt x="10502" y="5537"/>
                  <a:pt x="10526" y="5525"/>
                  <a:pt x="10490" y="5525"/>
                </a:cubicBezTo>
                <a:cubicBezTo>
                  <a:pt x="10526" y="5525"/>
                  <a:pt x="10562" y="5501"/>
                  <a:pt x="10609" y="5501"/>
                </a:cubicBezTo>
                <a:lnTo>
                  <a:pt x="10597" y="5501"/>
                </a:lnTo>
                <a:cubicBezTo>
                  <a:pt x="10681" y="5477"/>
                  <a:pt x="10692" y="5454"/>
                  <a:pt x="10716" y="5442"/>
                </a:cubicBezTo>
                <a:cubicBezTo>
                  <a:pt x="10657" y="5442"/>
                  <a:pt x="10740" y="5418"/>
                  <a:pt x="10692" y="5406"/>
                </a:cubicBezTo>
                <a:lnTo>
                  <a:pt x="10692" y="5406"/>
                </a:lnTo>
                <a:cubicBezTo>
                  <a:pt x="10669" y="5410"/>
                  <a:pt x="10659" y="5411"/>
                  <a:pt x="10657" y="5411"/>
                </a:cubicBezTo>
                <a:cubicBezTo>
                  <a:pt x="10653" y="5411"/>
                  <a:pt x="10677" y="5406"/>
                  <a:pt x="10669" y="5406"/>
                </a:cubicBezTo>
                <a:cubicBezTo>
                  <a:pt x="10681" y="5406"/>
                  <a:pt x="10716" y="5394"/>
                  <a:pt x="10728" y="5394"/>
                </a:cubicBezTo>
                <a:lnTo>
                  <a:pt x="10692" y="5394"/>
                </a:lnTo>
                <a:cubicBezTo>
                  <a:pt x="10712" y="5384"/>
                  <a:pt x="10754" y="5367"/>
                  <a:pt x="10745" y="5367"/>
                </a:cubicBezTo>
                <a:cubicBezTo>
                  <a:pt x="10742" y="5367"/>
                  <a:pt x="10737" y="5368"/>
                  <a:pt x="10728" y="5370"/>
                </a:cubicBezTo>
                <a:cubicBezTo>
                  <a:pt x="10740" y="5358"/>
                  <a:pt x="10752" y="5358"/>
                  <a:pt x="10764" y="5358"/>
                </a:cubicBezTo>
                <a:cubicBezTo>
                  <a:pt x="10764" y="5347"/>
                  <a:pt x="10776" y="5335"/>
                  <a:pt x="10788" y="5335"/>
                </a:cubicBezTo>
                <a:cubicBezTo>
                  <a:pt x="10716" y="5335"/>
                  <a:pt x="10764" y="5323"/>
                  <a:pt x="10740" y="5323"/>
                </a:cubicBezTo>
                <a:cubicBezTo>
                  <a:pt x="10752" y="5323"/>
                  <a:pt x="10764" y="5311"/>
                  <a:pt x="10776" y="5311"/>
                </a:cubicBezTo>
                <a:lnTo>
                  <a:pt x="10716" y="5311"/>
                </a:lnTo>
                <a:cubicBezTo>
                  <a:pt x="10681" y="5311"/>
                  <a:pt x="10752" y="5299"/>
                  <a:pt x="10728" y="5299"/>
                </a:cubicBezTo>
                <a:lnTo>
                  <a:pt x="10716" y="5299"/>
                </a:lnTo>
                <a:cubicBezTo>
                  <a:pt x="10692" y="5299"/>
                  <a:pt x="10728" y="5287"/>
                  <a:pt x="10764" y="5275"/>
                </a:cubicBezTo>
                <a:cubicBezTo>
                  <a:pt x="10716" y="5263"/>
                  <a:pt x="10716" y="5251"/>
                  <a:pt x="10728" y="5227"/>
                </a:cubicBezTo>
                <a:lnTo>
                  <a:pt x="10728" y="5227"/>
                </a:lnTo>
                <a:cubicBezTo>
                  <a:pt x="10728" y="5233"/>
                  <a:pt x="10731" y="5236"/>
                  <a:pt x="10733" y="5236"/>
                </a:cubicBezTo>
                <a:cubicBezTo>
                  <a:pt x="10734" y="5236"/>
                  <a:pt x="10734" y="5233"/>
                  <a:pt x="10728" y="5227"/>
                </a:cubicBezTo>
                <a:lnTo>
                  <a:pt x="10728" y="5227"/>
                </a:lnTo>
                <a:cubicBezTo>
                  <a:pt x="10728" y="5227"/>
                  <a:pt x="10728" y="5227"/>
                  <a:pt x="10728" y="5227"/>
                </a:cubicBezTo>
                <a:cubicBezTo>
                  <a:pt x="10740" y="5216"/>
                  <a:pt x="10752" y="5216"/>
                  <a:pt x="10764" y="5204"/>
                </a:cubicBezTo>
                <a:cubicBezTo>
                  <a:pt x="10776" y="5192"/>
                  <a:pt x="10788" y="5180"/>
                  <a:pt x="10788" y="5168"/>
                </a:cubicBezTo>
                <a:cubicBezTo>
                  <a:pt x="10800" y="5180"/>
                  <a:pt x="10812" y="5192"/>
                  <a:pt x="10800" y="5192"/>
                </a:cubicBezTo>
                <a:cubicBezTo>
                  <a:pt x="10805" y="5197"/>
                  <a:pt x="10809" y="5199"/>
                  <a:pt x="10812" y="5199"/>
                </a:cubicBezTo>
                <a:cubicBezTo>
                  <a:pt x="10820" y="5199"/>
                  <a:pt x="10826" y="5190"/>
                  <a:pt x="10835" y="5190"/>
                </a:cubicBezTo>
                <a:cubicBezTo>
                  <a:pt x="10841" y="5190"/>
                  <a:pt x="10849" y="5193"/>
                  <a:pt x="10859" y="5204"/>
                </a:cubicBezTo>
                <a:cubicBezTo>
                  <a:pt x="10883" y="5192"/>
                  <a:pt x="10835" y="5180"/>
                  <a:pt x="10823" y="5168"/>
                </a:cubicBezTo>
                <a:lnTo>
                  <a:pt x="10823" y="5180"/>
                </a:lnTo>
                <a:cubicBezTo>
                  <a:pt x="10812" y="5180"/>
                  <a:pt x="10800" y="5168"/>
                  <a:pt x="10788" y="5156"/>
                </a:cubicBezTo>
                <a:cubicBezTo>
                  <a:pt x="10776" y="5144"/>
                  <a:pt x="10776" y="5144"/>
                  <a:pt x="10764" y="5144"/>
                </a:cubicBezTo>
                <a:cubicBezTo>
                  <a:pt x="10764" y="5144"/>
                  <a:pt x="10764" y="5156"/>
                  <a:pt x="10776" y="5156"/>
                </a:cubicBezTo>
                <a:cubicBezTo>
                  <a:pt x="10764" y="5156"/>
                  <a:pt x="10740" y="5156"/>
                  <a:pt x="10728" y="5168"/>
                </a:cubicBezTo>
                <a:cubicBezTo>
                  <a:pt x="10728" y="5168"/>
                  <a:pt x="10728" y="5168"/>
                  <a:pt x="10716" y="5156"/>
                </a:cubicBezTo>
                <a:lnTo>
                  <a:pt x="10704" y="5156"/>
                </a:lnTo>
                <a:lnTo>
                  <a:pt x="10716" y="5168"/>
                </a:lnTo>
                <a:cubicBezTo>
                  <a:pt x="10708" y="5168"/>
                  <a:pt x="10685" y="5173"/>
                  <a:pt x="10673" y="5173"/>
                </a:cubicBezTo>
                <a:cubicBezTo>
                  <a:pt x="10667" y="5173"/>
                  <a:pt x="10665" y="5172"/>
                  <a:pt x="10669" y="5168"/>
                </a:cubicBezTo>
                <a:lnTo>
                  <a:pt x="10692" y="5168"/>
                </a:lnTo>
                <a:cubicBezTo>
                  <a:pt x="10692" y="5168"/>
                  <a:pt x="10669" y="5168"/>
                  <a:pt x="10681" y="5156"/>
                </a:cubicBezTo>
                <a:lnTo>
                  <a:pt x="10692" y="5156"/>
                </a:lnTo>
                <a:lnTo>
                  <a:pt x="10715" y="5133"/>
                </a:lnTo>
                <a:lnTo>
                  <a:pt x="10715" y="5133"/>
                </a:lnTo>
                <a:cubicBezTo>
                  <a:pt x="10724" y="5137"/>
                  <a:pt x="10719" y="5144"/>
                  <a:pt x="10728" y="5144"/>
                </a:cubicBezTo>
                <a:lnTo>
                  <a:pt x="10776" y="5144"/>
                </a:lnTo>
                <a:lnTo>
                  <a:pt x="10752" y="5132"/>
                </a:lnTo>
                <a:lnTo>
                  <a:pt x="10776" y="5132"/>
                </a:lnTo>
                <a:cubicBezTo>
                  <a:pt x="10788" y="5126"/>
                  <a:pt x="10779" y="5126"/>
                  <a:pt x="10768" y="5126"/>
                </a:cubicBezTo>
                <a:cubicBezTo>
                  <a:pt x="10763" y="5126"/>
                  <a:pt x="10758" y="5126"/>
                  <a:pt x="10754" y="5126"/>
                </a:cubicBezTo>
                <a:lnTo>
                  <a:pt x="10754" y="5126"/>
                </a:lnTo>
                <a:cubicBezTo>
                  <a:pt x="10755" y="5126"/>
                  <a:pt x="10755" y="5126"/>
                  <a:pt x="10755" y="5126"/>
                </a:cubicBezTo>
                <a:cubicBezTo>
                  <a:pt x="10759" y="5126"/>
                  <a:pt x="10764" y="5124"/>
                  <a:pt x="10776" y="5120"/>
                </a:cubicBezTo>
                <a:lnTo>
                  <a:pt x="10788" y="5120"/>
                </a:lnTo>
                <a:lnTo>
                  <a:pt x="10788" y="5108"/>
                </a:lnTo>
                <a:lnTo>
                  <a:pt x="10776" y="5108"/>
                </a:lnTo>
                <a:cubicBezTo>
                  <a:pt x="10800" y="5108"/>
                  <a:pt x="10800" y="5096"/>
                  <a:pt x="10800" y="5096"/>
                </a:cubicBezTo>
                <a:cubicBezTo>
                  <a:pt x="10809" y="5116"/>
                  <a:pt x="10827" y="5135"/>
                  <a:pt x="10820" y="5135"/>
                </a:cubicBezTo>
                <a:cubicBezTo>
                  <a:pt x="10819" y="5135"/>
                  <a:pt x="10816" y="5134"/>
                  <a:pt x="10812" y="5132"/>
                </a:cubicBezTo>
                <a:cubicBezTo>
                  <a:pt x="10800" y="5132"/>
                  <a:pt x="10800" y="5132"/>
                  <a:pt x="10788" y="5121"/>
                </a:cubicBezTo>
                <a:lnTo>
                  <a:pt x="10788" y="5121"/>
                </a:lnTo>
                <a:cubicBezTo>
                  <a:pt x="10800" y="5132"/>
                  <a:pt x="10811" y="5144"/>
                  <a:pt x="10800" y="5144"/>
                </a:cubicBezTo>
                <a:cubicBezTo>
                  <a:pt x="10823" y="5144"/>
                  <a:pt x="10835" y="5168"/>
                  <a:pt x="10847" y="5180"/>
                </a:cubicBezTo>
                <a:cubicBezTo>
                  <a:pt x="10859" y="5180"/>
                  <a:pt x="10883" y="5168"/>
                  <a:pt x="10859" y="5156"/>
                </a:cubicBezTo>
                <a:lnTo>
                  <a:pt x="10847" y="5156"/>
                </a:lnTo>
                <a:cubicBezTo>
                  <a:pt x="10835" y="5144"/>
                  <a:pt x="10835" y="5132"/>
                  <a:pt x="10823" y="5120"/>
                </a:cubicBezTo>
                <a:lnTo>
                  <a:pt x="10823" y="5120"/>
                </a:lnTo>
                <a:cubicBezTo>
                  <a:pt x="10835" y="5120"/>
                  <a:pt x="10859" y="5144"/>
                  <a:pt x="10871" y="5144"/>
                </a:cubicBezTo>
                <a:cubicBezTo>
                  <a:pt x="10883" y="5132"/>
                  <a:pt x="10823" y="5108"/>
                  <a:pt x="10823" y="5096"/>
                </a:cubicBezTo>
                <a:cubicBezTo>
                  <a:pt x="10823" y="5096"/>
                  <a:pt x="10823" y="5096"/>
                  <a:pt x="10823" y="5085"/>
                </a:cubicBezTo>
                <a:lnTo>
                  <a:pt x="10835" y="5096"/>
                </a:lnTo>
                <a:cubicBezTo>
                  <a:pt x="10823" y="5085"/>
                  <a:pt x="10823" y="5073"/>
                  <a:pt x="10823" y="5061"/>
                </a:cubicBezTo>
                <a:cubicBezTo>
                  <a:pt x="10812" y="5061"/>
                  <a:pt x="10812" y="5049"/>
                  <a:pt x="10800" y="5037"/>
                </a:cubicBezTo>
                <a:lnTo>
                  <a:pt x="10812" y="5037"/>
                </a:lnTo>
                <a:cubicBezTo>
                  <a:pt x="10812" y="5037"/>
                  <a:pt x="10812" y="5037"/>
                  <a:pt x="10812" y="5025"/>
                </a:cubicBezTo>
                <a:lnTo>
                  <a:pt x="10823" y="5025"/>
                </a:lnTo>
                <a:cubicBezTo>
                  <a:pt x="10823" y="5025"/>
                  <a:pt x="10812" y="5025"/>
                  <a:pt x="10812" y="5013"/>
                </a:cubicBezTo>
                <a:lnTo>
                  <a:pt x="10823" y="5013"/>
                </a:lnTo>
                <a:cubicBezTo>
                  <a:pt x="10823" y="5013"/>
                  <a:pt x="10823" y="5013"/>
                  <a:pt x="10823" y="5025"/>
                </a:cubicBezTo>
                <a:cubicBezTo>
                  <a:pt x="10895" y="5073"/>
                  <a:pt x="10800" y="5037"/>
                  <a:pt x="10835" y="5073"/>
                </a:cubicBezTo>
                <a:cubicBezTo>
                  <a:pt x="10859" y="5085"/>
                  <a:pt x="10871" y="5108"/>
                  <a:pt x="10895" y="5132"/>
                </a:cubicBezTo>
                <a:lnTo>
                  <a:pt x="10871" y="5073"/>
                </a:lnTo>
                <a:lnTo>
                  <a:pt x="10871" y="5073"/>
                </a:lnTo>
                <a:cubicBezTo>
                  <a:pt x="10879" y="5081"/>
                  <a:pt x="10904" y="5095"/>
                  <a:pt x="10912" y="5095"/>
                </a:cubicBezTo>
                <a:cubicBezTo>
                  <a:pt x="10915" y="5095"/>
                  <a:pt x="10914" y="5092"/>
                  <a:pt x="10907" y="5085"/>
                </a:cubicBezTo>
                <a:lnTo>
                  <a:pt x="10895" y="5085"/>
                </a:lnTo>
                <a:cubicBezTo>
                  <a:pt x="10895" y="5061"/>
                  <a:pt x="10859" y="5037"/>
                  <a:pt x="10883" y="5037"/>
                </a:cubicBezTo>
                <a:cubicBezTo>
                  <a:pt x="10883" y="5049"/>
                  <a:pt x="10895" y="5061"/>
                  <a:pt x="10907" y="5061"/>
                </a:cubicBezTo>
                <a:cubicBezTo>
                  <a:pt x="10919" y="5061"/>
                  <a:pt x="10895" y="5037"/>
                  <a:pt x="10883" y="5025"/>
                </a:cubicBezTo>
                <a:lnTo>
                  <a:pt x="10883" y="5025"/>
                </a:lnTo>
                <a:cubicBezTo>
                  <a:pt x="10895" y="5025"/>
                  <a:pt x="10919" y="5061"/>
                  <a:pt x="10931" y="5061"/>
                </a:cubicBezTo>
                <a:cubicBezTo>
                  <a:pt x="10919" y="5043"/>
                  <a:pt x="10925" y="5040"/>
                  <a:pt x="10934" y="5040"/>
                </a:cubicBezTo>
                <a:cubicBezTo>
                  <a:pt x="10938" y="5040"/>
                  <a:pt x="10943" y="5041"/>
                  <a:pt x="10947" y="5041"/>
                </a:cubicBezTo>
                <a:cubicBezTo>
                  <a:pt x="10951" y="5041"/>
                  <a:pt x="10954" y="5040"/>
                  <a:pt x="10954" y="5037"/>
                </a:cubicBezTo>
                <a:cubicBezTo>
                  <a:pt x="10907" y="5013"/>
                  <a:pt x="10907" y="4966"/>
                  <a:pt x="10859" y="4954"/>
                </a:cubicBezTo>
                <a:lnTo>
                  <a:pt x="10835" y="4906"/>
                </a:lnTo>
                <a:lnTo>
                  <a:pt x="10835" y="4906"/>
                </a:lnTo>
                <a:cubicBezTo>
                  <a:pt x="10871" y="4930"/>
                  <a:pt x="10895" y="4966"/>
                  <a:pt x="10943" y="4989"/>
                </a:cubicBezTo>
                <a:lnTo>
                  <a:pt x="10931" y="5001"/>
                </a:lnTo>
                <a:cubicBezTo>
                  <a:pt x="10942" y="5010"/>
                  <a:pt x="10948" y="5014"/>
                  <a:pt x="10951" y="5014"/>
                </a:cubicBezTo>
                <a:cubicBezTo>
                  <a:pt x="10962" y="5014"/>
                  <a:pt x="10936" y="4970"/>
                  <a:pt x="10963" y="4970"/>
                </a:cubicBezTo>
                <a:cubicBezTo>
                  <a:pt x="10969" y="4970"/>
                  <a:pt x="10978" y="4972"/>
                  <a:pt x="10990" y="4977"/>
                </a:cubicBezTo>
                <a:cubicBezTo>
                  <a:pt x="10990" y="4977"/>
                  <a:pt x="10985" y="4972"/>
                  <a:pt x="10995" y="4972"/>
                </a:cubicBezTo>
                <a:cubicBezTo>
                  <a:pt x="11001" y="4972"/>
                  <a:pt x="11010" y="4973"/>
                  <a:pt x="11026" y="4977"/>
                </a:cubicBezTo>
                <a:lnTo>
                  <a:pt x="10966" y="4942"/>
                </a:lnTo>
                <a:cubicBezTo>
                  <a:pt x="10990" y="4942"/>
                  <a:pt x="11014" y="4966"/>
                  <a:pt x="11026" y="4966"/>
                </a:cubicBezTo>
                <a:cubicBezTo>
                  <a:pt x="11026" y="4954"/>
                  <a:pt x="11038" y="4954"/>
                  <a:pt x="11038" y="4954"/>
                </a:cubicBezTo>
                <a:cubicBezTo>
                  <a:pt x="11050" y="4966"/>
                  <a:pt x="11050" y="4966"/>
                  <a:pt x="11050" y="4977"/>
                </a:cubicBezTo>
                <a:cubicBezTo>
                  <a:pt x="11060" y="4981"/>
                  <a:pt x="11067" y="4982"/>
                  <a:pt x="11070" y="4982"/>
                </a:cubicBezTo>
                <a:cubicBezTo>
                  <a:pt x="11078" y="4982"/>
                  <a:pt x="11070" y="4974"/>
                  <a:pt x="11062" y="4966"/>
                </a:cubicBezTo>
                <a:cubicBezTo>
                  <a:pt x="11050" y="4954"/>
                  <a:pt x="11050" y="4942"/>
                  <a:pt x="11062" y="4942"/>
                </a:cubicBezTo>
                <a:cubicBezTo>
                  <a:pt x="11062" y="4942"/>
                  <a:pt x="11062" y="4930"/>
                  <a:pt x="11062" y="4930"/>
                </a:cubicBezTo>
                <a:cubicBezTo>
                  <a:pt x="11050" y="4930"/>
                  <a:pt x="11014" y="4906"/>
                  <a:pt x="11002" y="4906"/>
                </a:cubicBezTo>
                <a:cubicBezTo>
                  <a:pt x="11019" y="4898"/>
                  <a:pt x="11024" y="4889"/>
                  <a:pt x="11046" y="4889"/>
                </a:cubicBezTo>
                <a:cubicBezTo>
                  <a:pt x="11056" y="4889"/>
                  <a:pt x="11068" y="4891"/>
                  <a:pt x="11085" y="4894"/>
                </a:cubicBezTo>
                <a:cubicBezTo>
                  <a:pt x="11097" y="4906"/>
                  <a:pt x="11121" y="4918"/>
                  <a:pt x="11121" y="4918"/>
                </a:cubicBezTo>
                <a:cubicBezTo>
                  <a:pt x="11133" y="4918"/>
                  <a:pt x="11109" y="4894"/>
                  <a:pt x="11085" y="4882"/>
                </a:cubicBezTo>
                <a:cubicBezTo>
                  <a:pt x="11085" y="4870"/>
                  <a:pt x="11085" y="4870"/>
                  <a:pt x="11085" y="4870"/>
                </a:cubicBezTo>
                <a:cubicBezTo>
                  <a:pt x="11097" y="4882"/>
                  <a:pt x="11121" y="4882"/>
                  <a:pt x="11121" y="4882"/>
                </a:cubicBezTo>
                <a:cubicBezTo>
                  <a:pt x="11129" y="4882"/>
                  <a:pt x="11132" y="4887"/>
                  <a:pt x="11133" y="4887"/>
                </a:cubicBezTo>
                <a:cubicBezTo>
                  <a:pt x="11133" y="4887"/>
                  <a:pt x="11133" y="4886"/>
                  <a:pt x="11133" y="4882"/>
                </a:cubicBezTo>
                <a:cubicBezTo>
                  <a:pt x="11097" y="4858"/>
                  <a:pt x="11133" y="4858"/>
                  <a:pt x="11109" y="4835"/>
                </a:cubicBezTo>
                <a:lnTo>
                  <a:pt x="11109" y="4835"/>
                </a:lnTo>
                <a:cubicBezTo>
                  <a:pt x="11109" y="4835"/>
                  <a:pt x="11097" y="4846"/>
                  <a:pt x="11097" y="4846"/>
                </a:cubicBezTo>
                <a:cubicBezTo>
                  <a:pt x="11077" y="4826"/>
                  <a:pt x="11056" y="4796"/>
                  <a:pt x="11066" y="4796"/>
                </a:cubicBezTo>
                <a:cubicBezTo>
                  <a:pt x="11068" y="4796"/>
                  <a:pt x="11070" y="4797"/>
                  <a:pt x="11073" y="4799"/>
                </a:cubicBezTo>
                <a:cubicBezTo>
                  <a:pt x="11097" y="4835"/>
                  <a:pt x="11133" y="4823"/>
                  <a:pt x="11133" y="4846"/>
                </a:cubicBezTo>
                <a:cubicBezTo>
                  <a:pt x="11143" y="4850"/>
                  <a:pt x="11149" y="4852"/>
                  <a:pt x="11151" y="4852"/>
                </a:cubicBezTo>
                <a:cubicBezTo>
                  <a:pt x="11164" y="4852"/>
                  <a:pt x="11101" y="4811"/>
                  <a:pt x="11121" y="4811"/>
                </a:cubicBezTo>
                <a:lnTo>
                  <a:pt x="11121" y="4811"/>
                </a:lnTo>
                <a:lnTo>
                  <a:pt x="11145" y="4823"/>
                </a:lnTo>
                <a:cubicBezTo>
                  <a:pt x="11181" y="4846"/>
                  <a:pt x="11157" y="4846"/>
                  <a:pt x="11169" y="4846"/>
                </a:cubicBezTo>
                <a:cubicBezTo>
                  <a:pt x="11193" y="4870"/>
                  <a:pt x="11157" y="4882"/>
                  <a:pt x="11181" y="4918"/>
                </a:cubicBezTo>
                <a:lnTo>
                  <a:pt x="11216" y="4894"/>
                </a:lnTo>
                <a:cubicBezTo>
                  <a:pt x="11204" y="4835"/>
                  <a:pt x="11276" y="4823"/>
                  <a:pt x="11228" y="4739"/>
                </a:cubicBezTo>
                <a:lnTo>
                  <a:pt x="11228" y="4739"/>
                </a:lnTo>
                <a:cubicBezTo>
                  <a:pt x="11228" y="4751"/>
                  <a:pt x="11228" y="4751"/>
                  <a:pt x="11228" y="4751"/>
                </a:cubicBezTo>
                <a:cubicBezTo>
                  <a:pt x="11228" y="4739"/>
                  <a:pt x="11228" y="4739"/>
                  <a:pt x="11216" y="4727"/>
                </a:cubicBezTo>
                <a:lnTo>
                  <a:pt x="11216" y="4739"/>
                </a:lnTo>
                <a:lnTo>
                  <a:pt x="11204" y="4715"/>
                </a:lnTo>
                <a:lnTo>
                  <a:pt x="11204" y="4715"/>
                </a:lnTo>
                <a:cubicBezTo>
                  <a:pt x="11222" y="4721"/>
                  <a:pt x="11234" y="4721"/>
                  <a:pt x="11246" y="4721"/>
                </a:cubicBezTo>
                <a:cubicBezTo>
                  <a:pt x="11258" y="4721"/>
                  <a:pt x="11270" y="4721"/>
                  <a:pt x="11288" y="4727"/>
                </a:cubicBezTo>
                <a:cubicBezTo>
                  <a:pt x="11252" y="4715"/>
                  <a:pt x="11252" y="4715"/>
                  <a:pt x="11228" y="4704"/>
                </a:cubicBezTo>
                <a:cubicBezTo>
                  <a:pt x="11204" y="4680"/>
                  <a:pt x="11193" y="4668"/>
                  <a:pt x="11204" y="4668"/>
                </a:cubicBezTo>
                <a:lnTo>
                  <a:pt x="11204" y="4668"/>
                </a:lnTo>
                <a:cubicBezTo>
                  <a:pt x="11228" y="4680"/>
                  <a:pt x="11228" y="4692"/>
                  <a:pt x="11252" y="4692"/>
                </a:cubicBezTo>
                <a:cubicBezTo>
                  <a:pt x="11240" y="4692"/>
                  <a:pt x="11228" y="4668"/>
                  <a:pt x="11228" y="4668"/>
                </a:cubicBezTo>
                <a:lnTo>
                  <a:pt x="11228" y="4668"/>
                </a:lnTo>
                <a:cubicBezTo>
                  <a:pt x="11240" y="4668"/>
                  <a:pt x="11252" y="4668"/>
                  <a:pt x="11276" y="4680"/>
                </a:cubicBezTo>
                <a:cubicBezTo>
                  <a:pt x="11276" y="4684"/>
                  <a:pt x="11275" y="4685"/>
                  <a:pt x="11273" y="4685"/>
                </a:cubicBezTo>
                <a:cubicBezTo>
                  <a:pt x="11269" y="4685"/>
                  <a:pt x="11264" y="4680"/>
                  <a:pt x="11264" y="4680"/>
                </a:cubicBezTo>
                <a:lnTo>
                  <a:pt x="11264" y="4680"/>
                </a:lnTo>
                <a:cubicBezTo>
                  <a:pt x="11264" y="4692"/>
                  <a:pt x="11288" y="4680"/>
                  <a:pt x="11300" y="4704"/>
                </a:cubicBezTo>
                <a:lnTo>
                  <a:pt x="11300" y="4692"/>
                </a:lnTo>
                <a:cubicBezTo>
                  <a:pt x="11324" y="4704"/>
                  <a:pt x="11335" y="4715"/>
                  <a:pt x="11347" y="4727"/>
                </a:cubicBezTo>
                <a:cubicBezTo>
                  <a:pt x="11347" y="4692"/>
                  <a:pt x="11300" y="4644"/>
                  <a:pt x="11288" y="4620"/>
                </a:cubicBezTo>
                <a:lnTo>
                  <a:pt x="11288" y="4620"/>
                </a:lnTo>
                <a:cubicBezTo>
                  <a:pt x="11296" y="4629"/>
                  <a:pt x="11328" y="4648"/>
                  <a:pt x="11338" y="4656"/>
                </a:cubicBezTo>
                <a:lnTo>
                  <a:pt x="11338" y="4656"/>
                </a:lnTo>
                <a:cubicBezTo>
                  <a:pt x="11350" y="4652"/>
                  <a:pt x="11324" y="4621"/>
                  <a:pt x="11314" y="4595"/>
                </a:cubicBezTo>
                <a:lnTo>
                  <a:pt x="11314" y="4595"/>
                </a:lnTo>
                <a:cubicBezTo>
                  <a:pt x="11360" y="4572"/>
                  <a:pt x="11396" y="4537"/>
                  <a:pt x="11466" y="4537"/>
                </a:cubicBezTo>
                <a:lnTo>
                  <a:pt x="11419" y="4489"/>
                </a:lnTo>
                <a:lnTo>
                  <a:pt x="11466" y="4501"/>
                </a:lnTo>
                <a:cubicBezTo>
                  <a:pt x="11526" y="4477"/>
                  <a:pt x="11514" y="4430"/>
                  <a:pt x="11526" y="4382"/>
                </a:cubicBezTo>
                <a:cubicBezTo>
                  <a:pt x="11526" y="4376"/>
                  <a:pt x="11528" y="4374"/>
                  <a:pt x="11532" y="4374"/>
                </a:cubicBezTo>
                <a:cubicBezTo>
                  <a:pt x="11543" y="4374"/>
                  <a:pt x="11568" y="4394"/>
                  <a:pt x="11585" y="4394"/>
                </a:cubicBezTo>
                <a:cubicBezTo>
                  <a:pt x="11609" y="4382"/>
                  <a:pt x="11550" y="4334"/>
                  <a:pt x="11562" y="4299"/>
                </a:cubicBezTo>
                <a:lnTo>
                  <a:pt x="11562" y="4299"/>
                </a:lnTo>
                <a:cubicBezTo>
                  <a:pt x="11572" y="4309"/>
                  <a:pt x="11600" y="4337"/>
                  <a:pt x="11615" y="4337"/>
                </a:cubicBezTo>
                <a:cubicBezTo>
                  <a:pt x="11617" y="4337"/>
                  <a:pt x="11620" y="4336"/>
                  <a:pt x="11621" y="4334"/>
                </a:cubicBezTo>
                <a:cubicBezTo>
                  <a:pt x="11609" y="4323"/>
                  <a:pt x="11585" y="4311"/>
                  <a:pt x="11597" y="4311"/>
                </a:cubicBezTo>
                <a:lnTo>
                  <a:pt x="11609" y="4323"/>
                </a:lnTo>
                <a:cubicBezTo>
                  <a:pt x="11616" y="4325"/>
                  <a:pt x="11621" y="4326"/>
                  <a:pt x="11624" y="4326"/>
                </a:cubicBezTo>
                <a:cubicBezTo>
                  <a:pt x="11638" y="4326"/>
                  <a:pt x="11626" y="4308"/>
                  <a:pt x="11645" y="4299"/>
                </a:cubicBezTo>
                <a:cubicBezTo>
                  <a:pt x="11657" y="4275"/>
                  <a:pt x="11633" y="4239"/>
                  <a:pt x="11597" y="4180"/>
                </a:cubicBezTo>
                <a:cubicBezTo>
                  <a:pt x="11599" y="4176"/>
                  <a:pt x="11602" y="4174"/>
                  <a:pt x="11605" y="4174"/>
                </a:cubicBezTo>
                <a:cubicBezTo>
                  <a:pt x="11621" y="4174"/>
                  <a:pt x="11647" y="4215"/>
                  <a:pt x="11657" y="4215"/>
                </a:cubicBezTo>
                <a:cubicBezTo>
                  <a:pt x="11633" y="4215"/>
                  <a:pt x="11657" y="4239"/>
                  <a:pt x="11681" y="4251"/>
                </a:cubicBezTo>
                <a:cubicBezTo>
                  <a:pt x="11672" y="4243"/>
                  <a:pt x="11670" y="4229"/>
                  <a:pt x="11681" y="4229"/>
                </a:cubicBezTo>
                <a:cubicBezTo>
                  <a:pt x="11686" y="4229"/>
                  <a:pt x="11693" y="4232"/>
                  <a:pt x="11705" y="4239"/>
                </a:cubicBezTo>
                <a:cubicBezTo>
                  <a:pt x="11716" y="4227"/>
                  <a:pt x="11716" y="4227"/>
                  <a:pt x="11693" y="4192"/>
                </a:cubicBezTo>
                <a:lnTo>
                  <a:pt x="11693" y="4192"/>
                </a:lnTo>
                <a:cubicBezTo>
                  <a:pt x="11697" y="4201"/>
                  <a:pt x="11696" y="4205"/>
                  <a:pt x="11693" y="4205"/>
                </a:cubicBezTo>
                <a:cubicBezTo>
                  <a:pt x="11688" y="4205"/>
                  <a:pt x="11676" y="4194"/>
                  <a:pt x="11669" y="4180"/>
                </a:cubicBezTo>
                <a:cubicBezTo>
                  <a:pt x="11682" y="4180"/>
                  <a:pt x="11688" y="4172"/>
                  <a:pt x="11700" y="4172"/>
                </a:cubicBezTo>
                <a:cubicBezTo>
                  <a:pt x="11708" y="4172"/>
                  <a:pt x="11720" y="4176"/>
                  <a:pt x="11740" y="4192"/>
                </a:cubicBezTo>
                <a:cubicBezTo>
                  <a:pt x="11764" y="4132"/>
                  <a:pt x="11812" y="4084"/>
                  <a:pt x="11847" y="4025"/>
                </a:cubicBezTo>
                <a:cubicBezTo>
                  <a:pt x="11839" y="4016"/>
                  <a:pt x="11835" y="4014"/>
                  <a:pt x="11833" y="4014"/>
                </a:cubicBezTo>
                <a:cubicBezTo>
                  <a:pt x="11830" y="4014"/>
                  <a:pt x="11830" y="4017"/>
                  <a:pt x="11829" y="4017"/>
                </a:cubicBezTo>
                <a:cubicBezTo>
                  <a:pt x="11828" y="4017"/>
                  <a:pt x="11826" y="4016"/>
                  <a:pt x="11824" y="4013"/>
                </a:cubicBezTo>
                <a:cubicBezTo>
                  <a:pt x="11812" y="3995"/>
                  <a:pt x="11818" y="3995"/>
                  <a:pt x="11824" y="3995"/>
                </a:cubicBezTo>
                <a:cubicBezTo>
                  <a:pt x="11830" y="3995"/>
                  <a:pt x="11835" y="3995"/>
                  <a:pt x="11824" y="3977"/>
                </a:cubicBezTo>
                <a:lnTo>
                  <a:pt x="11824" y="3977"/>
                </a:lnTo>
                <a:lnTo>
                  <a:pt x="11847" y="4001"/>
                </a:lnTo>
                <a:cubicBezTo>
                  <a:pt x="11859" y="3989"/>
                  <a:pt x="11824" y="3942"/>
                  <a:pt x="11812" y="3906"/>
                </a:cubicBezTo>
                <a:lnTo>
                  <a:pt x="11812" y="3906"/>
                </a:lnTo>
                <a:cubicBezTo>
                  <a:pt x="11835" y="3930"/>
                  <a:pt x="11847" y="3918"/>
                  <a:pt x="11859" y="3942"/>
                </a:cubicBezTo>
                <a:cubicBezTo>
                  <a:pt x="11859" y="3941"/>
                  <a:pt x="11860" y="3940"/>
                  <a:pt x="11862" y="3940"/>
                </a:cubicBezTo>
                <a:cubicBezTo>
                  <a:pt x="11876" y="3940"/>
                  <a:pt x="11956" y="3982"/>
                  <a:pt x="11968" y="3982"/>
                </a:cubicBezTo>
                <a:cubicBezTo>
                  <a:pt x="11970" y="3982"/>
                  <a:pt x="11970" y="3981"/>
                  <a:pt x="11966" y="3977"/>
                </a:cubicBezTo>
                <a:lnTo>
                  <a:pt x="11847" y="3906"/>
                </a:lnTo>
                <a:cubicBezTo>
                  <a:pt x="11839" y="3906"/>
                  <a:pt x="11842" y="3900"/>
                  <a:pt x="11841" y="3896"/>
                </a:cubicBezTo>
                <a:lnTo>
                  <a:pt x="11841" y="3896"/>
                </a:lnTo>
                <a:cubicBezTo>
                  <a:pt x="11864" y="3906"/>
                  <a:pt x="11895" y="3906"/>
                  <a:pt x="11895" y="3906"/>
                </a:cubicBezTo>
                <a:cubicBezTo>
                  <a:pt x="11931" y="3930"/>
                  <a:pt x="11919" y="3930"/>
                  <a:pt x="11919" y="3942"/>
                </a:cubicBezTo>
                <a:cubicBezTo>
                  <a:pt x="11943" y="3959"/>
                  <a:pt x="11952" y="3959"/>
                  <a:pt x="11960" y="3959"/>
                </a:cubicBezTo>
                <a:cubicBezTo>
                  <a:pt x="11969" y="3959"/>
                  <a:pt x="11978" y="3959"/>
                  <a:pt x="12002" y="3977"/>
                </a:cubicBezTo>
                <a:cubicBezTo>
                  <a:pt x="12002" y="3965"/>
                  <a:pt x="11978" y="3965"/>
                  <a:pt x="11955" y="3942"/>
                </a:cubicBezTo>
                <a:cubicBezTo>
                  <a:pt x="11944" y="3921"/>
                  <a:pt x="11916" y="3892"/>
                  <a:pt x="11932" y="3892"/>
                </a:cubicBezTo>
                <a:cubicBezTo>
                  <a:pt x="11934" y="3892"/>
                  <a:pt x="11938" y="3892"/>
                  <a:pt x="11943" y="3894"/>
                </a:cubicBezTo>
                <a:lnTo>
                  <a:pt x="11907" y="3846"/>
                </a:lnTo>
                <a:lnTo>
                  <a:pt x="11907" y="3846"/>
                </a:lnTo>
                <a:cubicBezTo>
                  <a:pt x="11923" y="3854"/>
                  <a:pt x="11929" y="3857"/>
                  <a:pt x="11932" y="3857"/>
                </a:cubicBezTo>
                <a:cubicBezTo>
                  <a:pt x="11936" y="3857"/>
                  <a:pt x="11923" y="3846"/>
                  <a:pt x="11931" y="3846"/>
                </a:cubicBezTo>
                <a:lnTo>
                  <a:pt x="11931" y="3846"/>
                </a:lnTo>
                <a:lnTo>
                  <a:pt x="11955" y="3858"/>
                </a:lnTo>
                <a:lnTo>
                  <a:pt x="11990" y="3858"/>
                </a:lnTo>
                <a:cubicBezTo>
                  <a:pt x="12008" y="3870"/>
                  <a:pt x="12005" y="3870"/>
                  <a:pt x="12002" y="3870"/>
                </a:cubicBezTo>
                <a:cubicBezTo>
                  <a:pt x="11999" y="3870"/>
                  <a:pt x="11996" y="3870"/>
                  <a:pt x="12014" y="3882"/>
                </a:cubicBezTo>
                <a:lnTo>
                  <a:pt x="12026" y="3882"/>
                </a:lnTo>
                <a:cubicBezTo>
                  <a:pt x="12002" y="3870"/>
                  <a:pt x="11990" y="3846"/>
                  <a:pt x="11978" y="3846"/>
                </a:cubicBezTo>
                <a:cubicBezTo>
                  <a:pt x="11943" y="3811"/>
                  <a:pt x="11907" y="3775"/>
                  <a:pt x="11931" y="3763"/>
                </a:cubicBezTo>
                <a:lnTo>
                  <a:pt x="11931" y="3763"/>
                </a:lnTo>
                <a:cubicBezTo>
                  <a:pt x="11966" y="3775"/>
                  <a:pt x="11955" y="3799"/>
                  <a:pt x="11990" y="3811"/>
                </a:cubicBezTo>
                <a:cubicBezTo>
                  <a:pt x="12026" y="3799"/>
                  <a:pt x="11919" y="3715"/>
                  <a:pt x="11931" y="3703"/>
                </a:cubicBezTo>
                <a:cubicBezTo>
                  <a:pt x="11955" y="3703"/>
                  <a:pt x="11919" y="3680"/>
                  <a:pt x="11931" y="3656"/>
                </a:cubicBezTo>
                <a:lnTo>
                  <a:pt x="11931" y="3656"/>
                </a:lnTo>
                <a:cubicBezTo>
                  <a:pt x="11955" y="3680"/>
                  <a:pt x="11966" y="3668"/>
                  <a:pt x="11990" y="3680"/>
                </a:cubicBezTo>
                <a:lnTo>
                  <a:pt x="12014" y="3703"/>
                </a:lnTo>
                <a:cubicBezTo>
                  <a:pt x="12014" y="3697"/>
                  <a:pt x="12017" y="3695"/>
                  <a:pt x="12023" y="3695"/>
                </a:cubicBezTo>
                <a:cubicBezTo>
                  <a:pt x="12029" y="3695"/>
                  <a:pt x="12038" y="3697"/>
                  <a:pt x="12050" y="3703"/>
                </a:cubicBezTo>
                <a:cubicBezTo>
                  <a:pt x="12014" y="3680"/>
                  <a:pt x="12026" y="3656"/>
                  <a:pt x="12014" y="3632"/>
                </a:cubicBezTo>
                <a:lnTo>
                  <a:pt x="11990" y="3620"/>
                </a:lnTo>
                <a:cubicBezTo>
                  <a:pt x="11990" y="3596"/>
                  <a:pt x="11978" y="3572"/>
                  <a:pt x="11990" y="3572"/>
                </a:cubicBezTo>
                <a:cubicBezTo>
                  <a:pt x="11990" y="3549"/>
                  <a:pt x="11966" y="3537"/>
                  <a:pt x="11943" y="3501"/>
                </a:cubicBezTo>
                <a:lnTo>
                  <a:pt x="11943" y="3501"/>
                </a:lnTo>
                <a:cubicBezTo>
                  <a:pt x="11966" y="3513"/>
                  <a:pt x="12002" y="3537"/>
                  <a:pt x="12038" y="3561"/>
                </a:cubicBezTo>
                <a:cubicBezTo>
                  <a:pt x="12030" y="3557"/>
                  <a:pt x="12025" y="3555"/>
                  <a:pt x="12021" y="3555"/>
                </a:cubicBezTo>
                <a:cubicBezTo>
                  <a:pt x="12013" y="3555"/>
                  <a:pt x="12010" y="3561"/>
                  <a:pt x="12002" y="3561"/>
                </a:cubicBezTo>
                <a:cubicBezTo>
                  <a:pt x="12014" y="3596"/>
                  <a:pt x="12074" y="3656"/>
                  <a:pt x="12038" y="3668"/>
                </a:cubicBezTo>
                <a:cubicBezTo>
                  <a:pt x="12059" y="3685"/>
                  <a:pt x="12068" y="3691"/>
                  <a:pt x="12070" y="3691"/>
                </a:cubicBezTo>
                <a:cubicBezTo>
                  <a:pt x="12077" y="3691"/>
                  <a:pt x="12048" y="3656"/>
                  <a:pt x="12074" y="3656"/>
                </a:cubicBezTo>
                <a:cubicBezTo>
                  <a:pt x="12074" y="3668"/>
                  <a:pt x="12074" y="3668"/>
                  <a:pt x="12086" y="3668"/>
                </a:cubicBezTo>
                <a:cubicBezTo>
                  <a:pt x="12086" y="3680"/>
                  <a:pt x="12086" y="3703"/>
                  <a:pt x="12121" y="3727"/>
                </a:cubicBezTo>
                <a:cubicBezTo>
                  <a:pt x="12132" y="3707"/>
                  <a:pt x="12080" y="3677"/>
                  <a:pt x="12088" y="3677"/>
                </a:cubicBezTo>
                <a:lnTo>
                  <a:pt x="12088" y="3677"/>
                </a:lnTo>
                <a:cubicBezTo>
                  <a:pt x="12090" y="3677"/>
                  <a:pt x="12093" y="3678"/>
                  <a:pt x="12097" y="3680"/>
                </a:cubicBezTo>
                <a:cubicBezTo>
                  <a:pt x="12093" y="3668"/>
                  <a:pt x="12099" y="3664"/>
                  <a:pt x="12108" y="3664"/>
                </a:cubicBezTo>
                <a:cubicBezTo>
                  <a:pt x="12125" y="3664"/>
                  <a:pt x="12157" y="3680"/>
                  <a:pt x="12157" y="3680"/>
                </a:cubicBezTo>
                <a:cubicBezTo>
                  <a:pt x="12145" y="3656"/>
                  <a:pt x="12086" y="3608"/>
                  <a:pt x="12109" y="3596"/>
                </a:cubicBezTo>
                <a:lnTo>
                  <a:pt x="12109" y="3596"/>
                </a:lnTo>
                <a:lnTo>
                  <a:pt x="12145" y="3632"/>
                </a:lnTo>
                <a:cubicBezTo>
                  <a:pt x="12157" y="3620"/>
                  <a:pt x="12086" y="3584"/>
                  <a:pt x="12097" y="3572"/>
                </a:cubicBezTo>
                <a:cubicBezTo>
                  <a:pt x="12097" y="3572"/>
                  <a:pt x="12071" y="3546"/>
                  <a:pt x="12064" y="3546"/>
                </a:cubicBezTo>
                <a:cubicBezTo>
                  <a:pt x="12062" y="3546"/>
                  <a:pt x="12062" y="3547"/>
                  <a:pt x="12062" y="3549"/>
                </a:cubicBezTo>
                <a:cubicBezTo>
                  <a:pt x="12038" y="3525"/>
                  <a:pt x="12050" y="3513"/>
                  <a:pt x="12062" y="3501"/>
                </a:cubicBezTo>
                <a:cubicBezTo>
                  <a:pt x="12062" y="3501"/>
                  <a:pt x="12050" y="3501"/>
                  <a:pt x="12038" y="3489"/>
                </a:cubicBezTo>
                <a:cubicBezTo>
                  <a:pt x="12034" y="3488"/>
                  <a:pt x="12031" y="3487"/>
                  <a:pt x="12029" y="3487"/>
                </a:cubicBezTo>
                <a:cubicBezTo>
                  <a:pt x="12016" y="3487"/>
                  <a:pt x="12032" y="3508"/>
                  <a:pt x="12021" y="3508"/>
                </a:cubicBezTo>
                <a:cubicBezTo>
                  <a:pt x="12018" y="3508"/>
                  <a:pt x="12012" y="3506"/>
                  <a:pt x="12002" y="3501"/>
                </a:cubicBezTo>
                <a:lnTo>
                  <a:pt x="12002" y="3501"/>
                </a:lnTo>
                <a:lnTo>
                  <a:pt x="12038" y="3537"/>
                </a:lnTo>
                <a:cubicBezTo>
                  <a:pt x="12014" y="3537"/>
                  <a:pt x="11978" y="3513"/>
                  <a:pt x="11966" y="3501"/>
                </a:cubicBezTo>
                <a:cubicBezTo>
                  <a:pt x="11943" y="3489"/>
                  <a:pt x="11939" y="3486"/>
                  <a:pt x="11942" y="3486"/>
                </a:cubicBezTo>
                <a:cubicBezTo>
                  <a:pt x="11944" y="3486"/>
                  <a:pt x="11951" y="3488"/>
                  <a:pt x="11956" y="3488"/>
                </a:cubicBezTo>
                <a:cubicBezTo>
                  <a:pt x="11964" y="3488"/>
                  <a:pt x="11966" y="3484"/>
                  <a:pt x="11943" y="3465"/>
                </a:cubicBezTo>
                <a:lnTo>
                  <a:pt x="11943" y="3477"/>
                </a:lnTo>
                <a:cubicBezTo>
                  <a:pt x="11895" y="3453"/>
                  <a:pt x="11919" y="3430"/>
                  <a:pt x="11931" y="3430"/>
                </a:cubicBezTo>
                <a:cubicBezTo>
                  <a:pt x="11955" y="3430"/>
                  <a:pt x="11966" y="3430"/>
                  <a:pt x="12002" y="3442"/>
                </a:cubicBezTo>
                <a:lnTo>
                  <a:pt x="12002" y="3465"/>
                </a:lnTo>
                <a:cubicBezTo>
                  <a:pt x="12007" y="3467"/>
                  <a:pt x="12011" y="3468"/>
                  <a:pt x="12013" y="3468"/>
                </a:cubicBezTo>
                <a:cubicBezTo>
                  <a:pt x="12029" y="3468"/>
                  <a:pt x="12004" y="3440"/>
                  <a:pt x="12014" y="3430"/>
                </a:cubicBezTo>
                <a:lnTo>
                  <a:pt x="12014" y="3430"/>
                </a:lnTo>
                <a:cubicBezTo>
                  <a:pt x="12014" y="3430"/>
                  <a:pt x="12014" y="3430"/>
                  <a:pt x="12026" y="3442"/>
                </a:cubicBezTo>
                <a:cubicBezTo>
                  <a:pt x="12038" y="3430"/>
                  <a:pt x="12026" y="3406"/>
                  <a:pt x="12038" y="3406"/>
                </a:cubicBezTo>
                <a:lnTo>
                  <a:pt x="12014" y="3394"/>
                </a:lnTo>
                <a:lnTo>
                  <a:pt x="12026" y="3406"/>
                </a:lnTo>
                <a:cubicBezTo>
                  <a:pt x="12014" y="3406"/>
                  <a:pt x="11990" y="3406"/>
                  <a:pt x="11978" y="3382"/>
                </a:cubicBezTo>
                <a:cubicBezTo>
                  <a:pt x="11975" y="3376"/>
                  <a:pt x="11977" y="3374"/>
                  <a:pt x="11981" y="3374"/>
                </a:cubicBezTo>
                <a:cubicBezTo>
                  <a:pt x="11993" y="3374"/>
                  <a:pt x="12032" y="3397"/>
                  <a:pt x="12050" y="3406"/>
                </a:cubicBezTo>
                <a:cubicBezTo>
                  <a:pt x="12097" y="3442"/>
                  <a:pt x="12038" y="3418"/>
                  <a:pt x="12050" y="3442"/>
                </a:cubicBezTo>
                <a:cubicBezTo>
                  <a:pt x="12060" y="3446"/>
                  <a:pt x="12066" y="3448"/>
                  <a:pt x="12070" y="3448"/>
                </a:cubicBezTo>
                <a:cubicBezTo>
                  <a:pt x="12084" y="3448"/>
                  <a:pt x="12075" y="3428"/>
                  <a:pt x="12096" y="3428"/>
                </a:cubicBezTo>
                <a:cubicBezTo>
                  <a:pt x="12100" y="3428"/>
                  <a:pt x="12104" y="3428"/>
                  <a:pt x="12109" y="3430"/>
                </a:cubicBezTo>
                <a:cubicBezTo>
                  <a:pt x="12145" y="3465"/>
                  <a:pt x="12086" y="3442"/>
                  <a:pt x="12133" y="3477"/>
                </a:cubicBezTo>
                <a:cubicBezTo>
                  <a:pt x="12145" y="3465"/>
                  <a:pt x="12121" y="3442"/>
                  <a:pt x="12133" y="3442"/>
                </a:cubicBezTo>
                <a:lnTo>
                  <a:pt x="12133" y="3442"/>
                </a:lnTo>
                <a:cubicBezTo>
                  <a:pt x="12157" y="3453"/>
                  <a:pt x="12157" y="3465"/>
                  <a:pt x="12181" y="3489"/>
                </a:cubicBezTo>
                <a:lnTo>
                  <a:pt x="12205" y="3489"/>
                </a:lnTo>
                <a:cubicBezTo>
                  <a:pt x="12193" y="3513"/>
                  <a:pt x="12264" y="3525"/>
                  <a:pt x="12264" y="3549"/>
                </a:cubicBezTo>
                <a:cubicBezTo>
                  <a:pt x="12267" y="3550"/>
                  <a:pt x="12268" y="3551"/>
                  <a:pt x="12269" y="3551"/>
                </a:cubicBezTo>
                <a:cubicBezTo>
                  <a:pt x="12275" y="3551"/>
                  <a:pt x="12243" y="3523"/>
                  <a:pt x="12255" y="3523"/>
                </a:cubicBezTo>
                <a:cubicBezTo>
                  <a:pt x="12257" y="3523"/>
                  <a:pt x="12260" y="3524"/>
                  <a:pt x="12264" y="3525"/>
                </a:cubicBezTo>
                <a:cubicBezTo>
                  <a:pt x="12240" y="3513"/>
                  <a:pt x="12205" y="3489"/>
                  <a:pt x="12193" y="3477"/>
                </a:cubicBezTo>
                <a:lnTo>
                  <a:pt x="12216" y="3465"/>
                </a:lnTo>
                <a:cubicBezTo>
                  <a:pt x="12222" y="3468"/>
                  <a:pt x="12227" y="3472"/>
                  <a:pt x="12231" y="3477"/>
                </a:cubicBezTo>
                <a:lnTo>
                  <a:pt x="12231" y="3477"/>
                </a:lnTo>
                <a:cubicBezTo>
                  <a:pt x="12245" y="3472"/>
                  <a:pt x="12180" y="3428"/>
                  <a:pt x="12169" y="3406"/>
                </a:cubicBezTo>
                <a:cubicBezTo>
                  <a:pt x="12169" y="3400"/>
                  <a:pt x="12172" y="3397"/>
                  <a:pt x="12176" y="3397"/>
                </a:cubicBezTo>
                <a:cubicBezTo>
                  <a:pt x="12181" y="3397"/>
                  <a:pt x="12187" y="3400"/>
                  <a:pt x="12193" y="3406"/>
                </a:cubicBezTo>
                <a:cubicBezTo>
                  <a:pt x="12169" y="3358"/>
                  <a:pt x="12181" y="3334"/>
                  <a:pt x="12157" y="3287"/>
                </a:cubicBezTo>
                <a:lnTo>
                  <a:pt x="12157" y="3287"/>
                </a:lnTo>
                <a:cubicBezTo>
                  <a:pt x="12181" y="3322"/>
                  <a:pt x="12205" y="3322"/>
                  <a:pt x="12228" y="3334"/>
                </a:cubicBezTo>
                <a:cubicBezTo>
                  <a:pt x="12228" y="3346"/>
                  <a:pt x="12276" y="3382"/>
                  <a:pt x="12300" y="3394"/>
                </a:cubicBezTo>
                <a:cubicBezTo>
                  <a:pt x="12300" y="3382"/>
                  <a:pt x="12264" y="3346"/>
                  <a:pt x="12240" y="3346"/>
                </a:cubicBezTo>
                <a:cubicBezTo>
                  <a:pt x="12261" y="3346"/>
                  <a:pt x="12229" y="3320"/>
                  <a:pt x="12242" y="3320"/>
                </a:cubicBezTo>
                <a:cubicBezTo>
                  <a:pt x="12244" y="3320"/>
                  <a:pt x="12247" y="3321"/>
                  <a:pt x="12252" y="3322"/>
                </a:cubicBezTo>
                <a:cubicBezTo>
                  <a:pt x="12276" y="3322"/>
                  <a:pt x="12300" y="3358"/>
                  <a:pt x="12312" y="3370"/>
                </a:cubicBezTo>
                <a:cubicBezTo>
                  <a:pt x="12324" y="3358"/>
                  <a:pt x="12264" y="3322"/>
                  <a:pt x="12288" y="3322"/>
                </a:cubicBezTo>
                <a:cubicBezTo>
                  <a:pt x="12288" y="3322"/>
                  <a:pt x="12288" y="3322"/>
                  <a:pt x="12300" y="3334"/>
                </a:cubicBezTo>
                <a:cubicBezTo>
                  <a:pt x="12312" y="3334"/>
                  <a:pt x="12300" y="3311"/>
                  <a:pt x="12276" y="3287"/>
                </a:cubicBezTo>
                <a:lnTo>
                  <a:pt x="12276" y="3287"/>
                </a:lnTo>
                <a:cubicBezTo>
                  <a:pt x="12291" y="3296"/>
                  <a:pt x="12299" y="3299"/>
                  <a:pt x="12304" y="3299"/>
                </a:cubicBezTo>
                <a:cubicBezTo>
                  <a:pt x="12314" y="3299"/>
                  <a:pt x="12310" y="3287"/>
                  <a:pt x="12320" y="3287"/>
                </a:cubicBezTo>
                <a:cubicBezTo>
                  <a:pt x="12324" y="3287"/>
                  <a:pt x="12333" y="3290"/>
                  <a:pt x="12347" y="3299"/>
                </a:cubicBezTo>
                <a:cubicBezTo>
                  <a:pt x="12336" y="3275"/>
                  <a:pt x="12312" y="3287"/>
                  <a:pt x="12288" y="3263"/>
                </a:cubicBezTo>
                <a:cubicBezTo>
                  <a:pt x="12276" y="3239"/>
                  <a:pt x="12300" y="3239"/>
                  <a:pt x="12312" y="3239"/>
                </a:cubicBezTo>
                <a:cubicBezTo>
                  <a:pt x="12312" y="3251"/>
                  <a:pt x="12324" y="3263"/>
                  <a:pt x="12312" y="3263"/>
                </a:cubicBezTo>
                <a:lnTo>
                  <a:pt x="12359" y="3287"/>
                </a:lnTo>
                <a:cubicBezTo>
                  <a:pt x="12395" y="3275"/>
                  <a:pt x="12276" y="3203"/>
                  <a:pt x="12324" y="3203"/>
                </a:cubicBezTo>
                <a:cubicBezTo>
                  <a:pt x="12335" y="3238"/>
                  <a:pt x="12358" y="3228"/>
                  <a:pt x="12380" y="3259"/>
                </a:cubicBezTo>
                <a:lnTo>
                  <a:pt x="12380" y="3259"/>
                </a:lnTo>
                <a:cubicBezTo>
                  <a:pt x="12376" y="3248"/>
                  <a:pt x="12391" y="3238"/>
                  <a:pt x="12359" y="3227"/>
                </a:cubicBezTo>
                <a:cubicBezTo>
                  <a:pt x="12371" y="3215"/>
                  <a:pt x="12383" y="3215"/>
                  <a:pt x="12383" y="3215"/>
                </a:cubicBezTo>
                <a:cubicBezTo>
                  <a:pt x="12383" y="3203"/>
                  <a:pt x="12371" y="3180"/>
                  <a:pt x="12347" y="3168"/>
                </a:cubicBezTo>
                <a:cubicBezTo>
                  <a:pt x="12351" y="3164"/>
                  <a:pt x="12358" y="3162"/>
                  <a:pt x="12366" y="3162"/>
                </a:cubicBezTo>
                <a:cubicBezTo>
                  <a:pt x="12382" y="3162"/>
                  <a:pt x="12403" y="3168"/>
                  <a:pt x="12419" y="3168"/>
                </a:cubicBezTo>
                <a:cubicBezTo>
                  <a:pt x="12407" y="3120"/>
                  <a:pt x="12467" y="3132"/>
                  <a:pt x="12467" y="3084"/>
                </a:cubicBezTo>
                <a:lnTo>
                  <a:pt x="12455" y="3084"/>
                </a:lnTo>
                <a:cubicBezTo>
                  <a:pt x="12478" y="3072"/>
                  <a:pt x="12395" y="3061"/>
                  <a:pt x="12419" y="3037"/>
                </a:cubicBezTo>
                <a:lnTo>
                  <a:pt x="12419" y="3037"/>
                </a:lnTo>
                <a:cubicBezTo>
                  <a:pt x="12443" y="3055"/>
                  <a:pt x="12452" y="3058"/>
                  <a:pt x="12459" y="3058"/>
                </a:cubicBezTo>
                <a:cubicBezTo>
                  <a:pt x="12463" y="3058"/>
                  <a:pt x="12466" y="3057"/>
                  <a:pt x="12471" y="3057"/>
                </a:cubicBezTo>
                <a:cubicBezTo>
                  <a:pt x="12475" y="3057"/>
                  <a:pt x="12481" y="3058"/>
                  <a:pt x="12490" y="3061"/>
                </a:cubicBezTo>
                <a:cubicBezTo>
                  <a:pt x="12526" y="3049"/>
                  <a:pt x="12490" y="2989"/>
                  <a:pt x="12538" y="2989"/>
                </a:cubicBezTo>
                <a:cubicBezTo>
                  <a:pt x="12538" y="2989"/>
                  <a:pt x="12550" y="3001"/>
                  <a:pt x="12550" y="3013"/>
                </a:cubicBezTo>
                <a:cubicBezTo>
                  <a:pt x="12574" y="3001"/>
                  <a:pt x="12586" y="2977"/>
                  <a:pt x="12597" y="2965"/>
                </a:cubicBezTo>
                <a:cubicBezTo>
                  <a:pt x="12657" y="2965"/>
                  <a:pt x="12633" y="2918"/>
                  <a:pt x="12633" y="2882"/>
                </a:cubicBezTo>
                <a:cubicBezTo>
                  <a:pt x="12645" y="2882"/>
                  <a:pt x="12657" y="2894"/>
                  <a:pt x="12657" y="2906"/>
                </a:cubicBezTo>
                <a:cubicBezTo>
                  <a:pt x="12681" y="2894"/>
                  <a:pt x="12705" y="2882"/>
                  <a:pt x="12669" y="2834"/>
                </a:cubicBezTo>
                <a:lnTo>
                  <a:pt x="12669" y="2834"/>
                </a:lnTo>
                <a:cubicBezTo>
                  <a:pt x="12684" y="2840"/>
                  <a:pt x="12690" y="2842"/>
                  <a:pt x="12693" y="2842"/>
                </a:cubicBezTo>
                <a:cubicBezTo>
                  <a:pt x="12701" y="2842"/>
                  <a:pt x="12672" y="2822"/>
                  <a:pt x="12717" y="2822"/>
                </a:cubicBezTo>
                <a:cubicBezTo>
                  <a:pt x="12728" y="2834"/>
                  <a:pt x="12728" y="2834"/>
                  <a:pt x="12728" y="2834"/>
                </a:cubicBezTo>
                <a:cubicBezTo>
                  <a:pt x="12752" y="2834"/>
                  <a:pt x="12752" y="2822"/>
                  <a:pt x="12764" y="2822"/>
                </a:cubicBezTo>
                <a:cubicBezTo>
                  <a:pt x="12752" y="2775"/>
                  <a:pt x="12693" y="2727"/>
                  <a:pt x="12728" y="2715"/>
                </a:cubicBezTo>
                <a:lnTo>
                  <a:pt x="12728" y="2715"/>
                </a:lnTo>
                <a:cubicBezTo>
                  <a:pt x="12800" y="2751"/>
                  <a:pt x="12740" y="2739"/>
                  <a:pt x="12788" y="2775"/>
                </a:cubicBezTo>
                <a:cubicBezTo>
                  <a:pt x="12776" y="2763"/>
                  <a:pt x="12764" y="2751"/>
                  <a:pt x="12788" y="2751"/>
                </a:cubicBezTo>
                <a:cubicBezTo>
                  <a:pt x="12812" y="2775"/>
                  <a:pt x="12800" y="2763"/>
                  <a:pt x="12824" y="2787"/>
                </a:cubicBezTo>
                <a:cubicBezTo>
                  <a:pt x="12848" y="2787"/>
                  <a:pt x="12776" y="2715"/>
                  <a:pt x="12788" y="2715"/>
                </a:cubicBezTo>
                <a:cubicBezTo>
                  <a:pt x="12772" y="2715"/>
                  <a:pt x="12767" y="2710"/>
                  <a:pt x="12765" y="2710"/>
                </a:cubicBezTo>
                <a:cubicBezTo>
                  <a:pt x="12764" y="2710"/>
                  <a:pt x="12764" y="2711"/>
                  <a:pt x="12764" y="2715"/>
                </a:cubicBezTo>
                <a:cubicBezTo>
                  <a:pt x="12728" y="2680"/>
                  <a:pt x="12776" y="2680"/>
                  <a:pt x="12764" y="2656"/>
                </a:cubicBezTo>
                <a:lnTo>
                  <a:pt x="12764" y="2656"/>
                </a:lnTo>
                <a:cubicBezTo>
                  <a:pt x="12764" y="2661"/>
                  <a:pt x="12760" y="2664"/>
                  <a:pt x="12754" y="2664"/>
                </a:cubicBezTo>
                <a:cubicBezTo>
                  <a:pt x="12744" y="2664"/>
                  <a:pt x="12730" y="2658"/>
                  <a:pt x="12717" y="2644"/>
                </a:cubicBezTo>
                <a:cubicBezTo>
                  <a:pt x="12740" y="2632"/>
                  <a:pt x="12681" y="2584"/>
                  <a:pt x="12669" y="2560"/>
                </a:cubicBezTo>
                <a:cubicBezTo>
                  <a:pt x="12705" y="2560"/>
                  <a:pt x="12717" y="2608"/>
                  <a:pt x="12764" y="2632"/>
                </a:cubicBezTo>
                <a:cubicBezTo>
                  <a:pt x="12776" y="2644"/>
                  <a:pt x="12824" y="2656"/>
                  <a:pt x="12836" y="2680"/>
                </a:cubicBezTo>
                <a:cubicBezTo>
                  <a:pt x="12848" y="2668"/>
                  <a:pt x="12824" y="2632"/>
                  <a:pt x="12824" y="2608"/>
                </a:cubicBezTo>
                <a:lnTo>
                  <a:pt x="12824" y="2608"/>
                </a:lnTo>
                <a:lnTo>
                  <a:pt x="12836" y="2620"/>
                </a:lnTo>
                <a:cubicBezTo>
                  <a:pt x="12836" y="2596"/>
                  <a:pt x="12800" y="2549"/>
                  <a:pt x="12836" y="2549"/>
                </a:cubicBezTo>
                <a:lnTo>
                  <a:pt x="12812" y="2549"/>
                </a:lnTo>
                <a:cubicBezTo>
                  <a:pt x="12812" y="2539"/>
                  <a:pt x="12820" y="2529"/>
                  <a:pt x="12810" y="2513"/>
                </a:cubicBezTo>
                <a:lnTo>
                  <a:pt x="12810" y="2513"/>
                </a:lnTo>
                <a:cubicBezTo>
                  <a:pt x="12824" y="2524"/>
                  <a:pt x="12845" y="2527"/>
                  <a:pt x="12856" y="2534"/>
                </a:cubicBezTo>
                <a:lnTo>
                  <a:pt x="12856" y="2534"/>
                </a:lnTo>
                <a:cubicBezTo>
                  <a:pt x="12801" y="2488"/>
                  <a:pt x="12846" y="2464"/>
                  <a:pt x="12788" y="2418"/>
                </a:cubicBezTo>
                <a:cubicBezTo>
                  <a:pt x="12812" y="2418"/>
                  <a:pt x="12836" y="2441"/>
                  <a:pt x="12848" y="2453"/>
                </a:cubicBezTo>
                <a:cubicBezTo>
                  <a:pt x="12836" y="2465"/>
                  <a:pt x="12824" y="2453"/>
                  <a:pt x="12836" y="2489"/>
                </a:cubicBezTo>
                <a:cubicBezTo>
                  <a:pt x="12842" y="2483"/>
                  <a:pt x="12850" y="2480"/>
                  <a:pt x="12859" y="2480"/>
                </a:cubicBezTo>
                <a:cubicBezTo>
                  <a:pt x="12868" y="2480"/>
                  <a:pt x="12877" y="2483"/>
                  <a:pt x="12883" y="2489"/>
                </a:cubicBezTo>
                <a:cubicBezTo>
                  <a:pt x="12848" y="2453"/>
                  <a:pt x="12848" y="2418"/>
                  <a:pt x="12812" y="2382"/>
                </a:cubicBezTo>
                <a:lnTo>
                  <a:pt x="12812" y="2382"/>
                </a:lnTo>
                <a:cubicBezTo>
                  <a:pt x="12836" y="2394"/>
                  <a:pt x="12848" y="2394"/>
                  <a:pt x="12883" y="2418"/>
                </a:cubicBezTo>
                <a:cubicBezTo>
                  <a:pt x="12883" y="2370"/>
                  <a:pt x="12764" y="2358"/>
                  <a:pt x="12788" y="2322"/>
                </a:cubicBezTo>
                <a:lnTo>
                  <a:pt x="12788" y="2322"/>
                </a:lnTo>
                <a:cubicBezTo>
                  <a:pt x="12829" y="2333"/>
                  <a:pt x="12826" y="2360"/>
                  <a:pt x="12839" y="2360"/>
                </a:cubicBezTo>
                <a:cubicBezTo>
                  <a:pt x="12842" y="2360"/>
                  <a:pt x="12844" y="2360"/>
                  <a:pt x="12848" y="2358"/>
                </a:cubicBezTo>
                <a:lnTo>
                  <a:pt x="12859" y="2370"/>
                </a:lnTo>
                <a:cubicBezTo>
                  <a:pt x="12877" y="2379"/>
                  <a:pt x="12886" y="2382"/>
                  <a:pt x="12889" y="2382"/>
                </a:cubicBezTo>
                <a:cubicBezTo>
                  <a:pt x="12904" y="2382"/>
                  <a:pt x="12802" y="2308"/>
                  <a:pt x="12812" y="2299"/>
                </a:cubicBezTo>
                <a:lnTo>
                  <a:pt x="12812" y="2299"/>
                </a:lnTo>
                <a:cubicBezTo>
                  <a:pt x="12859" y="2334"/>
                  <a:pt x="12836" y="2334"/>
                  <a:pt x="12883" y="2346"/>
                </a:cubicBezTo>
                <a:cubicBezTo>
                  <a:pt x="12883" y="2322"/>
                  <a:pt x="12812" y="2263"/>
                  <a:pt x="12836" y="2263"/>
                </a:cubicBezTo>
                <a:lnTo>
                  <a:pt x="12836" y="2263"/>
                </a:lnTo>
                <a:lnTo>
                  <a:pt x="12859" y="2275"/>
                </a:lnTo>
                <a:cubicBezTo>
                  <a:pt x="12859" y="2263"/>
                  <a:pt x="12871" y="2263"/>
                  <a:pt x="12883" y="2251"/>
                </a:cubicBezTo>
                <a:cubicBezTo>
                  <a:pt x="12883" y="2251"/>
                  <a:pt x="12895" y="2251"/>
                  <a:pt x="12895" y="2239"/>
                </a:cubicBezTo>
                <a:cubicBezTo>
                  <a:pt x="12895" y="2251"/>
                  <a:pt x="12895" y="2251"/>
                  <a:pt x="12895" y="2251"/>
                </a:cubicBezTo>
                <a:lnTo>
                  <a:pt x="12907" y="2251"/>
                </a:lnTo>
                <a:cubicBezTo>
                  <a:pt x="12907" y="2251"/>
                  <a:pt x="12907" y="2251"/>
                  <a:pt x="12907" y="2263"/>
                </a:cubicBezTo>
                <a:lnTo>
                  <a:pt x="12871" y="2287"/>
                </a:lnTo>
                <a:cubicBezTo>
                  <a:pt x="12883" y="2287"/>
                  <a:pt x="12907" y="2287"/>
                  <a:pt x="12895" y="2299"/>
                </a:cubicBezTo>
                <a:cubicBezTo>
                  <a:pt x="12907" y="2287"/>
                  <a:pt x="12895" y="2287"/>
                  <a:pt x="12895" y="2287"/>
                </a:cubicBezTo>
                <a:cubicBezTo>
                  <a:pt x="12943" y="2239"/>
                  <a:pt x="12955" y="2275"/>
                  <a:pt x="13002" y="2215"/>
                </a:cubicBezTo>
                <a:lnTo>
                  <a:pt x="12990" y="2203"/>
                </a:lnTo>
                <a:cubicBezTo>
                  <a:pt x="13006" y="2203"/>
                  <a:pt x="13027" y="2187"/>
                  <a:pt x="13040" y="2187"/>
                </a:cubicBezTo>
                <a:cubicBezTo>
                  <a:pt x="13046" y="2187"/>
                  <a:pt x="13050" y="2191"/>
                  <a:pt x="13050" y="2203"/>
                </a:cubicBezTo>
                <a:cubicBezTo>
                  <a:pt x="13050" y="2204"/>
                  <a:pt x="13050" y="2204"/>
                  <a:pt x="13049" y="2204"/>
                </a:cubicBezTo>
                <a:lnTo>
                  <a:pt x="13049" y="2204"/>
                </a:lnTo>
                <a:cubicBezTo>
                  <a:pt x="13053" y="2203"/>
                  <a:pt x="13055" y="2202"/>
                  <a:pt x="13058" y="2202"/>
                </a:cubicBezTo>
                <a:cubicBezTo>
                  <a:pt x="13059" y="2202"/>
                  <a:pt x="13061" y="2202"/>
                  <a:pt x="13062" y="2203"/>
                </a:cubicBezTo>
                <a:cubicBezTo>
                  <a:pt x="13062" y="2191"/>
                  <a:pt x="13086" y="2168"/>
                  <a:pt x="13098" y="2156"/>
                </a:cubicBezTo>
                <a:cubicBezTo>
                  <a:pt x="13098" y="2156"/>
                  <a:pt x="13092" y="2140"/>
                  <a:pt x="13085" y="2140"/>
                </a:cubicBezTo>
                <a:cubicBezTo>
                  <a:pt x="13082" y="2140"/>
                  <a:pt x="13078" y="2144"/>
                  <a:pt x="13074" y="2156"/>
                </a:cubicBezTo>
                <a:cubicBezTo>
                  <a:pt x="13050" y="2179"/>
                  <a:pt x="13050" y="2179"/>
                  <a:pt x="13038" y="2179"/>
                </a:cubicBezTo>
                <a:cubicBezTo>
                  <a:pt x="13026" y="2168"/>
                  <a:pt x="13050" y="2156"/>
                  <a:pt x="13062" y="2144"/>
                </a:cubicBezTo>
                <a:cubicBezTo>
                  <a:pt x="13060" y="2140"/>
                  <a:pt x="13058" y="2139"/>
                  <a:pt x="13055" y="2139"/>
                </a:cubicBezTo>
                <a:cubicBezTo>
                  <a:pt x="13041" y="2139"/>
                  <a:pt x="13017" y="2181"/>
                  <a:pt x="13005" y="2181"/>
                </a:cubicBezTo>
                <a:cubicBezTo>
                  <a:pt x="13004" y="2181"/>
                  <a:pt x="13003" y="2180"/>
                  <a:pt x="13002" y="2179"/>
                </a:cubicBezTo>
                <a:lnTo>
                  <a:pt x="13002" y="2168"/>
                </a:lnTo>
                <a:cubicBezTo>
                  <a:pt x="12990" y="2179"/>
                  <a:pt x="12967" y="2168"/>
                  <a:pt x="12943" y="2203"/>
                </a:cubicBezTo>
                <a:cubicBezTo>
                  <a:pt x="12952" y="2184"/>
                  <a:pt x="12948" y="2180"/>
                  <a:pt x="12941" y="2180"/>
                </a:cubicBezTo>
                <a:cubicBezTo>
                  <a:pt x="12936" y="2180"/>
                  <a:pt x="12930" y="2182"/>
                  <a:pt x="12925" y="2182"/>
                </a:cubicBezTo>
                <a:cubicBezTo>
                  <a:pt x="12919" y="2182"/>
                  <a:pt x="12915" y="2179"/>
                  <a:pt x="12919" y="2168"/>
                </a:cubicBezTo>
                <a:lnTo>
                  <a:pt x="12919" y="2168"/>
                </a:lnTo>
                <a:lnTo>
                  <a:pt x="12895" y="2215"/>
                </a:lnTo>
                <a:cubicBezTo>
                  <a:pt x="12889" y="2212"/>
                  <a:pt x="12882" y="2210"/>
                  <a:pt x="12877" y="2210"/>
                </a:cubicBezTo>
                <a:cubicBezTo>
                  <a:pt x="12862" y="2210"/>
                  <a:pt x="12854" y="2222"/>
                  <a:pt x="12871" y="2239"/>
                </a:cubicBezTo>
                <a:cubicBezTo>
                  <a:pt x="12859" y="2227"/>
                  <a:pt x="12848" y="2215"/>
                  <a:pt x="12836" y="2215"/>
                </a:cubicBezTo>
                <a:cubicBezTo>
                  <a:pt x="12836" y="2203"/>
                  <a:pt x="12836" y="2203"/>
                  <a:pt x="12824" y="2203"/>
                </a:cubicBezTo>
                <a:cubicBezTo>
                  <a:pt x="12800" y="2203"/>
                  <a:pt x="12788" y="2191"/>
                  <a:pt x="12776" y="2179"/>
                </a:cubicBezTo>
                <a:lnTo>
                  <a:pt x="12764" y="2179"/>
                </a:lnTo>
                <a:lnTo>
                  <a:pt x="12776" y="2191"/>
                </a:lnTo>
                <a:cubicBezTo>
                  <a:pt x="12764" y="2179"/>
                  <a:pt x="12752" y="2179"/>
                  <a:pt x="12740" y="2179"/>
                </a:cubicBezTo>
                <a:cubicBezTo>
                  <a:pt x="12764" y="2156"/>
                  <a:pt x="12752" y="2168"/>
                  <a:pt x="12752" y="2156"/>
                </a:cubicBezTo>
                <a:cubicBezTo>
                  <a:pt x="12767" y="2137"/>
                  <a:pt x="12775" y="2131"/>
                  <a:pt x="12781" y="2131"/>
                </a:cubicBezTo>
                <a:cubicBezTo>
                  <a:pt x="12790" y="2131"/>
                  <a:pt x="12793" y="2144"/>
                  <a:pt x="12800" y="2144"/>
                </a:cubicBezTo>
                <a:cubicBezTo>
                  <a:pt x="12824" y="2108"/>
                  <a:pt x="12871" y="2084"/>
                  <a:pt x="12895" y="2048"/>
                </a:cubicBezTo>
                <a:lnTo>
                  <a:pt x="12919" y="2060"/>
                </a:lnTo>
                <a:cubicBezTo>
                  <a:pt x="12934" y="2036"/>
                  <a:pt x="12924" y="2034"/>
                  <a:pt x="12911" y="2034"/>
                </a:cubicBezTo>
                <a:cubicBezTo>
                  <a:pt x="12908" y="2034"/>
                  <a:pt x="12905" y="2034"/>
                  <a:pt x="12903" y="2034"/>
                </a:cubicBezTo>
                <a:cubicBezTo>
                  <a:pt x="12886" y="2034"/>
                  <a:pt x="12871" y="2031"/>
                  <a:pt x="12895" y="1989"/>
                </a:cubicBezTo>
                <a:cubicBezTo>
                  <a:pt x="12883" y="1989"/>
                  <a:pt x="12883" y="1989"/>
                  <a:pt x="12883" y="1953"/>
                </a:cubicBezTo>
                <a:lnTo>
                  <a:pt x="12848" y="2001"/>
                </a:lnTo>
                <a:cubicBezTo>
                  <a:pt x="12848" y="1989"/>
                  <a:pt x="12871" y="1953"/>
                  <a:pt x="12871" y="1953"/>
                </a:cubicBezTo>
                <a:cubicBezTo>
                  <a:pt x="12871" y="1941"/>
                  <a:pt x="12859" y="1941"/>
                  <a:pt x="12859" y="1941"/>
                </a:cubicBezTo>
                <a:cubicBezTo>
                  <a:pt x="12871" y="1929"/>
                  <a:pt x="12871" y="1918"/>
                  <a:pt x="12883" y="1918"/>
                </a:cubicBezTo>
                <a:cubicBezTo>
                  <a:pt x="12889" y="1906"/>
                  <a:pt x="12889" y="1900"/>
                  <a:pt x="12886" y="1900"/>
                </a:cubicBezTo>
                <a:lnTo>
                  <a:pt x="12886" y="1900"/>
                </a:lnTo>
                <a:cubicBezTo>
                  <a:pt x="12883" y="1900"/>
                  <a:pt x="12877" y="1906"/>
                  <a:pt x="12871" y="1918"/>
                </a:cubicBezTo>
                <a:cubicBezTo>
                  <a:pt x="12859" y="1918"/>
                  <a:pt x="12859" y="1918"/>
                  <a:pt x="12848" y="1906"/>
                </a:cubicBezTo>
                <a:lnTo>
                  <a:pt x="12836" y="1906"/>
                </a:lnTo>
                <a:cubicBezTo>
                  <a:pt x="12836" y="1918"/>
                  <a:pt x="12812" y="1953"/>
                  <a:pt x="12812" y="1977"/>
                </a:cubicBezTo>
                <a:cubicBezTo>
                  <a:pt x="12800" y="1929"/>
                  <a:pt x="12776" y="1929"/>
                  <a:pt x="12800" y="1882"/>
                </a:cubicBezTo>
                <a:cubicBezTo>
                  <a:pt x="12812" y="1858"/>
                  <a:pt x="12824" y="1846"/>
                  <a:pt x="12824" y="1846"/>
                </a:cubicBezTo>
                <a:cubicBezTo>
                  <a:pt x="12824" y="1843"/>
                  <a:pt x="12822" y="1841"/>
                  <a:pt x="12819" y="1841"/>
                </a:cubicBezTo>
                <a:cubicBezTo>
                  <a:pt x="12811" y="1841"/>
                  <a:pt x="12794" y="1852"/>
                  <a:pt x="12776" y="1870"/>
                </a:cubicBezTo>
                <a:cubicBezTo>
                  <a:pt x="12776" y="1858"/>
                  <a:pt x="12788" y="1846"/>
                  <a:pt x="12788" y="1834"/>
                </a:cubicBezTo>
                <a:cubicBezTo>
                  <a:pt x="12788" y="1834"/>
                  <a:pt x="12788" y="1822"/>
                  <a:pt x="12788" y="1822"/>
                </a:cubicBezTo>
                <a:cubicBezTo>
                  <a:pt x="12774" y="1836"/>
                  <a:pt x="12766" y="1839"/>
                  <a:pt x="12760" y="1839"/>
                </a:cubicBezTo>
                <a:cubicBezTo>
                  <a:pt x="12755" y="1839"/>
                  <a:pt x="12752" y="1837"/>
                  <a:pt x="12749" y="1837"/>
                </a:cubicBezTo>
                <a:cubicBezTo>
                  <a:pt x="12746" y="1837"/>
                  <a:pt x="12744" y="1839"/>
                  <a:pt x="12740" y="1846"/>
                </a:cubicBezTo>
                <a:cubicBezTo>
                  <a:pt x="12740" y="1846"/>
                  <a:pt x="12740" y="1858"/>
                  <a:pt x="12752" y="1858"/>
                </a:cubicBezTo>
                <a:cubicBezTo>
                  <a:pt x="12727" y="1875"/>
                  <a:pt x="12708" y="1892"/>
                  <a:pt x="12703" y="1892"/>
                </a:cubicBezTo>
                <a:cubicBezTo>
                  <a:pt x="12701" y="1892"/>
                  <a:pt x="12701" y="1889"/>
                  <a:pt x="12705" y="1882"/>
                </a:cubicBezTo>
                <a:cubicBezTo>
                  <a:pt x="12725" y="1861"/>
                  <a:pt x="12719" y="1832"/>
                  <a:pt x="12740" y="1832"/>
                </a:cubicBezTo>
                <a:cubicBezTo>
                  <a:pt x="12743" y="1832"/>
                  <a:pt x="12747" y="1833"/>
                  <a:pt x="12752" y="1834"/>
                </a:cubicBezTo>
                <a:cubicBezTo>
                  <a:pt x="12759" y="1814"/>
                  <a:pt x="12759" y="1807"/>
                  <a:pt x="12756" y="1807"/>
                </a:cubicBezTo>
                <a:lnTo>
                  <a:pt x="12756" y="1807"/>
                </a:lnTo>
                <a:cubicBezTo>
                  <a:pt x="12749" y="1807"/>
                  <a:pt x="12726" y="1838"/>
                  <a:pt x="12719" y="1838"/>
                </a:cubicBezTo>
                <a:cubicBezTo>
                  <a:pt x="12717" y="1838"/>
                  <a:pt x="12717" y="1837"/>
                  <a:pt x="12717" y="1834"/>
                </a:cubicBezTo>
                <a:lnTo>
                  <a:pt x="12717" y="1798"/>
                </a:lnTo>
                <a:cubicBezTo>
                  <a:pt x="12725" y="1790"/>
                  <a:pt x="12731" y="1787"/>
                  <a:pt x="12735" y="1787"/>
                </a:cubicBezTo>
                <a:cubicBezTo>
                  <a:pt x="12739" y="1787"/>
                  <a:pt x="12742" y="1790"/>
                  <a:pt x="12746" y="1790"/>
                </a:cubicBezTo>
                <a:cubicBezTo>
                  <a:pt x="12747" y="1790"/>
                  <a:pt x="12750" y="1789"/>
                  <a:pt x="12752" y="1787"/>
                </a:cubicBezTo>
                <a:lnTo>
                  <a:pt x="12740" y="1787"/>
                </a:lnTo>
                <a:cubicBezTo>
                  <a:pt x="12747" y="1780"/>
                  <a:pt x="12753" y="1778"/>
                  <a:pt x="12758" y="1778"/>
                </a:cubicBezTo>
                <a:cubicBezTo>
                  <a:pt x="12768" y="1778"/>
                  <a:pt x="12777" y="1783"/>
                  <a:pt x="12791" y="1783"/>
                </a:cubicBezTo>
                <a:cubicBezTo>
                  <a:pt x="12800" y="1783"/>
                  <a:pt x="12811" y="1781"/>
                  <a:pt x="12824" y="1775"/>
                </a:cubicBezTo>
                <a:lnTo>
                  <a:pt x="12800" y="1739"/>
                </a:lnTo>
                <a:cubicBezTo>
                  <a:pt x="12796" y="1740"/>
                  <a:pt x="12792" y="1740"/>
                  <a:pt x="12788" y="1740"/>
                </a:cubicBezTo>
                <a:cubicBezTo>
                  <a:pt x="12747" y="1740"/>
                  <a:pt x="12722" y="1694"/>
                  <a:pt x="12673" y="1694"/>
                </a:cubicBezTo>
                <a:cubicBezTo>
                  <a:pt x="12661" y="1694"/>
                  <a:pt x="12648" y="1697"/>
                  <a:pt x="12633" y="1703"/>
                </a:cubicBezTo>
                <a:cubicBezTo>
                  <a:pt x="12633" y="1715"/>
                  <a:pt x="12633" y="1715"/>
                  <a:pt x="12621" y="1727"/>
                </a:cubicBezTo>
                <a:lnTo>
                  <a:pt x="12621" y="1715"/>
                </a:lnTo>
                <a:lnTo>
                  <a:pt x="12597" y="1739"/>
                </a:lnTo>
                <a:cubicBezTo>
                  <a:pt x="12621" y="1703"/>
                  <a:pt x="12609" y="1691"/>
                  <a:pt x="12609" y="1656"/>
                </a:cubicBezTo>
                <a:lnTo>
                  <a:pt x="12609" y="1656"/>
                </a:lnTo>
                <a:cubicBezTo>
                  <a:pt x="12609" y="1679"/>
                  <a:pt x="12609" y="1679"/>
                  <a:pt x="12586" y="1703"/>
                </a:cubicBezTo>
                <a:cubicBezTo>
                  <a:pt x="12570" y="1726"/>
                  <a:pt x="12560" y="1739"/>
                  <a:pt x="12554" y="1739"/>
                </a:cubicBezTo>
                <a:cubicBezTo>
                  <a:pt x="12551" y="1739"/>
                  <a:pt x="12550" y="1735"/>
                  <a:pt x="12550" y="1727"/>
                </a:cubicBezTo>
                <a:cubicBezTo>
                  <a:pt x="12562" y="1703"/>
                  <a:pt x="12574" y="1715"/>
                  <a:pt x="12574" y="1691"/>
                </a:cubicBezTo>
                <a:lnTo>
                  <a:pt x="12574" y="1691"/>
                </a:lnTo>
                <a:cubicBezTo>
                  <a:pt x="12574" y="1703"/>
                  <a:pt x="12562" y="1715"/>
                  <a:pt x="12550" y="1715"/>
                </a:cubicBezTo>
                <a:cubicBezTo>
                  <a:pt x="12562" y="1691"/>
                  <a:pt x="12550" y="1679"/>
                  <a:pt x="12562" y="1656"/>
                </a:cubicBezTo>
                <a:cubicBezTo>
                  <a:pt x="12568" y="1656"/>
                  <a:pt x="12571" y="1658"/>
                  <a:pt x="12571" y="1661"/>
                </a:cubicBezTo>
                <a:lnTo>
                  <a:pt x="12571" y="1661"/>
                </a:lnTo>
                <a:cubicBezTo>
                  <a:pt x="12576" y="1653"/>
                  <a:pt x="12581" y="1640"/>
                  <a:pt x="12597" y="1632"/>
                </a:cubicBezTo>
                <a:lnTo>
                  <a:pt x="12574" y="1632"/>
                </a:lnTo>
                <a:cubicBezTo>
                  <a:pt x="12586" y="1608"/>
                  <a:pt x="12597" y="1608"/>
                  <a:pt x="12609" y="1584"/>
                </a:cubicBezTo>
                <a:cubicBezTo>
                  <a:pt x="12574" y="1584"/>
                  <a:pt x="12526" y="1632"/>
                  <a:pt x="12502" y="1632"/>
                </a:cubicBezTo>
                <a:cubicBezTo>
                  <a:pt x="12513" y="1621"/>
                  <a:pt x="12542" y="1582"/>
                  <a:pt x="12540" y="1582"/>
                </a:cubicBezTo>
                <a:lnTo>
                  <a:pt x="12540" y="1582"/>
                </a:lnTo>
                <a:cubicBezTo>
                  <a:pt x="12540" y="1582"/>
                  <a:pt x="12539" y="1583"/>
                  <a:pt x="12538" y="1584"/>
                </a:cubicBezTo>
                <a:cubicBezTo>
                  <a:pt x="12538" y="1580"/>
                  <a:pt x="12536" y="1579"/>
                  <a:pt x="12533" y="1579"/>
                </a:cubicBezTo>
                <a:cubicBezTo>
                  <a:pt x="12522" y="1579"/>
                  <a:pt x="12497" y="1595"/>
                  <a:pt x="12478" y="1608"/>
                </a:cubicBezTo>
                <a:lnTo>
                  <a:pt x="12478" y="1608"/>
                </a:lnTo>
                <a:cubicBezTo>
                  <a:pt x="12442" y="1560"/>
                  <a:pt x="12407" y="1524"/>
                  <a:pt x="12395" y="1453"/>
                </a:cubicBezTo>
                <a:lnTo>
                  <a:pt x="12347" y="1489"/>
                </a:lnTo>
                <a:lnTo>
                  <a:pt x="12359" y="1453"/>
                </a:lnTo>
                <a:cubicBezTo>
                  <a:pt x="12336" y="1382"/>
                  <a:pt x="12276" y="1394"/>
                  <a:pt x="12228" y="1382"/>
                </a:cubicBezTo>
                <a:cubicBezTo>
                  <a:pt x="12205" y="1370"/>
                  <a:pt x="12240" y="1334"/>
                  <a:pt x="12240" y="1322"/>
                </a:cubicBezTo>
                <a:cubicBezTo>
                  <a:pt x="12235" y="1314"/>
                  <a:pt x="12228" y="1311"/>
                  <a:pt x="12220" y="1311"/>
                </a:cubicBezTo>
                <a:cubicBezTo>
                  <a:pt x="12198" y="1311"/>
                  <a:pt x="12169" y="1336"/>
                  <a:pt x="12143" y="1336"/>
                </a:cubicBezTo>
                <a:cubicBezTo>
                  <a:pt x="12140" y="1336"/>
                  <a:pt x="12136" y="1335"/>
                  <a:pt x="12133" y="1334"/>
                </a:cubicBezTo>
                <a:cubicBezTo>
                  <a:pt x="12145" y="1322"/>
                  <a:pt x="12181" y="1286"/>
                  <a:pt x="12181" y="1275"/>
                </a:cubicBezTo>
                <a:lnTo>
                  <a:pt x="12181" y="1275"/>
                </a:lnTo>
                <a:cubicBezTo>
                  <a:pt x="12161" y="1284"/>
                  <a:pt x="12150" y="1302"/>
                  <a:pt x="12146" y="1302"/>
                </a:cubicBezTo>
                <a:cubicBezTo>
                  <a:pt x="12145" y="1302"/>
                  <a:pt x="12145" y="1301"/>
                  <a:pt x="12145" y="1298"/>
                </a:cubicBezTo>
                <a:lnTo>
                  <a:pt x="12157" y="1286"/>
                </a:lnTo>
                <a:cubicBezTo>
                  <a:pt x="12169" y="1251"/>
                  <a:pt x="12145" y="1275"/>
                  <a:pt x="12133" y="1251"/>
                </a:cubicBezTo>
                <a:cubicBezTo>
                  <a:pt x="12128" y="1248"/>
                  <a:pt x="12121" y="1246"/>
                  <a:pt x="12112" y="1246"/>
                </a:cubicBezTo>
                <a:cubicBezTo>
                  <a:pt x="12086" y="1246"/>
                  <a:pt x="12048" y="1262"/>
                  <a:pt x="12002" y="1298"/>
                </a:cubicBezTo>
                <a:cubicBezTo>
                  <a:pt x="11978" y="1275"/>
                  <a:pt x="12038" y="1239"/>
                  <a:pt x="12038" y="1227"/>
                </a:cubicBezTo>
                <a:cubicBezTo>
                  <a:pt x="12042" y="1238"/>
                  <a:pt x="12045" y="1242"/>
                  <a:pt x="12049" y="1242"/>
                </a:cubicBezTo>
                <a:cubicBezTo>
                  <a:pt x="12057" y="1242"/>
                  <a:pt x="12065" y="1223"/>
                  <a:pt x="12074" y="1215"/>
                </a:cubicBezTo>
                <a:lnTo>
                  <a:pt x="12074" y="1215"/>
                </a:lnTo>
                <a:cubicBezTo>
                  <a:pt x="12070" y="1219"/>
                  <a:pt x="12064" y="1222"/>
                  <a:pt x="12060" y="1222"/>
                </a:cubicBezTo>
                <a:cubicBezTo>
                  <a:pt x="12051" y="1222"/>
                  <a:pt x="12046" y="1211"/>
                  <a:pt x="12062" y="1179"/>
                </a:cubicBezTo>
                <a:cubicBezTo>
                  <a:pt x="12056" y="1179"/>
                  <a:pt x="12050" y="1176"/>
                  <a:pt x="12042" y="1176"/>
                </a:cubicBezTo>
                <a:cubicBezTo>
                  <a:pt x="12035" y="1176"/>
                  <a:pt x="12026" y="1179"/>
                  <a:pt x="12014" y="1191"/>
                </a:cubicBezTo>
                <a:lnTo>
                  <a:pt x="12014" y="1191"/>
                </a:lnTo>
                <a:cubicBezTo>
                  <a:pt x="12016" y="1189"/>
                  <a:pt x="12018" y="1188"/>
                  <a:pt x="12020" y="1188"/>
                </a:cubicBezTo>
                <a:lnTo>
                  <a:pt x="12020" y="1188"/>
                </a:lnTo>
                <a:cubicBezTo>
                  <a:pt x="12025" y="1188"/>
                  <a:pt x="12021" y="1205"/>
                  <a:pt x="12002" y="1215"/>
                </a:cubicBezTo>
                <a:cubicBezTo>
                  <a:pt x="12002" y="1203"/>
                  <a:pt x="11966" y="1191"/>
                  <a:pt x="12002" y="1156"/>
                </a:cubicBezTo>
                <a:cubicBezTo>
                  <a:pt x="11931" y="1120"/>
                  <a:pt x="11871" y="1072"/>
                  <a:pt x="11812" y="1036"/>
                </a:cubicBezTo>
                <a:cubicBezTo>
                  <a:pt x="11788" y="1048"/>
                  <a:pt x="11812" y="1048"/>
                  <a:pt x="11800" y="1060"/>
                </a:cubicBezTo>
                <a:cubicBezTo>
                  <a:pt x="11792" y="1065"/>
                  <a:pt x="11788" y="1067"/>
                  <a:pt x="11785" y="1067"/>
                </a:cubicBezTo>
                <a:cubicBezTo>
                  <a:pt x="11778" y="1067"/>
                  <a:pt x="11785" y="1053"/>
                  <a:pt x="11778" y="1053"/>
                </a:cubicBezTo>
                <a:cubicBezTo>
                  <a:pt x="11776" y="1053"/>
                  <a:pt x="11772" y="1055"/>
                  <a:pt x="11764" y="1060"/>
                </a:cubicBezTo>
                <a:lnTo>
                  <a:pt x="11788" y="1036"/>
                </a:lnTo>
                <a:cubicBezTo>
                  <a:pt x="11785" y="1031"/>
                  <a:pt x="11780" y="1028"/>
                  <a:pt x="11774" y="1028"/>
                </a:cubicBezTo>
                <a:cubicBezTo>
                  <a:pt x="11754" y="1028"/>
                  <a:pt x="11720" y="1051"/>
                  <a:pt x="11693" y="1060"/>
                </a:cubicBezTo>
                <a:cubicBezTo>
                  <a:pt x="11716" y="1036"/>
                  <a:pt x="11693" y="1036"/>
                  <a:pt x="11716" y="1025"/>
                </a:cubicBezTo>
                <a:cubicBezTo>
                  <a:pt x="11705" y="1025"/>
                  <a:pt x="11765" y="903"/>
                  <a:pt x="11756" y="903"/>
                </a:cubicBezTo>
                <a:lnTo>
                  <a:pt x="11756" y="903"/>
                </a:lnTo>
                <a:cubicBezTo>
                  <a:pt x="11755" y="903"/>
                  <a:pt x="11754" y="904"/>
                  <a:pt x="11752" y="905"/>
                </a:cubicBezTo>
                <a:lnTo>
                  <a:pt x="11681" y="1036"/>
                </a:lnTo>
                <a:cubicBezTo>
                  <a:pt x="11681" y="1042"/>
                  <a:pt x="11678" y="1042"/>
                  <a:pt x="11675" y="1042"/>
                </a:cubicBezTo>
                <a:cubicBezTo>
                  <a:pt x="11672" y="1042"/>
                  <a:pt x="11669" y="1042"/>
                  <a:pt x="11669" y="1048"/>
                </a:cubicBezTo>
                <a:cubicBezTo>
                  <a:pt x="11669" y="1013"/>
                  <a:pt x="11681" y="977"/>
                  <a:pt x="11681" y="977"/>
                </a:cubicBezTo>
                <a:cubicBezTo>
                  <a:pt x="11687" y="959"/>
                  <a:pt x="11693" y="953"/>
                  <a:pt x="11697" y="953"/>
                </a:cubicBezTo>
                <a:cubicBezTo>
                  <a:pt x="11702" y="953"/>
                  <a:pt x="11705" y="959"/>
                  <a:pt x="11705" y="965"/>
                </a:cubicBezTo>
                <a:cubicBezTo>
                  <a:pt x="11740" y="917"/>
                  <a:pt x="11705" y="917"/>
                  <a:pt x="11740" y="870"/>
                </a:cubicBezTo>
                <a:lnTo>
                  <a:pt x="11740" y="870"/>
                </a:lnTo>
                <a:cubicBezTo>
                  <a:pt x="11728" y="870"/>
                  <a:pt x="11728" y="905"/>
                  <a:pt x="11705" y="917"/>
                </a:cubicBezTo>
                <a:cubicBezTo>
                  <a:pt x="11688" y="926"/>
                  <a:pt x="11672" y="945"/>
                  <a:pt x="11663" y="945"/>
                </a:cubicBezTo>
                <a:cubicBezTo>
                  <a:pt x="11659" y="945"/>
                  <a:pt x="11657" y="941"/>
                  <a:pt x="11657" y="929"/>
                </a:cubicBezTo>
                <a:lnTo>
                  <a:pt x="11609" y="965"/>
                </a:lnTo>
                <a:cubicBezTo>
                  <a:pt x="11621" y="947"/>
                  <a:pt x="11618" y="944"/>
                  <a:pt x="11612" y="944"/>
                </a:cubicBezTo>
                <a:cubicBezTo>
                  <a:pt x="11609" y="944"/>
                  <a:pt x="11606" y="945"/>
                  <a:pt x="11603" y="945"/>
                </a:cubicBezTo>
                <a:cubicBezTo>
                  <a:pt x="11600" y="945"/>
                  <a:pt x="11597" y="944"/>
                  <a:pt x="11597" y="941"/>
                </a:cubicBezTo>
                <a:lnTo>
                  <a:pt x="11621" y="917"/>
                </a:lnTo>
                <a:cubicBezTo>
                  <a:pt x="11609" y="917"/>
                  <a:pt x="11609" y="905"/>
                  <a:pt x="11609" y="882"/>
                </a:cubicBezTo>
                <a:cubicBezTo>
                  <a:pt x="11616" y="871"/>
                  <a:pt x="11620" y="868"/>
                  <a:pt x="11623" y="868"/>
                </a:cubicBezTo>
                <a:cubicBezTo>
                  <a:pt x="11626" y="868"/>
                  <a:pt x="11626" y="877"/>
                  <a:pt x="11628" y="877"/>
                </a:cubicBezTo>
                <a:cubicBezTo>
                  <a:pt x="11629" y="877"/>
                  <a:pt x="11630" y="875"/>
                  <a:pt x="11633" y="870"/>
                </a:cubicBezTo>
                <a:lnTo>
                  <a:pt x="11633" y="846"/>
                </a:lnTo>
                <a:cubicBezTo>
                  <a:pt x="11621" y="870"/>
                  <a:pt x="11597" y="882"/>
                  <a:pt x="11597" y="905"/>
                </a:cubicBezTo>
                <a:cubicBezTo>
                  <a:pt x="11570" y="933"/>
                  <a:pt x="11549" y="961"/>
                  <a:pt x="11530" y="961"/>
                </a:cubicBezTo>
                <a:cubicBezTo>
                  <a:pt x="11525" y="961"/>
                  <a:pt x="11519" y="958"/>
                  <a:pt x="11514" y="953"/>
                </a:cubicBezTo>
                <a:cubicBezTo>
                  <a:pt x="11526" y="905"/>
                  <a:pt x="11550" y="929"/>
                  <a:pt x="11562" y="882"/>
                </a:cubicBezTo>
                <a:cubicBezTo>
                  <a:pt x="11560" y="877"/>
                  <a:pt x="11557" y="875"/>
                  <a:pt x="11554" y="875"/>
                </a:cubicBezTo>
                <a:cubicBezTo>
                  <a:pt x="11530" y="875"/>
                  <a:pt x="11472" y="954"/>
                  <a:pt x="11457" y="954"/>
                </a:cubicBezTo>
                <a:cubicBezTo>
                  <a:pt x="11456" y="954"/>
                  <a:pt x="11455" y="954"/>
                  <a:pt x="11454" y="953"/>
                </a:cubicBezTo>
                <a:cubicBezTo>
                  <a:pt x="11451" y="943"/>
                  <a:pt x="11447" y="940"/>
                  <a:pt x="11442" y="940"/>
                </a:cubicBezTo>
                <a:cubicBezTo>
                  <a:pt x="11431" y="940"/>
                  <a:pt x="11417" y="955"/>
                  <a:pt x="11403" y="955"/>
                </a:cubicBezTo>
                <a:cubicBezTo>
                  <a:pt x="11400" y="955"/>
                  <a:pt x="11398" y="954"/>
                  <a:pt x="11395" y="953"/>
                </a:cubicBezTo>
                <a:cubicBezTo>
                  <a:pt x="11419" y="929"/>
                  <a:pt x="11395" y="917"/>
                  <a:pt x="11407" y="882"/>
                </a:cubicBezTo>
                <a:lnTo>
                  <a:pt x="11431" y="858"/>
                </a:lnTo>
                <a:lnTo>
                  <a:pt x="11431" y="858"/>
                </a:lnTo>
                <a:cubicBezTo>
                  <a:pt x="11428" y="860"/>
                  <a:pt x="11427" y="861"/>
                  <a:pt x="11425" y="861"/>
                </a:cubicBezTo>
                <a:cubicBezTo>
                  <a:pt x="11422" y="861"/>
                  <a:pt x="11422" y="857"/>
                  <a:pt x="11425" y="851"/>
                </a:cubicBezTo>
                <a:lnTo>
                  <a:pt x="11425" y="851"/>
                </a:lnTo>
                <a:cubicBezTo>
                  <a:pt x="11418" y="854"/>
                  <a:pt x="11412" y="855"/>
                  <a:pt x="11405" y="855"/>
                </a:cubicBezTo>
                <a:cubicBezTo>
                  <a:pt x="11399" y="855"/>
                  <a:pt x="11392" y="854"/>
                  <a:pt x="11384" y="854"/>
                </a:cubicBezTo>
                <a:cubicBezTo>
                  <a:pt x="11376" y="854"/>
                  <a:pt x="11368" y="855"/>
                  <a:pt x="11359" y="858"/>
                </a:cubicBezTo>
                <a:lnTo>
                  <a:pt x="11347" y="894"/>
                </a:lnTo>
                <a:cubicBezTo>
                  <a:pt x="11339" y="894"/>
                  <a:pt x="11321" y="899"/>
                  <a:pt x="11309" y="899"/>
                </a:cubicBezTo>
                <a:cubicBezTo>
                  <a:pt x="11304" y="899"/>
                  <a:pt x="11300" y="898"/>
                  <a:pt x="11300" y="894"/>
                </a:cubicBezTo>
                <a:cubicBezTo>
                  <a:pt x="11276" y="894"/>
                  <a:pt x="11264" y="917"/>
                  <a:pt x="11228" y="953"/>
                </a:cubicBezTo>
                <a:cubicBezTo>
                  <a:pt x="11228" y="917"/>
                  <a:pt x="11252" y="882"/>
                  <a:pt x="11276" y="846"/>
                </a:cubicBezTo>
                <a:cubicBezTo>
                  <a:pt x="11276" y="870"/>
                  <a:pt x="11288" y="858"/>
                  <a:pt x="11288" y="882"/>
                </a:cubicBezTo>
                <a:cubicBezTo>
                  <a:pt x="11317" y="862"/>
                  <a:pt x="11361" y="828"/>
                  <a:pt x="11383" y="828"/>
                </a:cubicBezTo>
                <a:cubicBezTo>
                  <a:pt x="11389" y="828"/>
                  <a:pt x="11393" y="829"/>
                  <a:pt x="11395" y="834"/>
                </a:cubicBezTo>
                <a:cubicBezTo>
                  <a:pt x="11417" y="808"/>
                  <a:pt x="11421" y="801"/>
                  <a:pt x="11418" y="801"/>
                </a:cubicBezTo>
                <a:lnTo>
                  <a:pt x="11418" y="801"/>
                </a:lnTo>
                <a:cubicBezTo>
                  <a:pt x="11414" y="801"/>
                  <a:pt x="11401" y="809"/>
                  <a:pt x="11392" y="809"/>
                </a:cubicBezTo>
                <a:cubicBezTo>
                  <a:pt x="11387" y="809"/>
                  <a:pt x="11383" y="806"/>
                  <a:pt x="11383" y="798"/>
                </a:cubicBezTo>
                <a:cubicBezTo>
                  <a:pt x="11387" y="795"/>
                  <a:pt x="11392" y="792"/>
                  <a:pt x="11398" y="789"/>
                </a:cubicBezTo>
                <a:lnTo>
                  <a:pt x="11398" y="789"/>
                </a:lnTo>
                <a:cubicBezTo>
                  <a:pt x="11398" y="790"/>
                  <a:pt x="11399" y="791"/>
                  <a:pt x="11401" y="791"/>
                </a:cubicBezTo>
                <a:cubicBezTo>
                  <a:pt x="11405" y="791"/>
                  <a:pt x="11410" y="786"/>
                  <a:pt x="11416" y="779"/>
                </a:cubicBezTo>
                <a:lnTo>
                  <a:pt x="11416" y="779"/>
                </a:lnTo>
                <a:cubicBezTo>
                  <a:pt x="11409" y="783"/>
                  <a:pt x="11403" y="786"/>
                  <a:pt x="11398" y="789"/>
                </a:cubicBezTo>
                <a:lnTo>
                  <a:pt x="11398" y="789"/>
                </a:lnTo>
                <a:cubicBezTo>
                  <a:pt x="11396" y="787"/>
                  <a:pt x="11395" y="782"/>
                  <a:pt x="11395" y="775"/>
                </a:cubicBezTo>
                <a:cubicBezTo>
                  <a:pt x="11393" y="775"/>
                  <a:pt x="11392" y="776"/>
                  <a:pt x="11390" y="776"/>
                </a:cubicBezTo>
                <a:cubicBezTo>
                  <a:pt x="11375" y="776"/>
                  <a:pt x="11394" y="715"/>
                  <a:pt x="11383" y="715"/>
                </a:cubicBezTo>
                <a:lnTo>
                  <a:pt x="11383" y="715"/>
                </a:lnTo>
                <a:cubicBezTo>
                  <a:pt x="11363" y="735"/>
                  <a:pt x="11335" y="780"/>
                  <a:pt x="11319" y="780"/>
                </a:cubicBezTo>
                <a:cubicBezTo>
                  <a:pt x="11316" y="780"/>
                  <a:pt x="11314" y="778"/>
                  <a:pt x="11312" y="775"/>
                </a:cubicBezTo>
                <a:lnTo>
                  <a:pt x="11347" y="739"/>
                </a:lnTo>
                <a:cubicBezTo>
                  <a:pt x="11344" y="735"/>
                  <a:pt x="11340" y="734"/>
                  <a:pt x="11337" y="734"/>
                </a:cubicBezTo>
                <a:cubicBezTo>
                  <a:pt x="11318" y="734"/>
                  <a:pt x="11300" y="776"/>
                  <a:pt x="11281" y="776"/>
                </a:cubicBezTo>
                <a:cubicBezTo>
                  <a:pt x="11280" y="776"/>
                  <a:pt x="11278" y="775"/>
                  <a:pt x="11276" y="775"/>
                </a:cubicBezTo>
                <a:cubicBezTo>
                  <a:pt x="11276" y="786"/>
                  <a:pt x="11240" y="822"/>
                  <a:pt x="11264" y="822"/>
                </a:cubicBezTo>
                <a:cubicBezTo>
                  <a:pt x="11252" y="834"/>
                  <a:pt x="11240" y="840"/>
                  <a:pt x="11231" y="840"/>
                </a:cubicBezTo>
                <a:cubicBezTo>
                  <a:pt x="11222" y="840"/>
                  <a:pt x="11216" y="834"/>
                  <a:pt x="11216" y="822"/>
                </a:cubicBezTo>
                <a:cubicBezTo>
                  <a:pt x="11204" y="822"/>
                  <a:pt x="11204" y="834"/>
                  <a:pt x="11193" y="846"/>
                </a:cubicBezTo>
                <a:cubicBezTo>
                  <a:pt x="11193" y="862"/>
                  <a:pt x="11198" y="866"/>
                  <a:pt x="11204" y="866"/>
                </a:cubicBezTo>
                <a:cubicBezTo>
                  <a:pt x="11210" y="866"/>
                  <a:pt x="11217" y="862"/>
                  <a:pt x="11221" y="862"/>
                </a:cubicBezTo>
                <a:cubicBezTo>
                  <a:pt x="11224" y="862"/>
                  <a:pt x="11224" y="866"/>
                  <a:pt x="11216" y="882"/>
                </a:cubicBezTo>
                <a:lnTo>
                  <a:pt x="11252" y="846"/>
                </a:lnTo>
                <a:lnTo>
                  <a:pt x="11252" y="846"/>
                </a:lnTo>
                <a:cubicBezTo>
                  <a:pt x="11264" y="870"/>
                  <a:pt x="11240" y="905"/>
                  <a:pt x="11228" y="917"/>
                </a:cubicBezTo>
                <a:cubicBezTo>
                  <a:pt x="11218" y="938"/>
                  <a:pt x="11213" y="945"/>
                  <a:pt x="11212" y="945"/>
                </a:cubicBezTo>
                <a:cubicBezTo>
                  <a:pt x="11209" y="945"/>
                  <a:pt x="11213" y="927"/>
                  <a:pt x="11207" y="927"/>
                </a:cubicBezTo>
                <a:cubicBezTo>
                  <a:pt x="11205" y="927"/>
                  <a:pt x="11200" y="931"/>
                  <a:pt x="11193" y="941"/>
                </a:cubicBezTo>
                <a:lnTo>
                  <a:pt x="11204" y="941"/>
                </a:lnTo>
                <a:cubicBezTo>
                  <a:pt x="11191" y="968"/>
                  <a:pt x="11178" y="976"/>
                  <a:pt x="11169" y="976"/>
                </a:cubicBezTo>
                <a:cubicBezTo>
                  <a:pt x="11162" y="976"/>
                  <a:pt x="11157" y="970"/>
                  <a:pt x="11157" y="965"/>
                </a:cubicBezTo>
                <a:cubicBezTo>
                  <a:pt x="11157" y="941"/>
                  <a:pt x="11145" y="917"/>
                  <a:pt x="11157" y="894"/>
                </a:cubicBezTo>
                <a:lnTo>
                  <a:pt x="11193" y="882"/>
                </a:lnTo>
                <a:cubicBezTo>
                  <a:pt x="11193" y="875"/>
                  <a:pt x="11190" y="873"/>
                  <a:pt x="11186" y="873"/>
                </a:cubicBezTo>
                <a:cubicBezTo>
                  <a:pt x="11178" y="873"/>
                  <a:pt x="11162" y="884"/>
                  <a:pt x="11152" y="884"/>
                </a:cubicBezTo>
                <a:cubicBezTo>
                  <a:pt x="11149" y="884"/>
                  <a:pt x="11147" y="883"/>
                  <a:pt x="11145" y="882"/>
                </a:cubicBezTo>
                <a:cubicBezTo>
                  <a:pt x="11145" y="882"/>
                  <a:pt x="11145" y="870"/>
                  <a:pt x="11145" y="858"/>
                </a:cubicBezTo>
                <a:cubicBezTo>
                  <a:pt x="11145" y="858"/>
                  <a:pt x="11134" y="863"/>
                  <a:pt x="11124" y="863"/>
                </a:cubicBezTo>
                <a:cubicBezTo>
                  <a:pt x="11118" y="863"/>
                  <a:pt x="11113" y="862"/>
                  <a:pt x="11109" y="858"/>
                </a:cubicBezTo>
                <a:lnTo>
                  <a:pt x="11097" y="882"/>
                </a:lnTo>
                <a:lnTo>
                  <a:pt x="11109" y="870"/>
                </a:lnTo>
                <a:lnTo>
                  <a:pt x="11109" y="870"/>
                </a:lnTo>
                <a:cubicBezTo>
                  <a:pt x="11121" y="870"/>
                  <a:pt x="11121" y="894"/>
                  <a:pt x="11097" y="917"/>
                </a:cubicBezTo>
                <a:cubicBezTo>
                  <a:pt x="11095" y="918"/>
                  <a:pt x="11093" y="919"/>
                  <a:pt x="11092" y="919"/>
                </a:cubicBezTo>
                <a:cubicBezTo>
                  <a:pt x="11078" y="919"/>
                  <a:pt x="11098" y="867"/>
                  <a:pt x="11109" y="834"/>
                </a:cubicBezTo>
                <a:cubicBezTo>
                  <a:pt x="11116" y="824"/>
                  <a:pt x="11120" y="821"/>
                  <a:pt x="11122" y="821"/>
                </a:cubicBezTo>
                <a:cubicBezTo>
                  <a:pt x="11128" y="821"/>
                  <a:pt x="11128" y="836"/>
                  <a:pt x="11138" y="836"/>
                </a:cubicBezTo>
                <a:cubicBezTo>
                  <a:pt x="11140" y="836"/>
                  <a:pt x="11142" y="835"/>
                  <a:pt x="11145" y="834"/>
                </a:cubicBezTo>
                <a:cubicBezTo>
                  <a:pt x="11157" y="786"/>
                  <a:pt x="11121" y="822"/>
                  <a:pt x="11121" y="786"/>
                </a:cubicBezTo>
                <a:cubicBezTo>
                  <a:pt x="11133" y="771"/>
                  <a:pt x="11140" y="767"/>
                  <a:pt x="11144" y="767"/>
                </a:cubicBezTo>
                <a:cubicBezTo>
                  <a:pt x="11148" y="767"/>
                  <a:pt x="11151" y="771"/>
                  <a:pt x="11154" y="771"/>
                </a:cubicBezTo>
                <a:cubicBezTo>
                  <a:pt x="11157" y="771"/>
                  <a:pt x="11161" y="767"/>
                  <a:pt x="11169" y="751"/>
                </a:cubicBezTo>
                <a:cubicBezTo>
                  <a:pt x="11167" y="749"/>
                  <a:pt x="11165" y="748"/>
                  <a:pt x="11163" y="748"/>
                </a:cubicBezTo>
                <a:cubicBezTo>
                  <a:pt x="11156" y="748"/>
                  <a:pt x="11149" y="759"/>
                  <a:pt x="11142" y="759"/>
                </a:cubicBezTo>
                <a:cubicBezTo>
                  <a:pt x="11139" y="759"/>
                  <a:pt x="11136" y="757"/>
                  <a:pt x="11133" y="751"/>
                </a:cubicBezTo>
                <a:cubicBezTo>
                  <a:pt x="11145" y="727"/>
                  <a:pt x="11157" y="727"/>
                  <a:pt x="11181" y="703"/>
                </a:cubicBezTo>
                <a:lnTo>
                  <a:pt x="11169" y="681"/>
                </a:lnTo>
                <a:lnTo>
                  <a:pt x="11169" y="681"/>
                </a:lnTo>
                <a:cubicBezTo>
                  <a:pt x="11166" y="685"/>
                  <a:pt x="11161" y="689"/>
                  <a:pt x="11157" y="691"/>
                </a:cubicBezTo>
                <a:lnTo>
                  <a:pt x="11145" y="667"/>
                </a:lnTo>
                <a:cubicBezTo>
                  <a:pt x="11157" y="644"/>
                  <a:pt x="11193" y="632"/>
                  <a:pt x="11193" y="596"/>
                </a:cubicBezTo>
                <a:lnTo>
                  <a:pt x="11193" y="596"/>
                </a:lnTo>
                <a:lnTo>
                  <a:pt x="11169" y="608"/>
                </a:lnTo>
                <a:cubicBezTo>
                  <a:pt x="11157" y="620"/>
                  <a:pt x="11169" y="632"/>
                  <a:pt x="11145" y="655"/>
                </a:cubicBezTo>
                <a:cubicBezTo>
                  <a:pt x="11145" y="652"/>
                  <a:pt x="11144" y="651"/>
                  <a:pt x="11143" y="651"/>
                </a:cubicBezTo>
                <a:cubicBezTo>
                  <a:pt x="11135" y="651"/>
                  <a:pt x="11106" y="705"/>
                  <a:pt x="11085" y="715"/>
                </a:cubicBezTo>
                <a:cubicBezTo>
                  <a:pt x="11073" y="715"/>
                  <a:pt x="11073" y="703"/>
                  <a:pt x="11073" y="691"/>
                </a:cubicBezTo>
                <a:cubicBezTo>
                  <a:pt x="11038" y="727"/>
                  <a:pt x="11014" y="703"/>
                  <a:pt x="10966" y="739"/>
                </a:cubicBezTo>
                <a:cubicBezTo>
                  <a:pt x="10990" y="715"/>
                  <a:pt x="10990" y="691"/>
                  <a:pt x="11002" y="655"/>
                </a:cubicBezTo>
                <a:cubicBezTo>
                  <a:pt x="11003" y="657"/>
                  <a:pt x="11005" y="657"/>
                  <a:pt x="11006" y="657"/>
                </a:cubicBezTo>
                <a:cubicBezTo>
                  <a:pt x="11019" y="657"/>
                  <a:pt x="11039" y="616"/>
                  <a:pt x="11050" y="584"/>
                </a:cubicBezTo>
                <a:lnTo>
                  <a:pt x="11050" y="584"/>
                </a:lnTo>
                <a:cubicBezTo>
                  <a:pt x="11038" y="584"/>
                  <a:pt x="11014" y="632"/>
                  <a:pt x="11014" y="644"/>
                </a:cubicBezTo>
                <a:cubicBezTo>
                  <a:pt x="11012" y="639"/>
                  <a:pt x="11009" y="638"/>
                  <a:pt x="11007" y="638"/>
                </a:cubicBezTo>
                <a:cubicBezTo>
                  <a:pt x="10999" y="638"/>
                  <a:pt x="10990" y="651"/>
                  <a:pt x="10984" y="651"/>
                </a:cubicBezTo>
                <a:cubicBezTo>
                  <a:pt x="10980" y="651"/>
                  <a:pt x="10978" y="646"/>
                  <a:pt x="10978" y="632"/>
                </a:cubicBezTo>
                <a:cubicBezTo>
                  <a:pt x="10978" y="620"/>
                  <a:pt x="11014" y="596"/>
                  <a:pt x="11014" y="572"/>
                </a:cubicBezTo>
                <a:cubicBezTo>
                  <a:pt x="11013" y="571"/>
                  <a:pt x="11012" y="571"/>
                  <a:pt x="11011" y="571"/>
                </a:cubicBezTo>
                <a:cubicBezTo>
                  <a:pt x="11002" y="571"/>
                  <a:pt x="10992" y="613"/>
                  <a:pt x="10976" y="613"/>
                </a:cubicBezTo>
                <a:cubicBezTo>
                  <a:pt x="10973" y="613"/>
                  <a:pt x="10970" y="611"/>
                  <a:pt x="10966" y="608"/>
                </a:cubicBezTo>
                <a:cubicBezTo>
                  <a:pt x="10978" y="608"/>
                  <a:pt x="10978" y="596"/>
                  <a:pt x="10978" y="596"/>
                </a:cubicBezTo>
                <a:cubicBezTo>
                  <a:pt x="10978" y="589"/>
                  <a:pt x="10976" y="586"/>
                  <a:pt x="10973" y="586"/>
                </a:cubicBezTo>
                <a:cubicBezTo>
                  <a:pt x="10965" y="586"/>
                  <a:pt x="10951" y="603"/>
                  <a:pt x="10943" y="620"/>
                </a:cubicBezTo>
                <a:cubicBezTo>
                  <a:pt x="10966" y="548"/>
                  <a:pt x="10907" y="608"/>
                  <a:pt x="10943" y="548"/>
                </a:cubicBezTo>
                <a:cubicBezTo>
                  <a:pt x="10907" y="548"/>
                  <a:pt x="10931" y="584"/>
                  <a:pt x="10919" y="608"/>
                </a:cubicBezTo>
                <a:cubicBezTo>
                  <a:pt x="10914" y="610"/>
                  <a:pt x="10910" y="611"/>
                  <a:pt x="10906" y="611"/>
                </a:cubicBezTo>
                <a:cubicBezTo>
                  <a:pt x="10891" y="611"/>
                  <a:pt x="10883" y="594"/>
                  <a:pt x="10883" y="584"/>
                </a:cubicBezTo>
                <a:cubicBezTo>
                  <a:pt x="10891" y="584"/>
                  <a:pt x="10899" y="579"/>
                  <a:pt x="10903" y="579"/>
                </a:cubicBezTo>
                <a:cubicBezTo>
                  <a:pt x="10905" y="579"/>
                  <a:pt x="10907" y="580"/>
                  <a:pt x="10907" y="584"/>
                </a:cubicBezTo>
                <a:lnTo>
                  <a:pt x="10919" y="536"/>
                </a:lnTo>
                <a:cubicBezTo>
                  <a:pt x="10917" y="529"/>
                  <a:pt x="10914" y="526"/>
                  <a:pt x="10911" y="526"/>
                </a:cubicBezTo>
                <a:cubicBezTo>
                  <a:pt x="10896" y="526"/>
                  <a:pt x="10870" y="583"/>
                  <a:pt x="10855" y="583"/>
                </a:cubicBezTo>
                <a:cubicBezTo>
                  <a:pt x="10852" y="583"/>
                  <a:pt x="10849" y="580"/>
                  <a:pt x="10847" y="572"/>
                </a:cubicBezTo>
                <a:cubicBezTo>
                  <a:pt x="10871" y="560"/>
                  <a:pt x="10859" y="536"/>
                  <a:pt x="10883" y="513"/>
                </a:cubicBezTo>
                <a:lnTo>
                  <a:pt x="10883" y="513"/>
                </a:lnTo>
                <a:cubicBezTo>
                  <a:pt x="10880" y="516"/>
                  <a:pt x="10877" y="516"/>
                  <a:pt x="10874" y="516"/>
                </a:cubicBezTo>
                <a:cubicBezTo>
                  <a:pt x="10871" y="516"/>
                  <a:pt x="10869" y="516"/>
                  <a:pt x="10867" y="516"/>
                </a:cubicBezTo>
                <a:cubicBezTo>
                  <a:pt x="10862" y="516"/>
                  <a:pt x="10859" y="519"/>
                  <a:pt x="10859" y="536"/>
                </a:cubicBezTo>
                <a:cubicBezTo>
                  <a:pt x="10847" y="536"/>
                  <a:pt x="10847" y="524"/>
                  <a:pt x="10847" y="513"/>
                </a:cubicBezTo>
                <a:cubicBezTo>
                  <a:pt x="10823" y="524"/>
                  <a:pt x="10812" y="524"/>
                  <a:pt x="10788" y="548"/>
                </a:cubicBezTo>
                <a:cubicBezTo>
                  <a:pt x="10776" y="536"/>
                  <a:pt x="10776" y="501"/>
                  <a:pt x="10776" y="489"/>
                </a:cubicBezTo>
                <a:cubicBezTo>
                  <a:pt x="10773" y="490"/>
                  <a:pt x="10770" y="490"/>
                  <a:pt x="10768" y="490"/>
                </a:cubicBezTo>
                <a:cubicBezTo>
                  <a:pt x="10743" y="490"/>
                  <a:pt x="10729" y="448"/>
                  <a:pt x="10699" y="448"/>
                </a:cubicBezTo>
                <a:cubicBezTo>
                  <a:pt x="10694" y="448"/>
                  <a:pt x="10687" y="450"/>
                  <a:pt x="10681" y="453"/>
                </a:cubicBezTo>
                <a:cubicBezTo>
                  <a:pt x="10678" y="450"/>
                  <a:pt x="10675" y="449"/>
                  <a:pt x="10673" y="449"/>
                </a:cubicBezTo>
                <a:cubicBezTo>
                  <a:pt x="10660" y="449"/>
                  <a:pt x="10665" y="502"/>
                  <a:pt x="10649" y="502"/>
                </a:cubicBezTo>
                <a:cubicBezTo>
                  <a:pt x="10648" y="502"/>
                  <a:pt x="10646" y="501"/>
                  <a:pt x="10645" y="501"/>
                </a:cubicBezTo>
                <a:cubicBezTo>
                  <a:pt x="10669" y="453"/>
                  <a:pt x="10645" y="453"/>
                  <a:pt x="10645" y="429"/>
                </a:cubicBezTo>
                <a:cubicBezTo>
                  <a:pt x="10636" y="412"/>
                  <a:pt x="10625" y="409"/>
                  <a:pt x="10613" y="409"/>
                </a:cubicBezTo>
                <a:cubicBezTo>
                  <a:pt x="10605" y="409"/>
                  <a:pt x="10597" y="410"/>
                  <a:pt x="10590" y="410"/>
                </a:cubicBezTo>
                <a:cubicBezTo>
                  <a:pt x="10577" y="410"/>
                  <a:pt x="10566" y="406"/>
                  <a:pt x="10562" y="382"/>
                </a:cubicBezTo>
                <a:cubicBezTo>
                  <a:pt x="10562" y="382"/>
                  <a:pt x="10573" y="370"/>
                  <a:pt x="10573" y="370"/>
                </a:cubicBezTo>
                <a:cubicBezTo>
                  <a:pt x="10562" y="334"/>
                  <a:pt x="10538" y="346"/>
                  <a:pt x="10514" y="322"/>
                </a:cubicBezTo>
                <a:lnTo>
                  <a:pt x="10526" y="322"/>
                </a:lnTo>
                <a:cubicBezTo>
                  <a:pt x="10515" y="295"/>
                  <a:pt x="10499" y="288"/>
                  <a:pt x="10482" y="288"/>
                </a:cubicBezTo>
                <a:cubicBezTo>
                  <a:pt x="10461" y="288"/>
                  <a:pt x="10438" y="298"/>
                  <a:pt x="10419" y="298"/>
                </a:cubicBezTo>
                <a:cubicBezTo>
                  <a:pt x="10419" y="286"/>
                  <a:pt x="10431" y="274"/>
                  <a:pt x="10431" y="263"/>
                </a:cubicBezTo>
                <a:cubicBezTo>
                  <a:pt x="10424" y="256"/>
                  <a:pt x="10414" y="246"/>
                  <a:pt x="10400" y="246"/>
                </a:cubicBezTo>
                <a:cubicBezTo>
                  <a:pt x="10389" y="246"/>
                  <a:pt x="10375" y="253"/>
                  <a:pt x="10359" y="274"/>
                </a:cubicBezTo>
                <a:cubicBezTo>
                  <a:pt x="10359" y="245"/>
                  <a:pt x="10357" y="240"/>
                  <a:pt x="10354" y="240"/>
                </a:cubicBezTo>
                <a:cubicBezTo>
                  <a:pt x="10352" y="240"/>
                  <a:pt x="10350" y="241"/>
                  <a:pt x="10348" y="241"/>
                </a:cubicBezTo>
                <a:cubicBezTo>
                  <a:pt x="10344" y="241"/>
                  <a:pt x="10340" y="237"/>
                  <a:pt x="10335" y="215"/>
                </a:cubicBezTo>
                <a:cubicBezTo>
                  <a:pt x="10335" y="209"/>
                  <a:pt x="10338" y="209"/>
                  <a:pt x="10341" y="209"/>
                </a:cubicBezTo>
                <a:cubicBezTo>
                  <a:pt x="10344" y="209"/>
                  <a:pt x="10347" y="209"/>
                  <a:pt x="10347" y="203"/>
                </a:cubicBezTo>
                <a:cubicBezTo>
                  <a:pt x="10335" y="179"/>
                  <a:pt x="10323" y="191"/>
                  <a:pt x="10311" y="179"/>
                </a:cubicBezTo>
                <a:cubicBezTo>
                  <a:pt x="10283" y="189"/>
                  <a:pt x="10254" y="237"/>
                  <a:pt x="10232" y="237"/>
                </a:cubicBezTo>
                <a:cubicBezTo>
                  <a:pt x="10226" y="237"/>
                  <a:pt x="10221" y="234"/>
                  <a:pt x="10216" y="227"/>
                </a:cubicBezTo>
                <a:cubicBezTo>
                  <a:pt x="10240" y="155"/>
                  <a:pt x="10240" y="215"/>
                  <a:pt x="10264" y="155"/>
                </a:cubicBezTo>
                <a:lnTo>
                  <a:pt x="10264" y="155"/>
                </a:lnTo>
                <a:cubicBezTo>
                  <a:pt x="10257" y="162"/>
                  <a:pt x="10250" y="169"/>
                  <a:pt x="10246" y="169"/>
                </a:cubicBezTo>
                <a:cubicBezTo>
                  <a:pt x="10242" y="169"/>
                  <a:pt x="10240" y="165"/>
                  <a:pt x="10240" y="155"/>
                </a:cubicBezTo>
                <a:cubicBezTo>
                  <a:pt x="10252" y="132"/>
                  <a:pt x="10252" y="143"/>
                  <a:pt x="10264" y="120"/>
                </a:cubicBezTo>
                <a:cubicBezTo>
                  <a:pt x="10264" y="117"/>
                  <a:pt x="10263" y="115"/>
                  <a:pt x="10261" y="115"/>
                </a:cubicBezTo>
                <a:cubicBezTo>
                  <a:pt x="10251" y="115"/>
                  <a:pt x="10211" y="168"/>
                  <a:pt x="10205" y="168"/>
                </a:cubicBezTo>
                <a:cubicBezTo>
                  <a:pt x="10205" y="168"/>
                  <a:pt x="10204" y="168"/>
                  <a:pt x="10204" y="167"/>
                </a:cubicBezTo>
                <a:cubicBezTo>
                  <a:pt x="10192" y="191"/>
                  <a:pt x="10192" y="191"/>
                  <a:pt x="10204" y="191"/>
                </a:cubicBezTo>
                <a:cubicBezTo>
                  <a:pt x="10197" y="205"/>
                  <a:pt x="10191" y="210"/>
                  <a:pt x="10186" y="210"/>
                </a:cubicBezTo>
                <a:cubicBezTo>
                  <a:pt x="10174" y="210"/>
                  <a:pt x="10165" y="189"/>
                  <a:pt x="10151" y="189"/>
                </a:cubicBezTo>
                <a:cubicBezTo>
                  <a:pt x="10149" y="189"/>
                  <a:pt x="10147" y="190"/>
                  <a:pt x="10145" y="191"/>
                </a:cubicBezTo>
                <a:cubicBezTo>
                  <a:pt x="10145" y="203"/>
                  <a:pt x="10157" y="215"/>
                  <a:pt x="10145" y="251"/>
                </a:cubicBezTo>
                <a:cubicBezTo>
                  <a:pt x="10141" y="247"/>
                  <a:pt x="10137" y="245"/>
                  <a:pt x="10132" y="245"/>
                </a:cubicBezTo>
                <a:cubicBezTo>
                  <a:pt x="10110" y="245"/>
                  <a:pt x="10081" y="290"/>
                  <a:pt x="10061" y="310"/>
                </a:cubicBezTo>
                <a:cubicBezTo>
                  <a:pt x="10050" y="274"/>
                  <a:pt x="10097" y="263"/>
                  <a:pt x="10121" y="203"/>
                </a:cubicBezTo>
                <a:cubicBezTo>
                  <a:pt x="10121" y="191"/>
                  <a:pt x="10133" y="143"/>
                  <a:pt x="10145" y="132"/>
                </a:cubicBezTo>
                <a:cubicBezTo>
                  <a:pt x="10142" y="126"/>
                  <a:pt x="10138" y="124"/>
                  <a:pt x="10133" y="124"/>
                </a:cubicBezTo>
                <a:cubicBezTo>
                  <a:pt x="10116" y="124"/>
                  <a:pt x="10091" y="146"/>
                  <a:pt x="10073" y="155"/>
                </a:cubicBezTo>
                <a:lnTo>
                  <a:pt x="10085" y="143"/>
                </a:lnTo>
                <a:cubicBezTo>
                  <a:pt x="10083" y="142"/>
                  <a:pt x="10081" y="142"/>
                  <a:pt x="10078" y="142"/>
                </a:cubicBezTo>
                <a:cubicBezTo>
                  <a:pt x="10059" y="142"/>
                  <a:pt x="10033" y="167"/>
                  <a:pt x="10016" y="167"/>
                </a:cubicBezTo>
                <a:cubicBezTo>
                  <a:pt x="10010" y="167"/>
                  <a:pt x="10005" y="164"/>
                  <a:pt x="10002" y="155"/>
                </a:cubicBezTo>
                <a:lnTo>
                  <a:pt x="10002" y="167"/>
                </a:lnTo>
                <a:cubicBezTo>
                  <a:pt x="10002" y="179"/>
                  <a:pt x="9990" y="167"/>
                  <a:pt x="9966" y="191"/>
                </a:cubicBezTo>
                <a:cubicBezTo>
                  <a:pt x="9976" y="172"/>
                  <a:pt x="9978" y="153"/>
                  <a:pt x="9984" y="140"/>
                </a:cubicBezTo>
                <a:lnTo>
                  <a:pt x="9984" y="140"/>
                </a:lnTo>
                <a:cubicBezTo>
                  <a:pt x="9940" y="199"/>
                  <a:pt x="9917" y="158"/>
                  <a:pt x="9871" y="215"/>
                </a:cubicBezTo>
                <a:cubicBezTo>
                  <a:pt x="9871" y="203"/>
                  <a:pt x="9895" y="167"/>
                  <a:pt x="9907" y="155"/>
                </a:cubicBezTo>
                <a:cubicBezTo>
                  <a:pt x="9914" y="162"/>
                  <a:pt x="9916" y="169"/>
                  <a:pt x="9920" y="169"/>
                </a:cubicBezTo>
                <a:cubicBezTo>
                  <a:pt x="9923" y="169"/>
                  <a:pt x="9925" y="165"/>
                  <a:pt x="9930" y="155"/>
                </a:cubicBezTo>
                <a:cubicBezTo>
                  <a:pt x="9919" y="155"/>
                  <a:pt x="9919" y="132"/>
                  <a:pt x="9930" y="108"/>
                </a:cubicBezTo>
                <a:lnTo>
                  <a:pt x="9930" y="108"/>
                </a:lnTo>
                <a:cubicBezTo>
                  <a:pt x="9907" y="143"/>
                  <a:pt x="9883" y="155"/>
                  <a:pt x="9859" y="167"/>
                </a:cubicBezTo>
                <a:cubicBezTo>
                  <a:pt x="9847" y="167"/>
                  <a:pt x="9823" y="167"/>
                  <a:pt x="9859" y="155"/>
                </a:cubicBezTo>
                <a:lnTo>
                  <a:pt x="9847" y="155"/>
                </a:lnTo>
                <a:cubicBezTo>
                  <a:pt x="9847" y="143"/>
                  <a:pt x="9847" y="143"/>
                  <a:pt x="9847" y="143"/>
                </a:cubicBezTo>
                <a:lnTo>
                  <a:pt x="9907" y="132"/>
                </a:lnTo>
                <a:lnTo>
                  <a:pt x="9871" y="132"/>
                </a:lnTo>
                <a:cubicBezTo>
                  <a:pt x="9877" y="126"/>
                  <a:pt x="9877" y="123"/>
                  <a:pt x="9872" y="123"/>
                </a:cubicBezTo>
                <a:cubicBezTo>
                  <a:pt x="9868" y="123"/>
                  <a:pt x="9859" y="126"/>
                  <a:pt x="9847" y="132"/>
                </a:cubicBezTo>
                <a:lnTo>
                  <a:pt x="9835" y="132"/>
                </a:lnTo>
                <a:cubicBezTo>
                  <a:pt x="9835" y="132"/>
                  <a:pt x="9835" y="132"/>
                  <a:pt x="9835" y="143"/>
                </a:cubicBezTo>
                <a:cubicBezTo>
                  <a:pt x="9835" y="143"/>
                  <a:pt x="9823" y="143"/>
                  <a:pt x="9823" y="155"/>
                </a:cubicBezTo>
                <a:cubicBezTo>
                  <a:pt x="9811" y="167"/>
                  <a:pt x="9811" y="167"/>
                  <a:pt x="9800" y="167"/>
                </a:cubicBezTo>
                <a:cubicBezTo>
                  <a:pt x="9811" y="155"/>
                  <a:pt x="9811" y="155"/>
                  <a:pt x="9811" y="155"/>
                </a:cubicBezTo>
                <a:cubicBezTo>
                  <a:pt x="9811" y="143"/>
                  <a:pt x="9811" y="143"/>
                  <a:pt x="9811" y="143"/>
                </a:cubicBezTo>
                <a:cubicBezTo>
                  <a:pt x="9823" y="132"/>
                  <a:pt x="9823" y="132"/>
                  <a:pt x="9835" y="132"/>
                </a:cubicBezTo>
                <a:lnTo>
                  <a:pt x="9811" y="132"/>
                </a:lnTo>
                <a:cubicBezTo>
                  <a:pt x="9811" y="128"/>
                  <a:pt x="9810" y="126"/>
                  <a:pt x="9808" y="126"/>
                </a:cubicBezTo>
                <a:cubicBezTo>
                  <a:pt x="9805" y="126"/>
                  <a:pt x="9800" y="132"/>
                  <a:pt x="9800" y="132"/>
                </a:cubicBezTo>
                <a:cubicBezTo>
                  <a:pt x="9788" y="143"/>
                  <a:pt x="9788" y="143"/>
                  <a:pt x="9776" y="143"/>
                </a:cubicBezTo>
                <a:lnTo>
                  <a:pt x="9728" y="143"/>
                </a:lnTo>
                <a:lnTo>
                  <a:pt x="9776" y="132"/>
                </a:lnTo>
                <a:lnTo>
                  <a:pt x="9685" y="132"/>
                </a:lnTo>
                <a:cubicBezTo>
                  <a:pt x="9704" y="129"/>
                  <a:pt x="9728" y="126"/>
                  <a:pt x="9752" y="120"/>
                </a:cubicBezTo>
                <a:lnTo>
                  <a:pt x="9740" y="120"/>
                </a:lnTo>
                <a:lnTo>
                  <a:pt x="9776" y="108"/>
                </a:lnTo>
                <a:lnTo>
                  <a:pt x="9740" y="108"/>
                </a:lnTo>
                <a:cubicBezTo>
                  <a:pt x="9771" y="108"/>
                  <a:pt x="9775" y="90"/>
                  <a:pt x="9807" y="85"/>
                </a:cubicBezTo>
                <a:lnTo>
                  <a:pt x="9807" y="85"/>
                </a:lnTo>
                <a:cubicBezTo>
                  <a:pt x="9808" y="85"/>
                  <a:pt x="9810" y="84"/>
                  <a:pt x="9811" y="84"/>
                </a:cubicBezTo>
                <a:cubicBezTo>
                  <a:pt x="9776" y="84"/>
                  <a:pt x="9788" y="84"/>
                  <a:pt x="9776" y="96"/>
                </a:cubicBezTo>
                <a:cubicBezTo>
                  <a:pt x="9728" y="96"/>
                  <a:pt x="9752" y="84"/>
                  <a:pt x="9740" y="84"/>
                </a:cubicBezTo>
                <a:cubicBezTo>
                  <a:pt x="9764" y="84"/>
                  <a:pt x="9776" y="84"/>
                  <a:pt x="9788" y="72"/>
                </a:cubicBezTo>
                <a:lnTo>
                  <a:pt x="9788" y="72"/>
                </a:lnTo>
                <a:cubicBezTo>
                  <a:pt x="9780" y="76"/>
                  <a:pt x="9773" y="77"/>
                  <a:pt x="9769" y="77"/>
                </a:cubicBezTo>
                <a:cubicBezTo>
                  <a:pt x="9760" y="77"/>
                  <a:pt x="9760" y="72"/>
                  <a:pt x="9776" y="72"/>
                </a:cubicBezTo>
                <a:cubicBezTo>
                  <a:pt x="9740" y="72"/>
                  <a:pt x="9763" y="72"/>
                  <a:pt x="9764" y="60"/>
                </a:cubicBezTo>
                <a:lnTo>
                  <a:pt x="9764" y="60"/>
                </a:lnTo>
                <a:cubicBezTo>
                  <a:pt x="9763" y="72"/>
                  <a:pt x="9740" y="72"/>
                  <a:pt x="9704" y="72"/>
                </a:cubicBezTo>
                <a:lnTo>
                  <a:pt x="9669" y="72"/>
                </a:lnTo>
                <a:cubicBezTo>
                  <a:pt x="9621" y="72"/>
                  <a:pt x="9704" y="60"/>
                  <a:pt x="9692" y="60"/>
                </a:cubicBezTo>
                <a:lnTo>
                  <a:pt x="9740" y="60"/>
                </a:lnTo>
                <a:cubicBezTo>
                  <a:pt x="9728" y="60"/>
                  <a:pt x="9692" y="48"/>
                  <a:pt x="9680" y="48"/>
                </a:cubicBezTo>
                <a:cubicBezTo>
                  <a:pt x="9659" y="51"/>
                  <a:pt x="9646" y="52"/>
                  <a:pt x="9639" y="52"/>
                </a:cubicBezTo>
                <a:cubicBezTo>
                  <a:pt x="9610" y="52"/>
                  <a:pt x="9671" y="36"/>
                  <a:pt x="9633" y="3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0"/>
          <p:cNvSpPr txBox="1"/>
          <p:nvPr/>
        </p:nvSpPr>
        <p:spPr>
          <a:xfrm>
            <a:off x="1994775" y="5664200"/>
            <a:ext cx="1931100" cy="51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latin typeface="Mada"/>
                <a:ea typeface="Mada"/>
                <a:cs typeface="Mada"/>
                <a:sym typeface="Mada"/>
              </a:rPr>
              <a:t>Pectus </a:t>
            </a:r>
            <a:r>
              <a:rPr lang="en-GB">
                <a:solidFill>
                  <a:schemeClr val="dk1"/>
                </a:solidFill>
                <a:latin typeface="Mada"/>
                <a:ea typeface="Mada"/>
                <a:cs typeface="Mada"/>
                <a:sym typeface="Mada"/>
              </a:rPr>
              <a:t>excavatum</a:t>
            </a:r>
            <a:r>
              <a:rPr baseline="30000" lang="en-GB">
                <a:solidFill>
                  <a:schemeClr val="dk1"/>
                </a:solidFill>
                <a:latin typeface="Mada"/>
                <a:ea typeface="Mada"/>
                <a:cs typeface="Mada"/>
                <a:sym typeface="Mada"/>
              </a:rPr>
              <a:t>1</a:t>
            </a:r>
            <a:endParaRPr baseline="30000">
              <a:solidFill>
                <a:schemeClr val="dk1"/>
              </a:solidFill>
              <a:latin typeface="Mada"/>
              <a:ea typeface="Mada"/>
              <a:cs typeface="Mada"/>
              <a:sym typeface="Mada"/>
            </a:endParaRPr>
          </a:p>
          <a:p>
            <a:pPr indent="0" lvl="0" marL="0" rtl="0" algn="l">
              <a:spcBef>
                <a:spcPts val="0"/>
              </a:spcBef>
              <a:spcAft>
                <a:spcPts val="0"/>
              </a:spcAft>
              <a:buNone/>
            </a:pPr>
            <a:r>
              <a:rPr lang="en-GB">
                <a:solidFill>
                  <a:srgbClr val="6AA84F"/>
                </a:solidFill>
                <a:latin typeface="Mada"/>
                <a:ea typeface="Mada"/>
                <a:cs typeface="Mada"/>
                <a:sym typeface="Mada"/>
              </a:rPr>
              <a:t>(funnel</a:t>
            </a:r>
            <a:r>
              <a:rPr lang="en-GB">
                <a:solidFill>
                  <a:schemeClr val="dk1"/>
                </a:solidFill>
                <a:latin typeface="Mada"/>
                <a:ea typeface="Mada"/>
                <a:cs typeface="Mada"/>
                <a:sym typeface="Mada"/>
              </a:rPr>
              <a:t> </a:t>
            </a:r>
            <a:r>
              <a:rPr lang="en-GB">
                <a:solidFill>
                  <a:srgbClr val="6AA84F"/>
                </a:solidFill>
                <a:latin typeface="Mada"/>
                <a:ea typeface="Mada"/>
                <a:cs typeface="Mada"/>
                <a:sym typeface="Mada"/>
              </a:rPr>
              <a:t>chest)</a:t>
            </a:r>
            <a:endParaRPr>
              <a:solidFill>
                <a:srgbClr val="6AA84F"/>
              </a:solidFill>
              <a:latin typeface="Mada"/>
              <a:ea typeface="Mada"/>
              <a:cs typeface="Mada"/>
              <a:sym typeface="Mada"/>
            </a:endParaRPr>
          </a:p>
        </p:txBody>
      </p:sp>
      <p:sp>
        <p:nvSpPr>
          <p:cNvPr id="929" name="Google Shape;929;p30"/>
          <p:cNvSpPr txBox="1"/>
          <p:nvPr/>
        </p:nvSpPr>
        <p:spPr>
          <a:xfrm>
            <a:off x="4178600" y="5664200"/>
            <a:ext cx="1931100" cy="6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latin typeface="Mada"/>
                <a:ea typeface="Mada"/>
                <a:cs typeface="Mada"/>
                <a:sym typeface="Mada"/>
              </a:rPr>
              <a:t>Pectus </a:t>
            </a:r>
            <a:r>
              <a:rPr lang="en-GB">
                <a:solidFill>
                  <a:schemeClr val="dk1"/>
                </a:solidFill>
                <a:latin typeface="Mada"/>
                <a:ea typeface="Mada"/>
                <a:cs typeface="Mada"/>
                <a:sym typeface="Mada"/>
              </a:rPr>
              <a:t>carinatum</a:t>
            </a:r>
            <a:r>
              <a:rPr lang="en-GB">
                <a:solidFill>
                  <a:schemeClr val="dk1"/>
                </a:solidFill>
                <a:latin typeface="Mada"/>
                <a:ea typeface="Mada"/>
                <a:cs typeface="Mada"/>
                <a:sym typeface="Mada"/>
              </a:rPr>
              <a:t> </a:t>
            </a:r>
            <a:endParaRPr>
              <a:solidFill>
                <a:schemeClr val="dk1"/>
              </a:solidFill>
              <a:latin typeface="Mada"/>
              <a:ea typeface="Mada"/>
              <a:cs typeface="Mada"/>
              <a:sym typeface="Mada"/>
            </a:endParaRPr>
          </a:p>
          <a:p>
            <a:pPr indent="0" lvl="0" marL="0" rtl="0" algn="l">
              <a:spcBef>
                <a:spcPts val="0"/>
              </a:spcBef>
              <a:spcAft>
                <a:spcPts val="0"/>
              </a:spcAft>
              <a:buNone/>
            </a:pPr>
            <a:r>
              <a:rPr lang="en-GB">
                <a:solidFill>
                  <a:srgbClr val="6AA84F"/>
                </a:solidFill>
                <a:latin typeface="Mada"/>
                <a:ea typeface="Mada"/>
                <a:cs typeface="Mada"/>
                <a:sym typeface="Mada"/>
              </a:rPr>
              <a:t>(</a:t>
            </a:r>
            <a:r>
              <a:rPr lang="en-GB">
                <a:solidFill>
                  <a:srgbClr val="6AA84F"/>
                </a:solidFill>
                <a:latin typeface="Mada"/>
                <a:ea typeface="Mada"/>
                <a:cs typeface="Mada"/>
                <a:sym typeface="Mada"/>
              </a:rPr>
              <a:t>pigeon chest)</a:t>
            </a:r>
            <a:endParaRPr>
              <a:solidFill>
                <a:srgbClr val="6AA84F"/>
              </a:solidFill>
              <a:latin typeface="Mada"/>
              <a:ea typeface="Mada"/>
              <a:cs typeface="Mada"/>
              <a:sym typeface="Mada"/>
            </a:endParaRPr>
          </a:p>
        </p:txBody>
      </p:sp>
      <p:pic>
        <p:nvPicPr>
          <p:cNvPr id="930" name="Google Shape;930;p30"/>
          <p:cNvPicPr preferRelativeResize="0"/>
          <p:nvPr/>
        </p:nvPicPr>
        <p:blipFill>
          <a:blip r:embed="rId3">
            <a:alphaModFix/>
          </a:blip>
          <a:stretch>
            <a:fillRect/>
          </a:stretch>
        </p:blipFill>
        <p:spPr>
          <a:xfrm>
            <a:off x="417862" y="5270150"/>
            <a:ext cx="1324199" cy="1186999"/>
          </a:xfrm>
          <a:prstGeom prst="rect">
            <a:avLst/>
          </a:prstGeom>
          <a:noFill/>
          <a:ln cap="flat" cmpd="sng" w="9525">
            <a:solidFill>
              <a:schemeClr val="dk2"/>
            </a:solidFill>
            <a:prstDash val="solid"/>
            <a:round/>
            <a:headEnd len="sm" w="sm" type="none"/>
            <a:tailEnd len="sm" w="sm" type="none"/>
          </a:ln>
        </p:spPr>
      </p:pic>
      <p:pic>
        <p:nvPicPr>
          <p:cNvPr id="931" name="Google Shape;931;p30"/>
          <p:cNvPicPr preferRelativeResize="0"/>
          <p:nvPr/>
        </p:nvPicPr>
        <p:blipFill>
          <a:blip r:embed="rId4">
            <a:alphaModFix/>
          </a:blip>
          <a:stretch>
            <a:fillRect/>
          </a:stretch>
        </p:blipFill>
        <p:spPr>
          <a:xfrm>
            <a:off x="5856963" y="5251028"/>
            <a:ext cx="1324200" cy="1187000"/>
          </a:xfrm>
          <a:prstGeom prst="rect">
            <a:avLst/>
          </a:prstGeom>
          <a:noFill/>
          <a:ln cap="flat" cmpd="sng" w="9525">
            <a:solidFill>
              <a:schemeClr val="dk2"/>
            </a:solidFill>
            <a:prstDash val="solid"/>
            <a:round/>
            <a:headEnd len="sm" w="sm" type="none"/>
            <a:tailEnd len="sm" w="sm" type="none"/>
          </a:ln>
        </p:spPr>
      </p:pic>
      <p:sp>
        <p:nvSpPr>
          <p:cNvPr id="932" name="Google Shape;932;p30"/>
          <p:cNvSpPr/>
          <p:nvPr/>
        </p:nvSpPr>
        <p:spPr>
          <a:xfrm>
            <a:off x="4850454" y="5458263"/>
            <a:ext cx="327450" cy="249875"/>
          </a:xfrm>
          <a:custGeom>
            <a:rect b="b" l="l" r="r" t="t"/>
            <a:pathLst>
              <a:path extrusionOk="0" h="9995" w="13098">
                <a:moveTo>
                  <a:pt x="9680" y="1"/>
                </a:moveTo>
                <a:cubicBezTo>
                  <a:pt x="9671" y="1"/>
                  <a:pt x="9648" y="1"/>
                  <a:pt x="9628" y="6"/>
                </a:cubicBezTo>
                <a:lnTo>
                  <a:pt x="9628" y="6"/>
                </a:lnTo>
                <a:cubicBezTo>
                  <a:pt x="9652" y="6"/>
                  <a:pt x="9688" y="1"/>
                  <a:pt x="9680" y="1"/>
                </a:cubicBezTo>
                <a:close/>
                <a:moveTo>
                  <a:pt x="9609" y="13"/>
                </a:moveTo>
                <a:cubicBezTo>
                  <a:pt x="9601" y="13"/>
                  <a:pt x="9603" y="13"/>
                  <a:pt x="9609" y="13"/>
                </a:cubicBezTo>
                <a:lnTo>
                  <a:pt x="9609" y="13"/>
                </a:lnTo>
                <a:cubicBezTo>
                  <a:pt x="9609" y="13"/>
                  <a:pt x="9609" y="13"/>
                  <a:pt x="9609" y="13"/>
                </a:cubicBezTo>
                <a:close/>
                <a:moveTo>
                  <a:pt x="9609" y="1"/>
                </a:moveTo>
                <a:lnTo>
                  <a:pt x="9609" y="1"/>
                </a:lnTo>
                <a:cubicBezTo>
                  <a:pt x="9597" y="13"/>
                  <a:pt x="9573" y="13"/>
                  <a:pt x="9549" y="13"/>
                </a:cubicBezTo>
                <a:cubicBezTo>
                  <a:pt x="9549" y="13"/>
                  <a:pt x="9538" y="24"/>
                  <a:pt x="9561" y="24"/>
                </a:cubicBezTo>
                <a:lnTo>
                  <a:pt x="9573" y="13"/>
                </a:lnTo>
                <a:lnTo>
                  <a:pt x="9609" y="13"/>
                </a:lnTo>
                <a:cubicBezTo>
                  <a:pt x="9615" y="10"/>
                  <a:pt x="9621" y="8"/>
                  <a:pt x="9628" y="6"/>
                </a:cubicBezTo>
                <a:lnTo>
                  <a:pt x="9628" y="6"/>
                </a:lnTo>
                <a:cubicBezTo>
                  <a:pt x="9627" y="6"/>
                  <a:pt x="9626" y="6"/>
                  <a:pt x="9625" y="6"/>
                </a:cubicBezTo>
                <a:cubicBezTo>
                  <a:pt x="9613" y="6"/>
                  <a:pt x="9605" y="5"/>
                  <a:pt x="9609" y="1"/>
                </a:cubicBezTo>
                <a:close/>
                <a:moveTo>
                  <a:pt x="9692" y="9"/>
                </a:moveTo>
                <a:cubicBezTo>
                  <a:pt x="9683" y="9"/>
                  <a:pt x="9672" y="10"/>
                  <a:pt x="9657" y="13"/>
                </a:cubicBezTo>
                <a:lnTo>
                  <a:pt x="9657" y="24"/>
                </a:lnTo>
                <a:cubicBezTo>
                  <a:pt x="9649" y="17"/>
                  <a:pt x="9621" y="14"/>
                  <a:pt x="9609" y="13"/>
                </a:cubicBezTo>
                <a:lnTo>
                  <a:pt x="9609" y="13"/>
                </a:lnTo>
                <a:cubicBezTo>
                  <a:pt x="9608" y="24"/>
                  <a:pt x="9573" y="24"/>
                  <a:pt x="9561" y="24"/>
                </a:cubicBezTo>
                <a:cubicBezTo>
                  <a:pt x="9559" y="27"/>
                  <a:pt x="9561" y="28"/>
                  <a:pt x="9565" y="28"/>
                </a:cubicBezTo>
                <a:cubicBezTo>
                  <a:pt x="9577" y="28"/>
                  <a:pt x="9608" y="21"/>
                  <a:pt x="9623" y="21"/>
                </a:cubicBezTo>
                <a:cubicBezTo>
                  <a:pt x="9629" y="21"/>
                  <a:pt x="9633" y="22"/>
                  <a:pt x="9633" y="24"/>
                </a:cubicBezTo>
                <a:lnTo>
                  <a:pt x="9621" y="24"/>
                </a:lnTo>
                <a:cubicBezTo>
                  <a:pt x="9645" y="36"/>
                  <a:pt x="9645" y="36"/>
                  <a:pt x="9692" y="36"/>
                </a:cubicBezTo>
                <a:cubicBezTo>
                  <a:pt x="9700" y="32"/>
                  <a:pt x="9708" y="31"/>
                  <a:pt x="9716" y="31"/>
                </a:cubicBezTo>
                <a:cubicBezTo>
                  <a:pt x="9732" y="31"/>
                  <a:pt x="9748" y="36"/>
                  <a:pt x="9764" y="36"/>
                </a:cubicBezTo>
                <a:cubicBezTo>
                  <a:pt x="9776" y="30"/>
                  <a:pt x="9761" y="30"/>
                  <a:pt x="9750" y="30"/>
                </a:cubicBezTo>
                <a:cubicBezTo>
                  <a:pt x="9740" y="30"/>
                  <a:pt x="9734" y="30"/>
                  <a:pt x="9764" y="24"/>
                </a:cubicBezTo>
                <a:lnTo>
                  <a:pt x="9788" y="13"/>
                </a:lnTo>
                <a:lnTo>
                  <a:pt x="9788" y="13"/>
                </a:lnTo>
                <a:cubicBezTo>
                  <a:pt x="9773" y="15"/>
                  <a:pt x="9761" y="16"/>
                  <a:pt x="9752" y="16"/>
                </a:cubicBezTo>
                <a:cubicBezTo>
                  <a:pt x="9727" y="16"/>
                  <a:pt x="9718" y="9"/>
                  <a:pt x="9692" y="9"/>
                </a:cubicBezTo>
                <a:close/>
                <a:moveTo>
                  <a:pt x="9692" y="36"/>
                </a:moveTo>
                <a:cubicBezTo>
                  <a:pt x="9645" y="36"/>
                  <a:pt x="9704" y="36"/>
                  <a:pt x="9680" y="48"/>
                </a:cubicBezTo>
                <a:lnTo>
                  <a:pt x="9728" y="36"/>
                </a:lnTo>
                <a:close/>
                <a:moveTo>
                  <a:pt x="9823" y="84"/>
                </a:moveTo>
                <a:cubicBezTo>
                  <a:pt x="9817" y="84"/>
                  <a:pt x="9812" y="84"/>
                  <a:pt x="9807" y="85"/>
                </a:cubicBezTo>
                <a:lnTo>
                  <a:pt x="9807" y="85"/>
                </a:lnTo>
                <a:cubicBezTo>
                  <a:pt x="9795" y="88"/>
                  <a:pt x="9793" y="89"/>
                  <a:pt x="9796" y="89"/>
                </a:cubicBezTo>
                <a:cubicBezTo>
                  <a:pt x="9802" y="89"/>
                  <a:pt x="9831" y="84"/>
                  <a:pt x="9823" y="84"/>
                </a:cubicBezTo>
                <a:close/>
                <a:moveTo>
                  <a:pt x="9728" y="84"/>
                </a:moveTo>
                <a:cubicBezTo>
                  <a:pt x="9716" y="90"/>
                  <a:pt x="9695" y="90"/>
                  <a:pt x="9672" y="90"/>
                </a:cubicBezTo>
                <a:cubicBezTo>
                  <a:pt x="9648" y="90"/>
                  <a:pt x="9621" y="90"/>
                  <a:pt x="9597" y="96"/>
                </a:cubicBezTo>
                <a:lnTo>
                  <a:pt x="9597" y="85"/>
                </a:lnTo>
                <a:lnTo>
                  <a:pt x="9597" y="85"/>
                </a:lnTo>
                <a:cubicBezTo>
                  <a:pt x="9617" y="87"/>
                  <a:pt x="9634" y="89"/>
                  <a:pt x="9650" y="89"/>
                </a:cubicBezTo>
                <a:cubicBezTo>
                  <a:pt x="9663" y="89"/>
                  <a:pt x="9676" y="88"/>
                  <a:pt x="9692" y="84"/>
                </a:cubicBezTo>
                <a:close/>
                <a:moveTo>
                  <a:pt x="9990" y="132"/>
                </a:moveTo>
                <a:cubicBezTo>
                  <a:pt x="9988" y="134"/>
                  <a:pt x="9986" y="137"/>
                  <a:pt x="9984" y="140"/>
                </a:cubicBezTo>
                <a:lnTo>
                  <a:pt x="9984" y="140"/>
                </a:lnTo>
                <a:cubicBezTo>
                  <a:pt x="9986" y="137"/>
                  <a:pt x="9988" y="135"/>
                  <a:pt x="9990" y="132"/>
                </a:cubicBezTo>
                <a:close/>
                <a:moveTo>
                  <a:pt x="9657" y="137"/>
                </a:moveTo>
                <a:cubicBezTo>
                  <a:pt x="9657" y="139"/>
                  <a:pt x="9657" y="141"/>
                  <a:pt x="9657" y="143"/>
                </a:cubicBezTo>
                <a:lnTo>
                  <a:pt x="9645" y="143"/>
                </a:lnTo>
                <a:cubicBezTo>
                  <a:pt x="9647" y="141"/>
                  <a:pt x="9651" y="139"/>
                  <a:pt x="9657" y="137"/>
                </a:cubicBezTo>
                <a:close/>
                <a:moveTo>
                  <a:pt x="9752" y="155"/>
                </a:moveTo>
                <a:cubicBezTo>
                  <a:pt x="9752" y="155"/>
                  <a:pt x="9752" y="155"/>
                  <a:pt x="9752" y="167"/>
                </a:cubicBezTo>
                <a:cubicBezTo>
                  <a:pt x="9740" y="167"/>
                  <a:pt x="9740" y="167"/>
                  <a:pt x="9740" y="155"/>
                </a:cubicBezTo>
                <a:close/>
                <a:moveTo>
                  <a:pt x="9800" y="143"/>
                </a:moveTo>
                <a:cubicBezTo>
                  <a:pt x="9800" y="143"/>
                  <a:pt x="9788" y="143"/>
                  <a:pt x="9788" y="155"/>
                </a:cubicBezTo>
                <a:cubicBezTo>
                  <a:pt x="9788" y="155"/>
                  <a:pt x="9788" y="155"/>
                  <a:pt x="9788" y="167"/>
                </a:cubicBezTo>
                <a:lnTo>
                  <a:pt x="9776" y="167"/>
                </a:lnTo>
                <a:cubicBezTo>
                  <a:pt x="9776" y="155"/>
                  <a:pt x="9776" y="155"/>
                  <a:pt x="9776" y="155"/>
                </a:cubicBezTo>
                <a:cubicBezTo>
                  <a:pt x="9776" y="143"/>
                  <a:pt x="9788" y="143"/>
                  <a:pt x="9800" y="143"/>
                </a:cubicBezTo>
                <a:close/>
                <a:moveTo>
                  <a:pt x="9859" y="179"/>
                </a:moveTo>
                <a:cubicBezTo>
                  <a:pt x="9847" y="191"/>
                  <a:pt x="9847" y="191"/>
                  <a:pt x="9835" y="203"/>
                </a:cubicBezTo>
                <a:cubicBezTo>
                  <a:pt x="9835" y="203"/>
                  <a:pt x="9835" y="191"/>
                  <a:pt x="9835" y="191"/>
                </a:cubicBezTo>
                <a:lnTo>
                  <a:pt x="9847" y="191"/>
                </a:lnTo>
                <a:cubicBezTo>
                  <a:pt x="9847" y="179"/>
                  <a:pt x="9847" y="179"/>
                  <a:pt x="9859" y="179"/>
                </a:cubicBezTo>
                <a:close/>
                <a:moveTo>
                  <a:pt x="9514" y="288"/>
                </a:moveTo>
                <a:cubicBezTo>
                  <a:pt x="9507" y="290"/>
                  <a:pt x="9501" y="293"/>
                  <a:pt x="9490" y="298"/>
                </a:cubicBezTo>
                <a:cubicBezTo>
                  <a:pt x="9500" y="295"/>
                  <a:pt x="9508" y="291"/>
                  <a:pt x="9514" y="288"/>
                </a:cubicBezTo>
                <a:close/>
                <a:moveTo>
                  <a:pt x="9573" y="286"/>
                </a:moveTo>
                <a:cubicBezTo>
                  <a:pt x="9573" y="286"/>
                  <a:pt x="9549" y="286"/>
                  <a:pt x="9538" y="298"/>
                </a:cubicBezTo>
                <a:cubicBezTo>
                  <a:pt x="9557" y="289"/>
                  <a:pt x="9560" y="287"/>
                  <a:pt x="9573" y="286"/>
                </a:cubicBezTo>
                <a:lnTo>
                  <a:pt x="9573" y="286"/>
                </a:lnTo>
                <a:cubicBezTo>
                  <a:pt x="9573" y="286"/>
                  <a:pt x="9573" y="286"/>
                  <a:pt x="9573" y="286"/>
                </a:cubicBezTo>
                <a:close/>
                <a:moveTo>
                  <a:pt x="11193" y="608"/>
                </a:moveTo>
                <a:cubicBezTo>
                  <a:pt x="11193" y="627"/>
                  <a:pt x="11185" y="661"/>
                  <a:pt x="11170" y="680"/>
                </a:cubicBezTo>
                <a:lnTo>
                  <a:pt x="11170" y="680"/>
                </a:lnTo>
                <a:cubicBezTo>
                  <a:pt x="11170" y="680"/>
                  <a:pt x="11169" y="679"/>
                  <a:pt x="11169" y="679"/>
                </a:cubicBezTo>
                <a:lnTo>
                  <a:pt x="11169" y="679"/>
                </a:lnTo>
                <a:lnTo>
                  <a:pt x="11169" y="681"/>
                </a:lnTo>
                <a:lnTo>
                  <a:pt x="11169" y="681"/>
                </a:lnTo>
                <a:cubicBezTo>
                  <a:pt x="11170" y="680"/>
                  <a:pt x="11170" y="680"/>
                  <a:pt x="11170" y="680"/>
                </a:cubicBezTo>
                <a:lnTo>
                  <a:pt x="11170" y="680"/>
                </a:lnTo>
                <a:cubicBezTo>
                  <a:pt x="11172" y="680"/>
                  <a:pt x="11174" y="681"/>
                  <a:pt x="11176" y="681"/>
                </a:cubicBezTo>
                <a:cubicBezTo>
                  <a:pt x="11205" y="681"/>
                  <a:pt x="11206" y="620"/>
                  <a:pt x="11228" y="620"/>
                </a:cubicBezTo>
                <a:cubicBezTo>
                  <a:pt x="11228" y="615"/>
                  <a:pt x="11227" y="614"/>
                  <a:pt x="11225" y="614"/>
                </a:cubicBezTo>
                <a:cubicBezTo>
                  <a:pt x="11220" y="614"/>
                  <a:pt x="11208" y="627"/>
                  <a:pt x="11200" y="627"/>
                </a:cubicBezTo>
                <a:cubicBezTo>
                  <a:pt x="11196" y="627"/>
                  <a:pt x="11193" y="622"/>
                  <a:pt x="11193" y="608"/>
                </a:cubicBezTo>
                <a:close/>
                <a:moveTo>
                  <a:pt x="9526" y="727"/>
                </a:moveTo>
                <a:cubicBezTo>
                  <a:pt x="9526" y="727"/>
                  <a:pt x="9371" y="751"/>
                  <a:pt x="9407" y="751"/>
                </a:cubicBezTo>
                <a:lnTo>
                  <a:pt x="9549" y="727"/>
                </a:lnTo>
                <a:close/>
                <a:moveTo>
                  <a:pt x="10335" y="751"/>
                </a:moveTo>
                <a:lnTo>
                  <a:pt x="10311" y="763"/>
                </a:lnTo>
                <a:lnTo>
                  <a:pt x="10335" y="763"/>
                </a:lnTo>
                <a:cubicBezTo>
                  <a:pt x="10335" y="759"/>
                  <a:pt x="10335" y="756"/>
                  <a:pt x="10335" y="754"/>
                </a:cubicBezTo>
                <a:cubicBezTo>
                  <a:pt x="10335" y="754"/>
                  <a:pt x="10335" y="753"/>
                  <a:pt x="10335" y="751"/>
                </a:cubicBezTo>
                <a:close/>
                <a:moveTo>
                  <a:pt x="11443" y="751"/>
                </a:moveTo>
                <a:cubicBezTo>
                  <a:pt x="11437" y="751"/>
                  <a:pt x="11426" y="767"/>
                  <a:pt x="11416" y="779"/>
                </a:cubicBezTo>
                <a:lnTo>
                  <a:pt x="11416" y="779"/>
                </a:lnTo>
                <a:cubicBezTo>
                  <a:pt x="11424" y="773"/>
                  <a:pt x="11433" y="764"/>
                  <a:pt x="11443" y="751"/>
                </a:cubicBezTo>
                <a:close/>
                <a:moveTo>
                  <a:pt x="11443" y="834"/>
                </a:moveTo>
                <a:cubicBezTo>
                  <a:pt x="11433" y="839"/>
                  <a:pt x="11427" y="846"/>
                  <a:pt x="11425" y="851"/>
                </a:cubicBezTo>
                <a:lnTo>
                  <a:pt x="11425" y="851"/>
                </a:lnTo>
                <a:cubicBezTo>
                  <a:pt x="11431" y="848"/>
                  <a:pt x="11437" y="843"/>
                  <a:pt x="11443" y="834"/>
                </a:cubicBezTo>
                <a:close/>
                <a:moveTo>
                  <a:pt x="9728" y="894"/>
                </a:moveTo>
                <a:cubicBezTo>
                  <a:pt x="9726" y="894"/>
                  <a:pt x="9724" y="894"/>
                  <a:pt x="9722" y="894"/>
                </a:cubicBezTo>
                <a:lnTo>
                  <a:pt x="9722" y="894"/>
                </a:lnTo>
                <a:cubicBezTo>
                  <a:pt x="9717" y="895"/>
                  <a:pt x="9712" y="897"/>
                  <a:pt x="9715" y="897"/>
                </a:cubicBezTo>
                <a:cubicBezTo>
                  <a:pt x="9718" y="897"/>
                  <a:pt x="9725" y="896"/>
                  <a:pt x="9740" y="894"/>
                </a:cubicBezTo>
                <a:close/>
                <a:moveTo>
                  <a:pt x="9538" y="870"/>
                </a:moveTo>
                <a:cubicBezTo>
                  <a:pt x="9454" y="882"/>
                  <a:pt x="9549" y="882"/>
                  <a:pt x="9514" y="882"/>
                </a:cubicBezTo>
                <a:cubicBezTo>
                  <a:pt x="9514" y="894"/>
                  <a:pt x="9514" y="894"/>
                  <a:pt x="9514" y="894"/>
                </a:cubicBezTo>
                <a:cubicBezTo>
                  <a:pt x="9502" y="882"/>
                  <a:pt x="9478" y="882"/>
                  <a:pt x="9442" y="882"/>
                </a:cubicBezTo>
                <a:cubicBezTo>
                  <a:pt x="9442" y="888"/>
                  <a:pt x="9463" y="888"/>
                  <a:pt x="9480" y="888"/>
                </a:cubicBezTo>
                <a:cubicBezTo>
                  <a:pt x="9496" y="888"/>
                  <a:pt x="9508" y="888"/>
                  <a:pt x="9490" y="894"/>
                </a:cubicBezTo>
                <a:cubicBezTo>
                  <a:pt x="9514" y="894"/>
                  <a:pt x="9442" y="905"/>
                  <a:pt x="9442" y="917"/>
                </a:cubicBezTo>
                <a:cubicBezTo>
                  <a:pt x="9466" y="917"/>
                  <a:pt x="9506" y="912"/>
                  <a:pt x="9526" y="912"/>
                </a:cubicBezTo>
                <a:cubicBezTo>
                  <a:pt x="9536" y="912"/>
                  <a:pt x="9542" y="913"/>
                  <a:pt x="9538" y="917"/>
                </a:cubicBezTo>
                <a:lnTo>
                  <a:pt x="9478" y="917"/>
                </a:lnTo>
                <a:cubicBezTo>
                  <a:pt x="9478" y="923"/>
                  <a:pt x="9496" y="923"/>
                  <a:pt x="9514" y="923"/>
                </a:cubicBezTo>
                <a:cubicBezTo>
                  <a:pt x="9532" y="923"/>
                  <a:pt x="9549" y="923"/>
                  <a:pt x="9549" y="929"/>
                </a:cubicBezTo>
                <a:cubicBezTo>
                  <a:pt x="9561" y="917"/>
                  <a:pt x="9597" y="917"/>
                  <a:pt x="9609" y="917"/>
                </a:cubicBezTo>
                <a:cubicBezTo>
                  <a:pt x="9633" y="917"/>
                  <a:pt x="9633" y="917"/>
                  <a:pt x="9621" y="929"/>
                </a:cubicBezTo>
                <a:lnTo>
                  <a:pt x="9657" y="929"/>
                </a:lnTo>
                <a:cubicBezTo>
                  <a:pt x="9692" y="917"/>
                  <a:pt x="9621" y="917"/>
                  <a:pt x="9668" y="905"/>
                </a:cubicBezTo>
                <a:lnTo>
                  <a:pt x="9668" y="905"/>
                </a:lnTo>
                <a:lnTo>
                  <a:pt x="9621" y="917"/>
                </a:lnTo>
                <a:cubicBezTo>
                  <a:pt x="9626" y="912"/>
                  <a:pt x="9639" y="907"/>
                  <a:pt x="9653" y="902"/>
                </a:cubicBezTo>
                <a:lnTo>
                  <a:pt x="9653" y="902"/>
                </a:lnTo>
                <a:cubicBezTo>
                  <a:pt x="9640" y="904"/>
                  <a:pt x="9625" y="905"/>
                  <a:pt x="9609" y="905"/>
                </a:cubicBezTo>
                <a:cubicBezTo>
                  <a:pt x="9633" y="894"/>
                  <a:pt x="9621" y="894"/>
                  <a:pt x="9633" y="894"/>
                </a:cubicBezTo>
                <a:cubicBezTo>
                  <a:pt x="9597" y="882"/>
                  <a:pt x="9526" y="882"/>
                  <a:pt x="9538" y="870"/>
                </a:cubicBezTo>
                <a:close/>
                <a:moveTo>
                  <a:pt x="9692" y="917"/>
                </a:moveTo>
                <a:lnTo>
                  <a:pt x="9692" y="917"/>
                </a:lnTo>
                <a:cubicBezTo>
                  <a:pt x="9657" y="929"/>
                  <a:pt x="9704" y="929"/>
                  <a:pt x="9704" y="929"/>
                </a:cubicBezTo>
                <a:lnTo>
                  <a:pt x="9692" y="917"/>
                </a:lnTo>
                <a:close/>
                <a:moveTo>
                  <a:pt x="9764" y="929"/>
                </a:moveTo>
                <a:lnTo>
                  <a:pt x="9764" y="929"/>
                </a:lnTo>
                <a:cubicBezTo>
                  <a:pt x="9785" y="940"/>
                  <a:pt x="9741" y="950"/>
                  <a:pt x="9706" y="953"/>
                </a:cubicBezTo>
                <a:lnTo>
                  <a:pt x="9706" y="953"/>
                </a:lnTo>
                <a:lnTo>
                  <a:pt x="9740" y="941"/>
                </a:lnTo>
                <a:lnTo>
                  <a:pt x="9716" y="941"/>
                </a:lnTo>
                <a:cubicBezTo>
                  <a:pt x="9716" y="941"/>
                  <a:pt x="9740" y="941"/>
                  <a:pt x="9764" y="929"/>
                </a:cubicBezTo>
                <a:close/>
                <a:moveTo>
                  <a:pt x="10663" y="985"/>
                </a:moveTo>
                <a:cubicBezTo>
                  <a:pt x="10661" y="986"/>
                  <a:pt x="10659" y="987"/>
                  <a:pt x="10657" y="989"/>
                </a:cubicBezTo>
                <a:cubicBezTo>
                  <a:pt x="10659" y="988"/>
                  <a:pt x="10661" y="986"/>
                  <a:pt x="10663" y="985"/>
                </a:cubicBezTo>
                <a:close/>
                <a:moveTo>
                  <a:pt x="9524" y="984"/>
                </a:moveTo>
                <a:cubicBezTo>
                  <a:pt x="9533" y="984"/>
                  <a:pt x="9543" y="985"/>
                  <a:pt x="9549" y="989"/>
                </a:cubicBezTo>
                <a:lnTo>
                  <a:pt x="9526" y="989"/>
                </a:lnTo>
                <a:cubicBezTo>
                  <a:pt x="9514" y="995"/>
                  <a:pt x="9499" y="995"/>
                  <a:pt x="9484" y="995"/>
                </a:cubicBezTo>
                <a:cubicBezTo>
                  <a:pt x="9478" y="995"/>
                  <a:pt x="9473" y="995"/>
                  <a:pt x="9467" y="995"/>
                </a:cubicBezTo>
                <a:lnTo>
                  <a:pt x="9467" y="995"/>
                </a:lnTo>
                <a:cubicBezTo>
                  <a:pt x="9484" y="989"/>
                  <a:pt x="9505" y="984"/>
                  <a:pt x="9524" y="984"/>
                </a:cubicBezTo>
                <a:close/>
                <a:moveTo>
                  <a:pt x="9585" y="1036"/>
                </a:moveTo>
                <a:lnTo>
                  <a:pt x="9585" y="1036"/>
                </a:lnTo>
                <a:cubicBezTo>
                  <a:pt x="9585" y="1036"/>
                  <a:pt x="9585" y="1037"/>
                  <a:pt x="9585" y="1037"/>
                </a:cubicBezTo>
                <a:lnTo>
                  <a:pt x="9585" y="1037"/>
                </a:lnTo>
                <a:cubicBezTo>
                  <a:pt x="9585" y="1037"/>
                  <a:pt x="9585" y="1037"/>
                  <a:pt x="9585" y="1037"/>
                </a:cubicBezTo>
                <a:lnTo>
                  <a:pt x="9585" y="1037"/>
                </a:lnTo>
                <a:cubicBezTo>
                  <a:pt x="9585" y="1037"/>
                  <a:pt x="9585" y="1036"/>
                  <a:pt x="9585" y="1036"/>
                </a:cubicBezTo>
                <a:close/>
                <a:moveTo>
                  <a:pt x="9585" y="1037"/>
                </a:moveTo>
                <a:cubicBezTo>
                  <a:pt x="9565" y="1037"/>
                  <a:pt x="9530" y="1039"/>
                  <a:pt x="9502" y="1048"/>
                </a:cubicBezTo>
                <a:cubicBezTo>
                  <a:pt x="9514" y="1048"/>
                  <a:pt x="9561" y="1048"/>
                  <a:pt x="9585" y="1037"/>
                </a:cubicBezTo>
                <a:close/>
                <a:moveTo>
                  <a:pt x="10133" y="1057"/>
                </a:moveTo>
                <a:cubicBezTo>
                  <a:pt x="10127" y="1057"/>
                  <a:pt x="10115" y="1059"/>
                  <a:pt x="10103" y="1060"/>
                </a:cubicBezTo>
                <a:lnTo>
                  <a:pt x="10133" y="1060"/>
                </a:lnTo>
                <a:cubicBezTo>
                  <a:pt x="10138" y="1058"/>
                  <a:pt x="10137" y="1057"/>
                  <a:pt x="10133" y="1057"/>
                </a:cubicBezTo>
                <a:close/>
                <a:moveTo>
                  <a:pt x="10097" y="1060"/>
                </a:moveTo>
                <a:cubicBezTo>
                  <a:pt x="10097" y="1061"/>
                  <a:pt x="10097" y="1061"/>
                  <a:pt x="10096" y="1061"/>
                </a:cubicBezTo>
                <a:lnTo>
                  <a:pt x="10096" y="1061"/>
                </a:lnTo>
                <a:cubicBezTo>
                  <a:pt x="10099" y="1061"/>
                  <a:pt x="10101" y="1061"/>
                  <a:pt x="10103" y="1060"/>
                </a:cubicBezTo>
                <a:close/>
                <a:moveTo>
                  <a:pt x="10736" y="1058"/>
                </a:moveTo>
                <a:cubicBezTo>
                  <a:pt x="10733" y="1059"/>
                  <a:pt x="10731" y="1059"/>
                  <a:pt x="10728" y="1060"/>
                </a:cubicBezTo>
                <a:cubicBezTo>
                  <a:pt x="10728" y="1064"/>
                  <a:pt x="10726" y="1069"/>
                  <a:pt x="10724" y="1074"/>
                </a:cubicBezTo>
                <a:lnTo>
                  <a:pt x="10724" y="1074"/>
                </a:lnTo>
                <a:lnTo>
                  <a:pt x="10736" y="1058"/>
                </a:lnTo>
                <a:close/>
                <a:moveTo>
                  <a:pt x="10724" y="1074"/>
                </a:moveTo>
                <a:lnTo>
                  <a:pt x="10716" y="1084"/>
                </a:lnTo>
                <a:cubicBezTo>
                  <a:pt x="10713" y="1090"/>
                  <a:pt x="10713" y="1092"/>
                  <a:pt x="10713" y="1092"/>
                </a:cubicBezTo>
                <a:cubicBezTo>
                  <a:pt x="10714" y="1092"/>
                  <a:pt x="10720" y="1083"/>
                  <a:pt x="10724" y="1074"/>
                </a:cubicBezTo>
                <a:close/>
                <a:moveTo>
                  <a:pt x="9585" y="1084"/>
                </a:moveTo>
                <a:cubicBezTo>
                  <a:pt x="9621" y="1084"/>
                  <a:pt x="9597" y="1096"/>
                  <a:pt x="9585" y="1096"/>
                </a:cubicBezTo>
                <a:cubicBezTo>
                  <a:pt x="9585" y="1096"/>
                  <a:pt x="9563" y="1096"/>
                  <a:pt x="9572" y="1085"/>
                </a:cubicBezTo>
                <a:lnTo>
                  <a:pt x="9572" y="1085"/>
                </a:lnTo>
                <a:cubicBezTo>
                  <a:pt x="9576" y="1085"/>
                  <a:pt x="9580" y="1084"/>
                  <a:pt x="9585" y="1084"/>
                </a:cubicBezTo>
                <a:close/>
                <a:moveTo>
                  <a:pt x="10097" y="1167"/>
                </a:moveTo>
                <a:lnTo>
                  <a:pt x="10062" y="1179"/>
                </a:lnTo>
                <a:lnTo>
                  <a:pt x="10062" y="1179"/>
                </a:lnTo>
                <a:cubicBezTo>
                  <a:pt x="10062" y="1179"/>
                  <a:pt x="10062" y="1179"/>
                  <a:pt x="10062" y="1179"/>
                </a:cubicBezTo>
                <a:lnTo>
                  <a:pt x="10062" y="1179"/>
                </a:lnTo>
                <a:lnTo>
                  <a:pt x="10061" y="1179"/>
                </a:lnTo>
                <a:lnTo>
                  <a:pt x="10061" y="1179"/>
                </a:lnTo>
                <a:lnTo>
                  <a:pt x="10062" y="1179"/>
                </a:lnTo>
                <a:lnTo>
                  <a:pt x="10062" y="1179"/>
                </a:lnTo>
                <a:cubicBezTo>
                  <a:pt x="10065" y="1179"/>
                  <a:pt x="10069" y="1179"/>
                  <a:pt x="10073" y="1179"/>
                </a:cubicBezTo>
                <a:lnTo>
                  <a:pt x="10097" y="1167"/>
                </a:lnTo>
                <a:close/>
                <a:moveTo>
                  <a:pt x="10966" y="1191"/>
                </a:moveTo>
                <a:lnTo>
                  <a:pt x="10966" y="1203"/>
                </a:lnTo>
                <a:cubicBezTo>
                  <a:pt x="10967" y="1199"/>
                  <a:pt x="10967" y="1195"/>
                  <a:pt x="10967" y="1192"/>
                </a:cubicBezTo>
                <a:lnTo>
                  <a:pt x="10967" y="1192"/>
                </a:lnTo>
                <a:cubicBezTo>
                  <a:pt x="10967" y="1192"/>
                  <a:pt x="10967" y="1191"/>
                  <a:pt x="10966" y="1191"/>
                </a:cubicBezTo>
                <a:close/>
                <a:moveTo>
                  <a:pt x="9371" y="1441"/>
                </a:moveTo>
                <a:cubicBezTo>
                  <a:pt x="9359" y="1441"/>
                  <a:pt x="9359" y="1453"/>
                  <a:pt x="9359" y="1465"/>
                </a:cubicBezTo>
                <a:lnTo>
                  <a:pt x="9371" y="1441"/>
                </a:lnTo>
                <a:close/>
                <a:moveTo>
                  <a:pt x="9657" y="1477"/>
                </a:moveTo>
                <a:cubicBezTo>
                  <a:pt x="9657" y="1477"/>
                  <a:pt x="9645" y="1489"/>
                  <a:pt x="9645" y="1489"/>
                </a:cubicBezTo>
                <a:cubicBezTo>
                  <a:pt x="9645" y="1489"/>
                  <a:pt x="9645" y="1477"/>
                  <a:pt x="9645" y="1477"/>
                </a:cubicBezTo>
                <a:close/>
                <a:moveTo>
                  <a:pt x="9502" y="1417"/>
                </a:moveTo>
                <a:cubicBezTo>
                  <a:pt x="9502" y="1417"/>
                  <a:pt x="9490" y="1429"/>
                  <a:pt x="9490" y="1441"/>
                </a:cubicBezTo>
                <a:lnTo>
                  <a:pt x="9494" y="1445"/>
                </a:lnTo>
                <a:lnTo>
                  <a:pt x="9494" y="1445"/>
                </a:lnTo>
                <a:cubicBezTo>
                  <a:pt x="9494" y="1445"/>
                  <a:pt x="9493" y="1445"/>
                  <a:pt x="9493" y="1445"/>
                </a:cubicBezTo>
                <a:cubicBezTo>
                  <a:pt x="9485" y="1445"/>
                  <a:pt x="9478" y="1465"/>
                  <a:pt x="9478" y="1465"/>
                </a:cubicBezTo>
                <a:cubicBezTo>
                  <a:pt x="9478" y="1477"/>
                  <a:pt x="9478" y="1477"/>
                  <a:pt x="9478" y="1489"/>
                </a:cubicBezTo>
                <a:lnTo>
                  <a:pt x="9502" y="1489"/>
                </a:lnTo>
                <a:cubicBezTo>
                  <a:pt x="9504" y="1491"/>
                  <a:pt x="9505" y="1491"/>
                  <a:pt x="9506" y="1491"/>
                </a:cubicBezTo>
                <a:cubicBezTo>
                  <a:pt x="9514" y="1491"/>
                  <a:pt x="9515" y="1463"/>
                  <a:pt x="9526" y="1453"/>
                </a:cubicBezTo>
                <a:cubicBezTo>
                  <a:pt x="9514" y="1441"/>
                  <a:pt x="9514" y="1429"/>
                  <a:pt x="9502" y="1417"/>
                </a:cubicBezTo>
                <a:close/>
                <a:moveTo>
                  <a:pt x="9633" y="1477"/>
                </a:moveTo>
                <a:cubicBezTo>
                  <a:pt x="9633" y="1489"/>
                  <a:pt x="9633" y="1489"/>
                  <a:pt x="9633" y="1489"/>
                </a:cubicBezTo>
                <a:lnTo>
                  <a:pt x="9621" y="1489"/>
                </a:lnTo>
                <a:cubicBezTo>
                  <a:pt x="9621" y="1489"/>
                  <a:pt x="9633" y="1489"/>
                  <a:pt x="9633" y="1501"/>
                </a:cubicBezTo>
                <a:cubicBezTo>
                  <a:pt x="9633" y="1513"/>
                  <a:pt x="9633" y="1513"/>
                  <a:pt x="9621" y="1513"/>
                </a:cubicBezTo>
                <a:cubicBezTo>
                  <a:pt x="9621" y="1501"/>
                  <a:pt x="9621" y="1501"/>
                  <a:pt x="9621" y="1489"/>
                </a:cubicBezTo>
                <a:cubicBezTo>
                  <a:pt x="9621" y="1489"/>
                  <a:pt x="9621" y="1477"/>
                  <a:pt x="9621" y="1477"/>
                </a:cubicBezTo>
                <a:close/>
                <a:moveTo>
                  <a:pt x="9657" y="1501"/>
                </a:moveTo>
                <a:cubicBezTo>
                  <a:pt x="9657" y="1513"/>
                  <a:pt x="9657" y="1513"/>
                  <a:pt x="9645" y="1513"/>
                </a:cubicBezTo>
                <a:cubicBezTo>
                  <a:pt x="9657" y="1513"/>
                  <a:pt x="9657" y="1501"/>
                  <a:pt x="9645" y="1501"/>
                </a:cubicBezTo>
                <a:close/>
                <a:moveTo>
                  <a:pt x="8907" y="1549"/>
                </a:moveTo>
                <a:cubicBezTo>
                  <a:pt x="8915" y="1557"/>
                  <a:pt x="8911" y="1560"/>
                  <a:pt x="8913" y="1575"/>
                </a:cubicBezTo>
                <a:lnTo>
                  <a:pt x="8913" y="1575"/>
                </a:lnTo>
                <a:cubicBezTo>
                  <a:pt x="8918" y="1566"/>
                  <a:pt x="8916" y="1558"/>
                  <a:pt x="8907" y="1549"/>
                </a:cubicBezTo>
                <a:close/>
                <a:moveTo>
                  <a:pt x="12477" y="1608"/>
                </a:moveTo>
                <a:lnTo>
                  <a:pt x="12477" y="1608"/>
                </a:lnTo>
                <a:cubicBezTo>
                  <a:pt x="12467" y="1615"/>
                  <a:pt x="12458" y="1620"/>
                  <a:pt x="12455" y="1620"/>
                </a:cubicBezTo>
                <a:cubicBezTo>
                  <a:pt x="12466" y="1608"/>
                  <a:pt x="12466" y="1608"/>
                  <a:pt x="12477" y="1608"/>
                </a:cubicBezTo>
                <a:close/>
                <a:moveTo>
                  <a:pt x="9586" y="1660"/>
                </a:moveTo>
                <a:cubicBezTo>
                  <a:pt x="9589" y="1665"/>
                  <a:pt x="9593" y="1667"/>
                  <a:pt x="9597" y="1667"/>
                </a:cubicBezTo>
                <a:cubicBezTo>
                  <a:pt x="9597" y="1667"/>
                  <a:pt x="9592" y="1662"/>
                  <a:pt x="9586" y="1660"/>
                </a:cubicBezTo>
                <a:close/>
                <a:moveTo>
                  <a:pt x="12571" y="1661"/>
                </a:moveTo>
                <a:lnTo>
                  <a:pt x="12571" y="1661"/>
                </a:lnTo>
                <a:cubicBezTo>
                  <a:pt x="12568" y="1665"/>
                  <a:pt x="12566" y="1667"/>
                  <a:pt x="12562" y="1667"/>
                </a:cubicBezTo>
                <a:cubicBezTo>
                  <a:pt x="12568" y="1667"/>
                  <a:pt x="12571" y="1664"/>
                  <a:pt x="12571" y="1661"/>
                </a:cubicBezTo>
                <a:close/>
                <a:moveTo>
                  <a:pt x="12086" y="1787"/>
                </a:moveTo>
                <a:cubicBezTo>
                  <a:pt x="12088" y="1794"/>
                  <a:pt x="12089" y="1798"/>
                  <a:pt x="12089" y="1801"/>
                </a:cubicBezTo>
                <a:lnTo>
                  <a:pt x="12089" y="1801"/>
                </a:lnTo>
                <a:cubicBezTo>
                  <a:pt x="12095" y="1798"/>
                  <a:pt x="12102" y="1794"/>
                  <a:pt x="12109" y="1787"/>
                </a:cubicBezTo>
                <a:close/>
                <a:moveTo>
                  <a:pt x="12089" y="1801"/>
                </a:moveTo>
                <a:cubicBezTo>
                  <a:pt x="12085" y="1802"/>
                  <a:pt x="12082" y="1803"/>
                  <a:pt x="12080" y="1804"/>
                </a:cubicBezTo>
                <a:lnTo>
                  <a:pt x="12080" y="1804"/>
                </a:lnTo>
                <a:cubicBezTo>
                  <a:pt x="12085" y="1804"/>
                  <a:pt x="12088" y="1804"/>
                  <a:pt x="12089" y="1801"/>
                </a:cubicBezTo>
                <a:close/>
                <a:moveTo>
                  <a:pt x="12871" y="1894"/>
                </a:moveTo>
                <a:cubicBezTo>
                  <a:pt x="12865" y="1894"/>
                  <a:pt x="12862" y="1897"/>
                  <a:pt x="12859" y="1900"/>
                </a:cubicBezTo>
                <a:lnTo>
                  <a:pt x="12871" y="1894"/>
                </a:lnTo>
                <a:close/>
                <a:moveTo>
                  <a:pt x="12859" y="1900"/>
                </a:moveTo>
                <a:lnTo>
                  <a:pt x="12848" y="1906"/>
                </a:lnTo>
                <a:cubicBezTo>
                  <a:pt x="12853" y="1906"/>
                  <a:pt x="12856" y="1903"/>
                  <a:pt x="12859" y="1900"/>
                </a:cubicBezTo>
                <a:close/>
                <a:moveTo>
                  <a:pt x="8692" y="1882"/>
                </a:moveTo>
                <a:cubicBezTo>
                  <a:pt x="8723" y="1892"/>
                  <a:pt x="8710" y="1928"/>
                  <a:pt x="8728" y="1953"/>
                </a:cubicBezTo>
                <a:lnTo>
                  <a:pt x="8728" y="1953"/>
                </a:lnTo>
                <a:cubicBezTo>
                  <a:pt x="8692" y="1953"/>
                  <a:pt x="8692" y="1929"/>
                  <a:pt x="8657" y="1906"/>
                </a:cubicBezTo>
                <a:cubicBezTo>
                  <a:pt x="8652" y="1893"/>
                  <a:pt x="8653" y="1889"/>
                  <a:pt x="8655" y="1889"/>
                </a:cubicBezTo>
                <a:lnTo>
                  <a:pt x="8655" y="1889"/>
                </a:lnTo>
                <a:cubicBezTo>
                  <a:pt x="8659" y="1889"/>
                  <a:pt x="8667" y="1896"/>
                  <a:pt x="8674" y="1896"/>
                </a:cubicBezTo>
                <a:cubicBezTo>
                  <a:pt x="8676" y="1896"/>
                  <a:pt x="8678" y="1896"/>
                  <a:pt x="8680" y="1894"/>
                </a:cubicBezTo>
                <a:cubicBezTo>
                  <a:pt x="8680" y="1894"/>
                  <a:pt x="8680" y="1894"/>
                  <a:pt x="8680" y="1906"/>
                </a:cubicBezTo>
                <a:lnTo>
                  <a:pt x="8692" y="1882"/>
                </a:lnTo>
                <a:close/>
                <a:moveTo>
                  <a:pt x="8766" y="1947"/>
                </a:moveTo>
                <a:cubicBezTo>
                  <a:pt x="8766" y="1947"/>
                  <a:pt x="8766" y="1948"/>
                  <a:pt x="8765" y="1948"/>
                </a:cubicBezTo>
                <a:lnTo>
                  <a:pt x="8765" y="1948"/>
                </a:lnTo>
                <a:cubicBezTo>
                  <a:pt x="8767" y="1950"/>
                  <a:pt x="8770" y="1953"/>
                  <a:pt x="8776" y="1953"/>
                </a:cubicBezTo>
                <a:cubicBezTo>
                  <a:pt x="8771" y="1949"/>
                  <a:pt x="8768" y="1947"/>
                  <a:pt x="8766" y="1947"/>
                </a:cubicBezTo>
                <a:close/>
                <a:moveTo>
                  <a:pt x="12725" y="2134"/>
                </a:moveTo>
                <a:cubicBezTo>
                  <a:pt x="12718" y="2134"/>
                  <a:pt x="12706" y="2154"/>
                  <a:pt x="12698" y="2164"/>
                </a:cubicBezTo>
                <a:lnTo>
                  <a:pt x="12698" y="2164"/>
                </a:lnTo>
                <a:lnTo>
                  <a:pt x="12728" y="2144"/>
                </a:lnTo>
                <a:cubicBezTo>
                  <a:pt x="12728" y="2136"/>
                  <a:pt x="12727" y="2134"/>
                  <a:pt x="12725" y="2134"/>
                </a:cubicBezTo>
                <a:close/>
                <a:moveTo>
                  <a:pt x="7121" y="2168"/>
                </a:moveTo>
                <a:lnTo>
                  <a:pt x="7121" y="2168"/>
                </a:lnTo>
                <a:cubicBezTo>
                  <a:pt x="7122" y="2170"/>
                  <a:pt x="7123" y="2173"/>
                  <a:pt x="7125" y="2175"/>
                </a:cubicBezTo>
                <a:lnTo>
                  <a:pt x="7125" y="2175"/>
                </a:lnTo>
                <a:cubicBezTo>
                  <a:pt x="7124" y="2173"/>
                  <a:pt x="7122" y="2170"/>
                  <a:pt x="7121" y="2168"/>
                </a:cubicBezTo>
                <a:close/>
                <a:moveTo>
                  <a:pt x="12754" y="2169"/>
                </a:moveTo>
                <a:cubicBezTo>
                  <a:pt x="12752" y="2169"/>
                  <a:pt x="12748" y="2172"/>
                  <a:pt x="12740" y="2179"/>
                </a:cubicBezTo>
                <a:cubicBezTo>
                  <a:pt x="12748" y="2179"/>
                  <a:pt x="12756" y="2169"/>
                  <a:pt x="12754" y="2169"/>
                </a:cubicBezTo>
                <a:close/>
                <a:moveTo>
                  <a:pt x="12955" y="2037"/>
                </a:moveTo>
                <a:lnTo>
                  <a:pt x="12955" y="2037"/>
                </a:lnTo>
                <a:cubicBezTo>
                  <a:pt x="12919" y="2084"/>
                  <a:pt x="12871" y="2072"/>
                  <a:pt x="12848" y="2120"/>
                </a:cubicBezTo>
                <a:lnTo>
                  <a:pt x="12800" y="2144"/>
                </a:lnTo>
                <a:cubicBezTo>
                  <a:pt x="12788" y="2168"/>
                  <a:pt x="12776" y="2168"/>
                  <a:pt x="12776" y="2179"/>
                </a:cubicBezTo>
                <a:cubicBezTo>
                  <a:pt x="12781" y="2175"/>
                  <a:pt x="12788" y="2172"/>
                  <a:pt x="12794" y="2172"/>
                </a:cubicBezTo>
                <a:cubicBezTo>
                  <a:pt x="12802" y="2172"/>
                  <a:pt x="12807" y="2177"/>
                  <a:pt x="12800" y="2191"/>
                </a:cubicBezTo>
                <a:cubicBezTo>
                  <a:pt x="12808" y="2179"/>
                  <a:pt x="12812" y="2175"/>
                  <a:pt x="12814" y="2175"/>
                </a:cubicBezTo>
                <a:lnTo>
                  <a:pt x="12814" y="2175"/>
                </a:lnTo>
                <a:cubicBezTo>
                  <a:pt x="12817" y="2175"/>
                  <a:pt x="12812" y="2191"/>
                  <a:pt x="12812" y="2191"/>
                </a:cubicBezTo>
                <a:cubicBezTo>
                  <a:pt x="12812" y="2191"/>
                  <a:pt x="12824" y="2156"/>
                  <a:pt x="12848" y="2144"/>
                </a:cubicBezTo>
                <a:cubicBezTo>
                  <a:pt x="12853" y="2138"/>
                  <a:pt x="12859" y="2135"/>
                  <a:pt x="12864" y="2135"/>
                </a:cubicBezTo>
                <a:cubicBezTo>
                  <a:pt x="12868" y="2135"/>
                  <a:pt x="12871" y="2138"/>
                  <a:pt x="12871" y="2144"/>
                </a:cubicBezTo>
                <a:lnTo>
                  <a:pt x="12883" y="2120"/>
                </a:lnTo>
                <a:cubicBezTo>
                  <a:pt x="12890" y="2114"/>
                  <a:pt x="12893" y="2111"/>
                  <a:pt x="12895" y="2111"/>
                </a:cubicBezTo>
                <a:lnTo>
                  <a:pt x="12895" y="2111"/>
                </a:lnTo>
                <a:cubicBezTo>
                  <a:pt x="12904" y="2111"/>
                  <a:pt x="12876" y="2168"/>
                  <a:pt x="12895" y="2168"/>
                </a:cubicBezTo>
                <a:cubicBezTo>
                  <a:pt x="12871" y="2179"/>
                  <a:pt x="12871" y="2168"/>
                  <a:pt x="12848" y="2191"/>
                </a:cubicBezTo>
                <a:cubicBezTo>
                  <a:pt x="12871" y="2179"/>
                  <a:pt x="12895" y="2168"/>
                  <a:pt x="12919" y="2168"/>
                </a:cubicBezTo>
                <a:lnTo>
                  <a:pt x="12919" y="2168"/>
                </a:lnTo>
                <a:lnTo>
                  <a:pt x="12919" y="2168"/>
                </a:lnTo>
                <a:cubicBezTo>
                  <a:pt x="12938" y="2145"/>
                  <a:pt x="12949" y="2137"/>
                  <a:pt x="12955" y="2137"/>
                </a:cubicBezTo>
                <a:cubicBezTo>
                  <a:pt x="12968" y="2137"/>
                  <a:pt x="12960" y="2174"/>
                  <a:pt x="12976" y="2174"/>
                </a:cubicBezTo>
                <a:cubicBezTo>
                  <a:pt x="12979" y="2174"/>
                  <a:pt x="12984" y="2172"/>
                  <a:pt x="12990" y="2168"/>
                </a:cubicBezTo>
                <a:cubicBezTo>
                  <a:pt x="12990" y="2144"/>
                  <a:pt x="13026" y="2132"/>
                  <a:pt x="13050" y="2108"/>
                </a:cubicBezTo>
                <a:lnTo>
                  <a:pt x="13050" y="2108"/>
                </a:lnTo>
                <a:lnTo>
                  <a:pt x="12990" y="2120"/>
                </a:lnTo>
                <a:cubicBezTo>
                  <a:pt x="12999" y="2111"/>
                  <a:pt x="13014" y="2083"/>
                  <a:pt x="13008" y="2083"/>
                </a:cubicBezTo>
                <a:lnTo>
                  <a:pt x="13008" y="2083"/>
                </a:lnTo>
                <a:cubicBezTo>
                  <a:pt x="13005" y="2083"/>
                  <a:pt x="13000" y="2087"/>
                  <a:pt x="12990" y="2096"/>
                </a:cubicBezTo>
                <a:cubicBezTo>
                  <a:pt x="12981" y="2096"/>
                  <a:pt x="12966" y="2116"/>
                  <a:pt x="12959" y="2116"/>
                </a:cubicBezTo>
                <a:cubicBezTo>
                  <a:pt x="12956" y="2116"/>
                  <a:pt x="12955" y="2114"/>
                  <a:pt x="12955" y="2108"/>
                </a:cubicBezTo>
                <a:cubicBezTo>
                  <a:pt x="12955" y="2108"/>
                  <a:pt x="12967" y="2096"/>
                  <a:pt x="12978" y="2084"/>
                </a:cubicBezTo>
                <a:cubicBezTo>
                  <a:pt x="12976" y="2082"/>
                  <a:pt x="12974" y="2081"/>
                  <a:pt x="12972" y="2081"/>
                </a:cubicBezTo>
                <a:cubicBezTo>
                  <a:pt x="12962" y="2081"/>
                  <a:pt x="12952" y="2098"/>
                  <a:pt x="12943" y="2108"/>
                </a:cubicBezTo>
                <a:cubicBezTo>
                  <a:pt x="12943" y="2084"/>
                  <a:pt x="12967" y="2072"/>
                  <a:pt x="12967" y="2060"/>
                </a:cubicBezTo>
                <a:lnTo>
                  <a:pt x="12967" y="2060"/>
                </a:lnTo>
                <a:cubicBezTo>
                  <a:pt x="12959" y="2065"/>
                  <a:pt x="12955" y="2067"/>
                  <a:pt x="12953" y="2067"/>
                </a:cubicBezTo>
                <a:cubicBezTo>
                  <a:pt x="12943" y="2067"/>
                  <a:pt x="12964" y="2037"/>
                  <a:pt x="12955" y="2037"/>
                </a:cubicBezTo>
                <a:close/>
                <a:moveTo>
                  <a:pt x="12931" y="2203"/>
                </a:moveTo>
                <a:cubicBezTo>
                  <a:pt x="12931" y="2215"/>
                  <a:pt x="12919" y="2215"/>
                  <a:pt x="12907" y="2227"/>
                </a:cubicBezTo>
                <a:lnTo>
                  <a:pt x="12907" y="2215"/>
                </a:lnTo>
                <a:lnTo>
                  <a:pt x="12895" y="2215"/>
                </a:lnTo>
                <a:cubicBezTo>
                  <a:pt x="12898" y="2212"/>
                  <a:pt x="12900" y="2212"/>
                  <a:pt x="12902" y="2212"/>
                </a:cubicBezTo>
                <a:cubicBezTo>
                  <a:pt x="12905" y="2212"/>
                  <a:pt x="12908" y="2214"/>
                  <a:pt x="12912" y="2214"/>
                </a:cubicBezTo>
                <a:cubicBezTo>
                  <a:pt x="12917" y="2214"/>
                  <a:pt x="12922" y="2212"/>
                  <a:pt x="12931" y="2203"/>
                </a:cubicBezTo>
                <a:close/>
                <a:moveTo>
                  <a:pt x="13049" y="2204"/>
                </a:moveTo>
                <a:cubicBezTo>
                  <a:pt x="13040" y="2209"/>
                  <a:pt x="13028" y="2220"/>
                  <a:pt x="13016" y="2229"/>
                </a:cubicBezTo>
                <a:lnTo>
                  <a:pt x="13016" y="2229"/>
                </a:lnTo>
                <a:cubicBezTo>
                  <a:pt x="13030" y="2224"/>
                  <a:pt x="13042" y="2218"/>
                  <a:pt x="13049" y="2204"/>
                </a:cubicBezTo>
                <a:close/>
                <a:moveTo>
                  <a:pt x="13016" y="2229"/>
                </a:moveTo>
                <a:lnTo>
                  <a:pt x="13016" y="2229"/>
                </a:lnTo>
                <a:cubicBezTo>
                  <a:pt x="13008" y="2232"/>
                  <a:pt x="12999" y="2235"/>
                  <a:pt x="12990" y="2239"/>
                </a:cubicBezTo>
                <a:cubicBezTo>
                  <a:pt x="12991" y="2240"/>
                  <a:pt x="12993" y="2241"/>
                  <a:pt x="12995" y="2241"/>
                </a:cubicBezTo>
                <a:cubicBezTo>
                  <a:pt x="13000" y="2241"/>
                  <a:pt x="13008" y="2235"/>
                  <a:pt x="13016" y="2229"/>
                </a:cubicBezTo>
                <a:close/>
                <a:moveTo>
                  <a:pt x="8302" y="2249"/>
                </a:moveTo>
                <a:cubicBezTo>
                  <a:pt x="8301" y="2253"/>
                  <a:pt x="8300" y="2257"/>
                  <a:pt x="8299" y="2263"/>
                </a:cubicBezTo>
                <a:cubicBezTo>
                  <a:pt x="8303" y="2259"/>
                  <a:pt x="8303" y="2254"/>
                  <a:pt x="8302" y="2249"/>
                </a:cubicBezTo>
                <a:close/>
                <a:moveTo>
                  <a:pt x="6746" y="2297"/>
                </a:moveTo>
                <a:cubicBezTo>
                  <a:pt x="6736" y="2297"/>
                  <a:pt x="6752" y="2328"/>
                  <a:pt x="6740" y="2328"/>
                </a:cubicBezTo>
                <a:cubicBezTo>
                  <a:pt x="6738" y="2328"/>
                  <a:pt x="6734" y="2326"/>
                  <a:pt x="6728" y="2322"/>
                </a:cubicBezTo>
                <a:lnTo>
                  <a:pt x="6728" y="2322"/>
                </a:lnTo>
                <a:cubicBezTo>
                  <a:pt x="6737" y="2342"/>
                  <a:pt x="6771" y="2361"/>
                  <a:pt x="6777" y="2381"/>
                </a:cubicBezTo>
                <a:lnTo>
                  <a:pt x="6777" y="2381"/>
                </a:lnTo>
                <a:cubicBezTo>
                  <a:pt x="6809" y="2357"/>
                  <a:pt x="6740" y="2322"/>
                  <a:pt x="6752" y="2299"/>
                </a:cubicBezTo>
                <a:cubicBezTo>
                  <a:pt x="6749" y="2297"/>
                  <a:pt x="6748" y="2297"/>
                  <a:pt x="6746" y="2297"/>
                </a:cubicBezTo>
                <a:close/>
                <a:moveTo>
                  <a:pt x="6777" y="2381"/>
                </a:moveTo>
                <a:cubicBezTo>
                  <a:pt x="6776" y="2381"/>
                  <a:pt x="6776" y="2382"/>
                  <a:pt x="6775" y="2382"/>
                </a:cubicBezTo>
                <a:lnTo>
                  <a:pt x="6777" y="2382"/>
                </a:lnTo>
                <a:cubicBezTo>
                  <a:pt x="6777" y="2382"/>
                  <a:pt x="6777" y="2381"/>
                  <a:pt x="6777" y="2381"/>
                </a:cubicBezTo>
                <a:close/>
                <a:moveTo>
                  <a:pt x="12856" y="2534"/>
                </a:moveTo>
                <a:cubicBezTo>
                  <a:pt x="12857" y="2535"/>
                  <a:pt x="12858" y="2536"/>
                  <a:pt x="12859" y="2537"/>
                </a:cubicBezTo>
                <a:cubicBezTo>
                  <a:pt x="12859" y="2536"/>
                  <a:pt x="12858" y="2535"/>
                  <a:pt x="12856" y="2534"/>
                </a:cubicBezTo>
                <a:close/>
                <a:moveTo>
                  <a:pt x="12214" y="2692"/>
                </a:moveTo>
                <a:cubicBezTo>
                  <a:pt x="12215" y="2696"/>
                  <a:pt x="12216" y="2699"/>
                  <a:pt x="12216" y="2703"/>
                </a:cubicBezTo>
                <a:cubicBezTo>
                  <a:pt x="12216" y="2696"/>
                  <a:pt x="12216" y="2693"/>
                  <a:pt x="12214" y="2692"/>
                </a:cubicBezTo>
                <a:close/>
                <a:moveTo>
                  <a:pt x="12205" y="2691"/>
                </a:moveTo>
                <a:cubicBezTo>
                  <a:pt x="12205" y="2703"/>
                  <a:pt x="12205" y="2703"/>
                  <a:pt x="12193" y="2715"/>
                </a:cubicBezTo>
                <a:cubicBezTo>
                  <a:pt x="12209" y="2715"/>
                  <a:pt x="12203" y="2710"/>
                  <a:pt x="12205" y="2710"/>
                </a:cubicBezTo>
                <a:lnTo>
                  <a:pt x="12205" y="2710"/>
                </a:lnTo>
                <a:cubicBezTo>
                  <a:pt x="12206" y="2710"/>
                  <a:pt x="12209" y="2711"/>
                  <a:pt x="12216" y="2715"/>
                </a:cubicBezTo>
                <a:lnTo>
                  <a:pt x="12205" y="2691"/>
                </a:lnTo>
                <a:close/>
                <a:moveTo>
                  <a:pt x="12086" y="2727"/>
                </a:moveTo>
                <a:cubicBezTo>
                  <a:pt x="12086" y="2732"/>
                  <a:pt x="12088" y="2735"/>
                  <a:pt x="12090" y="2737"/>
                </a:cubicBezTo>
                <a:lnTo>
                  <a:pt x="12090" y="2737"/>
                </a:lnTo>
                <a:lnTo>
                  <a:pt x="12086" y="2727"/>
                </a:lnTo>
                <a:close/>
                <a:moveTo>
                  <a:pt x="11943" y="2965"/>
                </a:moveTo>
                <a:cubicBezTo>
                  <a:pt x="11944" y="2968"/>
                  <a:pt x="11946" y="2971"/>
                  <a:pt x="11948" y="2974"/>
                </a:cubicBezTo>
                <a:lnTo>
                  <a:pt x="11948" y="2974"/>
                </a:lnTo>
                <a:cubicBezTo>
                  <a:pt x="11947" y="2972"/>
                  <a:pt x="11945" y="2969"/>
                  <a:pt x="11943" y="2965"/>
                </a:cubicBezTo>
                <a:close/>
                <a:moveTo>
                  <a:pt x="11840" y="2998"/>
                </a:moveTo>
                <a:lnTo>
                  <a:pt x="11840" y="2998"/>
                </a:lnTo>
                <a:cubicBezTo>
                  <a:pt x="11836" y="2998"/>
                  <a:pt x="11862" y="3015"/>
                  <a:pt x="11871" y="3025"/>
                </a:cubicBezTo>
                <a:lnTo>
                  <a:pt x="11847" y="3001"/>
                </a:lnTo>
                <a:cubicBezTo>
                  <a:pt x="11843" y="2999"/>
                  <a:pt x="11840" y="2998"/>
                  <a:pt x="11840" y="2998"/>
                </a:cubicBezTo>
                <a:close/>
                <a:moveTo>
                  <a:pt x="12380" y="3259"/>
                </a:moveTo>
                <a:cubicBezTo>
                  <a:pt x="12381" y="3260"/>
                  <a:pt x="12382" y="3262"/>
                  <a:pt x="12383" y="3263"/>
                </a:cubicBezTo>
                <a:cubicBezTo>
                  <a:pt x="12382" y="3262"/>
                  <a:pt x="12381" y="3260"/>
                  <a:pt x="12380" y="3259"/>
                </a:cubicBezTo>
                <a:close/>
                <a:moveTo>
                  <a:pt x="6299" y="3287"/>
                </a:moveTo>
                <a:lnTo>
                  <a:pt x="6299" y="3322"/>
                </a:lnTo>
                <a:cubicBezTo>
                  <a:pt x="6299" y="3311"/>
                  <a:pt x="6299" y="3311"/>
                  <a:pt x="6311" y="3299"/>
                </a:cubicBezTo>
                <a:cubicBezTo>
                  <a:pt x="6308" y="3296"/>
                  <a:pt x="6307" y="3295"/>
                  <a:pt x="6306" y="3295"/>
                </a:cubicBezTo>
                <a:cubicBezTo>
                  <a:pt x="6305" y="3295"/>
                  <a:pt x="6305" y="3298"/>
                  <a:pt x="6305" y="3298"/>
                </a:cubicBezTo>
                <a:cubicBezTo>
                  <a:pt x="6305" y="3298"/>
                  <a:pt x="6303" y="3296"/>
                  <a:pt x="6299" y="3287"/>
                </a:cubicBezTo>
                <a:close/>
                <a:moveTo>
                  <a:pt x="12231" y="3477"/>
                </a:moveTo>
                <a:cubicBezTo>
                  <a:pt x="12231" y="3477"/>
                  <a:pt x="12230" y="3477"/>
                  <a:pt x="12228" y="3477"/>
                </a:cubicBezTo>
                <a:cubicBezTo>
                  <a:pt x="12232" y="3481"/>
                  <a:pt x="12235" y="3483"/>
                  <a:pt x="12239" y="3485"/>
                </a:cubicBezTo>
                <a:lnTo>
                  <a:pt x="12239" y="3485"/>
                </a:lnTo>
                <a:cubicBezTo>
                  <a:pt x="12236" y="3482"/>
                  <a:pt x="12234" y="3479"/>
                  <a:pt x="12231" y="3477"/>
                </a:cubicBezTo>
                <a:close/>
                <a:moveTo>
                  <a:pt x="5466" y="3513"/>
                </a:moveTo>
                <a:cubicBezTo>
                  <a:pt x="5467" y="3516"/>
                  <a:pt x="5469" y="3518"/>
                  <a:pt x="5470" y="3521"/>
                </a:cubicBezTo>
                <a:lnTo>
                  <a:pt x="5470" y="3521"/>
                </a:lnTo>
                <a:cubicBezTo>
                  <a:pt x="5469" y="3518"/>
                  <a:pt x="5467" y="3516"/>
                  <a:pt x="5466" y="3513"/>
                </a:cubicBezTo>
                <a:close/>
                <a:moveTo>
                  <a:pt x="12239" y="3485"/>
                </a:moveTo>
                <a:lnTo>
                  <a:pt x="12239" y="3485"/>
                </a:lnTo>
                <a:cubicBezTo>
                  <a:pt x="12250" y="3500"/>
                  <a:pt x="12261" y="3517"/>
                  <a:pt x="12276" y="3525"/>
                </a:cubicBezTo>
                <a:lnTo>
                  <a:pt x="12264" y="3501"/>
                </a:lnTo>
                <a:cubicBezTo>
                  <a:pt x="12256" y="3493"/>
                  <a:pt x="12247" y="3490"/>
                  <a:pt x="12239" y="3485"/>
                </a:cubicBezTo>
                <a:close/>
                <a:moveTo>
                  <a:pt x="5466" y="3763"/>
                </a:moveTo>
                <a:cubicBezTo>
                  <a:pt x="5478" y="3763"/>
                  <a:pt x="5478" y="3775"/>
                  <a:pt x="5466" y="3787"/>
                </a:cubicBezTo>
                <a:lnTo>
                  <a:pt x="5454" y="3787"/>
                </a:lnTo>
                <a:cubicBezTo>
                  <a:pt x="5454" y="3775"/>
                  <a:pt x="5454" y="3763"/>
                  <a:pt x="5466" y="3763"/>
                </a:cubicBezTo>
                <a:close/>
                <a:moveTo>
                  <a:pt x="5692" y="3787"/>
                </a:moveTo>
                <a:cubicBezTo>
                  <a:pt x="5692" y="3799"/>
                  <a:pt x="5704" y="3811"/>
                  <a:pt x="5716" y="3811"/>
                </a:cubicBezTo>
                <a:lnTo>
                  <a:pt x="5680" y="3811"/>
                </a:lnTo>
                <a:cubicBezTo>
                  <a:pt x="5680" y="3811"/>
                  <a:pt x="5692" y="3811"/>
                  <a:pt x="5692" y="3787"/>
                </a:cubicBezTo>
                <a:close/>
                <a:moveTo>
                  <a:pt x="5811" y="3787"/>
                </a:moveTo>
                <a:cubicBezTo>
                  <a:pt x="5823" y="3787"/>
                  <a:pt x="5835" y="3787"/>
                  <a:pt x="5823" y="3799"/>
                </a:cubicBezTo>
                <a:cubicBezTo>
                  <a:pt x="5799" y="3811"/>
                  <a:pt x="5775" y="3811"/>
                  <a:pt x="5739" y="3811"/>
                </a:cubicBezTo>
                <a:cubicBezTo>
                  <a:pt x="5739" y="3799"/>
                  <a:pt x="5739" y="3799"/>
                  <a:pt x="5739" y="3787"/>
                </a:cubicBezTo>
                <a:cubicBezTo>
                  <a:pt x="5753" y="3794"/>
                  <a:pt x="5775" y="3801"/>
                  <a:pt x="5791" y="3801"/>
                </a:cubicBezTo>
                <a:cubicBezTo>
                  <a:pt x="5802" y="3801"/>
                  <a:pt x="5811" y="3797"/>
                  <a:pt x="5811" y="3787"/>
                </a:cubicBezTo>
                <a:close/>
                <a:moveTo>
                  <a:pt x="5430" y="3811"/>
                </a:moveTo>
                <a:cubicBezTo>
                  <a:pt x="5430" y="3823"/>
                  <a:pt x="5430" y="3823"/>
                  <a:pt x="5430" y="3823"/>
                </a:cubicBezTo>
                <a:lnTo>
                  <a:pt x="5418" y="3823"/>
                </a:lnTo>
                <a:cubicBezTo>
                  <a:pt x="5418" y="3811"/>
                  <a:pt x="5430" y="3811"/>
                  <a:pt x="5430" y="3811"/>
                </a:cubicBezTo>
                <a:close/>
                <a:moveTo>
                  <a:pt x="10550" y="3834"/>
                </a:moveTo>
                <a:cubicBezTo>
                  <a:pt x="10550" y="3834"/>
                  <a:pt x="10550" y="3834"/>
                  <a:pt x="10550" y="3834"/>
                </a:cubicBezTo>
                <a:cubicBezTo>
                  <a:pt x="10550" y="3834"/>
                  <a:pt x="10550" y="3834"/>
                  <a:pt x="10550" y="3834"/>
                </a:cubicBezTo>
                <a:close/>
                <a:moveTo>
                  <a:pt x="10655" y="3868"/>
                </a:moveTo>
                <a:lnTo>
                  <a:pt x="10655" y="3868"/>
                </a:lnTo>
                <a:cubicBezTo>
                  <a:pt x="10657" y="3881"/>
                  <a:pt x="10664" y="3903"/>
                  <a:pt x="10668" y="3917"/>
                </a:cubicBezTo>
                <a:lnTo>
                  <a:pt x="10668" y="3917"/>
                </a:lnTo>
                <a:cubicBezTo>
                  <a:pt x="10668" y="3902"/>
                  <a:pt x="10666" y="3879"/>
                  <a:pt x="10657" y="3870"/>
                </a:cubicBezTo>
                <a:cubicBezTo>
                  <a:pt x="10656" y="3869"/>
                  <a:pt x="10655" y="3869"/>
                  <a:pt x="10655" y="3868"/>
                </a:cubicBezTo>
                <a:close/>
                <a:moveTo>
                  <a:pt x="10204" y="3906"/>
                </a:moveTo>
                <a:cubicBezTo>
                  <a:pt x="10209" y="3915"/>
                  <a:pt x="10212" y="3921"/>
                  <a:pt x="10214" y="3926"/>
                </a:cubicBezTo>
                <a:lnTo>
                  <a:pt x="10214" y="3926"/>
                </a:lnTo>
                <a:cubicBezTo>
                  <a:pt x="10213" y="3919"/>
                  <a:pt x="10210" y="3911"/>
                  <a:pt x="10204" y="3906"/>
                </a:cubicBezTo>
                <a:close/>
                <a:moveTo>
                  <a:pt x="10668" y="3917"/>
                </a:moveTo>
                <a:cubicBezTo>
                  <a:pt x="10669" y="3922"/>
                  <a:pt x="10669" y="3927"/>
                  <a:pt x="10669" y="3930"/>
                </a:cubicBezTo>
                <a:cubicBezTo>
                  <a:pt x="10669" y="3930"/>
                  <a:pt x="10670" y="3931"/>
                  <a:pt x="10670" y="3931"/>
                </a:cubicBezTo>
                <a:cubicBezTo>
                  <a:pt x="10672" y="3931"/>
                  <a:pt x="10671" y="3925"/>
                  <a:pt x="10668" y="3917"/>
                </a:cubicBezTo>
                <a:close/>
                <a:moveTo>
                  <a:pt x="10131" y="3942"/>
                </a:moveTo>
                <a:cubicBezTo>
                  <a:pt x="10132" y="3949"/>
                  <a:pt x="10133" y="3953"/>
                  <a:pt x="10133" y="3953"/>
                </a:cubicBezTo>
                <a:cubicBezTo>
                  <a:pt x="10124" y="3944"/>
                  <a:pt x="10129" y="3942"/>
                  <a:pt x="10131" y="3942"/>
                </a:cubicBezTo>
                <a:close/>
                <a:moveTo>
                  <a:pt x="10597" y="3897"/>
                </a:moveTo>
                <a:cubicBezTo>
                  <a:pt x="10600" y="3897"/>
                  <a:pt x="10609" y="3908"/>
                  <a:pt x="10615" y="3908"/>
                </a:cubicBezTo>
                <a:cubicBezTo>
                  <a:pt x="10616" y="3908"/>
                  <a:pt x="10616" y="3908"/>
                  <a:pt x="10616" y="3908"/>
                </a:cubicBezTo>
                <a:lnTo>
                  <a:pt x="10616" y="3908"/>
                </a:lnTo>
                <a:cubicBezTo>
                  <a:pt x="10615" y="3918"/>
                  <a:pt x="10616" y="3932"/>
                  <a:pt x="10621" y="3953"/>
                </a:cubicBezTo>
                <a:cubicBezTo>
                  <a:pt x="10617" y="3939"/>
                  <a:pt x="10616" y="3934"/>
                  <a:pt x="10615" y="3934"/>
                </a:cubicBezTo>
                <a:lnTo>
                  <a:pt x="10615" y="3934"/>
                </a:lnTo>
                <a:cubicBezTo>
                  <a:pt x="10615" y="3934"/>
                  <a:pt x="10616" y="3947"/>
                  <a:pt x="10614" y="3947"/>
                </a:cubicBezTo>
                <a:cubicBezTo>
                  <a:pt x="10613" y="3947"/>
                  <a:pt x="10611" y="3946"/>
                  <a:pt x="10609" y="3942"/>
                </a:cubicBezTo>
                <a:cubicBezTo>
                  <a:pt x="10596" y="3906"/>
                  <a:pt x="10594" y="3897"/>
                  <a:pt x="10597" y="3897"/>
                </a:cubicBezTo>
                <a:close/>
                <a:moveTo>
                  <a:pt x="11157" y="3953"/>
                </a:moveTo>
                <a:cubicBezTo>
                  <a:pt x="11157" y="3956"/>
                  <a:pt x="11159" y="3959"/>
                  <a:pt x="11162" y="3962"/>
                </a:cubicBezTo>
                <a:lnTo>
                  <a:pt x="11162" y="3962"/>
                </a:lnTo>
                <a:cubicBezTo>
                  <a:pt x="11161" y="3960"/>
                  <a:pt x="11159" y="3957"/>
                  <a:pt x="11157" y="3953"/>
                </a:cubicBezTo>
                <a:close/>
                <a:moveTo>
                  <a:pt x="9737" y="4015"/>
                </a:moveTo>
                <a:lnTo>
                  <a:pt x="9737" y="4015"/>
                </a:lnTo>
                <a:cubicBezTo>
                  <a:pt x="9736" y="4015"/>
                  <a:pt x="9737" y="4018"/>
                  <a:pt x="9740" y="4025"/>
                </a:cubicBezTo>
                <a:cubicBezTo>
                  <a:pt x="9739" y="4021"/>
                  <a:pt x="9738" y="4018"/>
                  <a:pt x="9737" y="4015"/>
                </a:cubicBezTo>
                <a:close/>
                <a:moveTo>
                  <a:pt x="10675" y="4033"/>
                </a:moveTo>
                <a:cubicBezTo>
                  <a:pt x="10673" y="4033"/>
                  <a:pt x="10672" y="4035"/>
                  <a:pt x="10671" y="4037"/>
                </a:cubicBezTo>
                <a:lnTo>
                  <a:pt x="10681" y="4037"/>
                </a:lnTo>
                <a:cubicBezTo>
                  <a:pt x="10678" y="4034"/>
                  <a:pt x="10676" y="4033"/>
                  <a:pt x="10675" y="4033"/>
                </a:cubicBezTo>
                <a:close/>
                <a:moveTo>
                  <a:pt x="10632" y="3797"/>
                </a:moveTo>
                <a:cubicBezTo>
                  <a:pt x="10627" y="3797"/>
                  <a:pt x="10626" y="3801"/>
                  <a:pt x="10633" y="3823"/>
                </a:cubicBezTo>
                <a:cubicBezTo>
                  <a:pt x="10645" y="3846"/>
                  <a:pt x="10633" y="3858"/>
                  <a:pt x="10645" y="3858"/>
                </a:cubicBezTo>
                <a:cubicBezTo>
                  <a:pt x="10643" y="3860"/>
                  <a:pt x="10642" y="3861"/>
                  <a:pt x="10640" y="3861"/>
                </a:cubicBezTo>
                <a:cubicBezTo>
                  <a:pt x="10630" y="3861"/>
                  <a:pt x="10621" y="3833"/>
                  <a:pt x="10621" y="3823"/>
                </a:cubicBezTo>
                <a:cubicBezTo>
                  <a:pt x="10619" y="3822"/>
                  <a:pt x="10618" y="3821"/>
                  <a:pt x="10617" y="3821"/>
                </a:cubicBezTo>
                <a:lnTo>
                  <a:pt x="10617" y="3821"/>
                </a:lnTo>
                <a:cubicBezTo>
                  <a:pt x="10603" y="3821"/>
                  <a:pt x="10644" y="3894"/>
                  <a:pt x="10633" y="3894"/>
                </a:cubicBezTo>
                <a:lnTo>
                  <a:pt x="10621" y="3882"/>
                </a:lnTo>
                <a:cubicBezTo>
                  <a:pt x="10621" y="3885"/>
                  <a:pt x="10620" y="3888"/>
                  <a:pt x="10619" y="3892"/>
                </a:cubicBezTo>
                <a:lnTo>
                  <a:pt x="10619" y="3892"/>
                </a:lnTo>
                <a:cubicBezTo>
                  <a:pt x="10598" y="3868"/>
                  <a:pt x="10609" y="3834"/>
                  <a:pt x="10597" y="3811"/>
                </a:cubicBezTo>
                <a:lnTo>
                  <a:pt x="10597" y="3870"/>
                </a:lnTo>
                <a:cubicBezTo>
                  <a:pt x="10589" y="3862"/>
                  <a:pt x="10574" y="3828"/>
                  <a:pt x="10571" y="3828"/>
                </a:cubicBezTo>
                <a:lnTo>
                  <a:pt x="10571" y="3828"/>
                </a:lnTo>
                <a:cubicBezTo>
                  <a:pt x="10570" y="3828"/>
                  <a:pt x="10570" y="3833"/>
                  <a:pt x="10573" y="3846"/>
                </a:cubicBezTo>
                <a:cubicBezTo>
                  <a:pt x="10573" y="3857"/>
                  <a:pt x="10582" y="3884"/>
                  <a:pt x="10577" y="3884"/>
                </a:cubicBezTo>
                <a:cubicBezTo>
                  <a:pt x="10576" y="3884"/>
                  <a:pt x="10575" y="3884"/>
                  <a:pt x="10573" y="3882"/>
                </a:cubicBezTo>
                <a:cubicBezTo>
                  <a:pt x="10573" y="3882"/>
                  <a:pt x="10562" y="3858"/>
                  <a:pt x="10562" y="3858"/>
                </a:cubicBezTo>
                <a:cubicBezTo>
                  <a:pt x="10560" y="3857"/>
                  <a:pt x="10559" y="3856"/>
                  <a:pt x="10558" y="3856"/>
                </a:cubicBezTo>
                <a:lnTo>
                  <a:pt x="10558" y="3856"/>
                </a:lnTo>
                <a:cubicBezTo>
                  <a:pt x="10553" y="3856"/>
                  <a:pt x="10561" y="3884"/>
                  <a:pt x="10562" y="3894"/>
                </a:cubicBezTo>
                <a:lnTo>
                  <a:pt x="10562" y="3894"/>
                </a:lnTo>
                <a:cubicBezTo>
                  <a:pt x="10561" y="3882"/>
                  <a:pt x="10550" y="3846"/>
                  <a:pt x="10550" y="3834"/>
                </a:cubicBezTo>
                <a:cubicBezTo>
                  <a:pt x="10550" y="3850"/>
                  <a:pt x="10547" y="3856"/>
                  <a:pt x="10543" y="3856"/>
                </a:cubicBezTo>
                <a:cubicBezTo>
                  <a:pt x="10536" y="3856"/>
                  <a:pt x="10526" y="3834"/>
                  <a:pt x="10526" y="3834"/>
                </a:cubicBezTo>
                <a:lnTo>
                  <a:pt x="10526" y="3834"/>
                </a:lnTo>
                <a:cubicBezTo>
                  <a:pt x="10550" y="3894"/>
                  <a:pt x="10526" y="3930"/>
                  <a:pt x="10562" y="3965"/>
                </a:cubicBezTo>
                <a:lnTo>
                  <a:pt x="10550" y="4013"/>
                </a:lnTo>
                <a:cubicBezTo>
                  <a:pt x="10562" y="4049"/>
                  <a:pt x="10562" y="4049"/>
                  <a:pt x="10573" y="4061"/>
                </a:cubicBezTo>
                <a:cubicBezTo>
                  <a:pt x="10573" y="4052"/>
                  <a:pt x="10573" y="4039"/>
                  <a:pt x="10577" y="4039"/>
                </a:cubicBezTo>
                <a:cubicBezTo>
                  <a:pt x="10579" y="4039"/>
                  <a:pt x="10582" y="4041"/>
                  <a:pt x="10585" y="4049"/>
                </a:cubicBezTo>
                <a:cubicBezTo>
                  <a:pt x="10580" y="4033"/>
                  <a:pt x="10579" y="4029"/>
                  <a:pt x="10581" y="4029"/>
                </a:cubicBezTo>
                <a:lnTo>
                  <a:pt x="10581" y="4029"/>
                </a:lnTo>
                <a:cubicBezTo>
                  <a:pt x="10584" y="4029"/>
                  <a:pt x="10590" y="4037"/>
                  <a:pt x="10597" y="4037"/>
                </a:cubicBezTo>
                <a:lnTo>
                  <a:pt x="10597" y="4037"/>
                </a:lnTo>
                <a:cubicBezTo>
                  <a:pt x="10585" y="4037"/>
                  <a:pt x="10573" y="4013"/>
                  <a:pt x="10562" y="3977"/>
                </a:cubicBezTo>
                <a:cubicBezTo>
                  <a:pt x="10562" y="3965"/>
                  <a:pt x="10562" y="3965"/>
                  <a:pt x="10573" y="3965"/>
                </a:cubicBezTo>
                <a:lnTo>
                  <a:pt x="10562" y="3953"/>
                </a:lnTo>
                <a:cubicBezTo>
                  <a:pt x="10558" y="3938"/>
                  <a:pt x="10559" y="3932"/>
                  <a:pt x="10561" y="3932"/>
                </a:cubicBezTo>
                <a:lnTo>
                  <a:pt x="10561" y="3932"/>
                </a:lnTo>
                <a:cubicBezTo>
                  <a:pt x="10566" y="3932"/>
                  <a:pt x="10582" y="3967"/>
                  <a:pt x="10585" y="3967"/>
                </a:cubicBezTo>
                <a:cubicBezTo>
                  <a:pt x="10585" y="3967"/>
                  <a:pt x="10585" y="3966"/>
                  <a:pt x="10585" y="3965"/>
                </a:cubicBezTo>
                <a:cubicBezTo>
                  <a:pt x="10597" y="3977"/>
                  <a:pt x="10585" y="3977"/>
                  <a:pt x="10597" y="4013"/>
                </a:cubicBezTo>
                <a:cubicBezTo>
                  <a:pt x="10597" y="3989"/>
                  <a:pt x="10597" y="3965"/>
                  <a:pt x="10597" y="3942"/>
                </a:cubicBezTo>
                <a:lnTo>
                  <a:pt x="10621" y="3989"/>
                </a:lnTo>
                <a:cubicBezTo>
                  <a:pt x="10621" y="3965"/>
                  <a:pt x="10633" y="3989"/>
                  <a:pt x="10621" y="3953"/>
                </a:cubicBezTo>
                <a:lnTo>
                  <a:pt x="10621" y="3953"/>
                </a:lnTo>
                <a:cubicBezTo>
                  <a:pt x="10645" y="3977"/>
                  <a:pt x="10633" y="4001"/>
                  <a:pt x="10633" y="4025"/>
                </a:cubicBezTo>
                <a:cubicBezTo>
                  <a:pt x="10636" y="4028"/>
                  <a:pt x="10638" y="4029"/>
                  <a:pt x="10639" y="4029"/>
                </a:cubicBezTo>
                <a:cubicBezTo>
                  <a:pt x="10646" y="4029"/>
                  <a:pt x="10636" y="3998"/>
                  <a:pt x="10642" y="3998"/>
                </a:cubicBezTo>
                <a:lnTo>
                  <a:pt x="10642" y="3998"/>
                </a:lnTo>
                <a:cubicBezTo>
                  <a:pt x="10644" y="3998"/>
                  <a:pt x="10649" y="4002"/>
                  <a:pt x="10657" y="4013"/>
                </a:cubicBezTo>
                <a:lnTo>
                  <a:pt x="10669" y="4049"/>
                </a:lnTo>
                <a:cubicBezTo>
                  <a:pt x="10669" y="4049"/>
                  <a:pt x="10669" y="4041"/>
                  <a:pt x="10671" y="4037"/>
                </a:cubicBezTo>
                <a:lnTo>
                  <a:pt x="10669" y="4037"/>
                </a:lnTo>
                <a:cubicBezTo>
                  <a:pt x="10645" y="3965"/>
                  <a:pt x="10669" y="3977"/>
                  <a:pt x="10645" y="3918"/>
                </a:cubicBezTo>
                <a:lnTo>
                  <a:pt x="10645" y="3906"/>
                </a:lnTo>
                <a:cubicBezTo>
                  <a:pt x="10645" y="3896"/>
                  <a:pt x="10637" y="3864"/>
                  <a:pt x="10647" y="3864"/>
                </a:cubicBezTo>
                <a:cubicBezTo>
                  <a:pt x="10648" y="3864"/>
                  <a:pt x="10651" y="3865"/>
                  <a:pt x="10655" y="3868"/>
                </a:cubicBezTo>
                <a:lnTo>
                  <a:pt x="10655" y="3868"/>
                </a:lnTo>
                <a:cubicBezTo>
                  <a:pt x="10654" y="3862"/>
                  <a:pt x="10654" y="3858"/>
                  <a:pt x="10657" y="3858"/>
                </a:cubicBezTo>
                <a:cubicBezTo>
                  <a:pt x="10657" y="3846"/>
                  <a:pt x="10645" y="3823"/>
                  <a:pt x="10645" y="3799"/>
                </a:cubicBezTo>
                <a:cubicBezTo>
                  <a:pt x="10640" y="3799"/>
                  <a:pt x="10635" y="3797"/>
                  <a:pt x="10632" y="3797"/>
                </a:cubicBezTo>
                <a:close/>
                <a:moveTo>
                  <a:pt x="10454" y="4061"/>
                </a:moveTo>
                <a:cubicBezTo>
                  <a:pt x="10448" y="4067"/>
                  <a:pt x="10445" y="4070"/>
                  <a:pt x="10444" y="4070"/>
                </a:cubicBezTo>
                <a:cubicBezTo>
                  <a:pt x="10442" y="4070"/>
                  <a:pt x="10442" y="4067"/>
                  <a:pt x="10442" y="4061"/>
                </a:cubicBezTo>
                <a:close/>
                <a:moveTo>
                  <a:pt x="10526" y="4073"/>
                </a:moveTo>
                <a:cubicBezTo>
                  <a:pt x="10522" y="4073"/>
                  <a:pt x="10523" y="4073"/>
                  <a:pt x="10525" y="4073"/>
                </a:cubicBezTo>
                <a:lnTo>
                  <a:pt x="10525" y="4073"/>
                </a:lnTo>
                <a:cubicBezTo>
                  <a:pt x="10526" y="4073"/>
                  <a:pt x="10526" y="4073"/>
                  <a:pt x="10526" y="4073"/>
                </a:cubicBezTo>
                <a:close/>
                <a:moveTo>
                  <a:pt x="10490" y="4073"/>
                </a:moveTo>
                <a:cubicBezTo>
                  <a:pt x="10478" y="4073"/>
                  <a:pt x="10478" y="4073"/>
                  <a:pt x="10478" y="4084"/>
                </a:cubicBezTo>
                <a:cubicBezTo>
                  <a:pt x="10478" y="4084"/>
                  <a:pt x="10478" y="4084"/>
                  <a:pt x="10490" y="4073"/>
                </a:cubicBezTo>
                <a:close/>
                <a:moveTo>
                  <a:pt x="10493" y="4068"/>
                </a:moveTo>
                <a:cubicBezTo>
                  <a:pt x="10491" y="4068"/>
                  <a:pt x="10490" y="4069"/>
                  <a:pt x="10490" y="4073"/>
                </a:cubicBezTo>
                <a:lnTo>
                  <a:pt x="10502" y="4084"/>
                </a:lnTo>
                <a:cubicBezTo>
                  <a:pt x="10502" y="4076"/>
                  <a:pt x="10496" y="4068"/>
                  <a:pt x="10493" y="4068"/>
                </a:cubicBezTo>
                <a:close/>
                <a:moveTo>
                  <a:pt x="10538" y="4073"/>
                </a:moveTo>
                <a:cubicBezTo>
                  <a:pt x="10532" y="4073"/>
                  <a:pt x="10529" y="4073"/>
                  <a:pt x="10529" y="4074"/>
                </a:cubicBezTo>
                <a:cubicBezTo>
                  <a:pt x="10528" y="4074"/>
                  <a:pt x="10526" y="4073"/>
                  <a:pt x="10525" y="4073"/>
                </a:cubicBezTo>
                <a:lnTo>
                  <a:pt x="10525" y="4073"/>
                </a:lnTo>
                <a:cubicBezTo>
                  <a:pt x="10523" y="4075"/>
                  <a:pt x="10513" y="4084"/>
                  <a:pt x="10502" y="4084"/>
                </a:cubicBezTo>
                <a:lnTo>
                  <a:pt x="10514" y="4084"/>
                </a:lnTo>
                <a:cubicBezTo>
                  <a:pt x="10525" y="4081"/>
                  <a:pt x="10529" y="4078"/>
                  <a:pt x="10530" y="4076"/>
                </a:cubicBezTo>
                <a:lnTo>
                  <a:pt x="10530" y="4076"/>
                </a:lnTo>
                <a:cubicBezTo>
                  <a:pt x="10531" y="4078"/>
                  <a:pt x="10534" y="4081"/>
                  <a:pt x="10538" y="4084"/>
                </a:cubicBezTo>
                <a:lnTo>
                  <a:pt x="10538" y="4073"/>
                </a:lnTo>
                <a:close/>
                <a:moveTo>
                  <a:pt x="10550" y="4073"/>
                </a:moveTo>
                <a:cubicBezTo>
                  <a:pt x="10550" y="4084"/>
                  <a:pt x="10538" y="4084"/>
                  <a:pt x="10538" y="4084"/>
                </a:cubicBezTo>
                <a:cubicBezTo>
                  <a:pt x="10550" y="4084"/>
                  <a:pt x="10562" y="4084"/>
                  <a:pt x="10550" y="4073"/>
                </a:cubicBezTo>
                <a:close/>
                <a:moveTo>
                  <a:pt x="10502" y="4084"/>
                </a:moveTo>
                <a:cubicBezTo>
                  <a:pt x="10502" y="4084"/>
                  <a:pt x="10502" y="4096"/>
                  <a:pt x="10502" y="4096"/>
                </a:cubicBezTo>
                <a:lnTo>
                  <a:pt x="10514" y="4096"/>
                </a:lnTo>
                <a:cubicBezTo>
                  <a:pt x="10526" y="4096"/>
                  <a:pt x="10526" y="4084"/>
                  <a:pt x="10538" y="4084"/>
                </a:cubicBezTo>
                <a:lnTo>
                  <a:pt x="10514" y="4084"/>
                </a:lnTo>
                <a:cubicBezTo>
                  <a:pt x="10514" y="4088"/>
                  <a:pt x="10513" y="4090"/>
                  <a:pt x="10511" y="4090"/>
                </a:cubicBezTo>
                <a:cubicBezTo>
                  <a:pt x="10507" y="4090"/>
                  <a:pt x="10502" y="4084"/>
                  <a:pt x="10502" y="4084"/>
                </a:cubicBezTo>
                <a:close/>
                <a:moveTo>
                  <a:pt x="10478" y="4096"/>
                </a:moveTo>
                <a:cubicBezTo>
                  <a:pt x="10478" y="4102"/>
                  <a:pt x="10478" y="4105"/>
                  <a:pt x="10480" y="4108"/>
                </a:cubicBezTo>
                <a:lnTo>
                  <a:pt x="10480" y="4108"/>
                </a:lnTo>
                <a:cubicBezTo>
                  <a:pt x="10479" y="4108"/>
                  <a:pt x="10479" y="4108"/>
                  <a:pt x="10478" y="4108"/>
                </a:cubicBezTo>
                <a:cubicBezTo>
                  <a:pt x="10478" y="4108"/>
                  <a:pt x="10478" y="4120"/>
                  <a:pt x="10466" y="4120"/>
                </a:cubicBezTo>
                <a:lnTo>
                  <a:pt x="10478" y="4120"/>
                </a:lnTo>
                <a:cubicBezTo>
                  <a:pt x="10478" y="4120"/>
                  <a:pt x="10482" y="4116"/>
                  <a:pt x="10483" y="4113"/>
                </a:cubicBezTo>
                <a:lnTo>
                  <a:pt x="10483" y="4113"/>
                </a:lnTo>
                <a:cubicBezTo>
                  <a:pt x="10485" y="4115"/>
                  <a:pt x="10487" y="4117"/>
                  <a:pt x="10490" y="4120"/>
                </a:cubicBezTo>
                <a:cubicBezTo>
                  <a:pt x="10490" y="4132"/>
                  <a:pt x="10478" y="4132"/>
                  <a:pt x="10466" y="4132"/>
                </a:cubicBezTo>
                <a:lnTo>
                  <a:pt x="10502" y="4132"/>
                </a:lnTo>
                <a:cubicBezTo>
                  <a:pt x="10514" y="4120"/>
                  <a:pt x="10526" y="4120"/>
                  <a:pt x="10538" y="4120"/>
                </a:cubicBezTo>
                <a:lnTo>
                  <a:pt x="10514" y="4120"/>
                </a:lnTo>
                <a:lnTo>
                  <a:pt x="10502" y="4096"/>
                </a:lnTo>
                <a:lnTo>
                  <a:pt x="10502" y="4096"/>
                </a:lnTo>
                <a:cubicBezTo>
                  <a:pt x="10502" y="4108"/>
                  <a:pt x="10514" y="4120"/>
                  <a:pt x="10514" y="4120"/>
                </a:cubicBezTo>
                <a:lnTo>
                  <a:pt x="10502" y="4120"/>
                </a:lnTo>
                <a:lnTo>
                  <a:pt x="10502" y="4108"/>
                </a:lnTo>
                <a:cubicBezTo>
                  <a:pt x="10490" y="4108"/>
                  <a:pt x="10490" y="4108"/>
                  <a:pt x="10478" y="4096"/>
                </a:cubicBezTo>
                <a:close/>
                <a:moveTo>
                  <a:pt x="10538" y="4084"/>
                </a:moveTo>
                <a:cubicBezTo>
                  <a:pt x="10538" y="4096"/>
                  <a:pt x="10538" y="4108"/>
                  <a:pt x="10538" y="4120"/>
                </a:cubicBezTo>
                <a:lnTo>
                  <a:pt x="10550" y="4120"/>
                </a:lnTo>
                <a:cubicBezTo>
                  <a:pt x="10538" y="4120"/>
                  <a:pt x="10526" y="4132"/>
                  <a:pt x="10514" y="4132"/>
                </a:cubicBezTo>
                <a:lnTo>
                  <a:pt x="10550" y="4132"/>
                </a:lnTo>
                <a:cubicBezTo>
                  <a:pt x="10562" y="4144"/>
                  <a:pt x="10562" y="4156"/>
                  <a:pt x="10573" y="4156"/>
                </a:cubicBezTo>
                <a:cubicBezTo>
                  <a:pt x="10562" y="4144"/>
                  <a:pt x="10562" y="4132"/>
                  <a:pt x="10562" y="4120"/>
                </a:cubicBezTo>
                <a:lnTo>
                  <a:pt x="10562" y="4120"/>
                </a:lnTo>
                <a:cubicBezTo>
                  <a:pt x="10567" y="4126"/>
                  <a:pt x="10570" y="4129"/>
                  <a:pt x="10572" y="4129"/>
                </a:cubicBezTo>
                <a:cubicBezTo>
                  <a:pt x="10573" y="4129"/>
                  <a:pt x="10573" y="4126"/>
                  <a:pt x="10573" y="4120"/>
                </a:cubicBezTo>
                <a:cubicBezTo>
                  <a:pt x="10565" y="4112"/>
                  <a:pt x="10557" y="4098"/>
                  <a:pt x="10557" y="4098"/>
                </a:cubicBezTo>
                <a:lnTo>
                  <a:pt x="10557" y="4098"/>
                </a:lnTo>
                <a:cubicBezTo>
                  <a:pt x="10556" y="4098"/>
                  <a:pt x="10558" y="4101"/>
                  <a:pt x="10562" y="4108"/>
                </a:cubicBezTo>
                <a:lnTo>
                  <a:pt x="10550" y="4108"/>
                </a:lnTo>
                <a:lnTo>
                  <a:pt x="10538" y="4084"/>
                </a:lnTo>
                <a:close/>
                <a:moveTo>
                  <a:pt x="10252" y="4192"/>
                </a:moveTo>
                <a:cubicBezTo>
                  <a:pt x="10252" y="4192"/>
                  <a:pt x="10252" y="4204"/>
                  <a:pt x="10252" y="4204"/>
                </a:cubicBezTo>
                <a:lnTo>
                  <a:pt x="10240" y="4204"/>
                </a:lnTo>
                <a:cubicBezTo>
                  <a:pt x="10252" y="4204"/>
                  <a:pt x="10252" y="4204"/>
                  <a:pt x="10252" y="4215"/>
                </a:cubicBezTo>
                <a:lnTo>
                  <a:pt x="10240" y="4215"/>
                </a:lnTo>
                <a:cubicBezTo>
                  <a:pt x="10240" y="4215"/>
                  <a:pt x="10240" y="4215"/>
                  <a:pt x="10240" y="4204"/>
                </a:cubicBezTo>
                <a:cubicBezTo>
                  <a:pt x="10252" y="4204"/>
                  <a:pt x="10252" y="4192"/>
                  <a:pt x="10240" y="4192"/>
                </a:cubicBezTo>
                <a:close/>
                <a:moveTo>
                  <a:pt x="9347" y="4215"/>
                </a:moveTo>
                <a:lnTo>
                  <a:pt x="9347" y="4215"/>
                </a:lnTo>
                <a:cubicBezTo>
                  <a:pt x="9349" y="4219"/>
                  <a:pt x="9351" y="4222"/>
                  <a:pt x="9353" y="4225"/>
                </a:cubicBezTo>
                <a:lnTo>
                  <a:pt x="9353" y="4225"/>
                </a:lnTo>
                <a:cubicBezTo>
                  <a:pt x="9351" y="4222"/>
                  <a:pt x="9349" y="4219"/>
                  <a:pt x="9347" y="4215"/>
                </a:cubicBezTo>
                <a:close/>
                <a:moveTo>
                  <a:pt x="11038" y="4168"/>
                </a:moveTo>
                <a:cubicBezTo>
                  <a:pt x="11014" y="4168"/>
                  <a:pt x="10978" y="4168"/>
                  <a:pt x="10990" y="4192"/>
                </a:cubicBezTo>
                <a:lnTo>
                  <a:pt x="11050" y="4227"/>
                </a:lnTo>
                <a:cubicBezTo>
                  <a:pt x="11062" y="4215"/>
                  <a:pt x="11026" y="4180"/>
                  <a:pt x="11038" y="4168"/>
                </a:cubicBezTo>
                <a:close/>
                <a:moveTo>
                  <a:pt x="10526" y="4227"/>
                </a:moveTo>
                <a:lnTo>
                  <a:pt x="10502" y="4239"/>
                </a:lnTo>
                <a:lnTo>
                  <a:pt x="10514" y="4239"/>
                </a:lnTo>
                <a:cubicBezTo>
                  <a:pt x="10502" y="4239"/>
                  <a:pt x="10514" y="4239"/>
                  <a:pt x="10502" y="4251"/>
                </a:cubicBezTo>
                <a:lnTo>
                  <a:pt x="10538" y="4251"/>
                </a:lnTo>
                <a:cubicBezTo>
                  <a:pt x="10562" y="4239"/>
                  <a:pt x="10538" y="4227"/>
                  <a:pt x="10526" y="4227"/>
                </a:cubicBezTo>
                <a:close/>
                <a:moveTo>
                  <a:pt x="10145" y="4263"/>
                </a:moveTo>
                <a:cubicBezTo>
                  <a:pt x="10145" y="4264"/>
                  <a:pt x="10145" y="4265"/>
                  <a:pt x="10145" y="4266"/>
                </a:cubicBezTo>
                <a:lnTo>
                  <a:pt x="10145" y="4266"/>
                </a:lnTo>
                <a:cubicBezTo>
                  <a:pt x="10145" y="4265"/>
                  <a:pt x="10145" y="4264"/>
                  <a:pt x="10145" y="4263"/>
                </a:cubicBezTo>
                <a:close/>
                <a:moveTo>
                  <a:pt x="10252" y="4263"/>
                </a:moveTo>
                <a:cubicBezTo>
                  <a:pt x="10240" y="4263"/>
                  <a:pt x="10240" y="4275"/>
                  <a:pt x="10228" y="4275"/>
                </a:cubicBezTo>
                <a:cubicBezTo>
                  <a:pt x="10228" y="4275"/>
                  <a:pt x="10240" y="4263"/>
                  <a:pt x="10240" y="4263"/>
                </a:cubicBezTo>
                <a:close/>
                <a:moveTo>
                  <a:pt x="10204" y="4263"/>
                </a:moveTo>
                <a:cubicBezTo>
                  <a:pt x="10204" y="4275"/>
                  <a:pt x="10216" y="4275"/>
                  <a:pt x="10216" y="4275"/>
                </a:cubicBezTo>
                <a:cubicBezTo>
                  <a:pt x="10216" y="4275"/>
                  <a:pt x="10204" y="4287"/>
                  <a:pt x="10204" y="4287"/>
                </a:cubicBezTo>
                <a:cubicBezTo>
                  <a:pt x="10204" y="4275"/>
                  <a:pt x="10192" y="4275"/>
                  <a:pt x="10192" y="4263"/>
                </a:cubicBezTo>
                <a:lnTo>
                  <a:pt x="10192" y="4263"/>
                </a:lnTo>
                <a:cubicBezTo>
                  <a:pt x="10192" y="4263"/>
                  <a:pt x="10204" y="4275"/>
                  <a:pt x="10204" y="4275"/>
                </a:cubicBezTo>
                <a:cubicBezTo>
                  <a:pt x="10204" y="4275"/>
                  <a:pt x="10204" y="4263"/>
                  <a:pt x="10204" y="4263"/>
                </a:cubicBezTo>
                <a:close/>
                <a:moveTo>
                  <a:pt x="10238" y="4285"/>
                </a:moveTo>
                <a:lnTo>
                  <a:pt x="10238" y="4285"/>
                </a:lnTo>
                <a:cubicBezTo>
                  <a:pt x="10235" y="4285"/>
                  <a:pt x="10231" y="4286"/>
                  <a:pt x="10228" y="4287"/>
                </a:cubicBezTo>
                <a:lnTo>
                  <a:pt x="10240" y="4287"/>
                </a:lnTo>
                <a:cubicBezTo>
                  <a:pt x="10239" y="4286"/>
                  <a:pt x="10238" y="4285"/>
                  <a:pt x="10238" y="4285"/>
                </a:cubicBezTo>
                <a:close/>
                <a:moveTo>
                  <a:pt x="10216" y="4287"/>
                </a:moveTo>
                <a:cubicBezTo>
                  <a:pt x="10228" y="4299"/>
                  <a:pt x="10228" y="4299"/>
                  <a:pt x="10228" y="4299"/>
                </a:cubicBezTo>
                <a:lnTo>
                  <a:pt x="10216" y="4299"/>
                </a:lnTo>
                <a:cubicBezTo>
                  <a:pt x="10216" y="4299"/>
                  <a:pt x="10216" y="4287"/>
                  <a:pt x="10216" y="4287"/>
                </a:cubicBezTo>
                <a:close/>
                <a:moveTo>
                  <a:pt x="10274" y="4278"/>
                </a:moveTo>
                <a:cubicBezTo>
                  <a:pt x="10282" y="4278"/>
                  <a:pt x="10282" y="4281"/>
                  <a:pt x="10276" y="4287"/>
                </a:cubicBezTo>
                <a:lnTo>
                  <a:pt x="10264" y="4287"/>
                </a:lnTo>
                <a:cubicBezTo>
                  <a:pt x="10252" y="4287"/>
                  <a:pt x="10240" y="4299"/>
                  <a:pt x="10228" y="4299"/>
                </a:cubicBezTo>
                <a:cubicBezTo>
                  <a:pt x="10228" y="4299"/>
                  <a:pt x="10228" y="4299"/>
                  <a:pt x="10228" y="4287"/>
                </a:cubicBezTo>
                <a:cubicBezTo>
                  <a:pt x="10228" y="4281"/>
                  <a:pt x="10228" y="4278"/>
                  <a:pt x="10230" y="4278"/>
                </a:cubicBezTo>
                <a:cubicBezTo>
                  <a:pt x="10231" y="4278"/>
                  <a:pt x="10233" y="4280"/>
                  <a:pt x="10238" y="4285"/>
                </a:cubicBezTo>
                <a:lnTo>
                  <a:pt x="10238" y="4285"/>
                </a:lnTo>
                <a:cubicBezTo>
                  <a:pt x="10256" y="4280"/>
                  <a:pt x="10268" y="4278"/>
                  <a:pt x="10274" y="4278"/>
                </a:cubicBezTo>
                <a:close/>
                <a:moveTo>
                  <a:pt x="10133" y="4227"/>
                </a:moveTo>
                <a:cubicBezTo>
                  <a:pt x="10145" y="4227"/>
                  <a:pt x="10145" y="4239"/>
                  <a:pt x="10145" y="4239"/>
                </a:cubicBezTo>
                <a:cubicBezTo>
                  <a:pt x="10145" y="4239"/>
                  <a:pt x="10145" y="4251"/>
                  <a:pt x="10145" y="4251"/>
                </a:cubicBezTo>
                <a:cubicBezTo>
                  <a:pt x="10157" y="4251"/>
                  <a:pt x="10157" y="4251"/>
                  <a:pt x="10157" y="4263"/>
                </a:cubicBezTo>
                <a:lnTo>
                  <a:pt x="10181" y="4263"/>
                </a:lnTo>
                <a:cubicBezTo>
                  <a:pt x="10181" y="4275"/>
                  <a:pt x="10192" y="4287"/>
                  <a:pt x="10192" y="4287"/>
                </a:cubicBezTo>
                <a:cubicBezTo>
                  <a:pt x="10192" y="4299"/>
                  <a:pt x="10192" y="4299"/>
                  <a:pt x="10192" y="4299"/>
                </a:cubicBezTo>
                <a:cubicBezTo>
                  <a:pt x="10181" y="4299"/>
                  <a:pt x="10157" y="4311"/>
                  <a:pt x="10169" y="4311"/>
                </a:cubicBezTo>
                <a:cubicBezTo>
                  <a:pt x="10180" y="4311"/>
                  <a:pt x="10192" y="4299"/>
                  <a:pt x="10192" y="4299"/>
                </a:cubicBezTo>
                <a:lnTo>
                  <a:pt x="10192" y="4299"/>
                </a:lnTo>
                <a:cubicBezTo>
                  <a:pt x="10192" y="4299"/>
                  <a:pt x="10181" y="4311"/>
                  <a:pt x="10181" y="4311"/>
                </a:cubicBezTo>
                <a:cubicBezTo>
                  <a:pt x="10169" y="4317"/>
                  <a:pt x="10160" y="4317"/>
                  <a:pt x="10152" y="4317"/>
                </a:cubicBezTo>
                <a:cubicBezTo>
                  <a:pt x="10145" y="4317"/>
                  <a:pt x="10139" y="4317"/>
                  <a:pt x="10133" y="4323"/>
                </a:cubicBezTo>
                <a:cubicBezTo>
                  <a:pt x="10133" y="4288"/>
                  <a:pt x="10144" y="4310"/>
                  <a:pt x="10145" y="4266"/>
                </a:cubicBezTo>
                <a:lnTo>
                  <a:pt x="10145" y="4266"/>
                </a:lnTo>
                <a:cubicBezTo>
                  <a:pt x="10145" y="4266"/>
                  <a:pt x="10145" y="4266"/>
                  <a:pt x="10145" y="4266"/>
                </a:cubicBezTo>
                <a:cubicBezTo>
                  <a:pt x="10144" y="4266"/>
                  <a:pt x="10143" y="4247"/>
                  <a:pt x="10133" y="4227"/>
                </a:cubicBezTo>
                <a:close/>
                <a:moveTo>
                  <a:pt x="11050" y="4227"/>
                </a:moveTo>
                <a:lnTo>
                  <a:pt x="11050" y="4227"/>
                </a:lnTo>
                <a:cubicBezTo>
                  <a:pt x="11038" y="4239"/>
                  <a:pt x="11073" y="4263"/>
                  <a:pt x="11062" y="4275"/>
                </a:cubicBezTo>
                <a:cubicBezTo>
                  <a:pt x="11055" y="4261"/>
                  <a:pt x="11044" y="4255"/>
                  <a:pt x="11036" y="4255"/>
                </a:cubicBezTo>
                <a:cubicBezTo>
                  <a:pt x="11030" y="4255"/>
                  <a:pt x="11026" y="4258"/>
                  <a:pt x="11026" y="4263"/>
                </a:cubicBezTo>
                <a:cubicBezTo>
                  <a:pt x="11034" y="4263"/>
                  <a:pt x="11036" y="4258"/>
                  <a:pt x="11041" y="4258"/>
                </a:cubicBezTo>
                <a:cubicBezTo>
                  <a:pt x="11043" y="4258"/>
                  <a:pt x="11046" y="4259"/>
                  <a:pt x="11050" y="4263"/>
                </a:cubicBezTo>
                <a:cubicBezTo>
                  <a:pt x="11038" y="4275"/>
                  <a:pt x="11073" y="4311"/>
                  <a:pt x="11073" y="4334"/>
                </a:cubicBezTo>
                <a:cubicBezTo>
                  <a:pt x="11081" y="4331"/>
                  <a:pt x="11089" y="4329"/>
                  <a:pt x="11097" y="4329"/>
                </a:cubicBezTo>
                <a:cubicBezTo>
                  <a:pt x="11113" y="4329"/>
                  <a:pt x="11129" y="4334"/>
                  <a:pt x="11145" y="4334"/>
                </a:cubicBezTo>
                <a:cubicBezTo>
                  <a:pt x="11121" y="4334"/>
                  <a:pt x="11109" y="4311"/>
                  <a:pt x="11085" y="4299"/>
                </a:cubicBezTo>
                <a:cubicBezTo>
                  <a:pt x="11062" y="4275"/>
                  <a:pt x="11157" y="4287"/>
                  <a:pt x="11050" y="4227"/>
                </a:cubicBezTo>
                <a:close/>
                <a:moveTo>
                  <a:pt x="10232" y="4335"/>
                </a:moveTo>
                <a:cubicBezTo>
                  <a:pt x="10242" y="4336"/>
                  <a:pt x="10252" y="4339"/>
                  <a:pt x="10252" y="4346"/>
                </a:cubicBezTo>
                <a:cubicBezTo>
                  <a:pt x="10231" y="4346"/>
                  <a:pt x="10238" y="4337"/>
                  <a:pt x="10232" y="4335"/>
                </a:cubicBezTo>
                <a:close/>
                <a:moveTo>
                  <a:pt x="10740" y="4323"/>
                </a:moveTo>
                <a:lnTo>
                  <a:pt x="10669" y="4334"/>
                </a:lnTo>
                <a:cubicBezTo>
                  <a:pt x="10669" y="4346"/>
                  <a:pt x="10716" y="4346"/>
                  <a:pt x="10716" y="4346"/>
                </a:cubicBezTo>
                <a:cubicBezTo>
                  <a:pt x="10728" y="4334"/>
                  <a:pt x="10764" y="4323"/>
                  <a:pt x="10740" y="4323"/>
                </a:cubicBezTo>
                <a:close/>
                <a:moveTo>
                  <a:pt x="10216" y="4334"/>
                </a:moveTo>
                <a:cubicBezTo>
                  <a:pt x="10220" y="4334"/>
                  <a:pt x="10224" y="4334"/>
                  <a:pt x="10228" y="4335"/>
                </a:cubicBezTo>
                <a:lnTo>
                  <a:pt x="10228" y="4335"/>
                </a:lnTo>
                <a:cubicBezTo>
                  <a:pt x="10228" y="4347"/>
                  <a:pt x="10216" y="4358"/>
                  <a:pt x="10216" y="4358"/>
                </a:cubicBezTo>
                <a:cubicBezTo>
                  <a:pt x="10216" y="4346"/>
                  <a:pt x="10216" y="4346"/>
                  <a:pt x="10216" y="4334"/>
                </a:cubicBezTo>
                <a:close/>
                <a:moveTo>
                  <a:pt x="10669" y="4358"/>
                </a:moveTo>
                <a:cubicBezTo>
                  <a:pt x="10654" y="4366"/>
                  <a:pt x="10627" y="4368"/>
                  <a:pt x="10610" y="4369"/>
                </a:cubicBezTo>
                <a:lnTo>
                  <a:pt x="10610" y="4369"/>
                </a:lnTo>
                <a:cubicBezTo>
                  <a:pt x="10618" y="4361"/>
                  <a:pt x="10622" y="4359"/>
                  <a:pt x="10626" y="4359"/>
                </a:cubicBezTo>
                <a:cubicBezTo>
                  <a:pt x="10630" y="4359"/>
                  <a:pt x="10634" y="4362"/>
                  <a:pt x="10644" y="4362"/>
                </a:cubicBezTo>
                <a:cubicBezTo>
                  <a:pt x="10650" y="4362"/>
                  <a:pt x="10658" y="4361"/>
                  <a:pt x="10669" y="4358"/>
                </a:cubicBezTo>
                <a:close/>
                <a:moveTo>
                  <a:pt x="10204" y="4334"/>
                </a:moveTo>
                <a:cubicBezTo>
                  <a:pt x="10204" y="4346"/>
                  <a:pt x="10204" y="4358"/>
                  <a:pt x="10216" y="4370"/>
                </a:cubicBezTo>
                <a:cubicBezTo>
                  <a:pt x="10216" y="4370"/>
                  <a:pt x="10204" y="4370"/>
                  <a:pt x="10204" y="4382"/>
                </a:cubicBezTo>
                <a:cubicBezTo>
                  <a:pt x="10204" y="4370"/>
                  <a:pt x="10192" y="4346"/>
                  <a:pt x="10204" y="4334"/>
                </a:cubicBezTo>
                <a:close/>
                <a:moveTo>
                  <a:pt x="10670" y="4377"/>
                </a:moveTo>
                <a:cubicBezTo>
                  <a:pt x="10666" y="4377"/>
                  <a:pt x="10645" y="4382"/>
                  <a:pt x="10645" y="4382"/>
                </a:cubicBezTo>
                <a:lnTo>
                  <a:pt x="10657" y="4382"/>
                </a:lnTo>
                <a:cubicBezTo>
                  <a:pt x="10669" y="4378"/>
                  <a:pt x="10671" y="4377"/>
                  <a:pt x="10670" y="4377"/>
                </a:cubicBezTo>
                <a:close/>
                <a:moveTo>
                  <a:pt x="10157" y="4323"/>
                </a:moveTo>
                <a:lnTo>
                  <a:pt x="10145" y="4334"/>
                </a:lnTo>
                <a:cubicBezTo>
                  <a:pt x="10169" y="4346"/>
                  <a:pt x="10145" y="4346"/>
                  <a:pt x="10169" y="4394"/>
                </a:cubicBezTo>
                <a:cubicBezTo>
                  <a:pt x="10149" y="4375"/>
                  <a:pt x="10146" y="4331"/>
                  <a:pt x="10138" y="4323"/>
                </a:cubicBezTo>
                <a:close/>
                <a:moveTo>
                  <a:pt x="10181" y="4323"/>
                </a:moveTo>
                <a:cubicBezTo>
                  <a:pt x="10181" y="4323"/>
                  <a:pt x="10181" y="4323"/>
                  <a:pt x="10181" y="4334"/>
                </a:cubicBezTo>
                <a:cubicBezTo>
                  <a:pt x="10181" y="4346"/>
                  <a:pt x="10181" y="4358"/>
                  <a:pt x="10192" y="4382"/>
                </a:cubicBezTo>
                <a:cubicBezTo>
                  <a:pt x="10192" y="4394"/>
                  <a:pt x="10181" y="4394"/>
                  <a:pt x="10181" y="4394"/>
                </a:cubicBezTo>
                <a:cubicBezTo>
                  <a:pt x="10181" y="4394"/>
                  <a:pt x="10181" y="4394"/>
                  <a:pt x="10181" y="4382"/>
                </a:cubicBezTo>
                <a:cubicBezTo>
                  <a:pt x="10157" y="4358"/>
                  <a:pt x="10169" y="4346"/>
                  <a:pt x="10157" y="4323"/>
                </a:cubicBezTo>
                <a:close/>
                <a:moveTo>
                  <a:pt x="9073" y="4383"/>
                </a:moveTo>
                <a:cubicBezTo>
                  <a:pt x="9080" y="4396"/>
                  <a:pt x="9084" y="4406"/>
                  <a:pt x="9073" y="4406"/>
                </a:cubicBezTo>
                <a:cubicBezTo>
                  <a:pt x="9073" y="4394"/>
                  <a:pt x="9073" y="4394"/>
                  <a:pt x="9073" y="4383"/>
                </a:cubicBezTo>
                <a:close/>
                <a:moveTo>
                  <a:pt x="10049" y="4518"/>
                </a:moveTo>
                <a:cubicBezTo>
                  <a:pt x="10049" y="4520"/>
                  <a:pt x="10049" y="4522"/>
                  <a:pt x="10050" y="4525"/>
                </a:cubicBezTo>
                <a:cubicBezTo>
                  <a:pt x="10050" y="4523"/>
                  <a:pt x="10049" y="4521"/>
                  <a:pt x="10049" y="4518"/>
                </a:cubicBezTo>
                <a:close/>
                <a:moveTo>
                  <a:pt x="10994" y="4499"/>
                </a:moveTo>
                <a:cubicBezTo>
                  <a:pt x="10978" y="4499"/>
                  <a:pt x="10980" y="4528"/>
                  <a:pt x="10990" y="4549"/>
                </a:cubicBezTo>
                <a:lnTo>
                  <a:pt x="11002" y="4549"/>
                </a:lnTo>
                <a:cubicBezTo>
                  <a:pt x="11014" y="4537"/>
                  <a:pt x="11014" y="4525"/>
                  <a:pt x="11038" y="4525"/>
                </a:cubicBezTo>
                <a:cubicBezTo>
                  <a:pt x="11026" y="4513"/>
                  <a:pt x="11014" y="4513"/>
                  <a:pt x="11002" y="4501"/>
                </a:cubicBezTo>
                <a:cubicBezTo>
                  <a:pt x="10999" y="4500"/>
                  <a:pt x="10996" y="4499"/>
                  <a:pt x="10994" y="4499"/>
                </a:cubicBezTo>
                <a:close/>
                <a:moveTo>
                  <a:pt x="8489" y="4584"/>
                </a:moveTo>
                <a:cubicBezTo>
                  <a:pt x="8496" y="4588"/>
                  <a:pt x="8502" y="4591"/>
                  <a:pt x="8509" y="4593"/>
                </a:cubicBezTo>
                <a:lnTo>
                  <a:pt x="8509" y="4593"/>
                </a:lnTo>
                <a:cubicBezTo>
                  <a:pt x="8502" y="4590"/>
                  <a:pt x="8496" y="4587"/>
                  <a:pt x="8489" y="4584"/>
                </a:cubicBezTo>
                <a:close/>
                <a:moveTo>
                  <a:pt x="11312" y="4573"/>
                </a:moveTo>
                <a:cubicBezTo>
                  <a:pt x="11321" y="4582"/>
                  <a:pt x="11316" y="4591"/>
                  <a:pt x="11313" y="4594"/>
                </a:cubicBezTo>
                <a:lnTo>
                  <a:pt x="11313" y="4594"/>
                </a:lnTo>
                <a:cubicBezTo>
                  <a:pt x="11310" y="4586"/>
                  <a:pt x="11309" y="4578"/>
                  <a:pt x="11312" y="4573"/>
                </a:cubicBezTo>
                <a:close/>
                <a:moveTo>
                  <a:pt x="4066" y="4593"/>
                </a:moveTo>
                <a:lnTo>
                  <a:pt x="4061" y="4596"/>
                </a:lnTo>
                <a:cubicBezTo>
                  <a:pt x="4065" y="4596"/>
                  <a:pt x="4066" y="4595"/>
                  <a:pt x="4066" y="4593"/>
                </a:cubicBezTo>
                <a:close/>
                <a:moveTo>
                  <a:pt x="8597" y="4620"/>
                </a:moveTo>
                <a:cubicBezTo>
                  <a:pt x="8597" y="4632"/>
                  <a:pt x="8609" y="4632"/>
                  <a:pt x="8609" y="4632"/>
                </a:cubicBezTo>
                <a:cubicBezTo>
                  <a:pt x="8609" y="4632"/>
                  <a:pt x="8609" y="4632"/>
                  <a:pt x="8597" y="4620"/>
                </a:cubicBezTo>
                <a:close/>
                <a:moveTo>
                  <a:pt x="8592" y="4631"/>
                </a:moveTo>
                <a:lnTo>
                  <a:pt x="8609" y="4656"/>
                </a:lnTo>
                <a:cubicBezTo>
                  <a:pt x="8609" y="4637"/>
                  <a:pt x="8601" y="4641"/>
                  <a:pt x="8592" y="4631"/>
                </a:cubicBezTo>
                <a:close/>
                <a:moveTo>
                  <a:pt x="11338" y="4656"/>
                </a:moveTo>
                <a:lnTo>
                  <a:pt x="11338" y="4656"/>
                </a:lnTo>
                <a:cubicBezTo>
                  <a:pt x="11337" y="4656"/>
                  <a:pt x="11336" y="4656"/>
                  <a:pt x="11335" y="4656"/>
                </a:cubicBezTo>
                <a:cubicBezTo>
                  <a:pt x="11339" y="4658"/>
                  <a:pt x="11340" y="4658"/>
                  <a:pt x="11341" y="4658"/>
                </a:cubicBezTo>
                <a:cubicBezTo>
                  <a:pt x="11341" y="4658"/>
                  <a:pt x="11340" y="4657"/>
                  <a:pt x="11338" y="4656"/>
                </a:cubicBezTo>
                <a:close/>
                <a:moveTo>
                  <a:pt x="8609" y="4620"/>
                </a:moveTo>
                <a:cubicBezTo>
                  <a:pt x="8621" y="4656"/>
                  <a:pt x="8633" y="4692"/>
                  <a:pt x="8621" y="4692"/>
                </a:cubicBezTo>
                <a:lnTo>
                  <a:pt x="8609" y="4692"/>
                </a:lnTo>
                <a:cubicBezTo>
                  <a:pt x="8573" y="4632"/>
                  <a:pt x="8609" y="4668"/>
                  <a:pt x="8585" y="4620"/>
                </a:cubicBezTo>
                <a:lnTo>
                  <a:pt x="8585" y="4620"/>
                </a:lnTo>
                <a:cubicBezTo>
                  <a:pt x="8587" y="4625"/>
                  <a:pt x="8590" y="4628"/>
                  <a:pt x="8592" y="4631"/>
                </a:cubicBezTo>
                <a:lnTo>
                  <a:pt x="8592" y="4631"/>
                </a:lnTo>
                <a:lnTo>
                  <a:pt x="8585" y="4620"/>
                </a:lnTo>
                <a:lnTo>
                  <a:pt x="8585" y="4620"/>
                </a:lnTo>
                <a:cubicBezTo>
                  <a:pt x="8585" y="4620"/>
                  <a:pt x="8585" y="4620"/>
                  <a:pt x="8585" y="4620"/>
                </a:cubicBezTo>
                <a:lnTo>
                  <a:pt x="8585" y="4620"/>
                </a:lnTo>
                <a:cubicBezTo>
                  <a:pt x="8585" y="4629"/>
                  <a:pt x="8585" y="4637"/>
                  <a:pt x="8581" y="4637"/>
                </a:cubicBezTo>
                <a:cubicBezTo>
                  <a:pt x="8579" y="4637"/>
                  <a:pt x="8577" y="4636"/>
                  <a:pt x="8573" y="4632"/>
                </a:cubicBezTo>
                <a:cubicBezTo>
                  <a:pt x="8561" y="4620"/>
                  <a:pt x="8561" y="4620"/>
                  <a:pt x="8561" y="4620"/>
                </a:cubicBezTo>
                <a:close/>
                <a:moveTo>
                  <a:pt x="10258" y="4710"/>
                </a:moveTo>
                <a:lnTo>
                  <a:pt x="10258" y="4710"/>
                </a:lnTo>
                <a:cubicBezTo>
                  <a:pt x="10259" y="4710"/>
                  <a:pt x="10256" y="4715"/>
                  <a:pt x="10264" y="4715"/>
                </a:cubicBezTo>
                <a:cubicBezTo>
                  <a:pt x="10240" y="4715"/>
                  <a:pt x="10204" y="4727"/>
                  <a:pt x="10204" y="4727"/>
                </a:cubicBezTo>
                <a:cubicBezTo>
                  <a:pt x="10192" y="4731"/>
                  <a:pt x="10186" y="4733"/>
                  <a:pt x="10182" y="4733"/>
                </a:cubicBezTo>
                <a:cubicBezTo>
                  <a:pt x="10175" y="4733"/>
                  <a:pt x="10181" y="4727"/>
                  <a:pt x="10181" y="4727"/>
                </a:cubicBezTo>
                <a:lnTo>
                  <a:pt x="10181" y="4727"/>
                </a:lnTo>
                <a:lnTo>
                  <a:pt x="10252" y="4715"/>
                </a:lnTo>
                <a:cubicBezTo>
                  <a:pt x="10256" y="4712"/>
                  <a:pt x="10257" y="4710"/>
                  <a:pt x="10258" y="4710"/>
                </a:cubicBezTo>
                <a:close/>
                <a:moveTo>
                  <a:pt x="10788" y="4692"/>
                </a:moveTo>
                <a:lnTo>
                  <a:pt x="10788" y="4692"/>
                </a:lnTo>
                <a:cubicBezTo>
                  <a:pt x="10800" y="4715"/>
                  <a:pt x="10812" y="4715"/>
                  <a:pt x="10847" y="4739"/>
                </a:cubicBezTo>
                <a:lnTo>
                  <a:pt x="10835" y="4715"/>
                </a:lnTo>
                <a:lnTo>
                  <a:pt x="10788" y="4692"/>
                </a:lnTo>
                <a:close/>
                <a:moveTo>
                  <a:pt x="8097" y="4442"/>
                </a:moveTo>
                <a:cubicBezTo>
                  <a:pt x="8109" y="4477"/>
                  <a:pt x="8156" y="4501"/>
                  <a:pt x="8204" y="4537"/>
                </a:cubicBezTo>
                <a:cubicBezTo>
                  <a:pt x="8276" y="4561"/>
                  <a:pt x="8335" y="4573"/>
                  <a:pt x="8406" y="4596"/>
                </a:cubicBezTo>
                <a:cubicBezTo>
                  <a:pt x="8466" y="4620"/>
                  <a:pt x="8537" y="4656"/>
                  <a:pt x="8585" y="4715"/>
                </a:cubicBezTo>
                <a:lnTo>
                  <a:pt x="8573" y="4715"/>
                </a:lnTo>
                <a:cubicBezTo>
                  <a:pt x="8585" y="4715"/>
                  <a:pt x="8597" y="4727"/>
                  <a:pt x="8621" y="4751"/>
                </a:cubicBezTo>
                <a:cubicBezTo>
                  <a:pt x="8609" y="4751"/>
                  <a:pt x="8609" y="4763"/>
                  <a:pt x="8609" y="4763"/>
                </a:cubicBezTo>
                <a:cubicBezTo>
                  <a:pt x="8597" y="4751"/>
                  <a:pt x="8585" y="4739"/>
                  <a:pt x="8561" y="4727"/>
                </a:cubicBezTo>
                <a:cubicBezTo>
                  <a:pt x="8549" y="4715"/>
                  <a:pt x="8537" y="4692"/>
                  <a:pt x="8526" y="4680"/>
                </a:cubicBezTo>
                <a:cubicBezTo>
                  <a:pt x="8526" y="4680"/>
                  <a:pt x="8526" y="4692"/>
                  <a:pt x="8526" y="4704"/>
                </a:cubicBezTo>
                <a:cubicBezTo>
                  <a:pt x="8514" y="4692"/>
                  <a:pt x="8490" y="4680"/>
                  <a:pt x="8478" y="4680"/>
                </a:cubicBezTo>
                <a:lnTo>
                  <a:pt x="8478" y="4715"/>
                </a:lnTo>
                <a:cubicBezTo>
                  <a:pt x="8406" y="4680"/>
                  <a:pt x="8311" y="4632"/>
                  <a:pt x="8252" y="4585"/>
                </a:cubicBezTo>
                <a:cubicBezTo>
                  <a:pt x="8210" y="4559"/>
                  <a:pt x="8187" y="4553"/>
                  <a:pt x="8166" y="4553"/>
                </a:cubicBezTo>
                <a:cubicBezTo>
                  <a:pt x="8150" y="4553"/>
                  <a:pt x="8135" y="4556"/>
                  <a:pt x="8115" y="4556"/>
                </a:cubicBezTo>
                <a:cubicBezTo>
                  <a:pt x="8101" y="4556"/>
                  <a:pt x="8084" y="4554"/>
                  <a:pt x="8061" y="4549"/>
                </a:cubicBezTo>
                <a:cubicBezTo>
                  <a:pt x="8037" y="4501"/>
                  <a:pt x="8061" y="4465"/>
                  <a:pt x="8097" y="4442"/>
                </a:cubicBezTo>
                <a:close/>
                <a:moveTo>
                  <a:pt x="10133" y="4775"/>
                </a:moveTo>
                <a:lnTo>
                  <a:pt x="10121" y="4787"/>
                </a:lnTo>
                <a:cubicBezTo>
                  <a:pt x="10131" y="4782"/>
                  <a:pt x="10142" y="4779"/>
                  <a:pt x="10152" y="4777"/>
                </a:cubicBezTo>
                <a:lnTo>
                  <a:pt x="10152" y="4777"/>
                </a:lnTo>
                <a:cubicBezTo>
                  <a:pt x="10154" y="4779"/>
                  <a:pt x="10149" y="4780"/>
                  <a:pt x="10149" y="4780"/>
                </a:cubicBezTo>
                <a:cubicBezTo>
                  <a:pt x="10149" y="4780"/>
                  <a:pt x="10152" y="4779"/>
                  <a:pt x="10166" y="4776"/>
                </a:cubicBezTo>
                <a:lnTo>
                  <a:pt x="10166" y="4776"/>
                </a:lnTo>
                <a:cubicBezTo>
                  <a:pt x="10162" y="4776"/>
                  <a:pt x="10157" y="4776"/>
                  <a:pt x="10152" y="4777"/>
                </a:cubicBezTo>
                <a:lnTo>
                  <a:pt x="10152" y="4777"/>
                </a:lnTo>
                <a:cubicBezTo>
                  <a:pt x="10151" y="4776"/>
                  <a:pt x="10146" y="4775"/>
                  <a:pt x="10133" y="4775"/>
                </a:cubicBezTo>
                <a:close/>
                <a:moveTo>
                  <a:pt x="9273" y="4828"/>
                </a:moveTo>
                <a:lnTo>
                  <a:pt x="9273" y="4828"/>
                </a:lnTo>
                <a:cubicBezTo>
                  <a:pt x="9272" y="4832"/>
                  <a:pt x="9273" y="4838"/>
                  <a:pt x="9276" y="4846"/>
                </a:cubicBezTo>
                <a:cubicBezTo>
                  <a:pt x="9276" y="4841"/>
                  <a:pt x="9274" y="4835"/>
                  <a:pt x="9273" y="4828"/>
                </a:cubicBezTo>
                <a:close/>
                <a:moveTo>
                  <a:pt x="10407" y="4858"/>
                </a:moveTo>
                <a:cubicBezTo>
                  <a:pt x="10400" y="4858"/>
                  <a:pt x="10401" y="4858"/>
                  <a:pt x="10403" y="4860"/>
                </a:cubicBezTo>
                <a:lnTo>
                  <a:pt x="10403" y="4860"/>
                </a:lnTo>
                <a:cubicBezTo>
                  <a:pt x="10410" y="4859"/>
                  <a:pt x="10417" y="4859"/>
                  <a:pt x="10424" y="4858"/>
                </a:cubicBezTo>
                <a:lnTo>
                  <a:pt x="10424" y="4858"/>
                </a:lnTo>
                <a:cubicBezTo>
                  <a:pt x="10424" y="4858"/>
                  <a:pt x="10424" y="4858"/>
                  <a:pt x="10425" y="4858"/>
                </a:cubicBezTo>
                <a:close/>
                <a:moveTo>
                  <a:pt x="9347" y="4846"/>
                </a:moveTo>
                <a:lnTo>
                  <a:pt x="9359" y="4870"/>
                </a:lnTo>
                <a:cubicBezTo>
                  <a:pt x="9361" y="4872"/>
                  <a:pt x="9362" y="4873"/>
                  <a:pt x="9362" y="4873"/>
                </a:cubicBezTo>
                <a:cubicBezTo>
                  <a:pt x="9365" y="4873"/>
                  <a:pt x="9347" y="4847"/>
                  <a:pt x="9347" y="4846"/>
                </a:cubicBezTo>
                <a:close/>
                <a:moveTo>
                  <a:pt x="10395" y="4882"/>
                </a:moveTo>
                <a:cubicBezTo>
                  <a:pt x="10379" y="4890"/>
                  <a:pt x="10394" y="4893"/>
                  <a:pt x="10406" y="4894"/>
                </a:cubicBezTo>
                <a:lnTo>
                  <a:pt x="10406" y="4894"/>
                </a:lnTo>
                <a:lnTo>
                  <a:pt x="10395" y="4882"/>
                </a:lnTo>
                <a:close/>
                <a:moveTo>
                  <a:pt x="10241" y="4892"/>
                </a:moveTo>
                <a:lnTo>
                  <a:pt x="10241" y="4892"/>
                </a:lnTo>
                <a:cubicBezTo>
                  <a:pt x="10237" y="4893"/>
                  <a:pt x="10233" y="4893"/>
                  <a:pt x="10228" y="4894"/>
                </a:cubicBezTo>
                <a:lnTo>
                  <a:pt x="10240" y="4894"/>
                </a:lnTo>
                <a:cubicBezTo>
                  <a:pt x="10241" y="4893"/>
                  <a:pt x="10241" y="4893"/>
                  <a:pt x="10241" y="4892"/>
                </a:cubicBezTo>
                <a:close/>
                <a:moveTo>
                  <a:pt x="10240" y="4846"/>
                </a:moveTo>
                <a:cubicBezTo>
                  <a:pt x="10198" y="4852"/>
                  <a:pt x="10201" y="4852"/>
                  <a:pt x="10212" y="4852"/>
                </a:cubicBezTo>
                <a:cubicBezTo>
                  <a:pt x="10222" y="4852"/>
                  <a:pt x="10240" y="4852"/>
                  <a:pt x="10228" y="4858"/>
                </a:cubicBezTo>
                <a:lnTo>
                  <a:pt x="10145" y="4858"/>
                </a:lnTo>
                <a:cubicBezTo>
                  <a:pt x="10151" y="4864"/>
                  <a:pt x="10172" y="4864"/>
                  <a:pt x="10186" y="4864"/>
                </a:cubicBezTo>
                <a:cubicBezTo>
                  <a:pt x="10201" y="4864"/>
                  <a:pt x="10210" y="4864"/>
                  <a:pt x="10192" y="4870"/>
                </a:cubicBezTo>
                <a:cubicBezTo>
                  <a:pt x="10216" y="4870"/>
                  <a:pt x="10157" y="4882"/>
                  <a:pt x="10145" y="4894"/>
                </a:cubicBezTo>
                <a:cubicBezTo>
                  <a:pt x="10163" y="4888"/>
                  <a:pt x="10189" y="4885"/>
                  <a:pt x="10210" y="4885"/>
                </a:cubicBezTo>
                <a:cubicBezTo>
                  <a:pt x="10228" y="4885"/>
                  <a:pt x="10242" y="4887"/>
                  <a:pt x="10241" y="4892"/>
                </a:cubicBezTo>
                <a:lnTo>
                  <a:pt x="10241" y="4892"/>
                </a:lnTo>
                <a:cubicBezTo>
                  <a:pt x="10247" y="4891"/>
                  <a:pt x="10252" y="4891"/>
                  <a:pt x="10256" y="4891"/>
                </a:cubicBezTo>
                <a:cubicBezTo>
                  <a:pt x="10261" y="4891"/>
                  <a:pt x="10264" y="4892"/>
                  <a:pt x="10264" y="4894"/>
                </a:cubicBezTo>
                <a:cubicBezTo>
                  <a:pt x="10264" y="4894"/>
                  <a:pt x="10311" y="4894"/>
                  <a:pt x="10311" y="4882"/>
                </a:cubicBezTo>
                <a:cubicBezTo>
                  <a:pt x="10335" y="4882"/>
                  <a:pt x="10347" y="4894"/>
                  <a:pt x="10323" y="4894"/>
                </a:cubicBezTo>
                <a:lnTo>
                  <a:pt x="10359" y="4894"/>
                </a:lnTo>
                <a:cubicBezTo>
                  <a:pt x="10377" y="4888"/>
                  <a:pt x="10368" y="4888"/>
                  <a:pt x="10361" y="4888"/>
                </a:cubicBezTo>
                <a:cubicBezTo>
                  <a:pt x="10353" y="4888"/>
                  <a:pt x="10347" y="4888"/>
                  <a:pt x="10371" y="4882"/>
                </a:cubicBezTo>
                <a:lnTo>
                  <a:pt x="10323" y="4882"/>
                </a:lnTo>
                <a:cubicBezTo>
                  <a:pt x="10335" y="4870"/>
                  <a:pt x="10383" y="4870"/>
                  <a:pt x="10407" y="4870"/>
                </a:cubicBezTo>
                <a:cubicBezTo>
                  <a:pt x="10407" y="4865"/>
                  <a:pt x="10404" y="4862"/>
                  <a:pt x="10403" y="4860"/>
                </a:cubicBezTo>
                <a:lnTo>
                  <a:pt x="10403" y="4860"/>
                </a:lnTo>
                <a:cubicBezTo>
                  <a:pt x="10378" y="4864"/>
                  <a:pt x="10353" y="4870"/>
                  <a:pt x="10328" y="4870"/>
                </a:cubicBezTo>
                <a:lnTo>
                  <a:pt x="10328" y="4870"/>
                </a:lnTo>
                <a:cubicBezTo>
                  <a:pt x="10332" y="4870"/>
                  <a:pt x="10325" y="4868"/>
                  <a:pt x="10335" y="4858"/>
                </a:cubicBezTo>
                <a:cubicBezTo>
                  <a:pt x="10300" y="4858"/>
                  <a:pt x="10228" y="4858"/>
                  <a:pt x="10240" y="4846"/>
                </a:cubicBezTo>
                <a:close/>
                <a:moveTo>
                  <a:pt x="10192" y="4894"/>
                </a:moveTo>
                <a:cubicBezTo>
                  <a:pt x="10192" y="4897"/>
                  <a:pt x="10196" y="4898"/>
                  <a:pt x="10201" y="4898"/>
                </a:cubicBezTo>
                <a:cubicBezTo>
                  <a:pt x="10208" y="4898"/>
                  <a:pt x="10218" y="4896"/>
                  <a:pt x="10228" y="4894"/>
                </a:cubicBezTo>
                <a:close/>
                <a:moveTo>
                  <a:pt x="10466" y="4894"/>
                </a:moveTo>
                <a:cubicBezTo>
                  <a:pt x="10487" y="4905"/>
                  <a:pt x="10443" y="4915"/>
                  <a:pt x="10408" y="4917"/>
                </a:cubicBezTo>
                <a:lnTo>
                  <a:pt x="10408" y="4917"/>
                </a:lnTo>
                <a:lnTo>
                  <a:pt x="10442" y="4906"/>
                </a:lnTo>
                <a:lnTo>
                  <a:pt x="10419" y="4906"/>
                </a:lnTo>
                <a:cubicBezTo>
                  <a:pt x="10419" y="4906"/>
                  <a:pt x="10442" y="4894"/>
                  <a:pt x="10466" y="4894"/>
                </a:cubicBezTo>
                <a:close/>
                <a:moveTo>
                  <a:pt x="9038" y="4918"/>
                </a:moveTo>
                <a:cubicBezTo>
                  <a:pt x="9038" y="4924"/>
                  <a:pt x="9035" y="4924"/>
                  <a:pt x="9035" y="4924"/>
                </a:cubicBezTo>
                <a:cubicBezTo>
                  <a:pt x="9035" y="4924"/>
                  <a:pt x="9035" y="4924"/>
                  <a:pt x="9038" y="4925"/>
                </a:cubicBezTo>
                <a:lnTo>
                  <a:pt x="9038" y="4918"/>
                </a:lnTo>
                <a:close/>
                <a:moveTo>
                  <a:pt x="9038" y="4925"/>
                </a:moveTo>
                <a:lnTo>
                  <a:pt x="9038" y="4942"/>
                </a:lnTo>
                <a:cubicBezTo>
                  <a:pt x="9038" y="4930"/>
                  <a:pt x="9038" y="4930"/>
                  <a:pt x="9049" y="4930"/>
                </a:cubicBezTo>
                <a:cubicBezTo>
                  <a:pt x="9043" y="4927"/>
                  <a:pt x="9040" y="4925"/>
                  <a:pt x="9038" y="4925"/>
                </a:cubicBezTo>
                <a:close/>
                <a:moveTo>
                  <a:pt x="10816" y="4948"/>
                </a:moveTo>
                <a:cubicBezTo>
                  <a:pt x="10809" y="4948"/>
                  <a:pt x="10788" y="4954"/>
                  <a:pt x="10788" y="4954"/>
                </a:cubicBezTo>
                <a:lnTo>
                  <a:pt x="10812" y="4954"/>
                </a:lnTo>
                <a:cubicBezTo>
                  <a:pt x="10819" y="4950"/>
                  <a:pt x="10819" y="4948"/>
                  <a:pt x="10816" y="4948"/>
                </a:cubicBezTo>
                <a:close/>
                <a:moveTo>
                  <a:pt x="9124" y="4954"/>
                </a:moveTo>
                <a:cubicBezTo>
                  <a:pt x="9126" y="4957"/>
                  <a:pt x="9128" y="4961"/>
                  <a:pt x="9133" y="4966"/>
                </a:cubicBezTo>
                <a:cubicBezTo>
                  <a:pt x="9133" y="4955"/>
                  <a:pt x="9133" y="4954"/>
                  <a:pt x="9124" y="4954"/>
                </a:cubicBezTo>
                <a:close/>
                <a:moveTo>
                  <a:pt x="11062" y="4942"/>
                </a:moveTo>
                <a:lnTo>
                  <a:pt x="11073" y="4966"/>
                </a:lnTo>
                <a:cubicBezTo>
                  <a:pt x="11073" y="4954"/>
                  <a:pt x="11073" y="4942"/>
                  <a:pt x="11062" y="4942"/>
                </a:cubicBezTo>
                <a:close/>
                <a:moveTo>
                  <a:pt x="10216" y="4966"/>
                </a:moveTo>
                <a:cubicBezTo>
                  <a:pt x="10214" y="4966"/>
                  <a:pt x="10211" y="4966"/>
                  <a:pt x="10209" y="4966"/>
                </a:cubicBezTo>
                <a:lnTo>
                  <a:pt x="10209" y="4966"/>
                </a:lnTo>
                <a:cubicBezTo>
                  <a:pt x="10212" y="4966"/>
                  <a:pt x="10214" y="4966"/>
                  <a:pt x="10216" y="4966"/>
                </a:cubicBezTo>
                <a:lnTo>
                  <a:pt x="10216" y="4966"/>
                </a:lnTo>
                <a:cubicBezTo>
                  <a:pt x="10216" y="4966"/>
                  <a:pt x="10216" y="4966"/>
                  <a:pt x="10216" y="4966"/>
                </a:cubicBezTo>
                <a:close/>
                <a:moveTo>
                  <a:pt x="10209" y="4966"/>
                </a:moveTo>
                <a:cubicBezTo>
                  <a:pt x="10189" y="4967"/>
                  <a:pt x="10173" y="4969"/>
                  <a:pt x="10157" y="4977"/>
                </a:cubicBezTo>
                <a:lnTo>
                  <a:pt x="10169" y="4977"/>
                </a:lnTo>
                <a:cubicBezTo>
                  <a:pt x="10190" y="4977"/>
                  <a:pt x="10192" y="4968"/>
                  <a:pt x="10209" y="4966"/>
                </a:cubicBezTo>
                <a:close/>
                <a:moveTo>
                  <a:pt x="10800" y="4966"/>
                </a:moveTo>
                <a:cubicBezTo>
                  <a:pt x="10812" y="4977"/>
                  <a:pt x="10812" y="4977"/>
                  <a:pt x="10812" y="4977"/>
                </a:cubicBezTo>
                <a:cubicBezTo>
                  <a:pt x="10812" y="4977"/>
                  <a:pt x="10812" y="4966"/>
                  <a:pt x="10812" y="4966"/>
                </a:cubicBezTo>
                <a:close/>
                <a:moveTo>
                  <a:pt x="10812" y="4977"/>
                </a:moveTo>
                <a:cubicBezTo>
                  <a:pt x="10812" y="4989"/>
                  <a:pt x="10812" y="4989"/>
                  <a:pt x="10812" y="4989"/>
                </a:cubicBezTo>
                <a:lnTo>
                  <a:pt x="10823" y="4989"/>
                </a:lnTo>
                <a:cubicBezTo>
                  <a:pt x="10823" y="4989"/>
                  <a:pt x="10823" y="4977"/>
                  <a:pt x="10812" y="4977"/>
                </a:cubicBezTo>
                <a:close/>
                <a:moveTo>
                  <a:pt x="10822" y="4930"/>
                </a:moveTo>
                <a:cubicBezTo>
                  <a:pt x="10831" y="4931"/>
                  <a:pt x="10839" y="4933"/>
                  <a:pt x="10847" y="4942"/>
                </a:cubicBezTo>
                <a:cubicBezTo>
                  <a:pt x="10847" y="4954"/>
                  <a:pt x="10859" y="4966"/>
                  <a:pt x="10847" y="4977"/>
                </a:cubicBezTo>
                <a:lnTo>
                  <a:pt x="10859" y="4977"/>
                </a:lnTo>
                <a:cubicBezTo>
                  <a:pt x="10870" y="4988"/>
                  <a:pt x="10871" y="4991"/>
                  <a:pt x="10867" y="4991"/>
                </a:cubicBezTo>
                <a:cubicBezTo>
                  <a:pt x="10862" y="4991"/>
                  <a:pt x="10843" y="4982"/>
                  <a:pt x="10832" y="4982"/>
                </a:cubicBezTo>
                <a:cubicBezTo>
                  <a:pt x="10827" y="4982"/>
                  <a:pt x="10823" y="4984"/>
                  <a:pt x="10823" y="4989"/>
                </a:cubicBezTo>
                <a:cubicBezTo>
                  <a:pt x="10823" y="5001"/>
                  <a:pt x="10823" y="5001"/>
                  <a:pt x="10823" y="5001"/>
                </a:cubicBezTo>
                <a:lnTo>
                  <a:pt x="10812" y="5001"/>
                </a:lnTo>
                <a:lnTo>
                  <a:pt x="10776" y="4989"/>
                </a:lnTo>
                <a:lnTo>
                  <a:pt x="10776" y="4989"/>
                </a:lnTo>
                <a:cubicBezTo>
                  <a:pt x="10776" y="5001"/>
                  <a:pt x="10788" y="5001"/>
                  <a:pt x="10788" y="5001"/>
                </a:cubicBezTo>
                <a:lnTo>
                  <a:pt x="10764" y="5001"/>
                </a:lnTo>
                <a:cubicBezTo>
                  <a:pt x="10764" y="5001"/>
                  <a:pt x="10764" y="5001"/>
                  <a:pt x="10764" y="4989"/>
                </a:cubicBezTo>
                <a:cubicBezTo>
                  <a:pt x="10764" y="4989"/>
                  <a:pt x="10752" y="4989"/>
                  <a:pt x="10752" y="4977"/>
                </a:cubicBezTo>
                <a:lnTo>
                  <a:pt x="10776" y="4977"/>
                </a:lnTo>
                <a:lnTo>
                  <a:pt x="10776" y="4966"/>
                </a:lnTo>
                <a:cubicBezTo>
                  <a:pt x="10740" y="4966"/>
                  <a:pt x="10740" y="4966"/>
                  <a:pt x="10764" y="4954"/>
                </a:cubicBezTo>
                <a:lnTo>
                  <a:pt x="10788" y="4954"/>
                </a:lnTo>
                <a:cubicBezTo>
                  <a:pt x="10752" y="4954"/>
                  <a:pt x="10787" y="4942"/>
                  <a:pt x="10822" y="4930"/>
                </a:cubicBezTo>
                <a:close/>
                <a:moveTo>
                  <a:pt x="10752" y="4989"/>
                </a:moveTo>
                <a:cubicBezTo>
                  <a:pt x="10752" y="4998"/>
                  <a:pt x="10752" y="5006"/>
                  <a:pt x="10744" y="5006"/>
                </a:cubicBezTo>
                <a:cubicBezTo>
                  <a:pt x="10740" y="5006"/>
                  <a:pt x="10735" y="5005"/>
                  <a:pt x="10728" y="5001"/>
                </a:cubicBezTo>
                <a:lnTo>
                  <a:pt x="10716" y="5001"/>
                </a:lnTo>
                <a:cubicBezTo>
                  <a:pt x="10728" y="5001"/>
                  <a:pt x="10740" y="5001"/>
                  <a:pt x="10752" y="4989"/>
                </a:cubicBezTo>
                <a:close/>
                <a:moveTo>
                  <a:pt x="10217" y="5013"/>
                </a:moveTo>
                <a:cubicBezTo>
                  <a:pt x="10216" y="5013"/>
                  <a:pt x="10216" y="5013"/>
                  <a:pt x="10216" y="5013"/>
                </a:cubicBezTo>
                <a:cubicBezTo>
                  <a:pt x="10216" y="5013"/>
                  <a:pt x="10217" y="5013"/>
                  <a:pt x="10217" y="5013"/>
                </a:cubicBezTo>
                <a:close/>
                <a:moveTo>
                  <a:pt x="10713" y="5004"/>
                </a:moveTo>
                <a:lnTo>
                  <a:pt x="10713" y="5004"/>
                </a:lnTo>
                <a:cubicBezTo>
                  <a:pt x="10715" y="5005"/>
                  <a:pt x="10716" y="5007"/>
                  <a:pt x="10717" y="5008"/>
                </a:cubicBezTo>
                <a:lnTo>
                  <a:pt x="10717" y="5008"/>
                </a:lnTo>
                <a:cubicBezTo>
                  <a:pt x="10715" y="5009"/>
                  <a:pt x="10710" y="5010"/>
                  <a:pt x="10704" y="5013"/>
                </a:cubicBezTo>
                <a:cubicBezTo>
                  <a:pt x="10683" y="5013"/>
                  <a:pt x="10701" y="5013"/>
                  <a:pt x="10713" y="5004"/>
                </a:cubicBezTo>
                <a:close/>
                <a:moveTo>
                  <a:pt x="10719" y="5010"/>
                </a:moveTo>
                <a:cubicBezTo>
                  <a:pt x="10722" y="5012"/>
                  <a:pt x="10724" y="5013"/>
                  <a:pt x="10728" y="5013"/>
                </a:cubicBezTo>
                <a:cubicBezTo>
                  <a:pt x="10716" y="5013"/>
                  <a:pt x="10704" y="5025"/>
                  <a:pt x="10681" y="5025"/>
                </a:cubicBezTo>
                <a:cubicBezTo>
                  <a:pt x="10705" y="5019"/>
                  <a:pt x="10717" y="5013"/>
                  <a:pt x="10719" y="5010"/>
                </a:cubicBezTo>
                <a:close/>
                <a:moveTo>
                  <a:pt x="10300" y="5049"/>
                </a:moveTo>
                <a:cubicBezTo>
                  <a:pt x="10323" y="5049"/>
                  <a:pt x="10300" y="5061"/>
                  <a:pt x="10300" y="5061"/>
                </a:cubicBezTo>
                <a:cubicBezTo>
                  <a:pt x="10288" y="5061"/>
                  <a:pt x="10276" y="5061"/>
                  <a:pt x="10287" y="5050"/>
                </a:cubicBezTo>
                <a:lnTo>
                  <a:pt x="10287" y="5050"/>
                </a:lnTo>
                <a:cubicBezTo>
                  <a:pt x="10291" y="5049"/>
                  <a:pt x="10295" y="5049"/>
                  <a:pt x="10300" y="5049"/>
                </a:cubicBezTo>
                <a:close/>
                <a:moveTo>
                  <a:pt x="9049" y="5064"/>
                </a:moveTo>
                <a:lnTo>
                  <a:pt x="9049" y="5064"/>
                </a:lnTo>
                <a:cubicBezTo>
                  <a:pt x="9070" y="5085"/>
                  <a:pt x="9098" y="5115"/>
                  <a:pt x="9109" y="5120"/>
                </a:cubicBezTo>
                <a:cubicBezTo>
                  <a:pt x="9098" y="5098"/>
                  <a:pt x="9074" y="5081"/>
                  <a:pt x="9049" y="5064"/>
                </a:cubicBezTo>
                <a:close/>
                <a:moveTo>
                  <a:pt x="10716" y="5120"/>
                </a:moveTo>
                <a:cubicBezTo>
                  <a:pt x="10732" y="5120"/>
                  <a:pt x="10740" y="5122"/>
                  <a:pt x="10745" y="5123"/>
                </a:cubicBezTo>
                <a:lnTo>
                  <a:pt x="10745" y="5123"/>
                </a:lnTo>
                <a:cubicBezTo>
                  <a:pt x="10718" y="5132"/>
                  <a:pt x="10726" y="5132"/>
                  <a:pt x="10704" y="5132"/>
                </a:cubicBezTo>
                <a:cubicBezTo>
                  <a:pt x="10708" y="5132"/>
                  <a:pt x="10711" y="5132"/>
                  <a:pt x="10713" y="5133"/>
                </a:cubicBezTo>
                <a:lnTo>
                  <a:pt x="10713" y="5133"/>
                </a:lnTo>
                <a:cubicBezTo>
                  <a:pt x="10703" y="5135"/>
                  <a:pt x="10697" y="5136"/>
                  <a:pt x="10693" y="5136"/>
                </a:cubicBezTo>
                <a:cubicBezTo>
                  <a:pt x="10678" y="5136"/>
                  <a:pt x="10716" y="5120"/>
                  <a:pt x="10716" y="5120"/>
                </a:cubicBezTo>
                <a:close/>
                <a:moveTo>
                  <a:pt x="10329" y="5440"/>
                </a:moveTo>
                <a:lnTo>
                  <a:pt x="10329" y="5440"/>
                </a:lnTo>
                <a:cubicBezTo>
                  <a:pt x="10324" y="5440"/>
                  <a:pt x="10318" y="5441"/>
                  <a:pt x="10311" y="5442"/>
                </a:cubicBezTo>
                <a:cubicBezTo>
                  <a:pt x="10318" y="5442"/>
                  <a:pt x="10324" y="5441"/>
                  <a:pt x="10329" y="5440"/>
                </a:cubicBezTo>
                <a:close/>
                <a:moveTo>
                  <a:pt x="10359" y="5454"/>
                </a:moveTo>
                <a:cubicBezTo>
                  <a:pt x="10359" y="5454"/>
                  <a:pt x="10335" y="5466"/>
                  <a:pt x="10323" y="5466"/>
                </a:cubicBezTo>
                <a:lnTo>
                  <a:pt x="10371" y="5466"/>
                </a:lnTo>
                <a:cubicBezTo>
                  <a:pt x="10371" y="5454"/>
                  <a:pt x="10395" y="5454"/>
                  <a:pt x="10359" y="5454"/>
                </a:cubicBezTo>
                <a:close/>
                <a:moveTo>
                  <a:pt x="870" y="6168"/>
                </a:moveTo>
                <a:cubicBezTo>
                  <a:pt x="870" y="6171"/>
                  <a:pt x="870" y="6173"/>
                  <a:pt x="871" y="6175"/>
                </a:cubicBezTo>
                <a:lnTo>
                  <a:pt x="871" y="6175"/>
                </a:lnTo>
                <a:cubicBezTo>
                  <a:pt x="871" y="6173"/>
                  <a:pt x="870" y="6170"/>
                  <a:pt x="870" y="6168"/>
                </a:cubicBezTo>
                <a:close/>
                <a:moveTo>
                  <a:pt x="96" y="7549"/>
                </a:moveTo>
                <a:cubicBezTo>
                  <a:pt x="93" y="7552"/>
                  <a:pt x="91" y="7555"/>
                  <a:pt x="89" y="7558"/>
                </a:cubicBezTo>
                <a:lnTo>
                  <a:pt x="89" y="7558"/>
                </a:lnTo>
                <a:cubicBezTo>
                  <a:pt x="91" y="7555"/>
                  <a:pt x="94" y="7552"/>
                  <a:pt x="96" y="7549"/>
                </a:cubicBezTo>
                <a:close/>
                <a:moveTo>
                  <a:pt x="9502" y="8335"/>
                </a:moveTo>
                <a:lnTo>
                  <a:pt x="9502" y="8335"/>
                </a:lnTo>
                <a:cubicBezTo>
                  <a:pt x="9501" y="8340"/>
                  <a:pt x="9500" y="8345"/>
                  <a:pt x="9500" y="8350"/>
                </a:cubicBezTo>
                <a:lnTo>
                  <a:pt x="9500" y="8350"/>
                </a:lnTo>
                <a:cubicBezTo>
                  <a:pt x="9501" y="8346"/>
                  <a:pt x="9502" y="8340"/>
                  <a:pt x="9502" y="8335"/>
                </a:cubicBezTo>
                <a:close/>
                <a:moveTo>
                  <a:pt x="8668" y="8573"/>
                </a:moveTo>
                <a:cubicBezTo>
                  <a:pt x="8667" y="8576"/>
                  <a:pt x="8667" y="8578"/>
                  <a:pt x="8667" y="8580"/>
                </a:cubicBezTo>
                <a:lnTo>
                  <a:pt x="8667" y="8580"/>
                </a:lnTo>
                <a:cubicBezTo>
                  <a:pt x="8667" y="8578"/>
                  <a:pt x="8668" y="8576"/>
                  <a:pt x="8668" y="8573"/>
                </a:cubicBezTo>
                <a:close/>
                <a:moveTo>
                  <a:pt x="5287" y="9156"/>
                </a:moveTo>
                <a:lnTo>
                  <a:pt x="5287" y="9168"/>
                </a:lnTo>
                <a:cubicBezTo>
                  <a:pt x="5263" y="9168"/>
                  <a:pt x="5239" y="9156"/>
                  <a:pt x="5287" y="9156"/>
                </a:cubicBezTo>
                <a:close/>
                <a:moveTo>
                  <a:pt x="5466" y="9264"/>
                </a:moveTo>
                <a:lnTo>
                  <a:pt x="5478" y="9270"/>
                </a:lnTo>
                <a:cubicBezTo>
                  <a:pt x="5475" y="9267"/>
                  <a:pt x="5472" y="9264"/>
                  <a:pt x="5466" y="9264"/>
                </a:cubicBezTo>
                <a:close/>
                <a:moveTo>
                  <a:pt x="5478" y="9270"/>
                </a:moveTo>
                <a:cubicBezTo>
                  <a:pt x="5481" y="9273"/>
                  <a:pt x="5483" y="9276"/>
                  <a:pt x="5489" y="9276"/>
                </a:cubicBezTo>
                <a:lnTo>
                  <a:pt x="5478" y="9270"/>
                </a:lnTo>
                <a:close/>
                <a:moveTo>
                  <a:pt x="5775" y="9478"/>
                </a:moveTo>
                <a:cubicBezTo>
                  <a:pt x="5777" y="9479"/>
                  <a:pt x="5780" y="9480"/>
                  <a:pt x="5782" y="9481"/>
                </a:cubicBezTo>
                <a:lnTo>
                  <a:pt x="5782" y="9481"/>
                </a:lnTo>
                <a:cubicBezTo>
                  <a:pt x="5784" y="9481"/>
                  <a:pt x="5781" y="9478"/>
                  <a:pt x="5775" y="9478"/>
                </a:cubicBezTo>
                <a:close/>
                <a:moveTo>
                  <a:pt x="5918" y="9502"/>
                </a:moveTo>
                <a:lnTo>
                  <a:pt x="5918" y="9502"/>
                </a:lnTo>
                <a:cubicBezTo>
                  <a:pt x="6001" y="9549"/>
                  <a:pt x="6061" y="9549"/>
                  <a:pt x="6132" y="9585"/>
                </a:cubicBezTo>
                <a:cubicBezTo>
                  <a:pt x="6120" y="9573"/>
                  <a:pt x="6132" y="9561"/>
                  <a:pt x="6120" y="9549"/>
                </a:cubicBezTo>
                <a:lnTo>
                  <a:pt x="6120" y="9549"/>
                </a:lnTo>
                <a:cubicBezTo>
                  <a:pt x="6156" y="9561"/>
                  <a:pt x="6192" y="9573"/>
                  <a:pt x="6192" y="9609"/>
                </a:cubicBezTo>
                <a:cubicBezTo>
                  <a:pt x="6184" y="9615"/>
                  <a:pt x="6174" y="9618"/>
                  <a:pt x="6162" y="9618"/>
                </a:cubicBezTo>
                <a:cubicBezTo>
                  <a:pt x="6097" y="9618"/>
                  <a:pt x="5988" y="9532"/>
                  <a:pt x="5976" y="9532"/>
                </a:cubicBezTo>
                <a:lnTo>
                  <a:pt x="5976" y="9532"/>
                </a:lnTo>
                <a:cubicBezTo>
                  <a:pt x="5975" y="9532"/>
                  <a:pt x="5975" y="9534"/>
                  <a:pt x="5978" y="9537"/>
                </a:cubicBezTo>
                <a:cubicBezTo>
                  <a:pt x="5882" y="9537"/>
                  <a:pt x="5918" y="9514"/>
                  <a:pt x="5918" y="9502"/>
                </a:cubicBezTo>
                <a:close/>
                <a:moveTo>
                  <a:pt x="6430" y="9990"/>
                </a:moveTo>
                <a:cubicBezTo>
                  <a:pt x="6430" y="9991"/>
                  <a:pt x="6430" y="9991"/>
                  <a:pt x="6430" y="9991"/>
                </a:cubicBezTo>
                <a:cubicBezTo>
                  <a:pt x="6430" y="9991"/>
                  <a:pt x="6431" y="9991"/>
                  <a:pt x="6431" y="9990"/>
                </a:cubicBezTo>
                <a:lnTo>
                  <a:pt x="6431" y="9990"/>
                </a:lnTo>
                <a:cubicBezTo>
                  <a:pt x="6431" y="9990"/>
                  <a:pt x="6430" y="9990"/>
                  <a:pt x="6430" y="9990"/>
                </a:cubicBezTo>
                <a:close/>
                <a:moveTo>
                  <a:pt x="9549" y="36"/>
                </a:moveTo>
                <a:lnTo>
                  <a:pt x="9597" y="48"/>
                </a:lnTo>
                <a:cubicBezTo>
                  <a:pt x="9585" y="48"/>
                  <a:pt x="9538" y="60"/>
                  <a:pt x="9573" y="60"/>
                </a:cubicBezTo>
                <a:lnTo>
                  <a:pt x="9585" y="60"/>
                </a:lnTo>
                <a:cubicBezTo>
                  <a:pt x="9579" y="66"/>
                  <a:pt x="9585" y="66"/>
                  <a:pt x="9594" y="66"/>
                </a:cubicBezTo>
                <a:cubicBezTo>
                  <a:pt x="9603" y="66"/>
                  <a:pt x="9615" y="66"/>
                  <a:pt x="9621" y="72"/>
                </a:cubicBezTo>
                <a:lnTo>
                  <a:pt x="9561" y="72"/>
                </a:lnTo>
                <a:cubicBezTo>
                  <a:pt x="9609" y="72"/>
                  <a:pt x="9549" y="84"/>
                  <a:pt x="9561" y="84"/>
                </a:cubicBezTo>
                <a:cubicBezTo>
                  <a:pt x="9572" y="84"/>
                  <a:pt x="9582" y="84"/>
                  <a:pt x="9591" y="85"/>
                </a:cubicBezTo>
                <a:lnTo>
                  <a:pt x="9591" y="85"/>
                </a:lnTo>
                <a:cubicBezTo>
                  <a:pt x="9533" y="96"/>
                  <a:pt x="9654" y="97"/>
                  <a:pt x="9573" y="120"/>
                </a:cubicBezTo>
                <a:cubicBezTo>
                  <a:pt x="9561" y="120"/>
                  <a:pt x="9573" y="120"/>
                  <a:pt x="9538" y="132"/>
                </a:cubicBezTo>
                <a:lnTo>
                  <a:pt x="9609" y="120"/>
                </a:lnTo>
                <a:lnTo>
                  <a:pt x="9609" y="120"/>
                </a:lnTo>
                <a:cubicBezTo>
                  <a:pt x="9597" y="132"/>
                  <a:pt x="9561" y="132"/>
                  <a:pt x="9549" y="132"/>
                </a:cubicBezTo>
                <a:cubicBezTo>
                  <a:pt x="9549" y="132"/>
                  <a:pt x="9549" y="143"/>
                  <a:pt x="9549" y="143"/>
                </a:cubicBezTo>
                <a:lnTo>
                  <a:pt x="9514" y="143"/>
                </a:lnTo>
                <a:cubicBezTo>
                  <a:pt x="9538" y="143"/>
                  <a:pt x="9538" y="155"/>
                  <a:pt x="9538" y="155"/>
                </a:cubicBezTo>
                <a:cubicBezTo>
                  <a:pt x="9549" y="155"/>
                  <a:pt x="9585" y="143"/>
                  <a:pt x="9609" y="143"/>
                </a:cubicBezTo>
                <a:cubicBezTo>
                  <a:pt x="9585" y="155"/>
                  <a:pt x="9597" y="167"/>
                  <a:pt x="9549" y="179"/>
                </a:cubicBezTo>
                <a:lnTo>
                  <a:pt x="9502" y="179"/>
                </a:lnTo>
                <a:cubicBezTo>
                  <a:pt x="9496" y="185"/>
                  <a:pt x="9502" y="188"/>
                  <a:pt x="9512" y="188"/>
                </a:cubicBezTo>
                <a:cubicBezTo>
                  <a:pt x="9523" y="188"/>
                  <a:pt x="9538" y="185"/>
                  <a:pt x="9549" y="179"/>
                </a:cubicBezTo>
                <a:lnTo>
                  <a:pt x="9549" y="179"/>
                </a:lnTo>
                <a:cubicBezTo>
                  <a:pt x="9538" y="191"/>
                  <a:pt x="9526" y="191"/>
                  <a:pt x="9514" y="191"/>
                </a:cubicBezTo>
                <a:lnTo>
                  <a:pt x="9502" y="191"/>
                </a:lnTo>
                <a:cubicBezTo>
                  <a:pt x="9561" y="191"/>
                  <a:pt x="9538" y="203"/>
                  <a:pt x="9561" y="203"/>
                </a:cubicBezTo>
                <a:cubicBezTo>
                  <a:pt x="9561" y="203"/>
                  <a:pt x="9561" y="203"/>
                  <a:pt x="9561" y="191"/>
                </a:cubicBezTo>
                <a:cubicBezTo>
                  <a:pt x="9597" y="191"/>
                  <a:pt x="9633" y="191"/>
                  <a:pt x="9609" y="203"/>
                </a:cubicBezTo>
                <a:cubicBezTo>
                  <a:pt x="9601" y="201"/>
                  <a:pt x="9594" y="200"/>
                  <a:pt x="9588" y="200"/>
                </a:cubicBezTo>
                <a:cubicBezTo>
                  <a:pt x="9570" y="200"/>
                  <a:pt x="9556" y="206"/>
                  <a:pt x="9547" y="206"/>
                </a:cubicBezTo>
                <a:cubicBezTo>
                  <a:pt x="9543" y="206"/>
                  <a:pt x="9540" y="206"/>
                  <a:pt x="9538" y="203"/>
                </a:cubicBezTo>
                <a:cubicBezTo>
                  <a:pt x="9508" y="209"/>
                  <a:pt x="9520" y="209"/>
                  <a:pt x="9536" y="209"/>
                </a:cubicBezTo>
                <a:cubicBezTo>
                  <a:pt x="9552" y="209"/>
                  <a:pt x="9573" y="209"/>
                  <a:pt x="9561" y="215"/>
                </a:cubicBezTo>
                <a:lnTo>
                  <a:pt x="9538" y="215"/>
                </a:lnTo>
                <a:cubicBezTo>
                  <a:pt x="9526" y="219"/>
                  <a:pt x="9519" y="220"/>
                  <a:pt x="9515" y="220"/>
                </a:cubicBezTo>
                <a:cubicBezTo>
                  <a:pt x="9507" y="220"/>
                  <a:pt x="9510" y="215"/>
                  <a:pt x="9502" y="215"/>
                </a:cubicBezTo>
                <a:lnTo>
                  <a:pt x="9514" y="215"/>
                </a:lnTo>
                <a:cubicBezTo>
                  <a:pt x="9478" y="215"/>
                  <a:pt x="9502" y="203"/>
                  <a:pt x="9454" y="203"/>
                </a:cubicBezTo>
                <a:lnTo>
                  <a:pt x="9430" y="227"/>
                </a:lnTo>
                <a:cubicBezTo>
                  <a:pt x="9478" y="239"/>
                  <a:pt x="9430" y="263"/>
                  <a:pt x="9514" y="274"/>
                </a:cubicBezTo>
                <a:lnTo>
                  <a:pt x="9561" y="274"/>
                </a:lnTo>
                <a:cubicBezTo>
                  <a:pt x="9536" y="274"/>
                  <a:pt x="9529" y="280"/>
                  <a:pt x="9514" y="288"/>
                </a:cubicBezTo>
                <a:lnTo>
                  <a:pt x="9514" y="288"/>
                </a:lnTo>
                <a:cubicBezTo>
                  <a:pt x="9522" y="286"/>
                  <a:pt x="9530" y="286"/>
                  <a:pt x="9549" y="286"/>
                </a:cubicBezTo>
                <a:cubicBezTo>
                  <a:pt x="9573" y="286"/>
                  <a:pt x="9587" y="281"/>
                  <a:pt x="9589" y="281"/>
                </a:cubicBezTo>
                <a:lnTo>
                  <a:pt x="9589" y="281"/>
                </a:lnTo>
                <a:cubicBezTo>
                  <a:pt x="9590" y="281"/>
                  <a:pt x="9589" y="282"/>
                  <a:pt x="9585" y="286"/>
                </a:cubicBezTo>
                <a:cubicBezTo>
                  <a:pt x="9580" y="286"/>
                  <a:pt x="9576" y="286"/>
                  <a:pt x="9573" y="286"/>
                </a:cubicBezTo>
                <a:lnTo>
                  <a:pt x="9573" y="286"/>
                </a:lnTo>
                <a:cubicBezTo>
                  <a:pt x="9561" y="298"/>
                  <a:pt x="9549" y="298"/>
                  <a:pt x="9526" y="310"/>
                </a:cubicBezTo>
                <a:cubicBezTo>
                  <a:pt x="9514" y="310"/>
                  <a:pt x="9525" y="298"/>
                  <a:pt x="9537" y="298"/>
                </a:cubicBezTo>
                <a:lnTo>
                  <a:pt x="9537" y="298"/>
                </a:lnTo>
                <a:cubicBezTo>
                  <a:pt x="9525" y="298"/>
                  <a:pt x="9514" y="310"/>
                  <a:pt x="9490" y="310"/>
                </a:cubicBezTo>
                <a:cubicBezTo>
                  <a:pt x="9478" y="316"/>
                  <a:pt x="9469" y="316"/>
                  <a:pt x="9462" y="316"/>
                </a:cubicBezTo>
                <a:cubicBezTo>
                  <a:pt x="9454" y="316"/>
                  <a:pt x="9448" y="316"/>
                  <a:pt x="9442" y="322"/>
                </a:cubicBezTo>
                <a:cubicBezTo>
                  <a:pt x="9466" y="322"/>
                  <a:pt x="9526" y="322"/>
                  <a:pt x="9549" y="334"/>
                </a:cubicBezTo>
                <a:lnTo>
                  <a:pt x="9490" y="334"/>
                </a:lnTo>
                <a:cubicBezTo>
                  <a:pt x="9466" y="346"/>
                  <a:pt x="9561" y="346"/>
                  <a:pt x="9561" y="346"/>
                </a:cubicBezTo>
                <a:lnTo>
                  <a:pt x="9538" y="346"/>
                </a:lnTo>
                <a:cubicBezTo>
                  <a:pt x="9526" y="370"/>
                  <a:pt x="9526" y="382"/>
                  <a:pt x="9466" y="417"/>
                </a:cubicBezTo>
                <a:lnTo>
                  <a:pt x="9526" y="417"/>
                </a:lnTo>
                <a:lnTo>
                  <a:pt x="9490" y="429"/>
                </a:lnTo>
                <a:cubicBezTo>
                  <a:pt x="9454" y="453"/>
                  <a:pt x="9490" y="465"/>
                  <a:pt x="9514" y="477"/>
                </a:cubicBezTo>
                <a:cubicBezTo>
                  <a:pt x="9526" y="489"/>
                  <a:pt x="9478" y="489"/>
                  <a:pt x="9454" y="501"/>
                </a:cubicBezTo>
                <a:cubicBezTo>
                  <a:pt x="9454" y="507"/>
                  <a:pt x="9472" y="507"/>
                  <a:pt x="9491" y="507"/>
                </a:cubicBezTo>
                <a:cubicBezTo>
                  <a:pt x="9511" y="507"/>
                  <a:pt x="9532" y="507"/>
                  <a:pt x="9538" y="513"/>
                </a:cubicBezTo>
                <a:cubicBezTo>
                  <a:pt x="9514" y="524"/>
                  <a:pt x="9466" y="524"/>
                  <a:pt x="9466" y="524"/>
                </a:cubicBezTo>
                <a:lnTo>
                  <a:pt x="9478" y="524"/>
                </a:lnTo>
                <a:cubicBezTo>
                  <a:pt x="9454" y="536"/>
                  <a:pt x="9478" y="536"/>
                  <a:pt x="9466" y="548"/>
                </a:cubicBezTo>
                <a:cubicBezTo>
                  <a:pt x="9466" y="560"/>
                  <a:pt x="9514" y="560"/>
                  <a:pt x="9585" y="572"/>
                </a:cubicBezTo>
                <a:lnTo>
                  <a:pt x="9466" y="572"/>
                </a:lnTo>
                <a:cubicBezTo>
                  <a:pt x="9490" y="572"/>
                  <a:pt x="9502" y="584"/>
                  <a:pt x="9454" y="584"/>
                </a:cubicBezTo>
                <a:cubicBezTo>
                  <a:pt x="9454" y="596"/>
                  <a:pt x="9454" y="596"/>
                  <a:pt x="9490" y="596"/>
                </a:cubicBezTo>
                <a:lnTo>
                  <a:pt x="9514" y="596"/>
                </a:lnTo>
                <a:cubicBezTo>
                  <a:pt x="9502" y="596"/>
                  <a:pt x="9526" y="608"/>
                  <a:pt x="9466" y="608"/>
                </a:cubicBezTo>
                <a:cubicBezTo>
                  <a:pt x="9478" y="644"/>
                  <a:pt x="9466" y="667"/>
                  <a:pt x="9478" y="703"/>
                </a:cubicBezTo>
                <a:cubicBezTo>
                  <a:pt x="9502" y="703"/>
                  <a:pt x="9490" y="691"/>
                  <a:pt x="9502" y="691"/>
                </a:cubicBezTo>
                <a:cubicBezTo>
                  <a:pt x="9549" y="703"/>
                  <a:pt x="9490" y="703"/>
                  <a:pt x="9514" y="703"/>
                </a:cubicBezTo>
                <a:lnTo>
                  <a:pt x="9490" y="703"/>
                </a:lnTo>
                <a:cubicBezTo>
                  <a:pt x="9490" y="715"/>
                  <a:pt x="9538" y="715"/>
                  <a:pt x="9573" y="727"/>
                </a:cubicBezTo>
                <a:lnTo>
                  <a:pt x="9549" y="727"/>
                </a:lnTo>
                <a:cubicBezTo>
                  <a:pt x="9561" y="727"/>
                  <a:pt x="9561" y="739"/>
                  <a:pt x="9561" y="739"/>
                </a:cubicBezTo>
                <a:cubicBezTo>
                  <a:pt x="9538" y="739"/>
                  <a:pt x="9502" y="751"/>
                  <a:pt x="9502" y="751"/>
                </a:cubicBezTo>
                <a:cubicBezTo>
                  <a:pt x="9490" y="755"/>
                  <a:pt x="9483" y="756"/>
                  <a:pt x="9480" y="756"/>
                </a:cubicBezTo>
                <a:cubicBezTo>
                  <a:pt x="9473" y="756"/>
                  <a:pt x="9478" y="751"/>
                  <a:pt x="9478" y="751"/>
                </a:cubicBezTo>
                <a:cubicBezTo>
                  <a:pt x="9419" y="751"/>
                  <a:pt x="9442" y="763"/>
                  <a:pt x="9383" y="763"/>
                </a:cubicBezTo>
                <a:cubicBezTo>
                  <a:pt x="9387" y="767"/>
                  <a:pt x="9392" y="768"/>
                  <a:pt x="9398" y="768"/>
                </a:cubicBezTo>
                <a:cubicBezTo>
                  <a:pt x="9411" y="768"/>
                  <a:pt x="9426" y="763"/>
                  <a:pt x="9442" y="763"/>
                </a:cubicBezTo>
                <a:cubicBezTo>
                  <a:pt x="9466" y="763"/>
                  <a:pt x="9514" y="763"/>
                  <a:pt x="9478" y="775"/>
                </a:cubicBezTo>
                <a:lnTo>
                  <a:pt x="9538" y="775"/>
                </a:lnTo>
                <a:cubicBezTo>
                  <a:pt x="9490" y="775"/>
                  <a:pt x="9526" y="775"/>
                  <a:pt x="9514" y="786"/>
                </a:cubicBezTo>
                <a:lnTo>
                  <a:pt x="9490" y="786"/>
                </a:lnTo>
                <a:cubicBezTo>
                  <a:pt x="9490" y="786"/>
                  <a:pt x="9478" y="798"/>
                  <a:pt x="9466" y="798"/>
                </a:cubicBezTo>
                <a:lnTo>
                  <a:pt x="9430" y="798"/>
                </a:lnTo>
                <a:lnTo>
                  <a:pt x="9419" y="810"/>
                </a:lnTo>
                <a:cubicBezTo>
                  <a:pt x="9442" y="798"/>
                  <a:pt x="9466" y="798"/>
                  <a:pt x="9490" y="798"/>
                </a:cubicBezTo>
                <a:cubicBezTo>
                  <a:pt x="9538" y="798"/>
                  <a:pt x="9573" y="798"/>
                  <a:pt x="9573" y="810"/>
                </a:cubicBezTo>
                <a:cubicBezTo>
                  <a:pt x="9557" y="814"/>
                  <a:pt x="9548" y="816"/>
                  <a:pt x="9541" y="816"/>
                </a:cubicBezTo>
                <a:cubicBezTo>
                  <a:pt x="9527" y="816"/>
                  <a:pt x="9522" y="810"/>
                  <a:pt x="9490" y="810"/>
                </a:cubicBezTo>
                <a:cubicBezTo>
                  <a:pt x="9478" y="816"/>
                  <a:pt x="9508" y="816"/>
                  <a:pt x="9541" y="816"/>
                </a:cubicBezTo>
                <a:cubicBezTo>
                  <a:pt x="9573" y="816"/>
                  <a:pt x="9609" y="816"/>
                  <a:pt x="9609" y="822"/>
                </a:cubicBezTo>
                <a:cubicBezTo>
                  <a:pt x="9585" y="834"/>
                  <a:pt x="9633" y="834"/>
                  <a:pt x="9633" y="834"/>
                </a:cubicBezTo>
                <a:cubicBezTo>
                  <a:pt x="9609" y="834"/>
                  <a:pt x="9597" y="846"/>
                  <a:pt x="9573" y="858"/>
                </a:cubicBezTo>
                <a:lnTo>
                  <a:pt x="9514" y="858"/>
                </a:lnTo>
                <a:cubicBezTo>
                  <a:pt x="9561" y="858"/>
                  <a:pt x="9561" y="870"/>
                  <a:pt x="9573" y="870"/>
                </a:cubicBezTo>
                <a:lnTo>
                  <a:pt x="9609" y="870"/>
                </a:lnTo>
                <a:cubicBezTo>
                  <a:pt x="9621" y="870"/>
                  <a:pt x="9645" y="882"/>
                  <a:pt x="9645" y="882"/>
                </a:cubicBezTo>
                <a:cubicBezTo>
                  <a:pt x="9651" y="888"/>
                  <a:pt x="9660" y="888"/>
                  <a:pt x="9673" y="888"/>
                </a:cubicBezTo>
                <a:cubicBezTo>
                  <a:pt x="9684" y="888"/>
                  <a:pt x="9699" y="888"/>
                  <a:pt x="9718" y="891"/>
                </a:cubicBezTo>
                <a:lnTo>
                  <a:pt x="9718" y="891"/>
                </a:lnTo>
                <a:cubicBezTo>
                  <a:pt x="9724" y="890"/>
                  <a:pt x="9727" y="890"/>
                  <a:pt x="9729" y="890"/>
                </a:cubicBezTo>
                <a:cubicBezTo>
                  <a:pt x="9732" y="890"/>
                  <a:pt x="9729" y="891"/>
                  <a:pt x="9725" y="893"/>
                </a:cubicBezTo>
                <a:lnTo>
                  <a:pt x="9725" y="893"/>
                </a:lnTo>
                <a:cubicBezTo>
                  <a:pt x="9722" y="892"/>
                  <a:pt x="9720" y="892"/>
                  <a:pt x="9718" y="891"/>
                </a:cubicBezTo>
                <a:lnTo>
                  <a:pt x="9718" y="891"/>
                </a:lnTo>
                <a:cubicBezTo>
                  <a:pt x="9715" y="892"/>
                  <a:pt x="9710" y="893"/>
                  <a:pt x="9704" y="894"/>
                </a:cubicBezTo>
                <a:cubicBezTo>
                  <a:pt x="9691" y="894"/>
                  <a:pt x="9671" y="897"/>
                  <a:pt x="9653" y="902"/>
                </a:cubicBezTo>
                <a:lnTo>
                  <a:pt x="9653" y="902"/>
                </a:lnTo>
                <a:cubicBezTo>
                  <a:pt x="9678" y="899"/>
                  <a:pt x="9700" y="894"/>
                  <a:pt x="9722" y="894"/>
                </a:cubicBezTo>
                <a:lnTo>
                  <a:pt x="9722" y="894"/>
                </a:lnTo>
                <a:cubicBezTo>
                  <a:pt x="9723" y="893"/>
                  <a:pt x="9724" y="893"/>
                  <a:pt x="9725" y="893"/>
                </a:cubicBezTo>
                <a:lnTo>
                  <a:pt x="9725" y="893"/>
                </a:lnTo>
                <a:cubicBezTo>
                  <a:pt x="9726" y="893"/>
                  <a:pt x="9727" y="893"/>
                  <a:pt x="9728" y="894"/>
                </a:cubicBezTo>
                <a:cubicBezTo>
                  <a:pt x="9746" y="890"/>
                  <a:pt x="9757" y="889"/>
                  <a:pt x="9764" y="889"/>
                </a:cubicBezTo>
                <a:cubicBezTo>
                  <a:pt x="9782" y="889"/>
                  <a:pt x="9776" y="897"/>
                  <a:pt x="9776" y="905"/>
                </a:cubicBezTo>
                <a:cubicBezTo>
                  <a:pt x="9752" y="917"/>
                  <a:pt x="9740" y="917"/>
                  <a:pt x="9704" y="929"/>
                </a:cubicBezTo>
                <a:cubicBezTo>
                  <a:pt x="9704" y="929"/>
                  <a:pt x="9704" y="929"/>
                  <a:pt x="9692" y="941"/>
                </a:cubicBezTo>
                <a:cubicBezTo>
                  <a:pt x="9692" y="941"/>
                  <a:pt x="9716" y="941"/>
                  <a:pt x="9705" y="953"/>
                </a:cubicBezTo>
                <a:lnTo>
                  <a:pt x="9705" y="953"/>
                </a:lnTo>
                <a:cubicBezTo>
                  <a:pt x="9700" y="953"/>
                  <a:pt x="9696" y="953"/>
                  <a:pt x="9692" y="953"/>
                </a:cubicBezTo>
                <a:cubicBezTo>
                  <a:pt x="9678" y="957"/>
                  <a:pt x="9673" y="958"/>
                  <a:pt x="9671" y="958"/>
                </a:cubicBezTo>
                <a:cubicBezTo>
                  <a:pt x="9668" y="958"/>
                  <a:pt x="9689" y="950"/>
                  <a:pt x="9680" y="941"/>
                </a:cubicBezTo>
                <a:lnTo>
                  <a:pt x="9680" y="941"/>
                </a:lnTo>
                <a:cubicBezTo>
                  <a:pt x="9621" y="953"/>
                  <a:pt x="9669" y="953"/>
                  <a:pt x="9633" y="965"/>
                </a:cubicBezTo>
                <a:cubicBezTo>
                  <a:pt x="9601" y="965"/>
                  <a:pt x="9612" y="960"/>
                  <a:pt x="9608" y="960"/>
                </a:cubicBezTo>
                <a:lnTo>
                  <a:pt x="9608" y="960"/>
                </a:lnTo>
                <a:cubicBezTo>
                  <a:pt x="9606" y="960"/>
                  <a:pt x="9601" y="961"/>
                  <a:pt x="9585" y="965"/>
                </a:cubicBezTo>
                <a:cubicBezTo>
                  <a:pt x="9573" y="965"/>
                  <a:pt x="9621" y="965"/>
                  <a:pt x="9609" y="977"/>
                </a:cubicBezTo>
                <a:cubicBezTo>
                  <a:pt x="9585" y="977"/>
                  <a:pt x="9577" y="972"/>
                  <a:pt x="9564" y="972"/>
                </a:cubicBezTo>
                <a:cubicBezTo>
                  <a:pt x="9557" y="972"/>
                  <a:pt x="9549" y="973"/>
                  <a:pt x="9538" y="977"/>
                </a:cubicBezTo>
                <a:lnTo>
                  <a:pt x="9526" y="977"/>
                </a:lnTo>
                <a:cubicBezTo>
                  <a:pt x="9526" y="975"/>
                  <a:pt x="9523" y="974"/>
                  <a:pt x="9518" y="974"/>
                </a:cubicBezTo>
                <a:cubicBezTo>
                  <a:pt x="9499" y="974"/>
                  <a:pt x="9452" y="989"/>
                  <a:pt x="9442" y="989"/>
                </a:cubicBezTo>
                <a:cubicBezTo>
                  <a:pt x="9423" y="989"/>
                  <a:pt x="9467" y="989"/>
                  <a:pt x="9464" y="995"/>
                </a:cubicBezTo>
                <a:lnTo>
                  <a:pt x="9464" y="995"/>
                </a:lnTo>
                <a:cubicBezTo>
                  <a:pt x="9456" y="996"/>
                  <a:pt x="9449" y="997"/>
                  <a:pt x="9442" y="1001"/>
                </a:cubicBezTo>
                <a:lnTo>
                  <a:pt x="9454" y="1001"/>
                </a:lnTo>
                <a:cubicBezTo>
                  <a:pt x="9457" y="999"/>
                  <a:pt x="9460" y="998"/>
                  <a:pt x="9463" y="997"/>
                </a:cubicBezTo>
                <a:lnTo>
                  <a:pt x="9463" y="997"/>
                </a:lnTo>
                <a:cubicBezTo>
                  <a:pt x="9462" y="998"/>
                  <a:pt x="9459" y="999"/>
                  <a:pt x="9454" y="1001"/>
                </a:cubicBezTo>
                <a:lnTo>
                  <a:pt x="9609" y="1001"/>
                </a:lnTo>
                <a:cubicBezTo>
                  <a:pt x="9597" y="1001"/>
                  <a:pt x="9597" y="1001"/>
                  <a:pt x="9585" y="1013"/>
                </a:cubicBezTo>
                <a:cubicBezTo>
                  <a:pt x="9633" y="1013"/>
                  <a:pt x="9633" y="1025"/>
                  <a:pt x="9680" y="1025"/>
                </a:cubicBezTo>
                <a:cubicBezTo>
                  <a:pt x="9645" y="1025"/>
                  <a:pt x="9621" y="1036"/>
                  <a:pt x="9597" y="1036"/>
                </a:cubicBezTo>
                <a:cubicBezTo>
                  <a:pt x="9595" y="1036"/>
                  <a:pt x="9590" y="1036"/>
                  <a:pt x="9585" y="1037"/>
                </a:cubicBezTo>
                <a:lnTo>
                  <a:pt x="9585" y="1037"/>
                </a:lnTo>
                <a:cubicBezTo>
                  <a:pt x="9573" y="1042"/>
                  <a:pt x="9582" y="1042"/>
                  <a:pt x="9590" y="1042"/>
                </a:cubicBezTo>
                <a:cubicBezTo>
                  <a:pt x="9597" y="1042"/>
                  <a:pt x="9603" y="1042"/>
                  <a:pt x="9585" y="1048"/>
                </a:cubicBezTo>
                <a:cubicBezTo>
                  <a:pt x="9573" y="1054"/>
                  <a:pt x="9558" y="1054"/>
                  <a:pt x="9545" y="1054"/>
                </a:cubicBezTo>
                <a:cubicBezTo>
                  <a:pt x="9532" y="1054"/>
                  <a:pt x="9520" y="1054"/>
                  <a:pt x="9514" y="1060"/>
                </a:cubicBezTo>
                <a:cubicBezTo>
                  <a:pt x="9514" y="1060"/>
                  <a:pt x="9540" y="1055"/>
                  <a:pt x="9554" y="1055"/>
                </a:cubicBezTo>
                <a:cubicBezTo>
                  <a:pt x="9561" y="1055"/>
                  <a:pt x="9565" y="1056"/>
                  <a:pt x="9561" y="1060"/>
                </a:cubicBezTo>
                <a:lnTo>
                  <a:pt x="9549" y="1060"/>
                </a:lnTo>
                <a:cubicBezTo>
                  <a:pt x="9538" y="1072"/>
                  <a:pt x="9561" y="1072"/>
                  <a:pt x="9585" y="1072"/>
                </a:cubicBezTo>
                <a:cubicBezTo>
                  <a:pt x="9514" y="1084"/>
                  <a:pt x="9597" y="1084"/>
                  <a:pt x="9526" y="1084"/>
                </a:cubicBezTo>
                <a:cubicBezTo>
                  <a:pt x="9534" y="1088"/>
                  <a:pt x="9540" y="1089"/>
                  <a:pt x="9546" y="1089"/>
                </a:cubicBezTo>
                <a:cubicBezTo>
                  <a:pt x="9549" y="1089"/>
                  <a:pt x="9552" y="1089"/>
                  <a:pt x="9555" y="1089"/>
                </a:cubicBezTo>
                <a:lnTo>
                  <a:pt x="9555" y="1089"/>
                </a:lnTo>
                <a:lnTo>
                  <a:pt x="9526" y="1096"/>
                </a:lnTo>
                <a:cubicBezTo>
                  <a:pt x="9517" y="1105"/>
                  <a:pt x="9529" y="1107"/>
                  <a:pt x="9546" y="1107"/>
                </a:cubicBezTo>
                <a:cubicBezTo>
                  <a:pt x="9565" y="1107"/>
                  <a:pt x="9590" y="1104"/>
                  <a:pt x="9599" y="1104"/>
                </a:cubicBezTo>
                <a:cubicBezTo>
                  <a:pt x="9605" y="1104"/>
                  <a:pt x="9605" y="1105"/>
                  <a:pt x="9597" y="1108"/>
                </a:cubicBezTo>
                <a:lnTo>
                  <a:pt x="9526" y="1108"/>
                </a:lnTo>
                <a:cubicBezTo>
                  <a:pt x="9538" y="1108"/>
                  <a:pt x="9526" y="1120"/>
                  <a:pt x="9561" y="1120"/>
                </a:cubicBezTo>
                <a:cubicBezTo>
                  <a:pt x="9561" y="1120"/>
                  <a:pt x="9549" y="1120"/>
                  <a:pt x="9538" y="1132"/>
                </a:cubicBezTo>
                <a:lnTo>
                  <a:pt x="9609" y="1132"/>
                </a:lnTo>
                <a:cubicBezTo>
                  <a:pt x="9597" y="1144"/>
                  <a:pt x="9573" y="1144"/>
                  <a:pt x="9549" y="1156"/>
                </a:cubicBezTo>
                <a:cubicBezTo>
                  <a:pt x="9585" y="1167"/>
                  <a:pt x="9526" y="1179"/>
                  <a:pt x="9561" y="1191"/>
                </a:cubicBezTo>
                <a:lnTo>
                  <a:pt x="9573" y="1191"/>
                </a:lnTo>
                <a:cubicBezTo>
                  <a:pt x="9571" y="1194"/>
                  <a:pt x="9572" y="1195"/>
                  <a:pt x="9575" y="1195"/>
                </a:cubicBezTo>
                <a:cubicBezTo>
                  <a:pt x="9585" y="1195"/>
                  <a:pt x="9611" y="1188"/>
                  <a:pt x="9625" y="1188"/>
                </a:cubicBezTo>
                <a:cubicBezTo>
                  <a:pt x="9630" y="1188"/>
                  <a:pt x="9633" y="1189"/>
                  <a:pt x="9633" y="1191"/>
                </a:cubicBezTo>
                <a:cubicBezTo>
                  <a:pt x="9573" y="1191"/>
                  <a:pt x="9585" y="1203"/>
                  <a:pt x="9561" y="1215"/>
                </a:cubicBezTo>
                <a:cubicBezTo>
                  <a:pt x="9538" y="1227"/>
                  <a:pt x="9609" y="1227"/>
                  <a:pt x="9573" y="1251"/>
                </a:cubicBezTo>
                <a:lnTo>
                  <a:pt x="9538" y="1251"/>
                </a:lnTo>
                <a:cubicBezTo>
                  <a:pt x="9526" y="1263"/>
                  <a:pt x="9538" y="1263"/>
                  <a:pt x="9538" y="1275"/>
                </a:cubicBezTo>
                <a:lnTo>
                  <a:pt x="9526" y="1275"/>
                </a:lnTo>
                <a:cubicBezTo>
                  <a:pt x="9478" y="1298"/>
                  <a:pt x="9538" y="1298"/>
                  <a:pt x="9561" y="1310"/>
                </a:cubicBezTo>
                <a:cubicBezTo>
                  <a:pt x="9549" y="1310"/>
                  <a:pt x="9526" y="1322"/>
                  <a:pt x="9514" y="1322"/>
                </a:cubicBezTo>
                <a:cubicBezTo>
                  <a:pt x="9502" y="1322"/>
                  <a:pt x="9502" y="1334"/>
                  <a:pt x="9549" y="1334"/>
                </a:cubicBezTo>
                <a:cubicBezTo>
                  <a:pt x="9502" y="1358"/>
                  <a:pt x="9573" y="1346"/>
                  <a:pt x="9514" y="1358"/>
                </a:cubicBezTo>
                <a:lnTo>
                  <a:pt x="9502" y="1358"/>
                </a:lnTo>
                <a:cubicBezTo>
                  <a:pt x="9490" y="1370"/>
                  <a:pt x="9490" y="1370"/>
                  <a:pt x="9490" y="1382"/>
                </a:cubicBezTo>
                <a:cubicBezTo>
                  <a:pt x="9526" y="1382"/>
                  <a:pt x="9597" y="1382"/>
                  <a:pt x="9585" y="1394"/>
                </a:cubicBezTo>
                <a:cubicBezTo>
                  <a:pt x="9557" y="1398"/>
                  <a:pt x="9546" y="1399"/>
                  <a:pt x="9540" y="1399"/>
                </a:cubicBezTo>
                <a:cubicBezTo>
                  <a:pt x="9528" y="1399"/>
                  <a:pt x="9542" y="1394"/>
                  <a:pt x="9502" y="1394"/>
                </a:cubicBezTo>
                <a:cubicBezTo>
                  <a:pt x="9514" y="1406"/>
                  <a:pt x="9526" y="1406"/>
                  <a:pt x="9514" y="1406"/>
                </a:cubicBezTo>
                <a:lnTo>
                  <a:pt x="9466" y="1406"/>
                </a:lnTo>
                <a:cubicBezTo>
                  <a:pt x="9454" y="1417"/>
                  <a:pt x="9478" y="1417"/>
                  <a:pt x="9502" y="1417"/>
                </a:cubicBezTo>
                <a:lnTo>
                  <a:pt x="9538" y="1417"/>
                </a:lnTo>
                <a:cubicBezTo>
                  <a:pt x="9549" y="1417"/>
                  <a:pt x="9561" y="1406"/>
                  <a:pt x="9561" y="1406"/>
                </a:cubicBezTo>
                <a:cubicBezTo>
                  <a:pt x="9609" y="1406"/>
                  <a:pt x="9561" y="1417"/>
                  <a:pt x="9585" y="1429"/>
                </a:cubicBezTo>
                <a:cubicBezTo>
                  <a:pt x="9585" y="1429"/>
                  <a:pt x="9597" y="1417"/>
                  <a:pt x="9633" y="1417"/>
                </a:cubicBezTo>
                <a:cubicBezTo>
                  <a:pt x="9629" y="1421"/>
                  <a:pt x="9634" y="1423"/>
                  <a:pt x="9644" y="1423"/>
                </a:cubicBezTo>
                <a:cubicBezTo>
                  <a:pt x="9665" y="1423"/>
                  <a:pt x="9704" y="1417"/>
                  <a:pt x="9728" y="1417"/>
                </a:cubicBezTo>
                <a:cubicBezTo>
                  <a:pt x="9710" y="1429"/>
                  <a:pt x="9692" y="1432"/>
                  <a:pt x="9673" y="1432"/>
                </a:cubicBezTo>
                <a:cubicBezTo>
                  <a:pt x="9654" y="1432"/>
                  <a:pt x="9633" y="1429"/>
                  <a:pt x="9609" y="1429"/>
                </a:cubicBezTo>
                <a:cubicBezTo>
                  <a:pt x="9585" y="1429"/>
                  <a:pt x="9549" y="1441"/>
                  <a:pt x="9526" y="1441"/>
                </a:cubicBezTo>
                <a:cubicBezTo>
                  <a:pt x="9526" y="1441"/>
                  <a:pt x="9526" y="1441"/>
                  <a:pt x="9526" y="1453"/>
                </a:cubicBezTo>
                <a:lnTo>
                  <a:pt x="9573" y="1453"/>
                </a:lnTo>
                <a:lnTo>
                  <a:pt x="9561" y="1465"/>
                </a:lnTo>
                <a:lnTo>
                  <a:pt x="9573" y="1465"/>
                </a:lnTo>
                <a:cubicBezTo>
                  <a:pt x="9585" y="1525"/>
                  <a:pt x="9526" y="1548"/>
                  <a:pt x="9573" y="1596"/>
                </a:cubicBezTo>
                <a:lnTo>
                  <a:pt x="9538" y="1644"/>
                </a:lnTo>
                <a:cubicBezTo>
                  <a:pt x="9549" y="1679"/>
                  <a:pt x="9538" y="1679"/>
                  <a:pt x="9549" y="1703"/>
                </a:cubicBezTo>
                <a:cubicBezTo>
                  <a:pt x="9549" y="1686"/>
                  <a:pt x="9555" y="1670"/>
                  <a:pt x="9563" y="1670"/>
                </a:cubicBezTo>
                <a:cubicBezTo>
                  <a:pt x="9566" y="1670"/>
                  <a:pt x="9570" y="1672"/>
                  <a:pt x="9573" y="1679"/>
                </a:cubicBezTo>
                <a:cubicBezTo>
                  <a:pt x="9573" y="1664"/>
                  <a:pt x="9578" y="1660"/>
                  <a:pt x="9583" y="1660"/>
                </a:cubicBezTo>
                <a:cubicBezTo>
                  <a:pt x="9584" y="1660"/>
                  <a:pt x="9585" y="1660"/>
                  <a:pt x="9586" y="1660"/>
                </a:cubicBezTo>
                <a:lnTo>
                  <a:pt x="9586" y="1660"/>
                </a:lnTo>
                <a:cubicBezTo>
                  <a:pt x="9579" y="1651"/>
                  <a:pt x="9573" y="1632"/>
                  <a:pt x="9573" y="1608"/>
                </a:cubicBezTo>
                <a:cubicBezTo>
                  <a:pt x="9582" y="1600"/>
                  <a:pt x="9584" y="1591"/>
                  <a:pt x="9593" y="1591"/>
                </a:cubicBezTo>
                <a:cubicBezTo>
                  <a:pt x="9597" y="1591"/>
                  <a:pt x="9602" y="1593"/>
                  <a:pt x="9609" y="1596"/>
                </a:cubicBezTo>
                <a:lnTo>
                  <a:pt x="9585" y="1572"/>
                </a:lnTo>
                <a:cubicBezTo>
                  <a:pt x="9588" y="1561"/>
                  <a:pt x="9591" y="1557"/>
                  <a:pt x="9595" y="1557"/>
                </a:cubicBezTo>
                <a:cubicBezTo>
                  <a:pt x="9606" y="1557"/>
                  <a:pt x="9620" y="1589"/>
                  <a:pt x="9635" y="1589"/>
                </a:cubicBezTo>
                <a:cubicBezTo>
                  <a:pt x="9639" y="1589"/>
                  <a:pt x="9642" y="1587"/>
                  <a:pt x="9645" y="1584"/>
                </a:cubicBezTo>
                <a:lnTo>
                  <a:pt x="9645" y="1584"/>
                </a:lnTo>
                <a:cubicBezTo>
                  <a:pt x="9633" y="1608"/>
                  <a:pt x="9633" y="1608"/>
                  <a:pt x="9621" y="1644"/>
                </a:cubicBezTo>
                <a:cubicBezTo>
                  <a:pt x="9633" y="1620"/>
                  <a:pt x="9645" y="1596"/>
                  <a:pt x="9669" y="1572"/>
                </a:cubicBezTo>
                <a:cubicBezTo>
                  <a:pt x="9669" y="1560"/>
                  <a:pt x="9669" y="1560"/>
                  <a:pt x="9669" y="1548"/>
                </a:cubicBezTo>
                <a:cubicBezTo>
                  <a:pt x="9669" y="1548"/>
                  <a:pt x="9669" y="1548"/>
                  <a:pt x="9669" y="1537"/>
                </a:cubicBezTo>
                <a:cubicBezTo>
                  <a:pt x="9680" y="1525"/>
                  <a:pt x="9680" y="1525"/>
                  <a:pt x="9692" y="1525"/>
                </a:cubicBezTo>
                <a:cubicBezTo>
                  <a:pt x="9692" y="1537"/>
                  <a:pt x="9680" y="1537"/>
                  <a:pt x="9669" y="1537"/>
                </a:cubicBezTo>
                <a:lnTo>
                  <a:pt x="9728" y="1537"/>
                </a:lnTo>
                <a:cubicBezTo>
                  <a:pt x="9716" y="1537"/>
                  <a:pt x="9704" y="1537"/>
                  <a:pt x="9704" y="1548"/>
                </a:cubicBezTo>
                <a:lnTo>
                  <a:pt x="9716" y="1548"/>
                </a:lnTo>
                <a:cubicBezTo>
                  <a:pt x="9716" y="1548"/>
                  <a:pt x="9704" y="1548"/>
                  <a:pt x="9680" y="1560"/>
                </a:cubicBezTo>
                <a:lnTo>
                  <a:pt x="9716" y="1560"/>
                </a:lnTo>
                <a:cubicBezTo>
                  <a:pt x="9716" y="1560"/>
                  <a:pt x="9716" y="1572"/>
                  <a:pt x="9716" y="1572"/>
                </a:cubicBezTo>
                <a:cubicBezTo>
                  <a:pt x="9714" y="1567"/>
                  <a:pt x="9711" y="1565"/>
                  <a:pt x="9709" y="1565"/>
                </a:cubicBezTo>
                <a:cubicBezTo>
                  <a:pt x="9701" y="1565"/>
                  <a:pt x="9693" y="1579"/>
                  <a:pt x="9682" y="1579"/>
                </a:cubicBezTo>
                <a:cubicBezTo>
                  <a:pt x="9678" y="1579"/>
                  <a:pt x="9674" y="1577"/>
                  <a:pt x="9669" y="1572"/>
                </a:cubicBezTo>
                <a:lnTo>
                  <a:pt x="9669" y="1572"/>
                </a:lnTo>
                <a:lnTo>
                  <a:pt x="9692" y="1620"/>
                </a:lnTo>
                <a:cubicBezTo>
                  <a:pt x="9692" y="1596"/>
                  <a:pt x="9716" y="1620"/>
                  <a:pt x="9704" y="1584"/>
                </a:cubicBezTo>
                <a:lnTo>
                  <a:pt x="9704" y="1584"/>
                </a:lnTo>
                <a:cubicBezTo>
                  <a:pt x="9728" y="1608"/>
                  <a:pt x="9692" y="1632"/>
                  <a:pt x="9692" y="1656"/>
                </a:cubicBezTo>
                <a:cubicBezTo>
                  <a:pt x="9697" y="1659"/>
                  <a:pt x="9701" y="1660"/>
                  <a:pt x="9704" y="1660"/>
                </a:cubicBezTo>
                <a:cubicBezTo>
                  <a:pt x="9720" y="1660"/>
                  <a:pt x="9721" y="1629"/>
                  <a:pt x="9728" y="1629"/>
                </a:cubicBezTo>
                <a:cubicBezTo>
                  <a:pt x="9731" y="1629"/>
                  <a:pt x="9735" y="1633"/>
                  <a:pt x="9740" y="1644"/>
                </a:cubicBezTo>
                <a:lnTo>
                  <a:pt x="9740" y="1679"/>
                </a:lnTo>
                <a:cubicBezTo>
                  <a:pt x="9744" y="1679"/>
                  <a:pt x="9748" y="1678"/>
                  <a:pt x="9752" y="1677"/>
                </a:cubicBezTo>
                <a:lnTo>
                  <a:pt x="9752" y="1677"/>
                </a:lnTo>
                <a:cubicBezTo>
                  <a:pt x="9752" y="1677"/>
                  <a:pt x="9752" y="1678"/>
                  <a:pt x="9752" y="1679"/>
                </a:cubicBezTo>
                <a:cubicBezTo>
                  <a:pt x="9758" y="1679"/>
                  <a:pt x="9761" y="1676"/>
                  <a:pt x="9762" y="1675"/>
                </a:cubicBezTo>
                <a:lnTo>
                  <a:pt x="9762" y="1675"/>
                </a:lnTo>
                <a:cubicBezTo>
                  <a:pt x="9763" y="1676"/>
                  <a:pt x="9764" y="1677"/>
                  <a:pt x="9764" y="1679"/>
                </a:cubicBezTo>
                <a:cubicBezTo>
                  <a:pt x="9764" y="1675"/>
                  <a:pt x="9764" y="1674"/>
                  <a:pt x="9763" y="1674"/>
                </a:cubicBezTo>
                <a:cubicBezTo>
                  <a:pt x="9763" y="1674"/>
                  <a:pt x="9763" y="1674"/>
                  <a:pt x="9762" y="1675"/>
                </a:cubicBezTo>
                <a:lnTo>
                  <a:pt x="9762" y="1675"/>
                </a:lnTo>
                <a:cubicBezTo>
                  <a:pt x="9762" y="1674"/>
                  <a:pt x="9761" y="1674"/>
                  <a:pt x="9760" y="1674"/>
                </a:cubicBezTo>
                <a:cubicBezTo>
                  <a:pt x="9758" y="1674"/>
                  <a:pt x="9755" y="1675"/>
                  <a:pt x="9752" y="1677"/>
                </a:cubicBezTo>
                <a:lnTo>
                  <a:pt x="9752" y="1677"/>
                </a:lnTo>
                <a:cubicBezTo>
                  <a:pt x="9753" y="1620"/>
                  <a:pt x="9776" y="1619"/>
                  <a:pt x="9788" y="1584"/>
                </a:cubicBezTo>
                <a:cubicBezTo>
                  <a:pt x="9811" y="1584"/>
                  <a:pt x="9847" y="1572"/>
                  <a:pt x="9895" y="1572"/>
                </a:cubicBezTo>
                <a:lnTo>
                  <a:pt x="9871" y="1572"/>
                </a:lnTo>
                <a:cubicBezTo>
                  <a:pt x="9954" y="1548"/>
                  <a:pt x="9966" y="1525"/>
                  <a:pt x="9990" y="1501"/>
                </a:cubicBezTo>
                <a:cubicBezTo>
                  <a:pt x="9930" y="1501"/>
                  <a:pt x="10014" y="1489"/>
                  <a:pt x="9978" y="1477"/>
                </a:cubicBezTo>
                <a:cubicBezTo>
                  <a:pt x="9907" y="1477"/>
                  <a:pt x="9954" y="1477"/>
                  <a:pt x="9942" y="1465"/>
                </a:cubicBezTo>
                <a:lnTo>
                  <a:pt x="9942" y="1465"/>
                </a:lnTo>
                <a:cubicBezTo>
                  <a:pt x="9946" y="1469"/>
                  <a:pt x="9952" y="1470"/>
                  <a:pt x="9960" y="1470"/>
                </a:cubicBezTo>
                <a:cubicBezTo>
                  <a:pt x="9978" y="1470"/>
                  <a:pt x="10002" y="1462"/>
                  <a:pt x="10002" y="1453"/>
                </a:cubicBezTo>
                <a:lnTo>
                  <a:pt x="9978" y="1453"/>
                </a:lnTo>
                <a:cubicBezTo>
                  <a:pt x="10002" y="1453"/>
                  <a:pt x="10050" y="1429"/>
                  <a:pt x="10002" y="1429"/>
                </a:cubicBezTo>
                <a:cubicBezTo>
                  <a:pt x="10010" y="1425"/>
                  <a:pt x="10015" y="1424"/>
                  <a:pt x="10019" y="1424"/>
                </a:cubicBezTo>
                <a:cubicBezTo>
                  <a:pt x="10027" y="1424"/>
                  <a:pt x="10030" y="1429"/>
                  <a:pt x="10038" y="1429"/>
                </a:cubicBezTo>
                <a:cubicBezTo>
                  <a:pt x="10055" y="1423"/>
                  <a:pt x="10050" y="1423"/>
                  <a:pt x="10042" y="1423"/>
                </a:cubicBezTo>
                <a:cubicBezTo>
                  <a:pt x="10035" y="1423"/>
                  <a:pt x="10026" y="1423"/>
                  <a:pt x="10038" y="1417"/>
                </a:cubicBezTo>
                <a:lnTo>
                  <a:pt x="10050" y="1417"/>
                </a:lnTo>
                <a:cubicBezTo>
                  <a:pt x="10038" y="1417"/>
                  <a:pt x="10061" y="1406"/>
                  <a:pt x="10073" y="1394"/>
                </a:cubicBezTo>
                <a:lnTo>
                  <a:pt x="10073" y="1394"/>
                </a:lnTo>
                <a:cubicBezTo>
                  <a:pt x="10052" y="1397"/>
                  <a:pt x="10041" y="1399"/>
                  <a:pt x="10034" y="1399"/>
                </a:cubicBezTo>
                <a:cubicBezTo>
                  <a:pt x="10018" y="1399"/>
                  <a:pt x="10031" y="1390"/>
                  <a:pt x="10014" y="1382"/>
                </a:cubicBezTo>
                <a:cubicBezTo>
                  <a:pt x="10038" y="1382"/>
                  <a:pt x="10038" y="1382"/>
                  <a:pt x="10050" y="1370"/>
                </a:cubicBezTo>
                <a:lnTo>
                  <a:pt x="10002" y="1370"/>
                </a:lnTo>
                <a:cubicBezTo>
                  <a:pt x="9954" y="1370"/>
                  <a:pt x="10038" y="1370"/>
                  <a:pt x="10014" y="1358"/>
                </a:cubicBezTo>
                <a:lnTo>
                  <a:pt x="10002" y="1358"/>
                </a:lnTo>
                <a:cubicBezTo>
                  <a:pt x="9978" y="1358"/>
                  <a:pt x="10014" y="1346"/>
                  <a:pt x="10050" y="1334"/>
                </a:cubicBezTo>
                <a:cubicBezTo>
                  <a:pt x="9919" y="1310"/>
                  <a:pt x="10121" y="1251"/>
                  <a:pt x="10073" y="1215"/>
                </a:cubicBezTo>
                <a:lnTo>
                  <a:pt x="10014" y="1215"/>
                </a:lnTo>
                <a:cubicBezTo>
                  <a:pt x="10002" y="1215"/>
                  <a:pt x="10002" y="1215"/>
                  <a:pt x="9990" y="1227"/>
                </a:cubicBezTo>
                <a:lnTo>
                  <a:pt x="9978" y="1227"/>
                </a:lnTo>
                <a:cubicBezTo>
                  <a:pt x="9978" y="1221"/>
                  <a:pt x="9972" y="1221"/>
                  <a:pt x="9968" y="1221"/>
                </a:cubicBezTo>
                <a:cubicBezTo>
                  <a:pt x="9963" y="1221"/>
                  <a:pt x="9960" y="1221"/>
                  <a:pt x="9966" y="1215"/>
                </a:cubicBezTo>
                <a:lnTo>
                  <a:pt x="9978" y="1215"/>
                </a:lnTo>
                <a:lnTo>
                  <a:pt x="10002" y="1191"/>
                </a:lnTo>
                <a:cubicBezTo>
                  <a:pt x="9942" y="1191"/>
                  <a:pt x="10002" y="1179"/>
                  <a:pt x="10014" y="1179"/>
                </a:cubicBezTo>
                <a:cubicBezTo>
                  <a:pt x="10026" y="1175"/>
                  <a:pt x="10031" y="1174"/>
                  <a:pt x="10035" y="1174"/>
                </a:cubicBezTo>
                <a:cubicBezTo>
                  <a:pt x="10041" y="1174"/>
                  <a:pt x="10041" y="1178"/>
                  <a:pt x="10062" y="1179"/>
                </a:cubicBezTo>
                <a:lnTo>
                  <a:pt x="10062" y="1179"/>
                </a:lnTo>
                <a:lnTo>
                  <a:pt x="10073" y="1167"/>
                </a:lnTo>
                <a:lnTo>
                  <a:pt x="10061" y="1167"/>
                </a:lnTo>
                <a:cubicBezTo>
                  <a:pt x="10097" y="1156"/>
                  <a:pt x="10073" y="1156"/>
                  <a:pt x="10109" y="1156"/>
                </a:cubicBezTo>
                <a:cubicBezTo>
                  <a:pt x="10133" y="1132"/>
                  <a:pt x="10050" y="1144"/>
                  <a:pt x="10109" y="1120"/>
                </a:cubicBezTo>
                <a:lnTo>
                  <a:pt x="10050" y="1120"/>
                </a:lnTo>
                <a:cubicBezTo>
                  <a:pt x="10061" y="1108"/>
                  <a:pt x="10073" y="1108"/>
                  <a:pt x="10085" y="1108"/>
                </a:cubicBezTo>
                <a:lnTo>
                  <a:pt x="10061" y="1108"/>
                </a:lnTo>
                <a:cubicBezTo>
                  <a:pt x="10133" y="1096"/>
                  <a:pt x="10085" y="1096"/>
                  <a:pt x="10109" y="1072"/>
                </a:cubicBezTo>
                <a:lnTo>
                  <a:pt x="10121" y="1072"/>
                </a:lnTo>
                <a:cubicBezTo>
                  <a:pt x="10109" y="1072"/>
                  <a:pt x="10087" y="1072"/>
                  <a:pt x="10096" y="1061"/>
                </a:cubicBezTo>
                <a:lnTo>
                  <a:pt x="10096" y="1061"/>
                </a:lnTo>
                <a:cubicBezTo>
                  <a:pt x="10087" y="1063"/>
                  <a:pt x="10078" y="1064"/>
                  <a:pt x="10073" y="1064"/>
                </a:cubicBezTo>
                <a:cubicBezTo>
                  <a:pt x="10069" y="1064"/>
                  <a:pt x="10068" y="1063"/>
                  <a:pt x="10073" y="1060"/>
                </a:cubicBezTo>
                <a:cubicBezTo>
                  <a:pt x="10038" y="1060"/>
                  <a:pt x="10014" y="1072"/>
                  <a:pt x="9978" y="1072"/>
                </a:cubicBezTo>
                <a:cubicBezTo>
                  <a:pt x="10014" y="1072"/>
                  <a:pt x="10014" y="1060"/>
                  <a:pt x="9990" y="1060"/>
                </a:cubicBezTo>
                <a:lnTo>
                  <a:pt x="10002" y="1060"/>
                </a:lnTo>
                <a:lnTo>
                  <a:pt x="9978" y="1048"/>
                </a:lnTo>
                <a:lnTo>
                  <a:pt x="10050" y="1048"/>
                </a:lnTo>
                <a:cubicBezTo>
                  <a:pt x="10002" y="1048"/>
                  <a:pt x="10038" y="1036"/>
                  <a:pt x="10050" y="1025"/>
                </a:cubicBezTo>
                <a:lnTo>
                  <a:pt x="10073" y="1025"/>
                </a:lnTo>
                <a:cubicBezTo>
                  <a:pt x="10038" y="1025"/>
                  <a:pt x="10038" y="1013"/>
                  <a:pt x="10050" y="1001"/>
                </a:cubicBezTo>
                <a:lnTo>
                  <a:pt x="10073" y="1001"/>
                </a:lnTo>
                <a:cubicBezTo>
                  <a:pt x="10050" y="1001"/>
                  <a:pt x="10085" y="989"/>
                  <a:pt x="10109" y="989"/>
                </a:cubicBezTo>
                <a:cubicBezTo>
                  <a:pt x="10061" y="977"/>
                  <a:pt x="10192" y="953"/>
                  <a:pt x="10121" y="953"/>
                </a:cubicBezTo>
                <a:lnTo>
                  <a:pt x="10145" y="941"/>
                </a:lnTo>
                <a:cubicBezTo>
                  <a:pt x="10085" y="941"/>
                  <a:pt x="10169" y="917"/>
                  <a:pt x="10073" y="917"/>
                </a:cubicBezTo>
                <a:cubicBezTo>
                  <a:pt x="10120" y="904"/>
                  <a:pt x="10116" y="900"/>
                  <a:pt x="10099" y="900"/>
                </a:cubicBezTo>
                <a:cubicBezTo>
                  <a:pt x="10085" y="900"/>
                  <a:pt x="10064" y="902"/>
                  <a:pt x="10054" y="902"/>
                </a:cubicBezTo>
                <a:cubicBezTo>
                  <a:pt x="10044" y="902"/>
                  <a:pt x="10045" y="901"/>
                  <a:pt x="10073" y="894"/>
                </a:cubicBezTo>
                <a:lnTo>
                  <a:pt x="10061" y="894"/>
                </a:lnTo>
                <a:cubicBezTo>
                  <a:pt x="10073" y="846"/>
                  <a:pt x="10121" y="786"/>
                  <a:pt x="10061" y="739"/>
                </a:cubicBezTo>
                <a:lnTo>
                  <a:pt x="10085" y="739"/>
                </a:lnTo>
                <a:cubicBezTo>
                  <a:pt x="10097" y="715"/>
                  <a:pt x="10097" y="679"/>
                  <a:pt x="10085" y="655"/>
                </a:cubicBezTo>
                <a:cubicBezTo>
                  <a:pt x="10089" y="655"/>
                  <a:pt x="10093" y="655"/>
                  <a:pt x="10097" y="655"/>
                </a:cubicBezTo>
                <a:cubicBezTo>
                  <a:pt x="10192" y="655"/>
                  <a:pt x="10184" y="799"/>
                  <a:pt x="10288" y="822"/>
                </a:cubicBezTo>
                <a:cubicBezTo>
                  <a:pt x="10300" y="798"/>
                  <a:pt x="10300" y="786"/>
                  <a:pt x="10311" y="763"/>
                </a:cubicBezTo>
                <a:cubicBezTo>
                  <a:pt x="10323" y="751"/>
                  <a:pt x="10323" y="751"/>
                  <a:pt x="10323" y="739"/>
                </a:cubicBezTo>
                <a:lnTo>
                  <a:pt x="10323" y="739"/>
                </a:lnTo>
                <a:cubicBezTo>
                  <a:pt x="10311" y="751"/>
                  <a:pt x="10300" y="751"/>
                  <a:pt x="10300" y="751"/>
                </a:cubicBezTo>
                <a:cubicBezTo>
                  <a:pt x="10309" y="741"/>
                  <a:pt x="10326" y="708"/>
                  <a:pt x="10339" y="708"/>
                </a:cubicBezTo>
                <a:cubicBezTo>
                  <a:pt x="10342" y="708"/>
                  <a:pt x="10345" y="710"/>
                  <a:pt x="10347" y="715"/>
                </a:cubicBezTo>
                <a:cubicBezTo>
                  <a:pt x="10335" y="727"/>
                  <a:pt x="10335" y="727"/>
                  <a:pt x="10335" y="727"/>
                </a:cubicBezTo>
                <a:cubicBezTo>
                  <a:pt x="10338" y="729"/>
                  <a:pt x="10340" y="730"/>
                  <a:pt x="10341" y="730"/>
                </a:cubicBezTo>
                <a:cubicBezTo>
                  <a:pt x="10346" y="730"/>
                  <a:pt x="10348" y="723"/>
                  <a:pt x="10353" y="723"/>
                </a:cubicBezTo>
                <a:cubicBezTo>
                  <a:pt x="10355" y="723"/>
                  <a:pt x="10357" y="724"/>
                  <a:pt x="10359" y="727"/>
                </a:cubicBezTo>
                <a:cubicBezTo>
                  <a:pt x="10359" y="739"/>
                  <a:pt x="10359" y="727"/>
                  <a:pt x="10359" y="751"/>
                </a:cubicBezTo>
                <a:lnTo>
                  <a:pt x="10371" y="786"/>
                </a:lnTo>
                <a:cubicBezTo>
                  <a:pt x="10384" y="773"/>
                  <a:pt x="10393" y="768"/>
                  <a:pt x="10398" y="768"/>
                </a:cubicBezTo>
                <a:cubicBezTo>
                  <a:pt x="10413" y="768"/>
                  <a:pt x="10407" y="802"/>
                  <a:pt x="10407" y="810"/>
                </a:cubicBezTo>
                <a:cubicBezTo>
                  <a:pt x="10395" y="828"/>
                  <a:pt x="10389" y="828"/>
                  <a:pt x="10383" y="828"/>
                </a:cubicBezTo>
                <a:cubicBezTo>
                  <a:pt x="10377" y="828"/>
                  <a:pt x="10371" y="828"/>
                  <a:pt x="10359" y="846"/>
                </a:cubicBezTo>
                <a:lnTo>
                  <a:pt x="10359" y="882"/>
                </a:lnTo>
                <a:lnTo>
                  <a:pt x="10371" y="846"/>
                </a:lnTo>
                <a:lnTo>
                  <a:pt x="10383" y="870"/>
                </a:lnTo>
                <a:cubicBezTo>
                  <a:pt x="10383" y="861"/>
                  <a:pt x="10389" y="853"/>
                  <a:pt x="10392" y="853"/>
                </a:cubicBezTo>
                <a:cubicBezTo>
                  <a:pt x="10394" y="853"/>
                  <a:pt x="10395" y="854"/>
                  <a:pt x="10395" y="858"/>
                </a:cubicBezTo>
                <a:cubicBezTo>
                  <a:pt x="10395" y="870"/>
                  <a:pt x="10395" y="870"/>
                  <a:pt x="10383" y="882"/>
                </a:cubicBezTo>
                <a:lnTo>
                  <a:pt x="10383" y="882"/>
                </a:lnTo>
                <a:lnTo>
                  <a:pt x="10407" y="858"/>
                </a:lnTo>
                <a:lnTo>
                  <a:pt x="10407" y="858"/>
                </a:lnTo>
                <a:cubicBezTo>
                  <a:pt x="10383" y="894"/>
                  <a:pt x="10407" y="882"/>
                  <a:pt x="10395" y="917"/>
                </a:cubicBezTo>
                <a:cubicBezTo>
                  <a:pt x="10400" y="925"/>
                  <a:pt x="10407" y="928"/>
                  <a:pt x="10414" y="928"/>
                </a:cubicBezTo>
                <a:cubicBezTo>
                  <a:pt x="10426" y="928"/>
                  <a:pt x="10440" y="920"/>
                  <a:pt x="10450" y="920"/>
                </a:cubicBezTo>
                <a:cubicBezTo>
                  <a:pt x="10460" y="920"/>
                  <a:pt x="10466" y="927"/>
                  <a:pt x="10466" y="953"/>
                </a:cubicBezTo>
                <a:cubicBezTo>
                  <a:pt x="10466" y="933"/>
                  <a:pt x="10493" y="903"/>
                  <a:pt x="10508" y="903"/>
                </a:cubicBezTo>
                <a:cubicBezTo>
                  <a:pt x="10510" y="903"/>
                  <a:pt x="10512" y="904"/>
                  <a:pt x="10514" y="905"/>
                </a:cubicBezTo>
                <a:cubicBezTo>
                  <a:pt x="10514" y="917"/>
                  <a:pt x="10514" y="929"/>
                  <a:pt x="10502" y="941"/>
                </a:cubicBezTo>
                <a:lnTo>
                  <a:pt x="10526" y="929"/>
                </a:lnTo>
                <a:lnTo>
                  <a:pt x="10526" y="929"/>
                </a:lnTo>
                <a:cubicBezTo>
                  <a:pt x="10502" y="1001"/>
                  <a:pt x="10538" y="965"/>
                  <a:pt x="10550" y="1001"/>
                </a:cubicBezTo>
                <a:lnTo>
                  <a:pt x="10550" y="1013"/>
                </a:lnTo>
                <a:cubicBezTo>
                  <a:pt x="10558" y="1004"/>
                  <a:pt x="10566" y="996"/>
                  <a:pt x="10575" y="996"/>
                </a:cubicBezTo>
                <a:cubicBezTo>
                  <a:pt x="10578" y="996"/>
                  <a:pt x="10582" y="997"/>
                  <a:pt x="10585" y="1001"/>
                </a:cubicBezTo>
                <a:lnTo>
                  <a:pt x="10573" y="1036"/>
                </a:lnTo>
                <a:cubicBezTo>
                  <a:pt x="10573" y="1039"/>
                  <a:pt x="10574" y="1040"/>
                  <a:pt x="10575" y="1040"/>
                </a:cubicBezTo>
                <a:cubicBezTo>
                  <a:pt x="10582" y="1040"/>
                  <a:pt x="10608" y="993"/>
                  <a:pt x="10618" y="993"/>
                </a:cubicBezTo>
                <a:cubicBezTo>
                  <a:pt x="10620" y="993"/>
                  <a:pt x="10621" y="995"/>
                  <a:pt x="10621" y="1001"/>
                </a:cubicBezTo>
                <a:cubicBezTo>
                  <a:pt x="10645" y="965"/>
                  <a:pt x="10645" y="941"/>
                  <a:pt x="10657" y="906"/>
                </a:cubicBezTo>
                <a:lnTo>
                  <a:pt x="10657" y="906"/>
                </a:lnTo>
                <a:cubicBezTo>
                  <a:pt x="10649" y="929"/>
                  <a:pt x="10651" y="942"/>
                  <a:pt x="10657" y="942"/>
                </a:cubicBezTo>
                <a:cubicBezTo>
                  <a:pt x="10660" y="942"/>
                  <a:pt x="10664" y="938"/>
                  <a:pt x="10669" y="929"/>
                </a:cubicBezTo>
                <a:cubicBezTo>
                  <a:pt x="10676" y="926"/>
                  <a:pt x="10680" y="924"/>
                  <a:pt x="10681" y="924"/>
                </a:cubicBezTo>
                <a:lnTo>
                  <a:pt x="10681" y="924"/>
                </a:lnTo>
                <a:cubicBezTo>
                  <a:pt x="10686" y="924"/>
                  <a:pt x="10677" y="933"/>
                  <a:pt x="10669" y="941"/>
                </a:cubicBezTo>
                <a:lnTo>
                  <a:pt x="10692" y="929"/>
                </a:lnTo>
                <a:lnTo>
                  <a:pt x="10692" y="929"/>
                </a:lnTo>
                <a:cubicBezTo>
                  <a:pt x="10703" y="929"/>
                  <a:pt x="10684" y="969"/>
                  <a:pt x="10663" y="985"/>
                </a:cubicBezTo>
                <a:lnTo>
                  <a:pt x="10663" y="985"/>
                </a:lnTo>
                <a:cubicBezTo>
                  <a:pt x="10671" y="980"/>
                  <a:pt x="10677" y="979"/>
                  <a:pt x="10681" y="979"/>
                </a:cubicBezTo>
                <a:cubicBezTo>
                  <a:pt x="10694" y="979"/>
                  <a:pt x="10696" y="993"/>
                  <a:pt x="10704" y="1001"/>
                </a:cubicBezTo>
                <a:lnTo>
                  <a:pt x="10681" y="1025"/>
                </a:lnTo>
                <a:lnTo>
                  <a:pt x="10704" y="1036"/>
                </a:lnTo>
                <a:cubicBezTo>
                  <a:pt x="10716" y="1025"/>
                  <a:pt x="10725" y="1019"/>
                  <a:pt x="10733" y="1019"/>
                </a:cubicBezTo>
                <a:cubicBezTo>
                  <a:pt x="10740" y="1019"/>
                  <a:pt x="10746" y="1025"/>
                  <a:pt x="10752" y="1036"/>
                </a:cubicBezTo>
                <a:lnTo>
                  <a:pt x="10736" y="1058"/>
                </a:lnTo>
                <a:lnTo>
                  <a:pt x="10736" y="1058"/>
                </a:lnTo>
                <a:cubicBezTo>
                  <a:pt x="10737" y="1058"/>
                  <a:pt x="10739" y="1058"/>
                  <a:pt x="10740" y="1058"/>
                </a:cubicBezTo>
                <a:cubicBezTo>
                  <a:pt x="10761" y="1058"/>
                  <a:pt x="10750" y="1087"/>
                  <a:pt x="10740" y="1108"/>
                </a:cubicBezTo>
                <a:cubicBezTo>
                  <a:pt x="10746" y="1104"/>
                  <a:pt x="10750" y="1102"/>
                  <a:pt x="10753" y="1102"/>
                </a:cubicBezTo>
                <a:cubicBezTo>
                  <a:pt x="10775" y="1102"/>
                  <a:pt x="10766" y="1170"/>
                  <a:pt x="10788" y="1170"/>
                </a:cubicBezTo>
                <a:cubicBezTo>
                  <a:pt x="10794" y="1170"/>
                  <a:pt x="10801" y="1166"/>
                  <a:pt x="10812" y="1156"/>
                </a:cubicBezTo>
                <a:lnTo>
                  <a:pt x="10812" y="1156"/>
                </a:lnTo>
                <a:lnTo>
                  <a:pt x="10800" y="1179"/>
                </a:lnTo>
                <a:cubicBezTo>
                  <a:pt x="10810" y="1173"/>
                  <a:pt x="10818" y="1171"/>
                  <a:pt x="10824" y="1171"/>
                </a:cubicBezTo>
                <a:cubicBezTo>
                  <a:pt x="10846" y="1171"/>
                  <a:pt x="10853" y="1195"/>
                  <a:pt x="10870" y="1195"/>
                </a:cubicBezTo>
                <a:cubicBezTo>
                  <a:pt x="10878" y="1195"/>
                  <a:pt x="10890" y="1188"/>
                  <a:pt x="10907" y="1167"/>
                </a:cubicBezTo>
                <a:lnTo>
                  <a:pt x="10907" y="1167"/>
                </a:lnTo>
                <a:cubicBezTo>
                  <a:pt x="10904" y="1198"/>
                  <a:pt x="10907" y="1208"/>
                  <a:pt x="10913" y="1208"/>
                </a:cubicBezTo>
                <a:cubicBezTo>
                  <a:pt x="10926" y="1208"/>
                  <a:pt x="10950" y="1169"/>
                  <a:pt x="10961" y="1169"/>
                </a:cubicBezTo>
                <a:cubicBezTo>
                  <a:pt x="10966" y="1169"/>
                  <a:pt x="10968" y="1175"/>
                  <a:pt x="10967" y="1192"/>
                </a:cubicBezTo>
                <a:lnTo>
                  <a:pt x="10967" y="1192"/>
                </a:lnTo>
                <a:cubicBezTo>
                  <a:pt x="11062" y="1263"/>
                  <a:pt x="11145" y="1370"/>
                  <a:pt x="11276" y="1382"/>
                </a:cubicBezTo>
                <a:lnTo>
                  <a:pt x="11264" y="1406"/>
                </a:lnTo>
                <a:cubicBezTo>
                  <a:pt x="11395" y="1525"/>
                  <a:pt x="11562" y="1572"/>
                  <a:pt x="11705" y="1691"/>
                </a:cubicBezTo>
                <a:cubicBezTo>
                  <a:pt x="11728" y="1679"/>
                  <a:pt x="11752" y="1632"/>
                  <a:pt x="11776" y="1620"/>
                </a:cubicBezTo>
                <a:cubicBezTo>
                  <a:pt x="11776" y="1620"/>
                  <a:pt x="11788" y="1632"/>
                  <a:pt x="11776" y="1656"/>
                </a:cubicBezTo>
                <a:cubicBezTo>
                  <a:pt x="11752" y="1656"/>
                  <a:pt x="11752" y="1679"/>
                  <a:pt x="11740" y="1691"/>
                </a:cubicBezTo>
                <a:cubicBezTo>
                  <a:pt x="11758" y="1700"/>
                  <a:pt x="11763" y="1723"/>
                  <a:pt x="11779" y="1723"/>
                </a:cubicBezTo>
                <a:cubicBezTo>
                  <a:pt x="11785" y="1723"/>
                  <a:pt x="11791" y="1721"/>
                  <a:pt x="11800" y="1715"/>
                </a:cubicBezTo>
                <a:lnTo>
                  <a:pt x="11800" y="1679"/>
                </a:lnTo>
                <a:cubicBezTo>
                  <a:pt x="11812" y="1679"/>
                  <a:pt x="11824" y="1691"/>
                  <a:pt x="11824" y="1691"/>
                </a:cubicBezTo>
                <a:cubicBezTo>
                  <a:pt x="11812" y="1703"/>
                  <a:pt x="11800" y="1739"/>
                  <a:pt x="11788" y="1751"/>
                </a:cubicBezTo>
                <a:cubicBezTo>
                  <a:pt x="11806" y="1738"/>
                  <a:pt x="11816" y="1733"/>
                  <a:pt x="11822" y="1733"/>
                </a:cubicBezTo>
                <a:cubicBezTo>
                  <a:pt x="11840" y="1733"/>
                  <a:pt x="11804" y="1787"/>
                  <a:pt x="11829" y="1787"/>
                </a:cubicBezTo>
                <a:cubicBezTo>
                  <a:pt x="11831" y="1787"/>
                  <a:pt x="11833" y="1787"/>
                  <a:pt x="11835" y="1787"/>
                </a:cubicBezTo>
                <a:cubicBezTo>
                  <a:pt x="11883" y="1727"/>
                  <a:pt x="11955" y="1691"/>
                  <a:pt x="12002" y="1667"/>
                </a:cubicBezTo>
                <a:lnTo>
                  <a:pt x="12002" y="1691"/>
                </a:lnTo>
                <a:cubicBezTo>
                  <a:pt x="12001" y="1690"/>
                  <a:pt x="12000" y="1690"/>
                  <a:pt x="11999" y="1690"/>
                </a:cubicBezTo>
                <a:cubicBezTo>
                  <a:pt x="11989" y="1690"/>
                  <a:pt x="11979" y="1729"/>
                  <a:pt x="11961" y="1729"/>
                </a:cubicBezTo>
                <a:cubicBezTo>
                  <a:pt x="11959" y="1729"/>
                  <a:pt x="11957" y="1728"/>
                  <a:pt x="11955" y="1727"/>
                </a:cubicBezTo>
                <a:lnTo>
                  <a:pt x="11955" y="1727"/>
                </a:lnTo>
                <a:cubicBezTo>
                  <a:pt x="11966" y="1751"/>
                  <a:pt x="11990" y="1739"/>
                  <a:pt x="12002" y="1751"/>
                </a:cubicBezTo>
                <a:cubicBezTo>
                  <a:pt x="12014" y="1739"/>
                  <a:pt x="12026" y="1715"/>
                  <a:pt x="12038" y="1715"/>
                </a:cubicBezTo>
                <a:lnTo>
                  <a:pt x="12038" y="1715"/>
                </a:lnTo>
                <a:cubicBezTo>
                  <a:pt x="12038" y="1727"/>
                  <a:pt x="12014" y="1763"/>
                  <a:pt x="12026" y="1775"/>
                </a:cubicBezTo>
                <a:lnTo>
                  <a:pt x="12002" y="1787"/>
                </a:lnTo>
                <a:cubicBezTo>
                  <a:pt x="11998" y="1794"/>
                  <a:pt x="12000" y="1797"/>
                  <a:pt x="12003" y="1797"/>
                </a:cubicBezTo>
                <a:cubicBezTo>
                  <a:pt x="12010" y="1797"/>
                  <a:pt x="12026" y="1787"/>
                  <a:pt x="12026" y="1787"/>
                </a:cubicBezTo>
                <a:lnTo>
                  <a:pt x="12026" y="1787"/>
                </a:lnTo>
                <a:cubicBezTo>
                  <a:pt x="12014" y="1810"/>
                  <a:pt x="12026" y="1822"/>
                  <a:pt x="12002" y="1858"/>
                </a:cubicBezTo>
                <a:cubicBezTo>
                  <a:pt x="12038" y="1834"/>
                  <a:pt x="12038" y="1846"/>
                  <a:pt x="12062" y="1834"/>
                </a:cubicBezTo>
                <a:cubicBezTo>
                  <a:pt x="12062" y="1814"/>
                  <a:pt x="12069" y="1809"/>
                  <a:pt x="12080" y="1804"/>
                </a:cubicBezTo>
                <a:lnTo>
                  <a:pt x="12080" y="1804"/>
                </a:lnTo>
                <a:cubicBezTo>
                  <a:pt x="12080" y="1804"/>
                  <a:pt x="12080" y="1804"/>
                  <a:pt x="12080" y="1804"/>
                </a:cubicBezTo>
                <a:cubicBezTo>
                  <a:pt x="12071" y="1804"/>
                  <a:pt x="12056" y="1804"/>
                  <a:pt x="12038" y="1822"/>
                </a:cubicBezTo>
                <a:cubicBezTo>
                  <a:pt x="12038" y="1798"/>
                  <a:pt x="12109" y="1763"/>
                  <a:pt x="12086" y="1763"/>
                </a:cubicBezTo>
                <a:cubicBezTo>
                  <a:pt x="12093" y="1760"/>
                  <a:pt x="12098" y="1759"/>
                  <a:pt x="12103" y="1759"/>
                </a:cubicBezTo>
                <a:cubicBezTo>
                  <a:pt x="12115" y="1759"/>
                  <a:pt x="12118" y="1766"/>
                  <a:pt x="12134" y="1766"/>
                </a:cubicBezTo>
                <a:cubicBezTo>
                  <a:pt x="12139" y="1766"/>
                  <a:pt x="12147" y="1765"/>
                  <a:pt x="12157" y="1763"/>
                </a:cubicBezTo>
                <a:cubicBezTo>
                  <a:pt x="12145" y="1751"/>
                  <a:pt x="12181" y="1727"/>
                  <a:pt x="12181" y="1715"/>
                </a:cubicBezTo>
                <a:lnTo>
                  <a:pt x="12181" y="1715"/>
                </a:lnTo>
                <a:cubicBezTo>
                  <a:pt x="12205" y="1727"/>
                  <a:pt x="12181" y="1727"/>
                  <a:pt x="12169" y="1763"/>
                </a:cubicBezTo>
                <a:cubicBezTo>
                  <a:pt x="12177" y="1771"/>
                  <a:pt x="12168" y="1785"/>
                  <a:pt x="12174" y="1785"/>
                </a:cubicBezTo>
                <a:cubicBezTo>
                  <a:pt x="12176" y="1785"/>
                  <a:pt x="12182" y="1782"/>
                  <a:pt x="12193" y="1775"/>
                </a:cubicBezTo>
                <a:lnTo>
                  <a:pt x="12193" y="1775"/>
                </a:lnTo>
                <a:cubicBezTo>
                  <a:pt x="12205" y="1798"/>
                  <a:pt x="12169" y="1798"/>
                  <a:pt x="12169" y="1822"/>
                </a:cubicBezTo>
                <a:cubicBezTo>
                  <a:pt x="12165" y="1825"/>
                  <a:pt x="12161" y="1826"/>
                  <a:pt x="12158" y="1826"/>
                </a:cubicBezTo>
                <a:cubicBezTo>
                  <a:pt x="12145" y="1826"/>
                  <a:pt x="12140" y="1806"/>
                  <a:pt x="12129" y="1806"/>
                </a:cubicBezTo>
                <a:cubicBezTo>
                  <a:pt x="12120" y="1806"/>
                  <a:pt x="12108" y="1817"/>
                  <a:pt x="12086" y="1858"/>
                </a:cubicBezTo>
                <a:cubicBezTo>
                  <a:pt x="12084" y="1856"/>
                  <a:pt x="12082" y="1856"/>
                  <a:pt x="12079" y="1856"/>
                </a:cubicBezTo>
                <a:cubicBezTo>
                  <a:pt x="12066" y="1856"/>
                  <a:pt x="12045" y="1872"/>
                  <a:pt x="12033" y="1872"/>
                </a:cubicBezTo>
                <a:cubicBezTo>
                  <a:pt x="12030" y="1872"/>
                  <a:pt x="12028" y="1872"/>
                  <a:pt x="12026" y="1870"/>
                </a:cubicBezTo>
                <a:lnTo>
                  <a:pt x="12026" y="1870"/>
                </a:lnTo>
                <a:cubicBezTo>
                  <a:pt x="12026" y="1890"/>
                  <a:pt x="12026" y="1920"/>
                  <a:pt x="12041" y="1920"/>
                </a:cubicBezTo>
                <a:cubicBezTo>
                  <a:pt x="12044" y="1920"/>
                  <a:pt x="12047" y="1919"/>
                  <a:pt x="12050" y="1918"/>
                </a:cubicBezTo>
                <a:lnTo>
                  <a:pt x="12086" y="1870"/>
                </a:lnTo>
                <a:cubicBezTo>
                  <a:pt x="12096" y="1870"/>
                  <a:pt x="12123" y="1844"/>
                  <a:pt x="12131" y="1844"/>
                </a:cubicBezTo>
                <a:cubicBezTo>
                  <a:pt x="12132" y="1844"/>
                  <a:pt x="12133" y="1844"/>
                  <a:pt x="12133" y="1846"/>
                </a:cubicBezTo>
                <a:cubicBezTo>
                  <a:pt x="12121" y="1858"/>
                  <a:pt x="12109" y="1882"/>
                  <a:pt x="12121" y="1882"/>
                </a:cubicBezTo>
                <a:cubicBezTo>
                  <a:pt x="12121" y="1882"/>
                  <a:pt x="12121" y="1882"/>
                  <a:pt x="12121" y="1870"/>
                </a:cubicBezTo>
                <a:cubicBezTo>
                  <a:pt x="12142" y="1870"/>
                  <a:pt x="12162" y="1844"/>
                  <a:pt x="12182" y="1844"/>
                </a:cubicBezTo>
                <a:cubicBezTo>
                  <a:pt x="12186" y="1844"/>
                  <a:pt x="12189" y="1844"/>
                  <a:pt x="12193" y="1846"/>
                </a:cubicBezTo>
                <a:cubicBezTo>
                  <a:pt x="12193" y="1822"/>
                  <a:pt x="12205" y="1798"/>
                  <a:pt x="12205" y="1763"/>
                </a:cubicBezTo>
                <a:cubicBezTo>
                  <a:pt x="12212" y="1751"/>
                  <a:pt x="12216" y="1747"/>
                  <a:pt x="12218" y="1747"/>
                </a:cubicBezTo>
                <a:cubicBezTo>
                  <a:pt x="12223" y="1747"/>
                  <a:pt x="12220" y="1767"/>
                  <a:pt x="12228" y="1775"/>
                </a:cubicBezTo>
                <a:cubicBezTo>
                  <a:pt x="12216" y="1775"/>
                  <a:pt x="12216" y="1775"/>
                  <a:pt x="12216" y="1787"/>
                </a:cubicBezTo>
                <a:lnTo>
                  <a:pt x="12240" y="1775"/>
                </a:lnTo>
                <a:lnTo>
                  <a:pt x="12240" y="1775"/>
                </a:lnTo>
                <a:cubicBezTo>
                  <a:pt x="12240" y="1798"/>
                  <a:pt x="12193" y="1822"/>
                  <a:pt x="12193" y="1846"/>
                </a:cubicBezTo>
                <a:cubicBezTo>
                  <a:pt x="12188" y="1864"/>
                  <a:pt x="12192" y="1868"/>
                  <a:pt x="12198" y="1868"/>
                </a:cubicBezTo>
                <a:cubicBezTo>
                  <a:pt x="12204" y="1868"/>
                  <a:pt x="12213" y="1863"/>
                  <a:pt x="12217" y="1863"/>
                </a:cubicBezTo>
                <a:lnTo>
                  <a:pt x="12217" y="1863"/>
                </a:lnTo>
                <a:cubicBezTo>
                  <a:pt x="12219" y="1863"/>
                  <a:pt x="12219" y="1864"/>
                  <a:pt x="12216" y="1870"/>
                </a:cubicBezTo>
                <a:cubicBezTo>
                  <a:pt x="12216" y="1870"/>
                  <a:pt x="12228" y="1858"/>
                  <a:pt x="12228" y="1858"/>
                </a:cubicBezTo>
                <a:cubicBezTo>
                  <a:pt x="12234" y="1858"/>
                  <a:pt x="12240" y="1861"/>
                  <a:pt x="12248" y="1861"/>
                </a:cubicBezTo>
                <a:cubicBezTo>
                  <a:pt x="12255" y="1861"/>
                  <a:pt x="12264" y="1858"/>
                  <a:pt x="12276" y="1846"/>
                </a:cubicBezTo>
                <a:lnTo>
                  <a:pt x="12276" y="1846"/>
                </a:lnTo>
                <a:cubicBezTo>
                  <a:pt x="12272" y="1850"/>
                  <a:pt x="12272" y="1851"/>
                  <a:pt x="12274" y="1851"/>
                </a:cubicBezTo>
                <a:cubicBezTo>
                  <a:pt x="12279" y="1851"/>
                  <a:pt x="12292" y="1846"/>
                  <a:pt x="12300" y="1846"/>
                </a:cubicBezTo>
                <a:cubicBezTo>
                  <a:pt x="12306" y="1840"/>
                  <a:pt x="12320" y="1829"/>
                  <a:pt x="12327" y="1829"/>
                </a:cubicBezTo>
                <a:cubicBezTo>
                  <a:pt x="12333" y="1829"/>
                  <a:pt x="12334" y="1836"/>
                  <a:pt x="12324" y="1858"/>
                </a:cubicBezTo>
                <a:cubicBezTo>
                  <a:pt x="12324" y="1870"/>
                  <a:pt x="12324" y="1894"/>
                  <a:pt x="12312" y="1906"/>
                </a:cubicBezTo>
                <a:lnTo>
                  <a:pt x="12324" y="1929"/>
                </a:lnTo>
                <a:lnTo>
                  <a:pt x="12300" y="1965"/>
                </a:lnTo>
                <a:cubicBezTo>
                  <a:pt x="12304" y="1967"/>
                  <a:pt x="12308" y="1968"/>
                  <a:pt x="12312" y="1968"/>
                </a:cubicBezTo>
                <a:cubicBezTo>
                  <a:pt x="12329" y="1968"/>
                  <a:pt x="12342" y="1947"/>
                  <a:pt x="12371" y="1918"/>
                </a:cubicBezTo>
                <a:cubicBezTo>
                  <a:pt x="12371" y="1940"/>
                  <a:pt x="12386" y="1948"/>
                  <a:pt x="12399" y="1948"/>
                </a:cubicBezTo>
                <a:cubicBezTo>
                  <a:pt x="12407" y="1948"/>
                  <a:pt x="12415" y="1946"/>
                  <a:pt x="12419" y="1941"/>
                </a:cubicBezTo>
                <a:cubicBezTo>
                  <a:pt x="12419" y="1918"/>
                  <a:pt x="12395" y="1918"/>
                  <a:pt x="12395" y="1894"/>
                </a:cubicBezTo>
                <a:cubicBezTo>
                  <a:pt x="12395" y="1906"/>
                  <a:pt x="12383" y="1918"/>
                  <a:pt x="12383" y="1929"/>
                </a:cubicBezTo>
                <a:cubicBezTo>
                  <a:pt x="12371" y="1918"/>
                  <a:pt x="12383" y="1906"/>
                  <a:pt x="12395" y="1882"/>
                </a:cubicBezTo>
                <a:cubicBezTo>
                  <a:pt x="12401" y="1876"/>
                  <a:pt x="12405" y="1874"/>
                  <a:pt x="12408" y="1874"/>
                </a:cubicBezTo>
                <a:cubicBezTo>
                  <a:pt x="12422" y="1874"/>
                  <a:pt x="12412" y="1921"/>
                  <a:pt x="12416" y="1921"/>
                </a:cubicBezTo>
                <a:cubicBezTo>
                  <a:pt x="12417" y="1921"/>
                  <a:pt x="12418" y="1920"/>
                  <a:pt x="12419" y="1918"/>
                </a:cubicBezTo>
                <a:cubicBezTo>
                  <a:pt x="12426" y="1915"/>
                  <a:pt x="12430" y="1914"/>
                  <a:pt x="12433" y="1914"/>
                </a:cubicBezTo>
                <a:cubicBezTo>
                  <a:pt x="12446" y="1914"/>
                  <a:pt x="12429" y="1932"/>
                  <a:pt x="12419" y="1941"/>
                </a:cubicBezTo>
                <a:cubicBezTo>
                  <a:pt x="12419" y="1941"/>
                  <a:pt x="12419" y="1941"/>
                  <a:pt x="12431" y="1953"/>
                </a:cubicBezTo>
                <a:lnTo>
                  <a:pt x="12431" y="1929"/>
                </a:lnTo>
                <a:cubicBezTo>
                  <a:pt x="12433" y="1932"/>
                  <a:pt x="12436" y="1933"/>
                  <a:pt x="12438" y="1933"/>
                </a:cubicBezTo>
                <a:cubicBezTo>
                  <a:pt x="12445" y="1933"/>
                  <a:pt x="12452" y="1926"/>
                  <a:pt x="12459" y="1926"/>
                </a:cubicBezTo>
                <a:cubicBezTo>
                  <a:pt x="12461" y="1926"/>
                  <a:pt x="12464" y="1927"/>
                  <a:pt x="12467" y="1929"/>
                </a:cubicBezTo>
                <a:lnTo>
                  <a:pt x="12455" y="1941"/>
                </a:lnTo>
                <a:cubicBezTo>
                  <a:pt x="12450" y="1959"/>
                  <a:pt x="12454" y="1964"/>
                  <a:pt x="12460" y="1964"/>
                </a:cubicBezTo>
                <a:cubicBezTo>
                  <a:pt x="12467" y="1964"/>
                  <a:pt x="12478" y="1958"/>
                  <a:pt x="12484" y="1958"/>
                </a:cubicBezTo>
                <a:cubicBezTo>
                  <a:pt x="12488" y="1958"/>
                  <a:pt x="12490" y="1960"/>
                  <a:pt x="12490" y="1965"/>
                </a:cubicBezTo>
                <a:cubicBezTo>
                  <a:pt x="12490" y="1974"/>
                  <a:pt x="12469" y="2012"/>
                  <a:pt x="12470" y="2012"/>
                </a:cubicBezTo>
                <a:cubicBezTo>
                  <a:pt x="12471" y="2012"/>
                  <a:pt x="12473" y="2009"/>
                  <a:pt x="12478" y="2001"/>
                </a:cubicBezTo>
                <a:cubicBezTo>
                  <a:pt x="12478" y="2005"/>
                  <a:pt x="12480" y="2006"/>
                  <a:pt x="12482" y="2006"/>
                </a:cubicBezTo>
                <a:cubicBezTo>
                  <a:pt x="12485" y="2006"/>
                  <a:pt x="12490" y="2001"/>
                  <a:pt x="12490" y="2001"/>
                </a:cubicBezTo>
                <a:lnTo>
                  <a:pt x="12502" y="2013"/>
                </a:lnTo>
                <a:cubicBezTo>
                  <a:pt x="12490" y="2001"/>
                  <a:pt x="12490" y="2001"/>
                  <a:pt x="12502" y="2001"/>
                </a:cubicBezTo>
                <a:cubicBezTo>
                  <a:pt x="12502" y="1992"/>
                  <a:pt x="12508" y="1984"/>
                  <a:pt x="12512" y="1984"/>
                </a:cubicBezTo>
                <a:cubicBezTo>
                  <a:pt x="12513" y="1984"/>
                  <a:pt x="12514" y="1985"/>
                  <a:pt x="12514" y="1989"/>
                </a:cubicBezTo>
                <a:lnTo>
                  <a:pt x="12526" y="2001"/>
                </a:lnTo>
                <a:cubicBezTo>
                  <a:pt x="12526" y="2013"/>
                  <a:pt x="12538" y="2013"/>
                  <a:pt x="12538" y="2013"/>
                </a:cubicBezTo>
                <a:cubicBezTo>
                  <a:pt x="12544" y="2007"/>
                  <a:pt x="12550" y="2004"/>
                  <a:pt x="12551" y="2004"/>
                </a:cubicBezTo>
                <a:lnTo>
                  <a:pt x="12551" y="2004"/>
                </a:lnTo>
                <a:cubicBezTo>
                  <a:pt x="12553" y="2004"/>
                  <a:pt x="12550" y="2007"/>
                  <a:pt x="12538" y="2013"/>
                </a:cubicBezTo>
                <a:lnTo>
                  <a:pt x="12526" y="2025"/>
                </a:lnTo>
                <a:cubicBezTo>
                  <a:pt x="12538" y="2025"/>
                  <a:pt x="12538" y="2037"/>
                  <a:pt x="12526" y="2037"/>
                </a:cubicBezTo>
                <a:cubicBezTo>
                  <a:pt x="12521" y="2066"/>
                  <a:pt x="12531" y="2071"/>
                  <a:pt x="12542" y="2071"/>
                </a:cubicBezTo>
                <a:cubicBezTo>
                  <a:pt x="12548" y="2071"/>
                  <a:pt x="12555" y="2070"/>
                  <a:pt x="12561" y="2070"/>
                </a:cubicBezTo>
                <a:cubicBezTo>
                  <a:pt x="12571" y="2070"/>
                  <a:pt x="12578" y="2074"/>
                  <a:pt x="12574" y="2096"/>
                </a:cubicBezTo>
                <a:cubicBezTo>
                  <a:pt x="12597" y="2084"/>
                  <a:pt x="12597" y="2060"/>
                  <a:pt x="12597" y="2048"/>
                </a:cubicBezTo>
                <a:cubicBezTo>
                  <a:pt x="12621" y="2037"/>
                  <a:pt x="12645" y="2025"/>
                  <a:pt x="12657" y="2013"/>
                </a:cubicBezTo>
                <a:lnTo>
                  <a:pt x="12657" y="2013"/>
                </a:lnTo>
                <a:cubicBezTo>
                  <a:pt x="12645" y="2060"/>
                  <a:pt x="12657" y="2108"/>
                  <a:pt x="12609" y="2156"/>
                </a:cubicBezTo>
                <a:cubicBezTo>
                  <a:pt x="12611" y="2160"/>
                  <a:pt x="12613" y="2161"/>
                  <a:pt x="12615" y="2161"/>
                </a:cubicBezTo>
                <a:cubicBezTo>
                  <a:pt x="12625" y="2161"/>
                  <a:pt x="12635" y="2118"/>
                  <a:pt x="12645" y="2108"/>
                </a:cubicBezTo>
                <a:lnTo>
                  <a:pt x="12645" y="2120"/>
                </a:lnTo>
                <a:cubicBezTo>
                  <a:pt x="12645" y="2108"/>
                  <a:pt x="12657" y="2084"/>
                  <a:pt x="12669" y="2060"/>
                </a:cubicBezTo>
                <a:cubicBezTo>
                  <a:pt x="12683" y="2046"/>
                  <a:pt x="12693" y="2041"/>
                  <a:pt x="12699" y="2041"/>
                </a:cubicBezTo>
                <a:cubicBezTo>
                  <a:pt x="12703" y="2041"/>
                  <a:pt x="12705" y="2044"/>
                  <a:pt x="12705" y="2048"/>
                </a:cubicBezTo>
                <a:lnTo>
                  <a:pt x="12681" y="2084"/>
                </a:lnTo>
                <a:cubicBezTo>
                  <a:pt x="12705" y="2084"/>
                  <a:pt x="12740" y="2025"/>
                  <a:pt x="12788" y="2001"/>
                </a:cubicBezTo>
                <a:lnTo>
                  <a:pt x="12788" y="2001"/>
                </a:lnTo>
                <a:cubicBezTo>
                  <a:pt x="12788" y="2025"/>
                  <a:pt x="12752" y="2048"/>
                  <a:pt x="12728" y="2084"/>
                </a:cubicBezTo>
                <a:lnTo>
                  <a:pt x="12752" y="2084"/>
                </a:lnTo>
                <a:lnTo>
                  <a:pt x="12728" y="2120"/>
                </a:lnTo>
                <a:cubicBezTo>
                  <a:pt x="12736" y="2120"/>
                  <a:pt x="12750" y="2109"/>
                  <a:pt x="12758" y="2109"/>
                </a:cubicBezTo>
                <a:cubicBezTo>
                  <a:pt x="12762" y="2109"/>
                  <a:pt x="12764" y="2112"/>
                  <a:pt x="12764" y="2120"/>
                </a:cubicBezTo>
                <a:cubicBezTo>
                  <a:pt x="12740" y="2132"/>
                  <a:pt x="12764" y="2156"/>
                  <a:pt x="12728" y="2179"/>
                </a:cubicBezTo>
                <a:lnTo>
                  <a:pt x="12705" y="2179"/>
                </a:lnTo>
                <a:cubicBezTo>
                  <a:pt x="12705" y="2168"/>
                  <a:pt x="12705" y="2168"/>
                  <a:pt x="12695" y="2168"/>
                </a:cubicBezTo>
                <a:lnTo>
                  <a:pt x="12695" y="2168"/>
                </a:lnTo>
                <a:cubicBezTo>
                  <a:pt x="12694" y="2168"/>
                  <a:pt x="12694" y="2169"/>
                  <a:pt x="12693" y="2169"/>
                </a:cubicBezTo>
                <a:cubicBezTo>
                  <a:pt x="12693" y="2169"/>
                  <a:pt x="12693" y="2168"/>
                  <a:pt x="12693" y="2168"/>
                </a:cubicBezTo>
                <a:lnTo>
                  <a:pt x="12693" y="2168"/>
                </a:lnTo>
                <a:cubicBezTo>
                  <a:pt x="12694" y="2168"/>
                  <a:pt x="12694" y="2168"/>
                  <a:pt x="12695" y="2168"/>
                </a:cubicBezTo>
                <a:lnTo>
                  <a:pt x="12695" y="2168"/>
                </a:lnTo>
                <a:cubicBezTo>
                  <a:pt x="12696" y="2167"/>
                  <a:pt x="12697" y="2165"/>
                  <a:pt x="12698" y="2164"/>
                </a:cubicBezTo>
                <a:lnTo>
                  <a:pt x="12698" y="2164"/>
                </a:lnTo>
                <a:lnTo>
                  <a:pt x="12693" y="2168"/>
                </a:lnTo>
                <a:cubicBezTo>
                  <a:pt x="12693" y="2168"/>
                  <a:pt x="12681" y="2179"/>
                  <a:pt x="12681" y="2179"/>
                </a:cubicBezTo>
                <a:cubicBezTo>
                  <a:pt x="12657" y="2179"/>
                  <a:pt x="12633" y="2191"/>
                  <a:pt x="12609" y="2203"/>
                </a:cubicBezTo>
                <a:cubicBezTo>
                  <a:pt x="12645" y="2263"/>
                  <a:pt x="12562" y="2227"/>
                  <a:pt x="12586" y="2275"/>
                </a:cubicBezTo>
                <a:cubicBezTo>
                  <a:pt x="12633" y="2310"/>
                  <a:pt x="12586" y="2287"/>
                  <a:pt x="12586" y="2310"/>
                </a:cubicBezTo>
                <a:cubicBezTo>
                  <a:pt x="12586" y="2287"/>
                  <a:pt x="12550" y="2275"/>
                  <a:pt x="12538" y="2275"/>
                </a:cubicBezTo>
                <a:lnTo>
                  <a:pt x="12538" y="2275"/>
                </a:lnTo>
                <a:cubicBezTo>
                  <a:pt x="12550" y="2287"/>
                  <a:pt x="12550" y="2299"/>
                  <a:pt x="12550" y="2310"/>
                </a:cubicBezTo>
                <a:cubicBezTo>
                  <a:pt x="12538" y="2304"/>
                  <a:pt x="12517" y="2299"/>
                  <a:pt x="12504" y="2299"/>
                </a:cubicBezTo>
                <a:cubicBezTo>
                  <a:pt x="12490" y="2299"/>
                  <a:pt x="12484" y="2304"/>
                  <a:pt x="12502" y="2322"/>
                </a:cubicBezTo>
                <a:cubicBezTo>
                  <a:pt x="12467" y="2322"/>
                  <a:pt x="12478" y="2310"/>
                  <a:pt x="12467" y="2299"/>
                </a:cubicBezTo>
                <a:cubicBezTo>
                  <a:pt x="12463" y="2297"/>
                  <a:pt x="12461" y="2296"/>
                  <a:pt x="12460" y="2296"/>
                </a:cubicBezTo>
                <a:lnTo>
                  <a:pt x="12460" y="2296"/>
                </a:lnTo>
                <a:cubicBezTo>
                  <a:pt x="12456" y="2296"/>
                  <a:pt x="12477" y="2313"/>
                  <a:pt x="12473" y="2313"/>
                </a:cubicBezTo>
                <a:cubicBezTo>
                  <a:pt x="12472" y="2313"/>
                  <a:pt x="12470" y="2312"/>
                  <a:pt x="12467" y="2310"/>
                </a:cubicBezTo>
                <a:lnTo>
                  <a:pt x="12455" y="2310"/>
                </a:lnTo>
                <a:cubicBezTo>
                  <a:pt x="12443" y="2322"/>
                  <a:pt x="12431" y="2322"/>
                  <a:pt x="12407" y="2334"/>
                </a:cubicBezTo>
                <a:cubicBezTo>
                  <a:pt x="12467" y="2382"/>
                  <a:pt x="12419" y="2370"/>
                  <a:pt x="12431" y="2394"/>
                </a:cubicBezTo>
                <a:cubicBezTo>
                  <a:pt x="12419" y="2382"/>
                  <a:pt x="12407" y="2382"/>
                  <a:pt x="12383" y="2382"/>
                </a:cubicBezTo>
                <a:lnTo>
                  <a:pt x="12419" y="2418"/>
                </a:lnTo>
                <a:cubicBezTo>
                  <a:pt x="12433" y="2431"/>
                  <a:pt x="12430" y="2435"/>
                  <a:pt x="12423" y="2435"/>
                </a:cubicBezTo>
                <a:cubicBezTo>
                  <a:pt x="12417" y="2435"/>
                  <a:pt x="12408" y="2432"/>
                  <a:pt x="12402" y="2432"/>
                </a:cubicBezTo>
                <a:cubicBezTo>
                  <a:pt x="12395" y="2432"/>
                  <a:pt x="12392" y="2434"/>
                  <a:pt x="12395" y="2441"/>
                </a:cubicBezTo>
                <a:lnTo>
                  <a:pt x="12407" y="2453"/>
                </a:lnTo>
                <a:cubicBezTo>
                  <a:pt x="12413" y="2459"/>
                  <a:pt x="12404" y="2462"/>
                  <a:pt x="12389" y="2462"/>
                </a:cubicBezTo>
                <a:cubicBezTo>
                  <a:pt x="12374" y="2462"/>
                  <a:pt x="12353" y="2459"/>
                  <a:pt x="12336" y="2453"/>
                </a:cubicBezTo>
                <a:lnTo>
                  <a:pt x="12336" y="2453"/>
                </a:lnTo>
                <a:cubicBezTo>
                  <a:pt x="12383" y="2620"/>
                  <a:pt x="12181" y="2549"/>
                  <a:pt x="12157" y="2656"/>
                </a:cubicBezTo>
                <a:cubicBezTo>
                  <a:pt x="12169" y="2668"/>
                  <a:pt x="12181" y="2668"/>
                  <a:pt x="12205" y="2691"/>
                </a:cubicBezTo>
                <a:cubicBezTo>
                  <a:pt x="12209" y="2691"/>
                  <a:pt x="12212" y="2691"/>
                  <a:pt x="12214" y="2692"/>
                </a:cubicBezTo>
                <a:lnTo>
                  <a:pt x="12214" y="2692"/>
                </a:lnTo>
                <a:cubicBezTo>
                  <a:pt x="12211" y="2685"/>
                  <a:pt x="12208" y="2680"/>
                  <a:pt x="12216" y="2680"/>
                </a:cubicBezTo>
                <a:cubicBezTo>
                  <a:pt x="12228" y="2691"/>
                  <a:pt x="12264" y="2727"/>
                  <a:pt x="12240" y="2727"/>
                </a:cubicBezTo>
                <a:cubicBezTo>
                  <a:pt x="12240" y="2715"/>
                  <a:pt x="12240" y="2715"/>
                  <a:pt x="12240" y="2715"/>
                </a:cubicBezTo>
                <a:cubicBezTo>
                  <a:pt x="12228" y="2715"/>
                  <a:pt x="12240" y="2727"/>
                  <a:pt x="12228" y="2727"/>
                </a:cubicBezTo>
                <a:cubicBezTo>
                  <a:pt x="12222" y="2733"/>
                  <a:pt x="12222" y="2736"/>
                  <a:pt x="12222" y="2736"/>
                </a:cubicBezTo>
                <a:cubicBezTo>
                  <a:pt x="12222" y="2736"/>
                  <a:pt x="12222" y="2733"/>
                  <a:pt x="12216" y="2727"/>
                </a:cubicBezTo>
                <a:lnTo>
                  <a:pt x="12169" y="2739"/>
                </a:lnTo>
                <a:cubicBezTo>
                  <a:pt x="12193" y="2763"/>
                  <a:pt x="12190" y="2769"/>
                  <a:pt x="12179" y="2769"/>
                </a:cubicBezTo>
                <a:cubicBezTo>
                  <a:pt x="12169" y="2769"/>
                  <a:pt x="12151" y="2763"/>
                  <a:pt x="12145" y="2763"/>
                </a:cubicBezTo>
                <a:cubicBezTo>
                  <a:pt x="12109" y="2739"/>
                  <a:pt x="12145" y="2739"/>
                  <a:pt x="12109" y="2715"/>
                </a:cubicBezTo>
                <a:lnTo>
                  <a:pt x="12086" y="2703"/>
                </a:lnTo>
                <a:lnTo>
                  <a:pt x="12109" y="2727"/>
                </a:lnTo>
                <a:lnTo>
                  <a:pt x="12086" y="2727"/>
                </a:lnTo>
                <a:lnTo>
                  <a:pt x="12086" y="2727"/>
                </a:lnTo>
                <a:lnTo>
                  <a:pt x="12086" y="2727"/>
                </a:lnTo>
                <a:cubicBezTo>
                  <a:pt x="12086" y="2727"/>
                  <a:pt x="12086" y="2727"/>
                  <a:pt x="12086" y="2727"/>
                </a:cubicBezTo>
                <a:lnTo>
                  <a:pt x="12086" y="2727"/>
                </a:lnTo>
                <a:cubicBezTo>
                  <a:pt x="12090" y="2731"/>
                  <a:pt x="12094" y="2736"/>
                  <a:pt x="12097" y="2739"/>
                </a:cubicBezTo>
                <a:cubicBezTo>
                  <a:pt x="12097" y="2739"/>
                  <a:pt x="12094" y="2739"/>
                  <a:pt x="12090" y="2737"/>
                </a:cubicBezTo>
                <a:lnTo>
                  <a:pt x="12090" y="2737"/>
                </a:lnTo>
                <a:lnTo>
                  <a:pt x="12097" y="2751"/>
                </a:lnTo>
                <a:cubicBezTo>
                  <a:pt x="12080" y="2739"/>
                  <a:pt x="12074" y="2739"/>
                  <a:pt x="12069" y="2739"/>
                </a:cubicBezTo>
                <a:cubicBezTo>
                  <a:pt x="12065" y="2739"/>
                  <a:pt x="12062" y="2739"/>
                  <a:pt x="12050" y="2727"/>
                </a:cubicBezTo>
                <a:lnTo>
                  <a:pt x="12050" y="2727"/>
                </a:lnTo>
                <a:cubicBezTo>
                  <a:pt x="12007" y="2748"/>
                  <a:pt x="12050" y="2789"/>
                  <a:pt x="12018" y="2789"/>
                </a:cubicBezTo>
                <a:cubicBezTo>
                  <a:pt x="12014" y="2789"/>
                  <a:pt x="12009" y="2788"/>
                  <a:pt x="12002" y="2787"/>
                </a:cubicBezTo>
                <a:lnTo>
                  <a:pt x="12002" y="2787"/>
                </a:lnTo>
                <a:cubicBezTo>
                  <a:pt x="12014" y="2799"/>
                  <a:pt x="12050" y="2834"/>
                  <a:pt x="12038" y="2846"/>
                </a:cubicBezTo>
                <a:cubicBezTo>
                  <a:pt x="12026" y="2846"/>
                  <a:pt x="12014" y="2834"/>
                  <a:pt x="12002" y="2822"/>
                </a:cubicBezTo>
                <a:lnTo>
                  <a:pt x="12002" y="2822"/>
                </a:lnTo>
                <a:lnTo>
                  <a:pt x="12014" y="2846"/>
                </a:lnTo>
                <a:cubicBezTo>
                  <a:pt x="12000" y="2840"/>
                  <a:pt x="11990" y="2838"/>
                  <a:pt x="11984" y="2838"/>
                </a:cubicBezTo>
                <a:cubicBezTo>
                  <a:pt x="11963" y="2838"/>
                  <a:pt x="11970" y="2861"/>
                  <a:pt x="11943" y="2870"/>
                </a:cubicBezTo>
                <a:lnTo>
                  <a:pt x="11931" y="2858"/>
                </a:lnTo>
                <a:lnTo>
                  <a:pt x="11931" y="2858"/>
                </a:lnTo>
                <a:cubicBezTo>
                  <a:pt x="11943" y="2870"/>
                  <a:pt x="11955" y="2894"/>
                  <a:pt x="11943" y="2894"/>
                </a:cubicBezTo>
                <a:lnTo>
                  <a:pt x="11907" y="2870"/>
                </a:lnTo>
                <a:lnTo>
                  <a:pt x="11907" y="2870"/>
                </a:lnTo>
                <a:cubicBezTo>
                  <a:pt x="11883" y="2870"/>
                  <a:pt x="11966" y="2930"/>
                  <a:pt x="11943" y="2930"/>
                </a:cubicBezTo>
                <a:cubicBezTo>
                  <a:pt x="11978" y="2953"/>
                  <a:pt x="12002" y="2953"/>
                  <a:pt x="12026" y="2977"/>
                </a:cubicBezTo>
                <a:cubicBezTo>
                  <a:pt x="12011" y="2967"/>
                  <a:pt x="12000" y="2963"/>
                  <a:pt x="11994" y="2963"/>
                </a:cubicBezTo>
                <a:cubicBezTo>
                  <a:pt x="11987" y="2963"/>
                  <a:pt x="11988" y="2970"/>
                  <a:pt x="12002" y="2977"/>
                </a:cubicBezTo>
                <a:cubicBezTo>
                  <a:pt x="12002" y="2989"/>
                  <a:pt x="12002" y="2992"/>
                  <a:pt x="12001" y="2992"/>
                </a:cubicBezTo>
                <a:cubicBezTo>
                  <a:pt x="11999" y="2992"/>
                  <a:pt x="11996" y="2989"/>
                  <a:pt x="11990" y="2989"/>
                </a:cubicBezTo>
                <a:lnTo>
                  <a:pt x="12002" y="3013"/>
                </a:lnTo>
                <a:cubicBezTo>
                  <a:pt x="12001" y="3015"/>
                  <a:pt x="11998" y="3015"/>
                  <a:pt x="11996" y="3015"/>
                </a:cubicBezTo>
                <a:cubicBezTo>
                  <a:pt x="11983" y="3015"/>
                  <a:pt x="11961" y="2994"/>
                  <a:pt x="11948" y="2974"/>
                </a:cubicBezTo>
                <a:lnTo>
                  <a:pt x="11948" y="2974"/>
                </a:lnTo>
                <a:cubicBezTo>
                  <a:pt x="11960" y="2999"/>
                  <a:pt x="11930" y="2990"/>
                  <a:pt x="11919" y="3001"/>
                </a:cubicBezTo>
                <a:lnTo>
                  <a:pt x="11907" y="2989"/>
                </a:lnTo>
                <a:lnTo>
                  <a:pt x="11895" y="3001"/>
                </a:lnTo>
                <a:cubicBezTo>
                  <a:pt x="11919" y="3025"/>
                  <a:pt x="11907" y="3037"/>
                  <a:pt x="11883" y="3037"/>
                </a:cubicBezTo>
                <a:lnTo>
                  <a:pt x="11871" y="3025"/>
                </a:lnTo>
                <a:lnTo>
                  <a:pt x="11871" y="3025"/>
                </a:lnTo>
                <a:cubicBezTo>
                  <a:pt x="11876" y="3035"/>
                  <a:pt x="11873" y="3039"/>
                  <a:pt x="11864" y="3039"/>
                </a:cubicBezTo>
                <a:cubicBezTo>
                  <a:pt x="11853" y="3039"/>
                  <a:pt x="11832" y="3032"/>
                  <a:pt x="11812" y="3025"/>
                </a:cubicBezTo>
                <a:lnTo>
                  <a:pt x="11812" y="3025"/>
                </a:lnTo>
                <a:cubicBezTo>
                  <a:pt x="11826" y="3044"/>
                  <a:pt x="11814" y="3046"/>
                  <a:pt x="11797" y="3046"/>
                </a:cubicBezTo>
                <a:cubicBezTo>
                  <a:pt x="11792" y="3046"/>
                  <a:pt x="11788" y="3046"/>
                  <a:pt x="11783" y="3046"/>
                </a:cubicBezTo>
                <a:cubicBezTo>
                  <a:pt x="11761" y="3046"/>
                  <a:pt x="11740" y="3049"/>
                  <a:pt x="11764" y="3084"/>
                </a:cubicBezTo>
                <a:lnTo>
                  <a:pt x="11740" y="3061"/>
                </a:lnTo>
                <a:lnTo>
                  <a:pt x="11740" y="3061"/>
                </a:lnTo>
                <a:cubicBezTo>
                  <a:pt x="11776" y="3132"/>
                  <a:pt x="11681" y="3096"/>
                  <a:pt x="11740" y="3168"/>
                </a:cubicBezTo>
                <a:cubicBezTo>
                  <a:pt x="11729" y="3165"/>
                  <a:pt x="11721" y="3164"/>
                  <a:pt x="11716" y="3164"/>
                </a:cubicBezTo>
                <a:cubicBezTo>
                  <a:pt x="11675" y="3164"/>
                  <a:pt x="11763" y="3223"/>
                  <a:pt x="11742" y="3223"/>
                </a:cubicBezTo>
                <a:cubicBezTo>
                  <a:pt x="11738" y="3223"/>
                  <a:pt x="11730" y="3220"/>
                  <a:pt x="11716" y="3215"/>
                </a:cubicBezTo>
                <a:lnTo>
                  <a:pt x="11716" y="3215"/>
                </a:lnTo>
                <a:lnTo>
                  <a:pt x="11728" y="3227"/>
                </a:lnTo>
                <a:cubicBezTo>
                  <a:pt x="11645" y="3311"/>
                  <a:pt x="11538" y="3370"/>
                  <a:pt x="11514" y="3489"/>
                </a:cubicBezTo>
                <a:lnTo>
                  <a:pt x="11502" y="3477"/>
                </a:lnTo>
                <a:cubicBezTo>
                  <a:pt x="11371" y="3584"/>
                  <a:pt x="11324" y="3751"/>
                  <a:pt x="11216" y="3870"/>
                </a:cubicBezTo>
                <a:cubicBezTo>
                  <a:pt x="11216" y="3894"/>
                  <a:pt x="11264" y="3918"/>
                  <a:pt x="11276" y="3942"/>
                </a:cubicBezTo>
                <a:cubicBezTo>
                  <a:pt x="11276" y="3942"/>
                  <a:pt x="11271" y="3947"/>
                  <a:pt x="11260" y="3947"/>
                </a:cubicBezTo>
                <a:cubicBezTo>
                  <a:pt x="11255" y="3947"/>
                  <a:pt x="11248" y="3946"/>
                  <a:pt x="11240" y="3942"/>
                </a:cubicBezTo>
                <a:cubicBezTo>
                  <a:pt x="11240" y="3930"/>
                  <a:pt x="11216" y="3918"/>
                  <a:pt x="11204" y="3906"/>
                </a:cubicBezTo>
                <a:cubicBezTo>
                  <a:pt x="11204" y="3930"/>
                  <a:pt x="11157" y="3930"/>
                  <a:pt x="11181" y="3953"/>
                </a:cubicBezTo>
                <a:lnTo>
                  <a:pt x="11216" y="3965"/>
                </a:lnTo>
                <a:cubicBezTo>
                  <a:pt x="11228" y="3977"/>
                  <a:pt x="11216" y="3989"/>
                  <a:pt x="11204" y="3989"/>
                </a:cubicBezTo>
                <a:cubicBezTo>
                  <a:pt x="11195" y="3980"/>
                  <a:pt x="11173" y="3971"/>
                  <a:pt x="11162" y="3962"/>
                </a:cubicBezTo>
                <a:lnTo>
                  <a:pt x="11162" y="3962"/>
                </a:lnTo>
                <a:cubicBezTo>
                  <a:pt x="11175" y="3983"/>
                  <a:pt x="11171" y="3987"/>
                  <a:pt x="11162" y="3987"/>
                </a:cubicBezTo>
                <a:cubicBezTo>
                  <a:pt x="11154" y="3987"/>
                  <a:pt x="11142" y="3983"/>
                  <a:pt x="11132" y="3983"/>
                </a:cubicBezTo>
                <a:cubicBezTo>
                  <a:pt x="11123" y="3983"/>
                  <a:pt x="11118" y="3987"/>
                  <a:pt x="11121" y="4001"/>
                </a:cubicBezTo>
                <a:cubicBezTo>
                  <a:pt x="11181" y="4049"/>
                  <a:pt x="11204" y="4108"/>
                  <a:pt x="11240" y="4156"/>
                </a:cubicBezTo>
                <a:lnTo>
                  <a:pt x="11216" y="4156"/>
                </a:lnTo>
                <a:cubicBezTo>
                  <a:pt x="11216" y="4144"/>
                  <a:pt x="11169" y="4132"/>
                  <a:pt x="11181" y="4108"/>
                </a:cubicBezTo>
                <a:lnTo>
                  <a:pt x="11181" y="4108"/>
                </a:lnTo>
                <a:cubicBezTo>
                  <a:pt x="11157" y="4120"/>
                  <a:pt x="11169" y="4144"/>
                  <a:pt x="11157" y="4156"/>
                </a:cubicBezTo>
                <a:cubicBezTo>
                  <a:pt x="11169" y="4156"/>
                  <a:pt x="11193" y="4180"/>
                  <a:pt x="11193" y="4192"/>
                </a:cubicBezTo>
                <a:cubicBezTo>
                  <a:pt x="11183" y="4192"/>
                  <a:pt x="11158" y="4176"/>
                  <a:pt x="11143" y="4176"/>
                </a:cubicBezTo>
                <a:cubicBezTo>
                  <a:pt x="11139" y="4176"/>
                  <a:pt x="11135" y="4177"/>
                  <a:pt x="11133" y="4180"/>
                </a:cubicBezTo>
                <a:lnTo>
                  <a:pt x="11121" y="4156"/>
                </a:lnTo>
                <a:cubicBezTo>
                  <a:pt x="11117" y="4154"/>
                  <a:pt x="11114" y="4153"/>
                  <a:pt x="11112" y="4153"/>
                </a:cubicBezTo>
                <a:lnTo>
                  <a:pt x="11112" y="4153"/>
                </a:lnTo>
                <a:cubicBezTo>
                  <a:pt x="11106" y="4153"/>
                  <a:pt x="11121" y="4170"/>
                  <a:pt x="11121" y="4180"/>
                </a:cubicBezTo>
                <a:cubicBezTo>
                  <a:pt x="11097" y="4168"/>
                  <a:pt x="11085" y="4168"/>
                  <a:pt x="11050" y="4156"/>
                </a:cubicBezTo>
                <a:lnTo>
                  <a:pt x="11050" y="4156"/>
                </a:lnTo>
                <a:cubicBezTo>
                  <a:pt x="11085" y="4192"/>
                  <a:pt x="11062" y="4180"/>
                  <a:pt x="11073" y="4204"/>
                </a:cubicBezTo>
                <a:cubicBezTo>
                  <a:pt x="11109" y="4215"/>
                  <a:pt x="11097" y="4239"/>
                  <a:pt x="11121" y="4251"/>
                </a:cubicBezTo>
                <a:lnTo>
                  <a:pt x="11121" y="4227"/>
                </a:lnTo>
                <a:cubicBezTo>
                  <a:pt x="11117" y="4229"/>
                  <a:pt x="11114" y="4230"/>
                  <a:pt x="11112" y="4230"/>
                </a:cubicBezTo>
                <a:cubicBezTo>
                  <a:pt x="11104" y="4230"/>
                  <a:pt x="11115" y="4209"/>
                  <a:pt x="11085" y="4180"/>
                </a:cubicBezTo>
                <a:lnTo>
                  <a:pt x="11085" y="4180"/>
                </a:lnTo>
                <a:cubicBezTo>
                  <a:pt x="11105" y="4190"/>
                  <a:pt x="11134" y="4233"/>
                  <a:pt x="11142" y="4233"/>
                </a:cubicBezTo>
                <a:cubicBezTo>
                  <a:pt x="11144" y="4233"/>
                  <a:pt x="11145" y="4231"/>
                  <a:pt x="11145" y="4227"/>
                </a:cubicBezTo>
                <a:lnTo>
                  <a:pt x="11145" y="4227"/>
                </a:lnTo>
                <a:cubicBezTo>
                  <a:pt x="11157" y="4263"/>
                  <a:pt x="11133" y="4251"/>
                  <a:pt x="11157" y="4299"/>
                </a:cubicBezTo>
                <a:cubicBezTo>
                  <a:pt x="11157" y="4297"/>
                  <a:pt x="11157" y="4296"/>
                  <a:pt x="11158" y="4296"/>
                </a:cubicBezTo>
                <a:cubicBezTo>
                  <a:pt x="11164" y="4296"/>
                  <a:pt x="11184" y="4323"/>
                  <a:pt x="11204" y="4323"/>
                </a:cubicBezTo>
                <a:cubicBezTo>
                  <a:pt x="11201" y="4330"/>
                  <a:pt x="11197" y="4333"/>
                  <a:pt x="11193" y="4333"/>
                </a:cubicBezTo>
                <a:cubicBezTo>
                  <a:pt x="11183" y="4333"/>
                  <a:pt x="11170" y="4319"/>
                  <a:pt x="11145" y="4311"/>
                </a:cubicBezTo>
                <a:cubicBezTo>
                  <a:pt x="11145" y="4314"/>
                  <a:pt x="11143" y="4314"/>
                  <a:pt x="11142" y="4314"/>
                </a:cubicBezTo>
                <a:cubicBezTo>
                  <a:pt x="11140" y="4314"/>
                  <a:pt x="11137" y="4314"/>
                  <a:pt x="11136" y="4314"/>
                </a:cubicBezTo>
                <a:cubicBezTo>
                  <a:pt x="11133" y="4314"/>
                  <a:pt x="11133" y="4317"/>
                  <a:pt x="11145" y="4334"/>
                </a:cubicBezTo>
                <a:cubicBezTo>
                  <a:pt x="11166" y="4356"/>
                  <a:pt x="11162" y="4360"/>
                  <a:pt x="11155" y="4360"/>
                </a:cubicBezTo>
                <a:cubicBezTo>
                  <a:pt x="11151" y="4360"/>
                  <a:pt x="11145" y="4358"/>
                  <a:pt x="11145" y="4358"/>
                </a:cubicBezTo>
                <a:lnTo>
                  <a:pt x="11133" y="4358"/>
                </a:lnTo>
                <a:lnTo>
                  <a:pt x="11145" y="4370"/>
                </a:lnTo>
                <a:cubicBezTo>
                  <a:pt x="11142" y="4372"/>
                  <a:pt x="11140" y="4372"/>
                  <a:pt x="11137" y="4372"/>
                </a:cubicBezTo>
                <a:cubicBezTo>
                  <a:pt x="11116" y="4372"/>
                  <a:pt x="11093" y="4334"/>
                  <a:pt x="11062" y="4334"/>
                </a:cubicBezTo>
                <a:cubicBezTo>
                  <a:pt x="11056" y="4333"/>
                  <a:pt x="11053" y="4332"/>
                  <a:pt x="11051" y="4332"/>
                </a:cubicBezTo>
                <a:cubicBezTo>
                  <a:pt x="11038" y="4332"/>
                  <a:pt x="11070" y="4358"/>
                  <a:pt x="11050" y="4358"/>
                </a:cubicBezTo>
                <a:lnTo>
                  <a:pt x="11062" y="4358"/>
                </a:lnTo>
                <a:cubicBezTo>
                  <a:pt x="11062" y="4370"/>
                  <a:pt x="11050" y="4382"/>
                  <a:pt x="11073" y="4406"/>
                </a:cubicBezTo>
                <a:cubicBezTo>
                  <a:pt x="11071" y="4404"/>
                  <a:pt x="11070" y="4403"/>
                  <a:pt x="11069" y="4403"/>
                </a:cubicBezTo>
                <a:lnTo>
                  <a:pt x="11069" y="4403"/>
                </a:lnTo>
                <a:cubicBezTo>
                  <a:pt x="11066" y="4403"/>
                  <a:pt x="11076" y="4420"/>
                  <a:pt x="11085" y="4430"/>
                </a:cubicBezTo>
                <a:cubicBezTo>
                  <a:pt x="11085" y="4439"/>
                  <a:pt x="11099" y="4462"/>
                  <a:pt x="11085" y="4462"/>
                </a:cubicBezTo>
                <a:cubicBezTo>
                  <a:pt x="11080" y="4462"/>
                  <a:pt x="11073" y="4459"/>
                  <a:pt x="11062" y="4454"/>
                </a:cubicBezTo>
                <a:cubicBezTo>
                  <a:pt x="11050" y="4454"/>
                  <a:pt x="11026" y="4454"/>
                  <a:pt x="11014" y="4442"/>
                </a:cubicBezTo>
                <a:lnTo>
                  <a:pt x="10990" y="4454"/>
                </a:lnTo>
                <a:lnTo>
                  <a:pt x="10954" y="4418"/>
                </a:lnTo>
                <a:lnTo>
                  <a:pt x="10954" y="4418"/>
                </a:lnTo>
                <a:cubicBezTo>
                  <a:pt x="10954" y="4442"/>
                  <a:pt x="10978" y="4465"/>
                  <a:pt x="11002" y="4501"/>
                </a:cubicBezTo>
                <a:cubicBezTo>
                  <a:pt x="11014" y="4501"/>
                  <a:pt x="11026" y="4501"/>
                  <a:pt x="11050" y="4513"/>
                </a:cubicBezTo>
                <a:cubicBezTo>
                  <a:pt x="11085" y="4549"/>
                  <a:pt x="10990" y="4537"/>
                  <a:pt x="11026" y="4549"/>
                </a:cubicBezTo>
                <a:cubicBezTo>
                  <a:pt x="11026" y="4557"/>
                  <a:pt x="11025" y="4559"/>
                  <a:pt x="11022" y="4559"/>
                </a:cubicBezTo>
                <a:cubicBezTo>
                  <a:pt x="11018" y="4559"/>
                  <a:pt x="11010" y="4549"/>
                  <a:pt x="11002" y="4549"/>
                </a:cubicBezTo>
                <a:lnTo>
                  <a:pt x="11002" y="4549"/>
                </a:lnTo>
                <a:cubicBezTo>
                  <a:pt x="10990" y="4561"/>
                  <a:pt x="11014" y="4573"/>
                  <a:pt x="11014" y="4585"/>
                </a:cubicBezTo>
                <a:lnTo>
                  <a:pt x="10990" y="4585"/>
                </a:lnTo>
                <a:cubicBezTo>
                  <a:pt x="10981" y="4580"/>
                  <a:pt x="10975" y="4578"/>
                  <a:pt x="10973" y="4578"/>
                </a:cubicBezTo>
                <a:cubicBezTo>
                  <a:pt x="10963" y="4578"/>
                  <a:pt x="10997" y="4608"/>
                  <a:pt x="10978" y="4608"/>
                </a:cubicBezTo>
                <a:cubicBezTo>
                  <a:pt x="10969" y="4608"/>
                  <a:pt x="10934" y="4588"/>
                  <a:pt x="10926" y="4588"/>
                </a:cubicBezTo>
                <a:lnTo>
                  <a:pt x="10926" y="4588"/>
                </a:lnTo>
                <a:cubicBezTo>
                  <a:pt x="10924" y="4588"/>
                  <a:pt x="10925" y="4590"/>
                  <a:pt x="10931" y="4596"/>
                </a:cubicBezTo>
                <a:cubicBezTo>
                  <a:pt x="10931" y="4596"/>
                  <a:pt x="10931" y="4608"/>
                  <a:pt x="10943" y="4608"/>
                </a:cubicBezTo>
                <a:cubicBezTo>
                  <a:pt x="10954" y="4620"/>
                  <a:pt x="10966" y="4632"/>
                  <a:pt x="10954" y="4632"/>
                </a:cubicBezTo>
                <a:lnTo>
                  <a:pt x="10943" y="4644"/>
                </a:lnTo>
                <a:cubicBezTo>
                  <a:pt x="10931" y="4644"/>
                  <a:pt x="10931" y="4644"/>
                  <a:pt x="10931" y="4656"/>
                </a:cubicBezTo>
                <a:lnTo>
                  <a:pt x="10919" y="4644"/>
                </a:lnTo>
                <a:cubicBezTo>
                  <a:pt x="10919" y="4648"/>
                  <a:pt x="10917" y="4649"/>
                  <a:pt x="10916" y="4649"/>
                </a:cubicBezTo>
                <a:cubicBezTo>
                  <a:pt x="10912" y="4649"/>
                  <a:pt x="10907" y="4644"/>
                  <a:pt x="10907" y="4644"/>
                </a:cubicBezTo>
                <a:cubicBezTo>
                  <a:pt x="10900" y="4643"/>
                  <a:pt x="10895" y="4642"/>
                  <a:pt x="10891" y="4642"/>
                </a:cubicBezTo>
                <a:cubicBezTo>
                  <a:pt x="10852" y="4642"/>
                  <a:pt x="10891" y="4681"/>
                  <a:pt x="10861" y="4681"/>
                </a:cubicBezTo>
                <a:cubicBezTo>
                  <a:pt x="10857" y="4681"/>
                  <a:pt x="10853" y="4681"/>
                  <a:pt x="10847" y="4680"/>
                </a:cubicBezTo>
                <a:lnTo>
                  <a:pt x="10847" y="4680"/>
                </a:lnTo>
                <a:cubicBezTo>
                  <a:pt x="10871" y="4704"/>
                  <a:pt x="10883" y="4704"/>
                  <a:pt x="10907" y="4715"/>
                </a:cubicBezTo>
                <a:cubicBezTo>
                  <a:pt x="10919" y="4727"/>
                  <a:pt x="10931" y="4751"/>
                  <a:pt x="10943" y="4775"/>
                </a:cubicBezTo>
                <a:cubicBezTo>
                  <a:pt x="10895" y="4751"/>
                  <a:pt x="10847" y="4763"/>
                  <a:pt x="10800" y="4727"/>
                </a:cubicBezTo>
                <a:lnTo>
                  <a:pt x="10800" y="4727"/>
                </a:lnTo>
                <a:cubicBezTo>
                  <a:pt x="10788" y="4739"/>
                  <a:pt x="10835" y="4739"/>
                  <a:pt x="10847" y="4763"/>
                </a:cubicBezTo>
                <a:cubicBezTo>
                  <a:pt x="10847" y="4763"/>
                  <a:pt x="10871" y="4763"/>
                  <a:pt x="10895" y="4775"/>
                </a:cubicBezTo>
                <a:cubicBezTo>
                  <a:pt x="10919" y="4799"/>
                  <a:pt x="10919" y="4811"/>
                  <a:pt x="10907" y="4811"/>
                </a:cubicBezTo>
                <a:lnTo>
                  <a:pt x="10871" y="4787"/>
                </a:lnTo>
                <a:lnTo>
                  <a:pt x="10871" y="4787"/>
                </a:lnTo>
                <a:cubicBezTo>
                  <a:pt x="10871" y="4811"/>
                  <a:pt x="10931" y="4846"/>
                  <a:pt x="10966" y="4882"/>
                </a:cubicBezTo>
                <a:cubicBezTo>
                  <a:pt x="10943" y="4882"/>
                  <a:pt x="10919" y="4858"/>
                  <a:pt x="10871" y="4835"/>
                </a:cubicBezTo>
                <a:lnTo>
                  <a:pt x="10871" y="4846"/>
                </a:lnTo>
                <a:lnTo>
                  <a:pt x="10847" y="4835"/>
                </a:lnTo>
                <a:lnTo>
                  <a:pt x="10847" y="4835"/>
                </a:lnTo>
                <a:cubicBezTo>
                  <a:pt x="10847" y="4846"/>
                  <a:pt x="10871" y="4870"/>
                  <a:pt x="10859" y="4870"/>
                </a:cubicBezTo>
                <a:cubicBezTo>
                  <a:pt x="10835" y="4846"/>
                  <a:pt x="10812" y="4870"/>
                  <a:pt x="10788" y="4835"/>
                </a:cubicBezTo>
                <a:cubicBezTo>
                  <a:pt x="10776" y="4835"/>
                  <a:pt x="10788" y="4846"/>
                  <a:pt x="10800" y="4858"/>
                </a:cubicBezTo>
                <a:cubicBezTo>
                  <a:pt x="10804" y="4862"/>
                  <a:pt x="10806" y="4864"/>
                  <a:pt x="10808" y="4864"/>
                </a:cubicBezTo>
                <a:cubicBezTo>
                  <a:pt x="10813" y="4864"/>
                  <a:pt x="10816" y="4858"/>
                  <a:pt x="10823" y="4858"/>
                </a:cubicBezTo>
                <a:cubicBezTo>
                  <a:pt x="10847" y="4882"/>
                  <a:pt x="10847" y="4882"/>
                  <a:pt x="10835" y="4894"/>
                </a:cubicBezTo>
                <a:cubicBezTo>
                  <a:pt x="10816" y="4884"/>
                  <a:pt x="10851" y="4867"/>
                  <a:pt x="10821" y="4867"/>
                </a:cubicBezTo>
                <a:cubicBezTo>
                  <a:pt x="10815" y="4867"/>
                  <a:pt x="10805" y="4868"/>
                  <a:pt x="10791" y="4870"/>
                </a:cubicBezTo>
                <a:lnTo>
                  <a:pt x="10791" y="4870"/>
                </a:lnTo>
                <a:cubicBezTo>
                  <a:pt x="10794" y="4869"/>
                  <a:pt x="10800" y="4866"/>
                  <a:pt x="10800" y="4858"/>
                </a:cubicBezTo>
                <a:lnTo>
                  <a:pt x="10788" y="4858"/>
                </a:lnTo>
                <a:cubicBezTo>
                  <a:pt x="10764" y="4858"/>
                  <a:pt x="10728" y="4858"/>
                  <a:pt x="10776" y="4846"/>
                </a:cubicBezTo>
                <a:lnTo>
                  <a:pt x="10764" y="4846"/>
                </a:lnTo>
                <a:cubicBezTo>
                  <a:pt x="10764" y="4835"/>
                  <a:pt x="10764" y="4835"/>
                  <a:pt x="10776" y="4823"/>
                </a:cubicBezTo>
                <a:cubicBezTo>
                  <a:pt x="10784" y="4823"/>
                  <a:pt x="10792" y="4828"/>
                  <a:pt x="10793" y="4828"/>
                </a:cubicBezTo>
                <a:cubicBezTo>
                  <a:pt x="10793" y="4828"/>
                  <a:pt x="10792" y="4827"/>
                  <a:pt x="10788" y="4823"/>
                </a:cubicBezTo>
                <a:cubicBezTo>
                  <a:pt x="10776" y="4811"/>
                  <a:pt x="10776" y="4811"/>
                  <a:pt x="10776" y="4811"/>
                </a:cubicBezTo>
                <a:lnTo>
                  <a:pt x="10800" y="4811"/>
                </a:lnTo>
                <a:lnTo>
                  <a:pt x="10823" y="4835"/>
                </a:lnTo>
                <a:cubicBezTo>
                  <a:pt x="10847" y="4835"/>
                  <a:pt x="10788" y="4811"/>
                  <a:pt x="10800" y="4799"/>
                </a:cubicBezTo>
                <a:lnTo>
                  <a:pt x="10788" y="4799"/>
                </a:lnTo>
                <a:cubicBezTo>
                  <a:pt x="10800" y="4763"/>
                  <a:pt x="10812" y="4727"/>
                  <a:pt x="10764" y="4704"/>
                </a:cubicBezTo>
                <a:lnTo>
                  <a:pt x="10788" y="4704"/>
                </a:lnTo>
                <a:cubicBezTo>
                  <a:pt x="10788" y="4704"/>
                  <a:pt x="10788" y="4704"/>
                  <a:pt x="10788" y="4692"/>
                </a:cubicBezTo>
                <a:cubicBezTo>
                  <a:pt x="10812" y="4620"/>
                  <a:pt x="10764" y="4561"/>
                  <a:pt x="10764" y="4489"/>
                </a:cubicBezTo>
                <a:cubicBezTo>
                  <a:pt x="10748" y="4489"/>
                  <a:pt x="10722" y="4495"/>
                  <a:pt x="10699" y="4495"/>
                </a:cubicBezTo>
                <a:cubicBezTo>
                  <a:pt x="10687" y="4495"/>
                  <a:pt x="10677" y="4493"/>
                  <a:pt x="10669" y="4489"/>
                </a:cubicBezTo>
                <a:cubicBezTo>
                  <a:pt x="10669" y="4489"/>
                  <a:pt x="10669" y="4489"/>
                  <a:pt x="10692" y="4477"/>
                </a:cubicBezTo>
                <a:cubicBezTo>
                  <a:pt x="10700" y="4481"/>
                  <a:pt x="10708" y="4483"/>
                  <a:pt x="10715" y="4483"/>
                </a:cubicBezTo>
                <a:cubicBezTo>
                  <a:pt x="10730" y="4483"/>
                  <a:pt x="10740" y="4477"/>
                  <a:pt x="10740" y="4477"/>
                </a:cubicBezTo>
                <a:cubicBezTo>
                  <a:pt x="10740" y="4477"/>
                  <a:pt x="10776" y="4454"/>
                  <a:pt x="10740" y="4454"/>
                </a:cubicBezTo>
                <a:lnTo>
                  <a:pt x="10704" y="4465"/>
                </a:lnTo>
                <a:cubicBezTo>
                  <a:pt x="10692" y="4465"/>
                  <a:pt x="10692" y="4465"/>
                  <a:pt x="10692" y="4454"/>
                </a:cubicBezTo>
                <a:cubicBezTo>
                  <a:pt x="10716" y="4454"/>
                  <a:pt x="10752" y="4442"/>
                  <a:pt x="10764" y="4442"/>
                </a:cubicBezTo>
                <a:cubicBezTo>
                  <a:pt x="10669" y="4442"/>
                  <a:pt x="10800" y="4430"/>
                  <a:pt x="10764" y="4418"/>
                </a:cubicBezTo>
                <a:lnTo>
                  <a:pt x="10764" y="4418"/>
                </a:lnTo>
                <a:cubicBezTo>
                  <a:pt x="10728" y="4424"/>
                  <a:pt x="10692" y="4427"/>
                  <a:pt x="10660" y="4427"/>
                </a:cubicBezTo>
                <a:cubicBezTo>
                  <a:pt x="10627" y="4427"/>
                  <a:pt x="10597" y="4424"/>
                  <a:pt x="10573" y="4418"/>
                </a:cubicBezTo>
                <a:lnTo>
                  <a:pt x="10585" y="4418"/>
                </a:lnTo>
                <a:cubicBezTo>
                  <a:pt x="10585" y="4418"/>
                  <a:pt x="10612" y="4413"/>
                  <a:pt x="10629" y="4413"/>
                </a:cubicBezTo>
                <a:cubicBezTo>
                  <a:pt x="10638" y="4413"/>
                  <a:pt x="10645" y="4414"/>
                  <a:pt x="10645" y="4418"/>
                </a:cubicBezTo>
                <a:cubicBezTo>
                  <a:pt x="10657" y="4406"/>
                  <a:pt x="10633" y="4406"/>
                  <a:pt x="10633" y="4394"/>
                </a:cubicBezTo>
                <a:cubicBezTo>
                  <a:pt x="10625" y="4394"/>
                  <a:pt x="10612" y="4399"/>
                  <a:pt x="10600" y="4399"/>
                </a:cubicBezTo>
                <a:cubicBezTo>
                  <a:pt x="10595" y="4399"/>
                  <a:pt x="10589" y="4398"/>
                  <a:pt x="10585" y="4394"/>
                </a:cubicBezTo>
                <a:cubicBezTo>
                  <a:pt x="10597" y="4394"/>
                  <a:pt x="10633" y="4382"/>
                  <a:pt x="10633" y="4382"/>
                </a:cubicBezTo>
                <a:lnTo>
                  <a:pt x="10645" y="4382"/>
                </a:lnTo>
                <a:cubicBezTo>
                  <a:pt x="10681" y="4370"/>
                  <a:pt x="10681" y="4358"/>
                  <a:pt x="10716" y="4358"/>
                </a:cubicBezTo>
                <a:cubicBezTo>
                  <a:pt x="10669" y="4358"/>
                  <a:pt x="10692" y="4346"/>
                  <a:pt x="10669" y="4346"/>
                </a:cubicBezTo>
                <a:cubicBezTo>
                  <a:pt x="10633" y="4358"/>
                  <a:pt x="10621" y="4358"/>
                  <a:pt x="10597" y="4358"/>
                </a:cubicBezTo>
                <a:lnTo>
                  <a:pt x="10608" y="4370"/>
                </a:lnTo>
                <a:lnTo>
                  <a:pt x="10608" y="4370"/>
                </a:lnTo>
                <a:cubicBezTo>
                  <a:pt x="10601" y="4370"/>
                  <a:pt x="10596" y="4370"/>
                  <a:pt x="10596" y="4370"/>
                </a:cubicBezTo>
                <a:lnTo>
                  <a:pt x="10596" y="4370"/>
                </a:lnTo>
                <a:cubicBezTo>
                  <a:pt x="10562" y="4370"/>
                  <a:pt x="10585" y="4358"/>
                  <a:pt x="10550" y="4358"/>
                </a:cubicBezTo>
                <a:cubicBezTo>
                  <a:pt x="10550" y="4358"/>
                  <a:pt x="10514" y="4358"/>
                  <a:pt x="10490" y="4370"/>
                </a:cubicBezTo>
                <a:cubicBezTo>
                  <a:pt x="10490" y="4358"/>
                  <a:pt x="10514" y="4358"/>
                  <a:pt x="10550" y="4358"/>
                </a:cubicBezTo>
                <a:cubicBezTo>
                  <a:pt x="10538" y="4346"/>
                  <a:pt x="10573" y="4346"/>
                  <a:pt x="10538" y="4346"/>
                </a:cubicBezTo>
                <a:cubicBezTo>
                  <a:pt x="10550" y="4334"/>
                  <a:pt x="10573" y="4334"/>
                  <a:pt x="10597" y="4334"/>
                </a:cubicBezTo>
                <a:cubicBezTo>
                  <a:pt x="10603" y="4333"/>
                  <a:pt x="10605" y="4332"/>
                  <a:pt x="10606" y="4332"/>
                </a:cubicBezTo>
                <a:lnTo>
                  <a:pt x="10606" y="4332"/>
                </a:lnTo>
                <a:cubicBezTo>
                  <a:pt x="10611" y="4332"/>
                  <a:pt x="10590" y="4343"/>
                  <a:pt x="10611" y="4343"/>
                </a:cubicBezTo>
                <a:cubicBezTo>
                  <a:pt x="10620" y="4343"/>
                  <a:pt x="10638" y="4341"/>
                  <a:pt x="10669" y="4334"/>
                </a:cubicBezTo>
                <a:lnTo>
                  <a:pt x="10633" y="4334"/>
                </a:lnTo>
                <a:cubicBezTo>
                  <a:pt x="10645" y="4334"/>
                  <a:pt x="10681" y="4323"/>
                  <a:pt x="10669" y="4323"/>
                </a:cubicBezTo>
                <a:lnTo>
                  <a:pt x="10585" y="4323"/>
                </a:lnTo>
                <a:cubicBezTo>
                  <a:pt x="10573" y="4323"/>
                  <a:pt x="10550" y="4334"/>
                  <a:pt x="10526" y="4346"/>
                </a:cubicBezTo>
                <a:cubicBezTo>
                  <a:pt x="10478" y="4346"/>
                  <a:pt x="10514" y="4334"/>
                  <a:pt x="10514" y="4334"/>
                </a:cubicBezTo>
                <a:lnTo>
                  <a:pt x="10502" y="4334"/>
                </a:lnTo>
                <a:cubicBezTo>
                  <a:pt x="10526" y="4323"/>
                  <a:pt x="10573" y="4323"/>
                  <a:pt x="10597" y="4311"/>
                </a:cubicBezTo>
                <a:cubicBezTo>
                  <a:pt x="10615" y="4305"/>
                  <a:pt x="10609" y="4305"/>
                  <a:pt x="10602" y="4305"/>
                </a:cubicBezTo>
                <a:cubicBezTo>
                  <a:pt x="10594" y="4305"/>
                  <a:pt x="10585" y="4305"/>
                  <a:pt x="10597" y="4299"/>
                </a:cubicBezTo>
                <a:cubicBezTo>
                  <a:pt x="10585" y="4299"/>
                  <a:pt x="10585" y="4311"/>
                  <a:pt x="10585" y="4311"/>
                </a:cubicBezTo>
                <a:cubicBezTo>
                  <a:pt x="10585" y="4311"/>
                  <a:pt x="10585" y="4299"/>
                  <a:pt x="10585" y="4299"/>
                </a:cubicBezTo>
                <a:lnTo>
                  <a:pt x="10526" y="4299"/>
                </a:lnTo>
                <a:cubicBezTo>
                  <a:pt x="10514" y="4299"/>
                  <a:pt x="10466" y="4299"/>
                  <a:pt x="10526" y="4287"/>
                </a:cubicBezTo>
                <a:cubicBezTo>
                  <a:pt x="10526" y="4275"/>
                  <a:pt x="10550" y="4275"/>
                  <a:pt x="10562" y="4263"/>
                </a:cubicBezTo>
                <a:lnTo>
                  <a:pt x="10573" y="4251"/>
                </a:lnTo>
                <a:lnTo>
                  <a:pt x="10621" y="4251"/>
                </a:lnTo>
                <a:cubicBezTo>
                  <a:pt x="10617" y="4247"/>
                  <a:pt x="10612" y="4246"/>
                  <a:pt x="10605" y="4246"/>
                </a:cubicBezTo>
                <a:cubicBezTo>
                  <a:pt x="10591" y="4246"/>
                  <a:pt x="10569" y="4251"/>
                  <a:pt x="10538" y="4251"/>
                </a:cubicBezTo>
                <a:cubicBezTo>
                  <a:pt x="10538" y="4251"/>
                  <a:pt x="10526" y="4251"/>
                  <a:pt x="10490" y="4263"/>
                </a:cubicBezTo>
                <a:cubicBezTo>
                  <a:pt x="10442" y="4263"/>
                  <a:pt x="10526" y="4239"/>
                  <a:pt x="10502" y="4239"/>
                </a:cubicBezTo>
                <a:cubicBezTo>
                  <a:pt x="10502" y="4227"/>
                  <a:pt x="10478" y="4227"/>
                  <a:pt x="10478" y="4227"/>
                </a:cubicBezTo>
                <a:lnTo>
                  <a:pt x="10502" y="4227"/>
                </a:lnTo>
                <a:cubicBezTo>
                  <a:pt x="10550" y="4215"/>
                  <a:pt x="10478" y="4215"/>
                  <a:pt x="10490" y="4215"/>
                </a:cubicBezTo>
                <a:cubicBezTo>
                  <a:pt x="10502" y="4204"/>
                  <a:pt x="10562" y="4192"/>
                  <a:pt x="10526" y="4192"/>
                </a:cubicBezTo>
                <a:lnTo>
                  <a:pt x="10514" y="4192"/>
                </a:lnTo>
                <a:cubicBezTo>
                  <a:pt x="10506" y="4192"/>
                  <a:pt x="10498" y="4197"/>
                  <a:pt x="10494" y="4197"/>
                </a:cubicBezTo>
                <a:cubicBezTo>
                  <a:pt x="10491" y="4197"/>
                  <a:pt x="10490" y="4196"/>
                  <a:pt x="10490" y="4192"/>
                </a:cubicBezTo>
                <a:lnTo>
                  <a:pt x="10502" y="4192"/>
                </a:lnTo>
                <a:cubicBezTo>
                  <a:pt x="10502" y="4192"/>
                  <a:pt x="10502" y="4180"/>
                  <a:pt x="10502" y="4180"/>
                </a:cubicBezTo>
                <a:lnTo>
                  <a:pt x="10514" y="4192"/>
                </a:lnTo>
                <a:cubicBezTo>
                  <a:pt x="10514" y="4192"/>
                  <a:pt x="10514" y="4180"/>
                  <a:pt x="10514" y="4180"/>
                </a:cubicBezTo>
                <a:cubicBezTo>
                  <a:pt x="10514" y="4180"/>
                  <a:pt x="10526" y="4168"/>
                  <a:pt x="10526" y="4168"/>
                </a:cubicBezTo>
                <a:cubicBezTo>
                  <a:pt x="10585" y="4156"/>
                  <a:pt x="10490" y="4168"/>
                  <a:pt x="10550" y="4144"/>
                </a:cubicBezTo>
                <a:lnTo>
                  <a:pt x="10502" y="4144"/>
                </a:lnTo>
                <a:cubicBezTo>
                  <a:pt x="10502" y="4144"/>
                  <a:pt x="10502" y="4144"/>
                  <a:pt x="10502" y="4156"/>
                </a:cubicBezTo>
                <a:cubicBezTo>
                  <a:pt x="10502" y="4144"/>
                  <a:pt x="10490" y="4144"/>
                  <a:pt x="10490" y="4144"/>
                </a:cubicBezTo>
                <a:lnTo>
                  <a:pt x="10490" y="4156"/>
                </a:lnTo>
                <a:lnTo>
                  <a:pt x="10466" y="4156"/>
                </a:lnTo>
                <a:cubicBezTo>
                  <a:pt x="10466" y="4156"/>
                  <a:pt x="10466" y="4144"/>
                  <a:pt x="10454" y="4144"/>
                </a:cubicBezTo>
                <a:lnTo>
                  <a:pt x="10466" y="4144"/>
                </a:lnTo>
                <a:cubicBezTo>
                  <a:pt x="10466" y="4144"/>
                  <a:pt x="10466" y="4144"/>
                  <a:pt x="10466" y="4132"/>
                </a:cubicBezTo>
                <a:lnTo>
                  <a:pt x="10454" y="4132"/>
                </a:lnTo>
                <a:lnTo>
                  <a:pt x="10466" y="4120"/>
                </a:lnTo>
                <a:lnTo>
                  <a:pt x="10454" y="4120"/>
                </a:lnTo>
                <a:cubicBezTo>
                  <a:pt x="10454" y="4120"/>
                  <a:pt x="10442" y="4120"/>
                  <a:pt x="10442" y="4108"/>
                </a:cubicBezTo>
                <a:cubicBezTo>
                  <a:pt x="10442" y="4096"/>
                  <a:pt x="10442" y="4096"/>
                  <a:pt x="10442" y="4096"/>
                </a:cubicBezTo>
                <a:cubicBezTo>
                  <a:pt x="10454" y="4096"/>
                  <a:pt x="10454" y="4084"/>
                  <a:pt x="10466" y="4084"/>
                </a:cubicBezTo>
                <a:lnTo>
                  <a:pt x="10442" y="4084"/>
                </a:lnTo>
                <a:cubicBezTo>
                  <a:pt x="10442" y="4084"/>
                  <a:pt x="10442" y="4084"/>
                  <a:pt x="10442" y="4073"/>
                </a:cubicBezTo>
                <a:lnTo>
                  <a:pt x="10454" y="4073"/>
                </a:lnTo>
                <a:cubicBezTo>
                  <a:pt x="10466" y="4073"/>
                  <a:pt x="10466" y="4084"/>
                  <a:pt x="10466" y="4084"/>
                </a:cubicBezTo>
                <a:lnTo>
                  <a:pt x="10478" y="4096"/>
                </a:lnTo>
                <a:cubicBezTo>
                  <a:pt x="10478" y="4096"/>
                  <a:pt x="10478" y="4084"/>
                  <a:pt x="10478" y="4084"/>
                </a:cubicBezTo>
                <a:cubicBezTo>
                  <a:pt x="10478" y="4073"/>
                  <a:pt x="10466" y="4073"/>
                  <a:pt x="10466" y="4073"/>
                </a:cubicBezTo>
                <a:cubicBezTo>
                  <a:pt x="10466" y="4061"/>
                  <a:pt x="10466" y="4061"/>
                  <a:pt x="10466" y="4049"/>
                </a:cubicBezTo>
                <a:cubicBezTo>
                  <a:pt x="10466" y="4040"/>
                  <a:pt x="10466" y="4032"/>
                  <a:pt x="10470" y="4032"/>
                </a:cubicBezTo>
                <a:cubicBezTo>
                  <a:pt x="10472" y="4032"/>
                  <a:pt x="10475" y="4033"/>
                  <a:pt x="10478" y="4037"/>
                </a:cubicBezTo>
                <a:lnTo>
                  <a:pt x="10478" y="4049"/>
                </a:lnTo>
                <a:lnTo>
                  <a:pt x="10490" y="4073"/>
                </a:lnTo>
                <a:cubicBezTo>
                  <a:pt x="10490" y="4049"/>
                  <a:pt x="10466" y="3989"/>
                  <a:pt x="10466" y="3942"/>
                </a:cubicBezTo>
                <a:lnTo>
                  <a:pt x="10466" y="3942"/>
                </a:lnTo>
                <a:cubicBezTo>
                  <a:pt x="10478" y="3965"/>
                  <a:pt x="10490" y="4001"/>
                  <a:pt x="10502" y="4037"/>
                </a:cubicBezTo>
                <a:lnTo>
                  <a:pt x="10514" y="4025"/>
                </a:lnTo>
                <a:lnTo>
                  <a:pt x="10526" y="4061"/>
                </a:lnTo>
                <a:cubicBezTo>
                  <a:pt x="10526" y="4050"/>
                  <a:pt x="10517" y="4023"/>
                  <a:pt x="10522" y="4023"/>
                </a:cubicBezTo>
                <a:lnTo>
                  <a:pt x="10522" y="4023"/>
                </a:lnTo>
                <a:cubicBezTo>
                  <a:pt x="10523" y="4023"/>
                  <a:pt x="10524" y="4023"/>
                  <a:pt x="10526" y="4025"/>
                </a:cubicBezTo>
                <a:cubicBezTo>
                  <a:pt x="10538" y="4061"/>
                  <a:pt x="10550" y="4049"/>
                  <a:pt x="10562" y="4096"/>
                </a:cubicBezTo>
                <a:cubicBezTo>
                  <a:pt x="10563" y="4097"/>
                  <a:pt x="10563" y="4098"/>
                  <a:pt x="10564" y="4098"/>
                </a:cubicBezTo>
                <a:cubicBezTo>
                  <a:pt x="10566" y="4098"/>
                  <a:pt x="10564" y="4089"/>
                  <a:pt x="10562" y="4081"/>
                </a:cubicBezTo>
                <a:lnTo>
                  <a:pt x="10562" y="4081"/>
                </a:lnTo>
                <a:cubicBezTo>
                  <a:pt x="10562" y="4066"/>
                  <a:pt x="10561" y="4064"/>
                  <a:pt x="10560" y="4064"/>
                </a:cubicBezTo>
                <a:cubicBezTo>
                  <a:pt x="10559" y="4064"/>
                  <a:pt x="10558" y="4064"/>
                  <a:pt x="10556" y="4064"/>
                </a:cubicBezTo>
                <a:cubicBezTo>
                  <a:pt x="10555" y="4064"/>
                  <a:pt x="10553" y="4064"/>
                  <a:pt x="10550" y="4061"/>
                </a:cubicBezTo>
                <a:cubicBezTo>
                  <a:pt x="10526" y="4013"/>
                  <a:pt x="10550" y="4037"/>
                  <a:pt x="10550" y="4013"/>
                </a:cubicBezTo>
                <a:cubicBezTo>
                  <a:pt x="10538" y="3989"/>
                  <a:pt x="10538" y="3930"/>
                  <a:pt x="10514" y="3882"/>
                </a:cubicBezTo>
                <a:lnTo>
                  <a:pt x="10526" y="3882"/>
                </a:lnTo>
                <a:cubicBezTo>
                  <a:pt x="10520" y="3865"/>
                  <a:pt x="10517" y="3860"/>
                  <a:pt x="10514" y="3860"/>
                </a:cubicBezTo>
                <a:cubicBezTo>
                  <a:pt x="10508" y="3860"/>
                  <a:pt x="10508" y="3887"/>
                  <a:pt x="10503" y="3887"/>
                </a:cubicBezTo>
                <a:cubicBezTo>
                  <a:pt x="10500" y="3887"/>
                  <a:pt x="10496" y="3880"/>
                  <a:pt x="10490" y="3858"/>
                </a:cubicBezTo>
                <a:cubicBezTo>
                  <a:pt x="10485" y="3858"/>
                  <a:pt x="10482" y="3860"/>
                  <a:pt x="10479" y="3860"/>
                </a:cubicBezTo>
                <a:cubicBezTo>
                  <a:pt x="10474" y="3860"/>
                  <a:pt x="10469" y="3856"/>
                  <a:pt x="10454" y="3834"/>
                </a:cubicBezTo>
                <a:lnTo>
                  <a:pt x="10454" y="3834"/>
                </a:lnTo>
                <a:lnTo>
                  <a:pt x="10478" y="3906"/>
                </a:lnTo>
                <a:cubicBezTo>
                  <a:pt x="10466" y="3894"/>
                  <a:pt x="10454" y="3858"/>
                  <a:pt x="10454" y="3846"/>
                </a:cubicBezTo>
                <a:lnTo>
                  <a:pt x="10442" y="3846"/>
                </a:lnTo>
                <a:cubicBezTo>
                  <a:pt x="10442" y="3834"/>
                  <a:pt x="10431" y="3834"/>
                  <a:pt x="10442" y="3823"/>
                </a:cubicBezTo>
                <a:cubicBezTo>
                  <a:pt x="10432" y="3812"/>
                  <a:pt x="10427" y="3809"/>
                  <a:pt x="10424" y="3809"/>
                </a:cubicBezTo>
                <a:lnTo>
                  <a:pt x="10424" y="3809"/>
                </a:lnTo>
                <a:cubicBezTo>
                  <a:pt x="10421" y="3809"/>
                  <a:pt x="10424" y="3816"/>
                  <a:pt x="10431" y="3823"/>
                </a:cubicBezTo>
                <a:cubicBezTo>
                  <a:pt x="10431" y="3846"/>
                  <a:pt x="10431" y="3846"/>
                  <a:pt x="10419" y="3846"/>
                </a:cubicBezTo>
                <a:cubicBezTo>
                  <a:pt x="10419" y="3858"/>
                  <a:pt x="10442" y="3894"/>
                  <a:pt x="10442" y="3906"/>
                </a:cubicBezTo>
                <a:cubicBezTo>
                  <a:pt x="10419" y="3894"/>
                  <a:pt x="10419" y="3906"/>
                  <a:pt x="10383" y="3858"/>
                </a:cubicBezTo>
                <a:cubicBezTo>
                  <a:pt x="10383" y="3846"/>
                  <a:pt x="10371" y="3823"/>
                  <a:pt x="10371" y="3823"/>
                </a:cubicBezTo>
                <a:cubicBezTo>
                  <a:pt x="10369" y="3821"/>
                  <a:pt x="10368" y="3820"/>
                  <a:pt x="10367" y="3820"/>
                </a:cubicBezTo>
                <a:lnTo>
                  <a:pt x="10367" y="3820"/>
                </a:lnTo>
                <a:cubicBezTo>
                  <a:pt x="10362" y="3820"/>
                  <a:pt x="10373" y="3850"/>
                  <a:pt x="10383" y="3870"/>
                </a:cubicBezTo>
                <a:cubicBezTo>
                  <a:pt x="10383" y="3870"/>
                  <a:pt x="10383" y="3870"/>
                  <a:pt x="10371" y="3882"/>
                </a:cubicBezTo>
                <a:cubicBezTo>
                  <a:pt x="10371" y="3858"/>
                  <a:pt x="10359" y="3846"/>
                  <a:pt x="10359" y="3846"/>
                </a:cubicBezTo>
                <a:cubicBezTo>
                  <a:pt x="10359" y="3834"/>
                  <a:pt x="10347" y="3834"/>
                  <a:pt x="10347" y="3834"/>
                </a:cubicBezTo>
                <a:lnTo>
                  <a:pt x="10347" y="3834"/>
                </a:lnTo>
                <a:cubicBezTo>
                  <a:pt x="10359" y="3882"/>
                  <a:pt x="10347" y="3858"/>
                  <a:pt x="10347" y="3882"/>
                </a:cubicBezTo>
                <a:cubicBezTo>
                  <a:pt x="10353" y="3888"/>
                  <a:pt x="10356" y="3891"/>
                  <a:pt x="10358" y="3891"/>
                </a:cubicBezTo>
                <a:cubicBezTo>
                  <a:pt x="10359" y="3891"/>
                  <a:pt x="10359" y="3888"/>
                  <a:pt x="10359" y="3882"/>
                </a:cubicBezTo>
                <a:cubicBezTo>
                  <a:pt x="10368" y="3909"/>
                  <a:pt x="10370" y="3942"/>
                  <a:pt x="10366" y="3942"/>
                </a:cubicBezTo>
                <a:cubicBezTo>
                  <a:pt x="10364" y="3942"/>
                  <a:pt x="10362" y="3939"/>
                  <a:pt x="10359" y="3930"/>
                </a:cubicBezTo>
                <a:cubicBezTo>
                  <a:pt x="10359" y="3906"/>
                  <a:pt x="10335" y="3882"/>
                  <a:pt x="10347" y="3870"/>
                </a:cubicBezTo>
                <a:cubicBezTo>
                  <a:pt x="10339" y="3857"/>
                  <a:pt x="10335" y="3852"/>
                  <a:pt x="10334" y="3852"/>
                </a:cubicBezTo>
                <a:lnTo>
                  <a:pt x="10334" y="3852"/>
                </a:lnTo>
                <a:cubicBezTo>
                  <a:pt x="10330" y="3852"/>
                  <a:pt x="10348" y="3897"/>
                  <a:pt x="10341" y="3897"/>
                </a:cubicBezTo>
                <a:cubicBezTo>
                  <a:pt x="10339" y="3897"/>
                  <a:pt x="10338" y="3896"/>
                  <a:pt x="10335" y="3894"/>
                </a:cubicBezTo>
                <a:lnTo>
                  <a:pt x="10323" y="3870"/>
                </a:lnTo>
                <a:cubicBezTo>
                  <a:pt x="10312" y="3836"/>
                  <a:pt x="10322" y="3856"/>
                  <a:pt x="10313" y="3837"/>
                </a:cubicBezTo>
                <a:lnTo>
                  <a:pt x="10313" y="3837"/>
                </a:lnTo>
                <a:cubicBezTo>
                  <a:pt x="10318" y="3822"/>
                  <a:pt x="10335" y="3817"/>
                  <a:pt x="10335" y="3787"/>
                </a:cubicBezTo>
                <a:lnTo>
                  <a:pt x="10300" y="3775"/>
                </a:lnTo>
                <a:cubicBezTo>
                  <a:pt x="10288" y="3823"/>
                  <a:pt x="10228" y="3787"/>
                  <a:pt x="10240" y="3882"/>
                </a:cubicBezTo>
                <a:cubicBezTo>
                  <a:pt x="10240" y="3882"/>
                  <a:pt x="10240" y="3882"/>
                  <a:pt x="10240" y="3906"/>
                </a:cubicBezTo>
                <a:lnTo>
                  <a:pt x="10240" y="3918"/>
                </a:lnTo>
                <a:cubicBezTo>
                  <a:pt x="10228" y="3894"/>
                  <a:pt x="10216" y="3894"/>
                  <a:pt x="10192" y="3870"/>
                </a:cubicBezTo>
                <a:lnTo>
                  <a:pt x="10192" y="3870"/>
                </a:lnTo>
                <a:cubicBezTo>
                  <a:pt x="10204" y="3882"/>
                  <a:pt x="10204" y="3882"/>
                  <a:pt x="10216" y="3906"/>
                </a:cubicBezTo>
                <a:cubicBezTo>
                  <a:pt x="10225" y="3942"/>
                  <a:pt x="10234" y="3958"/>
                  <a:pt x="10233" y="3958"/>
                </a:cubicBezTo>
                <a:cubicBezTo>
                  <a:pt x="10232" y="3958"/>
                  <a:pt x="10231" y="3956"/>
                  <a:pt x="10228" y="3953"/>
                </a:cubicBezTo>
                <a:cubicBezTo>
                  <a:pt x="10221" y="3939"/>
                  <a:pt x="10218" y="3933"/>
                  <a:pt x="10214" y="3926"/>
                </a:cubicBezTo>
                <a:lnTo>
                  <a:pt x="10214" y="3926"/>
                </a:lnTo>
                <a:cubicBezTo>
                  <a:pt x="10216" y="3934"/>
                  <a:pt x="10216" y="3942"/>
                  <a:pt x="10216" y="3942"/>
                </a:cubicBezTo>
                <a:cubicBezTo>
                  <a:pt x="10204" y="3930"/>
                  <a:pt x="10192" y="3930"/>
                  <a:pt x="10181" y="3906"/>
                </a:cubicBezTo>
                <a:cubicBezTo>
                  <a:pt x="10181" y="3902"/>
                  <a:pt x="10182" y="3901"/>
                  <a:pt x="10184" y="3901"/>
                </a:cubicBezTo>
                <a:cubicBezTo>
                  <a:pt x="10187" y="3901"/>
                  <a:pt x="10192" y="3906"/>
                  <a:pt x="10192" y="3906"/>
                </a:cubicBezTo>
                <a:cubicBezTo>
                  <a:pt x="10192" y="3894"/>
                  <a:pt x="10181" y="3882"/>
                  <a:pt x="10169" y="3870"/>
                </a:cubicBezTo>
                <a:cubicBezTo>
                  <a:pt x="10157" y="3858"/>
                  <a:pt x="10157" y="3834"/>
                  <a:pt x="10157" y="3823"/>
                </a:cubicBezTo>
                <a:cubicBezTo>
                  <a:pt x="10145" y="3846"/>
                  <a:pt x="10157" y="3906"/>
                  <a:pt x="10157" y="3930"/>
                </a:cubicBezTo>
                <a:cubicBezTo>
                  <a:pt x="10149" y="3922"/>
                  <a:pt x="10135" y="3892"/>
                  <a:pt x="10131" y="3881"/>
                </a:cubicBezTo>
                <a:lnTo>
                  <a:pt x="10131" y="3881"/>
                </a:lnTo>
                <a:cubicBezTo>
                  <a:pt x="10132" y="3881"/>
                  <a:pt x="10132" y="3881"/>
                  <a:pt x="10133" y="3882"/>
                </a:cubicBezTo>
                <a:cubicBezTo>
                  <a:pt x="10131" y="3878"/>
                  <a:pt x="10130" y="3876"/>
                  <a:pt x="10130" y="3876"/>
                </a:cubicBezTo>
                <a:lnTo>
                  <a:pt x="10130" y="3876"/>
                </a:lnTo>
                <a:cubicBezTo>
                  <a:pt x="10129" y="3876"/>
                  <a:pt x="10130" y="3878"/>
                  <a:pt x="10131" y="3881"/>
                </a:cubicBezTo>
                <a:lnTo>
                  <a:pt x="10131" y="3881"/>
                </a:lnTo>
                <a:cubicBezTo>
                  <a:pt x="10131" y="3881"/>
                  <a:pt x="10131" y="3881"/>
                  <a:pt x="10131" y="3881"/>
                </a:cubicBezTo>
                <a:lnTo>
                  <a:pt x="10131" y="3881"/>
                </a:lnTo>
                <a:cubicBezTo>
                  <a:pt x="10125" y="3881"/>
                  <a:pt x="10129" y="3920"/>
                  <a:pt x="10131" y="3941"/>
                </a:cubicBezTo>
                <a:lnTo>
                  <a:pt x="10131" y="3941"/>
                </a:lnTo>
                <a:cubicBezTo>
                  <a:pt x="10085" y="3930"/>
                  <a:pt x="10061" y="3941"/>
                  <a:pt x="10002" y="3894"/>
                </a:cubicBezTo>
                <a:lnTo>
                  <a:pt x="10002" y="3894"/>
                </a:lnTo>
                <a:lnTo>
                  <a:pt x="10026" y="3965"/>
                </a:lnTo>
                <a:lnTo>
                  <a:pt x="10002" y="3930"/>
                </a:lnTo>
                <a:cubicBezTo>
                  <a:pt x="9993" y="3925"/>
                  <a:pt x="9985" y="3923"/>
                  <a:pt x="9978" y="3923"/>
                </a:cubicBezTo>
                <a:cubicBezTo>
                  <a:pt x="9949" y="3923"/>
                  <a:pt x="9938" y="3958"/>
                  <a:pt x="9919" y="3977"/>
                </a:cubicBezTo>
                <a:cubicBezTo>
                  <a:pt x="9917" y="3979"/>
                  <a:pt x="9916" y="3979"/>
                  <a:pt x="9915" y="3979"/>
                </a:cubicBezTo>
                <a:cubicBezTo>
                  <a:pt x="9904" y="3979"/>
                  <a:pt x="9893" y="3940"/>
                  <a:pt x="9883" y="3930"/>
                </a:cubicBezTo>
                <a:cubicBezTo>
                  <a:pt x="9859" y="3930"/>
                  <a:pt x="9883" y="4001"/>
                  <a:pt x="9871" y="4025"/>
                </a:cubicBezTo>
                <a:cubicBezTo>
                  <a:pt x="9859" y="4001"/>
                  <a:pt x="9847" y="3953"/>
                  <a:pt x="9835" y="3953"/>
                </a:cubicBezTo>
                <a:lnTo>
                  <a:pt x="9835" y="3953"/>
                </a:lnTo>
                <a:cubicBezTo>
                  <a:pt x="9835" y="3973"/>
                  <a:pt x="9843" y="3992"/>
                  <a:pt x="9840" y="3992"/>
                </a:cubicBezTo>
                <a:cubicBezTo>
                  <a:pt x="9839" y="3992"/>
                  <a:pt x="9837" y="3991"/>
                  <a:pt x="9835" y="3989"/>
                </a:cubicBezTo>
                <a:lnTo>
                  <a:pt x="9835" y="3977"/>
                </a:lnTo>
                <a:cubicBezTo>
                  <a:pt x="9831" y="3968"/>
                  <a:pt x="9828" y="3966"/>
                  <a:pt x="9826" y="3966"/>
                </a:cubicBezTo>
                <a:cubicBezTo>
                  <a:pt x="9823" y="3966"/>
                  <a:pt x="9821" y="3969"/>
                  <a:pt x="9818" y="3969"/>
                </a:cubicBezTo>
                <a:cubicBezTo>
                  <a:pt x="9816" y="3969"/>
                  <a:pt x="9814" y="3968"/>
                  <a:pt x="9811" y="3965"/>
                </a:cubicBezTo>
                <a:cubicBezTo>
                  <a:pt x="9788" y="3977"/>
                  <a:pt x="9788" y="4025"/>
                  <a:pt x="9811" y="4096"/>
                </a:cubicBezTo>
                <a:cubicBezTo>
                  <a:pt x="9788" y="4096"/>
                  <a:pt x="9776" y="4037"/>
                  <a:pt x="9776" y="4025"/>
                </a:cubicBezTo>
                <a:lnTo>
                  <a:pt x="9776" y="4025"/>
                </a:lnTo>
                <a:cubicBezTo>
                  <a:pt x="9778" y="4027"/>
                  <a:pt x="9779" y="4028"/>
                  <a:pt x="9780" y="4028"/>
                </a:cubicBezTo>
                <a:cubicBezTo>
                  <a:pt x="9783" y="4028"/>
                  <a:pt x="9774" y="4009"/>
                  <a:pt x="9764" y="3989"/>
                </a:cubicBezTo>
                <a:cubicBezTo>
                  <a:pt x="9764" y="4001"/>
                  <a:pt x="9764" y="4010"/>
                  <a:pt x="9761" y="4010"/>
                </a:cubicBezTo>
                <a:cubicBezTo>
                  <a:pt x="9758" y="4010"/>
                  <a:pt x="9752" y="4001"/>
                  <a:pt x="9740" y="3977"/>
                </a:cubicBezTo>
                <a:cubicBezTo>
                  <a:pt x="9740" y="3988"/>
                  <a:pt x="9730" y="3989"/>
                  <a:pt x="9737" y="4015"/>
                </a:cubicBezTo>
                <a:lnTo>
                  <a:pt x="9737" y="4015"/>
                </a:lnTo>
                <a:cubicBezTo>
                  <a:pt x="9737" y="4015"/>
                  <a:pt x="9737" y="4015"/>
                  <a:pt x="9737" y="4015"/>
                </a:cubicBezTo>
                <a:lnTo>
                  <a:pt x="9737" y="4015"/>
                </a:lnTo>
                <a:cubicBezTo>
                  <a:pt x="9740" y="4015"/>
                  <a:pt x="9752" y="4032"/>
                  <a:pt x="9752" y="4049"/>
                </a:cubicBezTo>
                <a:cubicBezTo>
                  <a:pt x="9748" y="4045"/>
                  <a:pt x="9744" y="4045"/>
                  <a:pt x="9740" y="4045"/>
                </a:cubicBezTo>
                <a:lnTo>
                  <a:pt x="9740" y="4045"/>
                </a:lnTo>
                <a:cubicBezTo>
                  <a:pt x="9731" y="4045"/>
                  <a:pt x="9720" y="4045"/>
                  <a:pt x="9704" y="4013"/>
                </a:cubicBezTo>
                <a:cubicBezTo>
                  <a:pt x="9669" y="4037"/>
                  <a:pt x="9621" y="4049"/>
                  <a:pt x="9573" y="4073"/>
                </a:cubicBezTo>
                <a:cubicBezTo>
                  <a:pt x="9585" y="4096"/>
                  <a:pt x="9585" y="4084"/>
                  <a:pt x="9597" y="4096"/>
                </a:cubicBezTo>
                <a:cubicBezTo>
                  <a:pt x="9597" y="4107"/>
                  <a:pt x="9595" y="4111"/>
                  <a:pt x="9592" y="4111"/>
                </a:cubicBezTo>
                <a:cubicBezTo>
                  <a:pt x="9589" y="4111"/>
                  <a:pt x="9584" y="4106"/>
                  <a:pt x="9583" y="4106"/>
                </a:cubicBezTo>
                <a:lnTo>
                  <a:pt x="9583" y="4106"/>
                </a:lnTo>
                <a:cubicBezTo>
                  <a:pt x="9581" y="4106"/>
                  <a:pt x="9581" y="4109"/>
                  <a:pt x="9585" y="4120"/>
                </a:cubicBezTo>
                <a:lnTo>
                  <a:pt x="9573" y="4084"/>
                </a:lnTo>
                <a:cubicBezTo>
                  <a:pt x="9561" y="4096"/>
                  <a:pt x="9573" y="4144"/>
                  <a:pt x="9573" y="4180"/>
                </a:cubicBezTo>
                <a:cubicBezTo>
                  <a:pt x="9561" y="4144"/>
                  <a:pt x="9549" y="4156"/>
                  <a:pt x="9549" y="4132"/>
                </a:cubicBezTo>
                <a:cubicBezTo>
                  <a:pt x="9549" y="4133"/>
                  <a:pt x="9549" y="4133"/>
                  <a:pt x="9549" y="4133"/>
                </a:cubicBezTo>
                <a:cubicBezTo>
                  <a:pt x="9543" y="4133"/>
                  <a:pt x="9479" y="4034"/>
                  <a:pt x="9477" y="4034"/>
                </a:cubicBezTo>
                <a:lnTo>
                  <a:pt x="9477" y="4034"/>
                </a:lnTo>
                <a:cubicBezTo>
                  <a:pt x="9477" y="4034"/>
                  <a:pt x="9477" y="4035"/>
                  <a:pt x="9478" y="4037"/>
                </a:cubicBezTo>
                <a:lnTo>
                  <a:pt x="9549" y="4168"/>
                </a:lnTo>
                <a:cubicBezTo>
                  <a:pt x="9555" y="4174"/>
                  <a:pt x="9555" y="4174"/>
                  <a:pt x="9554" y="4174"/>
                </a:cubicBezTo>
                <a:cubicBezTo>
                  <a:pt x="9552" y="4174"/>
                  <a:pt x="9549" y="4174"/>
                  <a:pt x="9549" y="4180"/>
                </a:cubicBezTo>
                <a:cubicBezTo>
                  <a:pt x="9538" y="4156"/>
                  <a:pt x="9514" y="4132"/>
                  <a:pt x="9502" y="4132"/>
                </a:cubicBezTo>
                <a:cubicBezTo>
                  <a:pt x="9490" y="4108"/>
                  <a:pt x="9502" y="4108"/>
                  <a:pt x="9502" y="4108"/>
                </a:cubicBezTo>
                <a:cubicBezTo>
                  <a:pt x="9478" y="4049"/>
                  <a:pt x="9466" y="4073"/>
                  <a:pt x="9454" y="4025"/>
                </a:cubicBezTo>
                <a:lnTo>
                  <a:pt x="9454" y="4025"/>
                </a:lnTo>
                <a:cubicBezTo>
                  <a:pt x="9442" y="4037"/>
                  <a:pt x="9466" y="4049"/>
                  <a:pt x="9478" y="4073"/>
                </a:cubicBezTo>
                <a:lnTo>
                  <a:pt x="9454" y="4073"/>
                </a:lnTo>
                <a:lnTo>
                  <a:pt x="9478" y="4084"/>
                </a:lnTo>
                <a:cubicBezTo>
                  <a:pt x="9478" y="4094"/>
                  <a:pt x="9486" y="4127"/>
                  <a:pt x="9476" y="4127"/>
                </a:cubicBezTo>
                <a:cubicBezTo>
                  <a:pt x="9474" y="4127"/>
                  <a:pt x="9471" y="4125"/>
                  <a:pt x="9466" y="4120"/>
                </a:cubicBezTo>
                <a:lnTo>
                  <a:pt x="9466" y="4120"/>
                </a:lnTo>
                <a:lnTo>
                  <a:pt x="9490" y="4180"/>
                </a:lnTo>
                <a:cubicBezTo>
                  <a:pt x="9482" y="4163"/>
                  <a:pt x="9478" y="4158"/>
                  <a:pt x="9476" y="4158"/>
                </a:cubicBezTo>
                <a:cubicBezTo>
                  <a:pt x="9472" y="4158"/>
                  <a:pt x="9473" y="4170"/>
                  <a:pt x="9469" y="4170"/>
                </a:cubicBezTo>
                <a:cubicBezTo>
                  <a:pt x="9469" y="4170"/>
                  <a:pt x="9468" y="4169"/>
                  <a:pt x="9466" y="4168"/>
                </a:cubicBezTo>
                <a:lnTo>
                  <a:pt x="9454" y="4144"/>
                </a:lnTo>
                <a:cubicBezTo>
                  <a:pt x="9442" y="4144"/>
                  <a:pt x="9442" y="4132"/>
                  <a:pt x="9430" y="4120"/>
                </a:cubicBezTo>
                <a:cubicBezTo>
                  <a:pt x="9423" y="4109"/>
                  <a:pt x="9421" y="4106"/>
                  <a:pt x="9422" y="4106"/>
                </a:cubicBezTo>
                <a:lnTo>
                  <a:pt x="9422" y="4106"/>
                </a:lnTo>
                <a:cubicBezTo>
                  <a:pt x="9423" y="4106"/>
                  <a:pt x="9426" y="4111"/>
                  <a:pt x="9427" y="4111"/>
                </a:cubicBezTo>
                <a:cubicBezTo>
                  <a:pt x="9428" y="4111"/>
                  <a:pt x="9426" y="4107"/>
                  <a:pt x="9419" y="4096"/>
                </a:cubicBezTo>
                <a:lnTo>
                  <a:pt x="9407" y="4084"/>
                </a:lnTo>
                <a:lnTo>
                  <a:pt x="9407" y="4084"/>
                </a:lnTo>
                <a:cubicBezTo>
                  <a:pt x="9419" y="4108"/>
                  <a:pt x="9419" y="4132"/>
                  <a:pt x="9442" y="4144"/>
                </a:cubicBezTo>
                <a:cubicBezTo>
                  <a:pt x="9454" y="4192"/>
                  <a:pt x="9466" y="4227"/>
                  <a:pt x="9454" y="4239"/>
                </a:cubicBezTo>
                <a:cubicBezTo>
                  <a:pt x="9419" y="4204"/>
                  <a:pt x="9442" y="4192"/>
                  <a:pt x="9419" y="4156"/>
                </a:cubicBezTo>
                <a:cubicBezTo>
                  <a:pt x="9417" y="4155"/>
                  <a:pt x="9416" y="4155"/>
                  <a:pt x="9414" y="4155"/>
                </a:cubicBezTo>
                <a:cubicBezTo>
                  <a:pt x="9389" y="4155"/>
                  <a:pt x="9453" y="4275"/>
                  <a:pt x="9430" y="4275"/>
                </a:cubicBezTo>
                <a:cubicBezTo>
                  <a:pt x="9429" y="4273"/>
                  <a:pt x="9428" y="4273"/>
                  <a:pt x="9427" y="4273"/>
                </a:cubicBezTo>
                <a:lnTo>
                  <a:pt x="9427" y="4273"/>
                </a:lnTo>
                <a:cubicBezTo>
                  <a:pt x="9421" y="4273"/>
                  <a:pt x="9429" y="4300"/>
                  <a:pt x="9419" y="4311"/>
                </a:cubicBezTo>
                <a:cubicBezTo>
                  <a:pt x="9407" y="4287"/>
                  <a:pt x="9395" y="4287"/>
                  <a:pt x="9383" y="4263"/>
                </a:cubicBezTo>
                <a:lnTo>
                  <a:pt x="9371" y="4239"/>
                </a:lnTo>
                <a:cubicBezTo>
                  <a:pt x="9371" y="4239"/>
                  <a:pt x="9362" y="4239"/>
                  <a:pt x="9353" y="4225"/>
                </a:cubicBezTo>
                <a:lnTo>
                  <a:pt x="9353" y="4225"/>
                </a:lnTo>
                <a:cubicBezTo>
                  <a:pt x="9367" y="4253"/>
                  <a:pt x="9347" y="4265"/>
                  <a:pt x="9347" y="4287"/>
                </a:cubicBezTo>
                <a:lnTo>
                  <a:pt x="9371" y="4311"/>
                </a:lnTo>
                <a:cubicBezTo>
                  <a:pt x="9371" y="4330"/>
                  <a:pt x="9371" y="4350"/>
                  <a:pt x="9364" y="4350"/>
                </a:cubicBezTo>
                <a:cubicBezTo>
                  <a:pt x="9363" y="4350"/>
                  <a:pt x="9361" y="4349"/>
                  <a:pt x="9359" y="4346"/>
                </a:cubicBezTo>
                <a:lnTo>
                  <a:pt x="9359" y="4346"/>
                </a:lnTo>
                <a:cubicBezTo>
                  <a:pt x="9347" y="4370"/>
                  <a:pt x="9371" y="4394"/>
                  <a:pt x="9383" y="4430"/>
                </a:cubicBezTo>
                <a:cubicBezTo>
                  <a:pt x="9359" y="4406"/>
                  <a:pt x="9335" y="4370"/>
                  <a:pt x="9323" y="4334"/>
                </a:cubicBezTo>
                <a:lnTo>
                  <a:pt x="9323" y="4334"/>
                </a:lnTo>
                <a:cubicBezTo>
                  <a:pt x="9329" y="4346"/>
                  <a:pt x="9332" y="4349"/>
                  <a:pt x="9335" y="4349"/>
                </a:cubicBezTo>
                <a:cubicBezTo>
                  <a:pt x="9338" y="4349"/>
                  <a:pt x="9341" y="4346"/>
                  <a:pt x="9347" y="4346"/>
                </a:cubicBezTo>
                <a:cubicBezTo>
                  <a:pt x="9347" y="4313"/>
                  <a:pt x="9327" y="4250"/>
                  <a:pt x="9342" y="4250"/>
                </a:cubicBezTo>
                <a:cubicBezTo>
                  <a:pt x="9344" y="4250"/>
                  <a:pt x="9345" y="4250"/>
                  <a:pt x="9347" y="4251"/>
                </a:cubicBezTo>
                <a:cubicBezTo>
                  <a:pt x="9332" y="4225"/>
                  <a:pt x="9325" y="4216"/>
                  <a:pt x="9322" y="4216"/>
                </a:cubicBezTo>
                <a:lnTo>
                  <a:pt x="9322" y="4216"/>
                </a:lnTo>
                <a:cubicBezTo>
                  <a:pt x="9317" y="4216"/>
                  <a:pt x="9324" y="4243"/>
                  <a:pt x="9317" y="4243"/>
                </a:cubicBezTo>
                <a:cubicBezTo>
                  <a:pt x="9316" y="4243"/>
                  <a:pt x="9314" y="4242"/>
                  <a:pt x="9311" y="4239"/>
                </a:cubicBezTo>
                <a:cubicBezTo>
                  <a:pt x="9311" y="4227"/>
                  <a:pt x="9311" y="4227"/>
                  <a:pt x="9311" y="4227"/>
                </a:cubicBezTo>
                <a:cubicBezTo>
                  <a:pt x="9311" y="4215"/>
                  <a:pt x="9311" y="4204"/>
                  <a:pt x="9288" y="4156"/>
                </a:cubicBezTo>
                <a:lnTo>
                  <a:pt x="9288" y="4156"/>
                </a:lnTo>
                <a:cubicBezTo>
                  <a:pt x="9288" y="4166"/>
                  <a:pt x="9314" y="4220"/>
                  <a:pt x="9306" y="4220"/>
                </a:cubicBezTo>
                <a:cubicBezTo>
                  <a:pt x="9305" y="4220"/>
                  <a:pt x="9303" y="4219"/>
                  <a:pt x="9299" y="4215"/>
                </a:cubicBezTo>
                <a:cubicBezTo>
                  <a:pt x="9299" y="4219"/>
                  <a:pt x="9298" y="4221"/>
                  <a:pt x="9297" y="4221"/>
                </a:cubicBezTo>
                <a:cubicBezTo>
                  <a:pt x="9288" y="4221"/>
                  <a:pt x="9262" y="4180"/>
                  <a:pt x="9252" y="4180"/>
                </a:cubicBezTo>
                <a:lnTo>
                  <a:pt x="9252" y="4180"/>
                </a:lnTo>
                <a:cubicBezTo>
                  <a:pt x="9264" y="4215"/>
                  <a:pt x="9299" y="4275"/>
                  <a:pt x="9276" y="4275"/>
                </a:cubicBezTo>
                <a:lnTo>
                  <a:pt x="9264" y="4227"/>
                </a:lnTo>
                <a:lnTo>
                  <a:pt x="9264" y="4227"/>
                </a:lnTo>
                <a:cubicBezTo>
                  <a:pt x="9240" y="4227"/>
                  <a:pt x="9288" y="4287"/>
                  <a:pt x="9276" y="4299"/>
                </a:cubicBezTo>
                <a:cubicBezTo>
                  <a:pt x="9276" y="4299"/>
                  <a:pt x="9285" y="4336"/>
                  <a:pt x="9295" y="4336"/>
                </a:cubicBezTo>
                <a:cubicBezTo>
                  <a:pt x="9297" y="4336"/>
                  <a:pt x="9298" y="4336"/>
                  <a:pt x="9299" y="4334"/>
                </a:cubicBezTo>
                <a:lnTo>
                  <a:pt x="9299" y="4334"/>
                </a:lnTo>
                <a:cubicBezTo>
                  <a:pt x="9311" y="4358"/>
                  <a:pt x="9299" y="4370"/>
                  <a:pt x="9288" y="4370"/>
                </a:cubicBezTo>
                <a:cubicBezTo>
                  <a:pt x="9288" y="4370"/>
                  <a:pt x="9299" y="4382"/>
                  <a:pt x="9299" y="4394"/>
                </a:cubicBezTo>
                <a:cubicBezTo>
                  <a:pt x="9306" y="4398"/>
                  <a:pt x="9310" y="4400"/>
                  <a:pt x="9312" y="4400"/>
                </a:cubicBezTo>
                <a:cubicBezTo>
                  <a:pt x="9321" y="4400"/>
                  <a:pt x="9314" y="4382"/>
                  <a:pt x="9320" y="4382"/>
                </a:cubicBezTo>
                <a:lnTo>
                  <a:pt x="9320" y="4382"/>
                </a:lnTo>
                <a:cubicBezTo>
                  <a:pt x="9322" y="4382"/>
                  <a:pt x="9326" y="4385"/>
                  <a:pt x="9335" y="4394"/>
                </a:cubicBezTo>
                <a:lnTo>
                  <a:pt x="9311" y="4346"/>
                </a:lnTo>
                <a:lnTo>
                  <a:pt x="9311" y="4346"/>
                </a:lnTo>
                <a:cubicBezTo>
                  <a:pt x="9323" y="4358"/>
                  <a:pt x="9347" y="4394"/>
                  <a:pt x="9359" y="4418"/>
                </a:cubicBezTo>
                <a:cubicBezTo>
                  <a:pt x="9373" y="4435"/>
                  <a:pt x="9377" y="4441"/>
                  <a:pt x="9376" y="4441"/>
                </a:cubicBezTo>
                <a:cubicBezTo>
                  <a:pt x="9375" y="4441"/>
                  <a:pt x="9365" y="4431"/>
                  <a:pt x="9361" y="4431"/>
                </a:cubicBezTo>
                <a:lnTo>
                  <a:pt x="9361" y="4431"/>
                </a:lnTo>
                <a:cubicBezTo>
                  <a:pt x="9359" y="4431"/>
                  <a:pt x="9360" y="4436"/>
                  <a:pt x="9371" y="4454"/>
                </a:cubicBezTo>
                <a:lnTo>
                  <a:pt x="9371" y="4442"/>
                </a:lnTo>
                <a:cubicBezTo>
                  <a:pt x="9407" y="4489"/>
                  <a:pt x="9383" y="4489"/>
                  <a:pt x="9371" y="4489"/>
                </a:cubicBezTo>
                <a:cubicBezTo>
                  <a:pt x="9359" y="4477"/>
                  <a:pt x="9347" y="4477"/>
                  <a:pt x="9323" y="4442"/>
                </a:cubicBezTo>
                <a:lnTo>
                  <a:pt x="9323" y="4418"/>
                </a:lnTo>
                <a:cubicBezTo>
                  <a:pt x="9319" y="4413"/>
                  <a:pt x="9316" y="4411"/>
                  <a:pt x="9314" y="4411"/>
                </a:cubicBezTo>
                <a:lnTo>
                  <a:pt x="9314" y="4411"/>
                </a:lnTo>
                <a:cubicBezTo>
                  <a:pt x="9307" y="4411"/>
                  <a:pt x="9321" y="4444"/>
                  <a:pt x="9311" y="4454"/>
                </a:cubicBezTo>
                <a:cubicBezTo>
                  <a:pt x="9311" y="4442"/>
                  <a:pt x="9311" y="4442"/>
                  <a:pt x="9311" y="4442"/>
                </a:cubicBezTo>
                <a:lnTo>
                  <a:pt x="9299" y="4442"/>
                </a:lnTo>
                <a:cubicBezTo>
                  <a:pt x="9299" y="4442"/>
                  <a:pt x="9299" y="4457"/>
                  <a:pt x="9293" y="4457"/>
                </a:cubicBezTo>
                <a:cubicBezTo>
                  <a:pt x="9292" y="4457"/>
                  <a:pt x="9290" y="4456"/>
                  <a:pt x="9288" y="4454"/>
                </a:cubicBezTo>
                <a:lnTo>
                  <a:pt x="9288" y="4454"/>
                </a:lnTo>
                <a:lnTo>
                  <a:pt x="9299" y="4477"/>
                </a:lnTo>
                <a:lnTo>
                  <a:pt x="9299" y="4465"/>
                </a:lnTo>
                <a:cubicBezTo>
                  <a:pt x="9299" y="4465"/>
                  <a:pt x="9323" y="4477"/>
                  <a:pt x="9323" y="4501"/>
                </a:cubicBezTo>
                <a:cubicBezTo>
                  <a:pt x="9323" y="4506"/>
                  <a:pt x="9322" y="4508"/>
                  <a:pt x="9320" y="4508"/>
                </a:cubicBezTo>
                <a:cubicBezTo>
                  <a:pt x="9310" y="4508"/>
                  <a:pt x="9285" y="4473"/>
                  <a:pt x="9276" y="4454"/>
                </a:cubicBezTo>
                <a:cubicBezTo>
                  <a:pt x="9265" y="4433"/>
                  <a:pt x="9266" y="4428"/>
                  <a:pt x="9270" y="4428"/>
                </a:cubicBezTo>
                <a:cubicBezTo>
                  <a:pt x="9274" y="4428"/>
                  <a:pt x="9282" y="4432"/>
                  <a:pt x="9285" y="4432"/>
                </a:cubicBezTo>
                <a:cubicBezTo>
                  <a:pt x="9287" y="4432"/>
                  <a:pt x="9288" y="4432"/>
                  <a:pt x="9288" y="4430"/>
                </a:cubicBezTo>
                <a:cubicBezTo>
                  <a:pt x="9274" y="4412"/>
                  <a:pt x="9268" y="4408"/>
                  <a:pt x="9263" y="4408"/>
                </a:cubicBezTo>
                <a:cubicBezTo>
                  <a:pt x="9258" y="4408"/>
                  <a:pt x="9256" y="4413"/>
                  <a:pt x="9252" y="4413"/>
                </a:cubicBezTo>
                <a:cubicBezTo>
                  <a:pt x="9249" y="4413"/>
                  <a:pt x="9245" y="4411"/>
                  <a:pt x="9240" y="4406"/>
                </a:cubicBezTo>
                <a:cubicBezTo>
                  <a:pt x="9216" y="4358"/>
                  <a:pt x="9252" y="4394"/>
                  <a:pt x="9228" y="4358"/>
                </a:cubicBezTo>
                <a:cubicBezTo>
                  <a:pt x="9226" y="4357"/>
                  <a:pt x="9225" y="4356"/>
                  <a:pt x="9224" y="4356"/>
                </a:cubicBezTo>
                <a:lnTo>
                  <a:pt x="9224" y="4356"/>
                </a:lnTo>
                <a:cubicBezTo>
                  <a:pt x="9219" y="4356"/>
                  <a:pt x="9226" y="4382"/>
                  <a:pt x="9216" y="4382"/>
                </a:cubicBezTo>
                <a:cubicBezTo>
                  <a:pt x="9204" y="4358"/>
                  <a:pt x="9216" y="4346"/>
                  <a:pt x="9192" y="4323"/>
                </a:cubicBezTo>
                <a:lnTo>
                  <a:pt x="9180" y="4311"/>
                </a:lnTo>
                <a:cubicBezTo>
                  <a:pt x="9192" y="4299"/>
                  <a:pt x="9145" y="4251"/>
                  <a:pt x="9145" y="4227"/>
                </a:cubicBezTo>
                <a:cubicBezTo>
                  <a:pt x="9144" y="4226"/>
                  <a:pt x="9143" y="4226"/>
                  <a:pt x="9142" y="4226"/>
                </a:cubicBezTo>
                <a:lnTo>
                  <a:pt x="9142" y="4226"/>
                </a:lnTo>
                <a:cubicBezTo>
                  <a:pt x="9138" y="4226"/>
                  <a:pt x="9149" y="4257"/>
                  <a:pt x="9141" y="4257"/>
                </a:cubicBezTo>
                <a:cubicBezTo>
                  <a:pt x="9139" y="4257"/>
                  <a:pt x="9137" y="4255"/>
                  <a:pt x="9133" y="4251"/>
                </a:cubicBezTo>
                <a:lnTo>
                  <a:pt x="9133" y="4251"/>
                </a:lnTo>
                <a:cubicBezTo>
                  <a:pt x="9145" y="4275"/>
                  <a:pt x="9180" y="4299"/>
                  <a:pt x="9180" y="4323"/>
                </a:cubicBezTo>
                <a:lnTo>
                  <a:pt x="9168" y="4323"/>
                </a:lnTo>
                <a:cubicBezTo>
                  <a:pt x="9145" y="4299"/>
                  <a:pt x="9145" y="4263"/>
                  <a:pt x="9121" y="4251"/>
                </a:cubicBezTo>
                <a:lnTo>
                  <a:pt x="9121" y="4263"/>
                </a:lnTo>
                <a:cubicBezTo>
                  <a:pt x="9133" y="4287"/>
                  <a:pt x="9145" y="4287"/>
                  <a:pt x="9157" y="4311"/>
                </a:cubicBezTo>
                <a:cubicBezTo>
                  <a:pt x="9155" y="4310"/>
                  <a:pt x="9153" y="4309"/>
                  <a:pt x="9152" y="4309"/>
                </a:cubicBezTo>
                <a:lnTo>
                  <a:pt x="9152" y="4309"/>
                </a:lnTo>
                <a:cubicBezTo>
                  <a:pt x="9140" y="4309"/>
                  <a:pt x="9180" y="4372"/>
                  <a:pt x="9180" y="4394"/>
                </a:cubicBezTo>
                <a:cubicBezTo>
                  <a:pt x="9180" y="4394"/>
                  <a:pt x="9168" y="4394"/>
                  <a:pt x="9157" y="4382"/>
                </a:cubicBezTo>
                <a:lnTo>
                  <a:pt x="9157" y="4382"/>
                </a:lnTo>
                <a:cubicBezTo>
                  <a:pt x="9168" y="4430"/>
                  <a:pt x="9157" y="4442"/>
                  <a:pt x="9168" y="4489"/>
                </a:cubicBezTo>
                <a:cubicBezTo>
                  <a:pt x="9157" y="4454"/>
                  <a:pt x="9145" y="4442"/>
                  <a:pt x="9121" y="4418"/>
                </a:cubicBezTo>
                <a:cubicBezTo>
                  <a:pt x="9133" y="4406"/>
                  <a:pt x="9097" y="4358"/>
                  <a:pt x="9085" y="4334"/>
                </a:cubicBezTo>
                <a:lnTo>
                  <a:pt x="9085" y="4334"/>
                </a:lnTo>
                <a:cubicBezTo>
                  <a:pt x="9073" y="4346"/>
                  <a:pt x="9109" y="4394"/>
                  <a:pt x="9121" y="4406"/>
                </a:cubicBezTo>
                <a:cubicBezTo>
                  <a:pt x="9118" y="4405"/>
                  <a:pt x="9116" y="4404"/>
                  <a:pt x="9115" y="4404"/>
                </a:cubicBezTo>
                <a:cubicBezTo>
                  <a:pt x="9107" y="4404"/>
                  <a:pt x="9119" y="4425"/>
                  <a:pt x="9111" y="4425"/>
                </a:cubicBezTo>
                <a:cubicBezTo>
                  <a:pt x="9109" y="4425"/>
                  <a:pt x="9104" y="4423"/>
                  <a:pt x="9097" y="4418"/>
                </a:cubicBezTo>
                <a:cubicBezTo>
                  <a:pt x="9085" y="4406"/>
                  <a:pt x="9073" y="4370"/>
                  <a:pt x="9061" y="4346"/>
                </a:cubicBezTo>
                <a:lnTo>
                  <a:pt x="9061" y="4346"/>
                </a:lnTo>
                <a:cubicBezTo>
                  <a:pt x="9055" y="4353"/>
                  <a:pt x="9065" y="4368"/>
                  <a:pt x="9073" y="4382"/>
                </a:cubicBezTo>
                <a:lnTo>
                  <a:pt x="9073" y="4382"/>
                </a:lnTo>
                <a:cubicBezTo>
                  <a:pt x="9061" y="4383"/>
                  <a:pt x="9062" y="4406"/>
                  <a:pt x="9073" y="4430"/>
                </a:cubicBezTo>
                <a:cubicBezTo>
                  <a:pt x="9061" y="4410"/>
                  <a:pt x="9056" y="4405"/>
                  <a:pt x="9053" y="4405"/>
                </a:cubicBezTo>
                <a:cubicBezTo>
                  <a:pt x="9049" y="4405"/>
                  <a:pt x="9049" y="4412"/>
                  <a:pt x="9044" y="4412"/>
                </a:cubicBezTo>
                <a:cubicBezTo>
                  <a:pt x="9041" y="4412"/>
                  <a:pt x="9036" y="4408"/>
                  <a:pt x="9026" y="4394"/>
                </a:cubicBezTo>
                <a:lnTo>
                  <a:pt x="9026" y="4394"/>
                </a:lnTo>
                <a:cubicBezTo>
                  <a:pt x="9026" y="4418"/>
                  <a:pt x="9049" y="4418"/>
                  <a:pt x="9061" y="4442"/>
                </a:cubicBezTo>
                <a:cubicBezTo>
                  <a:pt x="9067" y="4454"/>
                  <a:pt x="9064" y="4457"/>
                  <a:pt x="9058" y="4457"/>
                </a:cubicBezTo>
                <a:cubicBezTo>
                  <a:pt x="9052" y="4457"/>
                  <a:pt x="9043" y="4454"/>
                  <a:pt x="9038" y="4454"/>
                </a:cubicBezTo>
                <a:cubicBezTo>
                  <a:pt x="9038" y="4442"/>
                  <a:pt x="9038" y="4430"/>
                  <a:pt x="9038" y="4430"/>
                </a:cubicBezTo>
                <a:lnTo>
                  <a:pt x="9014" y="4394"/>
                </a:lnTo>
                <a:cubicBezTo>
                  <a:pt x="9012" y="4393"/>
                  <a:pt x="9010" y="4393"/>
                  <a:pt x="9009" y="4393"/>
                </a:cubicBezTo>
                <a:cubicBezTo>
                  <a:pt x="8989" y="4393"/>
                  <a:pt x="9045" y="4469"/>
                  <a:pt x="9033" y="4469"/>
                </a:cubicBezTo>
                <a:cubicBezTo>
                  <a:pt x="9032" y="4469"/>
                  <a:pt x="9029" y="4468"/>
                  <a:pt x="9026" y="4465"/>
                </a:cubicBezTo>
                <a:cubicBezTo>
                  <a:pt x="9014" y="4442"/>
                  <a:pt x="9002" y="4442"/>
                  <a:pt x="8990" y="4406"/>
                </a:cubicBezTo>
                <a:lnTo>
                  <a:pt x="8990" y="4406"/>
                </a:lnTo>
                <a:cubicBezTo>
                  <a:pt x="8990" y="4418"/>
                  <a:pt x="8978" y="4418"/>
                  <a:pt x="9002" y="4442"/>
                </a:cubicBezTo>
                <a:cubicBezTo>
                  <a:pt x="8990" y="4442"/>
                  <a:pt x="8990" y="4442"/>
                  <a:pt x="8978" y="4430"/>
                </a:cubicBezTo>
                <a:lnTo>
                  <a:pt x="8978" y="4430"/>
                </a:lnTo>
                <a:cubicBezTo>
                  <a:pt x="8978" y="4454"/>
                  <a:pt x="8978" y="4465"/>
                  <a:pt x="8990" y="4501"/>
                </a:cubicBezTo>
                <a:cubicBezTo>
                  <a:pt x="8978" y="4501"/>
                  <a:pt x="8954" y="4477"/>
                  <a:pt x="8942" y="4465"/>
                </a:cubicBezTo>
                <a:cubicBezTo>
                  <a:pt x="8942" y="4483"/>
                  <a:pt x="8930" y="4483"/>
                  <a:pt x="8918" y="4483"/>
                </a:cubicBezTo>
                <a:cubicBezTo>
                  <a:pt x="8907" y="4483"/>
                  <a:pt x="8895" y="4483"/>
                  <a:pt x="8895" y="4501"/>
                </a:cubicBezTo>
                <a:lnTo>
                  <a:pt x="8895" y="4513"/>
                </a:lnTo>
                <a:cubicBezTo>
                  <a:pt x="8871" y="4513"/>
                  <a:pt x="8942" y="4561"/>
                  <a:pt x="8918" y="4561"/>
                </a:cubicBezTo>
                <a:cubicBezTo>
                  <a:pt x="8895" y="4513"/>
                  <a:pt x="8895" y="4537"/>
                  <a:pt x="8871" y="4513"/>
                </a:cubicBezTo>
                <a:cubicBezTo>
                  <a:pt x="8868" y="4512"/>
                  <a:pt x="8866" y="4512"/>
                  <a:pt x="8864" y="4512"/>
                </a:cubicBezTo>
                <a:cubicBezTo>
                  <a:pt x="8841" y="4512"/>
                  <a:pt x="8853" y="4562"/>
                  <a:pt x="8830" y="4562"/>
                </a:cubicBezTo>
                <a:cubicBezTo>
                  <a:pt x="8828" y="4562"/>
                  <a:pt x="8826" y="4562"/>
                  <a:pt x="8823" y="4561"/>
                </a:cubicBezTo>
                <a:cubicBezTo>
                  <a:pt x="8811" y="4549"/>
                  <a:pt x="8799" y="4537"/>
                  <a:pt x="8811" y="4525"/>
                </a:cubicBezTo>
                <a:cubicBezTo>
                  <a:pt x="8787" y="4525"/>
                  <a:pt x="8776" y="4537"/>
                  <a:pt x="8764" y="4549"/>
                </a:cubicBezTo>
                <a:lnTo>
                  <a:pt x="8764" y="4537"/>
                </a:lnTo>
                <a:cubicBezTo>
                  <a:pt x="8756" y="4533"/>
                  <a:pt x="8750" y="4531"/>
                  <a:pt x="8745" y="4531"/>
                </a:cubicBezTo>
                <a:cubicBezTo>
                  <a:pt x="8719" y="4531"/>
                  <a:pt x="8726" y="4576"/>
                  <a:pt x="8716" y="4596"/>
                </a:cubicBezTo>
                <a:cubicBezTo>
                  <a:pt x="8716" y="4596"/>
                  <a:pt x="8704" y="4573"/>
                  <a:pt x="8704" y="4573"/>
                </a:cubicBezTo>
                <a:cubicBezTo>
                  <a:pt x="8699" y="4570"/>
                  <a:pt x="8693" y="4568"/>
                  <a:pt x="8688" y="4568"/>
                </a:cubicBezTo>
                <a:cubicBezTo>
                  <a:pt x="8672" y="4568"/>
                  <a:pt x="8662" y="4584"/>
                  <a:pt x="8680" y="4620"/>
                </a:cubicBezTo>
                <a:cubicBezTo>
                  <a:pt x="8670" y="4610"/>
                  <a:pt x="8666" y="4606"/>
                  <a:pt x="8666" y="4606"/>
                </a:cubicBezTo>
                <a:lnTo>
                  <a:pt x="8666" y="4606"/>
                </a:lnTo>
                <a:cubicBezTo>
                  <a:pt x="8665" y="4606"/>
                  <a:pt x="8671" y="4615"/>
                  <a:pt x="8664" y="4615"/>
                </a:cubicBezTo>
                <a:cubicBezTo>
                  <a:pt x="8661" y="4615"/>
                  <a:pt x="8655" y="4614"/>
                  <a:pt x="8645" y="4608"/>
                </a:cubicBezTo>
                <a:cubicBezTo>
                  <a:pt x="8633" y="4596"/>
                  <a:pt x="8633" y="4596"/>
                  <a:pt x="8633" y="4596"/>
                </a:cubicBezTo>
                <a:cubicBezTo>
                  <a:pt x="8629" y="4592"/>
                  <a:pt x="8625" y="4591"/>
                  <a:pt x="8621" y="4591"/>
                </a:cubicBezTo>
                <a:cubicBezTo>
                  <a:pt x="8614" y="4591"/>
                  <a:pt x="8609" y="4596"/>
                  <a:pt x="8609" y="4596"/>
                </a:cubicBezTo>
                <a:cubicBezTo>
                  <a:pt x="8609" y="4596"/>
                  <a:pt x="8609" y="4596"/>
                  <a:pt x="8609" y="4608"/>
                </a:cubicBezTo>
                <a:cubicBezTo>
                  <a:pt x="8585" y="4596"/>
                  <a:pt x="8561" y="4596"/>
                  <a:pt x="8549" y="4596"/>
                </a:cubicBezTo>
                <a:cubicBezTo>
                  <a:pt x="8534" y="4596"/>
                  <a:pt x="8521" y="4596"/>
                  <a:pt x="8509" y="4593"/>
                </a:cubicBezTo>
                <a:lnTo>
                  <a:pt x="8509" y="4593"/>
                </a:lnTo>
                <a:cubicBezTo>
                  <a:pt x="8521" y="4598"/>
                  <a:pt x="8534" y="4603"/>
                  <a:pt x="8549" y="4608"/>
                </a:cubicBezTo>
                <a:cubicBezTo>
                  <a:pt x="8559" y="4628"/>
                  <a:pt x="8561" y="4649"/>
                  <a:pt x="8568" y="4654"/>
                </a:cubicBezTo>
                <a:lnTo>
                  <a:pt x="8568" y="4654"/>
                </a:lnTo>
                <a:cubicBezTo>
                  <a:pt x="8532" y="4642"/>
                  <a:pt x="8477" y="4619"/>
                  <a:pt x="8466" y="4585"/>
                </a:cubicBezTo>
                <a:lnTo>
                  <a:pt x="8478" y="4585"/>
                </a:lnTo>
                <a:cubicBezTo>
                  <a:pt x="8466" y="4585"/>
                  <a:pt x="8466" y="4585"/>
                  <a:pt x="8466" y="4573"/>
                </a:cubicBezTo>
                <a:lnTo>
                  <a:pt x="8466" y="4573"/>
                </a:lnTo>
                <a:cubicBezTo>
                  <a:pt x="8474" y="4576"/>
                  <a:pt x="8481" y="4580"/>
                  <a:pt x="8489" y="4584"/>
                </a:cubicBezTo>
                <a:lnTo>
                  <a:pt x="8489" y="4584"/>
                </a:lnTo>
                <a:cubicBezTo>
                  <a:pt x="8479" y="4577"/>
                  <a:pt x="8467" y="4566"/>
                  <a:pt x="8454" y="4549"/>
                </a:cubicBezTo>
                <a:cubicBezTo>
                  <a:pt x="8383" y="4513"/>
                  <a:pt x="8359" y="4418"/>
                  <a:pt x="8323" y="4382"/>
                </a:cubicBezTo>
                <a:cubicBezTo>
                  <a:pt x="8285" y="4382"/>
                  <a:pt x="8257" y="4396"/>
                  <a:pt x="8223" y="4396"/>
                </a:cubicBezTo>
                <a:cubicBezTo>
                  <a:pt x="8193" y="4396"/>
                  <a:pt x="8159" y="4385"/>
                  <a:pt x="8109" y="4346"/>
                </a:cubicBezTo>
                <a:lnTo>
                  <a:pt x="8180" y="4334"/>
                </a:lnTo>
                <a:cubicBezTo>
                  <a:pt x="8143" y="4314"/>
                  <a:pt x="8120" y="4308"/>
                  <a:pt x="8102" y="4308"/>
                </a:cubicBezTo>
                <a:cubicBezTo>
                  <a:pt x="8077" y="4308"/>
                  <a:pt x="8064" y="4320"/>
                  <a:pt x="8042" y="4320"/>
                </a:cubicBezTo>
                <a:cubicBezTo>
                  <a:pt x="8026" y="4320"/>
                  <a:pt x="8003" y="4313"/>
                  <a:pt x="7966" y="4287"/>
                </a:cubicBezTo>
                <a:lnTo>
                  <a:pt x="7966" y="4287"/>
                </a:lnTo>
                <a:cubicBezTo>
                  <a:pt x="8002" y="4323"/>
                  <a:pt x="7895" y="4311"/>
                  <a:pt x="7978" y="4358"/>
                </a:cubicBezTo>
                <a:cubicBezTo>
                  <a:pt x="7930" y="4358"/>
                  <a:pt x="7835" y="4311"/>
                  <a:pt x="7775" y="4263"/>
                </a:cubicBezTo>
                <a:cubicBezTo>
                  <a:pt x="7752" y="4263"/>
                  <a:pt x="7764" y="4275"/>
                  <a:pt x="7752" y="4299"/>
                </a:cubicBezTo>
                <a:cubicBezTo>
                  <a:pt x="7811" y="4358"/>
                  <a:pt x="7883" y="4323"/>
                  <a:pt x="7918" y="4406"/>
                </a:cubicBezTo>
                <a:lnTo>
                  <a:pt x="8002" y="4382"/>
                </a:lnTo>
                <a:lnTo>
                  <a:pt x="8002" y="4382"/>
                </a:lnTo>
                <a:cubicBezTo>
                  <a:pt x="8049" y="4442"/>
                  <a:pt x="8037" y="4477"/>
                  <a:pt x="7990" y="4477"/>
                </a:cubicBezTo>
                <a:cubicBezTo>
                  <a:pt x="8002" y="4489"/>
                  <a:pt x="8025" y="4489"/>
                  <a:pt x="8037" y="4501"/>
                </a:cubicBezTo>
                <a:cubicBezTo>
                  <a:pt x="8030" y="4519"/>
                  <a:pt x="8022" y="4526"/>
                  <a:pt x="8014" y="4526"/>
                </a:cubicBezTo>
                <a:cubicBezTo>
                  <a:pt x="7990" y="4526"/>
                  <a:pt x="7966" y="4468"/>
                  <a:pt x="7937" y="4468"/>
                </a:cubicBezTo>
                <a:cubicBezTo>
                  <a:pt x="7931" y="4468"/>
                  <a:pt x="7925" y="4471"/>
                  <a:pt x="7918" y="4477"/>
                </a:cubicBezTo>
                <a:lnTo>
                  <a:pt x="7966" y="4501"/>
                </a:lnTo>
                <a:cubicBezTo>
                  <a:pt x="7963" y="4516"/>
                  <a:pt x="7953" y="4522"/>
                  <a:pt x="7940" y="4522"/>
                </a:cubicBezTo>
                <a:cubicBezTo>
                  <a:pt x="7898" y="4522"/>
                  <a:pt x="7820" y="4468"/>
                  <a:pt x="7775" y="4442"/>
                </a:cubicBezTo>
                <a:cubicBezTo>
                  <a:pt x="7716" y="4382"/>
                  <a:pt x="7656" y="4346"/>
                  <a:pt x="7668" y="4311"/>
                </a:cubicBezTo>
                <a:lnTo>
                  <a:pt x="7668" y="4311"/>
                </a:lnTo>
                <a:lnTo>
                  <a:pt x="7764" y="4346"/>
                </a:lnTo>
                <a:cubicBezTo>
                  <a:pt x="7728" y="4287"/>
                  <a:pt x="7633" y="4299"/>
                  <a:pt x="7585" y="4275"/>
                </a:cubicBezTo>
                <a:cubicBezTo>
                  <a:pt x="7585" y="4263"/>
                  <a:pt x="7573" y="4263"/>
                  <a:pt x="7573" y="4251"/>
                </a:cubicBezTo>
                <a:cubicBezTo>
                  <a:pt x="7573" y="4263"/>
                  <a:pt x="7573" y="4263"/>
                  <a:pt x="7573" y="4263"/>
                </a:cubicBezTo>
                <a:cubicBezTo>
                  <a:pt x="7561" y="4263"/>
                  <a:pt x="7549" y="4251"/>
                  <a:pt x="7549" y="4239"/>
                </a:cubicBezTo>
                <a:cubicBezTo>
                  <a:pt x="7502" y="4215"/>
                  <a:pt x="7418" y="4204"/>
                  <a:pt x="7371" y="4180"/>
                </a:cubicBezTo>
                <a:lnTo>
                  <a:pt x="7371" y="4215"/>
                </a:lnTo>
                <a:lnTo>
                  <a:pt x="7383" y="4204"/>
                </a:lnTo>
                <a:cubicBezTo>
                  <a:pt x="7418" y="4215"/>
                  <a:pt x="7478" y="4263"/>
                  <a:pt x="7430" y="4275"/>
                </a:cubicBezTo>
                <a:cubicBezTo>
                  <a:pt x="7323" y="4251"/>
                  <a:pt x="7323" y="4180"/>
                  <a:pt x="7311" y="4144"/>
                </a:cubicBezTo>
                <a:cubicBezTo>
                  <a:pt x="7317" y="4138"/>
                  <a:pt x="7324" y="4135"/>
                  <a:pt x="7332" y="4135"/>
                </a:cubicBezTo>
                <a:cubicBezTo>
                  <a:pt x="7368" y="4135"/>
                  <a:pt x="7417" y="4192"/>
                  <a:pt x="7466" y="4192"/>
                </a:cubicBezTo>
                <a:cubicBezTo>
                  <a:pt x="7454" y="4132"/>
                  <a:pt x="7371" y="4144"/>
                  <a:pt x="7263" y="4073"/>
                </a:cubicBezTo>
                <a:cubicBezTo>
                  <a:pt x="7277" y="4066"/>
                  <a:pt x="7289" y="4063"/>
                  <a:pt x="7302" y="4063"/>
                </a:cubicBezTo>
                <a:cubicBezTo>
                  <a:pt x="7344" y="4063"/>
                  <a:pt x="7382" y="4094"/>
                  <a:pt x="7415" y="4094"/>
                </a:cubicBezTo>
                <a:cubicBezTo>
                  <a:pt x="7424" y="4094"/>
                  <a:pt x="7433" y="4091"/>
                  <a:pt x="7442" y="4084"/>
                </a:cubicBezTo>
                <a:cubicBezTo>
                  <a:pt x="7347" y="4037"/>
                  <a:pt x="7311" y="4061"/>
                  <a:pt x="7228" y="4025"/>
                </a:cubicBezTo>
                <a:cubicBezTo>
                  <a:pt x="7234" y="4013"/>
                  <a:pt x="7261" y="4013"/>
                  <a:pt x="7287" y="4013"/>
                </a:cubicBezTo>
                <a:cubicBezTo>
                  <a:pt x="7314" y="4013"/>
                  <a:pt x="7341" y="4013"/>
                  <a:pt x="7347" y="4001"/>
                </a:cubicBezTo>
                <a:cubicBezTo>
                  <a:pt x="7323" y="3989"/>
                  <a:pt x="7299" y="3977"/>
                  <a:pt x="7287" y="3965"/>
                </a:cubicBezTo>
                <a:lnTo>
                  <a:pt x="7287" y="3965"/>
                </a:lnTo>
                <a:cubicBezTo>
                  <a:pt x="7312" y="3973"/>
                  <a:pt x="7328" y="3976"/>
                  <a:pt x="7339" y="3976"/>
                </a:cubicBezTo>
                <a:cubicBezTo>
                  <a:pt x="7389" y="3976"/>
                  <a:pt x="7322" y="3912"/>
                  <a:pt x="7370" y="3912"/>
                </a:cubicBezTo>
                <a:cubicBezTo>
                  <a:pt x="7379" y="3912"/>
                  <a:pt x="7390" y="3913"/>
                  <a:pt x="7406" y="3918"/>
                </a:cubicBezTo>
                <a:cubicBezTo>
                  <a:pt x="7389" y="3901"/>
                  <a:pt x="7372" y="3897"/>
                  <a:pt x="7354" y="3897"/>
                </a:cubicBezTo>
                <a:cubicBezTo>
                  <a:pt x="7342" y="3897"/>
                  <a:pt x="7330" y="3899"/>
                  <a:pt x="7317" y="3899"/>
                </a:cubicBezTo>
                <a:cubicBezTo>
                  <a:pt x="7294" y="3899"/>
                  <a:pt x="7269" y="3894"/>
                  <a:pt x="7240" y="3870"/>
                </a:cubicBezTo>
                <a:lnTo>
                  <a:pt x="7240" y="3870"/>
                </a:lnTo>
                <a:cubicBezTo>
                  <a:pt x="7252" y="3906"/>
                  <a:pt x="7311" y="3965"/>
                  <a:pt x="7228" y="3965"/>
                </a:cubicBezTo>
                <a:lnTo>
                  <a:pt x="7144" y="3918"/>
                </a:lnTo>
                <a:cubicBezTo>
                  <a:pt x="7109" y="3882"/>
                  <a:pt x="7252" y="3894"/>
                  <a:pt x="7192" y="3846"/>
                </a:cubicBezTo>
                <a:lnTo>
                  <a:pt x="7097" y="3846"/>
                </a:lnTo>
                <a:cubicBezTo>
                  <a:pt x="7097" y="3858"/>
                  <a:pt x="7144" y="3882"/>
                  <a:pt x="7109" y="3894"/>
                </a:cubicBezTo>
                <a:cubicBezTo>
                  <a:pt x="7099" y="3887"/>
                  <a:pt x="7089" y="3884"/>
                  <a:pt x="7079" y="3884"/>
                </a:cubicBezTo>
                <a:cubicBezTo>
                  <a:pt x="7037" y="3884"/>
                  <a:pt x="6987" y="3932"/>
                  <a:pt x="6930" y="3942"/>
                </a:cubicBezTo>
                <a:cubicBezTo>
                  <a:pt x="6882" y="3930"/>
                  <a:pt x="6847" y="3918"/>
                  <a:pt x="6835" y="3894"/>
                </a:cubicBezTo>
                <a:cubicBezTo>
                  <a:pt x="6693" y="3918"/>
                  <a:pt x="6540" y="3894"/>
                  <a:pt x="6421" y="3929"/>
                </a:cubicBezTo>
                <a:lnTo>
                  <a:pt x="6421" y="3929"/>
                </a:lnTo>
                <a:cubicBezTo>
                  <a:pt x="6499" y="3905"/>
                  <a:pt x="6418" y="3870"/>
                  <a:pt x="6382" y="3834"/>
                </a:cubicBezTo>
                <a:cubicBezTo>
                  <a:pt x="6466" y="3834"/>
                  <a:pt x="6478" y="3787"/>
                  <a:pt x="6478" y="3751"/>
                </a:cubicBezTo>
                <a:cubicBezTo>
                  <a:pt x="6418" y="3751"/>
                  <a:pt x="6371" y="3799"/>
                  <a:pt x="6406" y="3823"/>
                </a:cubicBezTo>
                <a:cubicBezTo>
                  <a:pt x="6389" y="3818"/>
                  <a:pt x="6376" y="3817"/>
                  <a:pt x="6365" y="3817"/>
                </a:cubicBezTo>
                <a:cubicBezTo>
                  <a:pt x="6334" y="3817"/>
                  <a:pt x="6324" y="3830"/>
                  <a:pt x="6304" y="3830"/>
                </a:cubicBezTo>
                <a:cubicBezTo>
                  <a:pt x="6292" y="3830"/>
                  <a:pt x="6277" y="3825"/>
                  <a:pt x="6251" y="3811"/>
                </a:cubicBezTo>
                <a:cubicBezTo>
                  <a:pt x="6204" y="3787"/>
                  <a:pt x="6287" y="3763"/>
                  <a:pt x="6263" y="3739"/>
                </a:cubicBezTo>
                <a:cubicBezTo>
                  <a:pt x="6256" y="3738"/>
                  <a:pt x="6250" y="3738"/>
                  <a:pt x="6244" y="3738"/>
                </a:cubicBezTo>
                <a:cubicBezTo>
                  <a:pt x="6184" y="3738"/>
                  <a:pt x="6222" y="3788"/>
                  <a:pt x="6145" y="3788"/>
                </a:cubicBezTo>
                <a:cubicBezTo>
                  <a:pt x="6138" y="3788"/>
                  <a:pt x="6130" y="3788"/>
                  <a:pt x="6120" y="3787"/>
                </a:cubicBezTo>
                <a:cubicBezTo>
                  <a:pt x="6132" y="3775"/>
                  <a:pt x="6144" y="3775"/>
                  <a:pt x="6132" y="3763"/>
                </a:cubicBezTo>
                <a:cubicBezTo>
                  <a:pt x="6121" y="3761"/>
                  <a:pt x="6111" y="3760"/>
                  <a:pt x="6100" y="3760"/>
                </a:cubicBezTo>
                <a:cubicBezTo>
                  <a:pt x="6052" y="3760"/>
                  <a:pt x="6009" y="3779"/>
                  <a:pt x="5990" y="3799"/>
                </a:cubicBezTo>
                <a:cubicBezTo>
                  <a:pt x="5954" y="3763"/>
                  <a:pt x="5906" y="3763"/>
                  <a:pt x="5870" y="3763"/>
                </a:cubicBezTo>
                <a:cubicBezTo>
                  <a:pt x="5882" y="3763"/>
                  <a:pt x="5906" y="3751"/>
                  <a:pt x="5918" y="3751"/>
                </a:cubicBezTo>
                <a:cubicBezTo>
                  <a:pt x="5870" y="3692"/>
                  <a:pt x="5918" y="3703"/>
                  <a:pt x="5906" y="3680"/>
                </a:cubicBezTo>
                <a:lnTo>
                  <a:pt x="5906" y="3680"/>
                </a:lnTo>
                <a:cubicBezTo>
                  <a:pt x="5912" y="3686"/>
                  <a:pt x="5921" y="3686"/>
                  <a:pt x="5930" y="3686"/>
                </a:cubicBezTo>
                <a:cubicBezTo>
                  <a:pt x="5939" y="3686"/>
                  <a:pt x="5948" y="3686"/>
                  <a:pt x="5954" y="3692"/>
                </a:cubicBezTo>
                <a:lnTo>
                  <a:pt x="5930" y="3644"/>
                </a:lnTo>
                <a:cubicBezTo>
                  <a:pt x="5920" y="3625"/>
                  <a:pt x="5924" y="3621"/>
                  <a:pt x="5932" y="3621"/>
                </a:cubicBezTo>
                <a:cubicBezTo>
                  <a:pt x="5938" y="3621"/>
                  <a:pt x="5945" y="3623"/>
                  <a:pt x="5951" y="3623"/>
                </a:cubicBezTo>
                <a:cubicBezTo>
                  <a:pt x="5959" y="3623"/>
                  <a:pt x="5966" y="3620"/>
                  <a:pt x="5966" y="3608"/>
                </a:cubicBezTo>
                <a:lnTo>
                  <a:pt x="5954" y="3608"/>
                </a:lnTo>
                <a:cubicBezTo>
                  <a:pt x="5954" y="3594"/>
                  <a:pt x="5974" y="3588"/>
                  <a:pt x="5998" y="3588"/>
                </a:cubicBezTo>
                <a:cubicBezTo>
                  <a:pt x="6015" y="3588"/>
                  <a:pt x="6034" y="3591"/>
                  <a:pt x="6049" y="3596"/>
                </a:cubicBezTo>
                <a:cubicBezTo>
                  <a:pt x="6049" y="3406"/>
                  <a:pt x="6251" y="3489"/>
                  <a:pt x="6335" y="3370"/>
                </a:cubicBezTo>
                <a:cubicBezTo>
                  <a:pt x="6335" y="3346"/>
                  <a:pt x="6311" y="3346"/>
                  <a:pt x="6299" y="3322"/>
                </a:cubicBezTo>
                <a:cubicBezTo>
                  <a:pt x="6287" y="3322"/>
                  <a:pt x="6287" y="3311"/>
                  <a:pt x="6287" y="3311"/>
                </a:cubicBezTo>
                <a:cubicBezTo>
                  <a:pt x="6287" y="3322"/>
                  <a:pt x="6287" y="3334"/>
                  <a:pt x="6275" y="3334"/>
                </a:cubicBezTo>
                <a:cubicBezTo>
                  <a:pt x="6275" y="3311"/>
                  <a:pt x="6240" y="3275"/>
                  <a:pt x="6275" y="3275"/>
                </a:cubicBezTo>
                <a:cubicBezTo>
                  <a:pt x="6275" y="3287"/>
                  <a:pt x="6275" y="3287"/>
                  <a:pt x="6275" y="3299"/>
                </a:cubicBezTo>
                <a:cubicBezTo>
                  <a:pt x="6285" y="3289"/>
                  <a:pt x="6279" y="3272"/>
                  <a:pt x="6283" y="3272"/>
                </a:cubicBezTo>
                <a:lnTo>
                  <a:pt x="6283" y="3272"/>
                </a:lnTo>
                <a:cubicBezTo>
                  <a:pt x="6283" y="3272"/>
                  <a:pt x="6285" y="3273"/>
                  <a:pt x="6287" y="3275"/>
                </a:cubicBezTo>
                <a:cubicBezTo>
                  <a:pt x="6303" y="3275"/>
                  <a:pt x="6298" y="3270"/>
                  <a:pt x="6300" y="3270"/>
                </a:cubicBezTo>
                <a:lnTo>
                  <a:pt x="6300" y="3270"/>
                </a:lnTo>
                <a:cubicBezTo>
                  <a:pt x="6300" y="3270"/>
                  <a:pt x="6303" y="3271"/>
                  <a:pt x="6311" y="3275"/>
                </a:cubicBezTo>
                <a:lnTo>
                  <a:pt x="6359" y="3263"/>
                </a:lnTo>
                <a:cubicBezTo>
                  <a:pt x="6348" y="3236"/>
                  <a:pt x="6354" y="3228"/>
                  <a:pt x="6364" y="3228"/>
                </a:cubicBezTo>
                <a:cubicBezTo>
                  <a:pt x="6377" y="3228"/>
                  <a:pt x="6394" y="3239"/>
                  <a:pt x="6394" y="3239"/>
                </a:cubicBezTo>
                <a:cubicBezTo>
                  <a:pt x="6430" y="3275"/>
                  <a:pt x="6382" y="3263"/>
                  <a:pt x="6406" y="3299"/>
                </a:cubicBezTo>
                <a:lnTo>
                  <a:pt x="6442" y="3322"/>
                </a:lnTo>
                <a:lnTo>
                  <a:pt x="6418" y="3287"/>
                </a:lnTo>
                <a:lnTo>
                  <a:pt x="6442" y="3287"/>
                </a:lnTo>
                <a:cubicBezTo>
                  <a:pt x="6442" y="3278"/>
                  <a:pt x="6436" y="3270"/>
                  <a:pt x="6437" y="3270"/>
                </a:cubicBezTo>
                <a:lnTo>
                  <a:pt x="6437" y="3270"/>
                </a:lnTo>
                <a:cubicBezTo>
                  <a:pt x="6437" y="3270"/>
                  <a:pt x="6438" y="3271"/>
                  <a:pt x="6442" y="3275"/>
                </a:cubicBezTo>
                <a:cubicBezTo>
                  <a:pt x="6442" y="3275"/>
                  <a:pt x="6454" y="3275"/>
                  <a:pt x="6454" y="3287"/>
                </a:cubicBezTo>
                <a:lnTo>
                  <a:pt x="6454" y="3263"/>
                </a:lnTo>
                <a:cubicBezTo>
                  <a:pt x="6460" y="3275"/>
                  <a:pt x="6463" y="3275"/>
                  <a:pt x="6469" y="3275"/>
                </a:cubicBezTo>
                <a:cubicBezTo>
                  <a:pt x="6475" y="3275"/>
                  <a:pt x="6484" y="3275"/>
                  <a:pt x="6501" y="3287"/>
                </a:cubicBezTo>
                <a:cubicBezTo>
                  <a:pt x="6542" y="3277"/>
                  <a:pt x="6522" y="3222"/>
                  <a:pt x="6560" y="3222"/>
                </a:cubicBezTo>
                <a:cubicBezTo>
                  <a:pt x="6567" y="3222"/>
                  <a:pt x="6575" y="3224"/>
                  <a:pt x="6585" y="3227"/>
                </a:cubicBezTo>
                <a:cubicBezTo>
                  <a:pt x="6561" y="3215"/>
                  <a:pt x="6549" y="3168"/>
                  <a:pt x="6561" y="3156"/>
                </a:cubicBezTo>
                <a:lnTo>
                  <a:pt x="6561" y="3156"/>
                </a:lnTo>
                <a:cubicBezTo>
                  <a:pt x="6573" y="3168"/>
                  <a:pt x="6585" y="3168"/>
                  <a:pt x="6597" y="3191"/>
                </a:cubicBezTo>
                <a:lnTo>
                  <a:pt x="6597" y="3156"/>
                </a:lnTo>
                <a:cubicBezTo>
                  <a:pt x="6610" y="3166"/>
                  <a:pt x="6619" y="3169"/>
                  <a:pt x="6627" y="3169"/>
                </a:cubicBezTo>
                <a:cubicBezTo>
                  <a:pt x="6647" y="3169"/>
                  <a:pt x="6654" y="3144"/>
                  <a:pt x="6680" y="3144"/>
                </a:cubicBezTo>
                <a:lnTo>
                  <a:pt x="6692" y="3168"/>
                </a:lnTo>
                <a:cubicBezTo>
                  <a:pt x="6680" y="3132"/>
                  <a:pt x="6680" y="3120"/>
                  <a:pt x="6704" y="3108"/>
                </a:cubicBezTo>
                <a:lnTo>
                  <a:pt x="6728" y="3144"/>
                </a:lnTo>
                <a:cubicBezTo>
                  <a:pt x="6752" y="3144"/>
                  <a:pt x="6692" y="3072"/>
                  <a:pt x="6728" y="3072"/>
                </a:cubicBezTo>
                <a:cubicBezTo>
                  <a:pt x="6692" y="3037"/>
                  <a:pt x="6668" y="3037"/>
                  <a:pt x="6644" y="3001"/>
                </a:cubicBezTo>
                <a:lnTo>
                  <a:pt x="6644" y="3001"/>
                </a:lnTo>
                <a:cubicBezTo>
                  <a:pt x="6660" y="3017"/>
                  <a:pt x="6674" y="3024"/>
                  <a:pt x="6682" y="3024"/>
                </a:cubicBezTo>
                <a:cubicBezTo>
                  <a:pt x="6692" y="3024"/>
                  <a:pt x="6693" y="3014"/>
                  <a:pt x="6680" y="3001"/>
                </a:cubicBezTo>
                <a:cubicBezTo>
                  <a:pt x="6685" y="2991"/>
                  <a:pt x="6688" y="2987"/>
                  <a:pt x="6691" y="2987"/>
                </a:cubicBezTo>
                <a:cubicBezTo>
                  <a:pt x="6694" y="2987"/>
                  <a:pt x="6697" y="2994"/>
                  <a:pt x="6704" y="3001"/>
                </a:cubicBezTo>
                <a:lnTo>
                  <a:pt x="6692" y="2965"/>
                </a:lnTo>
                <a:cubicBezTo>
                  <a:pt x="6716" y="2965"/>
                  <a:pt x="6728" y="3013"/>
                  <a:pt x="6740" y="3037"/>
                </a:cubicBezTo>
                <a:cubicBezTo>
                  <a:pt x="6732" y="3005"/>
                  <a:pt x="6745" y="3000"/>
                  <a:pt x="6758" y="3000"/>
                </a:cubicBezTo>
                <a:cubicBezTo>
                  <a:pt x="6765" y="3000"/>
                  <a:pt x="6771" y="3001"/>
                  <a:pt x="6775" y="3001"/>
                </a:cubicBezTo>
                <a:lnTo>
                  <a:pt x="6787" y="3013"/>
                </a:lnTo>
                <a:lnTo>
                  <a:pt x="6811" y="3013"/>
                </a:lnTo>
                <a:cubicBezTo>
                  <a:pt x="6801" y="2983"/>
                  <a:pt x="6816" y="2962"/>
                  <a:pt x="6834" y="2962"/>
                </a:cubicBezTo>
                <a:cubicBezTo>
                  <a:pt x="6838" y="2962"/>
                  <a:pt x="6843" y="2963"/>
                  <a:pt x="6847" y="2965"/>
                </a:cubicBezTo>
                <a:lnTo>
                  <a:pt x="6871" y="3013"/>
                </a:lnTo>
                <a:cubicBezTo>
                  <a:pt x="6874" y="3015"/>
                  <a:pt x="6876" y="3015"/>
                  <a:pt x="6877" y="3015"/>
                </a:cubicBezTo>
                <a:cubicBezTo>
                  <a:pt x="6885" y="3015"/>
                  <a:pt x="6859" y="2987"/>
                  <a:pt x="6859" y="2977"/>
                </a:cubicBezTo>
                <a:cubicBezTo>
                  <a:pt x="6859" y="2970"/>
                  <a:pt x="6861" y="2967"/>
                  <a:pt x="6865" y="2967"/>
                </a:cubicBezTo>
                <a:cubicBezTo>
                  <a:pt x="6875" y="2967"/>
                  <a:pt x="6894" y="2981"/>
                  <a:pt x="6918" y="2989"/>
                </a:cubicBezTo>
                <a:cubicBezTo>
                  <a:pt x="6915" y="2973"/>
                  <a:pt x="6921" y="2968"/>
                  <a:pt x="6932" y="2968"/>
                </a:cubicBezTo>
                <a:cubicBezTo>
                  <a:pt x="6947" y="2968"/>
                  <a:pt x="6970" y="2978"/>
                  <a:pt x="6987" y="2978"/>
                </a:cubicBezTo>
                <a:cubicBezTo>
                  <a:pt x="7001" y="2978"/>
                  <a:pt x="7010" y="2970"/>
                  <a:pt x="7002" y="2941"/>
                </a:cubicBezTo>
                <a:lnTo>
                  <a:pt x="7002" y="2941"/>
                </a:lnTo>
                <a:lnTo>
                  <a:pt x="7025" y="2965"/>
                </a:lnTo>
                <a:cubicBezTo>
                  <a:pt x="7013" y="2882"/>
                  <a:pt x="7109" y="2941"/>
                  <a:pt x="7085" y="2846"/>
                </a:cubicBezTo>
                <a:lnTo>
                  <a:pt x="7085" y="2846"/>
                </a:lnTo>
                <a:cubicBezTo>
                  <a:pt x="7102" y="2855"/>
                  <a:pt x="7113" y="2859"/>
                  <a:pt x="7119" y="2859"/>
                </a:cubicBezTo>
                <a:cubicBezTo>
                  <a:pt x="7150" y="2859"/>
                  <a:pt x="7102" y="2786"/>
                  <a:pt x="7127" y="2786"/>
                </a:cubicBezTo>
                <a:cubicBezTo>
                  <a:pt x="7132" y="2786"/>
                  <a:pt x="7141" y="2789"/>
                  <a:pt x="7156" y="2799"/>
                </a:cubicBezTo>
                <a:lnTo>
                  <a:pt x="7144" y="2787"/>
                </a:lnTo>
                <a:cubicBezTo>
                  <a:pt x="7287" y="2715"/>
                  <a:pt x="7454" y="2691"/>
                  <a:pt x="7549" y="2572"/>
                </a:cubicBezTo>
                <a:lnTo>
                  <a:pt x="7561" y="2596"/>
                </a:lnTo>
                <a:cubicBezTo>
                  <a:pt x="7668" y="2549"/>
                  <a:pt x="7764" y="2501"/>
                  <a:pt x="7871" y="2453"/>
                </a:cubicBezTo>
                <a:cubicBezTo>
                  <a:pt x="7966" y="2394"/>
                  <a:pt x="8073" y="2346"/>
                  <a:pt x="8180" y="2310"/>
                </a:cubicBezTo>
                <a:cubicBezTo>
                  <a:pt x="8192" y="2287"/>
                  <a:pt x="8156" y="2239"/>
                  <a:pt x="8168" y="2215"/>
                </a:cubicBezTo>
                <a:cubicBezTo>
                  <a:pt x="8168" y="2215"/>
                  <a:pt x="8174" y="2212"/>
                  <a:pt x="8182" y="2212"/>
                </a:cubicBezTo>
                <a:cubicBezTo>
                  <a:pt x="8189" y="2212"/>
                  <a:pt x="8198" y="2215"/>
                  <a:pt x="8204" y="2227"/>
                </a:cubicBezTo>
                <a:cubicBezTo>
                  <a:pt x="8192" y="2251"/>
                  <a:pt x="8204" y="2263"/>
                  <a:pt x="8204" y="2275"/>
                </a:cubicBezTo>
                <a:cubicBezTo>
                  <a:pt x="8212" y="2271"/>
                  <a:pt x="8223" y="2271"/>
                  <a:pt x="8233" y="2271"/>
                </a:cubicBezTo>
                <a:lnTo>
                  <a:pt x="8233" y="2271"/>
                </a:lnTo>
                <a:cubicBezTo>
                  <a:pt x="8254" y="2271"/>
                  <a:pt x="8276" y="2271"/>
                  <a:pt x="8276" y="2239"/>
                </a:cubicBezTo>
                <a:lnTo>
                  <a:pt x="8252" y="2215"/>
                </a:lnTo>
                <a:cubicBezTo>
                  <a:pt x="8252" y="2203"/>
                  <a:pt x="8276" y="2203"/>
                  <a:pt x="8276" y="2203"/>
                </a:cubicBezTo>
                <a:cubicBezTo>
                  <a:pt x="8284" y="2220"/>
                  <a:pt x="8298" y="2236"/>
                  <a:pt x="8302" y="2249"/>
                </a:cubicBezTo>
                <a:lnTo>
                  <a:pt x="8302" y="2249"/>
                </a:lnTo>
                <a:cubicBezTo>
                  <a:pt x="8305" y="2231"/>
                  <a:pt x="8310" y="2225"/>
                  <a:pt x="8316" y="2225"/>
                </a:cubicBezTo>
                <a:cubicBezTo>
                  <a:pt x="8329" y="2225"/>
                  <a:pt x="8346" y="2251"/>
                  <a:pt x="8364" y="2251"/>
                </a:cubicBezTo>
                <a:cubicBezTo>
                  <a:pt x="8370" y="2251"/>
                  <a:pt x="8376" y="2248"/>
                  <a:pt x="8383" y="2239"/>
                </a:cubicBezTo>
                <a:cubicBezTo>
                  <a:pt x="8359" y="2168"/>
                  <a:pt x="8383" y="2096"/>
                  <a:pt x="8395" y="2025"/>
                </a:cubicBezTo>
                <a:lnTo>
                  <a:pt x="8418" y="2037"/>
                </a:lnTo>
                <a:cubicBezTo>
                  <a:pt x="8395" y="2048"/>
                  <a:pt x="8442" y="2096"/>
                  <a:pt x="8418" y="2096"/>
                </a:cubicBezTo>
                <a:cubicBezTo>
                  <a:pt x="8422" y="2098"/>
                  <a:pt x="8425" y="2099"/>
                  <a:pt x="8428" y="2099"/>
                </a:cubicBezTo>
                <a:cubicBezTo>
                  <a:pt x="8446" y="2099"/>
                  <a:pt x="8458" y="2072"/>
                  <a:pt x="8478" y="2072"/>
                </a:cubicBezTo>
                <a:cubicBezTo>
                  <a:pt x="8466" y="2060"/>
                  <a:pt x="8466" y="2037"/>
                  <a:pt x="8466" y="2025"/>
                </a:cubicBezTo>
                <a:lnTo>
                  <a:pt x="8466" y="2025"/>
                </a:lnTo>
                <a:cubicBezTo>
                  <a:pt x="8486" y="2035"/>
                  <a:pt x="8498" y="2063"/>
                  <a:pt x="8509" y="2063"/>
                </a:cubicBezTo>
                <a:cubicBezTo>
                  <a:pt x="8510" y="2063"/>
                  <a:pt x="8512" y="2062"/>
                  <a:pt x="8514" y="2060"/>
                </a:cubicBezTo>
                <a:lnTo>
                  <a:pt x="8514" y="2060"/>
                </a:lnTo>
                <a:lnTo>
                  <a:pt x="8502" y="2096"/>
                </a:lnTo>
                <a:cubicBezTo>
                  <a:pt x="8506" y="2101"/>
                  <a:pt x="8510" y="2103"/>
                  <a:pt x="8513" y="2103"/>
                </a:cubicBezTo>
                <a:cubicBezTo>
                  <a:pt x="8526" y="2103"/>
                  <a:pt x="8528" y="2072"/>
                  <a:pt x="8537" y="2072"/>
                </a:cubicBezTo>
                <a:cubicBezTo>
                  <a:pt x="8549" y="2096"/>
                  <a:pt x="8573" y="2096"/>
                  <a:pt x="8573" y="2132"/>
                </a:cubicBezTo>
                <a:cubicBezTo>
                  <a:pt x="8585" y="2084"/>
                  <a:pt x="8597" y="2108"/>
                  <a:pt x="8609" y="2072"/>
                </a:cubicBezTo>
                <a:cubicBezTo>
                  <a:pt x="8573" y="2048"/>
                  <a:pt x="8609" y="2037"/>
                  <a:pt x="8597" y="2013"/>
                </a:cubicBezTo>
                <a:lnTo>
                  <a:pt x="8597" y="2013"/>
                </a:lnTo>
                <a:lnTo>
                  <a:pt x="8573" y="2025"/>
                </a:lnTo>
                <a:cubicBezTo>
                  <a:pt x="8621" y="2037"/>
                  <a:pt x="8561" y="2037"/>
                  <a:pt x="8585" y="2084"/>
                </a:cubicBezTo>
                <a:cubicBezTo>
                  <a:pt x="8564" y="2074"/>
                  <a:pt x="8571" y="2009"/>
                  <a:pt x="8557" y="2009"/>
                </a:cubicBezTo>
                <a:cubicBezTo>
                  <a:pt x="8555" y="2009"/>
                  <a:pt x="8552" y="2010"/>
                  <a:pt x="8549" y="2013"/>
                </a:cubicBezTo>
                <a:cubicBezTo>
                  <a:pt x="8573" y="1977"/>
                  <a:pt x="8597" y="2001"/>
                  <a:pt x="8621" y="1941"/>
                </a:cubicBezTo>
                <a:lnTo>
                  <a:pt x="8621" y="1941"/>
                </a:lnTo>
                <a:cubicBezTo>
                  <a:pt x="8618" y="1943"/>
                  <a:pt x="8616" y="1943"/>
                  <a:pt x="8614" y="1943"/>
                </a:cubicBezTo>
                <a:cubicBezTo>
                  <a:pt x="8599" y="1943"/>
                  <a:pt x="8608" y="1904"/>
                  <a:pt x="8597" y="1894"/>
                </a:cubicBezTo>
                <a:cubicBezTo>
                  <a:pt x="8601" y="1892"/>
                  <a:pt x="8604" y="1891"/>
                  <a:pt x="8607" y="1891"/>
                </a:cubicBezTo>
                <a:cubicBezTo>
                  <a:pt x="8617" y="1891"/>
                  <a:pt x="8611" y="1912"/>
                  <a:pt x="8621" y="1941"/>
                </a:cubicBezTo>
                <a:cubicBezTo>
                  <a:pt x="8625" y="1939"/>
                  <a:pt x="8628" y="1939"/>
                  <a:pt x="8631" y="1939"/>
                </a:cubicBezTo>
                <a:cubicBezTo>
                  <a:pt x="8639" y="1939"/>
                  <a:pt x="8646" y="1943"/>
                  <a:pt x="8650" y="1943"/>
                </a:cubicBezTo>
                <a:cubicBezTo>
                  <a:pt x="8654" y="1943"/>
                  <a:pt x="8657" y="1938"/>
                  <a:pt x="8657" y="1918"/>
                </a:cubicBezTo>
                <a:cubicBezTo>
                  <a:pt x="8680" y="1929"/>
                  <a:pt x="8668" y="1965"/>
                  <a:pt x="8680" y="1977"/>
                </a:cubicBezTo>
                <a:cubicBezTo>
                  <a:pt x="8680" y="2013"/>
                  <a:pt x="8597" y="1953"/>
                  <a:pt x="8645" y="2060"/>
                </a:cubicBezTo>
                <a:cubicBezTo>
                  <a:pt x="8633" y="2072"/>
                  <a:pt x="8633" y="2120"/>
                  <a:pt x="8609" y="2120"/>
                </a:cubicBezTo>
                <a:cubicBezTo>
                  <a:pt x="8625" y="2128"/>
                  <a:pt x="8647" y="2142"/>
                  <a:pt x="8663" y="2142"/>
                </a:cubicBezTo>
                <a:cubicBezTo>
                  <a:pt x="8671" y="2142"/>
                  <a:pt x="8677" y="2139"/>
                  <a:pt x="8680" y="2132"/>
                </a:cubicBezTo>
                <a:lnTo>
                  <a:pt x="8657" y="2060"/>
                </a:lnTo>
                <a:cubicBezTo>
                  <a:pt x="8668" y="2060"/>
                  <a:pt x="8657" y="2013"/>
                  <a:pt x="8668" y="2013"/>
                </a:cubicBezTo>
                <a:cubicBezTo>
                  <a:pt x="8668" y="2032"/>
                  <a:pt x="8684" y="2052"/>
                  <a:pt x="8697" y="2052"/>
                </a:cubicBezTo>
                <a:cubicBezTo>
                  <a:pt x="8699" y="2052"/>
                  <a:pt x="8702" y="2051"/>
                  <a:pt x="8704" y="2048"/>
                </a:cubicBezTo>
                <a:cubicBezTo>
                  <a:pt x="8692" y="2048"/>
                  <a:pt x="8692" y="2048"/>
                  <a:pt x="8692" y="2037"/>
                </a:cubicBezTo>
                <a:cubicBezTo>
                  <a:pt x="8716" y="2025"/>
                  <a:pt x="8704" y="1977"/>
                  <a:pt x="8728" y="1953"/>
                </a:cubicBezTo>
                <a:lnTo>
                  <a:pt x="8728" y="1953"/>
                </a:lnTo>
                <a:cubicBezTo>
                  <a:pt x="8731" y="1958"/>
                  <a:pt x="8735" y="1962"/>
                  <a:pt x="8740" y="1965"/>
                </a:cubicBezTo>
                <a:cubicBezTo>
                  <a:pt x="8744" y="1969"/>
                  <a:pt x="8747" y="1971"/>
                  <a:pt x="8749" y="1971"/>
                </a:cubicBezTo>
                <a:cubicBezTo>
                  <a:pt x="8758" y="1971"/>
                  <a:pt x="8757" y="1949"/>
                  <a:pt x="8765" y="1948"/>
                </a:cubicBezTo>
                <a:lnTo>
                  <a:pt x="8765" y="1948"/>
                </a:lnTo>
                <a:cubicBezTo>
                  <a:pt x="8764" y="1944"/>
                  <a:pt x="8764" y="1941"/>
                  <a:pt x="8764" y="1941"/>
                </a:cubicBezTo>
                <a:lnTo>
                  <a:pt x="8776" y="1941"/>
                </a:lnTo>
                <a:cubicBezTo>
                  <a:pt x="8787" y="1929"/>
                  <a:pt x="8799" y="1929"/>
                  <a:pt x="8799" y="1894"/>
                </a:cubicBezTo>
                <a:cubicBezTo>
                  <a:pt x="8799" y="1896"/>
                  <a:pt x="8800" y="1897"/>
                  <a:pt x="8801" y="1897"/>
                </a:cubicBezTo>
                <a:cubicBezTo>
                  <a:pt x="8803" y="1897"/>
                  <a:pt x="8811" y="1880"/>
                  <a:pt x="8811" y="1870"/>
                </a:cubicBezTo>
                <a:cubicBezTo>
                  <a:pt x="8811" y="1862"/>
                  <a:pt x="8816" y="1841"/>
                  <a:pt x="8826" y="1841"/>
                </a:cubicBezTo>
                <a:cubicBezTo>
                  <a:pt x="8831" y="1841"/>
                  <a:pt x="8838" y="1848"/>
                  <a:pt x="8847" y="1870"/>
                </a:cubicBezTo>
                <a:cubicBezTo>
                  <a:pt x="8871" y="1870"/>
                  <a:pt x="8883" y="1882"/>
                  <a:pt x="8883" y="1906"/>
                </a:cubicBezTo>
                <a:lnTo>
                  <a:pt x="8918" y="1906"/>
                </a:lnTo>
                <a:lnTo>
                  <a:pt x="8930" y="1953"/>
                </a:lnTo>
                <a:cubicBezTo>
                  <a:pt x="8954" y="1929"/>
                  <a:pt x="8942" y="1906"/>
                  <a:pt x="8954" y="1858"/>
                </a:cubicBezTo>
                <a:cubicBezTo>
                  <a:pt x="8960" y="1864"/>
                  <a:pt x="8965" y="1866"/>
                  <a:pt x="8971" y="1866"/>
                </a:cubicBezTo>
                <a:cubicBezTo>
                  <a:pt x="8988" y="1866"/>
                  <a:pt x="9005" y="1841"/>
                  <a:pt x="9014" y="1822"/>
                </a:cubicBezTo>
                <a:cubicBezTo>
                  <a:pt x="9006" y="1820"/>
                  <a:pt x="9000" y="1819"/>
                  <a:pt x="8995" y="1819"/>
                </a:cubicBezTo>
                <a:cubicBezTo>
                  <a:pt x="8982" y="1819"/>
                  <a:pt x="8976" y="1826"/>
                  <a:pt x="8967" y="1826"/>
                </a:cubicBezTo>
                <a:cubicBezTo>
                  <a:pt x="8963" y="1826"/>
                  <a:pt x="8959" y="1825"/>
                  <a:pt x="8954" y="1822"/>
                </a:cubicBezTo>
                <a:lnTo>
                  <a:pt x="8954" y="1822"/>
                </a:lnTo>
                <a:cubicBezTo>
                  <a:pt x="8954" y="1834"/>
                  <a:pt x="8954" y="1846"/>
                  <a:pt x="8966" y="1858"/>
                </a:cubicBezTo>
                <a:cubicBezTo>
                  <a:pt x="8954" y="1858"/>
                  <a:pt x="8942" y="1846"/>
                  <a:pt x="8930" y="1822"/>
                </a:cubicBezTo>
                <a:cubicBezTo>
                  <a:pt x="8930" y="1804"/>
                  <a:pt x="8937" y="1798"/>
                  <a:pt x="8946" y="1798"/>
                </a:cubicBezTo>
                <a:cubicBezTo>
                  <a:pt x="8962" y="1798"/>
                  <a:pt x="8985" y="1815"/>
                  <a:pt x="8990" y="1815"/>
                </a:cubicBezTo>
                <a:cubicBezTo>
                  <a:pt x="8992" y="1815"/>
                  <a:pt x="8992" y="1814"/>
                  <a:pt x="8990" y="1810"/>
                </a:cubicBezTo>
                <a:cubicBezTo>
                  <a:pt x="8994" y="1803"/>
                  <a:pt x="8996" y="1800"/>
                  <a:pt x="8998" y="1800"/>
                </a:cubicBezTo>
                <a:cubicBezTo>
                  <a:pt x="9003" y="1800"/>
                  <a:pt x="9005" y="1814"/>
                  <a:pt x="9014" y="1822"/>
                </a:cubicBezTo>
                <a:cubicBezTo>
                  <a:pt x="9014" y="1826"/>
                  <a:pt x="9014" y="1828"/>
                  <a:pt x="9014" y="1828"/>
                </a:cubicBezTo>
                <a:cubicBezTo>
                  <a:pt x="9015" y="1828"/>
                  <a:pt x="9018" y="1822"/>
                  <a:pt x="9026" y="1822"/>
                </a:cubicBezTo>
                <a:lnTo>
                  <a:pt x="9014" y="1810"/>
                </a:lnTo>
                <a:cubicBezTo>
                  <a:pt x="9026" y="1810"/>
                  <a:pt x="9026" y="1787"/>
                  <a:pt x="9038" y="1775"/>
                </a:cubicBezTo>
                <a:cubicBezTo>
                  <a:pt x="9049" y="1775"/>
                  <a:pt x="9049" y="1775"/>
                  <a:pt x="9049" y="1787"/>
                </a:cubicBezTo>
                <a:lnTo>
                  <a:pt x="9038" y="1787"/>
                </a:lnTo>
                <a:lnTo>
                  <a:pt x="9049" y="1798"/>
                </a:lnTo>
                <a:cubicBezTo>
                  <a:pt x="9055" y="1809"/>
                  <a:pt x="9059" y="1813"/>
                  <a:pt x="9062" y="1813"/>
                </a:cubicBezTo>
                <a:cubicBezTo>
                  <a:pt x="9073" y="1813"/>
                  <a:pt x="9078" y="1773"/>
                  <a:pt x="9092" y="1773"/>
                </a:cubicBezTo>
                <a:cubicBezTo>
                  <a:pt x="9094" y="1773"/>
                  <a:pt x="9095" y="1774"/>
                  <a:pt x="9097" y="1775"/>
                </a:cubicBezTo>
                <a:cubicBezTo>
                  <a:pt x="9085" y="1787"/>
                  <a:pt x="9085" y="1787"/>
                  <a:pt x="9085" y="1787"/>
                </a:cubicBezTo>
                <a:cubicBezTo>
                  <a:pt x="9094" y="1795"/>
                  <a:pt x="9115" y="1829"/>
                  <a:pt x="9121" y="1829"/>
                </a:cubicBezTo>
                <a:cubicBezTo>
                  <a:pt x="9124" y="1829"/>
                  <a:pt x="9124" y="1824"/>
                  <a:pt x="9121" y="1810"/>
                </a:cubicBezTo>
                <a:lnTo>
                  <a:pt x="9121" y="1810"/>
                </a:lnTo>
                <a:cubicBezTo>
                  <a:pt x="9124" y="1814"/>
                  <a:pt x="9127" y="1815"/>
                  <a:pt x="9129" y="1815"/>
                </a:cubicBezTo>
                <a:cubicBezTo>
                  <a:pt x="9133" y="1815"/>
                  <a:pt x="9133" y="1807"/>
                  <a:pt x="9133" y="1798"/>
                </a:cubicBezTo>
                <a:cubicBezTo>
                  <a:pt x="9133" y="1787"/>
                  <a:pt x="9133" y="1775"/>
                  <a:pt x="9133" y="1775"/>
                </a:cubicBezTo>
                <a:lnTo>
                  <a:pt x="9168" y="1787"/>
                </a:lnTo>
                <a:cubicBezTo>
                  <a:pt x="9168" y="1787"/>
                  <a:pt x="9180" y="1775"/>
                  <a:pt x="9180" y="1775"/>
                </a:cubicBezTo>
                <a:lnTo>
                  <a:pt x="9192" y="1787"/>
                </a:lnTo>
                <a:cubicBezTo>
                  <a:pt x="9192" y="1787"/>
                  <a:pt x="9204" y="1798"/>
                  <a:pt x="9204" y="1798"/>
                </a:cubicBezTo>
                <a:cubicBezTo>
                  <a:pt x="9216" y="1814"/>
                  <a:pt x="9225" y="1819"/>
                  <a:pt x="9231" y="1819"/>
                </a:cubicBezTo>
                <a:cubicBezTo>
                  <a:pt x="9244" y="1819"/>
                  <a:pt x="9249" y="1796"/>
                  <a:pt x="9264" y="1796"/>
                </a:cubicBezTo>
                <a:cubicBezTo>
                  <a:pt x="9270" y="1796"/>
                  <a:pt x="9277" y="1800"/>
                  <a:pt x="9288" y="1810"/>
                </a:cubicBezTo>
                <a:cubicBezTo>
                  <a:pt x="9288" y="1775"/>
                  <a:pt x="9276" y="1763"/>
                  <a:pt x="9276" y="1751"/>
                </a:cubicBezTo>
                <a:cubicBezTo>
                  <a:pt x="9276" y="1727"/>
                  <a:pt x="9288" y="1691"/>
                  <a:pt x="9299" y="1679"/>
                </a:cubicBezTo>
                <a:cubicBezTo>
                  <a:pt x="9323" y="1715"/>
                  <a:pt x="9371" y="1739"/>
                  <a:pt x="9383" y="1810"/>
                </a:cubicBezTo>
                <a:cubicBezTo>
                  <a:pt x="9407" y="1810"/>
                  <a:pt x="9359" y="1775"/>
                  <a:pt x="9371" y="1751"/>
                </a:cubicBezTo>
                <a:lnTo>
                  <a:pt x="9383" y="1751"/>
                </a:lnTo>
                <a:cubicBezTo>
                  <a:pt x="9371" y="1739"/>
                  <a:pt x="9359" y="1727"/>
                  <a:pt x="9347" y="1703"/>
                </a:cubicBezTo>
                <a:cubicBezTo>
                  <a:pt x="9338" y="1676"/>
                  <a:pt x="9349" y="1663"/>
                  <a:pt x="9360" y="1663"/>
                </a:cubicBezTo>
                <a:cubicBezTo>
                  <a:pt x="9364" y="1663"/>
                  <a:pt x="9368" y="1665"/>
                  <a:pt x="9371" y="1667"/>
                </a:cubicBezTo>
                <a:lnTo>
                  <a:pt x="9371" y="1715"/>
                </a:lnTo>
                <a:cubicBezTo>
                  <a:pt x="9395" y="1691"/>
                  <a:pt x="9383" y="1620"/>
                  <a:pt x="9395" y="1572"/>
                </a:cubicBezTo>
                <a:cubicBezTo>
                  <a:pt x="9419" y="1584"/>
                  <a:pt x="9407" y="1632"/>
                  <a:pt x="9419" y="1667"/>
                </a:cubicBezTo>
                <a:lnTo>
                  <a:pt x="9442" y="1656"/>
                </a:lnTo>
                <a:lnTo>
                  <a:pt x="9454" y="1691"/>
                </a:lnTo>
                <a:cubicBezTo>
                  <a:pt x="9464" y="1681"/>
                  <a:pt x="9466" y="1653"/>
                  <a:pt x="9474" y="1653"/>
                </a:cubicBezTo>
                <a:cubicBezTo>
                  <a:pt x="9475" y="1653"/>
                  <a:pt x="9476" y="1654"/>
                  <a:pt x="9478" y="1656"/>
                </a:cubicBezTo>
                <a:cubicBezTo>
                  <a:pt x="9478" y="1691"/>
                  <a:pt x="9526" y="1691"/>
                  <a:pt x="9502" y="1739"/>
                </a:cubicBezTo>
                <a:cubicBezTo>
                  <a:pt x="9519" y="1739"/>
                  <a:pt x="9518" y="1709"/>
                  <a:pt x="9520" y="1709"/>
                </a:cubicBezTo>
                <a:cubicBezTo>
                  <a:pt x="9521" y="1709"/>
                  <a:pt x="9522" y="1713"/>
                  <a:pt x="9526" y="1727"/>
                </a:cubicBezTo>
                <a:cubicBezTo>
                  <a:pt x="9526" y="1679"/>
                  <a:pt x="9514" y="1703"/>
                  <a:pt x="9502" y="1691"/>
                </a:cubicBezTo>
                <a:cubicBezTo>
                  <a:pt x="9490" y="1644"/>
                  <a:pt x="9526" y="1667"/>
                  <a:pt x="9538" y="1644"/>
                </a:cubicBezTo>
                <a:cubicBezTo>
                  <a:pt x="9526" y="1620"/>
                  <a:pt x="9549" y="1560"/>
                  <a:pt x="9538" y="1513"/>
                </a:cubicBezTo>
                <a:lnTo>
                  <a:pt x="9561" y="1513"/>
                </a:lnTo>
                <a:cubicBezTo>
                  <a:pt x="9558" y="1491"/>
                  <a:pt x="9554" y="1484"/>
                  <a:pt x="9548" y="1484"/>
                </a:cubicBezTo>
                <a:cubicBezTo>
                  <a:pt x="9536" y="1484"/>
                  <a:pt x="9520" y="1511"/>
                  <a:pt x="9503" y="1511"/>
                </a:cubicBezTo>
                <a:cubicBezTo>
                  <a:pt x="9495" y="1511"/>
                  <a:pt x="9486" y="1505"/>
                  <a:pt x="9478" y="1489"/>
                </a:cubicBezTo>
                <a:cubicBezTo>
                  <a:pt x="9466" y="1489"/>
                  <a:pt x="9466" y="1489"/>
                  <a:pt x="9442" y="1465"/>
                </a:cubicBezTo>
                <a:lnTo>
                  <a:pt x="9442" y="1465"/>
                </a:lnTo>
                <a:lnTo>
                  <a:pt x="9454" y="1525"/>
                </a:lnTo>
                <a:cubicBezTo>
                  <a:pt x="9430" y="1513"/>
                  <a:pt x="9430" y="1477"/>
                  <a:pt x="9419" y="1465"/>
                </a:cubicBezTo>
                <a:cubicBezTo>
                  <a:pt x="9419" y="1469"/>
                  <a:pt x="9417" y="1470"/>
                  <a:pt x="9415" y="1470"/>
                </a:cubicBezTo>
                <a:cubicBezTo>
                  <a:pt x="9411" y="1470"/>
                  <a:pt x="9403" y="1465"/>
                  <a:pt x="9395" y="1465"/>
                </a:cubicBezTo>
                <a:cubicBezTo>
                  <a:pt x="9395" y="1465"/>
                  <a:pt x="9395" y="1453"/>
                  <a:pt x="9407" y="1441"/>
                </a:cubicBezTo>
                <a:cubicBezTo>
                  <a:pt x="9397" y="1427"/>
                  <a:pt x="9392" y="1422"/>
                  <a:pt x="9388" y="1422"/>
                </a:cubicBezTo>
                <a:cubicBezTo>
                  <a:pt x="9383" y="1422"/>
                  <a:pt x="9383" y="1434"/>
                  <a:pt x="9383" y="1441"/>
                </a:cubicBezTo>
                <a:cubicBezTo>
                  <a:pt x="9383" y="1465"/>
                  <a:pt x="9371" y="1465"/>
                  <a:pt x="9359" y="1465"/>
                </a:cubicBezTo>
                <a:lnTo>
                  <a:pt x="9347" y="1465"/>
                </a:lnTo>
                <a:cubicBezTo>
                  <a:pt x="9359" y="1477"/>
                  <a:pt x="9371" y="1525"/>
                  <a:pt x="9383" y="1537"/>
                </a:cubicBezTo>
                <a:cubicBezTo>
                  <a:pt x="9347" y="1513"/>
                  <a:pt x="9323" y="1537"/>
                  <a:pt x="9288" y="1489"/>
                </a:cubicBezTo>
                <a:cubicBezTo>
                  <a:pt x="9276" y="1465"/>
                  <a:pt x="9288" y="1441"/>
                  <a:pt x="9288" y="1441"/>
                </a:cubicBezTo>
                <a:cubicBezTo>
                  <a:pt x="9284" y="1440"/>
                  <a:pt x="9281" y="1439"/>
                  <a:pt x="9279" y="1439"/>
                </a:cubicBezTo>
                <a:cubicBezTo>
                  <a:pt x="9264" y="1439"/>
                  <a:pt x="9264" y="1468"/>
                  <a:pt x="9264" y="1489"/>
                </a:cubicBezTo>
                <a:cubicBezTo>
                  <a:pt x="9264" y="1501"/>
                  <a:pt x="9264" y="1501"/>
                  <a:pt x="9252" y="1501"/>
                </a:cubicBezTo>
                <a:cubicBezTo>
                  <a:pt x="9252" y="1489"/>
                  <a:pt x="9240" y="1465"/>
                  <a:pt x="9240" y="1465"/>
                </a:cubicBezTo>
                <a:cubicBezTo>
                  <a:pt x="9240" y="1465"/>
                  <a:pt x="9228" y="1453"/>
                  <a:pt x="9228" y="1453"/>
                </a:cubicBezTo>
                <a:cubicBezTo>
                  <a:pt x="9228" y="1501"/>
                  <a:pt x="9204" y="1489"/>
                  <a:pt x="9192" y="1513"/>
                </a:cubicBezTo>
                <a:lnTo>
                  <a:pt x="9216" y="1513"/>
                </a:lnTo>
                <a:cubicBezTo>
                  <a:pt x="9216" y="1540"/>
                  <a:pt x="9216" y="1568"/>
                  <a:pt x="9211" y="1568"/>
                </a:cubicBezTo>
                <a:cubicBezTo>
                  <a:pt x="9209" y="1568"/>
                  <a:pt x="9207" y="1566"/>
                  <a:pt x="9204" y="1560"/>
                </a:cubicBezTo>
                <a:cubicBezTo>
                  <a:pt x="9216" y="1525"/>
                  <a:pt x="9168" y="1513"/>
                  <a:pt x="9192" y="1489"/>
                </a:cubicBezTo>
                <a:cubicBezTo>
                  <a:pt x="9184" y="1476"/>
                  <a:pt x="9180" y="1471"/>
                  <a:pt x="9178" y="1471"/>
                </a:cubicBezTo>
                <a:lnTo>
                  <a:pt x="9178" y="1471"/>
                </a:lnTo>
                <a:cubicBezTo>
                  <a:pt x="9170" y="1471"/>
                  <a:pt x="9185" y="1526"/>
                  <a:pt x="9172" y="1526"/>
                </a:cubicBezTo>
                <a:cubicBezTo>
                  <a:pt x="9171" y="1526"/>
                  <a:pt x="9170" y="1525"/>
                  <a:pt x="9168" y="1525"/>
                </a:cubicBezTo>
                <a:lnTo>
                  <a:pt x="9145" y="1501"/>
                </a:lnTo>
                <a:cubicBezTo>
                  <a:pt x="9133" y="1465"/>
                  <a:pt x="9168" y="1477"/>
                  <a:pt x="9157" y="1465"/>
                </a:cubicBezTo>
                <a:lnTo>
                  <a:pt x="9145" y="1465"/>
                </a:lnTo>
                <a:cubicBezTo>
                  <a:pt x="9157" y="1441"/>
                  <a:pt x="9192" y="1453"/>
                  <a:pt x="9216" y="1406"/>
                </a:cubicBezTo>
                <a:lnTo>
                  <a:pt x="9157" y="1394"/>
                </a:lnTo>
                <a:cubicBezTo>
                  <a:pt x="9109" y="1453"/>
                  <a:pt x="9014" y="1417"/>
                  <a:pt x="8978" y="1513"/>
                </a:cubicBezTo>
                <a:cubicBezTo>
                  <a:pt x="8978" y="1513"/>
                  <a:pt x="8978" y="1513"/>
                  <a:pt x="8978" y="1537"/>
                </a:cubicBezTo>
                <a:lnTo>
                  <a:pt x="8978" y="1548"/>
                </a:lnTo>
                <a:cubicBezTo>
                  <a:pt x="8954" y="1525"/>
                  <a:pt x="8930" y="1525"/>
                  <a:pt x="8907" y="1501"/>
                </a:cubicBezTo>
                <a:lnTo>
                  <a:pt x="8907" y="1501"/>
                </a:lnTo>
                <a:cubicBezTo>
                  <a:pt x="8918" y="1525"/>
                  <a:pt x="8918" y="1525"/>
                  <a:pt x="8930" y="1548"/>
                </a:cubicBezTo>
                <a:cubicBezTo>
                  <a:pt x="8942" y="1584"/>
                  <a:pt x="8942" y="1596"/>
                  <a:pt x="8918" y="1596"/>
                </a:cubicBezTo>
                <a:cubicBezTo>
                  <a:pt x="8915" y="1587"/>
                  <a:pt x="8914" y="1580"/>
                  <a:pt x="8913" y="1575"/>
                </a:cubicBezTo>
                <a:lnTo>
                  <a:pt x="8913" y="1575"/>
                </a:lnTo>
                <a:cubicBezTo>
                  <a:pt x="8912" y="1578"/>
                  <a:pt x="8910" y="1581"/>
                  <a:pt x="8907" y="1584"/>
                </a:cubicBezTo>
                <a:cubicBezTo>
                  <a:pt x="8895" y="1572"/>
                  <a:pt x="8871" y="1572"/>
                  <a:pt x="8871" y="1537"/>
                </a:cubicBezTo>
                <a:lnTo>
                  <a:pt x="8871" y="1537"/>
                </a:lnTo>
                <a:cubicBezTo>
                  <a:pt x="8871" y="1537"/>
                  <a:pt x="8871" y="1537"/>
                  <a:pt x="8883" y="1548"/>
                </a:cubicBezTo>
                <a:cubicBezTo>
                  <a:pt x="8883" y="1537"/>
                  <a:pt x="8859" y="1525"/>
                  <a:pt x="8859" y="1501"/>
                </a:cubicBezTo>
                <a:lnTo>
                  <a:pt x="8847" y="1513"/>
                </a:lnTo>
                <a:cubicBezTo>
                  <a:pt x="8835" y="1489"/>
                  <a:pt x="8847" y="1477"/>
                  <a:pt x="8835" y="1465"/>
                </a:cubicBezTo>
                <a:cubicBezTo>
                  <a:pt x="8811" y="1489"/>
                  <a:pt x="8811" y="1548"/>
                  <a:pt x="8787" y="1584"/>
                </a:cubicBezTo>
                <a:cubicBezTo>
                  <a:pt x="8787" y="1564"/>
                  <a:pt x="8779" y="1519"/>
                  <a:pt x="8776" y="1519"/>
                </a:cubicBezTo>
                <a:cubicBezTo>
                  <a:pt x="8776" y="1519"/>
                  <a:pt x="8776" y="1521"/>
                  <a:pt x="8776" y="1525"/>
                </a:cubicBezTo>
                <a:cubicBezTo>
                  <a:pt x="8774" y="1524"/>
                  <a:pt x="8773" y="1523"/>
                  <a:pt x="8771" y="1523"/>
                </a:cubicBezTo>
                <a:cubicBezTo>
                  <a:pt x="8752" y="1523"/>
                  <a:pt x="8750" y="1597"/>
                  <a:pt x="8728" y="1608"/>
                </a:cubicBezTo>
                <a:cubicBezTo>
                  <a:pt x="8728" y="1596"/>
                  <a:pt x="8740" y="1596"/>
                  <a:pt x="8740" y="1584"/>
                </a:cubicBezTo>
                <a:cubicBezTo>
                  <a:pt x="8707" y="1584"/>
                  <a:pt x="8677" y="1586"/>
                  <a:pt x="8648" y="1586"/>
                </a:cubicBezTo>
                <a:cubicBezTo>
                  <a:pt x="8605" y="1586"/>
                  <a:pt x="8564" y="1582"/>
                  <a:pt x="8514" y="1560"/>
                </a:cubicBezTo>
                <a:lnTo>
                  <a:pt x="8514" y="1632"/>
                </a:lnTo>
                <a:lnTo>
                  <a:pt x="8490" y="1596"/>
                </a:lnTo>
                <a:cubicBezTo>
                  <a:pt x="8482" y="1595"/>
                  <a:pt x="8475" y="1594"/>
                  <a:pt x="8468" y="1594"/>
                </a:cubicBezTo>
                <a:cubicBezTo>
                  <a:pt x="8398" y="1594"/>
                  <a:pt x="8354" y="1647"/>
                  <a:pt x="8299" y="1679"/>
                </a:cubicBezTo>
                <a:cubicBezTo>
                  <a:pt x="8297" y="1681"/>
                  <a:pt x="8294" y="1681"/>
                  <a:pt x="8292" y="1681"/>
                </a:cubicBezTo>
                <a:cubicBezTo>
                  <a:pt x="8275" y="1681"/>
                  <a:pt x="8273" y="1642"/>
                  <a:pt x="8252" y="1632"/>
                </a:cubicBezTo>
                <a:cubicBezTo>
                  <a:pt x="8204" y="1644"/>
                  <a:pt x="8216" y="1703"/>
                  <a:pt x="8180" y="1739"/>
                </a:cubicBezTo>
                <a:cubicBezTo>
                  <a:pt x="8180" y="1715"/>
                  <a:pt x="8180" y="1667"/>
                  <a:pt x="8156" y="1667"/>
                </a:cubicBezTo>
                <a:cubicBezTo>
                  <a:pt x="8156" y="1687"/>
                  <a:pt x="8164" y="1706"/>
                  <a:pt x="8154" y="1706"/>
                </a:cubicBezTo>
                <a:cubicBezTo>
                  <a:pt x="8152" y="1706"/>
                  <a:pt x="8149" y="1705"/>
                  <a:pt x="8145" y="1703"/>
                </a:cubicBezTo>
                <a:lnTo>
                  <a:pt x="8145" y="1691"/>
                </a:lnTo>
                <a:cubicBezTo>
                  <a:pt x="8141" y="1683"/>
                  <a:pt x="8138" y="1681"/>
                  <a:pt x="8135" y="1681"/>
                </a:cubicBezTo>
                <a:cubicBezTo>
                  <a:pt x="8129" y="1681"/>
                  <a:pt x="8121" y="1691"/>
                  <a:pt x="8097" y="1691"/>
                </a:cubicBezTo>
                <a:cubicBezTo>
                  <a:pt x="8061" y="1703"/>
                  <a:pt x="8037" y="1763"/>
                  <a:pt x="8037" y="1846"/>
                </a:cubicBezTo>
                <a:cubicBezTo>
                  <a:pt x="8002" y="1846"/>
                  <a:pt x="8014" y="1775"/>
                  <a:pt x="8002" y="1763"/>
                </a:cubicBezTo>
                <a:lnTo>
                  <a:pt x="8002" y="1763"/>
                </a:lnTo>
                <a:cubicBezTo>
                  <a:pt x="8008" y="1765"/>
                  <a:pt x="8013" y="1766"/>
                  <a:pt x="8016" y="1766"/>
                </a:cubicBezTo>
                <a:cubicBezTo>
                  <a:pt x="8029" y="1766"/>
                  <a:pt x="8014" y="1746"/>
                  <a:pt x="8014" y="1727"/>
                </a:cubicBezTo>
                <a:cubicBezTo>
                  <a:pt x="8007" y="1740"/>
                  <a:pt x="8001" y="1750"/>
                  <a:pt x="7992" y="1750"/>
                </a:cubicBezTo>
                <a:cubicBezTo>
                  <a:pt x="7985" y="1750"/>
                  <a:pt x="7977" y="1743"/>
                  <a:pt x="7966" y="1727"/>
                </a:cubicBezTo>
                <a:cubicBezTo>
                  <a:pt x="7954" y="1739"/>
                  <a:pt x="7942" y="1739"/>
                  <a:pt x="7930" y="1775"/>
                </a:cubicBezTo>
                <a:cubicBezTo>
                  <a:pt x="7934" y="1768"/>
                  <a:pt x="7937" y="1765"/>
                  <a:pt x="7940" y="1765"/>
                </a:cubicBezTo>
                <a:cubicBezTo>
                  <a:pt x="7948" y="1765"/>
                  <a:pt x="7954" y="1782"/>
                  <a:pt x="7954" y="1798"/>
                </a:cubicBezTo>
                <a:cubicBezTo>
                  <a:pt x="7950" y="1796"/>
                  <a:pt x="7946" y="1796"/>
                  <a:pt x="7942" y="1796"/>
                </a:cubicBezTo>
                <a:cubicBezTo>
                  <a:pt x="7934" y="1796"/>
                  <a:pt x="7926" y="1798"/>
                  <a:pt x="7918" y="1798"/>
                </a:cubicBezTo>
                <a:cubicBezTo>
                  <a:pt x="7906" y="1798"/>
                  <a:pt x="7895" y="1792"/>
                  <a:pt x="7883" y="1763"/>
                </a:cubicBezTo>
                <a:cubicBezTo>
                  <a:pt x="7799" y="1810"/>
                  <a:pt x="7704" y="1846"/>
                  <a:pt x="7621" y="1894"/>
                </a:cubicBezTo>
                <a:cubicBezTo>
                  <a:pt x="7615" y="1906"/>
                  <a:pt x="7618" y="1906"/>
                  <a:pt x="7622" y="1906"/>
                </a:cubicBezTo>
                <a:cubicBezTo>
                  <a:pt x="7627" y="1906"/>
                  <a:pt x="7633" y="1906"/>
                  <a:pt x="7633" y="1918"/>
                </a:cubicBezTo>
                <a:cubicBezTo>
                  <a:pt x="7629" y="1933"/>
                  <a:pt x="7625" y="1937"/>
                  <a:pt x="7621" y="1937"/>
                </a:cubicBezTo>
                <a:cubicBezTo>
                  <a:pt x="7616" y="1937"/>
                  <a:pt x="7611" y="1929"/>
                  <a:pt x="7606" y="1929"/>
                </a:cubicBezTo>
                <a:cubicBezTo>
                  <a:pt x="7603" y="1929"/>
                  <a:pt x="7600" y="1932"/>
                  <a:pt x="7597" y="1941"/>
                </a:cubicBezTo>
                <a:lnTo>
                  <a:pt x="7597" y="1906"/>
                </a:lnTo>
                <a:cubicBezTo>
                  <a:pt x="7573" y="1918"/>
                  <a:pt x="7561" y="1989"/>
                  <a:pt x="7549" y="2025"/>
                </a:cubicBezTo>
                <a:cubicBezTo>
                  <a:pt x="7537" y="1989"/>
                  <a:pt x="7525" y="2001"/>
                  <a:pt x="7537" y="1977"/>
                </a:cubicBezTo>
                <a:lnTo>
                  <a:pt x="7537" y="1977"/>
                </a:lnTo>
                <a:cubicBezTo>
                  <a:pt x="7537" y="1978"/>
                  <a:pt x="7536" y="1978"/>
                  <a:pt x="7535" y="1978"/>
                </a:cubicBezTo>
                <a:cubicBezTo>
                  <a:pt x="7520" y="1978"/>
                  <a:pt x="7460" y="1888"/>
                  <a:pt x="7445" y="1888"/>
                </a:cubicBezTo>
                <a:cubicBezTo>
                  <a:pt x="7443" y="1888"/>
                  <a:pt x="7442" y="1889"/>
                  <a:pt x="7442" y="1894"/>
                </a:cubicBezTo>
                <a:lnTo>
                  <a:pt x="7525" y="2013"/>
                </a:lnTo>
                <a:cubicBezTo>
                  <a:pt x="7525" y="2025"/>
                  <a:pt x="7502" y="2025"/>
                  <a:pt x="7514" y="2037"/>
                </a:cubicBezTo>
                <a:cubicBezTo>
                  <a:pt x="7490" y="2013"/>
                  <a:pt x="7466" y="1989"/>
                  <a:pt x="7454" y="1989"/>
                </a:cubicBezTo>
                <a:cubicBezTo>
                  <a:pt x="7430" y="1965"/>
                  <a:pt x="7454" y="1965"/>
                  <a:pt x="7466" y="1953"/>
                </a:cubicBezTo>
                <a:cubicBezTo>
                  <a:pt x="7442" y="1906"/>
                  <a:pt x="7418" y="1941"/>
                  <a:pt x="7406" y="1882"/>
                </a:cubicBezTo>
                <a:lnTo>
                  <a:pt x="7406" y="1882"/>
                </a:lnTo>
                <a:cubicBezTo>
                  <a:pt x="7383" y="1906"/>
                  <a:pt x="7418" y="1906"/>
                  <a:pt x="7418" y="1929"/>
                </a:cubicBezTo>
                <a:lnTo>
                  <a:pt x="7394" y="1929"/>
                </a:lnTo>
                <a:lnTo>
                  <a:pt x="7418" y="1941"/>
                </a:lnTo>
                <a:cubicBezTo>
                  <a:pt x="7409" y="1961"/>
                  <a:pt x="7422" y="1995"/>
                  <a:pt x="7403" y="1995"/>
                </a:cubicBezTo>
                <a:cubicBezTo>
                  <a:pt x="7398" y="1995"/>
                  <a:pt x="7392" y="1993"/>
                  <a:pt x="7383" y="1989"/>
                </a:cubicBezTo>
                <a:lnTo>
                  <a:pt x="7383" y="1989"/>
                </a:lnTo>
                <a:lnTo>
                  <a:pt x="7394" y="2060"/>
                </a:lnTo>
                <a:cubicBezTo>
                  <a:pt x="7386" y="2044"/>
                  <a:pt x="7381" y="2039"/>
                  <a:pt x="7377" y="2039"/>
                </a:cubicBezTo>
                <a:cubicBezTo>
                  <a:pt x="7371" y="2039"/>
                  <a:pt x="7368" y="2050"/>
                  <a:pt x="7363" y="2050"/>
                </a:cubicBezTo>
                <a:cubicBezTo>
                  <a:pt x="7361" y="2050"/>
                  <a:pt x="7360" y="2050"/>
                  <a:pt x="7359" y="2048"/>
                </a:cubicBezTo>
                <a:lnTo>
                  <a:pt x="7347" y="2025"/>
                </a:lnTo>
                <a:cubicBezTo>
                  <a:pt x="7343" y="2028"/>
                  <a:pt x="7340" y="2030"/>
                  <a:pt x="7336" y="2030"/>
                </a:cubicBezTo>
                <a:cubicBezTo>
                  <a:pt x="7328" y="2030"/>
                  <a:pt x="7320" y="2021"/>
                  <a:pt x="7311" y="2013"/>
                </a:cubicBezTo>
                <a:cubicBezTo>
                  <a:pt x="7305" y="1995"/>
                  <a:pt x="7308" y="1995"/>
                  <a:pt x="7311" y="1995"/>
                </a:cubicBezTo>
                <a:cubicBezTo>
                  <a:pt x="7314" y="1995"/>
                  <a:pt x="7317" y="1995"/>
                  <a:pt x="7311" y="1977"/>
                </a:cubicBezTo>
                <a:lnTo>
                  <a:pt x="7287" y="1977"/>
                </a:lnTo>
                <a:cubicBezTo>
                  <a:pt x="7299" y="2001"/>
                  <a:pt x="7299" y="2025"/>
                  <a:pt x="7323" y="2037"/>
                </a:cubicBezTo>
                <a:cubicBezTo>
                  <a:pt x="7323" y="2084"/>
                  <a:pt x="7335" y="2132"/>
                  <a:pt x="7299" y="2144"/>
                </a:cubicBezTo>
                <a:cubicBezTo>
                  <a:pt x="7263" y="2108"/>
                  <a:pt x="7299" y="2096"/>
                  <a:pt x="7275" y="2060"/>
                </a:cubicBezTo>
                <a:lnTo>
                  <a:pt x="7275" y="2060"/>
                </a:lnTo>
                <a:cubicBezTo>
                  <a:pt x="7228" y="2072"/>
                  <a:pt x="7287" y="2191"/>
                  <a:pt x="7252" y="2203"/>
                </a:cubicBezTo>
                <a:cubicBezTo>
                  <a:pt x="7216" y="2203"/>
                  <a:pt x="7240" y="2239"/>
                  <a:pt x="7216" y="2263"/>
                </a:cubicBezTo>
                <a:cubicBezTo>
                  <a:pt x="7204" y="2227"/>
                  <a:pt x="7180" y="2239"/>
                  <a:pt x="7156" y="2215"/>
                </a:cubicBezTo>
                <a:lnTo>
                  <a:pt x="7156" y="2179"/>
                </a:lnTo>
                <a:cubicBezTo>
                  <a:pt x="7151" y="2184"/>
                  <a:pt x="7146" y="2187"/>
                  <a:pt x="7142" y="2187"/>
                </a:cubicBezTo>
                <a:cubicBezTo>
                  <a:pt x="7136" y="2187"/>
                  <a:pt x="7130" y="2184"/>
                  <a:pt x="7125" y="2175"/>
                </a:cubicBezTo>
                <a:lnTo>
                  <a:pt x="7125" y="2175"/>
                </a:lnTo>
                <a:cubicBezTo>
                  <a:pt x="7139" y="2207"/>
                  <a:pt x="7108" y="2229"/>
                  <a:pt x="7097" y="2251"/>
                </a:cubicBezTo>
                <a:lnTo>
                  <a:pt x="7121" y="2287"/>
                </a:lnTo>
                <a:cubicBezTo>
                  <a:pt x="7109" y="2299"/>
                  <a:pt x="7097" y="2334"/>
                  <a:pt x="7073" y="2334"/>
                </a:cubicBezTo>
                <a:cubicBezTo>
                  <a:pt x="7061" y="2358"/>
                  <a:pt x="7085" y="2382"/>
                  <a:pt x="7085" y="2429"/>
                </a:cubicBezTo>
                <a:cubicBezTo>
                  <a:pt x="7061" y="2406"/>
                  <a:pt x="7037" y="2370"/>
                  <a:pt x="7025" y="2334"/>
                </a:cubicBezTo>
                <a:lnTo>
                  <a:pt x="7025" y="2334"/>
                </a:lnTo>
                <a:cubicBezTo>
                  <a:pt x="7029" y="2338"/>
                  <a:pt x="7032" y="2340"/>
                  <a:pt x="7035" y="2340"/>
                </a:cubicBezTo>
                <a:cubicBezTo>
                  <a:pt x="7040" y="2340"/>
                  <a:pt x="7045" y="2334"/>
                  <a:pt x="7061" y="2334"/>
                </a:cubicBezTo>
                <a:cubicBezTo>
                  <a:pt x="7073" y="2287"/>
                  <a:pt x="7061" y="2215"/>
                  <a:pt x="7097" y="2203"/>
                </a:cubicBezTo>
                <a:cubicBezTo>
                  <a:pt x="7090" y="2180"/>
                  <a:pt x="7086" y="2171"/>
                  <a:pt x="7083" y="2171"/>
                </a:cubicBezTo>
                <a:cubicBezTo>
                  <a:pt x="7076" y="2171"/>
                  <a:pt x="7075" y="2216"/>
                  <a:pt x="7055" y="2216"/>
                </a:cubicBezTo>
                <a:cubicBezTo>
                  <a:pt x="7053" y="2216"/>
                  <a:pt x="7051" y="2216"/>
                  <a:pt x="7049" y="2215"/>
                </a:cubicBezTo>
                <a:cubicBezTo>
                  <a:pt x="7049" y="2203"/>
                  <a:pt x="7049" y="2203"/>
                  <a:pt x="7049" y="2203"/>
                </a:cubicBezTo>
                <a:cubicBezTo>
                  <a:pt x="7049" y="2191"/>
                  <a:pt x="7061" y="2168"/>
                  <a:pt x="7037" y="2120"/>
                </a:cubicBezTo>
                <a:lnTo>
                  <a:pt x="7037" y="2120"/>
                </a:lnTo>
                <a:cubicBezTo>
                  <a:pt x="7026" y="2142"/>
                  <a:pt x="7065" y="2193"/>
                  <a:pt x="7036" y="2193"/>
                </a:cubicBezTo>
                <a:cubicBezTo>
                  <a:pt x="7033" y="2193"/>
                  <a:pt x="7030" y="2192"/>
                  <a:pt x="7025" y="2191"/>
                </a:cubicBezTo>
                <a:cubicBezTo>
                  <a:pt x="7025" y="2196"/>
                  <a:pt x="7023" y="2198"/>
                  <a:pt x="7020" y="2198"/>
                </a:cubicBezTo>
                <a:cubicBezTo>
                  <a:pt x="7008" y="2198"/>
                  <a:pt x="6975" y="2168"/>
                  <a:pt x="6966" y="2168"/>
                </a:cubicBezTo>
                <a:lnTo>
                  <a:pt x="6966" y="2168"/>
                </a:lnTo>
                <a:cubicBezTo>
                  <a:pt x="6966" y="2203"/>
                  <a:pt x="7002" y="2263"/>
                  <a:pt x="6966" y="2275"/>
                </a:cubicBezTo>
                <a:lnTo>
                  <a:pt x="6954" y="2227"/>
                </a:lnTo>
                <a:lnTo>
                  <a:pt x="6954" y="2227"/>
                </a:lnTo>
                <a:cubicBezTo>
                  <a:pt x="6930" y="2239"/>
                  <a:pt x="6978" y="2299"/>
                  <a:pt x="6954" y="2310"/>
                </a:cubicBezTo>
                <a:cubicBezTo>
                  <a:pt x="6964" y="2310"/>
                  <a:pt x="6966" y="2348"/>
                  <a:pt x="6983" y="2348"/>
                </a:cubicBezTo>
                <a:cubicBezTo>
                  <a:pt x="6985" y="2348"/>
                  <a:pt x="6987" y="2347"/>
                  <a:pt x="6990" y="2346"/>
                </a:cubicBezTo>
                <a:lnTo>
                  <a:pt x="6990" y="2346"/>
                </a:lnTo>
                <a:cubicBezTo>
                  <a:pt x="6990" y="2370"/>
                  <a:pt x="6978" y="2394"/>
                  <a:pt x="6954" y="2394"/>
                </a:cubicBezTo>
                <a:cubicBezTo>
                  <a:pt x="6954" y="2394"/>
                  <a:pt x="6954" y="2406"/>
                  <a:pt x="6966" y="2418"/>
                </a:cubicBezTo>
                <a:cubicBezTo>
                  <a:pt x="6971" y="2421"/>
                  <a:pt x="6975" y="2423"/>
                  <a:pt x="6978" y="2423"/>
                </a:cubicBezTo>
                <a:cubicBezTo>
                  <a:pt x="6991" y="2423"/>
                  <a:pt x="6987" y="2395"/>
                  <a:pt x="6998" y="2395"/>
                </a:cubicBezTo>
                <a:cubicBezTo>
                  <a:pt x="7001" y="2395"/>
                  <a:pt x="7006" y="2398"/>
                  <a:pt x="7013" y="2406"/>
                </a:cubicBezTo>
                <a:lnTo>
                  <a:pt x="7002" y="2358"/>
                </a:lnTo>
                <a:cubicBezTo>
                  <a:pt x="7025" y="2358"/>
                  <a:pt x="7049" y="2394"/>
                  <a:pt x="7049" y="2418"/>
                </a:cubicBezTo>
                <a:cubicBezTo>
                  <a:pt x="7049" y="2418"/>
                  <a:pt x="7049" y="2412"/>
                  <a:pt x="7053" y="2412"/>
                </a:cubicBezTo>
                <a:cubicBezTo>
                  <a:pt x="7054" y="2412"/>
                  <a:pt x="7057" y="2414"/>
                  <a:pt x="7061" y="2418"/>
                </a:cubicBezTo>
                <a:cubicBezTo>
                  <a:pt x="7078" y="2438"/>
                  <a:pt x="7078" y="2443"/>
                  <a:pt x="7074" y="2443"/>
                </a:cubicBezTo>
                <a:cubicBezTo>
                  <a:pt x="7070" y="2443"/>
                  <a:pt x="7062" y="2440"/>
                  <a:pt x="7057" y="2440"/>
                </a:cubicBezTo>
                <a:cubicBezTo>
                  <a:pt x="7051" y="2440"/>
                  <a:pt x="7049" y="2444"/>
                  <a:pt x="7061" y="2465"/>
                </a:cubicBezTo>
                <a:lnTo>
                  <a:pt x="7061" y="2453"/>
                </a:lnTo>
                <a:lnTo>
                  <a:pt x="7061" y="2453"/>
                </a:lnTo>
                <a:cubicBezTo>
                  <a:pt x="7097" y="2489"/>
                  <a:pt x="7061" y="2501"/>
                  <a:pt x="7049" y="2513"/>
                </a:cubicBezTo>
                <a:cubicBezTo>
                  <a:pt x="7025" y="2501"/>
                  <a:pt x="7002" y="2501"/>
                  <a:pt x="6978" y="2477"/>
                </a:cubicBezTo>
                <a:lnTo>
                  <a:pt x="6990" y="2441"/>
                </a:lnTo>
                <a:cubicBezTo>
                  <a:pt x="6987" y="2440"/>
                  <a:pt x="6985" y="2439"/>
                  <a:pt x="6983" y="2439"/>
                </a:cubicBezTo>
                <a:cubicBezTo>
                  <a:pt x="6968" y="2439"/>
                  <a:pt x="6976" y="2478"/>
                  <a:pt x="6966" y="2489"/>
                </a:cubicBezTo>
                <a:cubicBezTo>
                  <a:pt x="6954" y="2477"/>
                  <a:pt x="6954" y="2477"/>
                  <a:pt x="6954" y="2477"/>
                </a:cubicBezTo>
                <a:cubicBezTo>
                  <a:pt x="6954" y="2477"/>
                  <a:pt x="6954" y="2477"/>
                  <a:pt x="6954" y="2489"/>
                </a:cubicBezTo>
                <a:cubicBezTo>
                  <a:pt x="6954" y="2489"/>
                  <a:pt x="6954" y="2477"/>
                  <a:pt x="6942" y="2477"/>
                </a:cubicBezTo>
                <a:cubicBezTo>
                  <a:pt x="6930" y="2477"/>
                  <a:pt x="6930" y="2513"/>
                  <a:pt x="6906" y="2513"/>
                </a:cubicBezTo>
                <a:lnTo>
                  <a:pt x="6930" y="2537"/>
                </a:lnTo>
                <a:lnTo>
                  <a:pt x="6918" y="2513"/>
                </a:lnTo>
                <a:cubicBezTo>
                  <a:pt x="6930" y="2513"/>
                  <a:pt x="6954" y="2525"/>
                  <a:pt x="6966" y="2549"/>
                </a:cubicBezTo>
                <a:cubicBezTo>
                  <a:pt x="6963" y="2557"/>
                  <a:pt x="6959" y="2560"/>
                  <a:pt x="6953" y="2560"/>
                </a:cubicBezTo>
                <a:cubicBezTo>
                  <a:pt x="6934" y="2560"/>
                  <a:pt x="6904" y="2522"/>
                  <a:pt x="6894" y="2513"/>
                </a:cubicBezTo>
                <a:cubicBezTo>
                  <a:pt x="6879" y="2481"/>
                  <a:pt x="6894" y="2481"/>
                  <a:pt x="6907" y="2481"/>
                </a:cubicBezTo>
                <a:lnTo>
                  <a:pt x="6907" y="2481"/>
                </a:lnTo>
                <a:cubicBezTo>
                  <a:pt x="6913" y="2481"/>
                  <a:pt x="6918" y="2481"/>
                  <a:pt x="6918" y="2477"/>
                </a:cubicBezTo>
                <a:cubicBezTo>
                  <a:pt x="6906" y="2460"/>
                  <a:pt x="6899" y="2455"/>
                  <a:pt x="6894" y="2455"/>
                </a:cubicBezTo>
                <a:cubicBezTo>
                  <a:pt x="6885" y="2455"/>
                  <a:pt x="6880" y="2467"/>
                  <a:pt x="6861" y="2467"/>
                </a:cubicBezTo>
                <a:cubicBezTo>
                  <a:pt x="6857" y="2467"/>
                  <a:pt x="6852" y="2467"/>
                  <a:pt x="6847" y="2465"/>
                </a:cubicBezTo>
                <a:cubicBezTo>
                  <a:pt x="6823" y="2418"/>
                  <a:pt x="6871" y="2453"/>
                  <a:pt x="6847" y="2406"/>
                </a:cubicBezTo>
                <a:cubicBezTo>
                  <a:pt x="6823" y="2406"/>
                  <a:pt x="6847" y="2441"/>
                  <a:pt x="6811" y="2453"/>
                </a:cubicBezTo>
                <a:cubicBezTo>
                  <a:pt x="6799" y="2429"/>
                  <a:pt x="6823" y="2406"/>
                  <a:pt x="6799" y="2382"/>
                </a:cubicBezTo>
                <a:lnTo>
                  <a:pt x="6777" y="2382"/>
                </a:lnTo>
                <a:cubicBezTo>
                  <a:pt x="6778" y="2386"/>
                  <a:pt x="6777" y="2390"/>
                  <a:pt x="6775" y="2394"/>
                </a:cubicBezTo>
                <a:lnTo>
                  <a:pt x="6752" y="2394"/>
                </a:lnTo>
                <a:cubicBezTo>
                  <a:pt x="6728" y="2382"/>
                  <a:pt x="6740" y="2334"/>
                  <a:pt x="6716" y="2322"/>
                </a:cubicBezTo>
                <a:lnTo>
                  <a:pt x="6704" y="2358"/>
                </a:lnTo>
                <a:cubicBezTo>
                  <a:pt x="6716" y="2370"/>
                  <a:pt x="6728" y="2370"/>
                  <a:pt x="6740" y="2394"/>
                </a:cubicBezTo>
                <a:cubicBezTo>
                  <a:pt x="6738" y="2393"/>
                  <a:pt x="6736" y="2392"/>
                  <a:pt x="6735" y="2392"/>
                </a:cubicBezTo>
                <a:cubicBezTo>
                  <a:pt x="6721" y="2392"/>
                  <a:pt x="6752" y="2456"/>
                  <a:pt x="6752" y="2489"/>
                </a:cubicBezTo>
                <a:cubicBezTo>
                  <a:pt x="6740" y="2489"/>
                  <a:pt x="6728" y="2489"/>
                  <a:pt x="6716" y="2477"/>
                </a:cubicBezTo>
                <a:cubicBezTo>
                  <a:pt x="6716" y="2537"/>
                  <a:pt x="6692" y="2560"/>
                  <a:pt x="6692" y="2620"/>
                </a:cubicBezTo>
                <a:cubicBezTo>
                  <a:pt x="6692" y="2572"/>
                  <a:pt x="6656" y="2572"/>
                  <a:pt x="6632" y="2549"/>
                </a:cubicBezTo>
                <a:cubicBezTo>
                  <a:pt x="6644" y="2537"/>
                  <a:pt x="6621" y="2489"/>
                  <a:pt x="6597" y="2465"/>
                </a:cubicBezTo>
                <a:lnTo>
                  <a:pt x="6597" y="2465"/>
                </a:lnTo>
                <a:cubicBezTo>
                  <a:pt x="6585" y="2477"/>
                  <a:pt x="6609" y="2525"/>
                  <a:pt x="6632" y="2537"/>
                </a:cubicBezTo>
                <a:cubicBezTo>
                  <a:pt x="6602" y="2537"/>
                  <a:pt x="6624" y="2563"/>
                  <a:pt x="6608" y="2563"/>
                </a:cubicBezTo>
                <a:cubicBezTo>
                  <a:pt x="6605" y="2563"/>
                  <a:pt x="6602" y="2562"/>
                  <a:pt x="6597" y="2560"/>
                </a:cubicBezTo>
                <a:cubicBezTo>
                  <a:pt x="6585" y="2549"/>
                  <a:pt x="6573" y="2513"/>
                  <a:pt x="6561" y="2501"/>
                </a:cubicBezTo>
                <a:lnTo>
                  <a:pt x="6561" y="2501"/>
                </a:lnTo>
                <a:cubicBezTo>
                  <a:pt x="6537" y="2513"/>
                  <a:pt x="6597" y="2560"/>
                  <a:pt x="6561" y="2560"/>
                </a:cubicBezTo>
                <a:cubicBezTo>
                  <a:pt x="6561" y="2560"/>
                  <a:pt x="6561" y="2549"/>
                  <a:pt x="6549" y="2549"/>
                </a:cubicBezTo>
                <a:cubicBezTo>
                  <a:pt x="6537" y="2549"/>
                  <a:pt x="6537" y="2572"/>
                  <a:pt x="6549" y="2596"/>
                </a:cubicBezTo>
                <a:cubicBezTo>
                  <a:pt x="6537" y="2585"/>
                  <a:pt x="6529" y="2581"/>
                  <a:pt x="6523" y="2581"/>
                </a:cubicBezTo>
                <a:cubicBezTo>
                  <a:pt x="6512" y="2581"/>
                  <a:pt x="6507" y="2595"/>
                  <a:pt x="6499" y="2595"/>
                </a:cubicBezTo>
                <a:cubicBezTo>
                  <a:pt x="6494" y="2595"/>
                  <a:pt x="6488" y="2589"/>
                  <a:pt x="6478" y="2572"/>
                </a:cubicBezTo>
                <a:lnTo>
                  <a:pt x="6478" y="2572"/>
                </a:lnTo>
                <a:cubicBezTo>
                  <a:pt x="6466" y="2608"/>
                  <a:pt x="6513" y="2596"/>
                  <a:pt x="6513" y="2620"/>
                </a:cubicBezTo>
                <a:cubicBezTo>
                  <a:pt x="6521" y="2643"/>
                  <a:pt x="6509" y="2651"/>
                  <a:pt x="6497" y="2651"/>
                </a:cubicBezTo>
                <a:cubicBezTo>
                  <a:pt x="6490" y="2651"/>
                  <a:pt x="6482" y="2648"/>
                  <a:pt x="6478" y="2644"/>
                </a:cubicBezTo>
                <a:cubicBezTo>
                  <a:pt x="6478" y="2644"/>
                  <a:pt x="6478" y="2620"/>
                  <a:pt x="6490" y="2620"/>
                </a:cubicBezTo>
                <a:lnTo>
                  <a:pt x="6454" y="2596"/>
                </a:lnTo>
                <a:cubicBezTo>
                  <a:pt x="6398" y="2596"/>
                  <a:pt x="6479" y="2681"/>
                  <a:pt x="6449" y="2681"/>
                </a:cubicBezTo>
                <a:cubicBezTo>
                  <a:pt x="6447" y="2681"/>
                  <a:pt x="6445" y="2680"/>
                  <a:pt x="6442" y="2680"/>
                </a:cubicBezTo>
                <a:cubicBezTo>
                  <a:pt x="6442" y="2656"/>
                  <a:pt x="6418" y="2656"/>
                  <a:pt x="6406" y="2620"/>
                </a:cubicBezTo>
                <a:lnTo>
                  <a:pt x="6406" y="2620"/>
                </a:lnTo>
                <a:cubicBezTo>
                  <a:pt x="6406" y="2632"/>
                  <a:pt x="6382" y="2644"/>
                  <a:pt x="6418" y="2656"/>
                </a:cubicBezTo>
                <a:cubicBezTo>
                  <a:pt x="6406" y="2668"/>
                  <a:pt x="6382" y="2668"/>
                  <a:pt x="6371" y="2668"/>
                </a:cubicBezTo>
                <a:cubicBezTo>
                  <a:pt x="6371" y="2691"/>
                  <a:pt x="6371" y="2703"/>
                  <a:pt x="6382" y="2739"/>
                </a:cubicBezTo>
                <a:cubicBezTo>
                  <a:pt x="6378" y="2741"/>
                  <a:pt x="6372" y="2742"/>
                  <a:pt x="6367" y="2742"/>
                </a:cubicBezTo>
                <a:cubicBezTo>
                  <a:pt x="6345" y="2742"/>
                  <a:pt x="6321" y="2727"/>
                  <a:pt x="6311" y="2727"/>
                </a:cubicBezTo>
                <a:cubicBezTo>
                  <a:pt x="6287" y="2775"/>
                  <a:pt x="6228" y="2763"/>
                  <a:pt x="6204" y="2822"/>
                </a:cubicBezTo>
                <a:lnTo>
                  <a:pt x="6216" y="2822"/>
                </a:lnTo>
                <a:cubicBezTo>
                  <a:pt x="6180" y="2834"/>
                  <a:pt x="6263" y="2858"/>
                  <a:pt x="6228" y="2882"/>
                </a:cubicBezTo>
                <a:cubicBezTo>
                  <a:pt x="6216" y="2858"/>
                  <a:pt x="6207" y="2855"/>
                  <a:pt x="6196" y="2855"/>
                </a:cubicBezTo>
                <a:cubicBezTo>
                  <a:pt x="6193" y="2855"/>
                  <a:pt x="6189" y="2855"/>
                  <a:pt x="6185" y="2855"/>
                </a:cubicBezTo>
                <a:cubicBezTo>
                  <a:pt x="6177" y="2855"/>
                  <a:pt x="6168" y="2854"/>
                  <a:pt x="6156" y="2846"/>
                </a:cubicBezTo>
                <a:cubicBezTo>
                  <a:pt x="6109" y="2858"/>
                  <a:pt x="6120" y="2941"/>
                  <a:pt x="6061" y="2941"/>
                </a:cubicBezTo>
                <a:cubicBezTo>
                  <a:pt x="6061" y="2930"/>
                  <a:pt x="6049" y="2918"/>
                  <a:pt x="6061" y="2906"/>
                </a:cubicBezTo>
                <a:lnTo>
                  <a:pt x="6061" y="2906"/>
                </a:lnTo>
                <a:cubicBezTo>
                  <a:pt x="6013" y="2918"/>
                  <a:pt x="6001" y="2941"/>
                  <a:pt x="5978" y="2965"/>
                </a:cubicBezTo>
                <a:lnTo>
                  <a:pt x="5978" y="2953"/>
                </a:lnTo>
                <a:cubicBezTo>
                  <a:pt x="5906" y="2953"/>
                  <a:pt x="5906" y="3025"/>
                  <a:pt x="5882" y="3072"/>
                </a:cubicBezTo>
                <a:cubicBezTo>
                  <a:pt x="5882" y="3061"/>
                  <a:pt x="5870" y="3049"/>
                  <a:pt x="5859" y="3037"/>
                </a:cubicBezTo>
                <a:cubicBezTo>
                  <a:pt x="5835" y="3049"/>
                  <a:pt x="5799" y="3072"/>
                  <a:pt x="5823" y="3120"/>
                </a:cubicBezTo>
                <a:cubicBezTo>
                  <a:pt x="5814" y="3118"/>
                  <a:pt x="5808" y="3118"/>
                  <a:pt x="5804" y="3118"/>
                </a:cubicBezTo>
                <a:cubicBezTo>
                  <a:pt x="5782" y="3118"/>
                  <a:pt x="5802" y="3134"/>
                  <a:pt x="5775" y="3134"/>
                </a:cubicBezTo>
                <a:cubicBezTo>
                  <a:pt x="5769" y="3134"/>
                  <a:pt x="5762" y="3134"/>
                  <a:pt x="5751" y="3132"/>
                </a:cubicBezTo>
                <a:cubicBezTo>
                  <a:pt x="5751" y="3132"/>
                  <a:pt x="5751" y="3132"/>
                  <a:pt x="5751" y="3120"/>
                </a:cubicBezTo>
                <a:cubicBezTo>
                  <a:pt x="5728" y="3120"/>
                  <a:pt x="5716" y="3132"/>
                  <a:pt x="5704" y="3144"/>
                </a:cubicBezTo>
                <a:cubicBezTo>
                  <a:pt x="5692" y="3203"/>
                  <a:pt x="5739" y="3263"/>
                  <a:pt x="5692" y="3287"/>
                </a:cubicBezTo>
                <a:cubicBezTo>
                  <a:pt x="5632" y="3227"/>
                  <a:pt x="5692" y="3251"/>
                  <a:pt x="5656" y="3203"/>
                </a:cubicBezTo>
                <a:lnTo>
                  <a:pt x="5656" y="3203"/>
                </a:lnTo>
                <a:cubicBezTo>
                  <a:pt x="5656" y="3215"/>
                  <a:pt x="5656" y="3239"/>
                  <a:pt x="5632" y="3239"/>
                </a:cubicBezTo>
                <a:cubicBezTo>
                  <a:pt x="5620" y="3203"/>
                  <a:pt x="5620" y="3215"/>
                  <a:pt x="5609" y="3191"/>
                </a:cubicBezTo>
                <a:lnTo>
                  <a:pt x="5609" y="3191"/>
                </a:lnTo>
                <a:cubicBezTo>
                  <a:pt x="5586" y="3191"/>
                  <a:pt x="5627" y="3276"/>
                  <a:pt x="5632" y="3276"/>
                </a:cubicBezTo>
                <a:cubicBezTo>
                  <a:pt x="5632" y="3276"/>
                  <a:pt x="5632" y="3276"/>
                  <a:pt x="5632" y="3275"/>
                </a:cubicBezTo>
                <a:cubicBezTo>
                  <a:pt x="5644" y="3287"/>
                  <a:pt x="5644" y="3287"/>
                  <a:pt x="5656" y="3287"/>
                </a:cubicBezTo>
                <a:cubicBezTo>
                  <a:pt x="5680" y="3322"/>
                  <a:pt x="5620" y="3322"/>
                  <a:pt x="5620" y="3346"/>
                </a:cubicBezTo>
                <a:cubicBezTo>
                  <a:pt x="5620" y="3346"/>
                  <a:pt x="5626" y="3344"/>
                  <a:pt x="5634" y="3344"/>
                </a:cubicBezTo>
                <a:cubicBezTo>
                  <a:pt x="5645" y="3344"/>
                  <a:pt x="5661" y="3349"/>
                  <a:pt x="5668" y="3370"/>
                </a:cubicBezTo>
                <a:cubicBezTo>
                  <a:pt x="5644" y="3382"/>
                  <a:pt x="5692" y="3442"/>
                  <a:pt x="5692" y="3477"/>
                </a:cubicBezTo>
                <a:cubicBezTo>
                  <a:pt x="5644" y="3477"/>
                  <a:pt x="5656" y="3418"/>
                  <a:pt x="5620" y="3382"/>
                </a:cubicBezTo>
                <a:cubicBezTo>
                  <a:pt x="5597" y="3382"/>
                  <a:pt x="5561" y="3358"/>
                  <a:pt x="5549" y="3334"/>
                </a:cubicBezTo>
                <a:cubicBezTo>
                  <a:pt x="5525" y="3346"/>
                  <a:pt x="5549" y="3394"/>
                  <a:pt x="5537" y="3418"/>
                </a:cubicBezTo>
                <a:lnTo>
                  <a:pt x="5525" y="3406"/>
                </a:lnTo>
                <a:lnTo>
                  <a:pt x="5525" y="3406"/>
                </a:lnTo>
                <a:cubicBezTo>
                  <a:pt x="5513" y="3430"/>
                  <a:pt x="5537" y="3501"/>
                  <a:pt x="5489" y="3501"/>
                </a:cubicBezTo>
                <a:lnTo>
                  <a:pt x="5513" y="3513"/>
                </a:lnTo>
                <a:cubicBezTo>
                  <a:pt x="5525" y="3513"/>
                  <a:pt x="5501" y="3525"/>
                  <a:pt x="5525" y="3561"/>
                </a:cubicBezTo>
                <a:cubicBezTo>
                  <a:pt x="5504" y="3540"/>
                  <a:pt x="5483" y="3537"/>
                  <a:pt x="5470" y="3521"/>
                </a:cubicBezTo>
                <a:lnTo>
                  <a:pt x="5470" y="3521"/>
                </a:lnTo>
                <a:cubicBezTo>
                  <a:pt x="5509" y="3586"/>
                  <a:pt x="5455" y="3610"/>
                  <a:pt x="5501" y="3668"/>
                </a:cubicBezTo>
                <a:cubicBezTo>
                  <a:pt x="5478" y="3668"/>
                  <a:pt x="5454" y="3632"/>
                  <a:pt x="5442" y="3620"/>
                </a:cubicBezTo>
                <a:cubicBezTo>
                  <a:pt x="5466" y="3608"/>
                  <a:pt x="5478" y="3620"/>
                  <a:pt x="5466" y="3584"/>
                </a:cubicBezTo>
                <a:lnTo>
                  <a:pt x="5466" y="3584"/>
                </a:lnTo>
                <a:cubicBezTo>
                  <a:pt x="5460" y="3590"/>
                  <a:pt x="5451" y="3593"/>
                  <a:pt x="5442" y="3593"/>
                </a:cubicBezTo>
                <a:cubicBezTo>
                  <a:pt x="5433" y="3593"/>
                  <a:pt x="5424" y="3590"/>
                  <a:pt x="5418" y="3584"/>
                </a:cubicBezTo>
                <a:lnTo>
                  <a:pt x="5418" y="3584"/>
                </a:lnTo>
                <a:cubicBezTo>
                  <a:pt x="5442" y="3632"/>
                  <a:pt x="5430" y="3680"/>
                  <a:pt x="5466" y="3715"/>
                </a:cubicBezTo>
                <a:cubicBezTo>
                  <a:pt x="5430" y="3703"/>
                  <a:pt x="5418" y="3703"/>
                  <a:pt x="5382" y="3680"/>
                </a:cubicBezTo>
                <a:lnTo>
                  <a:pt x="5382" y="3680"/>
                </a:lnTo>
                <a:cubicBezTo>
                  <a:pt x="5382" y="3715"/>
                  <a:pt x="5442" y="3727"/>
                  <a:pt x="5466" y="3751"/>
                </a:cubicBezTo>
                <a:cubicBezTo>
                  <a:pt x="5454" y="3751"/>
                  <a:pt x="5442" y="3751"/>
                  <a:pt x="5430" y="3763"/>
                </a:cubicBezTo>
                <a:cubicBezTo>
                  <a:pt x="5430" y="3755"/>
                  <a:pt x="5424" y="3746"/>
                  <a:pt x="5416" y="3746"/>
                </a:cubicBezTo>
                <a:cubicBezTo>
                  <a:pt x="5413" y="3746"/>
                  <a:pt x="5410" y="3748"/>
                  <a:pt x="5406" y="3751"/>
                </a:cubicBezTo>
                <a:lnTo>
                  <a:pt x="5406" y="3739"/>
                </a:lnTo>
                <a:cubicBezTo>
                  <a:pt x="5389" y="3732"/>
                  <a:pt x="5378" y="3729"/>
                  <a:pt x="5373" y="3729"/>
                </a:cubicBezTo>
                <a:cubicBezTo>
                  <a:pt x="5361" y="3729"/>
                  <a:pt x="5377" y="3746"/>
                  <a:pt x="5394" y="3763"/>
                </a:cubicBezTo>
                <a:cubicBezTo>
                  <a:pt x="5382" y="3763"/>
                  <a:pt x="5370" y="3775"/>
                  <a:pt x="5370" y="3775"/>
                </a:cubicBezTo>
                <a:cubicBezTo>
                  <a:pt x="5358" y="3775"/>
                  <a:pt x="5358" y="3787"/>
                  <a:pt x="5370" y="3787"/>
                </a:cubicBezTo>
                <a:lnTo>
                  <a:pt x="5239" y="3787"/>
                </a:lnTo>
                <a:cubicBezTo>
                  <a:pt x="5180" y="3811"/>
                  <a:pt x="5120" y="3834"/>
                  <a:pt x="5097" y="3858"/>
                </a:cubicBezTo>
                <a:cubicBezTo>
                  <a:pt x="5078" y="3861"/>
                  <a:pt x="5061" y="3861"/>
                  <a:pt x="5045" y="3861"/>
                </a:cubicBezTo>
                <a:cubicBezTo>
                  <a:pt x="4975" y="3861"/>
                  <a:pt x="4921" y="3844"/>
                  <a:pt x="4882" y="3834"/>
                </a:cubicBezTo>
                <a:cubicBezTo>
                  <a:pt x="4704" y="3906"/>
                  <a:pt x="4525" y="3882"/>
                  <a:pt x="4335" y="3977"/>
                </a:cubicBezTo>
                <a:lnTo>
                  <a:pt x="4346" y="3977"/>
                </a:lnTo>
                <a:cubicBezTo>
                  <a:pt x="4204" y="4013"/>
                  <a:pt x="4430" y="4013"/>
                  <a:pt x="4275" y="4061"/>
                </a:cubicBezTo>
                <a:cubicBezTo>
                  <a:pt x="4280" y="4036"/>
                  <a:pt x="4265" y="4030"/>
                  <a:pt x="4242" y="4030"/>
                </a:cubicBezTo>
                <a:cubicBezTo>
                  <a:pt x="4215" y="4030"/>
                  <a:pt x="4176" y="4039"/>
                  <a:pt x="4143" y="4039"/>
                </a:cubicBezTo>
                <a:cubicBezTo>
                  <a:pt x="4135" y="4039"/>
                  <a:pt x="4127" y="4038"/>
                  <a:pt x="4120" y="4037"/>
                </a:cubicBezTo>
                <a:cubicBezTo>
                  <a:pt x="3918" y="4061"/>
                  <a:pt x="3811" y="4192"/>
                  <a:pt x="3620" y="4215"/>
                </a:cubicBezTo>
                <a:cubicBezTo>
                  <a:pt x="3620" y="4204"/>
                  <a:pt x="3620" y="4180"/>
                  <a:pt x="3656" y="4168"/>
                </a:cubicBezTo>
                <a:lnTo>
                  <a:pt x="3656" y="4168"/>
                </a:lnTo>
                <a:cubicBezTo>
                  <a:pt x="3525" y="4204"/>
                  <a:pt x="3418" y="4263"/>
                  <a:pt x="3299" y="4311"/>
                </a:cubicBezTo>
                <a:lnTo>
                  <a:pt x="3311" y="4299"/>
                </a:lnTo>
                <a:lnTo>
                  <a:pt x="3311" y="4299"/>
                </a:lnTo>
                <a:cubicBezTo>
                  <a:pt x="3108" y="4346"/>
                  <a:pt x="2965" y="4477"/>
                  <a:pt x="2787" y="4596"/>
                </a:cubicBezTo>
                <a:cubicBezTo>
                  <a:pt x="2799" y="4585"/>
                  <a:pt x="2787" y="4561"/>
                  <a:pt x="2799" y="4549"/>
                </a:cubicBezTo>
                <a:lnTo>
                  <a:pt x="2799" y="4549"/>
                </a:lnTo>
                <a:cubicBezTo>
                  <a:pt x="2703" y="4585"/>
                  <a:pt x="2549" y="4668"/>
                  <a:pt x="2513" y="4751"/>
                </a:cubicBezTo>
                <a:cubicBezTo>
                  <a:pt x="2382" y="4763"/>
                  <a:pt x="2453" y="4799"/>
                  <a:pt x="2287" y="4846"/>
                </a:cubicBezTo>
                <a:cubicBezTo>
                  <a:pt x="2275" y="4846"/>
                  <a:pt x="2299" y="4835"/>
                  <a:pt x="2299" y="4823"/>
                </a:cubicBezTo>
                <a:lnTo>
                  <a:pt x="2299" y="4823"/>
                </a:lnTo>
                <a:cubicBezTo>
                  <a:pt x="2227" y="4858"/>
                  <a:pt x="2180" y="4894"/>
                  <a:pt x="2120" y="4930"/>
                </a:cubicBezTo>
                <a:cubicBezTo>
                  <a:pt x="1989" y="5061"/>
                  <a:pt x="2001" y="5144"/>
                  <a:pt x="1822" y="5251"/>
                </a:cubicBezTo>
                <a:cubicBezTo>
                  <a:pt x="1763" y="5204"/>
                  <a:pt x="1918" y="5168"/>
                  <a:pt x="1882" y="5108"/>
                </a:cubicBezTo>
                <a:lnTo>
                  <a:pt x="1882" y="5108"/>
                </a:lnTo>
                <a:cubicBezTo>
                  <a:pt x="1858" y="5144"/>
                  <a:pt x="1834" y="5180"/>
                  <a:pt x="1775" y="5204"/>
                </a:cubicBezTo>
                <a:cubicBezTo>
                  <a:pt x="1787" y="5156"/>
                  <a:pt x="1775" y="5180"/>
                  <a:pt x="1775" y="5144"/>
                </a:cubicBezTo>
                <a:cubicBezTo>
                  <a:pt x="1729" y="5156"/>
                  <a:pt x="1694" y="5311"/>
                  <a:pt x="1691" y="5311"/>
                </a:cubicBezTo>
                <a:cubicBezTo>
                  <a:pt x="1691" y="5311"/>
                  <a:pt x="1691" y="5311"/>
                  <a:pt x="1691" y="5311"/>
                </a:cubicBezTo>
                <a:lnTo>
                  <a:pt x="1691" y="5311"/>
                </a:lnTo>
                <a:cubicBezTo>
                  <a:pt x="1691" y="5320"/>
                  <a:pt x="1695" y="5324"/>
                  <a:pt x="1700" y="5324"/>
                </a:cubicBezTo>
                <a:cubicBezTo>
                  <a:pt x="1710" y="5324"/>
                  <a:pt x="1724" y="5314"/>
                  <a:pt x="1739" y="5299"/>
                </a:cubicBezTo>
                <a:lnTo>
                  <a:pt x="1739" y="5299"/>
                </a:lnTo>
                <a:cubicBezTo>
                  <a:pt x="1739" y="5370"/>
                  <a:pt x="1584" y="5430"/>
                  <a:pt x="1525" y="5513"/>
                </a:cubicBezTo>
                <a:cubicBezTo>
                  <a:pt x="1541" y="5497"/>
                  <a:pt x="1591" y="5464"/>
                  <a:pt x="1617" y="5464"/>
                </a:cubicBezTo>
                <a:cubicBezTo>
                  <a:pt x="1629" y="5464"/>
                  <a:pt x="1636" y="5471"/>
                  <a:pt x="1632" y="5489"/>
                </a:cubicBezTo>
                <a:cubicBezTo>
                  <a:pt x="1525" y="5561"/>
                  <a:pt x="1537" y="5644"/>
                  <a:pt x="1501" y="5728"/>
                </a:cubicBezTo>
                <a:cubicBezTo>
                  <a:pt x="1483" y="5736"/>
                  <a:pt x="1471" y="5740"/>
                  <a:pt x="1463" y="5740"/>
                </a:cubicBezTo>
                <a:cubicBezTo>
                  <a:pt x="1417" y="5740"/>
                  <a:pt x="1506" y="5617"/>
                  <a:pt x="1465" y="5597"/>
                </a:cubicBezTo>
                <a:cubicBezTo>
                  <a:pt x="1441" y="5597"/>
                  <a:pt x="1370" y="5597"/>
                  <a:pt x="1394" y="5549"/>
                </a:cubicBezTo>
                <a:lnTo>
                  <a:pt x="1394" y="5549"/>
                </a:lnTo>
                <a:cubicBezTo>
                  <a:pt x="1298" y="5620"/>
                  <a:pt x="1275" y="5704"/>
                  <a:pt x="1215" y="5787"/>
                </a:cubicBezTo>
                <a:lnTo>
                  <a:pt x="1203" y="5775"/>
                </a:lnTo>
                <a:cubicBezTo>
                  <a:pt x="1120" y="5870"/>
                  <a:pt x="1060" y="6025"/>
                  <a:pt x="965" y="6097"/>
                </a:cubicBezTo>
                <a:lnTo>
                  <a:pt x="1025" y="6061"/>
                </a:lnTo>
                <a:lnTo>
                  <a:pt x="1025" y="6061"/>
                </a:lnTo>
                <a:cubicBezTo>
                  <a:pt x="1013" y="6085"/>
                  <a:pt x="965" y="6132"/>
                  <a:pt x="965" y="6180"/>
                </a:cubicBezTo>
                <a:cubicBezTo>
                  <a:pt x="960" y="6175"/>
                  <a:pt x="952" y="6173"/>
                  <a:pt x="944" y="6173"/>
                </a:cubicBezTo>
                <a:cubicBezTo>
                  <a:pt x="925" y="6173"/>
                  <a:pt x="901" y="6182"/>
                  <a:pt x="885" y="6182"/>
                </a:cubicBezTo>
                <a:cubicBezTo>
                  <a:pt x="879" y="6182"/>
                  <a:pt x="874" y="6180"/>
                  <a:pt x="871" y="6175"/>
                </a:cubicBezTo>
                <a:lnTo>
                  <a:pt x="871" y="6175"/>
                </a:lnTo>
                <a:cubicBezTo>
                  <a:pt x="885" y="6272"/>
                  <a:pt x="716" y="6444"/>
                  <a:pt x="739" y="6537"/>
                </a:cubicBezTo>
                <a:cubicBezTo>
                  <a:pt x="732" y="6539"/>
                  <a:pt x="727" y="6539"/>
                  <a:pt x="722" y="6539"/>
                </a:cubicBezTo>
                <a:cubicBezTo>
                  <a:pt x="691" y="6539"/>
                  <a:pt x="690" y="6510"/>
                  <a:pt x="679" y="6490"/>
                </a:cubicBezTo>
                <a:cubicBezTo>
                  <a:pt x="739" y="6430"/>
                  <a:pt x="775" y="6418"/>
                  <a:pt x="775" y="6359"/>
                </a:cubicBezTo>
                <a:lnTo>
                  <a:pt x="775" y="6359"/>
                </a:lnTo>
                <a:cubicBezTo>
                  <a:pt x="735" y="6408"/>
                  <a:pt x="695" y="6433"/>
                  <a:pt x="676" y="6433"/>
                </a:cubicBezTo>
                <a:cubicBezTo>
                  <a:pt x="672" y="6433"/>
                  <a:pt x="669" y="6432"/>
                  <a:pt x="667" y="6430"/>
                </a:cubicBezTo>
                <a:cubicBezTo>
                  <a:pt x="667" y="6513"/>
                  <a:pt x="584" y="6668"/>
                  <a:pt x="596" y="6716"/>
                </a:cubicBezTo>
                <a:cubicBezTo>
                  <a:pt x="565" y="6739"/>
                  <a:pt x="539" y="6757"/>
                  <a:pt x="518" y="6757"/>
                </a:cubicBezTo>
                <a:cubicBezTo>
                  <a:pt x="507" y="6757"/>
                  <a:pt x="497" y="6752"/>
                  <a:pt x="489" y="6740"/>
                </a:cubicBezTo>
                <a:lnTo>
                  <a:pt x="489" y="6740"/>
                </a:lnTo>
                <a:cubicBezTo>
                  <a:pt x="443" y="6822"/>
                  <a:pt x="467" y="6831"/>
                  <a:pt x="499" y="6831"/>
                </a:cubicBezTo>
                <a:cubicBezTo>
                  <a:pt x="508" y="6831"/>
                  <a:pt x="517" y="6830"/>
                  <a:pt x="526" y="6830"/>
                </a:cubicBezTo>
                <a:cubicBezTo>
                  <a:pt x="557" y="6830"/>
                  <a:pt x="576" y="6840"/>
                  <a:pt x="513" y="6930"/>
                </a:cubicBezTo>
                <a:cubicBezTo>
                  <a:pt x="497" y="6942"/>
                  <a:pt x="487" y="6947"/>
                  <a:pt x="480" y="6947"/>
                </a:cubicBezTo>
                <a:cubicBezTo>
                  <a:pt x="457" y="6947"/>
                  <a:pt x="480" y="6890"/>
                  <a:pt x="469" y="6890"/>
                </a:cubicBezTo>
                <a:lnTo>
                  <a:pt x="469" y="6890"/>
                </a:lnTo>
                <a:cubicBezTo>
                  <a:pt x="464" y="6890"/>
                  <a:pt x="453" y="6900"/>
                  <a:pt x="429" y="6930"/>
                </a:cubicBezTo>
                <a:lnTo>
                  <a:pt x="441" y="6894"/>
                </a:lnTo>
                <a:lnTo>
                  <a:pt x="441" y="6894"/>
                </a:lnTo>
                <a:cubicBezTo>
                  <a:pt x="286" y="6930"/>
                  <a:pt x="465" y="7013"/>
                  <a:pt x="394" y="7109"/>
                </a:cubicBezTo>
                <a:cubicBezTo>
                  <a:pt x="347" y="7099"/>
                  <a:pt x="380" y="7046"/>
                  <a:pt x="358" y="7046"/>
                </a:cubicBezTo>
                <a:cubicBezTo>
                  <a:pt x="351" y="7046"/>
                  <a:pt x="340" y="7051"/>
                  <a:pt x="322" y="7061"/>
                </a:cubicBezTo>
                <a:cubicBezTo>
                  <a:pt x="275" y="7168"/>
                  <a:pt x="322" y="7263"/>
                  <a:pt x="251" y="7347"/>
                </a:cubicBezTo>
                <a:lnTo>
                  <a:pt x="239" y="7323"/>
                </a:lnTo>
                <a:cubicBezTo>
                  <a:pt x="203" y="7382"/>
                  <a:pt x="120" y="7502"/>
                  <a:pt x="96" y="7573"/>
                </a:cubicBezTo>
                <a:cubicBezTo>
                  <a:pt x="87" y="7573"/>
                  <a:pt x="85" y="7566"/>
                  <a:pt x="89" y="7558"/>
                </a:cubicBezTo>
                <a:lnTo>
                  <a:pt x="89" y="7558"/>
                </a:lnTo>
                <a:cubicBezTo>
                  <a:pt x="17" y="7654"/>
                  <a:pt x="93" y="7611"/>
                  <a:pt x="1" y="7692"/>
                </a:cubicBezTo>
                <a:lnTo>
                  <a:pt x="13" y="7728"/>
                </a:lnTo>
                <a:cubicBezTo>
                  <a:pt x="60" y="7692"/>
                  <a:pt x="132" y="7609"/>
                  <a:pt x="132" y="7537"/>
                </a:cubicBezTo>
                <a:cubicBezTo>
                  <a:pt x="132" y="7552"/>
                  <a:pt x="137" y="7558"/>
                  <a:pt x="145" y="7558"/>
                </a:cubicBezTo>
                <a:cubicBezTo>
                  <a:pt x="170" y="7558"/>
                  <a:pt x="224" y="7510"/>
                  <a:pt x="260" y="7510"/>
                </a:cubicBezTo>
                <a:cubicBezTo>
                  <a:pt x="271" y="7510"/>
                  <a:pt x="280" y="7515"/>
                  <a:pt x="286" y="7525"/>
                </a:cubicBezTo>
                <a:lnTo>
                  <a:pt x="275" y="7502"/>
                </a:lnTo>
                <a:cubicBezTo>
                  <a:pt x="441" y="7394"/>
                  <a:pt x="560" y="7204"/>
                  <a:pt x="715" y="7037"/>
                </a:cubicBezTo>
                <a:cubicBezTo>
                  <a:pt x="751" y="6882"/>
                  <a:pt x="882" y="6847"/>
                  <a:pt x="929" y="6704"/>
                </a:cubicBezTo>
                <a:cubicBezTo>
                  <a:pt x="894" y="6644"/>
                  <a:pt x="941" y="6668"/>
                  <a:pt x="1013" y="6561"/>
                </a:cubicBezTo>
                <a:lnTo>
                  <a:pt x="1013" y="6561"/>
                </a:lnTo>
                <a:cubicBezTo>
                  <a:pt x="996" y="6589"/>
                  <a:pt x="1003" y="6598"/>
                  <a:pt x="1018" y="6598"/>
                </a:cubicBezTo>
                <a:cubicBezTo>
                  <a:pt x="1036" y="6598"/>
                  <a:pt x="1065" y="6586"/>
                  <a:pt x="1084" y="6573"/>
                </a:cubicBezTo>
                <a:cubicBezTo>
                  <a:pt x="1084" y="6537"/>
                  <a:pt x="1096" y="6513"/>
                  <a:pt x="1120" y="6490"/>
                </a:cubicBezTo>
                <a:cubicBezTo>
                  <a:pt x="1144" y="6478"/>
                  <a:pt x="1298" y="6394"/>
                  <a:pt x="1310" y="6311"/>
                </a:cubicBezTo>
                <a:cubicBezTo>
                  <a:pt x="1322" y="6304"/>
                  <a:pt x="1329" y="6301"/>
                  <a:pt x="1333" y="6301"/>
                </a:cubicBezTo>
                <a:cubicBezTo>
                  <a:pt x="1349" y="6301"/>
                  <a:pt x="1310" y="6351"/>
                  <a:pt x="1310" y="6370"/>
                </a:cubicBezTo>
                <a:cubicBezTo>
                  <a:pt x="1358" y="6370"/>
                  <a:pt x="1334" y="6299"/>
                  <a:pt x="1370" y="6299"/>
                </a:cubicBezTo>
                <a:cubicBezTo>
                  <a:pt x="1370" y="6299"/>
                  <a:pt x="1370" y="6299"/>
                  <a:pt x="1370" y="6311"/>
                </a:cubicBezTo>
                <a:cubicBezTo>
                  <a:pt x="1441" y="6216"/>
                  <a:pt x="1513" y="6180"/>
                  <a:pt x="1608" y="6097"/>
                </a:cubicBezTo>
                <a:cubicBezTo>
                  <a:pt x="1560" y="6049"/>
                  <a:pt x="1679" y="5989"/>
                  <a:pt x="1703" y="5942"/>
                </a:cubicBezTo>
                <a:cubicBezTo>
                  <a:pt x="1703" y="5946"/>
                  <a:pt x="1705" y="5947"/>
                  <a:pt x="1709" y="5947"/>
                </a:cubicBezTo>
                <a:cubicBezTo>
                  <a:pt x="1726" y="5947"/>
                  <a:pt x="1781" y="5904"/>
                  <a:pt x="1810" y="5894"/>
                </a:cubicBezTo>
                <a:lnTo>
                  <a:pt x="1822" y="5811"/>
                </a:lnTo>
                <a:cubicBezTo>
                  <a:pt x="1846" y="5739"/>
                  <a:pt x="1918" y="5775"/>
                  <a:pt x="1965" y="5704"/>
                </a:cubicBezTo>
                <a:lnTo>
                  <a:pt x="1941" y="5704"/>
                </a:lnTo>
                <a:cubicBezTo>
                  <a:pt x="1977" y="5644"/>
                  <a:pt x="2132" y="5573"/>
                  <a:pt x="2203" y="5561"/>
                </a:cubicBezTo>
                <a:cubicBezTo>
                  <a:pt x="2299" y="5454"/>
                  <a:pt x="2394" y="5358"/>
                  <a:pt x="2489" y="5299"/>
                </a:cubicBezTo>
                <a:cubicBezTo>
                  <a:pt x="2596" y="5227"/>
                  <a:pt x="2691" y="5180"/>
                  <a:pt x="2799" y="5132"/>
                </a:cubicBezTo>
                <a:cubicBezTo>
                  <a:pt x="2906" y="5085"/>
                  <a:pt x="3013" y="5037"/>
                  <a:pt x="3132" y="4989"/>
                </a:cubicBezTo>
                <a:cubicBezTo>
                  <a:pt x="3251" y="4942"/>
                  <a:pt x="3370" y="4894"/>
                  <a:pt x="3501" y="4823"/>
                </a:cubicBezTo>
                <a:cubicBezTo>
                  <a:pt x="3525" y="4787"/>
                  <a:pt x="3465" y="4799"/>
                  <a:pt x="3477" y="4763"/>
                </a:cubicBezTo>
                <a:cubicBezTo>
                  <a:pt x="3525" y="4727"/>
                  <a:pt x="3549" y="4715"/>
                  <a:pt x="3596" y="4704"/>
                </a:cubicBezTo>
                <a:cubicBezTo>
                  <a:pt x="3576" y="4704"/>
                  <a:pt x="3565" y="4705"/>
                  <a:pt x="3560" y="4706"/>
                </a:cubicBezTo>
                <a:lnTo>
                  <a:pt x="3560" y="4706"/>
                </a:lnTo>
                <a:cubicBezTo>
                  <a:pt x="3560" y="4706"/>
                  <a:pt x="3561" y="4705"/>
                  <a:pt x="3561" y="4704"/>
                </a:cubicBezTo>
                <a:lnTo>
                  <a:pt x="3561" y="4704"/>
                </a:lnTo>
                <a:cubicBezTo>
                  <a:pt x="3537" y="4715"/>
                  <a:pt x="3513" y="4727"/>
                  <a:pt x="3489" y="4751"/>
                </a:cubicBezTo>
                <a:cubicBezTo>
                  <a:pt x="3477" y="4751"/>
                  <a:pt x="3489" y="4739"/>
                  <a:pt x="3477" y="4739"/>
                </a:cubicBezTo>
                <a:cubicBezTo>
                  <a:pt x="3453" y="4751"/>
                  <a:pt x="3430" y="4787"/>
                  <a:pt x="3394" y="4799"/>
                </a:cubicBezTo>
                <a:cubicBezTo>
                  <a:pt x="3430" y="4751"/>
                  <a:pt x="3430" y="4704"/>
                  <a:pt x="3501" y="4692"/>
                </a:cubicBezTo>
                <a:lnTo>
                  <a:pt x="3501" y="4692"/>
                </a:lnTo>
                <a:cubicBezTo>
                  <a:pt x="3501" y="4704"/>
                  <a:pt x="3489" y="4704"/>
                  <a:pt x="3477" y="4715"/>
                </a:cubicBezTo>
                <a:cubicBezTo>
                  <a:pt x="3525" y="4692"/>
                  <a:pt x="3525" y="4668"/>
                  <a:pt x="3573" y="4668"/>
                </a:cubicBezTo>
                <a:cubicBezTo>
                  <a:pt x="3607" y="4661"/>
                  <a:pt x="3613" y="4654"/>
                  <a:pt x="3615" y="4654"/>
                </a:cubicBezTo>
                <a:lnTo>
                  <a:pt x="3615" y="4654"/>
                </a:lnTo>
                <a:cubicBezTo>
                  <a:pt x="3616" y="4654"/>
                  <a:pt x="3615" y="4658"/>
                  <a:pt x="3620" y="4668"/>
                </a:cubicBezTo>
                <a:lnTo>
                  <a:pt x="3799" y="4620"/>
                </a:lnTo>
                <a:cubicBezTo>
                  <a:pt x="3845" y="4555"/>
                  <a:pt x="3927" y="4548"/>
                  <a:pt x="3973" y="4548"/>
                </a:cubicBezTo>
                <a:cubicBezTo>
                  <a:pt x="3986" y="4548"/>
                  <a:pt x="3996" y="4549"/>
                  <a:pt x="4001" y="4549"/>
                </a:cubicBezTo>
                <a:cubicBezTo>
                  <a:pt x="4001" y="4596"/>
                  <a:pt x="3894" y="4596"/>
                  <a:pt x="3870" y="4656"/>
                </a:cubicBezTo>
                <a:lnTo>
                  <a:pt x="3942" y="4668"/>
                </a:lnTo>
                <a:lnTo>
                  <a:pt x="3942" y="4632"/>
                </a:lnTo>
                <a:lnTo>
                  <a:pt x="4025" y="4608"/>
                </a:lnTo>
                <a:lnTo>
                  <a:pt x="4025" y="4620"/>
                </a:lnTo>
                <a:cubicBezTo>
                  <a:pt x="4025" y="4596"/>
                  <a:pt x="4025" y="4585"/>
                  <a:pt x="4061" y="4585"/>
                </a:cubicBezTo>
                <a:cubicBezTo>
                  <a:pt x="4061" y="4585"/>
                  <a:pt x="4066" y="4590"/>
                  <a:pt x="4066" y="4593"/>
                </a:cubicBezTo>
                <a:lnTo>
                  <a:pt x="4066" y="4593"/>
                </a:lnTo>
                <a:lnTo>
                  <a:pt x="4120" y="4561"/>
                </a:lnTo>
                <a:lnTo>
                  <a:pt x="4120" y="4561"/>
                </a:lnTo>
                <a:cubicBezTo>
                  <a:pt x="4112" y="4577"/>
                  <a:pt x="4115" y="4581"/>
                  <a:pt x="4122" y="4581"/>
                </a:cubicBezTo>
                <a:cubicBezTo>
                  <a:pt x="4130" y="4581"/>
                  <a:pt x="4142" y="4577"/>
                  <a:pt x="4154" y="4577"/>
                </a:cubicBezTo>
                <a:cubicBezTo>
                  <a:pt x="4165" y="4577"/>
                  <a:pt x="4176" y="4581"/>
                  <a:pt x="4180" y="4596"/>
                </a:cubicBezTo>
                <a:cubicBezTo>
                  <a:pt x="4359" y="4563"/>
                  <a:pt x="4401" y="4476"/>
                  <a:pt x="4565" y="4476"/>
                </a:cubicBezTo>
                <a:cubicBezTo>
                  <a:pt x="4575" y="4476"/>
                  <a:pt x="4585" y="4477"/>
                  <a:pt x="4596" y="4477"/>
                </a:cubicBezTo>
                <a:cubicBezTo>
                  <a:pt x="4561" y="4465"/>
                  <a:pt x="4632" y="4394"/>
                  <a:pt x="4692" y="4394"/>
                </a:cubicBezTo>
                <a:cubicBezTo>
                  <a:pt x="4727" y="4394"/>
                  <a:pt x="4727" y="4406"/>
                  <a:pt x="4716" y="4418"/>
                </a:cubicBezTo>
                <a:cubicBezTo>
                  <a:pt x="4739" y="4406"/>
                  <a:pt x="4763" y="4394"/>
                  <a:pt x="4787" y="4382"/>
                </a:cubicBezTo>
                <a:cubicBezTo>
                  <a:pt x="4814" y="4396"/>
                  <a:pt x="4840" y="4401"/>
                  <a:pt x="4867" y="4401"/>
                </a:cubicBezTo>
                <a:cubicBezTo>
                  <a:pt x="4934" y="4401"/>
                  <a:pt x="5003" y="4370"/>
                  <a:pt x="5097" y="4370"/>
                </a:cubicBezTo>
                <a:lnTo>
                  <a:pt x="5097" y="4394"/>
                </a:lnTo>
                <a:cubicBezTo>
                  <a:pt x="5132" y="4370"/>
                  <a:pt x="5192" y="4334"/>
                  <a:pt x="5263" y="4334"/>
                </a:cubicBezTo>
                <a:lnTo>
                  <a:pt x="5251" y="4382"/>
                </a:lnTo>
                <a:cubicBezTo>
                  <a:pt x="5256" y="4383"/>
                  <a:pt x="5261" y="4383"/>
                  <a:pt x="5265" y="4383"/>
                </a:cubicBezTo>
                <a:cubicBezTo>
                  <a:pt x="5339" y="4383"/>
                  <a:pt x="5319" y="4298"/>
                  <a:pt x="5392" y="4298"/>
                </a:cubicBezTo>
                <a:cubicBezTo>
                  <a:pt x="5396" y="4298"/>
                  <a:pt x="5401" y="4298"/>
                  <a:pt x="5406" y="4299"/>
                </a:cubicBezTo>
                <a:cubicBezTo>
                  <a:pt x="5406" y="4263"/>
                  <a:pt x="5347" y="4251"/>
                  <a:pt x="5323" y="4215"/>
                </a:cubicBezTo>
                <a:lnTo>
                  <a:pt x="5323" y="4215"/>
                </a:lnTo>
                <a:cubicBezTo>
                  <a:pt x="5341" y="4233"/>
                  <a:pt x="5376" y="4242"/>
                  <a:pt x="5405" y="4242"/>
                </a:cubicBezTo>
                <a:cubicBezTo>
                  <a:pt x="5433" y="4242"/>
                  <a:pt x="5454" y="4233"/>
                  <a:pt x="5442" y="4215"/>
                </a:cubicBezTo>
                <a:cubicBezTo>
                  <a:pt x="5471" y="4208"/>
                  <a:pt x="5488" y="4205"/>
                  <a:pt x="5498" y="4205"/>
                </a:cubicBezTo>
                <a:cubicBezTo>
                  <a:pt x="5519" y="4205"/>
                  <a:pt x="5505" y="4219"/>
                  <a:pt x="5513" y="4227"/>
                </a:cubicBezTo>
                <a:lnTo>
                  <a:pt x="5573" y="4192"/>
                </a:lnTo>
                <a:cubicBezTo>
                  <a:pt x="5644" y="4192"/>
                  <a:pt x="5597" y="4251"/>
                  <a:pt x="5573" y="4275"/>
                </a:cubicBezTo>
                <a:cubicBezTo>
                  <a:pt x="5603" y="4251"/>
                  <a:pt x="5635" y="4245"/>
                  <a:pt x="5671" y="4245"/>
                </a:cubicBezTo>
                <a:cubicBezTo>
                  <a:pt x="5707" y="4245"/>
                  <a:pt x="5745" y="4251"/>
                  <a:pt x="5787" y="4251"/>
                </a:cubicBezTo>
                <a:lnTo>
                  <a:pt x="5751" y="4275"/>
                </a:lnTo>
                <a:cubicBezTo>
                  <a:pt x="5787" y="4275"/>
                  <a:pt x="5811" y="4275"/>
                  <a:pt x="5847" y="4287"/>
                </a:cubicBezTo>
                <a:cubicBezTo>
                  <a:pt x="5879" y="4267"/>
                  <a:pt x="5923" y="4258"/>
                  <a:pt x="5969" y="4258"/>
                </a:cubicBezTo>
                <a:cubicBezTo>
                  <a:pt x="6007" y="4258"/>
                  <a:pt x="6047" y="4264"/>
                  <a:pt x="6085" y="4275"/>
                </a:cubicBezTo>
                <a:lnTo>
                  <a:pt x="6025" y="4323"/>
                </a:lnTo>
                <a:cubicBezTo>
                  <a:pt x="6035" y="4327"/>
                  <a:pt x="6041" y="4329"/>
                  <a:pt x="6046" y="4329"/>
                </a:cubicBezTo>
                <a:cubicBezTo>
                  <a:pt x="6065" y="4329"/>
                  <a:pt x="6054" y="4299"/>
                  <a:pt x="6073" y="4299"/>
                </a:cubicBezTo>
                <a:cubicBezTo>
                  <a:pt x="6092" y="4293"/>
                  <a:pt x="6107" y="4291"/>
                  <a:pt x="6121" y="4291"/>
                </a:cubicBezTo>
                <a:cubicBezTo>
                  <a:pt x="6168" y="4291"/>
                  <a:pt x="6188" y="4319"/>
                  <a:pt x="6216" y="4346"/>
                </a:cubicBezTo>
                <a:cubicBezTo>
                  <a:pt x="6236" y="4340"/>
                  <a:pt x="6255" y="4338"/>
                  <a:pt x="6273" y="4338"/>
                </a:cubicBezTo>
                <a:cubicBezTo>
                  <a:pt x="6378" y="4338"/>
                  <a:pt x="6468" y="4419"/>
                  <a:pt x="6560" y="4419"/>
                </a:cubicBezTo>
                <a:cubicBezTo>
                  <a:pt x="6580" y="4419"/>
                  <a:pt x="6600" y="4415"/>
                  <a:pt x="6621" y="4406"/>
                </a:cubicBezTo>
                <a:lnTo>
                  <a:pt x="6621" y="4442"/>
                </a:lnTo>
                <a:cubicBezTo>
                  <a:pt x="6647" y="4435"/>
                  <a:pt x="6672" y="4432"/>
                  <a:pt x="6698" y="4432"/>
                </a:cubicBezTo>
                <a:cubicBezTo>
                  <a:pt x="6819" y="4432"/>
                  <a:pt x="6931" y="4499"/>
                  <a:pt x="7041" y="4499"/>
                </a:cubicBezTo>
                <a:cubicBezTo>
                  <a:pt x="7063" y="4499"/>
                  <a:pt x="7086" y="4496"/>
                  <a:pt x="7109" y="4489"/>
                </a:cubicBezTo>
                <a:cubicBezTo>
                  <a:pt x="7152" y="4540"/>
                  <a:pt x="7184" y="4554"/>
                  <a:pt x="7210" y="4554"/>
                </a:cubicBezTo>
                <a:cubicBezTo>
                  <a:pt x="7244" y="4554"/>
                  <a:pt x="7271" y="4531"/>
                  <a:pt x="7305" y="4531"/>
                </a:cubicBezTo>
                <a:cubicBezTo>
                  <a:pt x="7331" y="4531"/>
                  <a:pt x="7363" y="4546"/>
                  <a:pt x="7406" y="4596"/>
                </a:cubicBezTo>
                <a:lnTo>
                  <a:pt x="7406" y="4585"/>
                </a:lnTo>
                <a:cubicBezTo>
                  <a:pt x="7668" y="4704"/>
                  <a:pt x="7930" y="4882"/>
                  <a:pt x="8156" y="5073"/>
                </a:cubicBezTo>
                <a:cubicBezTo>
                  <a:pt x="8383" y="5275"/>
                  <a:pt x="8585" y="5489"/>
                  <a:pt x="8764" y="5704"/>
                </a:cubicBezTo>
                <a:lnTo>
                  <a:pt x="8740" y="5716"/>
                </a:lnTo>
                <a:cubicBezTo>
                  <a:pt x="8978" y="6085"/>
                  <a:pt x="9133" y="6490"/>
                  <a:pt x="9180" y="6906"/>
                </a:cubicBezTo>
                <a:cubicBezTo>
                  <a:pt x="9228" y="7323"/>
                  <a:pt x="9145" y="7752"/>
                  <a:pt x="8942" y="8144"/>
                </a:cubicBezTo>
                <a:cubicBezTo>
                  <a:pt x="8930" y="8216"/>
                  <a:pt x="8990" y="8204"/>
                  <a:pt x="8978" y="8275"/>
                </a:cubicBezTo>
                <a:cubicBezTo>
                  <a:pt x="8967" y="8297"/>
                  <a:pt x="8937" y="8348"/>
                  <a:pt x="8913" y="8348"/>
                </a:cubicBezTo>
                <a:cubicBezTo>
                  <a:pt x="8911" y="8348"/>
                  <a:pt x="8909" y="8348"/>
                  <a:pt x="8907" y="8347"/>
                </a:cubicBezTo>
                <a:cubicBezTo>
                  <a:pt x="8930" y="8287"/>
                  <a:pt x="8883" y="8311"/>
                  <a:pt x="8883" y="8287"/>
                </a:cubicBezTo>
                <a:cubicBezTo>
                  <a:pt x="8847" y="8371"/>
                  <a:pt x="8752" y="8454"/>
                  <a:pt x="8728" y="8549"/>
                </a:cubicBezTo>
                <a:lnTo>
                  <a:pt x="8799" y="8502"/>
                </a:lnTo>
                <a:lnTo>
                  <a:pt x="8799" y="8502"/>
                </a:lnTo>
                <a:cubicBezTo>
                  <a:pt x="8787" y="8549"/>
                  <a:pt x="8752" y="8585"/>
                  <a:pt x="8728" y="8609"/>
                </a:cubicBezTo>
                <a:cubicBezTo>
                  <a:pt x="8717" y="8588"/>
                  <a:pt x="8670" y="8595"/>
                  <a:pt x="8667" y="8580"/>
                </a:cubicBezTo>
                <a:lnTo>
                  <a:pt x="8667" y="8580"/>
                </a:lnTo>
                <a:cubicBezTo>
                  <a:pt x="8631" y="8761"/>
                  <a:pt x="8548" y="8658"/>
                  <a:pt x="8478" y="8787"/>
                </a:cubicBezTo>
                <a:cubicBezTo>
                  <a:pt x="8514" y="8859"/>
                  <a:pt x="8406" y="9037"/>
                  <a:pt x="8335" y="9168"/>
                </a:cubicBezTo>
                <a:cubicBezTo>
                  <a:pt x="8311" y="9180"/>
                  <a:pt x="8287" y="9180"/>
                  <a:pt x="8264" y="9192"/>
                </a:cubicBezTo>
                <a:cubicBezTo>
                  <a:pt x="8335" y="9145"/>
                  <a:pt x="8228" y="9145"/>
                  <a:pt x="8323" y="9085"/>
                </a:cubicBezTo>
                <a:lnTo>
                  <a:pt x="8323" y="9085"/>
                </a:lnTo>
                <a:cubicBezTo>
                  <a:pt x="8240" y="9121"/>
                  <a:pt x="8180" y="9192"/>
                  <a:pt x="8097" y="9240"/>
                </a:cubicBezTo>
                <a:cubicBezTo>
                  <a:pt x="8121" y="9240"/>
                  <a:pt x="8133" y="9264"/>
                  <a:pt x="8109" y="9287"/>
                </a:cubicBezTo>
                <a:cubicBezTo>
                  <a:pt x="8091" y="9295"/>
                  <a:pt x="8077" y="9296"/>
                  <a:pt x="8064" y="9296"/>
                </a:cubicBezTo>
                <a:cubicBezTo>
                  <a:pt x="8050" y="9296"/>
                  <a:pt x="8038" y="9294"/>
                  <a:pt x="8026" y="9294"/>
                </a:cubicBezTo>
                <a:cubicBezTo>
                  <a:pt x="8011" y="9294"/>
                  <a:pt x="7996" y="9297"/>
                  <a:pt x="7978" y="9311"/>
                </a:cubicBezTo>
                <a:lnTo>
                  <a:pt x="8014" y="9252"/>
                </a:lnTo>
                <a:cubicBezTo>
                  <a:pt x="7966" y="9252"/>
                  <a:pt x="7954" y="9299"/>
                  <a:pt x="7918" y="9323"/>
                </a:cubicBezTo>
                <a:cubicBezTo>
                  <a:pt x="7910" y="9315"/>
                  <a:pt x="7896" y="9314"/>
                  <a:pt x="7880" y="9314"/>
                </a:cubicBezTo>
                <a:cubicBezTo>
                  <a:pt x="7872" y="9314"/>
                  <a:pt x="7864" y="9314"/>
                  <a:pt x="7856" y="9314"/>
                </a:cubicBezTo>
                <a:cubicBezTo>
                  <a:pt x="7832" y="9314"/>
                  <a:pt x="7811" y="9311"/>
                  <a:pt x="7811" y="9287"/>
                </a:cubicBezTo>
                <a:cubicBezTo>
                  <a:pt x="7752" y="9371"/>
                  <a:pt x="7716" y="9347"/>
                  <a:pt x="7644" y="9407"/>
                </a:cubicBezTo>
                <a:cubicBezTo>
                  <a:pt x="7740" y="9407"/>
                  <a:pt x="7633" y="9454"/>
                  <a:pt x="7656" y="9478"/>
                </a:cubicBezTo>
                <a:lnTo>
                  <a:pt x="7752" y="9430"/>
                </a:lnTo>
                <a:lnTo>
                  <a:pt x="7752" y="9430"/>
                </a:lnTo>
                <a:cubicBezTo>
                  <a:pt x="7723" y="9435"/>
                  <a:pt x="7707" y="9437"/>
                  <a:pt x="7699" y="9437"/>
                </a:cubicBezTo>
                <a:cubicBezTo>
                  <a:pt x="7663" y="9437"/>
                  <a:pt x="7793" y="9398"/>
                  <a:pt x="7764" y="9359"/>
                </a:cubicBezTo>
                <a:cubicBezTo>
                  <a:pt x="7823" y="9359"/>
                  <a:pt x="7742" y="9442"/>
                  <a:pt x="7775" y="9442"/>
                </a:cubicBezTo>
                <a:cubicBezTo>
                  <a:pt x="7782" y="9442"/>
                  <a:pt x="7793" y="9438"/>
                  <a:pt x="7811" y="9430"/>
                </a:cubicBezTo>
                <a:lnTo>
                  <a:pt x="7811" y="9430"/>
                </a:lnTo>
                <a:cubicBezTo>
                  <a:pt x="7692" y="9502"/>
                  <a:pt x="7656" y="9490"/>
                  <a:pt x="7525" y="9573"/>
                </a:cubicBezTo>
                <a:cubicBezTo>
                  <a:pt x="7542" y="9566"/>
                  <a:pt x="7552" y="9563"/>
                  <a:pt x="7557" y="9563"/>
                </a:cubicBezTo>
                <a:cubicBezTo>
                  <a:pt x="7576" y="9563"/>
                  <a:pt x="7523" y="9609"/>
                  <a:pt x="7561" y="9609"/>
                </a:cubicBezTo>
                <a:cubicBezTo>
                  <a:pt x="7529" y="9620"/>
                  <a:pt x="7514" y="9624"/>
                  <a:pt x="7507" y="9624"/>
                </a:cubicBezTo>
                <a:cubicBezTo>
                  <a:pt x="7493" y="9624"/>
                  <a:pt x="7523" y="9602"/>
                  <a:pt x="7490" y="9585"/>
                </a:cubicBezTo>
                <a:cubicBezTo>
                  <a:pt x="7470" y="9589"/>
                  <a:pt x="7453" y="9589"/>
                  <a:pt x="7437" y="9589"/>
                </a:cubicBezTo>
                <a:lnTo>
                  <a:pt x="7437" y="9589"/>
                </a:lnTo>
                <a:cubicBezTo>
                  <a:pt x="7405" y="9589"/>
                  <a:pt x="7379" y="9589"/>
                  <a:pt x="7347" y="9621"/>
                </a:cubicBezTo>
                <a:cubicBezTo>
                  <a:pt x="7252" y="9621"/>
                  <a:pt x="7359" y="9573"/>
                  <a:pt x="7311" y="9561"/>
                </a:cubicBezTo>
                <a:cubicBezTo>
                  <a:pt x="7323" y="9549"/>
                  <a:pt x="7394" y="9537"/>
                  <a:pt x="7454" y="9526"/>
                </a:cubicBezTo>
                <a:cubicBezTo>
                  <a:pt x="7514" y="9514"/>
                  <a:pt x="7561" y="9490"/>
                  <a:pt x="7525" y="9442"/>
                </a:cubicBezTo>
                <a:cubicBezTo>
                  <a:pt x="7573" y="9430"/>
                  <a:pt x="7621" y="9371"/>
                  <a:pt x="7692" y="9347"/>
                </a:cubicBezTo>
                <a:cubicBezTo>
                  <a:pt x="7668" y="9347"/>
                  <a:pt x="7642" y="9346"/>
                  <a:pt x="7615" y="9346"/>
                </a:cubicBezTo>
                <a:cubicBezTo>
                  <a:pt x="7561" y="9346"/>
                  <a:pt x="7506" y="9351"/>
                  <a:pt x="7466" y="9383"/>
                </a:cubicBezTo>
                <a:lnTo>
                  <a:pt x="7478" y="9454"/>
                </a:lnTo>
                <a:cubicBezTo>
                  <a:pt x="7418" y="9466"/>
                  <a:pt x="7418" y="9514"/>
                  <a:pt x="7371" y="9514"/>
                </a:cubicBezTo>
                <a:cubicBezTo>
                  <a:pt x="7388" y="9496"/>
                  <a:pt x="7367" y="9485"/>
                  <a:pt x="7336" y="9485"/>
                </a:cubicBezTo>
                <a:cubicBezTo>
                  <a:pt x="7325" y="9485"/>
                  <a:pt x="7312" y="9487"/>
                  <a:pt x="7299" y="9490"/>
                </a:cubicBezTo>
                <a:cubicBezTo>
                  <a:pt x="7311" y="9490"/>
                  <a:pt x="7335" y="9490"/>
                  <a:pt x="7335" y="9502"/>
                </a:cubicBezTo>
                <a:cubicBezTo>
                  <a:pt x="7252" y="9526"/>
                  <a:pt x="7240" y="9561"/>
                  <a:pt x="7133" y="9597"/>
                </a:cubicBezTo>
                <a:cubicBezTo>
                  <a:pt x="7228" y="9597"/>
                  <a:pt x="7252" y="9621"/>
                  <a:pt x="7335" y="9633"/>
                </a:cubicBezTo>
                <a:cubicBezTo>
                  <a:pt x="7330" y="9653"/>
                  <a:pt x="7318" y="9658"/>
                  <a:pt x="7302" y="9658"/>
                </a:cubicBezTo>
                <a:cubicBezTo>
                  <a:pt x="7288" y="9658"/>
                  <a:pt x="7270" y="9654"/>
                  <a:pt x="7251" y="9654"/>
                </a:cubicBezTo>
                <a:cubicBezTo>
                  <a:pt x="7244" y="9654"/>
                  <a:pt x="7238" y="9654"/>
                  <a:pt x="7231" y="9656"/>
                </a:cubicBezTo>
                <a:lnTo>
                  <a:pt x="7231" y="9656"/>
                </a:lnTo>
                <a:cubicBezTo>
                  <a:pt x="7233" y="9655"/>
                  <a:pt x="7235" y="9652"/>
                  <a:pt x="7228" y="9645"/>
                </a:cubicBezTo>
                <a:lnTo>
                  <a:pt x="7180" y="9668"/>
                </a:lnTo>
                <a:cubicBezTo>
                  <a:pt x="7061" y="9668"/>
                  <a:pt x="7180" y="9609"/>
                  <a:pt x="7085" y="9597"/>
                </a:cubicBezTo>
                <a:cubicBezTo>
                  <a:pt x="7070" y="9588"/>
                  <a:pt x="7058" y="9585"/>
                  <a:pt x="7047" y="9585"/>
                </a:cubicBezTo>
                <a:cubicBezTo>
                  <a:pt x="7020" y="9585"/>
                  <a:pt x="7001" y="9603"/>
                  <a:pt x="6977" y="9603"/>
                </a:cubicBezTo>
                <a:cubicBezTo>
                  <a:pt x="6970" y="9603"/>
                  <a:pt x="6962" y="9601"/>
                  <a:pt x="6954" y="9597"/>
                </a:cubicBezTo>
                <a:lnTo>
                  <a:pt x="6954" y="9597"/>
                </a:lnTo>
                <a:cubicBezTo>
                  <a:pt x="6954" y="9609"/>
                  <a:pt x="6966" y="9609"/>
                  <a:pt x="6966" y="9609"/>
                </a:cubicBezTo>
                <a:lnTo>
                  <a:pt x="6942" y="9609"/>
                </a:lnTo>
                <a:cubicBezTo>
                  <a:pt x="6882" y="9621"/>
                  <a:pt x="6811" y="9609"/>
                  <a:pt x="6799" y="9645"/>
                </a:cubicBezTo>
                <a:cubicBezTo>
                  <a:pt x="6797" y="9642"/>
                  <a:pt x="6793" y="9641"/>
                  <a:pt x="6789" y="9641"/>
                </a:cubicBezTo>
                <a:cubicBezTo>
                  <a:pt x="6770" y="9641"/>
                  <a:pt x="6737" y="9659"/>
                  <a:pt x="6728" y="9668"/>
                </a:cubicBezTo>
                <a:cubicBezTo>
                  <a:pt x="6710" y="9674"/>
                  <a:pt x="6680" y="9683"/>
                  <a:pt x="6649" y="9683"/>
                </a:cubicBezTo>
                <a:cubicBezTo>
                  <a:pt x="6618" y="9683"/>
                  <a:pt x="6585" y="9674"/>
                  <a:pt x="6561" y="9645"/>
                </a:cubicBezTo>
                <a:cubicBezTo>
                  <a:pt x="6490" y="9633"/>
                  <a:pt x="6430" y="9609"/>
                  <a:pt x="6454" y="9585"/>
                </a:cubicBezTo>
                <a:lnTo>
                  <a:pt x="6335" y="9561"/>
                </a:lnTo>
                <a:lnTo>
                  <a:pt x="6359" y="9514"/>
                </a:lnTo>
                <a:cubicBezTo>
                  <a:pt x="6340" y="9512"/>
                  <a:pt x="6324" y="9511"/>
                  <a:pt x="6311" y="9511"/>
                </a:cubicBezTo>
                <a:cubicBezTo>
                  <a:pt x="6249" y="9511"/>
                  <a:pt x="6237" y="9532"/>
                  <a:pt x="6168" y="9561"/>
                </a:cubicBezTo>
                <a:cubicBezTo>
                  <a:pt x="6097" y="9514"/>
                  <a:pt x="5966" y="9490"/>
                  <a:pt x="5906" y="9490"/>
                </a:cubicBezTo>
                <a:cubicBezTo>
                  <a:pt x="5906" y="9478"/>
                  <a:pt x="5894" y="9478"/>
                  <a:pt x="5870" y="9466"/>
                </a:cubicBezTo>
                <a:lnTo>
                  <a:pt x="5870" y="9466"/>
                </a:lnTo>
                <a:lnTo>
                  <a:pt x="5906" y="9502"/>
                </a:lnTo>
                <a:cubicBezTo>
                  <a:pt x="5874" y="9488"/>
                  <a:pt x="5854" y="9485"/>
                  <a:pt x="5839" y="9485"/>
                </a:cubicBezTo>
                <a:cubicBezTo>
                  <a:pt x="5827" y="9485"/>
                  <a:pt x="5818" y="9487"/>
                  <a:pt x="5808" y="9487"/>
                </a:cubicBezTo>
                <a:cubicBezTo>
                  <a:pt x="5801" y="9487"/>
                  <a:pt x="5792" y="9486"/>
                  <a:pt x="5782" y="9481"/>
                </a:cubicBezTo>
                <a:lnTo>
                  <a:pt x="5782" y="9481"/>
                </a:lnTo>
                <a:cubicBezTo>
                  <a:pt x="5781" y="9481"/>
                  <a:pt x="5781" y="9481"/>
                  <a:pt x="5781" y="9481"/>
                </a:cubicBezTo>
                <a:cubicBezTo>
                  <a:pt x="5778" y="9481"/>
                  <a:pt x="5769" y="9478"/>
                  <a:pt x="5751" y="9466"/>
                </a:cubicBezTo>
                <a:cubicBezTo>
                  <a:pt x="5751" y="9466"/>
                  <a:pt x="5739" y="9454"/>
                  <a:pt x="5728" y="9454"/>
                </a:cubicBezTo>
                <a:cubicBezTo>
                  <a:pt x="5728" y="9451"/>
                  <a:pt x="5729" y="9449"/>
                  <a:pt x="5730" y="9449"/>
                </a:cubicBezTo>
                <a:cubicBezTo>
                  <a:pt x="5735" y="9449"/>
                  <a:pt x="5743" y="9458"/>
                  <a:pt x="5751" y="9466"/>
                </a:cubicBezTo>
                <a:lnTo>
                  <a:pt x="5751" y="9442"/>
                </a:lnTo>
                <a:cubicBezTo>
                  <a:pt x="5704" y="9371"/>
                  <a:pt x="5644" y="9418"/>
                  <a:pt x="5585" y="9371"/>
                </a:cubicBezTo>
                <a:lnTo>
                  <a:pt x="5585" y="9371"/>
                </a:lnTo>
                <a:cubicBezTo>
                  <a:pt x="5585" y="9371"/>
                  <a:pt x="5597" y="9371"/>
                  <a:pt x="5609" y="9383"/>
                </a:cubicBezTo>
                <a:cubicBezTo>
                  <a:pt x="5577" y="9351"/>
                  <a:pt x="5564" y="9283"/>
                  <a:pt x="5537" y="9283"/>
                </a:cubicBezTo>
                <a:cubicBezTo>
                  <a:pt x="5534" y="9283"/>
                  <a:pt x="5530" y="9285"/>
                  <a:pt x="5525" y="9287"/>
                </a:cubicBezTo>
                <a:cubicBezTo>
                  <a:pt x="5513" y="9276"/>
                  <a:pt x="5501" y="9276"/>
                  <a:pt x="5489" y="9276"/>
                </a:cubicBezTo>
                <a:cubicBezTo>
                  <a:pt x="5474" y="9276"/>
                  <a:pt x="5458" y="9281"/>
                  <a:pt x="5449" y="9281"/>
                </a:cubicBezTo>
                <a:cubicBezTo>
                  <a:pt x="5444" y="9281"/>
                  <a:pt x="5442" y="9280"/>
                  <a:pt x="5442" y="9276"/>
                </a:cubicBezTo>
                <a:cubicBezTo>
                  <a:pt x="5406" y="9252"/>
                  <a:pt x="5382" y="9228"/>
                  <a:pt x="5358" y="9204"/>
                </a:cubicBezTo>
                <a:cubicBezTo>
                  <a:pt x="5347" y="9192"/>
                  <a:pt x="5323" y="9180"/>
                  <a:pt x="5299" y="9168"/>
                </a:cubicBezTo>
                <a:lnTo>
                  <a:pt x="5287" y="9145"/>
                </a:lnTo>
                <a:cubicBezTo>
                  <a:pt x="5263" y="9133"/>
                  <a:pt x="5263" y="9121"/>
                  <a:pt x="5275" y="9121"/>
                </a:cubicBezTo>
                <a:cubicBezTo>
                  <a:pt x="5239" y="9049"/>
                  <a:pt x="5204" y="9026"/>
                  <a:pt x="5156" y="9002"/>
                </a:cubicBezTo>
                <a:cubicBezTo>
                  <a:pt x="5108" y="8966"/>
                  <a:pt x="5061" y="8942"/>
                  <a:pt x="5037" y="8871"/>
                </a:cubicBezTo>
                <a:cubicBezTo>
                  <a:pt x="4989" y="8871"/>
                  <a:pt x="5025" y="8918"/>
                  <a:pt x="5013" y="8942"/>
                </a:cubicBezTo>
                <a:cubicBezTo>
                  <a:pt x="4977" y="8942"/>
                  <a:pt x="4906" y="8895"/>
                  <a:pt x="4870" y="8871"/>
                </a:cubicBezTo>
                <a:cubicBezTo>
                  <a:pt x="4847" y="8787"/>
                  <a:pt x="4763" y="8609"/>
                  <a:pt x="4835" y="8597"/>
                </a:cubicBezTo>
                <a:cubicBezTo>
                  <a:pt x="4816" y="8573"/>
                  <a:pt x="4807" y="8564"/>
                  <a:pt x="4802" y="8564"/>
                </a:cubicBezTo>
                <a:cubicBezTo>
                  <a:pt x="4788" y="8564"/>
                  <a:pt x="4806" y="8623"/>
                  <a:pt x="4784" y="8623"/>
                </a:cubicBezTo>
                <a:cubicBezTo>
                  <a:pt x="4782" y="8623"/>
                  <a:pt x="4779" y="8623"/>
                  <a:pt x="4775" y="8621"/>
                </a:cubicBezTo>
                <a:lnTo>
                  <a:pt x="4763" y="8597"/>
                </a:lnTo>
                <a:lnTo>
                  <a:pt x="4763" y="8597"/>
                </a:lnTo>
                <a:cubicBezTo>
                  <a:pt x="4787" y="8645"/>
                  <a:pt x="4787" y="8680"/>
                  <a:pt x="4775" y="8716"/>
                </a:cubicBezTo>
                <a:cubicBezTo>
                  <a:pt x="4774" y="8719"/>
                  <a:pt x="4771" y="8720"/>
                  <a:pt x="4768" y="8720"/>
                </a:cubicBezTo>
                <a:cubicBezTo>
                  <a:pt x="4747" y="8720"/>
                  <a:pt x="4690" y="8652"/>
                  <a:pt x="4680" y="8621"/>
                </a:cubicBezTo>
                <a:lnTo>
                  <a:pt x="4727" y="8621"/>
                </a:lnTo>
                <a:cubicBezTo>
                  <a:pt x="4656" y="8537"/>
                  <a:pt x="4608" y="8585"/>
                  <a:pt x="4525" y="8549"/>
                </a:cubicBezTo>
                <a:cubicBezTo>
                  <a:pt x="4489" y="8466"/>
                  <a:pt x="4561" y="8490"/>
                  <a:pt x="4585" y="8454"/>
                </a:cubicBezTo>
                <a:lnTo>
                  <a:pt x="4537" y="8371"/>
                </a:lnTo>
                <a:lnTo>
                  <a:pt x="4561" y="8359"/>
                </a:lnTo>
                <a:cubicBezTo>
                  <a:pt x="4525" y="8311"/>
                  <a:pt x="4489" y="8311"/>
                  <a:pt x="4466" y="8228"/>
                </a:cubicBezTo>
                <a:lnTo>
                  <a:pt x="4466" y="8228"/>
                </a:lnTo>
                <a:cubicBezTo>
                  <a:pt x="4471" y="8231"/>
                  <a:pt x="4476" y="8233"/>
                  <a:pt x="4479" y="8233"/>
                </a:cubicBezTo>
                <a:cubicBezTo>
                  <a:pt x="4505" y="8233"/>
                  <a:pt x="4468" y="8143"/>
                  <a:pt x="4497" y="8143"/>
                </a:cubicBezTo>
                <a:cubicBezTo>
                  <a:pt x="4503" y="8143"/>
                  <a:pt x="4512" y="8147"/>
                  <a:pt x="4525" y="8156"/>
                </a:cubicBezTo>
                <a:cubicBezTo>
                  <a:pt x="4513" y="8109"/>
                  <a:pt x="4442" y="8121"/>
                  <a:pt x="4477" y="8085"/>
                </a:cubicBezTo>
                <a:cubicBezTo>
                  <a:pt x="4470" y="8081"/>
                  <a:pt x="4465" y="8079"/>
                  <a:pt x="4461" y="8079"/>
                </a:cubicBezTo>
                <a:cubicBezTo>
                  <a:pt x="4444" y="8079"/>
                  <a:pt x="4477" y="8126"/>
                  <a:pt x="4477" y="8156"/>
                </a:cubicBezTo>
                <a:cubicBezTo>
                  <a:pt x="4471" y="8161"/>
                  <a:pt x="4466" y="8163"/>
                  <a:pt x="4460" y="8163"/>
                </a:cubicBezTo>
                <a:cubicBezTo>
                  <a:pt x="4424" y="8163"/>
                  <a:pt x="4403" y="8066"/>
                  <a:pt x="4382" y="8014"/>
                </a:cubicBezTo>
                <a:cubicBezTo>
                  <a:pt x="4386" y="8012"/>
                  <a:pt x="4390" y="8011"/>
                  <a:pt x="4394" y="8011"/>
                </a:cubicBezTo>
                <a:cubicBezTo>
                  <a:pt x="4402" y="8011"/>
                  <a:pt x="4408" y="8014"/>
                  <a:pt x="4413" y="8014"/>
                </a:cubicBezTo>
                <a:cubicBezTo>
                  <a:pt x="4421" y="8014"/>
                  <a:pt x="4424" y="8008"/>
                  <a:pt x="4418" y="7978"/>
                </a:cubicBezTo>
                <a:cubicBezTo>
                  <a:pt x="4394" y="7966"/>
                  <a:pt x="4370" y="7930"/>
                  <a:pt x="4382" y="7894"/>
                </a:cubicBezTo>
                <a:cubicBezTo>
                  <a:pt x="4346" y="7894"/>
                  <a:pt x="4358" y="7823"/>
                  <a:pt x="4346" y="7787"/>
                </a:cubicBezTo>
                <a:cubicBezTo>
                  <a:pt x="4346" y="7818"/>
                  <a:pt x="4338" y="7875"/>
                  <a:pt x="4312" y="7875"/>
                </a:cubicBezTo>
                <a:cubicBezTo>
                  <a:pt x="4308" y="7875"/>
                  <a:pt x="4304" y="7874"/>
                  <a:pt x="4299" y="7871"/>
                </a:cubicBezTo>
                <a:cubicBezTo>
                  <a:pt x="4275" y="7847"/>
                  <a:pt x="4263" y="7823"/>
                  <a:pt x="4251" y="7740"/>
                </a:cubicBezTo>
                <a:lnTo>
                  <a:pt x="4251" y="7799"/>
                </a:lnTo>
                <a:cubicBezTo>
                  <a:pt x="4180" y="7740"/>
                  <a:pt x="4263" y="7680"/>
                  <a:pt x="4227" y="7597"/>
                </a:cubicBezTo>
                <a:lnTo>
                  <a:pt x="4227" y="7597"/>
                </a:lnTo>
                <a:cubicBezTo>
                  <a:pt x="4251" y="7633"/>
                  <a:pt x="4263" y="7656"/>
                  <a:pt x="4287" y="7680"/>
                </a:cubicBezTo>
                <a:cubicBezTo>
                  <a:pt x="4263" y="7644"/>
                  <a:pt x="4227" y="7561"/>
                  <a:pt x="4192" y="7502"/>
                </a:cubicBezTo>
                <a:lnTo>
                  <a:pt x="4239" y="7418"/>
                </a:lnTo>
                <a:cubicBezTo>
                  <a:pt x="4215" y="7406"/>
                  <a:pt x="4227" y="7335"/>
                  <a:pt x="4192" y="7335"/>
                </a:cubicBezTo>
                <a:cubicBezTo>
                  <a:pt x="4197" y="7314"/>
                  <a:pt x="4203" y="7306"/>
                  <a:pt x="4209" y="7306"/>
                </a:cubicBezTo>
                <a:cubicBezTo>
                  <a:pt x="4231" y="7306"/>
                  <a:pt x="4256" y="7409"/>
                  <a:pt x="4275" y="7418"/>
                </a:cubicBezTo>
                <a:cubicBezTo>
                  <a:pt x="4287" y="7299"/>
                  <a:pt x="4204" y="7323"/>
                  <a:pt x="4251" y="7204"/>
                </a:cubicBezTo>
                <a:lnTo>
                  <a:pt x="4251" y="7204"/>
                </a:lnTo>
                <a:lnTo>
                  <a:pt x="4287" y="7240"/>
                </a:lnTo>
                <a:cubicBezTo>
                  <a:pt x="4287" y="7204"/>
                  <a:pt x="4263" y="7132"/>
                  <a:pt x="4287" y="7132"/>
                </a:cubicBezTo>
                <a:lnTo>
                  <a:pt x="4287" y="7132"/>
                </a:lnTo>
                <a:cubicBezTo>
                  <a:pt x="4275" y="7132"/>
                  <a:pt x="4275" y="7144"/>
                  <a:pt x="4275" y="7168"/>
                </a:cubicBezTo>
                <a:cubicBezTo>
                  <a:pt x="4206" y="7145"/>
                  <a:pt x="4226" y="7001"/>
                  <a:pt x="4163" y="7001"/>
                </a:cubicBezTo>
                <a:cubicBezTo>
                  <a:pt x="4161" y="7001"/>
                  <a:pt x="4159" y="7001"/>
                  <a:pt x="4156" y="7001"/>
                </a:cubicBezTo>
                <a:lnTo>
                  <a:pt x="4144" y="7061"/>
                </a:lnTo>
                <a:cubicBezTo>
                  <a:pt x="4132" y="6978"/>
                  <a:pt x="4085" y="6918"/>
                  <a:pt x="4120" y="6859"/>
                </a:cubicBezTo>
                <a:cubicBezTo>
                  <a:pt x="4125" y="6848"/>
                  <a:pt x="4130" y="6844"/>
                  <a:pt x="4136" y="6844"/>
                </a:cubicBezTo>
                <a:cubicBezTo>
                  <a:pt x="4154" y="6844"/>
                  <a:pt x="4170" y="6899"/>
                  <a:pt x="4180" y="6918"/>
                </a:cubicBezTo>
                <a:cubicBezTo>
                  <a:pt x="4192" y="6847"/>
                  <a:pt x="4108" y="6847"/>
                  <a:pt x="4120" y="6763"/>
                </a:cubicBezTo>
                <a:lnTo>
                  <a:pt x="4120" y="6763"/>
                </a:lnTo>
                <a:cubicBezTo>
                  <a:pt x="4115" y="6785"/>
                  <a:pt x="4107" y="6795"/>
                  <a:pt x="4097" y="6795"/>
                </a:cubicBezTo>
                <a:cubicBezTo>
                  <a:pt x="4086" y="6795"/>
                  <a:pt x="4073" y="6782"/>
                  <a:pt x="4061" y="6763"/>
                </a:cubicBezTo>
                <a:cubicBezTo>
                  <a:pt x="4049" y="6820"/>
                  <a:pt x="4027" y="6919"/>
                  <a:pt x="4056" y="6919"/>
                </a:cubicBezTo>
                <a:cubicBezTo>
                  <a:pt x="4057" y="6919"/>
                  <a:pt x="4059" y="6919"/>
                  <a:pt x="4061" y="6918"/>
                </a:cubicBezTo>
                <a:cubicBezTo>
                  <a:pt x="4061" y="6906"/>
                  <a:pt x="4073" y="6906"/>
                  <a:pt x="4073" y="6894"/>
                </a:cubicBezTo>
                <a:cubicBezTo>
                  <a:pt x="4085" y="6906"/>
                  <a:pt x="4096" y="6930"/>
                  <a:pt x="4108" y="6942"/>
                </a:cubicBezTo>
                <a:cubicBezTo>
                  <a:pt x="4102" y="6984"/>
                  <a:pt x="4093" y="6993"/>
                  <a:pt x="4085" y="6993"/>
                </a:cubicBezTo>
                <a:cubicBezTo>
                  <a:pt x="4078" y="6993"/>
                  <a:pt x="4071" y="6988"/>
                  <a:pt x="4066" y="6988"/>
                </a:cubicBezTo>
                <a:cubicBezTo>
                  <a:pt x="4064" y="6988"/>
                  <a:pt x="4062" y="6988"/>
                  <a:pt x="4061" y="6990"/>
                </a:cubicBezTo>
                <a:cubicBezTo>
                  <a:pt x="4037" y="7121"/>
                  <a:pt x="4132" y="7001"/>
                  <a:pt x="4120" y="7121"/>
                </a:cubicBezTo>
                <a:lnTo>
                  <a:pt x="4108" y="7132"/>
                </a:lnTo>
                <a:cubicBezTo>
                  <a:pt x="4132" y="7192"/>
                  <a:pt x="4144" y="7275"/>
                  <a:pt x="4180" y="7287"/>
                </a:cubicBezTo>
                <a:cubicBezTo>
                  <a:pt x="4132" y="7335"/>
                  <a:pt x="4215" y="7406"/>
                  <a:pt x="4192" y="7466"/>
                </a:cubicBezTo>
                <a:cubicBezTo>
                  <a:pt x="4186" y="7467"/>
                  <a:pt x="4181" y="7468"/>
                  <a:pt x="4176" y="7468"/>
                </a:cubicBezTo>
                <a:cubicBezTo>
                  <a:pt x="4094" y="7468"/>
                  <a:pt x="4177" y="7272"/>
                  <a:pt x="4120" y="7216"/>
                </a:cubicBezTo>
                <a:lnTo>
                  <a:pt x="4120" y="7216"/>
                </a:lnTo>
                <a:cubicBezTo>
                  <a:pt x="4115" y="7230"/>
                  <a:pt x="4109" y="7235"/>
                  <a:pt x="4104" y="7235"/>
                </a:cubicBezTo>
                <a:cubicBezTo>
                  <a:pt x="4085" y="7235"/>
                  <a:pt x="4067" y="7175"/>
                  <a:pt x="4049" y="7156"/>
                </a:cubicBezTo>
                <a:lnTo>
                  <a:pt x="4049" y="7156"/>
                </a:lnTo>
                <a:cubicBezTo>
                  <a:pt x="4061" y="7216"/>
                  <a:pt x="4085" y="7287"/>
                  <a:pt x="4096" y="7347"/>
                </a:cubicBezTo>
                <a:cubicBezTo>
                  <a:pt x="4085" y="7359"/>
                  <a:pt x="4037" y="7418"/>
                  <a:pt x="4085" y="7454"/>
                </a:cubicBezTo>
                <a:lnTo>
                  <a:pt x="4085" y="7442"/>
                </a:lnTo>
                <a:cubicBezTo>
                  <a:pt x="4108" y="7513"/>
                  <a:pt x="4144" y="7490"/>
                  <a:pt x="4144" y="7549"/>
                </a:cubicBezTo>
                <a:cubicBezTo>
                  <a:pt x="4141" y="7553"/>
                  <a:pt x="4136" y="7554"/>
                  <a:pt x="4131" y="7554"/>
                </a:cubicBezTo>
                <a:cubicBezTo>
                  <a:pt x="4120" y="7554"/>
                  <a:pt x="4108" y="7546"/>
                  <a:pt x="4108" y="7537"/>
                </a:cubicBezTo>
                <a:lnTo>
                  <a:pt x="4108" y="7537"/>
                </a:lnTo>
                <a:cubicBezTo>
                  <a:pt x="4108" y="7597"/>
                  <a:pt x="4132" y="7585"/>
                  <a:pt x="4156" y="7621"/>
                </a:cubicBezTo>
                <a:cubicBezTo>
                  <a:pt x="4156" y="7638"/>
                  <a:pt x="4152" y="7643"/>
                  <a:pt x="4146" y="7643"/>
                </a:cubicBezTo>
                <a:cubicBezTo>
                  <a:pt x="4138" y="7643"/>
                  <a:pt x="4126" y="7634"/>
                  <a:pt x="4118" y="7634"/>
                </a:cubicBezTo>
                <a:cubicBezTo>
                  <a:pt x="4112" y="7634"/>
                  <a:pt x="4108" y="7639"/>
                  <a:pt x="4108" y="7656"/>
                </a:cubicBezTo>
                <a:cubicBezTo>
                  <a:pt x="4156" y="7716"/>
                  <a:pt x="4120" y="7763"/>
                  <a:pt x="4132" y="7823"/>
                </a:cubicBezTo>
                <a:cubicBezTo>
                  <a:pt x="4136" y="7820"/>
                  <a:pt x="4141" y="7819"/>
                  <a:pt x="4145" y="7819"/>
                </a:cubicBezTo>
                <a:cubicBezTo>
                  <a:pt x="4189" y="7819"/>
                  <a:pt x="4242" y="7934"/>
                  <a:pt x="4270" y="7934"/>
                </a:cubicBezTo>
                <a:cubicBezTo>
                  <a:pt x="4278" y="7934"/>
                  <a:pt x="4284" y="7923"/>
                  <a:pt x="4287" y="7894"/>
                </a:cubicBezTo>
                <a:cubicBezTo>
                  <a:pt x="4323" y="7930"/>
                  <a:pt x="4346" y="7966"/>
                  <a:pt x="4370" y="8014"/>
                </a:cubicBezTo>
                <a:cubicBezTo>
                  <a:pt x="4368" y="8022"/>
                  <a:pt x="4364" y="8025"/>
                  <a:pt x="4357" y="8025"/>
                </a:cubicBezTo>
                <a:cubicBezTo>
                  <a:pt x="4335" y="8025"/>
                  <a:pt x="4290" y="7985"/>
                  <a:pt x="4256" y="7985"/>
                </a:cubicBezTo>
                <a:cubicBezTo>
                  <a:pt x="4245" y="7985"/>
                  <a:pt x="4235" y="7989"/>
                  <a:pt x="4227" y="8002"/>
                </a:cubicBezTo>
                <a:cubicBezTo>
                  <a:pt x="4215" y="7966"/>
                  <a:pt x="4204" y="7930"/>
                  <a:pt x="4192" y="7883"/>
                </a:cubicBezTo>
                <a:lnTo>
                  <a:pt x="4192" y="7883"/>
                </a:lnTo>
                <a:cubicBezTo>
                  <a:pt x="4132" y="7930"/>
                  <a:pt x="4311" y="8097"/>
                  <a:pt x="4275" y="8204"/>
                </a:cubicBezTo>
                <a:cubicBezTo>
                  <a:pt x="4287" y="8264"/>
                  <a:pt x="4299" y="8240"/>
                  <a:pt x="4311" y="8359"/>
                </a:cubicBezTo>
                <a:lnTo>
                  <a:pt x="4358" y="8311"/>
                </a:lnTo>
                <a:lnTo>
                  <a:pt x="4358" y="8311"/>
                </a:lnTo>
                <a:cubicBezTo>
                  <a:pt x="4370" y="8383"/>
                  <a:pt x="4346" y="8406"/>
                  <a:pt x="4335" y="8418"/>
                </a:cubicBezTo>
                <a:cubicBezTo>
                  <a:pt x="4358" y="8454"/>
                  <a:pt x="4370" y="8478"/>
                  <a:pt x="4382" y="8514"/>
                </a:cubicBezTo>
                <a:cubicBezTo>
                  <a:pt x="4370" y="8502"/>
                  <a:pt x="4358" y="8502"/>
                  <a:pt x="4346" y="8478"/>
                </a:cubicBezTo>
                <a:lnTo>
                  <a:pt x="4346" y="8478"/>
                </a:lnTo>
                <a:cubicBezTo>
                  <a:pt x="4335" y="8537"/>
                  <a:pt x="4358" y="8549"/>
                  <a:pt x="4382" y="8549"/>
                </a:cubicBezTo>
                <a:cubicBezTo>
                  <a:pt x="4406" y="8561"/>
                  <a:pt x="4430" y="8597"/>
                  <a:pt x="4442" y="8633"/>
                </a:cubicBezTo>
                <a:lnTo>
                  <a:pt x="4406" y="8621"/>
                </a:lnTo>
                <a:lnTo>
                  <a:pt x="4406" y="8621"/>
                </a:lnTo>
                <a:cubicBezTo>
                  <a:pt x="4416" y="8630"/>
                  <a:pt x="4433" y="8648"/>
                  <a:pt x="4446" y="8648"/>
                </a:cubicBezTo>
                <a:cubicBezTo>
                  <a:pt x="4449" y="8648"/>
                  <a:pt x="4451" y="8647"/>
                  <a:pt x="4454" y="8645"/>
                </a:cubicBezTo>
                <a:cubicBezTo>
                  <a:pt x="4466" y="8668"/>
                  <a:pt x="4477" y="8680"/>
                  <a:pt x="4489" y="8680"/>
                </a:cubicBezTo>
                <a:cubicBezTo>
                  <a:pt x="4489" y="8668"/>
                  <a:pt x="4513" y="8633"/>
                  <a:pt x="4489" y="8573"/>
                </a:cubicBezTo>
                <a:lnTo>
                  <a:pt x="4489" y="8573"/>
                </a:lnTo>
                <a:cubicBezTo>
                  <a:pt x="4549" y="8704"/>
                  <a:pt x="4620" y="8787"/>
                  <a:pt x="4656" y="8918"/>
                </a:cubicBezTo>
                <a:cubicBezTo>
                  <a:pt x="4652" y="8920"/>
                  <a:pt x="4648" y="8921"/>
                  <a:pt x="4644" y="8921"/>
                </a:cubicBezTo>
                <a:cubicBezTo>
                  <a:pt x="4627" y="8921"/>
                  <a:pt x="4606" y="8910"/>
                  <a:pt x="4598" y="8910"/>
                </a:cubicBezTo>
                <a:cubicBezTo>
                  <a:pt x="4594" y="8910"/>
                  <a:pt x="4593" y="8912"/>
                  <a:pt x="4596" y="8918"/>
                </a:cubicBezTo>
                <a:cubicBezTo>
                  <a:pt x="4615" y="8956"/>
                  <a:pt x="4663" y="8985"/>
                  <a:pt x="4694" y="8985"/>
                </a:cubicBezTo>
                <a:cubicBezTo>
                  <a:pt x="4703" y="8985"/>
                  <a:pt x="4710" y="8983"/>
                  <a:pt x="4716" y="8978"/>
                </a:cubicBezTo>
                <a:cubicBezTo>
                  <a:pt x="4727" y="8990"/>
                  <a:pt x="4727" y="8990"/>
                  <a:pt x="4739" y="9002"/>
                </a:cubicBezTo>
                <a:cubicBezTo>
                  <a:pt x="4727" y="9014"/>
                  <a:pt x="4727" y="9037"/>
                  <a:pt x="4739" y="9061"/>
                </a:cubicBezTo>
                <a:cubicBezTo>
                  <a:pt x="4739" y="9073"/>
                  <a:pt x="4751" y="9085"/>
                  <a:pt x="4763" y="9109"/>
                </a:cubicBezTo>
                <a:cubicBezTo>
                  <a:pt x="4768" y="9106"/>
                  <a:pt x="4774" y="9105"/>
                  <a:pt x="4780" y="9105"/>
                </a:cubicBezTo>
                <a:cubicBezTo>
                  <a:pt x="4826" y="9105"/>
                  <a:pt x="4886" y="9180"/>
                  <a:pt x="4918" y="9180"/>
                </a:cubicBezTo>
                <a:cubicBezTo>
                  <a:pt x="4894" y="9156"/>
                  <a:pt x="4870" y="9133"/>
                  <a:pt x="4847" y="9121"/>
                </a:cubicBezTo>
                <a:cubicBezTo>
                  <a:pt x="4906" y="9121"/>
                  <a:pt x="4966" y="9121"/>
                  <a:pt x="4977" y="9168"/>
                </a:cubicBezTo>
                <a:cubicBezTo>
                  <a:pt x="4967" y="9164"/>
                  <a:pt x="4959" y="9163"/>
                  <a:pt x="4953" y="9163"/>
                </a:cubicBezTo>
                <a:cubicBezTo>
                  <a:pt x="4921" y="9163"/>
                  <a:pt x="4961" y="9219"/>
                  <a:pt x="4943" y="9219"/>
                </a:cubicBezTo>
                <a:cubicBezTo>
                  <a:pt x="4936" y="9219"/>
                  <a:pt x="4922" y="9212"/>
                  <a:pt x="4894" y="9192"/>
                </a:cubicBezTo>
                <a:lnTo>
                  <a:pt x="4894" y="9192"/>
                </a:lnTo>
                <a:cubicBezTo>
                  <a:pt x="4908" y="9239"/>
                  <a:pt x="4922" y="9249"/>
                  <a:pt x="4938" y="9249"/>
                </a:cubicBezTo>
                <a:cubicBezTo>
                  <a:pt x="4949" y="9249"/>
                  <a:pt x="4962" y="9243"/>
                  <a:pt x="4976" y="9243"/>
                </a:cubicBezTo>
                <a:cubicBezTo>
                  <a:pt x="4990" y="9243"/>
                  <a:pt x="5007" y="9250"/>
                  <a:pt x="5025" y="9276"/>
                </a:cubicBezTo>
                <a:lnTo>
                  <a:pt x="5061" y="9347"/>
                </a:lnTo>
                <a:cubicBezTo>
                  <a:pt x="5058" y="9350"/>
                  <a:pt x="5054" y="9351"/>
                  <a:pt x="5050" y="9351"/>
                </a:cubicBezTo>
                <a:cubicBezTo>
                  <a:pt x="5024" y="9351"/>
                  <a:pt x="4982" y="9307"/>
                  <a:pt x="4977" y="9307"/>
                </a:cubicBezTo>
                <a:lnTo>
                  <a:pt x="4977" y="9307"/>
                </a:lnTo>
                <a:cubicBezTo>
                  <a:pt x="4976" y="9307"/>
                  <a:pt x="4976" y="9308"/>
                  <a:pt x="4977" y="9311"/>
                </a:cubicBezTo>
                <a:lnTo>
                  <a:pt x="5013" y="9335"/>
                </a:lnTo>
                <a:cubicBezTo>
                  <a:pt x="4989" y="9335"/>
                  <a:pt x="4942" y="9299"/>
                  <a:pt x="4882" y="9252"/>
                </a:cubicBezTo>
                <a:cubicBezTo>
                  <a:pt x="4835" y="9216"/>
                  <a:pt x="4787" y="9168"/>
                  <a:pt x="4727" y="9145"/>
                </a:cubicBezTo>
                <a:lnTo>
                  <a:pt x="4727" y="9145"/>
                </a:lnTo>
                <a:cubicBezTo>
                  <a:pt x="4775" y="9204"/>
                  <a:pt x="4823" y="9264"/>
                  <a:pt x="4870" y="9311"/>
                </a:cubicBezTo>
                <a:cubicBezTo>
                  <a:pt x="5108" y="9478"/>
                  <a:pt x="5382" y="9704"/>
                  <a:pt x="5632" y="9716"/>
                </a:cubicBezTo>
                <a:cubicBezTo>
                  <a:pt x="5632" y="9716"/>
                  <a:pt x="5644" y="9704"/>
                  <a:pt x="5644" y="9692"/>
                </a:cubicBezTo>
                <a:lnTo>
                  <a:pt x="5656" y="9704"/>
                </a:lnTo>
                <a:lnTo>
                  <a:pt x="5704" y="9704"/>
                </a:lnTo>
                <a:cubicBezTo>
                  <a:pt x="5739" y="9752"/>
                  <a:pt x="5823" y="9799"/>
                  <a:pt x="5894" y="9847"/>
                </a:cubicBezTo>
                <a:cubicBezTo>
                  <a:pt x="5859" y="9811"/>
                  <a:pt x="5859" y="9811"/>
                  <a:pt x="5859" y="9776"/>
                </a:cubicBezTo>
                <a:cubicBezTo>
                  <a:pt x="5872" y="9763"/>
                  <a:pt x="5881" y="9753"/>
                  <a:pt x="5899" y="9753"/>
                </a:cubicBezTo>
                <a:cubicBezTo>
                  <a:pt x="5913" y="9753"/>
                  <a:pt x="5933" y="9759"/>
                  <a:pt x="5966" y="9776"/>
                </a:cubicBezTo>
                <a:cubicBezTo>
                  <a:pt x="5954" y="9799"/>
                  <a:pt x="5918" y="9788"/>
                  <a:pt x="5966" y="9823"/>
                </a:cubicBezTo>
                <a:cubicBezTo>
                  <a:pt x="5948" y="9806"/>
                  <a:pt x="5956" y="9795"/>
                  <a:pt x="5976" y="9795"/>
                </a:cubicBezTo>
                <a:cubicBezTo>
                  <a:pt x="5983" y="9795"/>
                  <a:pt x="5992" y="9796"/>
                  <a:pt x="6001" y="9799"/>
                </a:cubicBezTo>
                <a:cubicBezTo>
                  <a:pt x="6037" y="9823"/>
                  <a:pt x="6109" y="9847"/>
                  <a:pt x="6097" y="9871"/>
                </a:cubicBezTo>
                <a:cubicBezTo>
                  <a:pt x="6073" y="9871"/>
                  <a:pt x="6061" y="9859"/>
                  <a:pt x="6049" y="9859"/>
                </a:cubicBezTo>
                <a:cubicBezTo>
                  <a:pt x="6025" y="9859"/>
                  <a:pt x="6120" y="9895"/>
                  <a:pt x="6061" y="9907"/>
                </a:cubicBezTo>
                <a:lnTo>
                  <a:pt x="6144" y="9918"/>
                </a:lnTo>
                <a:cubicBezTo>
                  <a:pt x="6180" y="9954"/>
                  <a:pt x="6097" y="9942"/>
                  <a:pt x="6120" y="9966"/>
                </a:cubicBezTo>
                <a:cubicBezTo>
                  <a:pt x="6135" y="9967"/>
                  <a:pt x="6149" y="9968"/>
                  <a:pt x="6162" y="9968"/>
                </a:cubicBezTo>
                <a:cubicBezTo>
                  <a:pt x="6270" y="9968"/>
                  <a:pt x="6348" y="9930"/>
                  <a:pt x="6454" y="9930"/>
                </a:cubicBezTo>
                <a:cubicBezTo>
                  <a:pt x="6444" y="9940"/>
                  <a:pt x="6434" y="9982"/>
                  <a:pt x="6431" y="9990"/>
                </a:cubicBezTo>
                <a:lnTo>
                  <a:pt x="6431" y="9990"/>
                </a:lnTo>
                <a:cubicBezTo>
                  <a:pt x="6444" y="9993"/>
                  <a:pt x="6458" y="9995"/>
                  <a:pt x="6472" y="9995"/>
                </a:cubicBezTo>
                <a:cubicBezTo>
                  <a:pt x="6556" y="9995"/>
                  <a:pt x="6648" y="9942"/>
                  <a:pt x="6740" y="9942"/>
                </a:cubicBezTo>
                <a:cubicBezTo>
                  <a:pt x="6728" y="9954"/>
                  <a:pt x="6680" y="9954"/>
                  <a:pt x="6656" y="9954"/>
                </a:cubicBezTo>
                <a:cubicBezTo>
                  <a:pt x="6797" y="9976"/>
                  <a:pt x="6927" y="9983"/>
                  <a:pt x="7057" y="9983"/>
                </a:cubicBezTo>
                <a:cubicBezTo>
                  <a:pt x="7213" y="9983"/>
                  <a:pt x="7368" y="9973"/>
                  <a:pt x="7537" y="9966"/>
                </a:cubicBezTo>
                <a:lnTo>
                  <a:pt x="7597" y="9883"/>
                </a:lnTo>
                <a:lnTo>
                  <a:pt x="7692" y="9907"/>
                </a:lnTo>
                <a:cubicBezTo>
                  <a:pt x="8014" y="9847"/>
                  <a:pt x="8228" y="9704"/>
                  <a:pt x="8466" y="9514"/>
                </a:cubicBezTo>
                <a:cubicBezTo>
                  <a:pt x="8488" y="9495"/>
                  <a:pt x="8503" y="9489"/>
                  <a:pt x="8515" y="9489"/>
                </a:cubicBezTo>
                <a:cubicBezTo>
                  <a:pt x="8536" y="9489"/>
                  <a:pt x="8547" y="9507"/>
                  <a:pt x="8566" y="9507"/>
                </a:cubicBezTo>
                <a:cubicBezTo>
                  <a:pt x="8572" y="9507"/>
                  <a:pt x="8578" y="9505"/>
                  <a:pt x="8585" y="9502"/>
                </a:cubicBezTo>
                <a:cubicBezTo>
                  <a:pt x="8752" y="9383"/>
                  <a:pt x="8752" y="9287"/>
                  <a:pt x="8883" y="9145"/>
                </a:cubicBezTo>
                <a:lnTo>
                  <a:pt x="8883" y="9145"/>
                </a:lnTo>
                <a:cubicBezTo>
                  <a:pt x="8874" y="9170"/>
                  <a:pt x="8878" y="9215"/>
                  <a:pt x="8903" y="9215"/>
                </a:cubicBezTo>
                <a:cubicBezTo>
                  <a:pt x="8913" y="9215"/>
                  <a:pt x="8926" y="9209"/>
                  <a:pt x="8942" y="9192"/>
                </a:cubicBezTo>
                <a:cubicBezTo>
                  <a:pt x="8942" y="9168"/>
                  <a:pt x="8918" y="9145"/>
                  <a:pt x="8966" y="9109"/>
                </a:cubicBezTo>
                <a:lnTo>
                  <a:pt x="8966" y="9145"/>
                </a:lnTo>
                <a:cubicBezTo>
                  <a:pt x="9014" y="9121"/>
                  <a:pt x="9038" y="9073"/>
                  <a:pt x="9109" y="9002"/>
                </a:cubicBezTo>
                <a:cubicBezTo>
                  <a:pt x="9168" y="8930"/>
                  <a:pt x="9204" y="8847"/>
                  <a:pt x="9240" y="8764"/>
                </a:cubicBezTo>
                <a:cubicBezTo>
                  <a:pt x="9264" y="8692"/>
                  <a:pt x="9288" y="8609"/>
                  <a:pt x="9288" y="8525"/>
                </a:cubicBezTo>
                <a:cubicBezTo>
                  <a:pt x="9310" y="8490"/>
                  <a:pt x="9325" y="8477"/>
                  <a:pt x="9335" y="8477"/>
                </a:cubicBezTo>
                <a:cubicBezTo>
                  <a:pt x="9359" y="8477"/>
                  <a:pt x="9355" y="8551"/>
                  <a:pt x="9367" y="8551"/>
                </a:cubicBezTo>
                <a:cubicBezTo>
                  <a:pt x="9368" y="8551"/>
                  <a:pt x="9369" y="8551"/>
                  <a:pt x="9371" y="8549"/>
                </a:cubicBezTo>
                <a:lnTo>
                  <a:pt x="9371" y="8549"/>
                </a:lnTo>
                <a:cubicBezTo>
                  <a:pt x="9288" y="8633"/>
                  <a:pt x="9335" y="8621"/>
                  <a:pt x="9347" y="8656"/>
                </a:cubicBezTo>
                <a:cubicBezTo>
                  <a:pt x="9359" y="8597"/>
                  <a:pt x="9383" y="8525"/>
                  <a:pt x="9442" y="8525"/>
                </a:cubicBezTo>
                <a:cubicBezTo>
                  <a:pt x="9476" y="8459"/>
                  <a:pt x="9488" y="8423"/>
                  <a:pt x="9500" y="8350"/>
                </a:cubicBezTo>
                <a:lnTo>
                  <a:pt x="9500" y="8350"/>
                </a:lnTo>
                <a:cubicBezTo>
                  <a:pt x="9495" y="8364"/>
                  <a:pt x="9486" y="8374"/>
                  <a:pt x="9479" y="8374"/>
                </a:cubicBezTo>
                <a:cubicBezTo>
                  <a:pt x="9472" y="8374"/>
                  <a:pt x="9466" y="8366"/>
                  <a:pt x="9466" y="8347"/>
                </a:cubicBezTo>
                <a:cubicBezTo>
                  <a:pt x="9499" y="8302"/>
                  <a:pt x="9543" y="8154"/>
                  <a:pt x="9588" y="8154"/>
                </a:cubicBezTo>
                <a:cubicBezTo>
                  <a:pt x="9591" y="8154"/>
                  <a:pt x="9594" y="8155"/>
                  <a:pt x="9597" y="8156"/>
                </a:cubicBezTo>
                <a:cubicBezTo>
                  <a:pt x="9728" y="7787"/>
                  <a:pt x="9835" y="7347"/>
                  <a:pt x="9800" y="6906"/>
                </a:cubicBezTo>
                <a:cubicBezTo>
                  <a:pt x="9792" y="6894"/>
                  <a:pt x="9787" y="6889"/>
                  <a:pt x="9784" y="6889"/>
                </a:cubicBezTo>
                <a:cubicBezTo>
                  <a:pt x="9774" y="6889"/>
                  <a:pt x="9780" y="6937"/>
                  <a:pt x="9771" y="6937"/>
                </a:cubicBezTo>
                <a:cubicBezTo>
                  <a:pt x="9769" y="6937"/>
                  <a:pt x="9767" y="6935"/>
                  <a:pt x="9764" y="6930"/>
                </a:cubicBezTo>
                <a:cubicBezTo>
                  <a:pt x="9716" y="6823"/>
                  <a:pt x="9776" y="6847"/>
                  <a:pt x="9740" y="6763"/>
                </a:cubicBezTo>
                <a:lnTo>
                  <a:pt x="9740" y="6763"/>
                </a:lnTo>
                <a:lnTo>
                  <a:pt x="9776" y="6799"/>
                </a:lnTo>
                <a:cubicBezTo>
                  <a:pt x="9764" y="6668"/>
                  <a:pt x="9692" y="6549"/>
                  <a:pt x="9633" y="6442"/>
                </a:cubicBezTo>
                <a:lnTo>
                  <a:pt x="9633" y="6442"/>
                </a:lnTo>
                <a:cubicBezTo>
                  <a:pt x="9635" y="6443"/>
                  <a:pt x="9636" y="6443"/>
                  <a:pt x="9638" y="6443"/>
                </a:cubicBezTo>
                <a:cubicBezTo>
                  <a:pt x="9657" y="6443"/>
                  <a:pt x="9648" y="6398"/>
                  <a:pt x="9656" y="6398"/>
                </a:cubicBezTo>
                <a:lnTo>
                  <a:pt x="9656" y="6398"/>
                </a:lnTo>
                <a:cubicBezTo>
                  <a:pt x="9660" y="6398"/>
                  <a:pt x="9667" y="6406"/>
                  <a:pt x="9680" y="6430"/>
                </a:cubicBezTo>
                <a:cubicBezTo>
                  <a:pt x="9657" y="6382"/>
                  <a:pt x="9788" y="6263"/>
                  <a:pt x="9740" y="6228"/>
                </a:cubicBezTo>
                <a:lnTo>
                  <a:pt x="9740" y="6228"/>
                </a:lnTo>
                <a:lnTo>
                  <a:pt x="9621" y="6335"/>
                </a:lnTo>
                <a:cubicBezTo>
                  <a:pt x="9609" y="6335"/>
                  <a:pt x="9597" y="6263"/>
                  <a:pt x="9585" y="6263"/>
                </a:cubicBezTo>
                <a:cubicBezTo>
                  <a:pt x="9597" y="6216"/>
                  <a:pt x="9609" y="6144"/>
                  <a:pt x="9597" y="6109"/>
                </a:cubicBezTo>
                <a:cubicBezTo>
                  <a:pt x="9603" y="6103"/>
                  <a:pt x="9607" y="6101"/>
                  <a:pt x="9612" y="6101"/>
                </a:cubicBezTo>
                <a:cubicBezTo>
                  <a:pt x="9637" y="6101"/>
                  <a:pt x="9648" y="6175"/>
                  <a:pt x="9669" y="6216"/>
                </a:cubicBezTo>
                <a:cubicBezTo>
                  <a:pt x="9719" y="6206"/>
                  <a:pt x="9667" y="6084"/>
                  <a:pt x="9701" y="6084"/>
                </a:cubicBezTo>
                <a:cubicBezTo>
                  <a:pt x="9707" y="6084"/>
                  <a:pt x="9716" y="6088"/>
                  <a:pt x="9728" y="6097"/>
                </a:cubicBezTo>
                <a:cubicBezTo>
                  <a:pt x="9713" y="6063"/>
                  <a:pt x="9705" y="6053"/>
                  <a:pt x="9700" y="6053"/>
                </a:cubicBezTo>
                <a:cubicBezTo>
                  <a:pt x="9692" y="6053"/>
                  <a:pt x="9690" y="6077"/>
                  <a:pt x="9678" y="6077"/>
                </a:cubicBezTo>
                <a:cubicBezTo>
                  <a:pt x="9673" y="6077"/>
                  <a:pt x="9666" y="6073"/>
                  <a:pt x="9657" y="6061"/>
                </a:cubicBezTo>
                <a:lnTo>
                  <a:pt x="9633" y="5978"/>
                </a:lnTo>
                <a:lnTo>
                  <a:pt x="9645" y="6049"/>
                </a:lnTo>
                <a:cubicBezTo>
                  <a:pt x="9597" y="5978"/>
                  <a:pt x="9549" y="5978"/>
                  <a:pt x="9538" y="5870"/>
                </a:cubicBezTo>
                <a:lnTo>
                  <a:pt x="9430" y="5799"/>
                </a:lnTo>
                <a:cubicBezTo>
                  <a:pt x="9466" y="5775"/>
                  <a:pt x="9407" y="5728"/>
                  <a:pt x="9395" y="5680"/>
                </a:cubicBezTo>
                <a:lnTo>
                  <a:pt x="9395" y="5680"/>
                </a:lnTo>
                <a:lnTo>
                  <a:pt x="9430" y="5692"/>
                </a:lnTo>
                <a:cubicBezTo>
                  <a:pt x="9395" y="5632"/>
                  <a:pt x="9395" y="5608"/>
                  <a:pt x="9383" y="5561"/>
                </a:cubicBezTo>
                <a:lnTo>
                  <a:pt x="9383" y="5561"/>
                </a:lnTo>
                <a:cubicBezTo>
                  <a:pt x="9436" y="5571"/>
                  <a:pt x="9413" y="5610"/>
                  <a:pt x="9441" y="5610"/>
                </a:cubicBezTo>
                <a:cubicBezTo>
                  <a:pt x="9445" y="5610"/>
                  <a:pt x="9449" y="5610"/>
                  <a:pt x="9454" y="5608"/>
                </a:cubicBezTo>
                <a:lnTo>
                  <a:pt x="9419" y="5537"/>
                </a:lnTo>
                <a:cubicBezTo>
                  <a:pt x="9417" y="5539"/>
                  <a:pt x="9414" y="5540"/>
                  <a:pt x="9410" y="5540"/>
                </a:cubicBezTo>
                <a:cubicBezTo>
                  <a:pt x="9403" y="5540"/>
                  <a:pt x="9394" y="5537"/>
                  <a:pt x="9386" y="5537"/>
                </a:cubicBezTo>
                <a:cubicBezTo>
                  <a:pt x="9374" y="5537"/>
                  <a:pt x="9365" y="5543"/>
                  <a:pt x="9371" y="5573"/>
                </a:cubicBezTo>
                <a:cubicBezTo>
                  <a:pt x="9288" y="5537"/>
                  <a:pt x="9240" y="5525"/>
                  <a:pt x="9133" y="5382"/>
                </a:cubicBezTo>
                <a:cubicBezTo>
                  <a:pt x="9133" y="5357"/>
                  <a:pt x="9139" y="5348"/>
                  <a:pt x="9148" y="5348"/>
                </a:cubicBezTo>
                <a:cubicBezTo>
                  <a:pt x="9166" y="5348"/>
                  <a:pt x="9199" y="5385"/>
                  <a:pt x="9222" y="5385"/>
                </a:cubicBezTo>
                <a:cubicBezTo>
                  <a:pt x="9229" y="5385"/>
                  <a:pt x="9236" y="5381"/>
                  <a:pt x="9240" y="5370"/>
                </a:cubicBezTo>
                <a:cubicBezTo>
                  <a:pt x="9145" y="5204"/>
                  <a:pt x="9002" y="5263"/>
                  <a:pt x="8942" y="5180"/>
                </a:cubicBezTo>
                <a:cubicBezTo>
                  <a:pt x="8895" y="5108"/>
                  <a:pt x="8871" y="5096"/>
                  <a:pt x="8847" y="5073"/>
                </a:cubicBezTo>
                <a:lnTo>
                  <a:pt x="8835" y="5049"/>
                </a:lnTo>
                <a:cubicBezTo>
                  <a:pt x="8829" y="5040"/>
                  <a:pt x="8828" y="5037"/>
                  <a:pt x="8829" y="5037"/>
                </a:cubicBezTo>
                <a:lnTo>
                  <a:pt x="8829" y="5037"/>
                </a:lnTo>
                <a:cubicBezTo>
                  <a:pt x="8830" y="5037"/>
                  <a:pt x="8846" y="5055"/>
                  <a:pt x="8848" y="5055"/>
                </a:cubicBezTo>
                <a:cubicBezTo>
                  <a:pt x="8849" y="5055"/>
                  <a:pt x="8849" y="5053"/>
                  <a:pt x="8847" y="5049"/>
                </a:cubicBezTo>
                <a:lnTo>
                  <a:pt x="8847" y="5037"/>
                </a:lnTo>
                <a:cubicBezTo>
                  <a:pt x="8844" y="5030"/>
                  <a:pt x="8845" y="5027"/>
                  <a:pt x="8850" y="5027"/>
                </a:cubicBezTo>
                <a:cubicBezTo>
                  <a:pt x="8861" y="5027"/>
                  <a:pt x="8890" y="5044"/>
                  <a:pt x="8907" y="5061"/>
                </a:cubicBezTo>
                <a:cubicBezTo>
                  <a:pt x="8895" y="5025"/>
                  <a:pt x="8907" y="5013"/>
                  <a:pt x="8918" y="5001"/>
                </a:cubicBezTo>
                <a:cubicBezTo>
                  <a:pt x="8942" y="5001"/>
                  <a:pt x="8978" y="5001"/>
                  <a:pt x="9026" y="5073"/>
                </a:cubicBezTo>
                <a:cubicBezTo>
                  <a:pt x="9018" y="5055"/>
                  <a:pt x="9016" y="5046"/>
                  <a:pt x="9019" y="5044"/>
                </a:cubicBezTo>
                <a:lnTo>
                  <a:pt x="9019" y="5044"/>
                </a:lnTo>
                <a:cubicBezTo>
                  <a:pt x="9028" y="5051"/>
                  <a:pt x="9038" y="5057"/>
                  <a:pt x="9049" y="5064"/>
                </a:cubicBezTo>
                <a:lnTo>
                  <a:pt x="9049" y="5064"/>
                </a:lnTo>
                <a:cubicBezTo>
                  <a:pt x="9036" y="5052"/>
                  <a:pt x="9025" y="5043"/>
                  <a:pt x="9021" y="5043"/>
                </a:cubicBezTo>
                <a:lnTo>
                  <a:pt x="9021" y="5043"/>
                </a:lnTo>
                <a:cubicBezTo>
                  <a:pt x="9020" y="5043"/>
                  <a:pt x="9019" y="5043"/>
                  <a:pt x="9019" y="5044"/>
                </a:cubicBezTo>
                <a:lnTo>
                  <a:pt x="9019" y="5044"/>
                </a:lnTo>
                <a:cubicBezTo>
                  <a:pt x="9001" y="5031"/>
                  <a:pt x="8986" y="5018"/>
                  <a:pt x="8978" y="5001"/>
                </a:cubicBezTo>
                <a:lnTo>
                  <a:pt x="8978" y="5001"/>
                </a:lnTo>
                <a:cubicBezTo>
                  <a:pt x="8996" y="5007"/>
                  <a:pt x="9014" y="5013"/>
                  <a:pt x="9030" y="5013"/>
                </a:cubicBezTo>
                <a:cubicBezTo>
                  <a:pt x="9046" y="5013"/>
                  <a:pt x="9061" y="5007"/>
                  <a:pt x="9073" y="4989"/>
                </a:cubicBezTo>
                <a:cubicBezTo>
                  <a:pt x="9061" y="4977"/>
                  <a:pt x="9049" y="4966"/>
                  <a:pt x="9038" y="4942"/>
                </a:cubicBezTo>
                <a:cubicBezTo>
                  <a:pt x="9026" y="4930"/>
                  <a:pt x="9026" y="4930"/>
                  <a:pt x="9026" y="4918"/>
                </a:cubicBezTo>
                <a:cubicBezTo>
                  <a:pt x="9026" y="4930"/>
                  <a:pt x="9026" y="4942"/>
                  <a:pt x="9026" y="4942"/>
                </a:cubicBezTo>
                <a:cubicBezTo>
                  <a:pt x="9015" y="4931"/>
                  <a:pt x="8995" y="4892"/>
                  <a:pt x="9008" y="4892"/>
                </a:cubicBezTo>
                <a:cubicBezTo>
                  <a:pt x="9009" y="4892"/>
                  <a:pt x="9011" y="4893"/>
                  <a:pt x="9014" y="4894"/>
                </a:cubicBezTo>
                <a:cubicBezTo>
                  <a:pt x="9014" y="4906"/>
                  <a:pt x="9014" y="4906"/>
                  <a:pt x="9014" y="4906"/>
                </a:cubicBezTo>
                <a:cubicBezTo>
                  <a:pt x="9023" y="4906"/>
                  <a:pt x="9018" y="4891"/>
                  <a:pt x="9021" y="4891"/>
                </a:cubicBezTo>
                <a:lnTo>
                  <a:pt x="9021" y="4891"/>
                </a:lnTo>
                <a:cubicBezTo>
                  <a:pt x="9022" y="4891"/>
                  <a:pt x="9023" y="4892"/>
                  <a:pt x="9026" y="4894"/>
                </a:cubicBezTo>
                <a:cubicBezTo>
                  <a:pt x="9038" y="4894"/>
                  <a:pt x="9026" y="4894"/>
                  <a:pt x="9038" y="4906"/>
                </a:cubicBezTo>
                <a:lnTo>
                  <a:pt x="9073" y="4918"/>
                </a:lnTo>
                <a:cubicBezTo>
                  <a:pt x="9059" y="4895"/>
                  <a:pt x="9058" y="4888"/>
                  <a:pt x="9062" y="4888"/>
                </a:cubicBezTo>
                <a:lnTo>
                  <a:pt x="9062" y="4888"/>
                </a:lnTo>
                <a:cubicBezTo>
                  <a:pt x="9069" y="4888"/>
                  <a:pt x="9090" y="4906"/>
                  <a:pt x="9097" y="4906"/>
                </a:cubicBezTo>
                <a:cubicBezTo>
                  <a:pt x="9109" y="4942"/>
                  <a:pt x="9085" y="4918"/>
                  <a:pt x="9109" y="4966"/>
                </a:cubicBezTo>
                <a:lnTo>
                  <a:pt x="9133" y="4989"/>
                </a:lnTo>
                <a:lnTo>
                  <a:pt x="9109" y="4954"/>
                </a:lnTo>
                <a:lnTo>
                  <a:pt x="9121" y="4954"/>
                </a:lnTo>
                <a:cubicBezTo>
                  <a:pt x="9122" y="4954"/>
                  <a:pt x="9123" y="4954"/>
                  <a:pt x="9124" y="4954"/>
                </a:cubicBezTo>
                <a:lnTo>
                  <a:pt x="9124" y="4954"/>
                </a:lnTo>
                <a:cubicBezTo>
                  <a:pt x="9124" y="4954"/>
                  <a:pt x="9124" y="4954"/>
                  <a:pt x="9124" y="4954"/>
                </a:cubicBezTo>
                <a:lnTo>
                  <a:pt x="9133" y="4954"/>
                </a:lnTo>
                <a:lnTo>
                  <a:pt x="9133" y="4942"/>
                </a:lnTo>
                <a:cubicBezTo>
                  <a:pt x="9139" y="4960"/>
                  <a:pt x="9142" y="4960"/>
                  <a:pt x="9146" y="4960"/>
                </a:cubicBezTo>
                <a:cubicBezTo>
                  <a:pt x="9151" y="4960"/>
                  <a:pt x="9157" y="4960"/>
                  <a:pt x="9168" y="4977"/>
                </a:cubicBezTo>
                <a:cubicBezTo>
                  <a:pt x="9170" y="4978"/>
                  <a:pt x="9172" y="4979"/>
                  <a:pt x="9173" y="4979"/>
                </a:cubicBezTo>
                <a:cubicBezTo>
                  <a:pt x="9184" y="4979"/>
                  <a:pt x="9170" y="4944"/>
                  <a:pt x="9184" y="4944"/>
                </a:cubicBezTo>
                <a:cubicBezTo>
                  <a:pt x="9188" y="4944"/>
                  <a:pt x="9195" y="4946"/>
                  <a:pt x="9204" y="4954"/>
                </a:cubicBezTo>
                <a:cubicBezTo>
                  <a:pt x="9192" y="4942"/>
                  <a:pt x="9180" y="4894"/>
                  <a:pt x="9192" y="4894"/>
                </a:cubicBezTo>
                <a:lnTo>
                  <a:pt x="9192" y="4894"/>
                </a:lnTo>
                <a:cubicBezTo>
                  <a:pt x="9192" y="4906"/>
                  <a:pt x="9204" y="4906"/>
                  <a:pt x="9204" y="4930"/>
                </a:cubicBezTo>
                <a:lnTo>
                  <a:pt x="9204" y="4906"/>
                </a:lnTo>
                <a:cubicBezTo>
                  <a:pt x="9223" y="4925"/>
                  <a:pt x="9233" y="4931"/>
                  <a:pt x="9239" y="4931"/>
                </a:cubicBezTo>
                <a:cubicBezTo>
                  <a:pt x="9248" y="4931"/>
                  <a:pt x="9249" y="4918"/>
                  <a:pt x="9264" y="4918"/>
                </a:cubicBezTo>
                <a:lnTo>
                  <a:pt x="9276" y="4942"/>
                </a:lnTo>
                <a:cubicBezTo>
                  <a:pt x="9264" y="4918"/>
                  <a:pt x="9264" y="4894"/>
                  <a:pt x="9264" y="4894"/>
                </a:cubicBezTo>
                <a:lnTo>
                  <a:pt x="9264" y="4894"/>
                </a:lnTo>
                <a:lnTo>
                  <a:pt x="9288" y="4930"/>
                </a:lnTo>
                <a:cubicBezTo>
                  <a:pt x="9290" y="4932"/>
                  <a:pt x="9292" y="4934"/>
                  <a:pt x="9293" y="4934"/>
                </a:cubicBezTo>
                <a:cubicBezTo>
                  <a:pt x="9299" y="4934"/>
                  <a:pt x="9260" y="4869"/>
                  <a:pt x="9272" y="4869"/>
                </a:cubicBezTo>
                <a:lnTo>
                  <a:pt x="9272" y="4869"/>
                </a:lnTo>
                <a:cubicBezTo>
                  <a:pt x="9273" y="4869"/>
                  <a:pt x="9274" y="4870"/>
                  <a:pt x="9276" y="4870"/>
                </a:cubicBezTo>
                <a:cubicBezTo>
                  <a:pt x="9259" y="4853"/>
                  <a:pt x="9248" y="4836"/>
                  <a:pt x="9234" y="4820"/>
                </a:cubicBezTo>
                <a:lnTo>
                  <a:pt x="9234" y="4820"/>
                </a:lnTo>
                <a:cubicBezTo>
                  <a:pt x="9236" y="4821"/>
                  <a:pt x="9238" y="4821"/>
                  <a:pt x="9239" y="4821"/>
                </a:cubicBezTo>
                <a:cubicBezTo>
                  <a:pt x="9243" y="4821"/>
                  <a:pt x="9241" y="4812"/>
                  <a:pt x="9228" y="4799"/>
                </a:cubicBezTo>
                <a:cubicBezTo>
                  <a:pt x="9231" y="4795"/>
                  <a:pt x="9234" y="4794"/>
                  <a:pt x="9236" y="4794"/>
                </a:cubicBezTo>
                <a:cubicBezTo>
                  <a:pt x="9241" y="4794"/>
                  <a:pt x="9243" y="4802"/>
                  <a:pt x="9252" y="4811"/>
                </a:cubicBezTo>
                <a:lnTo>
                  <a:pt x="9240" y="4787"/>
                </a:lnTo>
                <a:cubicBezTo>
                  <a:pt x="9241" y="4786"/>
                  <a:pt x="9243" y="4785"/>
                  <a:pt x="9244" y="4785"/>
                </a:cubicBezTo>
                <a:cubicBezTo>
                  <a:pt x="9254" y="4785"/>
                  <a:pt x="9267" y="4808"/>
                  <a:pt x="9273" y="4828"/>
                </a:cubicBezTo>
                <a:lnTo>
                  <a:pt x="9273" y="4828"/>
                </a:lnTo>
                <a:cubicBezTo>
                  <a:pt x="9273" y="4824"/>
                  <a:pt x="9276" y="4823"/>
                  <a:pt x="9279" y="4823"/>
                </a:cubicBezTo>
                <a:cubicBezTo>
                  <a:pt x="9285" y="4823"/>
                  <a:pt x="9293" y="4829"/>
                  <a:pt x="9299" y="4835"/>
                </a:cubicBezTo>
                <a:lnTo>
                  <a:pt x="9311" y="4846"/>
                </a:lnTo>
                <a:lnTo>
                  <a:pt x="9323" y="4846"/>
                </a:lnTo>
                <a:cubicBezTo>
                  <a:pt x="9316" y="4824"/>
                  <a:pt x="9313" y="4816"/>
                  <a:pt x="9318" y="4816"/>
                </a:cubicBezTo>
                <a:cubicBezTo>
                  <a:pt x="9321" y="4816"/>
                  <a:pt x="9326" y="4818"/>
                  <a:pt x="9335" y="4823"/>
                </a:cubicBezTo>
                <a:lnTo>
                  <a:pt x="9347" y="4846"/>
                </a:lnTo>
                <a:cubicBezTo>
                  <a:pt x="9347" y="4836"/>
                  <a:pt x="9348" y="4831"/>
                  <a:pt x="9350" y="4831"/>
                </a:cubicBezTo>
                <a:cubicBezTo>
                  <a:pt x="9355" y="4831"/>
                  <a:pt x="9366" y="4854"/>
                  <a:pt x="9383" y="4870"/>
                </a:cubicBezTo>
                <a:cubicBezTo>
                  <a:pt x="9380" y="4856"/>
                  <a:pt x="9382" y="4851"/>
                  <a:pt x="9388" y="4851"/>
                </a:cubicBezTo>
                <a:cubicBezTo>
                  <a:pt x="9398" y="4851"/>
                  <a:pt x="9421" y="4872"/>
                  <a:pt x="9430" y="4872"/>
                </a:cubicBezTo>
                <a:cubicBezTo>
                  <a:pt x="9435" y="4872"/>
                  <a:pt x="9437" y="4866"/>
                  <a:pt x="9430" y="4846"/>
                </a:cubicBezTo>
                <a:lnTo>
                  <a:pt x="9430" y="4846"/>
                </a:lnTo>
                <a:lnTo>
                  <a:pt x="9442" y="4870"/>
                </a:lnTo>
                <a:cubicBezTo>
                  <a:pt x="9430" y="4799"/>
                  <a:pt x="9502" y="4870"/>
                  <a:pt x="9466" y="4787"/>
                </a:cubicBezTo>
                <a:lnTo>
                  <a:pt x="9466" y="4787"/>
                </a:lnTo>
                <a:cubicBezTo>
                  <a:pt x="9480" y="4803"/>
                  <a:pt x="9487" y="4810"/>
                  <a:pt x="9490" y="4810"/>
                </a:cubicBezTo>
                <a:cubicBezTo>
                  <a:pt x="9499" y="4810"/>
                  <a:pt x="9465" y="4746"/>
                  <a:pt x="9472" y="4746"/>
                </a:cubicBezTo>
                <a:lnTo>
                  <a:pt x="9472" y="4746"/>
                </a:lnTo>
                <a:cubicBezTo>
                  <a:pt x="9474" y="4746"/>
                  <a:pt x="9480" y="4751"/>
                  <a:pt x="9490" y="4763"/>
                </a:cubicBezTo>
                <a:lnTo>
                  <a:pt x="9490" y="4751"/>
                </a:lnTo>
                <a:cubicBezTo>
                  <a:pt x="9561" y="4727"/>
                  <a:pt x="9657" y="4739"/>
                  <a:pt x="9692" y="4668"/>
                </a:cubicBezTo>
                <a:lnTo>
                  <a:pt x="9704" y="4680"/>
                </a:lnTo>
                <a:cubicBezTo>
                  <a:pt x="9811" y="4668"/>
                  <a:pt x="9883" y="4573"/>
                  <a:pt x="9990" y="4549"/>
                </a:cubicBezTo>
                <a:cubicBezTo>
                  <a:pt x="9990" y="4525"/>
                  <a:pt x="9966" y="4477"/>
                  <a:pt x="9966" y="4454"/>
                </a:cubicBezTo>
                <a:cubicBezTo>
                  <a:pt x="9966" y="4454"/>
                  <a:pt x="9968" y="4452"/>
                  <a:pt x="9971" y="4452"/>
                </a:cubicBezTo>
                <a:cubicBezTo>
                  <a:pt x="9976" y="4452"/>
                  <a:pt x="9983" y="4456"/>
                  <a:pt x="9990" y="4477"/>
                </a:cubicBezTo>
                <a:cubicBezTo>
                  <a:pt x="9990" y="4489"/>
                  <a:pt x="10002" y="4513"/>
                  <a:pt x="10002" y="4525"/>
                </a:cubicBezTo>
                <a:cubicBezTo>
                  <a:pt x="10005" y="4522"/>
                  <a:pt x="10009" y="4521"/>
                  <a:pt x="10013" y="4521"/>
                </a:cubicBezTo>
                <a:cubicBezTo>
                  <a:pt x="10016" y="4521"/>
                  <a:pt x="10021" y="4522"/>
                  <a:pt x="10024" y="4522"/>
                </a:cubicBezTo>
                <a:cubicBezTo>
                  <a:pt x="10032" y="4522"/>
                  <a:pt x="10038" y="4519"/>
                  <a:pt x="10038" y="4501"/>
                </a:cubicBezTo>
                <a:lnTo>
                  <a:pt x="10014" y="4465"/>
                </a:lnTo>
                <a:cubicBezTo>
                  <a:pt x="10014" y="4461"/>
                  <a:pt x="10015" y="4460"/>
                  <a:pt x="10017" y="4460"/>
                </a:cubicBezTo>
                <a:cubicBezTo>
                  <a:pt x="10020" y="4460"/>
                  <a:pt x="10026" y="4465"/>
                  <a:pt x="10026" y="4465"/>
                </a:cubicBezTo>
                <a:cubicBezTo>
                  <a:pt x="10036" y="4475"/>
                  <a:pt x="10046" y="4503"/>
                  <a:pt x="10049" y="4518"/>
                </a:cubicBezTo>
                <a:lnTo>
                  <a:pt x="10049" y="4518"/>
                </a:lnTo>
                <a:cubicBezTo>
                  <a:pt x="10046" y="4495"/>
                  <a:pt x="10048" y="4487"/>
                  <a:pt x="10052" y="4487"/>
                </a:cubicBezTo>
                <a:cubicBezTo>
                  <a:pt x="10060" y="4487"/>
                  <a:pt x="10077" y="4520"/>
                  <a:pt x="10083" y="4520"/>
                </a:cubicBezTo>
                <a:cubicBezTo>
                  <a:pt x="10084" y="4520"/>
                  <a:pt x="10085" y="4518"/>
                  <a:pt x="10085" y="4513"/>
                </a:cubicBezTo>
                <a:cubicBezTo>
                  <a:pt x="10061" y="4442"/>
                  <a:pt x="10061" y="4370"/>
                  <a:pt x="10050" y="4311"/>
                </a:cubicBezTo>
                <a:lnTo>
                  <a:pt x="10050" y="4311"/>
                </a:lnTo>
                <a:lnTo>
                  <a:pt x="10061" y="4334"/>
                </a:lnTo>
                <a:cubicBezTo>
                  <a:pt x="10061" y="4334"/>
                  <a:pt x="10085" y="4382"/>
                  <a:pt x="10073" y="4382"/>
                </a:cubicBezTo>
                <a:cubicBezTo>
                  <a:pt x="10077" y="4384"/>
                  <a:pt x="10080" y="4385"/>
                  <a:pt x="10082" y="4385"/>
                </a:cubicBezTo>
                <a:cubicBezTo>
                  <a:pt x="10095" y="4385"/>
                  <a:pt x="10098" y="4368"/>
                  <a:pt x="10104" y="4368"/>
                </a:cubicBezTo>
                <a:cubicBezTo>
                  <a:pt x="10106" y="4368"/>
                  <a:pt x="10107" y="4368"/>
                  <a:pt x="10109" y="4370"/>
                </a:cubicBezTo>
                <a:cubicBezTo>
                  <a:pt x="10097" y="4358"/>
                  <a:pt x="10085" y="4334"/>
                  <a:pt x="10085" y="4323"/>
                </a:cubicBezTo>
                <a:lnTo>
                  <a:pt x="10085" y="4323"/>
                </a:lnTo>
                <a:cubicBezTo>
                  <a:pt x="10097" y="4323"/>
                  <a:pt x="10109" y="4358"/>
                  <a:pt x="10121" y="4358"/>
                </a:cubicBezTo>
                <a:lnTo>
                  <a:pt x="10121" y="4382"/>
                </a:lnTo>
                <a:cubicBezTo>
                  <a:pt x="10127" y="4388"/>
                  <a:pt x="10131" y="4390"/>
                  <a:pt x="10133" y="4390"/>
                </a:cubicBezTo>
                <a:cubicBezTo>
                  <a:pt x="10140" y="4390"/>
                  <a:pt x="10133" y="4370"/>
                  <a:pt x="10133" y="4370"/>
                </a:cubicBezTo>
                <a:lnTo>
                  <a:pt x="10133" y="4370"/>
                </a:lnTo>
                <a:cubicBezTo>
                  <a:pt x="10145" y="4382"/>
                  <a:pt x="10157" y="4394"/>
                  <a:pt x="10157" y="4406"/>
                </a:cubicBezTo>
                <a:cubicBezTo>
                  <a:pt x="10169" y="4418"/>
                  <a:pt x="10169" y="4418"/>
                  <a:pt x="10169" y="4430"/>
                </a:cubicBezTo>
                <a:cubicBezTo>
                  <a:pt x="10169" y="4418"/>
                  <a:pt x="10169" y="4418"/>
                  <a:pt x="10169" y="4406"/>
                </a:cubicBezTo>
                <a:lnTo>
                  <a:pt x="10192" y="4406"/>
                </a:lnTo>
                <a:cubicBezTo>
                  <a:pt x="10192" y="4406"/>
                  <a:pt x="10192" y="4418"/>
                  <a:pt x="10192" y="4418"/>
                </a:cubicBezTo>
                <a:lnTo>
                  <a:pt x="10181" y="4418"/>
                </a:lnTo>
                <a:cubicBezTo>
                  <a:pt x="10181" y="4418"/>
                  <a:pt x="10181" y="4430"/>
                  <a:pt x="10169" y="4430"/>
                </a:cubicBezTo>
                <a:cubicBezTo>
                  <a:pt x="10157" y="4442"/>
                  <a:pt x="10192" y="4454"/>
                  <a:pt x="10204" y="4465"/>
                </a:cubicBezTo>
                <a:cubicBezTo>
                  <a:pt x="10216" y="4477"/>
                  <a:pt x="10169" y="4477"/>
                  <a:pt x="10145" y="4489"/>
                </a:cubicBezTo>
                <a:cubicBezTo>
                  <a:pt x="10145" y="4495"/>
                  <a:pt x="10163" y="4495"/>
                  <a:pt x="10182" y="4495"/>
                </a:cubicBezTo>
                <a:cubicBezTo>
                  <a:pt x="10201" y="4495"/>
                  <a:pt x="10222" y="4495"/>
                  <a:pt x="10228" y="4501"/>
                </a:cubicBezTo>
                <a:cubicBezTo>
                  <a:pt x="10216" y="4501"/>
                  <a:pt x="10157" y="4513"/>
                  <a:pt x="10157" y="4513"/>
                </a:cubicBezTo>
                <a:lnTo>
                  <a:pt x="10169" y="4513"/>
                </a:lnTo>
                <a:cubicBezTo>
                  <a:pt x="10145" y="4525"/>
                  <a:pt x="10169" y="4525"/>
                  <a:pt x="10157" y="4537"/>
                </a:cubicBezTo>
                <a:cubicBezTo>
                  <a:pt x="10169" y="4549"/>
                  <a:pt x="10204" y="4549"/>
                  <a:pt x="10276" y="4549"/>
                </a:cubicBezTo>
                <a:cubicBezTo>
                  <a:pt x="10276" y="4561"/>
                  <a:pt x="10216" y="4561"/>
                  <a:pt x="10204" y="4561"/>
                </a:cubicBezTo>
                <a:cubicBezTo>
                  <a:pt x="10208" y="4557"/>
                  <a:pt x="10208" y="4555"/>
                  <a:pt x="10206" y="4555"/>
                </a:cubicBezTo>
                <a:cubicBezTo>
                  <a:pt x="10200" y="4555"/>
                  <a:pt x="10184" y="4561"/>
                  <a:pt x="10169" y="4561"/>
                </a:cubicBezTo>
                <a:cubicBezTo>
                  <a:pt x="10181" y="4561"/>
                  <a:pt x="10192" y="4561"/>
                  <a:pt x="10157" y="4573"/>
                </a:cubicBezTo>
                <a:cubicBezTo>
                  <a:pt x="10157" y="4585"/>
                  <a:pt x="10157" y="4585"/>
                  <a:pt x="10181" y="4585"/>
                </a:cubicBezTo>
                <a:cubicBezTo>
                  <a:pt x="10169" y="4585"/>
                  <a:pt x="10192" y="4573"/>
                  <a:pt x="10216" y="4573"/>
                </a:cubicBezTo>
                <a:cubicBezTo>
                  <a:pt x="10192" y="4585"/>
                  <a:pt x="10216" y="4596"/>
                  <a:pt x="10157" y="4596"/>
                </a:cubicBezTo>
                <a:cubicBezTo>
                  <a:pt x="10181" y="4620"/>
                  <a:pt x="10169" y="4656"/>
                  <a:pt x="10181" y="4680"/>
                </a:cubicBezTo>
                <a:lnTo>
                  <a:pt x="10216" y="4680"/>
                </a:lnTo>
                <a:lnTo>
                  <a:pt x="10192" y="4692"/>
                </a:lnTo>
                <a:cubicBezTo>
                  <a:pt x="10181" y="4692"/>
                  <a:pt x="10240" y="4692"/>
                  <a:pt x="10276" y="4704"/>
                </a:cubicBezTo>
                <a:cubicBezTo>
                  <a:pt x="10252" y="4704"/>
                  <a:pt x="10244" y="4709"/>
                  <a:pt x="10234" y="4709"/>
                </a:cubicBezTo>
                <a:cubicBezTo>
                  <a:pt x="10229" y="4709"/>
                  <a:pt x="10224" y="4708"/>
                  <a:pt x="10216" y="4704"/>
                </a:cubicBezTo>
                <a:lnTo>
                  <a:pt x="10216" y="4704"/>
                </a:lnTo>
                <a:cubicBezTo>
                  <a:pt x="10228" y="4715"/>
                  <a:pt x="10073" y="4739"/>
                  <a:pt x="10109" y="4739"/>
                </a:cubicBezTo>
                <a:lnTo>
                  <a:pt x="10181" y="4727"/>
                </a:lnTo>
                <a:lnTo>
                  <a:pt x="10181" y="4727"/>
                </a:lnTo>
                <a:cubicBezTo>
                  <a:pt x="10143" y="4735"/>
                  <a:pt x="10138" y="4743"/>
                  <a:pt x="10125" y="4747"/>
                </a:cubicBezTo>
                <a:lnTo>
                  <a:pt x="10125" y="4747"/>
                </a:lnTo>
                <a:lnTo>
                  <a:pt x="10133" y="4739"/>
                </a:lnTo>
                <a:cubicBezTo>
                  <a:pt x="10109" y="4739"/>
                  <a:pt x="10097" y="4751"/>
                  <a:pt x="10085" y="4751"/>
                </a:cubicBezTo>
                <a:cubicBezTo>
                  <a:pt x="10107" y="4751"/>
                  <a:pt x="10117" y="4750"/>
                  <a:pt x="10125" y="4747"/>
                </a:cubicBezTo>
                <a:lnTo>
                  <a:pt x="10125" y="4747"/>
                </a:lnTo>
                <a:lnTo>
                  <a:pt x="10121" y="4751"/>
                </a:lnTo>
                <a:lnTo>
                  <a:pt x="10145" y="4739"/>
                </a:lnTo>
                <a:cubicBezTo>
                  <a:pt x="10157" y="4745"/>
                  <a:pt x="10172" y="4745"/>
                  <a:pt x="10181" y="4745"/>
                </a:cubicBezTo>
                <a:cubicBezTo>
                  <a:pt x="10189" y="4745"/>
                  <a:pt x="10192" y="4745"/>
                  <a:pt x="10181" y="4751"/>
                </a:cubicBezTo>
                <a:lnTo>
                  <a:pt x="10240" y="4751"/>
                </a:lnTo>
                <a:cubicBezTo>
                  <a:pt x="10192" y="4763"/>
                  <a:pt x="10228" y="4763"/>
                  <a:pt x="10216" y="4763"/>
                </a:cubicBezTo>
                <a:lnTo>
                  <a:pt x="10192" y="4763"/>
                </a:lnTo>
                <a:cubicBezTo>
                  <a:pt x="10192" y="4775"/>
                  <a:pt x="10181" y="4775"/>
                  <a:pt x="10169" y="4775"/>
                </a:cubicBezTo>
                <a:cubicBezTo>
                  <a:pt x="10168" y="4775"/>
                  <a:pt x="10167" y="4775"/>
                  <a:pt x="10166" y="4776"/>
                </a:cubicBezTo>
                <a:lnTo>
                  <a:pt x="10166" y="4776"/>
                </a:lnTo>
                <a:cubicBezTo>
                  <a:pt x="10175" y="4775"/>
                  <a:pt x="10184" y="4775"/>
                  <a:pt x="10192" y="4775"/>
                </a:cubicBezTo>
                <a:cubicBezTo>
                  <a:pt x="10224" y="4775"/>
                  <a:pt x="10251" y="4770"/>
                  <a:pt x="10265" y="4770"/>
                </a:cubicBezTo>
                <a:cubicBezTo>
                  <a:pt x="10272" y="4770"/>
                  <a:pt x="10276" y="4771"/>
                  <a:pt x="10276" y="4775"/>
                </a:cubicBezTo>
                <a:cubicBezTo>
                  <a:pt x="10252" y="4787"/>
                  <a:pt x="10243" y="4790"/>
                  <a:pt x="10234" y="4790"/>
                </a:cubicBezTo>
                <a:cubicBezTo>
                  <a:pt x="10225" y="4790"/>
                  <a:pt x="10216" y="4787"/>
                  <a:pt x="10192" y="4787"/>
                </a:cubicBezTo>
                <a:cubicBezTo>
                  <a:pt x="10184" y="4796"/>
                  <a:pt x="10198" y="4798"/>
                  <a:pt x="10219" y="4798"/>
                </a:cubicBezTo>
                <a:cubicBezTo>
                  <a:pt x="10242" y="4798"/>
                  <a:pt x="10273" y="4795"/>
                  <a:pt x="10293" y="4795"/>
                </a:cubicBezTo>
                <a:cubicBezTo>
                  <a:pt x="10304" y="4795"/>
                  <a:pt x="10311" y="4796"/>
                  <a:pt x="10311" y="4799"/>
                </a:cubicBezTo>
                <a:cubicBezTo>
                  <a:pt x="10300" y="4805"/>
                  <a:pt x="10306" y="4805"/>
                  <a:pt x="10314" y="4805"/>
                </a:cubicBezTo>
                <a:cubicBezTo>
                  <a:pt x="10323" y="4805"/>
                  <a:pt x="10335" y="4805"/>
                  <a:pt x="10335" y="4811"/>
                </a:cubicBezTo>
                <a:cubicBezTo>
                  <a:pt x="10311" y="4811"/>
                  <a:pt x="10300" y="4823"/>
                  <a:pt x="10276" y="4823"/>
                </a:cubicBezTo>
                <a:lnTo>
                  <a:pt x="10240" y="4835"/>
                </a:lnTo>
                <a:lnTo>
                  <a:pt x="10216" y="4835"/>
                </a:lnTo>
                <a:cubicBezTo>
                  <a:pt x="10264" y="4835"/>
                  <a:pt x="10264" y="4846"/>
                  <a:pt x="10276" y="4846"/>
                </a:cubicBezTo>
                <a:lnTo>
                  <a:pt x="10311" y="4835"/>
                </a:lnTo>
                <a:cubicBezTo>
                  <a:pt x="10323" y="4846"/>
                  <a:pt x="10359" y="4846"/>
                  <a:pt x="10347" y="4858"/>
                </a:cubicBezTo>
                <a:lnTo>
                  <a:pt x="10407" y="4858"/>
                </a:lnTo>
                <a:cubicBezTo>
                  <a:pt x="10422" y="4856"/>
                  <a:pt x="10429" y="4855"/>
                  <a:pt x="10431" y="4855"/>
                </a:cubicBezTo>
                <a:cubicBezTo>
                  <a:pt x="10435" y="4855"/>
                  <a:pt x="10430" y="4857"/>
                  <a:pt x="10425" y="4858"/>
                </a:cubicBezTo>
                <a:lnTo>
                  <a:pt x="10431" y="4858"/>
                </a:lnTo>
                <a:cubicBezTo>
                  <a:pt x="10428" y="4858"/>
                  <a:pt x="10426" y="4858"/>
                  <a:pt x="10424" y="4858"/>
                </a:cubicBezTo>
                <a:lnTo>
                  <a:pt x="10424" y="4858"/>
                </a:lnTo>
                <a:cubicBezTo>
                  <a:pt x="10419" y="4860"/>
                  <a:pt x="10414" y="4862"/>
                  <a:pt x="10418" y="4862"/>
                </a:cubicBezTo>
                <a:cubicBezTo>
                  <a:pt x="10420" y="4862"/>
                  <a:pt x="10427" y="4861"/>
                  <a:pt x="10442" y="4858"/>
                </a:cubicBezTo>
                <a:cubicBezTo>
                  <a:pt x="10456" y="4855"/>
                  <a:pt x="10466" y="4853"/>
                  <a:pt x="10473" y="4853"/>
                </a:cubicBezTo>
                <a:cubicBezTo>
                  <a:pt x="10489" y="4853"/>
                  <a:pt x="10487" y="4862"/>
                  <a:pt x="10478" y="4870"/>
                </a:cubicBezTo>
                <a:cubicBezTo>
                  <a:pt x="10455" y="4882"/>
                  <a:pt x="10454" y="4882"/>
                  <a:pt x="10408" y="4894"/>
                </a:cubicBezTo>
                <a:lnTo>
                  <a:pt x="10408" y="4894"/>
                </a:lnTo>
                <a:cubicBezTo>
                  <a:pt x="10408" y="4894"/>
                  <a:pt x="10407" y="4894"/>
                  <a:pt x="10406" y="4894"/>
                </a:cubicBezTo>
                <a:lnTo>
                  <a:pt x="10406" y="4894"/>
                </a:lnTo>
                <a:lnTo>
                  <a:pt x="10407" y="4894"/>
                </a:lnTo>
                <a:cubicBezTo>
                  <a:pt x="10407" y="4894"/>
                  <a:pt x="10408" y="4894"/>
                  <a:pt x="10408" y="4894"/>
                </a:cubicBezTo>
                <a:lnTo>
                  <a:pt x="10408" y="4894"/>
                </a:lnTo>
                <a:cubicBezTo>
                  <a:pt x="10414" y="4894"/>
                  <a:pt x="10419" y="4894"/>
                  <a:pt x="10419" y="4894"/>
                </a:cubicBezTo>
                <a:lnTo>
                  <a:pt x="10407" y="4894"/>
                </a:lnTo>
                <a:cubicBezTo>
                  <a:pt x="10407" y="4894"/>
                  <a:pt x="10407" y="4906"/>
                  <a:pt x="10395" y="4906"/>
                </a:cubicBezTo>
                <a:cubicBezTo>
                  <a:pt x="10395" y="4906"/>
                  <a:pt x="10418" y="4906"/>
                  <a:pt x="10407" y="4917"/>
                </a:cubicBezTo>
                <a:lnTo>
                  <a:pt x="10407" y="4917"/>
                </a:lnTo>
                <a:cubicBezTo>
                  <a:pt x="10403" y="4918"/>
                  <a:pt x="10399" y="4918"/>
                  <a:pt x="10395" y="4918"/>
                </a:cubicBezTo>
                <a:cubicBezTo>
                  <a:pt x="10381" y="4921"/>
                  <a:pt x="10375" y="4923"/>
                  <a:pt x="10374" y="4923"/>
                </a:cubicBezTo>
                <a:cubicBezTo>
                  <a:pt x="10370" y="4923"/>
                  <a:pt x="10391" y="4914"/>
                  <a:pt x="10383" y="4906"/>
                </a:cubicBezTo>
                <a:lnTo>
                  <a:pt x="10383" y="4906"/>
                </a:lnTo>
                <a:cubicBezTo>
                  <a:pt x="10335" y="4918"/>
                  <a:pt x="10383" y="4918"/>
                  <a:pt x="10347" y="4930"/>
                </a:cubicBezTo>
                <a:cubicBezTo>
                  <a:pt x="10327" y="4934"/>
                  <a:pt x="10321" y="4935"/>
                  <a:pt x="10319" y="4935"/>
                </a:cubicBezTo>
                <a:cubicBezTo>
                  <a:pt x="10314" y="4935"/>
                  <a:pt x="10327" y="4930"/>
                  <a:pt x="10288" y="4930"/>
                </a:cubicBezTo>
                <a:cubicBezTo>
                  <a:pt x="10288" y="4936"/>
                  <a:pt x="10297" y="4936"/>
                  <a:pt x="10304" y="4936"/>
                </a:cubicBezTo>
                <a:cubicBezTo>
                  <a:pt x="10311" y="4936"/>
                  <a:pt x="10317" y="4936"/>
                  <a:pt x="10311" y="4942"/>
                </a:cubicBezTo>
                <a:lnTo>
                  <a:pt x="10252" y="4942"/>
                </a:lnTo>
                <a:lnTo>
                  <a:pt x="10228" y="4954"/>
                </a:lnTo>
                <a:cubicBezTo>
                  <a:pt x="10228" y="4951"/>
                  <a:pt x="10225" y="4950"/>
                  <a:pt x="10221" y="4950"/>
                </a:cubicBezTo>
                <a:cubicBezTo>
                  <a:pt x="10209" y="4950"/>
                  <a:pt x="10184" y="4957"/>
                  <a:pt x="10164" y="4957"/>
                </a:cubicBezTo>
                <a:cubicBezTo>
                  <a:pt x="10156" y="4957"/>
                  <a:pt x="10150" y="4956"/>
                  <a:pt x="10145" y="4954"/>
                </a:cubicBezTo>
                <a:lnTo>
                  <a:pt x="10145" y="4954"/>
                </a:lnTo>
                <a:cubicBezTo>
                  <a:pt x="10139" y="4960"/>
                  <a:pt x="10151" y="4960"/>
                  <a:pt x="10160" y="4960"/>
                </a:cubicBezTo>
                <a:cubicBezTo>
                  <a:pt x="10169" y="4960"/>
                  <a:pt x="10175" y="4960"/>
                  <a:pt x="10157" y="4966"/>
                </a:cubicBezTo>
                <a:cubicBezTo>
                  <a:pt x="10181" y="4966"/>
                  <a:pt x="10228" y="4954"/>
                  <a:pt x="10252" y="4954"/>
                </a:cubicBezTo>
                <a:lnTo>
                  <a:pt x="10240" y="4966"/>
                </a:lnTo>
                <a:cubicBezTo>
                  <a:pt x="10231" y="4966"/>
                  <a:pt x="10223" y="4966"/>
                  <a:pt x="10216" y="4966"/>
                </a:cubicBezTo>
                <a:lnTo>
                  <a:pt x="10216" y="4966"/>
                </a:lnTo>
                <a:cubicBezTo>
                  <a:pt x="10212" y="4970"/>
                  <a:pt x="10219" y="4971"/>
                  <a:pt x="10230" y="4971"/>
                </a:cubicBezTo>
                <a:cubicBezTo>
                  <a:pt x="10253" y="4971"/>
                  <a:pt x="10296" y="4966"/>
                  <a:pt x="10311" y="4966"/>
                </a:cubicBezTo>
                <a:cubicBezTo>
                  <a:pt x="10311" y="4966"/>
                  <a:pt x="10311" y="4966"/>
                  <a:pt x="10288" y="4977"/>
                </a:cubicBezTo>
                <a:cubicBezTo>
                  <a:pt x="10335" y="4977"/>
                  <a:pt x="10335" y="4989"/>
                  <a:pt x="10383" y="4989"/>
                </a:cubicBezTo>
                <a:cubicBezTo>
                  <a:pt x="10347" y="4989"/>
                  <a:pt x="10335" y="5001"/>
                  <a:pt x="10300" y="5001"/>
                </a:cubicBezTo>
                <a:cubicBezTo>
                  <a:pt x="10300" y="5001"/>
                  <a:pt x="10293" y="5003"/>
                  <a:pt x="10283" y="5004"/>
                </a:cubicBezTo>
                <a:lnTo>
                  <a:pt x="10283" y="5004"/>
                </a:lnTo>
                <a:cubicBezTo>
                  <a:pt x="10285" y="5003"/>
                  <a:pt x="10287" y="5002"/>
                  <a:pt x="10288" y="5001"/>
                </a:cubicBezTo>
                <a:lnTo>
                  <a:pt x="10288" y="5001"/>
                </a:lnTo>
                <a:cubicBezTo>
                  <a:pt x="10285" y="5003"/>
                  <a:pt x="10283" y="5004"/>
                  <a:pt x="10282" y="5004"/>
                </a:cubicBezTo>
                <a:lnTo>
                  <a:pt x="10282" y="5004"/>
                </a:lnTo>
                <a:cubicBezTo>
                  <a:pt x="10263" y="5008"/>
                  <a:pt x="10233" y="5013"/>
                  <a:pt x="10217" y="5013"/>
                </a:cubicBezTo>
                <a:lnTo>
                  <a:pt x="10217" y="5013"/>
                </a:lnTo>
                <a:cubicBezTo>
                  <a:pt x="10222" y="5013"/>
                  <a:pt x="10265" y="5013"/>
                  <a:pt x="10282" y="5005"/>
                </a:cubicBezTo>
                <a:lnTo>
                  <a:pt x="10282" y="5005"/>
                </a:lnTo>
                <a:cubicBezTo>
                  <a:pt x="10280" y="5007"/>
                  <a:pt x="10287" y="5007"/>
                  <a:pt x="10292" y="5007"/>
                </a:cubicBezTo>
                <a:cubicBezTo>
                  <a:pt x="10300" y="5007"/>
                  <a:pt x="10306" y="5007"/>
                  <a:pt x="10288" y="5013"/>
                </a:cubicBezTo>
                <a:cubicBezTo>
                  <a:pt x="10276" y="5025"/>
                  <a:pt x="10240" y="5025"/>
                  <a:pt x="10216" y="5025"/>
                </a:cubicBezTo>
                <a:cubicBezTo>
                  <a:pt x="10216" y="5028"/>
                  <a:pt x="10219" y="5028"/>
                  <a:pt x="10224" y="5028"/>
                </a:cubicBezTo>
                <a:cubicBezTo>
                  <a:pt x="10238" y="5028"/>
                  <a:pt x="10264" y="5022"/>
                  <a:pt x="10274" y="5022"/>
                </a:cubicBezTo>
                <a:cubicBezTo>
                  <a:pt x="10277" y="5022"/>
                  <a:pt x="10278" y="5023"/>
                  <a:pt x="10276" y="5025"/>
                </a:cubicBezTo>
                <a:lnTo>
                  <a:pt x="10252" y="5025"/>
                </a:lnTo>
                <a:cubicBezTo>
                  <a:pt x="10240" y="5037"/>
                  <a:pt x="10264" y="5037"/>
                  <a:pt x="10300" y="5037"/>
                </a:cubicBezTo>
                <a:cubicBezTo>
                  <a:pt x="10228" y="5049"/>
                  <a:pt x="10300" y="5049"/>
                  <a:pt x="10240" y="5049"/>
                </a:cubicBezTo>
                <a:cubicBezTo>
                  <a:pt x="10244" y="5053"/>
                  <a:pt x="10249" y="5054"/>
                  <a:pt x="10255" y="5054"/>
                </a:cubicBezTo>
                <a:cubicBezTo>
                  <a:pt x="10262" y="5054"/>
                  <a:pt x="10271" y="5052"/>
                  <a:pt x="10279" y="5051"/>
                </a:cubicBezTo>
                <a:lnTo>
                  <a:pt x="10279" y="5051"/>
                </a:lnTo>
                <a:lnTo>
                  <a:pt x="10240" y="5061"/>
                </a:lnTo>
                <a:cubicBezTo>
                  <a:pt x="10227" y="5070"/>
                  <a:pt x="10238" y="5072"/>
                  <a:pt x="10256" y="5072"/>
                </a:cubicBezTo>
                <a:cubicBezTo>
                  <a:pt x="10275" y="5072"/>
                  <a:pt x="10302" y="5069"/>
                  <a:pt x="10312" y="5069"/>
                </a:cubicBezTo>
                <a:cubicBezTo>
                  <a:pt x="10318" y="5069"/>
                  <a:pt x="10320" y="5070"/>
                  <a:pt x="10311" y="5073"/>
                </a:cubicBezTo>
                <a:lnTo>
                  <a:pt x="10240" y="5073"/>
                </a:lnTo>
                <a:cubicBezTo>
                  <a:pt x="10252" y="5073"/>
                  <a:pt x="10240" y="5085"/>
                  <a:pt x="10276" y="5085"/>
                </a:cubicBezTo>
                <a:cubicBezTo>
                  <a:pt x="10264" y="5085"/>
                  <a:pt x="10264" y="5085"/>
                  <a:pt x="10252" y="5096"/>
                </a:cubicBezTo>
                <a:lnTo>
                  <a:pt x="10311" y="5096"/>
                </a:lnTo>
                <a:cubicBezTo>
                  <a:pt x="10311" y="5096"/>
                  <a:pt x="10276" y="5108"/>
                  <a:pt x="10264" y="5120"/>
                </a:cubicBezTo>
                <a:cubicBezTo>
                  <a:pt x="10300" y="5120"/>
                  <a:pt x="10240" y="5144"/>
                  <a:pt x="10276" y="5156"/>
                </a:cubicBezTo>
                <a:cubicBezTo>
                  <a:pt x="10276" y="5158"/>
                  <a:pt x="10279" y="5159"/>
                  <a:pt x="10283" y="5159"/>
                </a:cubicBezTo>
                <a:cubicBezTo>
                  <a:pt x="10289" y="5159"/>
                  <a:pt x="10298" y="5158"/>
                  <a:pt x="10308" y="5155"/>
                </a:cubicBezTo>
                <a:lnTo>
                  <a:pt x="10308" y="5155"/>
                </a:lnTo>
                <a:cubicBezTo>
                  <a:pt x="10292" y="5163"/>
                  <a:pt x="10292" y="5168"/>
                  <a:pt x="10276" y="5168"/>
                </a:cubicBezTo>
                <a:cubicBezTo>
                  <a:pt x="10252" y="5192"/>
                  <a:pt x="10323" y="5192"/>
                  <a:pt x="10288" y="5204"/>
                </a:cubicBezTo>
                <a:cubicBezTo>
                  <a:pt x="10280" y="5204"/>
                  <a:pt x="10272" y="5209"/>
                  <a:pt x="10264" y="5209"/>
                </a:cubicBezTo>
                <a:cubicBezTo>
                  <a:pt x="10260" y="5209"/>
                  <a:pt x="10256" y="5208"/>
                  <a:pt x="10252" y="5204"/>
                </a:cubicBezTo>
                <a:cubicBezTo>
                  <a:pt x="10240" y="5216"/>
                  <a:pt x="10252" y="5227"/>
                  <a:pt x="10252" y="5239"/>
                </a:cubicBezTo>
                <a:lnTo>
                  <a:pt x="10240" y="5239"/>
                </a:lnTo>
                <a:cubicBezTo>
                  <a:pt x="10204" y="5251"/>
                  <a:pt x="10252" y="5263"/>
                  <a:pt x="10276" y="5275"/>
                </a:cubicBezTo>
                <a:lnTo>
                  <a:pt x="10240" y="5275"/>
                </a:lnTo>
                <a:cubicBezTo>
                  <a:pt x="10228" y="5287"/>
                  <a:pt x="10216" y="5299"/>
                  <a:pt x="10276" y="5299"/>
                </a:cubicBezTo>
                <a:cubicBezTo>
                  <a:pt x="10216" y="5311"/>
                  <a:pt x="10288" y="5299"/>
                  <a:pt x="10240" y="5323"/>
                </a:cubicBezTo>
                <a:lnTo>
                  <a:pt x="10228" y="5323"/>
                </a:lnTo>
                <a:cubicBezTo>
                  <a:pt x="10204" y="5323"/>
                  <a:pt x="10216" y="5335"/>
                  <a:pt x="10204" y="5335"/>
                </a:cubicBezTo>
                <a:cubicBezTo>
                  <a:pt x="10228" y="5341"/>
                  <a:pt x="10258" y="5341"/>
                  <a:pt x="10279" y="5341"/>
                </a:cubicBezTo>
                <a:cubicBezTo>
                  <a:pt x="10300" y="5341"/>
                  <a:pt x="10311" y="5341"/>
                  <a:pt x="10300" y="5347"/>
                </a:cubicBezTo>
                <a:cubicBezTo>
                  <a:pt x="10273" y="5355"/>
                  <a:pt x="10263" y="5358"/>
                  <a:pt x="10258" y="5358"/>
                </a:cubicBezTo>
                <a:cubicBezTo>
                  <a:pt x="10252" y="5358"/>
                  <a:pt x="10252" y="5355"/>
                  <a:pt x="10243" y="5355"/>
                </a:cubicBezTo>
                <a:cubicBezTo>
                  <a:pt x="10238" y="5355"/>
                  <a:pt x="10230" y="5356"/>
                  <a:pt x="10216" y="5358"/>
                </a:cubicBezTo>
                <a:lnTo>
                  <a:pt x="10228" y="5358"/>
                </a:lnTo>
                <a:cubicBezTo>
                  <a:pt x="10204" y="5370"/>
                  <a:pt x="10216" y="5370"/>
                  <a:pt x="10181" y="5370"/>
                </a:cubicBezTo>
                <a:lnTo>
                  <a:pt x="10264" y="5370"/>
                </a:lnTo>
                <a:cubicBezTo>
                  <a:pt x="10276" y="5370"/>
                  <a:pt x="10276" y="5358"/>
                  <a:pt x="10276" y="5358"/>
                </a:cubicBezTo>
                <a:cubicBezTo>
                  <a:pt x="10323" y="5358"/>
                  <a:pt x="10288" y="5370"/>
                  <a:pt x="10300" y="5382"/>
                </a:cubicBezTo>
                <a:cubicBezTo>
                  <a:pt x="10300" y="5382"/>
                  <a:pt x="10323" y="5370"/>
                  <a:pt x="10359" y="5358"/>
                </a:cubicBezTo>
                <a:lnTo>
                  <a:pt x="10359" y="5358"/>
                </a:lnTo>
                <a:cubicBezTo>
                  <a:pt x="10335" y="5370"/>
                  <a:pt x="10419" y="5370"/>
                  <a:pt x="10442" y="5370"/>
                </a:cubicBezTo>
                <a:cubicBezTo>
                  <a:pt x="10431" y="5376"/>
                  <a:pt x="10416" y="5376"/>
                  <a:pt x="10396" y="5376"/>
                </a:cubicBezTo>
                <a:cubicBezTo>
                  <a:pt x="10377" y="5376"/>
                  <a:pt x="10353" y="5376"/>
                  <a:pt x="10323" y="5382"/>
                </a:cubicBezTo>
                <a:cubicBezTo>
                  <a:pt x="10311" y="5382"/>
                  <a:pt x="10264" y="5394"/>
                  <a:pt x="10240" y="5394"/>
                </a:cubicBezTo>
                <a:cubicBezTo>
                  <a:pt x="10240" y="5406"/>
                  <a:pt x="10276" y="5406"/>
                  <a:pt x="10300" y="5406"/>
                </a:cubicBezTo>
                <a:lnTo>
                  <a:pt x="10276" y="5418"/>
                </a:lnTo>
                <a:cubicBezTo>
                  <a:pt x="10288" y="5418"/>
                  <a:pt x="10359" y="5418"/>
                  <a:pt x="10323" y="5430"/>
                </a:cubicBezTo>
                <a:lnTo>
                  <a:pt x="10383" y="5430"/>
                </a:lnTo>
                <a:cubicBezTo>
                  <a:pt x="10357" y="5430"/>
                  <a:pt x="10344" y="5436"/>
                  <a:pt x="10329" y="5440"/>
                </a:cubicBezTo>
                <a:lnTo>
                  <a:pt x="10329" y="5440"/>
                </a:lnTo>
                <a:cubicBezTo>
                  <a:pt x="10337" y="5439"/>
                  <a:pt x="10344" y="5438"/>
                  <a:pt x="10349" y="5438"/>
                </a:cubicBezTo>
                <a:cubicBezTo>
                  <a:pt x="10385" y="5438"/>
                  <a:pt x="10376" y="5454"/>
                  <a:pt x="10442" y="5454"/>
                </a:cubicBezTo>
                <a:cubicBezTo>
                  <a:pt x="10419" y="5454"/>
                  <a:pt x="10383" y="5454"/>
                  <a:pt x="10371" y="5466"/>
                </a:cubicBezTo>
                <a:lnTo>
                  <a:pt x="10442" y="5466"/>
                </a:lnTo>
                <a:cubicBezTo>
                  <a:pt x="10419" y="5477"/>
                  <a:pt x="10407" y="5477"/>
                  <a:pt x="10359" y="5489"/>
                </a:cubicBezTo>
                <a:cubicBezTo>
                  <a:pt x="10363" y="5491"/>
                  <a:pt x="10368" y="5491"/>
                  <a:pt x="10373" y="5491"/>
                </a:cubicBezTo>
                <a:cubicBezTo>
                  <a:pt x="10406" y="5491"/>
                  <a:pt x="10457" y="5471"/>
                  <a:pt x="10479" y="5471"/>
                </a:cubicBezTo>
                <a:cubicBezTo>
                  <a:pt x="10486" y="5471"/>
                  <a:pt x="10490" y="5473"/>
                  <a:pt x="10490" y="5477"/>
                </a:cubicBezTo>
                <a:cubicBezTo>
                  <a:pt x="10472" y="5483"/>
                  <a:pt x="10460" y="5483"/>
                  <a:pt x="10451" y="5483"/>
                </a:cubicBezTo>
                <a:cubicBezTo>
                  <a:pt x="10442" y="5483"/>
                  <a:pt x="10436" y="5483"/>
                  <a:pt x="10431" y="5489"/>
                </a:cubicBezTo>
                <a:lnTo>
                  <a:pt x="10419" y="5489"/>
                </a:lnTo>
                <a:cubicBezTo>
                  <a:pt x="10391" y="5496"/>
                  <a:pt x="10383" y="5498"/>
                  <a:pt x="10387" y="5498"/>
                </a:cubicBezTo>
                <a:cubicBezTo>
                  <a:pt x="10395" y="5498"/>
                  <a:pt x="10461" y="5487"/>
                  <a:pt x="10483" y="5487"/>
                </a:cubicBezTo>
                <a:cubicBezTo>
                  <a:pt x="10489" y="5487"/>
                  <a:pt x="10492" y="5488"/>
                  <a:pt x="10490" y="5489"/>
                </a:cubicBezTo>
                <a:cubicBezTo>
                  <a:pt x="10460" y="5495"/>
                  <a:pt x="10451" y="5495"/>
                  <a:pt x="10444" y="5495"/>
                </a:cubicBezTo>
                <a:cubicBezTo>
                  <a:pt x="10436" y="5495"/>
                  <a:pt x="10431" y="5495"/>
                  <a:pt x="10407" y="5501"/>
                </a:cubicBezTo>
                <a:cubicBezTo>
                  <a:pt x="10419" y="5507"/>
                  <a:pt x="10445" y="5507"/>
                  <a:pt x="10468" y="5507"/>
                </a:cubicBezTo>
                <a:cubicBezTo>
                  <a:pt x="10490" y="5507"/>
                  <a:pt x="10508" y="5507"/>
                  <a:pt x="10502" y="5513"/>
                </a:cubicBezTo>
                <a:lnTo>
                  <a:pt x="10466" y="5513"/>
                </a:lnTo>
                <a:cubicBezTo>
                  <a:pt x="10478" y="5513"/>
                  <a:pt x="10466" y="5525"/>
                  <a:pt x="10466" y="5537"/>
                </a:cubicBezTo>
                <a:lnTo>
                  <a:pt x="10454" y="5537"/>
                </a:lnTo>
                <a:cubicBezTo>
                  <a:pt x="10448" y="5543"/>
                  <a:pt x="10457" y="5543"/>
                  <a:pt x="10463" y="5543"/>
                </a:cubicBezTo>
                <a:cubicBezTo>
                  <a:pt x="10469" y="5543"/>
                  <a:pt x="10472" y="5543"/>
                  <a:pt x="10454" y="5549"/>
                </a:cubicBezTo>
                <a:lnTo>
                  <a:pt x="10478" y="5549"/>
                </a:lnTo>
                <a:cubicBezTo>
                  <a:pt x="10502" y="5537"/>
                  <a:pt x="10526" y="5525"/>
                  <a:pt x="10490" y="5525"/>
                </a:cubicBezTo>
                <a:cubicBezTo>
                  <a:pt x="10526" y="5525"/>
                  <a:pt x="10562" y="5501"/>
                  <a:pt x="10609" y="5501"/>
                </a:cubicBezTo>
                <a:lnTo>
                  <a:pt x="10597" y="5501"/>
                </a:lnTo>
                <a:cubicBezTo>
                  <a:pt x="10681" y="5477"/>
                  <a:pt x="10692" y="5454"/>
                  <a:pt x="10716" y="5442"/>
                </a:cubicBezTo>
                <a:cubicBezTo>
                  <a:pt x="10657" y="5442"/>
                  <a:pt x="10740" y="5418"/>
                  <a:pt x="10692" y="5406"/>
                </a:cubicBezTo>
                <a:lnTo>
                  <a:pt x="10692" y="5406"/>
                </a:lnTo>
                <a:cubicBezTo>
                  <a:pt x="10669" y="5410"/>
                  <a:pt x="10659" y="5411"/>
                  <a:pt x="10657" y="5411"/>
                </a:cubicBezTo>
                <a:cubicBezTo>
                  <a:pt x="10653" y="5411"/>
                  <a:pt x="10677" y="5406"/>
                  <a:pt x="10669" y="5406"/>
                </a:cubicBezTo>
                <a:cubicBezTo>
                  <a:pt x="10681" y="5406"/>
                  <a:pt x="10716" y="5394"/>
                  <a:pt x="10728" y="5394"/>
                </a:cubicBezTo>
                <a:lnTo>
                  <a:pt x="10692" y="5394"/>
                </a:lnTo>
                <a:cubicBezTo>
                  <a:pt x="10712" y="5384"/>
                  <a:pt x="10754" y="5367"/>
                  <a:pt x="10745" y="5367"/>
                </a:cubicBezTo>
                <a:cubicBezTo>
                  <a:pt x="10742" y="5367"/>
                  <a:pt x="10737" y="5368"/>
                  <a:pt x="10728" y="5370"/>
                </a:cubicBezTo>
                <a:cubicBezTo>
                  <a:pt x="10740" y="5358"/>
                  <a:pt x="10752" y="5358"/>
                  <a:pt x="10764" y="5358"/>
                </a:cubicBezTo>
                <a:cubicBezTo>
                  <a:pt x="10764" y="5347"/>
                  <a:pt x="10776" y="5335"/>
                  <a:pt x="10788" y="5335"/>
                </a:cubicBezTo>
                <a:cubicBezTo>
                  <a:pt x="10716" y="5335"/>
                  <a:pt x="10764" y="5323"/>
                  <a:pt x="10740" y="5323"/>
                </a:cubicBezTo>
                <a:cubicBezTo>
                  <a:pt x="10752" y="5323"/>
                  <a:pt x="10764" y="5311"/>
                  <a:pt x="10776" y="5311"/>
                </a:cubicBezTo>
                <a:lnTo>
                  <a:pt x="10716" y="5311"/>
                </a:lnTo>
                <a:cubicBezTo>
                  <a:pt x="10681" y="5311"/>
                  <a:pt x="10752" y="5299"/>
                  <a:pt x="10728" y="5299"/>
                </a:cubicBezTo>
                <a:lnTo>
                  <a:pt x="10716" y="5299"/>
                </a:lnTo>
                <a:cubicBezTo>
                  <a:pt x="10692" y="5299"/>
                  <a:pt x="10728" y="5287"/>
                  <a:pt x="10764" y="5275"/>
                </a:cubicBezTo>
                <a:cubicBezTo>
                  <a:pt x="10716" y="5263"/>
                  <a:pt x="10716" y="5251"/>
                  <a:pt x="10728" y="5227"/>
                </a:cubicBezTo>
                <a:lnTo>
                  <a:pt x="10728" y="5227"/>
                </a:lnTo>
                <a:cubicBezTo>
                  <a:pt x="10728" y="5233"/>
                  <a:pt x="10731" y="5236"/>
                  <a:pt x="10733" y="5236"/>
                </a:cubicBezTo>
                <a:cubicBezTo>
                  <a:pt x="10734" y="5236"/>
                  <a:pt x="10734" y="5233"/>
                  <a:pt x="10728" y="5227"/>
                </a:cubicBezTo>
                <a:lnTo>
                  <a:pt x="10728" y="5227"/>
                </a:lnTo>
                <a:cubicBezTo>
                  <a:pt x="10728" y="5227"/>
                  <a:pt x="10728" y="5227"/>
                  <a:pt x="10728" y="5227"/>
                </a:cubicBezTo>
                <a:cubicBezTo>
                  <a:pt x="10740" y="5216"/>
                  <a:pt x="10752" y="5216"/>
                  <a:pt x="10764" y="5204"/>
                </a:cubicBezTo>
                <a:cubicBezTo>
                  <a:pt x="10776" y="5192"/>
                  <a:pt x="10788" y="5180"/>
                  <a:pt x="10788" y="5168"/>
                </a:cubicBezTo>
                <a:cubicBezTo>
                  <a:pt x="10800" y="5180"/>
                  <a:pt x="10812" y="5192"/>
                  <a:pt x="10800" y="5192"/>
                </a:cubicBezTo>
                <a:cubicBezTo>
                  <a:pt x="10805" y="5197"/>
                  <a:pt x="10809" y="5199"/>
                  <a:pt x="10812" y="5199"/>
                </a:cubicBezTo>
                <a:cubicBezTo>
                  <a:pt x="10820" y="5199"/>
                  <a:pt x="10826" y="5190"/>
                  <a:pt x="10835" y="5190"/>
                </a:cubicBezTo>
                <a:cubicBezTo>
                  <a:pt x="10841" y="5190"/>
                  <a:pt x="10849" y="5193"/>
                  <a:pt x="10859" y="5204"/>
                </a:cubicBezTo>
                <a:cubicBezTo>
                  <a:pt x="10883" y="5192"/>
                  <a:pt x="10835" y="5180"/>
                  <a:pt x="10823" y="5168"/>
                </a:cubicBezTo>
                <a:lnTo>
                  <a:pt x="10823" y="5180"/>
                </a:lnTo>
                <a:cubicBezTo>
                  <a:pt x="10812" y="5180"/>
                  <a:pt x="10800" y="5168"/>
                  <a:pt x="10788" y="5156"/>
                </a:cubicBezTo>
                <a:cubicBezTo>
                  <a:pt x="10776" y="5144"/>
                  <a:pt x="10776" y="5144"/>
                  <a:pt x="10764" y="5144"/>
                </a:cubicBezTo>
                <a:cubicBezTo>
                  <a:pt x="10764" y="5144"/>
                  <a:pt x="10764" y="5156"/>
                  <a:pt x="10776" y="5156"/>
                </a:cubicBezTo>
                <a:cubicBezTo>
                  <a:pt x="10764" y="5156"/>
                  <a:pt x="10740" y="5156"/>
                  <a:pt x="10728" y="5168"/>
                </a:cubicBezTo>
                <a:cubicBezTo>
                  <a:pt x="10728" y="5168"/>
                  <a:pt x="10728" y="5168"/>
                  <a:pt x="10716" y="5156"/>
                </a:cubicBezTo>
                <a:lnTo>
                  <a:pt x="10704" y="5156"/>
                </a:lnTo>
                <a:lnTo>
                  <a:pt x="10716" y="5168"/>
                </a:lnTo>
                <a:cubicBezTo>
                  <a:pt x="10708" y="5168"/>
                  <a:pt x="10685" y="5173"/>
                  <a:pt x="10673" y="5173"/>
                </a:cubicBezTo>
                <a:cubicBezTo>
                  <a:pt x="10667" y="5173"/>
                  <a:pt x="10665" y="5172"/>
                  <a:pt x="10669" y="5168"/>
                </a:cubicBezTo>
                <a:lnTo>
                  <a:pt x="10692" y="5168"/>
                </a:lnTo>
                <a:cubicBezTo>
                  <a:pt x="10692" y="5168"/>
                  <a:pt x="10669" y="5168"/>
                  <a:pt x="10681" y="5156"/>
                </a:cubicBezTo>
                <a:lnTo>
                  <a:pt x="10692" y="5156"/>
                </a:lnTo>
                <a:lnTo>
                  <a:pt x="10715" y="5133"/>
                </a:lnTo>
                <a:lnTo>
                  <a:pt x="10715" y="5133"/>
                </a:lnTo>
                <a:cubicBezTo>
                  <a:pt x="10724" y="5137"/>
                  <a:pt x="10719" y="5144"/>
                  <a:pt x="10728" y="5144"/>
                </a:cubicBezTo>
                <a:lnTo>
                  <a:pt x="10776" y="5144"/>
                </a:lnTo>
                <a:lnTo>
                  <a:pt x="10752" y="5132"/>
                </a:lnTo>
                <a:lnTo>
                  <a:pt x="10776" y="5132"/>
                </a:lnTo>
                <a:cubicBezTo>
                  <a:pt x="10788" y="5126"/>
                  <a:pt x="10779" y="5126"/>
                  <a:pt x="10768" y="5126"/>
                </a:cubicBezTo>
                <a:cubicBezTo>
                  <a:pt x="10763" y="5126"/>
                  <a:pt x="10758" y="5126"/>
                  <a:pt x="10754" y="5126"/>
                </a:cubicBezTo>
                <a:lnTo>
                  <a:pt x="10754" y="5126"/>
                </a:lnTo>
                <a:cubicBezTo>
                  <a:pt x="10755" y="5126"/>
                  <a:pt x="10755" y="5126"/>
                  <a:pt x="10755" y="5126"/>
                </a:cubicBezTo>
                <a:cubicBezTo>
                  <a:pt x="10759" y="5126"/>
                  <a:pt x="10764" y="5124"/>
                  <a:pt x="10776" y="5120"/>
                </a:cubicBezTo>
                <a:lnTo>
                  <a:pt x="10788" y="5120"/>
                </a:lnTo>
                <a:lnTo>
                  <a:pt x="10788" y="5108"/>
                </a:lnTo>
                <a:lnTo>
                  <a:pt x="10776" y="5108"/>
                </a:lnTo>
                <a:cubicBezTo>
                  <a:pt x="10800" y="5108"/>
                  <a:pt x="10800" y="5096"/>
                  <a:pt x="10800" y="5096"/>
                </a:cubicBezTo>
                <a:cubicBezTo>
                  <a:pt x="10809" y="5116"/>
                  <a:pt x="10827" y="5135"/>
                  <a:pt x="10820" y="5135"/>
                </a:cubicBezTo>
                <a:cubicBezTo>
                  <a:pt x="10819" y="5135"/>
                  <a:pt x="10816" y="5134"/>
                  <a:pt x="10812" y="5132"/>
                </a:cubicBezTo>
                <a:cubicBezTo>
                  <a:pt x="10800" y="5132"/>
                  <a:pt x="10800" y="5132"/>
                  <a:pt x="10788" y="5121"/>
                </a:cubicBezTo>
                <a:lnTo>
                  <a:pt x="10788" y="5121"/>
                </a:lnTo>
                <a:cubicBezTo>
                  <a:pt x="10800" y="5132"/>
                  <a:pt x="10811" y="5144"/>
                  <a:pt x="10800" y="5144"/>
                </a:cubicBezTo>
                <a:cubicBezTo>
                  <a:pt x="10823" y="5144"/>
                  <a:pt x="10835" y="5168"/>
                  <a:pt x="10847" y="5180"/>
                </a:cubicBezTo>
                <a:cubicBezTo>
                  <a:pt x="10859" y="5180"/>
                  <a:pt x="10883" y="5168"/>
                  <a:pt x="10859" y="5156"/>
                </a:cubicBezTo>
                <a:lnTo>
                  <a:pt x="10847" y="5156"/>
                </a:lnTo>
                <a:cubicBezTo>
                  <a:pt x="10835" y="5144"/>
                  <a:pt x="10835" y="5132"/>
                  <a:pt x="10823" y="5120"/>
                </a:cubicBezTo>
                <a:lnTo>
                  <a:pt x="10823" y="5120"/>
                </a:lnTo>
                <a:cubicBezTo>
                  <a:pt x="10835" y="5120"/>
                  <a:pt x="10859" y="5144"/>
                  <a:pt x="10871" y="5144"/>
                </a:cubicBezTo>
                <a:cubicBezTo>
                  <a:pt x="10883" y="5132"/>
                  <a:pt x="10823" y="5108"/>
                  <a:pt x="10823" y="5096"/>
                </a:cubicBezTo>
                <a:cubicBezTo>
                  <a:pt x="10823" y="5096"/>
                  <a:pt x="10823" y="5096"/>
                  <a:pt x="10823" y="5085"/>
                </a:cubicBezTo>
                <a:lnTo>
                  <a:pt x="10835" y="5096"/>
                </a:lnTo>
                <a:cubicBezTo>
                  <a:pt x="10823" y="5085"/>
                  <a:pt x="10823" y="5073"/>
                  <a:pt x="10823" y="5061"/>
                </a:cubicBezTo>
                <a:cubicBezTo>
                  <a:pt x="10812" y="5061"/>
                  <a:pt x="10812" y="5049"/>
                  <a:pt x="10800" y="5037"/>
                </a:cubicBezTo>
                <a:lnTo>
                  <a:pt x="10812" y="5037"/>
                </a:lnTo>
                <a:cubicBezTo>
                  <a:pt x="10812" y="5037"/>
                  <a:pt x="10812" y="5037"/>
                  <a:pt x="10812" y="5025"/>
                </a:cubicBezTo>
                <a:lnTo>
                  <a:pt x="10823" y="5025"/>
                </a:lnTo>
                <a:cubicBezTo>
                  <a:pt x="10823" y="5025"/>
                  <a:pt x="10812" y="5025"/>
                  <a:pt x="10812" y="5013"/>
                </a:cubicBezTo>
                <a:lnTo>
                  <a:pt x="10823" y="5013"/>
                </a:lnTo>
                <a:cubicBezTo>
                  <a:pt x="10823" y="5013"/>
                  <a:pt x="10823" y="5013"/>
                  <a:pt x="10823" y="5025"/>
                </a:cubicBezTo>
                <a:cubicBezTo>
                  <a:pt x="10895" y="5073"/>
                  <a:pt x="10800" y="5037"/>
                  <a:pt x="10835" y="5073"/>
                </a:cubicBezTo>
                <a:cubicBezTo>
                  <a:pt x="10859" y="5085"/>
                  <a:pt x="10871" y="5108"/>
                  <a:pt x="10895" y="5132"/>
                </a:cubicBezTo>
                <a:lnTo>
                  <a:pt x="10871" y="5073"/>
                </a:lnTo>
                <a:lnTo>
                  <a:pt x="10871" y="5073"/>
                </a:lnTo>
                <a:cubicBezTo>
                  <a:pt x="10879" y="5081"/>
                  <a:pt x="10904" y="5095"/>
                  <a:pt x="10912" y="5095"/>
                </a:cubicBezTo>
                <a:cubicBezTo>
                  <a:pt x="10915" y="5095"/>
                  <a:pt x="10914" y="5092"/>
                  <a:pt x="10907" y="5085"/>
                </a:cubicBezTo>
                <a:lnTo>
                  <a:pt x="10895" y="5085"/>
                </a:lnTo>
                <a:cubicBezTo>
                  <a:pt x="10895" y="5061"/>
                  <a:pt x="10859" y="5037"/>
                  <a:pt x="10883" y="5037"/>
                </a:cubicBezTo>
                <a:cubicBezTo>
                  <a:pt x="10883" y="5049"/>
                  <a:pt x="10895" y="5061"/>
                  <a:pt x="10907" y="5061"/>
                </a:cubicBezTo>
                <a:cubicBezTo>
                  <a:pt x="10919" y="5061"/>
                  <a:pt x="10895" y="5037"/>
                  <a:pt x="10883" y="5025"/>
                </a:cubicBezTo>
                <a:lnTo>
                  <a:pt x="10883" y="5025"/>
                </a:lnTo>
                <a:cubicBezTo>
                  <a:pt x="10895" y="5025"/>
                  <a:pt x="10919" y="5061"/>
                  <a:pt x="10931" y="5061"/>
                </a:cubicBezTo>
                <a:cubicBezTo>
                  <a:pt x="10919" y="5043"/>
                  <a:pt x="10925" y="5040"/>
                  <a:pt x="10934" y="5040"/>
                </a:cubicBezTo>
                <a:cubicBezTo>
                  <a:pt x="10938" y="5040"/>
                  <a:pt x="10943" y="5041"/>
                  <a:pt x="10947" y="5041"/>
                </a:cubicBezTo>
                <a:cubicBezTo>
                  <a:pt x="10951" y="5041"/>
                  <a:pt x="10954" y="5040"/>
                  <a:pt x="10954" y="5037"/>
                </a:cubicBezTo>
                <a:cubicBezTo>
                  <a:pt x="10907" y="5013"/>
                  <a:pt x="10907" y="4966"/>
                  <a:pt x="10859" y="4954"/>
                </a:cubicBezTo>
                <a:lnTo>
                  <a:pt x="10835" y="4906"/>
                </a:lnTo>
                <a:lnTo>
                  <a:pt x="10835" y="4906"/>
                </a:lnTo>
                <a:cubicBezTo>
                  <a:pt x="10871" y="4930"/>
                  <a:pt x="10895" y="4966"/>
                  <a:pt x="10943" y="4989"/>
                </a:cubicBezTo>
                <a:lnTo>
                  <a:pt x="10931" y="5001"/>
                </a:lnTo>
                <a:cubicBezTo>
                  <a:pt x="10942" y="5010"/>
                  <a:pt x="10948" y="5014"/>
                  <a:pt x="10951" y="5014"/>
                </a:cubicBezTo>
                <a:cubicBezTo>
                  <a:pt x="10962" y="5014"/>
                  <a:pt x="10936" y="4970"/>
                  <a:pt x="10963" y="4970"/>
                </a:cubicBezTo>
                <a:cubicBezTo>
                  <a:pt x="10969" y="4970"/>
                  <a:pt x="10978" y="4972"/>
                  <a:pt x="10990" y="4977"/>
                </a:cubicBezTo>
                <a:cubicBezTo>
                  <a:pt x="10990" y="4977"/>
                  <a:pt x="10985" y="4972"/>
                  <a:pt x="10995" y="4972"/>
                </a:cubicBezTo>
                <a:cubicBezTo>
                  <a:pt x="11001" y="4972"/>
                  <a:pt x="11010" y="4973"/>
                  <a:pt x="11026" y="4977"/>
                </a:cubicBezTo>
                <a:lnTo>
                  <a:pt x="10966" y="4942"/>
                </a:lnTo>
                <a:cubicBezTo>
                  <a:pt x="10990" y="4942"/>
                  <a:pt x="11014" y="4966"/>
                  <a:pt x="11026" y="4966"/>
                </a:cubicBezTo>
                <a:cubicBezTo>
                  <a:pt x="11026" y="4954"/>
                  <a:pt x="11038" y="4954"/>
                  <a:pt x="11038" y="4954"/>
                </a:cubicBezTo>
                <a:cubicBezTo>
                  <a:pt x="11050" y="4966"/>
                  <a:pt x="11050" y="4966"/>
                  <a:pt x="11050" y="4977"/>
                </a:cubicBezTo>
                <a:cubicBezTo>
                  <a:pt x="11060" y="4981"/>
                  <a:pt x="11067" y="4982"/>
                  <a:pt x="11070" y="4982"/>
                </a:cubicBezTo>
                <a:cubicBezTo>
                  <a:pt x="11078" y="4982"/>
                  <a:pt x="11070" y="4974"/>
                  <a:pt x="11062" y="4966"/>
                </a:cubicBezTo>
                <a:cubicBezTo>
                  <a:pt x="11050" y="4954"/>
                  <a:pt x="11050" y="4942"/>
                  <a:pt x="11062" y="4942"/>
                </a:cubicBezTo>
                <a:cubicBezTo>
                  <a:pt x="11062" y="4942"/>
                  <a:pt x="11062" y="4930"/>
                  <a:pt x="11062" y="4930"/>
                </a:cubicBezTo>
                <a:cubicBezTo>
                  <a:pt x="11050" y="4930"/>
                  <a:pt x="11014" y="4906"/>
                  <a:pt x="11002" y="4906"/>
                </a:cubicBezTo>
                <a:cubicBezTo>
                  <a:pt x="11019" y="4898"/>
                  <a:pt x="11024" y="4889"/>
                  <a:pt x="11046" y="4889"/>
                </a:cubicBezTo>
                <a:cubicBezTo>
                  <a:pt x="11056" y="4889"/>
                  <a:pt x="11068" y="4891"/>
                  <a:pt x="11085" y="4894"/>
                </a:cubicBezTo>
                <a:cubicBezTo>
                  <a:pt x="11097" y="4906"/>
                  <a:pt x="11121" y="4918"/>
                  <a:pt x="11121" y="4918"/>
                </a:cubicBezTo>
                <a:cubicBezTo>
                  <a:pt x="11133" y="4918"/>
                  <a:pt x="11109" y="4894"/>
                  <a:pt x="11085" y="4882"/>
                </a:cubicBezTo>
                <a:cubicBezTo>
                  <a:pt x="11085" y="4870"/>
                  <a:pt x="11085" y="4870"/>
                  <a:pt x="11085" y="4870"/>
                </a:cubicBezTo>
                <a:cubicBezTo>
                  <a:pt x="11097" y="4882"/>
                  <a:pt x="11121" y="4882"/>
                  <a:pt x="11121" y="4882"/>
                </a:cubicBezTo>
                <a:cubicBezTo>
                  <a:pt x="11129" y="4882"/>
                  <a:pt x="11132" y="4887"/>
                  <a:pt x="11133" y="4887"/>
                </a:cubicBezTo>
                <a:cubicBezTo>
                  <a:pt x="11133" y="4887"/>
                  <a:pt x="11133" y="4886"/>
                  <a:pt x="11133" y="4882"/>
                </a:cubicBezTo>
                <a:cubicBezTo>
                  <a:pt x="11097" y="4858"/>
                  <a:pt x="11133" y="4858"/>
                  <a:pt x="11109" y="4835"/>
                </a:cubicBezTo>
                <a:lnTo>
                  <a:pt x="11109" y="4835"/>
                </a:lnTo>
                <a:cubicBezTo>
                  <a:pt x="11109" y="4835"/>
                  <a:pt x="11097" y="4846"/>
                  <a:pt x="11097" y="4846"/>
                </a:cubicBezTo>
                <a:cubicBezTo>
                  <a:pt x="11077" y="4826"/>
                  <a:pt x="11056" y="4796"/>
                  <a:pt x="11066" y="4796"/>
                </a:cubicBezTo>
                <a:cubicBezTo>
                  <a:pt x="11068" y="4796"/>
                  <a:pt x="11070" y="4797"/>
                  <a:pt x="11073" y="4799"/>
                </a:cubicBezTo>
                <a:cubicBezTo>
                  <a:pt x="11097" y="4835"/>
                  <a:pt x="11133" y="4823"/>
                  <a:pt x="11133" y="4846"/>
                </a:cubicBezTo>
                <a:cubicBezTo>
                  <a:pt x="11143" y="4850"/>
                  <a:pt x="11149" y="4852"/>
                  <a:pt x="11151" y="4852"/>
                </a:cubicBezTo>
                <a:cubicBezTo>
                  <a:pt x="11164" y="4852"/>
                  <a:pt x="11101" y="4811"/>
                  <a:pt x="11121" y="4811"/>
                </a:cubicBezTo>
                <a:lnTo>
                  <a:pt x="11121" y="4811"/>
                </a:lnTo>
                <a:lnTo>
                  <a:pt x="11145" y="4823"/>
                </a:lnTo>
                <a:cubicBezTo>
                  <a:pt x="11181" y="4846"/>
                  <a:pt x="11157" y="4846"/>
                  <a:pt x="11169" y="4846"/>
                </a:cubicBezTo>
                <a:cubicBezTo>
                  <a:pt x="11193" y="4870"/>
                  <a:pt x="11157" y="4882"/>
                  <a:pt x="11181" y="4918"/>
                </a:cubicBezTo>
                <a:lnTo>
                  <a:pt x="11216" y="4894"/>
                </a:lnTo>
                <a:cubicBezTo>
                  <a:pt x="11204" y="4835"/>
                  <a:pt x="11276" y="4823"/>
                  <a:pt x="11228" y="4739"/>
                </a:cubicBezTo>
                <a:lnTo>
                  <a:pt x="11228" y="4739"/>
                </a:lnTo>
                <a:cubicBezTo>
                  <a:pt x="11228" y="4751"/>
                  <a:pt x="11228" y="4751"/>
                  <a:pt x="11228" y="4751"/>
                </a:cubicBezTo>
                <a:cubicBezTo>
                  <a:pt x="11228" y="4739"/>
                  <a:pt x="11228" y="4739"/>
                  <a:pt x="11216" y="4727"/>
                </a:cubicBezTo>
                <a:lnTo>
                  <a:pt x="11216" y="4739"/>
                </a:lnTo>
                <a:lnTo>
                  <a:pt x="11204" y="4715"/>
                </a:lnTo>
                <a:lnTo>
                  <a:pt x="11204" y="4715"/>
                </a:lnTo>
                <a:cubicBezTo>
                  <a:pt x="11222" y="4721"/>
                  <a:pt x="11234" y="4721"/>
                  <a:pt x="11246" y="4721"/>
                </a:cubicBezTo>
                <a:cubicBezTo>
                  <a:pt x="11258" y="4721"/>
                  <a:pt x="11270" y="4721"/>
                  <a:pt x="11288" y="4727"/>
                </a:cubicBezTo>
                <a:cubicBezTo>
                  <a:pt x="11252" y="4715"/>
                  <a:pt x="11252" y="4715"/>
                  <a:pt x="11228" y="4704"/>
                </a:cubicBezTo>
                <a:cubicBezTo>
                  <a:pt x="11204" y="4680"/>
                  <a:pt x="11193" y="4668"/>
                  <a:pt x="11204" y="4668"/>
                </a:cubicBezTo>
                <a:lnTo>
                  <a:pt x="11204" y="4668"/>
                </a:lnTo>
                <a:cubicBezTo>
                  <a:pt x="11228" y="4680"/>
                  <a:pt x="11228" y="4692"/>
                  <a:pt x="11252" y="4692"/>
                </a:cubicBezTo>
                <a:cubicBezTo>
                  <a:pt x="11240" y="4692"/>
                  <a:pt x="11228" y="4668"/>
                  <a:pt x="11228" y="4668"/>
                </a:cubicBezTo>
                <a:lnTo>
                  <a:pt x="11228" y="4668"/>
                </a:lnTo>
                <a:cubicBezTo>
                  <a:pt x="11240" y="4668"/>
                  <a:pt x="11252" y="4668"/>
                  <a:pt x="11276" y="4680"/>
                </a:cubicBezTo>
                <a:cubicBezTo>
                  <a:pt x="11276" y="4684"/>
                  <a:pt x="11275" y="4685"/>
                  <a:pt x="11273" y="4685"/>
                </a:cubicBezTo>
                <a:cubicBezTo>
                  <a:pt x="11269" y="4685"/>
                  <a:pt x="11264" y="4680"/>
                  <a:pt x="11264" y="4680"/>
                </a:cubicBezTo>
                <a:lnTo>
                  <a:pt x="11264" y="4680"/>
                </a:lnTo>
                <a:cubicBezTo>
                  <a:pt x="11264" y="4692"/>
                  <a:pt x="11288" y="4680"/>
                  <a:pt x="11300" y="4704"/>
                </a:cubicBezTo>
                <a:lnTo>
                  <a:pt x="11300" y="4692"/>
                </a:lnTo>
                <a:cubicBezTo>
                  <a:pt x="11324" y="4704"/>
                  <a:pt x="11335" y="4715"/>
                  <a:pt x="11347" y="4727"/>
                </a:cubicBezTo>
                <a:cubicBezTo>
                  <a:pt x="11347" y="4692"/>
                  <a:pt x="11300" y="4644"/>
                  <a:pt x="11288" y="4620"/>
                </a:cubicBezTo>
                <a:lnTo>
                  <a:pt x="11288" y="4620"/>
                </a:lnTo>
                <a:cubicBezTo>
                  <a:pt x="11296" y="4629"/>
                  <a:pt x="11328" y="4648"/>
                  <a:pt x="11338" y="4656"/>
                </a:cubicBezTo>
                <a:lnTo>
                  <a:pt x="11338" y="4656"/>
                </a:lnTo>
                <a:cubicBezTo>
                  <a:pt x="11350" y="4652"/>
                  <a:pt x="11324" y="4621"/>
                  <a:pt x="11314" y="4595"/>
                </a:cubicBezTo>
                <a:lnTo>
                  <a:pt x="11314" y="4595"/>
                </a:lnTo>
                <a:cubicBezTo>
                  <a:pt x="11360" y="4572"/>
                  <a:pt x="11396" y="4537"/>
                  <a:pt x="11466" y="4537"/>
                </a:cubicBezTo>
                <a:lnTo>
                  <a:pt x="11419" y="4489"/>
                </a:lnTo>
                <a:lnTo>
                  <a:pt x="11466" y="4501"/>
                </a:lnTo>
                <a:cubicBezTo>
                  <a:pt x="11526" y="4477"/>
                  <a:pt x="11514" y="4430"/>
                  <a:pt x="11526" y="4382"/>
                </a:cubicBezTo>
                <a:cubicBezTo>
                  <a:pt x="11526" y="4376"/>
                  <a:pt x="11528" y="4374"/>
                  <a:pt x="11532" y="4374"/>
                </a:cubicBezTo>
                <a:cubicBezTo>
                  <a:pt x="11543" y="4374"/>
                  <a:pt x="11568" y="4394"/>
                  <a:pt x="11585" y="4394"/>
                </a:cubicBezTo>
                <a:cubicBezTo>
                  <a:pt x="11609" y="4382"/>
                  <a:pt x="11550" y="4334"/>
                  <a:pt x="11562" y="4299"/>
                </a:cubicBezTo>
                <a:lnTo>
                  <a:pt x="11562" y="4299"/>
                </a:lnTo>
                <a:cubicBezTo>
                  <a:pt x="11572" y="4309"/>
                  <a:pt x="11600" y="4337"/>
                  <a:pt x="11615" y="4337"/>
                </a:cubicBezTo>
                <a:cubicBezTo>
                  <a:pt x="11617" y="4337"/>
                  <a:pt x="11620" y="4336"/>
                  <a:pt x="11621" y="4334"/>
                </a:cubicBezTo>
                <a:cubicBezTo>
                  <a:pt x="11609" y="4323"/>
                  <a:pt x="11585" y="4311"/>
                  <a:pt x="11597" y="4311"/>
                </a:cubicBezTo>
                <a:lnTo>
                  <a:pt x="11609" y="4323"/>
                </a:lnTo>
                <a:cubicBezTo>
                  <a:pt x="11616" y="4325"/>
                  <a:pt x="11621" y="4326"/>
                  <a:pt x="11624" y="4326"/>
                </a:cubicBezTo>
                <a:cubicBezTo>
                  <a:pt x="11638" y="4326"/>
                  <a:pt x="11626" y="4308"/>
                  <a:pt x="11645" y="4299"/>
                </a:cubicBezTo>
                <a:cubicBezTo>
                  <a:pt x="11657" y="4275"/>
                  <a:pt x="11633" y="4239"/>
                  <a:pt x="11597" y="4180"/>
                </a:cubicBezTo>
                <a:cubicBezTo>
                  <a:pt x="11599" y="4176"/>
                  <a:pt x="11602" y="4174"/>
                  <a:pt x="11605" y="4174"/>
                </a:cubicBezTo>
                <a:cubicBezTo>
                  <a:pt x="11621" y="4174"/>
                  <a:pt x="11647" y="4215"/>
                  <a:pt x="11657" y="4215"/>
                </a:cubicBezTo>
                <a:cubicBezTo>
                  <a:pt x="11633" y="4215"/>
                  <a:pt x="11657" y="4239"/>
                  <a:pt x="11681" y="4251"/>
                </a:cubicBezTo>
                <a:cubicBezTo>
                  <a:pt x="11672" y="4243"/>
                  <a:pt x="11670" y="4229"/>
                  <a:pt x="11681" y="4229"/>
                </a:cubicBezTo>
                <a:cubicBezTo>
                  <a:pt x="11686" y="4229"/>
                  <a:pt x="11693" y="4232"/>
                  <a:pt x="11705" y="4239"/>
                </a:cubicBezTo>
                <a:cubicBezTo>
                  <a:pt x="11716" y="4227"/>
                  <a:pt x="11716" y="4227"/>
                  <a:pt x="11693" y="4192"/>
                </a:cubicBezTo>
                <a:lnTo>
                  <a:pt x="11693" y="4192"/>
                </a:lnTo>
                <a:cubicBezTo>
                  <a:pt x="11697" y="4201"/>
                  <a:pt x="11696" y="4205"/>
                  <a:pt x="11693" y="4205"/>
                </a:cubicBezTo>
                <a:cubicBezTo>
                  <a:pt x="11688" y="4205"/>
                  <a:pt x="11676" y="4194"/>
                  <a:pt x="11669" y="4180"/>
                </a:cubicBezTo>
                <a:cubicBezTo>
                  <a:pt x="11682" y="4180"/>
                  <a:pt x="11688" y="4172"/>
                  <a:pt x="11700" y="4172"/>
                </a:cubicBezTo>
                <a:cubicBezTo>
                  <a:pt x="11708" y="4172"/>
                  <a:pt x="11720" y="4176"/>
                  <a:pt x="11740" y="4192"/>
                </a:cubicBezTo>
                <a:cubicBezTo>
                  <a:pt x="11764" y="4132"/>
                  <a:pt x="11812" y="4084"/>
                  <a:pt x="11847" y="4025"/>
                </a:cubicBezTo>
                <a:cubicBezTo>
                  <a:pt x="11839" y="4016"/>
                  <a:pt x="11835" y="4014"/>
                  <a:pt x="11833" y="4014"/>
                </a:cubicBezTo>
                <a:cubicBezTo>
                  <a:pt x="11830" y="4014"/>
                  <a:pt x="11830" y="4017"/>
                  <a:pt x="11829" y="4017"/>
                </a:cubicBezTo>
                <a:cubicBezTo>
                  <a:pt x="11828" y="4017"/>
                  <a:pt x="11826" y="4016"/>
                  <a:pt x="11824" y="4013"/>
                </a:cubicBezTo>
                <a:cubicBezTo>
                  <a:pt x="11812" y="3995"/>
                  <a:pt x="11818" y="3995"/>
                  <a:pt x="11824" y="3995"/>
                </a:cubicBezTo>
                <a:cubicBezTo>
                  <a:pt x="11830" y="3995"/>
                  <a:pt x="11835" y="3995"/>
                  <a:pt x="11824" y="3977"/>
                </a:cubicBezTo>
                <a:lnTo>
                  <a:pt x="11824" y="3977"/>
                </a:lnTo>
                <a:lnTo>
                  <a:pt x="11847" y="4001"/>
                </a:lnTo>
                <a:cubicBezTo>
                  <a:pt x="11859" y="3989"/>
                  <a:pt x="11824" y="3942"/>
                  <a:pt x="11812" y="3906"/>
                </a:cubicBezTo>
                <a:lnTo>
                  <a:pt x="11812" y="3906"/>
                </a:lnTo>
                <a:cubicBezTo>
                  <a:pt x="11835" y="3930"/>
                  <a:pt x="11847" y="3918"/>
                  <a:pt x="11859" y="3942"/>
                </a:cubicBezTo>
                <a:cubicBezTo>
                  <a:pt x="11859" y="3941"/>
                  <a:pt x="11860" y="3940"/>
                  <a:pt x="11862" y="3940"/>
                </a:cubicBezTo>
                <a:cubicBezTo>
                  <a:pt x="11876" y="3940"/>
                  <a:pt x="11956" y="3982"/>
                  <a:pt x="11968" y="3982"/>
                </a:cubicBezTo>
                <a:cubicBezTo>
                  <a:pt x="11970" y="3982"/>
                  <a:pt x="11970" y="3981"/>
                  <a:pt x="11966" y="3977"/>
                </a:cubicBezTo>
                <a:lnTo>
                  <a:pt x="11847" y="3906"/>
                </a:lnTo>
                <a:cubicBezTo>
                  <a:pt x="11839" y="3906"/>
                  <a:pt x="11842" y="3900"/>
                  <a:pt x="11841" y="3896"/>
                </a:cubicBezTo>
                <a:lnTo>
                  <a:pt x="11841" y="3896"/>
                </a:lnTo>
                <a:cubicBezTo>
                  <a:pt x="11864" y="3906"/>
                  <a:pt x="11895" y="3906"/>
                  <a:pt x="11895" y="3906"/>
                </a:cubicBezTo>
                <a:cubicBezTo>
                  <a:pt x="11931" y="3930"/>
                  <a:pt x="11919" y="3930"/>
                  <a:pt x="11919" y="3942"/>
                </a:cubicBezTo>
                <a:cubicBezTo>
                  <a:pt x="11943" y="3959"/>
                  <a:pt x="11952" y="3959"/>
                  <a:pt x="11960" y="3959"/>
                </a:cubicBezTo>
                <a:cubicBezTo>
                  <a:pt x="11969" y="3959"/>
                  <a:pt x="11978" y="3959"/>
                  <a:pt x="12002" y="3977"/>
                </a:cubicBezTo>
                <a:cubicBezTo>
                  <a:pt x="12002" y="3965"/>
                  <a:pt x="11978" y="3965"/>
                  <a:pt x="11955" y="3942"/>
                </a:cubicBezTo>
                <a:cubicBezTo>
                  <a:pt x="11944" y="3921"/>
                  <a:pt x="11916" y="3892"/>
                  <a:pt x="11932" y="3892"/>
                </a:cubicBezTo>
                <a:cubicBezTo>
                  <a:pt x="11934" y="3892"/>
                  <a:pt x="11938" y="3892"/>
                  <a:pt x="11943" y="3894"/>
                </a:cubicBezTo>
                <a:lnTo>
                  <a:pt x="11907" y="3846"/>
                </a:lnTo>
                <a:lnTo>
                  <a:pt x="11907" y="3846"/>
                </a:lnTo>
                <a:cubicBezTo>
                  <a:pt x="11923" y="3854"/>
                  <a:pt x="11929" y="3857"/>
                  <a:pt x="11932" y="3857"/>
                </a:cubicBezTo>
                <a:cubicBezTo>
                  <a:pt x="11936" y="3857"/>
                  <a:pt x="11923" y="3846"/>
                  <a:pt x="11931" y="3846"/>
                </a:cubicBezTo>
                <a:lnTo>
                  <a:pt x="11931" y="3846"/>
                </a:lnTo>
                <a:lnTo>
                  <a:pt x="11955" y="3858"/>
                </a:lnTo>
                <a:lnTo>
                  <a:pt x="11990" y="3858"/>
                </a:lnTo>
                <a:cubicBezTo>
                  <a:pt x="12008" y="3870"/>
                  <a:pt x="12005" y="3870"/>
                  <a:pt x="12002" y="3870"/>
                </a:cubicBezTo>
                <a:cubicBezTo>
                  <a:pt x="11999" y="3870"/>
                  <a:pt x="11996" y="3870"/>
                  <a:pt x="12014" y="3882"/>
                </a:cubicBezTo>
                <a:lnTo>
                  <a:pt x="12026" y="3882"/>
                </a:lnTo>
                <a:cubicBezTo>
                  <a:pt x="12002" y="3870"/>
                  <a:pt x="11990" y="3846"/>
                  <a:pt x="11978" y="3846"/>
                </a:cubicBezTo>
                <a:cubicBezTo>
                  <a:pt x="11943" y="3811"/>
                  <a:pt x="11907" y="3775"/>
                  <a:pt x="11931" y="3763"/>
                </a:cubicBezTo>
                <a:lnTo>
                  <a:pt x="11931" y="3763"/>
                </a:lnTo>
                <a:cubicBezTo>
                  <a:pt x="11966" y="3775"/>
                  <a:pt x="11955" y="3799"/>
                  <a:pt x="11990" y="3811"/>
                </a:cubicBezTo>
                <a:cubicBezTo>
                  <a:pt x="12026" y="3799"/>
                  <a:pt x="11919" y="3715"/>
                  <a:pt x="11931" y="3703"/>
                </a:cubicBezTo>
                <a:cubicBezTo>
                  <a:pt x="11955" y="3703"/>
                  <a:pt x="11919" y="3680"/>
                  <a:pt x="11931" y="3656"/>
                </a:cubicBezTo>
                <a:lnTo>
                  <a:pt x="11931" y="3656"/>
                </a:lnTo>
                <a:cubicBezTo>
                  <a:pt x="11955" y="3680"/>
                  <a:pt x="11966" y="3668"/>
                  <a:pt x="11990" y="3680"/>
                </a:cubicBezTo>
                <a:lnTo>
                  <a:pt x="12014" y="3703"/>
                </a:lnTo>
                <a:cubicBezTo>
                  <a:pt x="12014" y="3697"/>
                  <a:pt x="12017" y="3695"/>
                  <a:pt x="12023" y="3695"/>
                </a:cubicBezTo>
                <a:cubicBezTo>
                  <a:pt x="12029" y="3695"/>
                  <a:pt x="12038" y="3697"/>
                  <a:pt x="12050" y="3703"/>
                </a:cubicBezTo>
                <a:cubicBezTo>
                  <a:pt x="12014" y="3680"/>
                  <a:pt x="12026" y="3656"/>
                  <a:pt x="12014" y="3632"/>
                </a:cubicBezTo>
                <a:lnTo>
                  <a:pt x="11990" y="3620"/>
                </a:lnTo>
                <a:cubicBezTo>
                  <a:pt x="11990" y="3596"/>
                  <a:pt x="11978" y="3572"/>
                  <a:pt x="11990" y="3572"/>
                </a:cubicBezTo>
                <a:cubicBezTo>
                  <a:pt x="11990" y="3549"/>
                  <a:pt x="11966" y="3537"/>
                  <a:pt x="11943" y="3501"/>
                </a:cubicBezTo>
                <a:lnTo>
                  <a:pt x="11943" y="3501"/>
                </a:lnTo>
                <a:cubicBezTo>
                  <a:pt x="11966" y="3513"/>
                  <a:pt x="12002" y="3537"/>
                  <a:pt x="12038" y="3561"/>
                </a:cubicBezTo>
                <a:cubicBezTo>
                  <a:pt x="12030" y="3557"/>
                  <a:pt x="12025" y="3555"/>
                  <a:pt x="12021" y="3555"/>
                </a:cubicBezTo>
                <a:cubicBezTo>
                  <a:pt x="12013" y="3555"/>
                  <a:pt x="12010" y="3561"/>
                  <a:pt x="12002" y="3561"/>
                </a:cubicBezTo>
                <a:cubicBezTo>
                  <a:pt x="12014" y="3596"/>
                  <a:pt x="12074" y="3656"/>
                  <a:pt x="12038" y="3668"/>
                </a:cubicBezTo>
                <a:cubicBezTo>
                  <a:pt x="12059" y="3685"/>
                  <a:pt x="12068" y="3691"/>
                  <a:pt x="12070" y="3691"/>
                </a:cubicBezTo>
                <a:cubicBezTo>
                  <a:pt x="12077" y="3691"/>
                  <a:pt x="12048" y="3656"/>
                  <a:pt x="12074" y="3656"/>
                </a:cubicBezTo>
                <a:cubicBezTo>
                  <a:pt x="12074" y="3668"/>
                  <a:pt x="12074" y="3668"/>
                  <a:pt x="12086" y="3668"/>
                </a:cubicBezTo>
                <a:cubicBezTo>
                  <a:pt x="12086" y="3680"/>
                  <a:pt x="12086" y="3703"/>
                  <a:pt x="12121" y="3727"/>
                </a:cubicBezTo>
                <a:cubicBezTo>
                  <a:pt x="12132" y="3707"/>
                  <a:pt x="12080" y="3677"/>
                  <a:pt x="12088" y="3677"/>
                </a:cubicBezTo>
                <a:lnTo>
                  <a:pt x="12088" y="3677"/>
                </a:lnTo>
                <a:cubicBezTo>
                  <a:pt x="12090" y="3677"/>
                  <a:pt x="12093" y="3678"/>
                  <a:pt x="12097" y="3680"/>
                </a:cubicBezTo>
                <a:cubicBezTo>
                  <a:pt x="12093" y="3668"/>
                  <a:pt x="12099" y="3664"/>
                  <a:pt x="12108" y="3664"/>
                </a:cubicBezTo>
                <a:cubicBezTo>
                  <a:pt x="12125" y="3664"/>
                  <a:pt x="12157" y="3680"/>
                  <a:pt x="12157" y="3680"/>
                </a:cubicBezTo>
                <a:cubicBezTo>
                  <a:pt x="12145" y="3656"/>
                  <a:pt x="12086" y="3608"/>
                  <a:pt x="12109" y="3596"/>
                </a:cubicBezTo>
                <a:lnTo>
                  <a:pt x="12109" y="3596"/>
                </a:lnTo>
                <a:lnTo>
                  <a:pt x="12145" y="3632"/>
                </a:lnTo>
                <a:cubicBezTo>
                  <a:pt x="12157" y="3620"/>
                  <a:pt x="12086" y="3584"/>
                  <a:pt x="12097" y="3572"/>
                </a:cubicBezTo>
                <a:cubicBezTo>
                  <a:pt x="12097" y="3572"/>
                  <a:pt x="12071" y="3546"/>
                  <a:pt x="12064" y="3546"/>
                </a:cubicBezTo>
                <a:cubicBezTo>
                  <a:pt x="12062" y="3546"/>
                  <a:pt x="12062" y="3547"/>
                  <a:pt x="12062" y="3549"/>
                </a:cubicBezTo>
                <a:cubicBezTo>
                  <a:pt x="12038" y="3525"/>
                  <a:pt x="12050" y="3513"/>
                  <a:pt x="12062" y="3501"/>
                </a:cubicBezTo>
                <a:cubicBezTo>
                  <a:pt x="12062" y="3501"/>
                  <a:pt x="12050" y="3501"/>
                  <a:pt x="12038" y="3489"/>
                </a:cubicBezTo>
                <a:cubicBezTo>
                  <a:pt x="12034" y="3488"/>
                  <a:pt x="12031" y="3487"/>
                  <a:pt x="12029" y="3487"/>
                </a:cubicBezTo>
                <a:cubicBezTo>
                  <a:pt x="12016" y="3487"/>
                  <a:pt x="12032" y="3508"/>
                  <a:pt x="12021" y="3508"/>
                </a:cubicBezTo>
                <a:cubicBezTo>
                  <a:pt x="12018" y="3508"/>
                  <a:pt x="12012" y="3506"/>
                  <a:pt x="12002" y="3501"/>
                </a:cubicBezTo>
                <a:lnTo>
                  <a:pt x="12002" y="3501"/>
                </a:lnTo>
                <a:lnTo>
                  <a:pt x="12038" y="3537"/>
                </a:lnTo>
                <a:cubicBezTo>
                  <a:pt x="12014" y="3537"/>
                  <a:pt x="11978" y="3513"/>
                  <a:pt x="11966" y="3501"/>
                </a:cubicBezTo>
                <a:cubicBezTo>
                  <a:pt x="11943" y="3489"/>
                  <a:pt x="11939" y="3486"/>
                  <a:pt x="11942" y="3486"/>
                </a:cubicBezTo>
                <a:cubicBezTo>
                  <a:pt x="11944" y="3486"/>
                  <a:pt x="11951" y="3488"/>
                  <a:pt x="11956" y="3488"/>
                </a:cubicBezTo>
                <a:cubicBezTo>
                  <a:pt x="11964" y="3488"/>
                  <a:pt x="11966" y="3484"/>
                  <a:pt x="11943" y="3465"/>
                </a:cubicBezTo>
                <a:lnTo>
                  <a:pt x="11943" y="3477"/>
                </a:lnTo>
                <a:cubicBezTo>
                  <a:pt x="11895" y="3453"/>
                  <a:pt x="11919" y="3430"/>
                  <a:pt x="11931" y="3430"/>
                </a:cubicBezTo>
                <a:cubicBezTo>
                  <a:pt x="11955" y="3430"/>
                  <a:pt x="11966" y="3430"/>
                  <a:pt x="12002" y="3442"/>
                </a:cubicBezTo>
                <a:lnTo>
                  <a:pt x="12002" y="3465"/>
                </a:lnTo>
                <a:cubicBezTo>
                  <a:pt x="12007" y="3467"/>
                  <a:pt x="12011" y="3468"/>
                  <a:pt x="12013" y="3468"/>
                </a:cubicBezTo>
                <a:cubicBezTo>
                  <a:pt x="12029" y="3468"/>
                  <a:pt x="12004" y="3440"/>
                  <a:pt x="12014" y="3430"/>
                </a:cubicBezTo>
                <a:lnTo>
                  <a:pt x="12014" y="3430"/>
                </a:lnTo>
                <a:cubicBezTo>
                  <a:pt x="12014" y="3430"/>
                  <a:pt x="12014" y="3430"/>
                  <a:pt x="12026" y="3442"/>
                </a:cubicBezTo>
                <a:cubicBezTo>
                  <a:pt x="12038" y="3430"/>
                  <a:pt x="12026" y="3406"/>
                  <a:pt x="12038" y="3406"/>
                </a:cubicBezTo>
                <a:lnTo>
                  <a:pt x="12014" y="3394"/>
                </a:lnTo>
                <a:lnTo>
                  <a:pt x="12026" y="3406"/>
                </a:lnTo>
                <a:cubicBezTo>
                  <a:pt x="12014" y="3406"/>
                  <a:pt x="11990" y="3406"/>
                  <a:pt x="11978" y="3382"/>
                </a:cubicBezTo>
                <a:cubicBezTo>
                  <a:pt x="11975" y="3376"/>
                  <a:pt x="11977" y="3374"/>
                  <a:pt x="11981" y="3374"/>
                </a:cubicBezTo>
                <a:cubicBezTo>
                  <a:pt x="11993" y="3374"/>
                  <a:pt x="12032" y="3397"/>
                  <a:pt x="12050" y="3406"/>
                </a:cubicBezTo>
                <a:cubicBezTo>
                  <a:pt x="12097" y="3442"/>
                  <a:pt x="12038" y="3418"/>
                  <a:pt x="12050" y="3442"/>
                </a:cubicBezTo>
                <a:cubicBezTo>
                  <a:pt x="12060" y="3446"/>
                  <a:pt x="12066" y="3448"/>
                  <a:pt x="12070" y="3448"/>
                </a:cubicBezTo>
                <a:cubicBezTo>
                  <a:pt x="12084" y="3448"/>
                  <a:pt x="12075" y="3428"/>
                  <a:pt x="12096" y="3428"/>
                </a:cubicBezTo>
                <a:cubicBezTo>
                  <a:pt x="12100" y="3428"/>
                  <a:pt x="12104" y="3428"/>
                  <a:pt x="12109" y="3430"/>
                </a:cubicBezTo>
                <a:cubicBezTo>
                  <a:pt x="12145" y="3465"/>
                  <a:pt x="12086" y="3442"/>
                  <a:pt x="12133" y="3477"/>
                </a:cubicBezTo>
                <a:cubicBezTo>
                  <a:pt x="12145" y="3465"/>
                  <a:pt x="12121" y="3442"/>
                  <a:pt x="12133" y="3442"/>
                </a:cubicBezTo>
                <a:lnTo>
                  <a:pt x="12133" y="3442"/>
                </a:lnTo>
                <a:cubicBezTo>
                  <a:pt x="12157" y="3453"/>
                  <a:pt x="12157" y="3465"/>
                  <a:pt x="12181" y="3489"/>
                </a:cubicBezTo>
                <a:lnTo>
                  <a:pt x="12205" y="3489"/>
                </a:lnTo>
                <a:cubicBezTo>
                  <a:pt x="12193" y="3513"/>
                  <a:pt x="12264" y="3525"/>
                  <a:pt x="12264" y="3549"/>
                </a:cubicBezTo>
                <a:cubicBezTo>
                  <a:pt x="12267" y="3550"/>
                  <a:pt x="12268" y="3551"/>
                  <a:pt x="12269" y="3551"/>
                </a:cubicBezTo>
                <a:cubicBezTo>
                  <a:pt x="12275" y="3551"/>
                  <a:pt x="12243" y="3523"/>
                  <a:pt x="12255" y="3523"/>
                </a:cubicBezTo>
                <a:cubicBezTo>
                  <a:pt x="12257" y="3523"/>
                  <a:pt x="12260" y="3524"/>
                  <a:pt x="12264" y="3525"/>
                </a:cubicBezTo>
                <a:cubicBezTo>
                  <a:pt x="12240" y="3513"/>
                  <a:pt x="12205" y="3489"/>
                  <a:pt x="12193" y="3477"/>
                </a:cubicBezTo>
                <a:lnTo>
                  <a:pt x="12216" y="3465"/>
                </a:lnTo>
                <a:cubicBezTo>
                  <a:pt x="12222" y="3468"/>
                  <a:pt x="12227" y="3472"/>
                  <a:pt x="12231" y="3477"/>
                </a:cubicBezTo>
                <a:lnTo>
                  <a:pt x="12231" y="3477"/>
                </a:lnTo>
                <a:cubicBezTo>
                  <a:pt x="12245" y="3472"/>
                  <a:pt x="12180" y="3428"/>
                  <a:pt x="12169" y="3406"/>
                </a:cubicBezTo>
                <a:cubicBezTo>
                  <a:pt x="12169" y="3400"/>
                  <a:pt x="12172" y="3397"/>
                  <a:pt x="12176" y="3397"/>
                </a:cubicBezTo>
                <a:cubicBezTo>
                  <a:pt x="12181" y="3397"/>
                  <a:pt x="12187" y="3400"/>
                  <a:pt x="12193" y="3406"/>
                </a:cubicBezTo>
                <a:cubicBezTo>
                  <a:pt x="12169" y="3358"/>
                  <a:pt x="12181" y="3334"/>
                  <a:pt x="12157" y="3287"/>
                </a:cubicBezTo>
                <a:lnTo>
                  <a:pt x="12157" y="3287"/>
                </a:lnTo>
                <a:cubicBezTo>
                  <a:pt x="12181" y="3322"/>
                  <a:pt x="12205" y="3322"/>
                  <a:pt x="12228" y="3334"/>
                </a:cubicBezTo>
                <a:cubicBezTo>
                  <a:pt x="12228" y="3346"/>
                  <a:pt x="12276" y="3382"/>
                  <a:pt x="12300" y="3394"/>
                </a:cubicBezTo>
                <a:cubicBezTo>
                  <a:pt x="12300" y="3382"/>
                  <a:pt x="12264" y="3346"/>
                  <a:pt x="12240" y="3346"/>
                </a:cubicBezTo>
                <a:cubicBezTo>
                  <a:pt x="12261" y="3346"/>
                  <a:pt x="12229" y="3320"/>
                  <a:pt x="12242" y="3320"/>
                </a:cubicBezTo>
                <a:cubicBezTo>
                  <a:pt x="12244" y="3320"/>
                  <a:pt x="12247" y="3321"/>
                  <a:pt x="12252" y="3322"/>
                </a:cubicBezTo>
                <a:cubicBezTo>
                  <a:pt x="12276" y="3322"/>
                  <a:pt x="12300" y="3358"/>
                  <a:pt x="12312" y="3370"/>
                </a:cubicBezTo>
                <a:cubicBezTo>
                  <a:pt x="12324" y="3358"/>
                  <a:pt x="12264" y="3322"/>
                  <a:pt x="12288" y="3322"/>
                </a:cubicBezTo>
                <a:cubicBezTo>
                  <a:pt x="12288" y="3322"/>
                  <a:pt x="12288" y="3322"/>
                  <a:pt x="12300" y="3334"/>
                </a:cubicBezTo>
                <a:cubicBezTo>
                  <a:pt x="12312" y="3334"/>
                  <a:pt x="12300" y="3311"/>
                  <a:pt x="12276" y="3287"/>
                </a:cubicBezTo>
                <a:lnTo>
                  <a:pt x="12276" y="3287"/>
                </a:lnTo>
                <a:cubicBezTo>
                  <a:pt x="12291" y="3296"/>
                  <a:pt x="12299" y="3299"/>
                  <a:pt x="12304" y="3299"/>
                </a:cubicBezTo>
                <a:cubicBezTo>
                  <a:pt x="12314" y="3299"/>
                  <a:pt x="12310" y="3287"/>
                  <a:pt x="12320" y="3287"/>
                </a:cubicBezTo>
                <a:cubicBezTo>
                  <a:pt x="12324" y="3287"/>
                  <a:pt x="12333" y="3290"/>
                  <a:pt x="12347" y="3299"/>
                </a:cubicBezTo>
                <a:cubicBezTo>
                  <a:pt x="12336" y="3275"/>
                  <a:pt x="12312" y="3287"/>
                  <a:pt x="12288" y="3263"/>
                </a:cubicBezTo>
                <a:cubicBezTo>
                  <a:pt x="12276" y="3239"/>
                  <a:pt x="12300" y="3239"/>
                  <a:pt x="12312" y="3239"/>
                </a:cubicBezTo>
                <a:cubicBezTo>
                  <a:pt x="12312" y="3251"/>
                  <a:pt x="12324" y="3263"/>
                  <a:pt x="12312" y="3263"/>
                </a:cubicBezTo>
                <a:lnTo>
                  <a:pt x="12359" y="3287"/>
                </a:lnTo>
                <a:cubicBezTo>
                  <a:pt x="12395" y="3275"/>
                  <a:pt x="12276" y="3203"/>
                  <a:pt x="12324" y="3203"/>
                </a:cubicBezTo>
                <a:cubicBezTo>
                  <a:pt x="12335" y="3238"/>
                  <a:pt x="12358" y="3228"/>
                  <a:pt x="12380" y="3259"/>
                </a:cubicBezTo>
                <a:lnTo>
                  <a:pt x="12380" y="3259"/>
                </a:lnTo>
                <a:cubicBezTo>
                  <a:pt x="12376" y="3248"/>
                  <a:pt x="12391" y="3238"/>
                  <a:pt x="12359" y="3227"/>
                </a:cubicBezTo>
                <a:cubicBezTo>
                  <a:pt x="12371" y="3215"/>
                  <a:pt x="12383" y="3215"/>
                  <a:pt x="12383" y="3215"/>
                </a:cubicBezTo>
                <a:cubicBezTo>
                  <a:pt x="12383" y="3203"/>
                  <a:pt x="12371" y="3180"/>
                  <a:pt x="12347" y="3168"/>
                </a:cubicBezTo>
                <a:cubicBezTo>
                  <a:pt x="12351" y="3164"/>
                  <a:pt x="12358" y="3162"/>
                  <a:pt x="12366" y="3162"/>
                </a:cubicBezTo>
                <a:cubicBezTo>
                  <a:pt x="12382" y="3162"/>
                  <a:pt x="12403" y="3168"/>
                  <a:pt x="12419" y="3168"/>
                </a:cubicBezTo>
                <a:cubicBezTo>
                  <a:pt x="12407" y="3120"/>
                  <a:pt x="12467" y="3132"/>
                  <a:pt x="12467" y="3084"/>
                </a:cubicBezTo>
                <a:lnTo>
                  <a:pt x="12455" y="3084"/>
                </a:lnTo>
                <a:cubicBezTo>
                  <a:pt x="12478" y="3072"/>
                  <a:pt x="12395" y="3061"/>
                  <a:pt x="12419" y="3037"/>
                </a:cubicBezTo>
                <a:lnTo>
                  <a:pt x="12419" y="3037"/>
                </a:lnTo>
                <a:cubicBezTo>
                  <a:pt x="12443" y="3055"/>
                  <a:pt x="12452" y="3058"/>
                  <a:pt x="12459" y="3058"/>
                </a:cubicBezTo>
                <a:cubicBezTo>
                  <a:pt x="12463" y="3058"/>
                  <a:pt x="12466" y="3057"/>
                  <a:pt x="12471" y="3057"/>
                </a:cubicBezTo>
                <a:cubicBezTo>
                  <a:pt x="12475" y="3057"/>
                  <a:pt x="12481" y="3058"/>
                  <a:pt x="12490" y="3061"/>
                </a:cubicBezTo>
                <a:cubicBezTo>
                  <a:pt x="12526" y="3049"/>
                  <a:pt x="12490" y="2989"/>
                  <a:pt x="12538" y="2989"/>
                </a:cubicBezTo>
                <a:cubicBezTo>
                  <a:pt x="12538" y="2989"/>
                  <a:pt x="12550" y="3001"/>
                  <a:pt x="12550" y="3013"/>
                </a:cubicBezTo>
                <a:cubicBezTo>
                  <a:pt x="12574" y="3001"/>
                  <a:pt x="12586" y="2977"/>
                  <a:pt x="12597" y="2965"/>
                </a:cubicBezTo>
                <a:cubicBezTo>
                  <a:pt x="12657" y="2965"/>
                  <a:pt x="12633" y="2918"/>
                  <a:pt x="12633" y="2882"/>
                </a:cubicBezTo>
                <a:cubicBezTo>
                  <a:pt x="12645" y="2882"/>
                  <a:pt x="12657" y="2894"/>
                  <a:pt x="12657" y="2906"/>
                </a:cubicBezTo>
                <a:cubicBezTo>
                  <a:pt x="12681" y="2894"/>
                  <a:pt x="12705" y="2882"/>
                  <a:pt x="12669" y="2834"/>
                </a:cubicBezTo>
                <a:lnTo>
                  <a:pt x="12669" y="2834"/>
                </a:lnTo>
                <a:cubicBezTo>
                  <a:pt x="12684" y="2840"/>
                  <a:pt x="12690" y="2842"/>
                  <a:pt x="12693" y="2842"/>
                </a:cubicBezTo>
                <a:cubicBezTo>
                  <a:pt x="12701" y="2842"/>
                  <a:pt x="12672" y="2822"/>
                  <a:pt x="12717" y="2822"/>
                </a:cubicBezTo>
                <a:cubicBezTo>
                  <a:pt x="12728" y="2834"/>
                  <a:pt x="12728" y="2834"/>
                  <a:pt x="12728" y="2834"/>
                </a:cubicBezTo>
                <a:cubicBezTo>
                  <a:pt x="12752" y="2834"/>
                  <a:pt x="12752" y="2822"/>
                  <a:pt x="12764" y="2822"/>
                </a:cubicBezTo>
                <a:cubicBezTo>
                  <a:pt x="12752" y="2775"/>
                  <a:pt x="12693" y="2727"/>
                  <a:pt x="12728" y="2715"/>
                </a:cubicBezTo>
                <a:lnTo>
                  <a:pt x="12728" y="2715"/>
                </a:lnTo>
                <a:cubicBezTo>
                  <a:pt x="12800" y="2751"/>
                  <a:pt x="12740" y="2739"/>
                  <a:pt x="12788" y="2775"/>
                </a:cubicBezTo>
                <a:cubicBezTo>
                  <a:pt x="12776" y="2763"/>
                  <a:pt x="12764" y="2751"/>
                  <a:pt x="12788" y="2751"/>
                </a:cubicBezTo>
                <a:cubicBezTo>
                  <a:pt x="12812" y="2775"/>
                  <a:pt x="12800" y="2763"/>
                  <a:pt x="12824" y="2787"/>
                </a:cubicBezTo>
                <a:cubicBezTo>
                  <a:pt x="12848" y="2787"/>
                  <a:pt x="12776" y="2715"/>
                  <a:pt x="12788" y="2715"/>
                </a:cubicBezTo>
                <a:cubicBezTo>
                  <a:pt x="12772" y="2715"/>
                  <a:pt x="12767" y="2710"/>
                  <a:pt x="12765" y="2710"/>
                </a:cubicBezTo>
                <a:cubicBezTo>
                  <a:pt x="12764" y="2710"/>
                  <a:pt x="12764" y="2711"/>
                  <a:pt x="12764" y="2715"/>
                </a:cubicBezTo>
                <a:cubicBezTo>
                  <a:pt x="12728" y="2680"/>
                  <a:pt x="12776" y="2680"/>
                  <a:pt x="12764" y="2656"/>
                </a:cubicBezTo>
                <a:lnTo>
                  <a:pt x="12764" y="2656"/>
                </a:lnTo>
                <a:cubicBezTo>
                  <a:pt x="12764" y="2661"/>
                  <a:pt x="12760" y="2664"/>
                  <a:pt x="12754" y="2664"/>
                </a:cubicBezTo>
                <a:cubicBezTo>
                  <a:pt x="12744" y="2664"/>
                  <a:pt x="12730" y="2658"/>
                  <a:pt x="12717" y="2644"/>
                </a:cubicBezTo>
                <a:cubicBezTo>
                  <a:pt x="12740" y="2632"/>
                  <a:pt x="12681" y="2584"/>
                  <a:pt x="12669" y="2560"/>
                </a:cubicBezTo>
                <a:cubicBezTo>
                  <a:pt x="12705" y="2560"/>
                  <a:pt x="12717" y="2608"/>
                  <a:pt x="12764" y="2632"/>
                </a:cubicBezTo>
                <a:cubicBezTo>
                  <a:pt x="12776" y="2644"/>
                  <a:pt x="12824" y="2656"/>
                  <a:pt x="12836" y="2680"/>
                </a:cubicBezTo>
                <a:cubicBezTo>
                  <a:pt x="12848" y="2668"/>
                  <a:pt x="12824" y="2632"/>
                  <a:pt x="12824" y="2608"/>
                </a:cubicBezTo>
                <a:lnTo>
                  <a:pt x="12824" y="2608"/>
                </a:lnTo>
                <a:lnTo>
                  <a:pt x="12836" y="2620"/>
                </a:lnTo>
                <a:cubicBezTo>
                  <a:pt x="12836" y="2596"/>
                  <a:pt x="12800" y="2549"/>
                  <a:pt x="12836" y="2549"/>
                </a:cubicBezTo>
                <a:lnTo>
                  <a:pt x="12812" y="2549"/>
                </a:lnTo>
                <a:cubicBezTo>
                  <a:pt x="12812" y="2539"/>
                  <a:pt x="12820" y="2529"/>
                  <a:pt x="12810" y="2513"/>
                </a:cubicBezTo>
                <a:lnTo>
                  <a:pt x="12810" y="2513"/>
                </a:lnTo>
                <a:cubicBezTo>
                  <a:pt x="12824" y="2524"/>
                  <a:pt x="12845" y="2527"/>
                  <a:pt x="12856" y="2534"/>
                </a:cubicBezTo>
                <a:lnTo>
                  <a:pt x="12856" y="2534"/>
                </a:lnTo>
                <a:cubicBezTo>
                  <a:pt x="12801" y="2488"/>
                  <a:pt x="12846" y="2464"/>
                  <a:pt x="12788" y="2418"/>
                </a:cubicBezTo>
                <a:cubicBezTo>
                  <a:pt x="12812" y="2418"/>
                  <a:pt x="12836" y="2441"/>
                  <a:pt x="12848" y="2453"/>
                </a:cubicBezTo>
                <a:cubicBezTo>
                  <a:pt x="12836" y="2465"/>
                  <a:pt x="12824" y="2453"/>
                  <a:pt x="12836" y="2489"/>
                </a:cubicBezTo>
                <a:cubicBezTo>
                  <a:pt x="12842" y="2483"/>
                  <a:pt x="12850" y="2480"/>
                  <a:pt x="12859" y="2480"/>
                </a:cubicBezTo>
                <a:cubicBezTo>
                  <a:pt x="12868" y="2480"/>
                  <a:pt x="12877" y="2483"/>
                  <a:pt x="12883" y="2489"/>
                </a:cubicBezTo>
                <a:cubicBezTo>
                  <a:pt x="12848" y="2453"/>
                  <a:pt x="12848" y="2418"/>
                  <a:pt x="12812" y="2382"/>
                </a:cubicBezTo>
                <a:lnTo>
                  <a:pt x="12812" y="2382"/>
                </a:lnTo>
                <a:cubicBezTo>
                  <a:pt x="12836" y="2394"/>
                  <a:pt x="12848" y="2394"/>
                  <a:pt x="12883" y="2418"/>
                </a:cubicBezTo>
                <a:cubicBezTo>
                  <a:pt x="12883" y="2370"/>
                  <a:pt x="12764" y="2358"/>
                  <a:pt x="12788" y="2322"/>
                </a:cubicBezTo>
                <a:lnTo>
                  <a:pt x="12788" y="2322"/>
                </a:lnTo>
                <a:cubicBezTo>
                  <a:pt x="12829" y="2333"/>
                  <a:pt x="12826" y="2360"/>
                  <a:pt x="12839" y="2360"/>
                </a:cubicBezTo>
                <a:cubicBezTo>
                  <a:pt x="12842" y="2360"/>
                  <a:pt x="12844" y="2360"/>
                  <a:pt x="12848" y="2358"/>
                </a:cubicBezTo>
                <a:lnTo>
                  <a:pt x="12859" y="2370"/>
                </a:lnTo>
                <a:cubicBezTo>
                  <a:pt x="12877" y="2379"/>
                  <a:pt x="12886" y="2382"/>
                  <a:pt x="12889" y="2382"/>
                </a:cubicBezTo>
                <a:cubicBezTo>
                  <a:pt x="12904" y="2382"/>
                  <a:pt x="12802" y="2308"/>
                  <a:pt x="12812" y="2299"/>
                </a:cubicBezTo>
                <a:lnTo>
                  <a:pt x="12812" y="2299"/>
                </a:lnTo>
                <a:cubicBezTo>
                  <a:pt x="12859" y="2334"/>
                  <a:pt x="12836" y="2334"/>
                  <a:pt x="12883" y="2346"/>
                </a:cubicBezTo>
                <a:cubicBezTo>
                  <a:pt x="12883" y="2322"/>
                  <a:pt x="12812" y="2263"/>
                  <a:pt x="12836" y="2263"/>
                </a:cubicBezTo>
                <a:lnTo>
                  <a:pt x="12836" y="2263"/>
                </a:lnTo>
                <a:lnTo>
                  <a:pt x="12859" y="2275"/>
                </a:lnTo>
                <a:cubicBezTo>
                  <a:pt x="12859" y="2263"/>
                  <a:pt x="12871" y="2263"/>
                  <a:pt x="12883" y="2251"/>
                </a:cubicBezTo>
                <a:cubicBezTo>
                  <a:pt x="12883" y="2251"/>
                  <a:pt x="12895" y="2251"/>
                  <a:pt x="12895" y="2239"/>
                </a:cubicBezTo>
                <a:cubicBezTo>
                  <a:pt x="12895" y="2251"/>
                  <a:pt x="12895" y="2251"/>
                  <a:pt x="12895" y="2251"/>
                </a:cubicBezTo>
                <a:lnTo>
                  <a:pt x="12907" y="2251"/>
                </a:lnTo>
                <a:cubicBezTo>
                  <a:pt x="12907" y="2251"/>
                  <a:pt x="12907" y="2251"/>
                  <a:pt x="12907" y="2263"/>
                </a:cubicBezTo>
                <a:lnTo>
                  <a:pt x="12871" y="2287"/>
                </a:lnTo>
                <a:cubicBezTo>
                  <a:pt x="12883" y="2287"/>
                  <a:pt x="12907" y="2287"/>
                  <a:pt x="12895" y="2299"/>
                </a:cubicBezTo>
                <a:cubicBezTo>
                  <a:pt x="12907" y="2287"/>
                  <a:pt x="12895" y="2287"/>
                  <a:pt x="12895" y="2287"/>
                </a:cubicBezTo>
                <a:cubicBezTo>
                  <a:pt x="12943" y="2239"/>
                  <a:pt x="12955" y="2275"/>
                  <a:pt x="13002" y="2215"/>
                </a:cubicBezTo>
                <a:lnTo>
                  <a:pt x="12990" y="2203"/>
                </a:lnTo>
                <a:cubicBezTo>
                  <a:pt x="13006" y="2203"/>
                  <a:pt x="13027" y="2187"/>
                  <a:pt x="13040" y="2187"/>
                </a:cubicBezTo>
                <a:cubicBezTo>
                  <a:pt x="13046" y="2187"/>
                  <a:pt x="13050" y="2191"/>
                  <a:pt x="13050" y="2203"/>
                </a:cubicBezTo>
                <a:cubicBezTo>
                  <a:pt x="13050" y="2204"/>
                  <a:pt x="13050" y="2204"/>
                  <a:pt x="13049" y="2204"/>
                </a:cubicBezTo>
                <a:lnTo>
                  <a:pt x="13049" y="2204"/>
                </a:lnTo>
                <a:cubicBezTo>
                  <a:pt x="13053" y="2203"/>
                  <a:pt x="13055" y="2202"/>
                  <a:pt x="13058" y="2202"/>
                </a:cubicBezTo>
                <a:cubicBezTo>
                  <a:pt x="13059" y="2202"/>
                  <a:pt x="13061" y="2202"/>
                  <a:pt x="13062" y="2203"/>
                </a:cubicBezTo>
                <a:cubicBezTo>
                  <a:pt x="13062" y="2191"/>
                  <a:pt x="13086" y="2168"/>
                  <a:pt x="13098" y="2156"/>
                </a:cubicBezTo>
                <a:cubicBezTo>
                  <a:pt x="13098" y="2156"/>
                  <a:pt x="13092" y="2140"/>
                  <a:pt x="13085" y="2140"/>
                </a:cubicBezTo>
                <a:cubicBezTo>
                  <a:pt x="13082" y="2140"/>
                  <a:pt x="13078" y="2144"/>
                  <a:pt x="13074" y="2156"/>
                </a:cubicBezTo>
                <a:cubicBezTo>
                  <a:pt x="13050" y="2179"/>
                  <a:pt x="13050" y="2179"/>
                  <a:pt x="13038" y="2179"/>
                </a:cubicBezTo>
                <a:cubicBezTo>
                  <a:pt x="13026" y="2168"/>
                  <a:pt x="13050" y="2156"/>
                  <a:pt x="13062" y="2144"/>
                </a:cubicBezTo>
                <a:cubicBezTo>
                  <a:pt x="13060" y="2140"/>
                  <a:pt x="13058" y="2139"/>
                  <a:pt x="13055" y="2139"/>
                </a:cubicBezTo>
                <a:cubicBezTo>
                  <a:pt x="13041" y="2139"/>
                  <a:pt x="13017" y="2181"/>
                  <a:pt x="13005" y="2181"/>
                </a:cubicBezTo>
                <a:cubicBezTo>
                  <a:pt x="13004" y="2181"/>
                  <a:pt x="13003" y="2180"/>
                  <a:pt x="13002" y="2179"/>
                </a:cubicBezTo>
                <a:lnTo>
                  <a:pt x="13002" y="2168"/>
                </a:lnTo>
                <a:cubicBezTo>
                  <a:pt x="12990" y="2179"/>
                  <a:pt x="12967" y="2168"/>
                  <a:pt x="12943" y="2203"/>
                </a:cubicBezTo>
                <a:cubicBezTo>
                  <a:pt x="12952" y="2184"/>
                  <a:pt x="12948" y="2180"/>
                  <a:pt x="12941" y="2180"/>
                </a:cubicBezTo>
                <a:cubicBezTo>
                  <a:pt x="12936" y="2180"/>
                  <a:pt x="12930" y="2182"/>
                  <a:pt x="12925" y="2182"/>
                </a:cubicBezTo>
                <a:cubicBezTo>
                  <a:pt x="12919" y="2182"/>
                  <a:pt x="12915" y="2179"/>
                  <a:pt x="12919" y="2168"/>
                </a:cubicBezTo>
                <a:lnTo>
                  <a:pt x="12919" y="2168"/>
                </a:lnTo>
                <a:lnTo>
                  <a:pt x="12895" y="2215"/>
                </a:lnTo>
                <a:cubicBezTo>
                  <a:pt x="12889" y="2212"/>
                  <a:pt x="12882" y="2210"/>
                  <a:pt x="12877" y="2210"/>
                </a:cubicBezTo>
                <a:cubicBezTo>
                  <a:pt x="12862" y="2210"/>
                  <a:pt x="12854" y="2222"/>
                  <a:pt x="12871" y="2239"/>
                </a:cubicBezTo>
                <a:cubicBezTo>
                  <a:pt x="12859" y="2227"/>
                  <a:pt x="12848" y="2215"/>
                  <a:pt x="12836" y="2215"/>
                </a:cubicBezTo>
                <a:cubicBezTo>
                  <a:pt x="12836" y="2203"/>
                  <a:pt x="12836" y="2203"/>
                  <a:pt x="12824" y="2203"/>
                </a:cubicBezTo>
                <a:cubicBezTo>
                  <a:pt x="12800" y="2203"/>
                  <a:pt x="12788" y="2191"/>
                  <a:pt x="12776" y="2179"/>
                </a:cubicBezTo>
                <a:lnTo>
                  <a:pt x="12764" y="2179"/>
                </a:lnTo>
                <a:lnTo>
                  <a:pt x="12776" y="2191"/>
                </a:lnTo>
                <a:cubicBezTo>
                  <a:pt x="12764" y="2179"/>
                  <a:pt x="12752" y="2179"/>
                  <a:pt x="12740" y="2179"/>
                </a:cubicBezTo>
                <a:cubicBezTo>
                  <a:pt x="12764" y="2156"/>
                  <a:pt x="12752" y="2168"/>
                  <a:pt x="12752" y="2156"/>
                </a:cubicBezTo>
                <a:cubicBezTo>
                  <a:pt x="12767" y="2137"/>
                  <a:pt x="12775" y="2131"/>
                  <a:pt x="12781" y="2131"/>
                </a:cubicBezTo>
                <a:cubicBezTo>
                  <a:pt x="12790" y="2131"/>
                  <a:pt x="12793" y="2144"/>
                  <a:pt x="12800" y="2144"/>
                </a:cubicBezTo>
                <a:cubicBezTo>
                  <a:pt x="12824" y="2108"/>
                  <a:pt x="12871" y="2084"/>
                  <a:pt x="12895" y="2048"/>
                </a:cubicBezTo>
                <a:lnTo>
                  <a:pt x="12919" y="2060"/>
                </a:lnTo>
                <a:cubicBezTo>
                  <a:pt x="12934" y="2036"/>
                  <a:pt x="12924" y="2034"/>
                  <a:pt x="12911" y="2034"/>
                </a:cubicBezTo>
                <a:cubicBezTo>
                  <a:pt x="12908" y="2034"/>
                  <a:pt x="12905" y="2034"/>
                  <a:pt x="12903" y="2034"/>
                </a:cubicBezTo>
                <a:cubicBezTo>
                  <a:pt x="12886" y="2034"/>
                  <a:pt x="12871" y="2031"/>
                  <a:pt x="12895" y="1989"/>
                </a:cubicBezTo>
                <a:cubicBezTo>
                  <a:pt x="12883" y="1989"/>
                  <a:pt x="12883" y="1989"/>
                  <a:pt x="12883" y="1953"/>
                </a:cubicBezTo>
                <a:lnTo>
                  <a:pt x="12848" y="2001"/>
                </a:lnTo>
                <a:cubicBezTo>
                  <a:pt x="12848" y="1989"/>
                  <a:pt x="12871" y="1953"/>
                  <a:pt x="12871" y="1953"/>
                </a:cubicBezTo>
                <a:cubicBezTo>
                  <a:pt x="12871" y="1941"/>
                  <a:pt x="12859" y="1941"/>
                  <a:pt x="12859" y="1941"/>
                </a:cubicBezTo>
                <a:cubicBezTo>
                  <a:pt x="12871" y="1929"/>
                  <a:pt x="12871" y="1918"/>
                  <a:pt x="12883" y="1918"/>
                </a:cubicBezTo>
                <a:cubicBezTo>
                  <a:pt x="12889" y="1906"/>
                  <a:pt x="12889" y="1900"/>
                  <a:pt x="12886" y="1900"/>
                </a:cubicBezTo>
                <a:lnTo>
                  <a:pt x="12886" y="1900"/>
                </a:lnTo>
                <a:cubicBezTo>
                  <a:pt x="12883" y="1900"/>
                  <a:pt x="12877" y="1906"/>
                  <a:pt x="12871" y="1918"/>
                </a:cubicBezTo>
                <a:cubicBezTo>
                  <a:pt x="12859" y="1918"/>
                  <a:pt x="12859" y="1918"/>
                  <a:pt x="12848" y="1906"/>
                </a:cubicBezTo>
                <a:lnTo>
                  <a:pt x="12836" y="1906"/>
                </a:lnTo>
                <a:cubicBezTo>
                  <a:pt x="12836" y="1918"/>
                  <a:pt x="12812" y="1953"/>
                  <a:pt x="12812" y="1977"/>
                </a:cubicBezTo>
                <a:cubicBezTo>
                  <a:pt x="12800" y="1929"/>
                  <a:pt x="12776" y="1929"/>
                  <a:pt x="12800" y="1882"/>
                </a:cubicBezTo>
                <a:cubicBezTo>
                  <a:pt x="12812" y="1858"/>
                  <a:pt x="12824" y="1846"/>
                  <a:pt x="12824" y="1846"/>
                </a:cubicBezTo>
                <a:cubicBezTo>
                  <a:pt x="12824" y="1843"/>
                  <a:pt x="12822" y="1841"/>
                  <a:pt x="12819" y="1841"/>
                </a:cubicBezTo>
                <a:cubicBezTo>
                  <a:pt x="12811" y="1841"/>
                  <a:pt x="12794" y="1852"/>
                  <a:pt x="12776" y="1870"/>
                </a:cubicBezTo>
                <a:cubicBezTo>
                  <a:pt x="12776" y="1858"/>
                  <a:pt x="12788" y="1846"/>
                  <a:pt x="12788" y="1834"/>
                </a:cubicBezTo>
                <a:cubicBezTo>
                  <a:pt x="12788" y="1834"/>
                  <a:pt x="12788" y="1822"/>
                  <a:pt x="12788" y="1822"/>
                </a:cubicBezTo>
                <a:cubicBezTo>
                  <a:pt x="12774" y="1836"/>
                  <a:pt x="12766" y="1839"/>
                  <a:pt x="12760" y="1839"/>
                </a:cubicBezTo>
                <a:cubicBezTo>
                  <a:pt x="12755" y="1839"/>
                  <a:pt x="12752" y="1837"/>
                  <a:pt x="12749" y="1837"/>
                </a:cubicBezTo>
                <a:cubicBezTo>
                  <a:pt x="12746" y="1837"/>
                  <a:pt x="12744" y="1839"/>
                  <a:pt x="12740" y="1846"/>
                </a:cubicBezTo>
                <a:cubicBezTo>
                  <a:pt x="12740" y="1846"/>
                  <a:pt x="12740" y="1858"/>
                  <a:pt x="12752" y="1858"/>
                </a:cubicBezTo>
                <a:cubicBezTo>
                  <a:pt x="12727" y="1875"/>
                  <a:pt x="12708" y="1892"/>
                  <a:pt x="12703" y="1892"/>
                </a:cubicBezTo>
                <a:cubicBezTo>
                  <a:pt x="12701" y="1892"/>
                  <a:pt x="12701" y="1889"/>
                  <a:pt x="12705" y="1882"/>
                </a:cubicBezTo>
                <a:cubicBezTo>
                  <a:pt x="12725" y="1861"/>
                  <a:pt x="12719" y="1832"/>
                  <a:pt x="12740" y="1832"/>
                </a:cubicBezTo>
                <a:cubicBezTo>
                  <a:pt x="12743" y="1832"/>
                  <a:pt x="12747" y="1833"/>
                  <a:pt x="12752" y="1834"/>
                </a:cubicBezTo>
                <a:cubicBezTo>
                  <a:pt x="12759" y="1814"/>
                  <a:pt x="12759" y="1807"/>
                  <a:pt x="12756" y="1807"/>
                </a:cubicBezTo>
                <a:lnTo>
                  <a:pt x="12756" y="1807"/>
                </a:lnTo>
                <a:cubicBezTo>
                  <a:pt x="12749" y="1807"/>
                  <a:pt x="12726" y="1838"/>
                  <a:pt x="12719" y="1838"/>
                </a:cubicBezTo>
                <a:cubicBezTo>
                  <a:pt x="12717" y="1838"/>
                  <a:pt x="12717" y="1837"/>
                  <a:pt x="12717" y="1834"/>
                </a:cubicBezTo>
                <a:lnTo>
                  <a:pt x="12717" y="1798"/>
                </a:lnTo>
                <a:cubicBezTo>
                  <a:pt x="12725" y="1790"/>
                  <a:pt x="12731" y="1787"/>
                  <a:pt x="12735" y="1787"/>
                </a:cubicBezTo>
                <a:cubicBezTo>
                  <a:pt x="12739" y="1787"/>
                  <a:pt x="12742" y="1790"/>
                  <a:pt x="12746" y="1790"/>
                </a:cubicBezTo>
                <a:cubicBezTo>
                  <a:pt x="12747" y="1790"/>
                  <a:pt x="12750" y="1789"/>
                  <a:pt x="12752" y="1787"/>
                </a:cubicBezTo>
                <a:lnTo>
                  <a:pt x="12740" y="1787"/>
                </a:lnTo>
                <a:cubicBezTo>
                  <a:pt x="12747" y="1780"/>
                  <a:pt x="12753" y="1778"/>
                  <a:pt x="12758" y="1778"/>
                </a:cubicBezTo>
                <a:cubicBezTo>
                  <a:pt x="12768" y="1778"/>
                  <a:pt x="12777" y="1783"/>
                  <a:pt x="12791" y="1783"/>
                </a:cubicBezTo>
                <a:cubicBezTo>
                  <a:pt x="12800" y="1783"/>
                  <a:pt x="12811" y="1781"/>
                  <a:pt x="12824" y="1775"/>
                </a:cubicBezTo>
                <a:lnTo>
                  <a:pt x="12800" y="1739"/>
                </a:lnTo>
                <a:cubicBezTo>
                  <a:pt x="12796" y="1740"/>
                  <a:pt x="12792" y="1740"/>
                  <a:pt x="12788" y="1740"/>
                </a:cubicBezTo>
                <a:cubicBezTo>
                  <a:pt x="12747" y="1740"/>
                  <a:pt x="12722" y="1694"/>
                  <a:pt x="12673" y="1694"/>
                </a:cubicBezTo>
                <a:cubicBezTo>
                  <a:pt x="12661" y="1694"/>
                  <a:pt x="12648" y="1697"/>
                  <a:pt x="12633" y="1703"/>
                </a:cubicBezTo>
                <a:cubicBezTo>
                  <a:pt x="12633" y="1715"/>
                  <a:pt x="12633" y="1715"/>
                  <a:pt x="12621" y="1727"/>
                </a:cubicBezTo>
                <a:lnTo>
                  <a:pt x="12621" y="1715"/>
                </a:lnTo>
                <a:lnTo>
                  <a:pt x="12597" y="1739"/>
                </a:lnTo>
                <a:cubicBezTo>
                  <a:pt x="12621" y="1703"/>
                  <a:pt x="12609" y="1691"/>
                  <a:pt x="12609" y="1656"/>
                </a:cubicBezTo>
                <a:lnTo>
                  <a:pt x="12609" y="1656"/>
                </a:lnTo>
                <a:cubicBezTo>
                  <a:pt x="12609" y="1679"/>
                  <a:pt x="12609" y="1679"/>
                  <a:pt x="12586" y="1703"/>
                </a:cubicBezTo>
                <a:cubicBezTo>
                  <a:pt x="12570" y="1726"/>
                  <a:pt x="12560" y="1739"/>
                  <a:pt x="12554" y="1739"/>
                </a:cubicBezTo>
                <a:cubicBezTo>
                  <a:pt x="12551" y="1739"/>
                  <a:pt x="12550" y="1735"/>
                  <a:pt x="12550" y="1727"/>
                </a:cubicBezTo>
                <a:cubicBezTo>
                  <a:pt x="12562" y="1703"/>
                  <a:pt x="12574" y="1715"/>
                  <a:pt x="12574" y="1691"/>
                </a:cubicBezTo>
                <a:lnTo>
                  <a:pt x="12574" y="1691"/>
                </a:lnTo>
                <a:cubicBezTo>
                  <a:pt x="12574" y="1703"/>
                  <a:pt x="12562" y="1715"/>
                  <a:pt x="12550" y="1715"/>
                </a:cubicBezTo>
                <a:cubicBezTo>
                  <a:pt x="12562" y="1691"/>
                  <a:pt x="12550" y="1679"/>
                  <a:pt x="12562" y="1656"/>
                </a:cubicBezTo>
                <a:cubicBezTo>
                  <a:pt x="12568" y="1656"/>
                  <a:pt x="12571" y="1658"/>
                  <a:pt x="12571" y="1661"/>
                </a:cubicBezTo>
                <a:lnTo>
                  <a:pt x="12571" y="1661"/>
                </a:lnTo>
                <a:cubicBezTo>
                  <a:pt x="12576" y="1653"/>
                  <a:pt x="12581" y="1640"/>
                  <a:pt x="12597" y="1632"/>
                </a:cubicBezTo>
                <a:lnTo>
                  <a:pt x="12574" y="1632"/>
                </a:lnTo>
                <a:cubicBezTo>
                  <a:pt x="12586" y="1608"/>
                  <a:pt x="12597" y="1608"/>
                  <a:pt x="12609" y="1584"/>
                </a:cubicBezTo>
                <a:cubicBezTo>
                  <a:pt x="12574" y="1584"/>
                  <a:pt x="12526" y="1632"/>
                  <a:pt x="12502" y="1632"/>
                </a:cubicBezTo>
                <a:cubicBezTo>
                  <a:pt x="12513" y="1621"/>
                  <a:pt x="12542" y="1582"/>
                  <a:pt x="12540" y="1582"/>
                </a:cubicBezTo>
                <a:lnTo>
                  <a:pt x="12540" y="1582"/>
                </a:lnTo>
                <a:cubicBezTo>
                  <a:pt x="12540" y="1582"/>
                  <a:pt x="12539" y="1583"/>
                  <a:pt x="12538" y="1584"/>
                </a:cubicBezTo>
                <a:cubicBezTo>
                  <a:pt x="12538" y="1580"/>
                  <a:pt x="12536" y="1579"/>
                  <a:pt x="12533" y="1579"/>
                </a:cubicBezTo>
                <a:cubicBezTo>
                  <a:pt x="12522" y="1579"/>
                  <a:pt x="12497" y="1595"/>
                  <a:pt x="12478" y="1608"/>
                </a:cubicBezTo>
                <a:lnTo>
                  <a:pt x="12478" y="1608"/>
                </a:lnTo>
                <a:cubicBezTo>
                  <a:pt x="12442" y="1560"/>
                  <a:pt x="12407" y="1524"/>
                  <a:pt x="12395" y="1453"/>
                </a:cubicBezTo>
                <a:lnTo>
                  <a:pt x="12347" y="1489"/>
                </a:lnTo>
                <a:lnTo>
                  <a:pt x="12359" y="1453"/>
                </a:lnTo>
                <a:cubicBezTo>
                  <a:pt x="12336" y="1382"/>
                  <a:pt x="12276" y="1394"/>
                  <a:pt x="12228" y="1382"/>
                </a:cubicBezTo>
                <a:cubicBezTo>
                  <a:pt x="12205" y="1370"/>
                  <a:pt x="12240" y="1334"/>
                  <a:pt x="12240" y="1322"/>
                </a:cubicBezTo>
                <a:cubicBezTo>
                  <a:pt x="12235" y="1314"/>
                  <a:pt x="12228" y="1311"/>
                  <a:pt x="12220" y="1311"/>
                </a:cubicBezTo>
                <a:cubicBezTo>
                  <a:pt x="12198" y="1311"/>
                  <a:pt x="12169" y="1336"/>
                  <a:pt x="12143" y="1336"/>
                </a:cubicBezTo>
                <a:cubicBezTo>
                  <a:pt x="12140" y="1336"/>
                  <a:pt x="12136" y="1335"/>
                  <a:pt x="12133" y="1334"/>
                </a:cubicBezTo>
                <a:cubicBezTo>
                  <a:pt x="12145" y="1322"/>
                  <a:pt x="12181" y="1286"/>
                  <a:pt x="12181" y="1275"/>
                </a:cubicBezTo>
                <a:lnTo>
                  <a:pt x="12181" y="1275"/>
                </a:lnTo>
                <a:cubicBezTo>
                  <a:pt x="12161" y="1284"/>
                  <a:pt x="12150" y="1302"/>
                  <a:pt x="12146" y="1302"/>
                </a:cubicBezTo>
                <a:cubicBezTo>
                  <a:pt x="12145" y="1302"/>
                  <a:pt x="12145" y="1301"/>
                  <a:pt x="12145" y="1298"/>
                </a:cubicBezTo>
                <a:lnTo>
                  <a:pt x="12157" y="1286"/>
                </a:lnTo>
                <a:cubicBezTo>
                  <a:pt x="12169" y="1251"/>
                  <a:pt x="12145" y="1275"/>
                  <a:pt x="12133" y="1251"/>
                </a:cubicBezTo>
                <a:cubicBezTo>
                  <a:pt x="12128" y="1248"/>
                  <a:pt x="12121" y="1246"/>
                  <a:pt x="12112" y="1246"/>
                </a:cubicBezTo>
                <a:cubicBezTo>
                  <a:pt x="12086" y="1246"/>
                  <a:pt x="12048" y="1262"/>
                  <a:pt x="12002" y="1298"/>
                </a:cubicBezTo>
                <a:cubicBezTo>
                  <a:pt x="11978" y="1275"/>
                  <a:pt x="12038" y="1239"/>
                  <a:pt x="12038" y="1227"/>
                </a:cubicBezTo>
                <a:cubicBezTo>
                  <a:pt x="12042" y="1238"/>
                  <a:pt x="12045" y="1242"/>
                  <a:pt x="12049" y="1242"/>
                </a:cubicBezTo>
                <a:cubicBezTo>
                  <a:pt x="12057" y="1242"/>
                  <a:pt x="12065" y="1223"/>
                  <a:pt x="12074" y="1215"/>
                </a:cubicBezTo>
                <a:lnTo>
                  <a:pt x="12074" y="1215"/>
                </a:lnTo>
                <a:cubicBezTo>
                  <a:pt x="12070" y="1219"/>
                  <a:pt x="12064" y="1222"/>
                  <a:pt x="12060" y="1222"/>
                </a:cubicBezTo>
                <a:cubicBezTo>
                  <a:pt x="12051" y="1222"/>
                  <a:pt x="12046" y="1211"/>
                  <a:pt x="12062" y="1179"/>
                </a:cubicBezTo>
                <a:cubicBezTo>
                  <a:pt x="12056" y="1179"/>
                  <a:pt x="12050" y="1176"/>
                  <a:pt x="12042" y="1176"/>
                </a:cubicBezTo>
                <a:cubicBezTo>
                  <a:pt x="12035" y="1176"/>
                  <a:pt x="12026" y="1179"/>
                  <a:pt x="12014" y="1191"/>
                </a:cubicBezTo>
                <a:lnTo>
                  <a:pt x="12014" y="1191"/>
                </a:lnTo>
                <a:cubicBezTo>
                  <a:pt x="12016" y="1189"/>
                  <a:pt x="12018" y="1188"/>
                  <a:pt x="12020" y="1188"/>
                </a:cubicBezTo>
                <a:lnTo>
                  <a:pt x="12020" y="1188"/>
                </a:lnTo>
                <a:cubicBezTo>
                  <a:pt x="12025" y="1188"/>
                  <a:pt x="12021" y="1205"/>
                  <a:pt x="12002" y="1215"/>
                </a:cubicBezTo>
                <a:cubicBezTo>
                  <a:pt x="12002" y="1203"/>
                  <a:pt x="11966" y="1191"/>
                  <a:pt x="12002" y="1156"/>
                </a:cubicBezTo>
                <a:cubicBezTo>
                  <a:pt x="11931" y="1120"/>
                  <a:pt x="11871" y="1072"/>
                  <a:pt x="11812" y="1036"/>
                </a:cubicBezTo>
                <a:cubicBezTo>
                  <a:pt x="11788" y="1048"/>
                  <a:pt x="11812" y="1048"/>
                  <a:pt x="11800" y="1060"/>
                </a:cubicBezTo>
                <a:cubicBezTo>
                  <a:pt x="11792" y="1065"/>
                  <a:pt x="11788" y="1067"/>
                  <a:pt x="11785" y="1067"/>
                </a:cubicBezTo>
                <a:cubicBezTo>
                  <a:pt x="11778" y="1067"/>
                  <a:pt x="11785" y="1053"/>
                  <a:pt x="11778" y="1053"/>
                </a:cubicBezTo>
                <a:cubicBezTo>
                  <a:pt x="11776" y="1053"/>
                  <a:pt x="11772" y="1055"/>
                  <a:pt x="11764" y="1060"/>
                </a:cubicBezTo>
                <a:lnTo>
                  <a:pt x="11788" y="1036"/>
                </a:lnTo>
                <a:cubicBezTo>
                  <a:pt x="11785" y="1031"/>
                  <a:pt x="11780" y="1028"/>
                  <a:pt x="11774" y="1028"/>
                </a:cubicBezTo>
                <a:cubicBezTo>
                  <a:pt x="11754" y="1028"/>
                  <a:pt x="11720" y="1051"/>
                  <a:pt x="11693" y="1060"/>
                </a:cubicBezTo>
                <a:cubicBezTo>
                  <a:pt x="11716" y="1036"/>
                  <a:pt x="11693" y="1036"/>
                  <a:pt x="11716" y="1025"/>
                </a:cubicBezTo>
                <a:cubicBezTo>
                  <a:pt x="11705" y="1025"/>
                  <a:pt x="11765" y="903"/>
                  <a:pt x="11756" y="903"/>
                </a:cubicBezTo>
                <a:lnTo>
                  <a:pt x="11756" y="903"/>
                </a:lnTo>
                <a:cubicBezTo>
                  <a:pt x="11755" y="903"/>
                  <a:pt x="11754" y="904"/>
                  <a:pt x="11752" y="905"/>
                </a:cubicBezTo>
                <a:lnTo>
                  <a:pt x="11681" y="1036"/>
                </a:lnTo>
                <a:cubicBezTo>
                  <a:pt x="11681" y="1042"/>
                  <a:pt x="11678" y="1042"/>
                  <a:pt x="11675" y="1042"/>
                </a:cubicBezTo>
                <a:cubicBezTo>
                  <a:pt x="11672" y="1042"/>
                  <a:pt x="11669" y="1042"/>
                  <a:pt x="11669" y="1048"/>
                </a:cubicBezTo>
                <a:cubicBezTo>
                  <a:pt x="11669" y="1013"/>
                  <a:pt x="11681" y="977"/>
                  <a:pt x="11681" y="977"/>
                </a:cubicBezTo>
                <a:cubicBezTo>
                  <a:pt x="11687" y="959"/>
                  <a:pt x="11693" y="953"/>
                  <a:pt x="11697" y="953"/>
                </a:cubicBezTo>
                <a:cubicBezTo>
                  <a:pt x="11702" y="953"/>
                  <a:pt x="11705" y="959"/>
                  <a:pt x="11705" y="965"/>
                </a:cubicBezTo>
                <a:cubicBezTo>
                  <a:pt x="11740" y="917"/>
                  <a:pt x="11705" y="917"/>
                  <a:pt x="11740" y="870"/>
                </a:cubicBezTo>
                <a:lnTo>
                  <a:pt x="11740" y="870"/>
                </a:lnTo>
                <a:cubicBezTo>
                  <a:pt x="11728" y="870"/>
                  <a:pt x="11728" y="905"/>
                  <a:pt x="11705" y="917"/>
                </a:cubicBezTo>
                <a:cubicBezTo>
                  <a:pt x="11688" y="926"/>
                  <a:pt x="11672" y="945"/>
                  <a:pt x="11663" y="945"/>
                </a:cubicBezTo>
                <a:cubicBezTo>
                  <a:pt x="11659" y="945"/>
                  <a:pt x="11657" y="941"/>
                  <a:pt x="11657" y="929"/>
                </a:cubicBezTo>
                <a:lnTo>
                  <a:pt x="11609" y="965"/>
                </a:lnTo>
                <a:cubicBezTo>
                  <a:pt x="11621" y="947"/>
                  <a:pt x="11618" y="944"/>
                  <a:pt x="11612" y="944"/>
                </a:cubicBezTo>
                <a:cubicBezTo>
                  <a:pt x="11609" y="944"/>
                  <a:pt x="11606" y="945"/>
                  <a:pt x="11603" y="945"/>
                </a:cubicBezTo>
                <a:cubicBezTo>
                  <a:pt x="11600" y="945"/>
                  <a:pt x="11597" y="944"/>
                  <a:pt x="11597" y="941"/>
                </a:cubicBezTo>
                <a:lnTo>
                  <a:pt x="11621" y="917"/>
                </a:lnTo>
                <a:cubicBezTo>
                  <a:pt x="11609" y="917"/>
                  <a:pt x="11609" y="905"/>
                  <a:pt x="11609" y="882"/>
                </a:cubicBezTo>
                <a:cubicBezTo>
                  <a:pt x="11616" y="871"/>
                  <a:pt x="11620" y="868"/>
                  <a:pt x="11623" y="868"/>
                </a:cubicBezTo>
                <a:cubicBezTo>
                  <a:pt x="11626" y="868"/>
                  <a:pt x="11626" y="877"/>
                  <a:pt x="11628" y="877"/>
                </a:cubicBezTo>
                <a:cubicBezTo>
                  <a:pt x="11629" y="877"/>
                  <a:pt x="11630" y="875"/>
                  <a:pt x="11633" y="870"/>
                </a:cubicBezTo>
                <a:lnTo>
                  <a:pt x="11633" y="846"/>
                </a:lnTo>
                <a:cubicBezTo>
                  <a:pt x="11621" y="870"/>
                  <a:pt x="11597" y="882"/>
                  <a:pt x="11597" y="905"/>
                </a:cubicBezTo>
                <a:cubicBezTo>
                  <a:pt x="11570" y="933"/>
                  <a:pt x="11549" y="961"/>
                  <a:pt x="11530" y="961"/>
                </a:cubicBezTo>
                <a:cubicBezTo>
                  <a:pt x="11525" y="961"/>
                  <a:pt x="11519" y="958"/>
                  <a:pt x="11514" y="953"/>
                </a:cubicBezTo>
                <a:cubicBezTo>
                  <a:pt x="11526" y="905"/>
                  <a:pt x="11550" y="929"/>
                  <a:pt x="11562" y="882"/>
                </a:cubicBezTo>
                <a:cubicBezTo>
                  <a:pt x="11560" y="877"/>
                  <a:pt x="11557" y="875"/>
                  <a:pt x="11554" y="875"/>
                </a:cubicBezTo>
                <a:cubicBezTo>
                  <a:pt x="11530" y="875"/>
                  <a:pt x="11472" y="954"/>
                  <a:pt x="11457" y="954"/>
                </a:cubicBezTo>
                <a:cubicBezTo>
                  <a:pt x="11456" y="954"/>
                  <a:pt x="11455" y="954"/>
                  <a:pt x="11454" y="953"/>
                </a:cubicBezTo>
                <a:cubicBezTo>
                  <a:pt x="11451" y="943"/>
                  <a:pt x="11447" y="940"/>
                  <a:pt x="11442" y="940"/>
                </a:cubicBezTo>
                <a:cubicBezTo>
                  <a:pt x="11431" y="940"/>
                  <a:pt x="11417" y="955"/>
                  <a:pt x="11403" y="955"/>
                </a:cubicBezTo>
                <a:cubicBezTo>
                  <a:pt x="11400" y="955"/>
                  <a:pt x="11398" y="954"/>
                  <a:pt x="11395" y="953"/>
                </a:cubicBezTo>
                <a:cubicBezTo>
                  <a:pt x="11419" y="929"/>
                  <a:pt x="11395" y="917"/>
                  <a:pt x="11407" y="882"/>
                </a:cubicBezTo>
                <a:lnTo>
                  <a:pt x="11431" y="858"/>
                </a:lnTo>
                <a:lnTo>
                  <a:pt x="11431" y="858"/>
                </a:lnTo>
                <a:cubicBezTo>
                  <a:pt x="11428" y="860"/>
                  <a:pt x="11427" y="861"/>
                  <a:pt x="11425" y="861"/>
                </a:cubicBezTo>
                <a:cubicBezTo>
                  <a:pt x="11422" y="861"/>
                  <a:pt x="11422" y="857"/>
                  <a:pt x="11425" y="851"/>
                </a:cubicBezTo>
                <a:lnTo>
                  <a:pt x="11425" y="851"/>
                </a:lnTo>
                <a:cubicBezTo>
                  <a:pt x="11418" y="854"/>
                  <a:pt x="11412" y="855"/>
                  <a:pt x="11405" y="855"/>
                </a:cubicBezTo>
                <a:cubicBezTo>
                  <a:pt x="11399" y="855"/>
                  <a:pt x="11392" y="854"/>
                  <a:pt x="11384" y="854"/>
                </a:cubicBezTo>
                <a:cubicBezTo>
                  <a:pt x="11376" y="854"/>
                  <a:pt x="11368" y="855"/>
                  <a:pt x="11359" y="858"/>
                </a:cubicBezTo>
                <a:lnTo>
                  <a:pt x="11347" y="894"/>
                </a:lnTo>
                <a:cubicBezTo>
                  <a:pt x="11339" y="894"/>
                  <a:pt x="11321" y="899"/>
                  <a:pt x="11309" y="899"/>
                </a:cubicBezTo>
                <a:cubicBezTo>
                  <a:pt x="11304" y="899"/>
                  <a:pt x="11300" y="898"/>
                  <a:pt x="11300" y="894"/>
                </a:cubicBezTo>
                <a:cubicBezTo>
                  <a:pt x="11276" y="894"/>
                  <a:pt x="11264" y="917"/>
                  <a:pt x="11228" y="953"/>
                </a:cubicBezTo>
                <a:cubicBezTo>
                  <a:pt x="11228" y="917"/>
                  <a:pt x="11252" y="882"/>
                  <a:pt x="11276" y="846"/>
                </a:cubicBezTo>
                <a:cubicBezTo>
                  <a:pt x="11276" y="870"/>
                  <a:pt x="11288" y="858"/>
                  <a:pt x="11288" y="882"/>
                </a:cubicBezTo>
                <a:cubicBezTo>
                  <a:pt x="11317" y="862"/>
                  <a:pt x="11361" y="828"/>
                  <a:pt x="11383" y="828"/>
                </a:cubicBezTo>
                <a:cubicBezTo>
                  <a:pt x="11389" y="828"/>
                  <a:pt x="11393" y="829"/>
                  <a:pt x="11395" y="834"/>
                </a:cubicBezTo>
                <a:cubicBezTo>
                  <a:pt x="11417" y="808"/>
                  <a:pt x="11421" y="801"/>
                  <a:pt x="11418" y="801"/>
                </a:cubicBezTo>
                <a:lnTo>
                  <a:pt x="11418" y="801"/>
                </a:lnTo>
                <a:cubicBezTo>
                  <a:pt x="11414" y="801"/>
                  <a:pt x="11401" y="809"/>
                  <a:pt x="11392" y="809"/>
                </a:cubicBezTo>
                <a:cubicBezTo>
                  <a:pt x="11387" y="809"/>
                  <a:pt x="11383" y="806"/>
                  <a:pt x="11383" y="798"/>
                </a:cubicBezTo>
                <a:cubicBezTo>
                  <a:pt x="11387" y="795"/>
                  <a:pt x="11392" y="792"/>
                  <a:pt x="11398" y="789"/>
                </a:cubicBezTo>
                <a:lnTo>
                  <a:pt x="11398" y="789"/>
                </a:lnTo>
                <a:cubicBezTo>
                  <a:pt x="11398" y="790"/>
                  <a:pt x="11399" y="791"/>
                  <a:pt x="11401" y="791"/>
                </a:cubicBezTo>
                <a:cubicBezTo>
                  <a:pt x="11405" y="791"/>
                  <a:pt x="11410" y="786"/>
                  <a:pt x="11416" y="779"/>
                </a:cubicBezTo>
                <a:lnTo>
                  <a:pt x="11416" y="779"/>
                </a:lnTo>
                <a:cubicBezTo>
                  <a:pt x="11409" y="783"/>
                  <a:pt x="11403" y="786"/>
                  <a:pt x="11398" y="789"/>
                </a:cubicBezTo>
                <a:lnTo>
                  <a:pt x="11398" y="789"/>
                </a:lnTo>
                <a:cubicBezTo>
                  <a:pt x="11396" y="787"/>
                  <a:pt x="11395" y="782"/>
                  <a:pt x="11395" y="775"/>
                </a:cubicBezTo>
                <a:cubicBezTo>
                  <a:pt x="11393" y="775"/>
                  <a:pt x="11392" y="776"/>
                  <a:pt x="11390" y="776"/>
                </a:cubicBezTo>
                <a:cubicBezTo>
                  <a:pt x="11375" y="776"/>
                  <a:pt x="11394" y="715"/>
                  <a:pt x="11383" y="715"/>
                </a:cubicBezTo>
                <a:lnTo>
                  <a:pt x="11383" y="715"/>
                </a:lnTo>
                <a:cubicBezTo>
                  <a:pt x="11363" y="735"/>
                  <a:pt x="11335" y="780"/>
                  <a:pt x="11319" y="780"/>
                </a:cubicBezTo>
                <a:cubicBezTo>
                  <a:pt x="11316" y="780"/>
                  <a:pt x="11314" y="778"/>
                  <a:pt x="11312" y="775"/>
                </a:cubicBezTo>
                <a:lnTo>
                  <a:pt x="11347" y="739"/>
                </a:lnTo>
                <a:cubicBezTo>
                  <a:pt x="11344" y="735"/>
                  <a:pt x="11340" y="734"/>
                  <a:pt x="11337" y="734"/>
                </a:cubicBezTo>
                <a:cubicBezTo>
                  <a:pt x="11318" y="734"/>
                  <a:pt x="11300" y="776"/>
                  <a:pt x="11281" y="776"/>
                </a:cubicBezTo>
                <a:cubicBezTo>
                  <a:pt x="11280" y="776"/>
                  <a:pt x="11278" y="775"/>
                  <a:pt x="11276" y="775"/>
                </a:cubicBezTo>
                <a:cubicBezTo>
                  <a:pt x="11276" y="786"/>
                  <a:pt x="11240" y="822"/>
                  <a:pt x="11264" y="822"/>
                </a:cubicBezTo>
                <a:cubicBezTo>
                  <a:pt x="11252" y="834"/>
                  <a:pt x="11240" y="840"/>
                  <a:pt x="11231" y="840"/>
                </a:cubicBezTo>
                <a:cubicBezTo>
                  <a:pt x="11222" y="840"/>
                  <a:pt x="11216" y="834"/>
                  <a:pt x="11216" y="822"/>
                </a:cubicBezTo>
                <a:cubicBezTo>
                  <a:pt x="11204" y="822"/>
                  <a:pt x="11204" y="834"/>
                  <a:pt x="11193" y="846"/>
                </a:cubicBezTo>
                <a:cubicBezTo>
                  <a:pt x="11193" y="862"/>
                  <a:pt x="11198" y="866"/>
                  <a:pt x="11204" y="866"/>
                </a:cubicBezTo>
                <a:cubicBezTo>
                  <a:pt x="11210" y="866"/>
                  <a:pt x="11217" y="862"/>
                  <a:pt x="11221" y="862"/>
                </a:cubicBezTo>
                <a:cubicBezTo>
                  <a:pt x="11224" y="862"/>
                  <a:pt x="11224" y="866"/>
                  <a:pt x="11216" y="882"/>
                </a:cubicBezTo>
                <a:lnTo>
                  <a:pt x="11252" y="846"/>
                </a:lnTo>
                <a:lnTo>
                  <a:pt x="11252" y="846"/>
                </a:lnTo>
                <a:cubicBezTo>
                  <a:pt x="11264" y="870"/>
                  <a:pt x="11240" y="905"/>
                  <a:pt x="11228" y="917"/>
                </a:cubicBezTo>
                <a:cubicBezTo>
                  <a:pt x="11218" y="938"/>
                  <a:pt x="11213" y="945"/>
                  <a:pt x="11212" y="945"/>
                </a:cubicBezTo>
                <a:cubicBezTo>
                  <a:pt x="11209" y="945"/>
                  <a:pt x="11213" y="927"/>
                  <a:pt x="11207" y="927"/>
                </a:cubicBezTo>
                <a:cubicBezTo>
                  <a:pt x="11205" y="927"/>
                  <a:pt x="11200" y="931"/>
                  <a:pt x="11193" y="941"/>
                </a:cubicBezTo>
                <a:lnTo>
                  <a:pt x="11204" y="941"/>
                </a:lnTo>
                <a:cubicBezTo>
                  <a:pt x="11191" y="968"/>
                  <a:pt x="11178" y="976"/>
                  <a:pt x="11169" y="976"/>
                </a:cubicBezTo>
                <a:cubicBezTo>
                  <a:pt x="11162" y="976"/>
                  <a:pt x="11157" y="970"/>
                  <a:pt x="11157" y="965"/>
                </a:cubicBezTo>
                <a:cubicBezTo>
                  <a:pt x="11157" y="941"/>
                  <a:pt x="11145" y="917"/>
                  <a:pt x="11157" y="894"/>
                </a:cubicBezTo>
                <a:lnTo>
                  <a:pt x="11193" y="882"/>
                </a:lnTo>
                <a:cubicBezTo>
                  <a:pt x="11193" y="875"/>
                  <a:pt x="11190" y="873"/>
                  <a:pt x="11186" y="873"/>
                </a:cubicBezTo>
                <a:cubicBezTo>
                  <a:pt x="11178" y="873"/>
                  <a:pt x="11162" y="884"/>
                  <a:pt x="11152" y="884"/>
                </a:cubicBezTo>
                <a:cubicBezTo>
                  <a:pt x="11149" y="884"/>
                  <a:pt x="11147" y="883"/>
                  <a:pt x="11145" y="882"/>
                </a:cubicBezTo>
                <a:cubicBezTo>
                  <a:pt x="11145" y="882"/>
                  <a:pt x="11145" y="870"/>
                  <a:pt x="11145" y="858"/>
                </a:cubicBezTo>
                <a:cubicBezTo>
                  <a:pt x="11145" y="858"/>
                  <a:pt x="11134" y="863"/>
                  <a:pt x="11124" y="863"/>
                </a:cubicBezTo>
                <a:cubicBezTo>
                  <a:pt x="11118" y="863"/>
                  <a:pt x="11113" y="862"/>
                  <a:pt x="11109" y="858"/>
                </a:cubicBezTo>
                <a:lnTo>
                  <a:pt x="11097" y="882"/>
                </a:lnTo>
                <a:lnTo>
                  <a:pt x="11109" y="870"/>
                </a:lnTo>
                <a:lnTo>
                  <a:pt x="11109" y="870"/>
                </a:lnTo>
                <a:cubicBezTo>
                  <a:pt x="11121" y="870"/>
                  <a:pt x="11121" y="894"/>
                  <a:pt x="11097" y="917"/>
                </a:cubicBezTo>
                <a:cubicBezTo>
                  <a:pt x="11095" y="918"/>
                  <a:pt x="11093" y="919"/>
                  <a:pt x="11092" y="919"/>
                </a:cubicBezTo>
                <a:cubicBezTo>
                  <a:pt x="11078" y="919"/>
                  <a:pt x="11098" y="867"/>
                  <a:pt x="11109" y="834"/>
                </a:cubicBezTo>
                <a:cubicBezTo>
                  <a:pt x="11116" y="824"/>
                  <a:pt x="11120" y="821"/>
                  <a:pt x="11122" y="821"/>
                </a:cubicBezTo>
                <a:cubicBezTo>
                  <a:pt x="11128" y="821"/>
                  <a:pt x="11128" y="836"/>
                  <a:pt x="11138" y="836"/>
                </a:cubicBezTo>
                <a:cubicBezTo>
                  <a:pt x="11140" y="836"/>
                  <a:pt x="11142" y="835"/>
                  <a:pt x="11145" y="834"/>
                </a:cubicBezTo>
                <a:cubicBezTo>
                  <a:pt x="11157" y="786"/>
                  <a:pt x="11121" y="822"/>
                  <a:pt x="11121" y="786"/>
                </a:cubicBezTo>
                <a:cubicBezTo>
                  <a:pt x="11133" y="771"/>
                  <a:pt x="11140" y="767"/>
                  <a:pt x="11144" y="767"/>
                </a:cubicBezTo>
                <a:cubicBezTo>
                  <a:pt x="11148" y="767"/>
                  <a:pt x="11151" y="771"/>
                  <a:pt x="11154" y="771"/>
                </a:cubicBezTo>
                <a:cubicBezTo>
                  <a:pt x="11157" y="771"/>
                  <a:pt x="11161" y="767"/>
                  <a:pt x="11169" y="751"/>
                </a:cubicBezTo>
                <a:cubicBezTo>
                  <a:pt x="11167" y="749"/>
                  <a:pt x="11165" y="748"/>
                  <a:pt x="11163" y="748"/>
                </a:cubicBezTo>
                <a:cubicBezTo>
                  <a:pt x="11156" y="748"/>
                  <a:pt x="11149" y="759"/>
                  <a:pt x="11142" y="759"/>
                </a:cubicBezTo>
                <a:cubicBezTo>
                  <a:pt x="11139" y="759"/>
                  <a:pt x="11136" y="757"/>
                  <a:pt x="11133" y="751"/>
                </a:cubicBezTo>
                <a:cubicBezTo>
                  <a:pt x="11145" y="727"/>
                  <a:pt x="11157" y="727"/>
                  <a:pt x="11181" y="703"/>
                </a:cubicBezTo>
                <a:lnTo>
                  <a:pt x="11169" y="681"/>
                </a:lnTo>
                <a:lnTo>
                  <a:pt x="11169" y="681"/>
                </a:lnTo>
                <a:cubicBezTo>
                  <a:pt x="11166" y="685"/>
                  <a:pt x="11161" y="689"/>
                  <a:pt x="11157" y="691"/>
                </a:cubicBezTo>
                <a:lnTo>
                  <a:pt x="11145" y="667"/>
                </a:lnTo>
                <a:cubicBezTo>
                  <a:pt x="11157" y="644"/>
                  <a:pt x="11193" y="632"/>
                  <a:pt x="11193" y="596"/>
                </a:cubicBezTo>
                <a:lnTo>
                  <a:pt x="11193" y="596"/>
                </a:lnTo>
                <a:lnTo>
                  <a:pt x="11169" y="608"/>
                </a:lnTo>
                <a:cubicBezTo>
                  <a:pt x="11157" y="620"/>
                  <a:pt x="11169" y="632"/>
                  <a:pt x="11145" y="655"/>
                </a:cubicBezTo>
                <a:cubicBezTo>
                  <a:pt x="11145" y="652"/>
                  <a:pt x="11144" y="651"/>
                  <a:pt x="11143" y="651"/>
                </a:cubicBezTo>
                <a:cubicBezTo>
                  <a:pt x="11135" y="651"/>
                  <a:pt x="11106" y="705"/>
                  <a:pt x="11085" y="715"/>
                </a:cubicBezTo>
                <a:cubicBezTo>
                  <a:pt x="11073" y="715"/>
                  <a:pt x="11073" y="703"/>
                  <a:pt x="11073" y="691"/>
                </a:cubicBezTo>
                <a:cubicBezTo>
                  <a:pt x="11038" y="727"/>
                  <a:pt x="11014" y="703"/>
                  <a:pt x="10966" y="739"/>
                </a:cubicBezTo>
                <a:cubicBezTo>
                  <a:pt x="10990" y="715"/>
                  <a:pt x="10990" y="691"/>
                  <a:pt x="11002" y="655"/>
                </a:cubicBezTo>
                <a:cubicBezTo>
                  <a:pt x="11003" y="657"/>
                  <a:pt x="11005" y="657"/>
                  <a:pt x="11006" y="657"/>
                </a:cubicBezTo>
                <a:cubicBezTo>
                  <a:pt x="11019" y="657"/>
                  <a:pt x="11039" y="616"/>
                  <a:pt x="11050" y="584"/>
                </a:cubicBezTo>
                <a:lnTo>
                  <a:pt x="11050" y="584"/>
                </a:lnTo>
                <a:cubicBezTo>
                  <a:pt x="11038" y="584"/>
                  <a:pt x="11014" y="632"/>
                  <a:pt x="11014" y="644"/>
                </a:cubicBezTo>
                <a:cubicBezTo>
                  <a:pt x="11012" y="639"/>
                  <a:pt x="11009" y="638"/>
                  <a:pt x="11007" y="638"/>
                </a:cubicBezTo>
                <a:cubicBezTo>
                  <a:pt x="10999" y="638"/>
                  <a:pt x="10990" y="651"/>
                  <a:pt x="10984" y="651"/>
                </a:cubicBezTo>
                <a:cubicBezTo>
                  <a:pt x="10980" y="651"/>
                  <a:pt x="10978" y="646"/>
                  <a:pt x="10978" y="632"/>
                </a:cubicBezTo>
                <a:cubicBezTo>
                  <a:pt x="10978" y="620"/>
                  <a:pt x="11014" y="596"/>
                  <a:pt x="11014" y="572"/>
                </a:cubicBezTo>
                <a:cubicBezTo>
                  <a:pt x="11013" y="571"/>
                  <a:pt x="11012" y="571"/>
                  <a:pt x="11011" y="571"/>
                </a:cubicBezTo>
                <a:cubicBezTo>
                  <a:pt x="11002" y="571"/>
                  <a:pt x="10992" y="613"/>
                  <a:pt x="10976" y="613"/>
                </a:cubicBezTo>
                <a:cubicBezTo>
                  <a:pt x="10973" y="613"/>
                  <a:pt x="10970" y="611"/>
                  <a:pt x="10966" y="608"/>
                </a:cubicBezTo>
                <a:cubicBezTo>
                  <a:pt x="10978" y="608"/>
                  <a:pt x="10978" y="596"/>
                  <a:pt x="10978" y="596"/>
                </a:cubicBezTo>
                <a:cubicBezTo>
                  <a:pt x="10978" y="589"/>
                  <a:pt x="10976" y="586"/>
                  <a:pt x="10973" y="586"/>
                </a:cubicBezTo>
                <a:cubicBezTo>
                  <a:pt x="10965" y="586"/>
                  <a:pt x="10951" y="603"/>
                  <a:pt x="10943" y="620"/>
                </a:cubicBezTo>
                <a:cubicBezTo>
                  <a:pt x="10966" y="548"/>
                  <a:pt x="10907" y="608"/>
                  <a:pt x="10943" y="548"/>
                </a:cubicBezTo>
                <a:cubicBezTo>
                  <a:pt x="10907" y="548"/>
                  <a:pt x="10931" y="584"/>
                  <a:pt x="10919" y="608"/>
                </a:cubicBezTo>
                <a:cubicBezTo>
                  <a:pt x="10914" y="610"/>
                  <a:pt x="10910" y="611"/>
                  <a:pt x="10906" y="611"/>
                </a:cubicBezTo>
                <a:cubicBezTo>
                  <a:pt x="10891" y="611"/>
                  <a:pt x="10883" y="594"/>
                  <a:pt x="10883" y="584"/>
                </a:cubicBezTo>
                <a:cubicBezTo>
                  <a:pt x="10891" y="584"/>
                  <a:pt x="10899" y="579"/>
                  <a:pt x="10903" y="579"/>
                </a:cubicBezTo>
                <a:cubicBezTo>
                  <a:pt x="10905" y="579"/>
                  <a:pt x="10907" y="580"/>
                  <a:pt x="10907" y="584"/>
                </a:cubicBezTo>
                <a:lnTo>
                  <a:pt x="10919" y="536"/>
                </a:lnTo>
                <a:cubicBezTo>
                  <a:pt x="10917" y="529"/>
                  <a:pt x="10914" y="526"/>
                  <a:pt x="10911" y="526"/>
                </a:cubicBezTo>
                <a:cubicBezTo>
                  <a:pt x="10896" y="526"/>
                  <a:pt x="10870" y="583"/>
                  <a:pt x="10855" y="583"/>
                </a:cubicBezTo>
                <a:cubicBezTo>
                  <a:pt x="10852" y="583"/>
                  <a:pt x="10849" y="580"/>
                  <a:pt x="10847" y="572"/>
                </a:cubicBezTo>
                <a:cubicBezTo>
                  <a:pt x="10871" y="560"/>
                  <a:pt x="10859" y="536"/>
                  <a:pt x="10883" y="513"/>
                </a:cubicBezTo>
                <a:lnTo>
                  <a:pt x="10883" y="513"/>
                </a:lnTo>
                <a:cubicBezTo>
                  <a:pt x="10880" y="516"/>
                  <a:pt x="10877" y="516"/>
                  <a:pt x="10874" y="516"/>
                </a:cubicBezTo>
                <a:cubicBezTo>
                  <a:pt x="10871" y="516"/>
                  <a:pt x="10869" y="516"/>
                  <a:pt x="10867" y="516"/>
                </a:cubicBezTo>
                <a:cubicBezTo>
                  <a:pt x="10862" y="516"/>
                  <a:pt x="10859" y="519"/>
                  <a:pt x="10859" y="536"/>
                </a:cubicBezTo>
                <a:cubicBezTo>
                  <a:pt x="10847" y="536"/>
                  <a:pt x="10847" y="524"/>
                  <a:pt x="10847" y="513"/>
                </a:cubicBezTo>
                <a:cubicBezTo>
                  <a:pt x="10823" y="524"/>
                  <a:pt x="10812" y="524"/>
                  <a:pt x="10788" y="548"/>
                </a:cubicBezTo>
                <a:cubicBezTo>
                  <a:pt x="10776" y="536"/>
                  <a:pt x="10776" y="501"/>
                  <a:pt x="10776" y="489"/>
                </a:cubicBezTo>
                <a:cubicBezTo>
                  <a:pt x="10773" y="490"/>
                  <a:pt x="10770" y="490"/>
                  <a:pt x="10768" y="490"/>
                </a:cubicBezTo>
                <a:cubicBezTo>
                  <a:pt x="10743" y="490"/>
                  <a:pt x="10729" y="448"/>
                  <a:pt x="10699" y="448"/>
                </a:cubicBezTo>
                <a:cubicBezTo>
                  <a:pt x="10694" y="448"/>
                  <a:pt x="10687" y="450"/>
                  <a:pt x="10681" y="453"/>
                </a:cubicBezTo>
                <a:cubicBezTo>
                  <a:pt x="10678" y="450"/>
                  <a:pt x="10675" y="449"/>
                  <a:pt x="10673" y="449"/>
                </a:cubicBezTo>
                <a:cubicBezTo>
                  <a:pt x="10660" y="449"/>
                  <a:pt x="10665" y="502"/>
                  <a:pt x="10649" y="502"/>
                </a:cubicBezTo>
                <a:cubicBezTo>
                  <a:pt x="10648" y="502"/>
                  <a:pt x="10646" y="501"/>
                  <a:pt x="10645" y="501"/>
                </a:cubicBezTo>
                <a:cubicBezTo>
                  <a:pt x="10669" y="453"/>
                  <a:pt x="10645" y="453"/>
                  <a:pt x="10645" y="429"/>
                </a:cubicBezTo>
                <a:cubicBezTo>
                  <a:pt x="10636" y="412"/>
                  <a:pt x="10625" y="409"/>
                  <a:pt x="10613" y="409"/>
                </a:cubicBezTo>
                <a:cubicBezTo>
                  <a:pt x="10605" y="409"/>
                  <a:pt x="10597" y="410"/>
                  <a:pt x="10590" y="410"/>
                </a:cubicBezTo>
                <a:cubicBezTo>
                  <a:pt x="10577" y="410"/>
                  <a:pt x="10566" y="406"/>
                  <a:pt x="10562" y="382"/>
                </a:cubicBezTo>
                <a:cubicBezTo>
                  <a:pt x="10562" y="382"/>
                  <a:pt x="10573" y="370"/>
                  <a:pt x="10573" y="370"/>
                </a:cubicBezTo>
                <a:cubicBezTo>
                  <a:pt x="10562" y="334"/>
                  <a:pt x="10538" y="346"/>
                  <a:pt x="10514" y="322"/>
                </a:cubicBezTo>
                <a:lnTo>
                  <a:pt x="10526" y="322"/>
                </a:lnTo>
                <a:cubicBezTo>
                  <a:pt x="10515" y="295"/>
                  <a:pt x="10499" y="288"/>
                  <a:pt x="10482" y="288"/>
                </a:cubicBezTo>
                <a:cubicBezTo>
                  <a:pt x="10461" y="288"/>
                  <a:pt x="10438" y="298"/>
                  <a:pt x="10419" y="298"/>
                </a:cubicBezTo>
                <a:cubicBezTo>
                  <a:pt x="10419" y="286"/>
                  <a:pt x="10431" y="274"/>
                  <a:pt x="10431" y="263"/>
                </a:cubicBezTo>
                <a:cubicBezTo>
                  <a:pt x="10424" y="256"/>
                  <a:pt x="10414" y="246"/>
                  <a:pt x="10400" y="246"/>
                </a:cubicBezTo>
                <a:cubicBezTo>
                  <a:pt x="10389" y="246"/>
                  <a:pt x="10375" y="253"/>
                  <a:pt x="10359" y="274"/>
                </a:cubicBezTo>
                <a:cubicBezTo>
                  <a:pt x="10359" y="245"/>
                  <a:pt x="10357" y="240"/>
                  <a:pt x="10354" y="240"/>
                </a:cubicBezTo>
                <a:cubicBezTo>
                  <a:pt x="10352" y="240"/>
                  <a:pt x="10350" y="241"/>
                  <a:pt x="10348" y="241"/>
                </a:cubicBezTo>
                <a:cubicBezTo>
                  <a:pt x="10344" y="241"/>
                  <a:pt x="10340" y="237"/>
                  <a:pt x="10335" y="215"/>
                </a:cubicBezTo>
                <a:cubicBezTo>
                  <a:pt x="10335" y="209"/>
                  <a:pt x="10338" y="209"/>
                  <a:pt x="10341" y="209"/>
                </a:cubicBezTo>
                <a:cubicBezTo>
                  <a:pt x="10344" y="209"/>
                  <a:pt x="10347" y="209"/>
                  <a:pt x="10347" y="203"/>
                </a:cubicBezTo>
                <a:cubicBezTo>
                  <a:pt x="10335" y="179"/>
                  <a:pt x="10323" y="191"/>
                  <a:pt x="10311" y="179"/>
                </a:cubicBezTo>
                <a:cubicBezTo>
                  <a:pt x="10283" y="189"/>
                  <a:pt x="10254" y="237"/>
                  <a:pt x="10232" y="237"/>
                </a:cubicBezTo>
                <a:cubicBezTo>
                  <a:pt x="10226" y="237"/>
                  <a:pt x="10221" y="234"/>
                  <a:pt x="10216" y="227"/>
                </a:cubicBezTo>
                <a:cubicBezTo>
                  <a:pt x="10240" y="155"/>
                  <a:pt x="10240" y="215"/>
                  <a:pt x="10264" y="155"/>
                </a:cubicBezTo>
                <a:lnTo>
                  <a:pt x="10264" y="155"/>
                </a:lnTo>
                <a:cubicBezTo>
                  <a:pt x="10257" y="162"/>
                  <a:pt x="10250" y="169"/>
                  <a:pt x="10246" y="169"/>
                </a:cubicBezTo>
                <a:cubicBezTo>
                  <a:pt x="10242" y="169"/>
                  <a:pt x="10240" y="165"/>
                  <a:pt x="10240" y="155"/>
                </a:cubicBezTo>
                <a:cubicBezTo>
                  <a:pt x="10252" y="132"/>
                  <a:pt x="10252" y="143"/>
                  <a:pt x="10264" y="120"/>
                </a:cubicBezTo>
                <a:cubicBezTo>
                  <a:pt x="10264" y="117"/>
                  <a:pt x="10263" y="115"/>
                  <a:pt x="10261" y="115"/>
                </a:cubicBezTo>
                <a:cubicBezTo>
                  <a:pt x="10251" y="115"/>
                  <a:pt x="10211" y="168"/>
                  <a:pt x="10205" y="168"/>
                </a:cubicBezTo>
                <a:cubicBezTo>
                  <a:pt x="10205" y="168"/>
                  <a:pt x="10204" y="168"/>
                  <a:pt x="10204" y="167"/>
                </a:cubicBezTo>
                <a:cubicBezTo>
                  <a:pt x="10192" y="191"/>
                  <a:pt x="10192" y="191"/>
                  <a:pt x="10204" y="191"/>
                </a:cubicBezTo>
                <a:cubicBezTo>
                  <a:pt x="10197" y="205"/>
                  <a:pt x="10191" y="210"/>
                  <a:pt x="10186" y="210"/>
                </a:cubicBezTo>
                <a:cubicBezTo>
                  <a:pt x="10174" y="210"/>
                  <a:pt x="10165" y="189"/>
                  <a:pt x="10151" y="189"/>
                </a:cubicBezTo>
                <a:cubicBezTo>
                  <a:pt x="10149" y="189"/>
                  <a:pt x="10147" y="190"/>
                  <a:pt x="10145" y="191"/>
                </a:cubicBezTo>
                <a:cubicBezTo>
                  <a:pt x="10145" y="203"/>
                  <a:pt x="10157" y="215"/>
                  <a:pt x="10145" y="251"/>
                </a:cubicBezTo>
                <a:cubicBezTo>
                  <a:pt x="10141" y="247"/>
                  <a:pt x="10137" y="245"/>
                  <a:pt x="10132" y="245"/>
                </a:cubicBezTo>
                <a:cubicBezTo>
                  <a:pt x="10110" y="245"/>
                  <a:pt x="10081" y="290"/>
                  <a:pt x="10061" y="310"/>
                </a:cubicBezTo>
                <a:cubicBezTo>
                  <a:pt x="10050" y="274"/>
                  <a:pt x="10097" y="263"/>
                  <a:pt x="10121" y="203"/>
                </a:cubicBezTo>
                <a:cubicBezTo>
                  <a:pt x="10121" y="191"/>
                  <a:pt x="10133" y="143"/>
                  <a:pt x="10145" y="132"/>
                </a:cubicBezTo>
                <a:cubicBezTo>
                  <a:pt x="10142" y="126"/>
                  <a:pt x="10138" y="124"/>
                  <a:pt x="10133" y="124"/>
                </a:cubicBezTo>
                <a:cubicBezTo>
                  <a:pt x="10116" y="124"/>
                  <a:pt x="10091" y="146"/>
                  <a:pt x="10073" y="155"/>
                </a:cubicBezTo>
                <a:lnTo>
                  <a:pt x="10085" y="143"/>
                </a:lnTo>
                <a:cubicBezTo>
                  <a:pt x="10083" y="142"/>
                  <a:pt x="10081" y="142"/>
                  <a:pt x="10078" y="142"/>
                </a:cubicBezTo>
                <a:cubicBezTo>
                  <a:pt x="10059" y="142"/>
                  <a:pt x="10033" y="167"/>
                  <a:pt x="10016" y="167"/>
                </a:cubicBezTo>
                <a:cubicBezTo>
                  <a:pt x="10010" y="167"/>
                  <a:pt x="10005" y="164"/>
                  <a:pt x="10002" y="155"/>
                </a:cubicBezTo>
                <a:lnTo>
                  <a:pt x="10002" y="167"/>
                </a:lnTo>
                <a:cubicBezTo>
                  <a:pt x="10002" y="179"/>
                  <a:pt x="9990" y="167"/>
                  <a:pt x="9966" y="191"/>
                </a:cubicBezTo>
                <a:cubicBezTo>
                  <a:pt x="9976" y="172"/>
                  <a:pt x="9978" y="153"/>
                  <a:pt x="9984" y="140"/>
                </a:cubicBezTo>
                <a:lnTo>
                  <a:pt x="9984" y="140"/>
                </a:lnTo>
                <a:cubicBezTo>
                  <a:pt x="9940" y="199"/>
                  <a:pt x="9917" y="158"/>
                  <a:pt x="9871" y="215"/>
                </a:cubicBezTo>
                <a:cubicBezTo>
                  <a:pt x="9871" y="203"/>
                  <a:pt x="9895" y="167"/>
                  <a:pt x="9907" y="155"/>
                </a:cubicBezTo>
                <a:cubicBezTo>
                  <a:pt x="9914" y="162"/>
                  <a:pt x="9916" y="169"/>
                  <a:pt x="9920" y="169"/>
                </a:cubicBezTo>
                <a:cubicBezTo>
                  <a:pt x="9923" y="169"/>
                  <a:pt x="9925" y="165"/>
                  <a:pt x="9930" y="155"/>
                </a:cubicBezTo>
                <a:cubicBezTo>
                  <a:pt x="9919" y="155"/>
                  <a:pt x="9919" y="132"/>
                  <a:pt x="9930" y="108"/>
                </a:cubicBezTo>
                <a:lnTo>
                  <a:pt x="9930" y="108"/>
                </a:lnTo>
                <a:cubicBezTo>
                  <a:pt x="9907" y="143"/>
                  <a:pt x="9883" y="155"/>
                  <a:pt x="9859" y="167"/>
                </a:cubicBezTo>
                <a:cubicBezTo>
                  <a:pt x="9847" y="167"/>
                  <a:pt x="9823" y="167"/>
                  <a:pt x="9859" y="155"/>
                </a:cubicBezTo>
                <a:lnTo>
                  <a:pt x="9847" y="155"/>
                </a:lnTo>
                <a:cubicBezTo>
                  <a:pt x="9847" y="143"/>
                  <a:pt x="9847" y="143"/>
                  <a:pt x="9847" y="143"/>
                </a:cubicBezTo>
                <a:lnTo>
                  <a:pt x="9907" y="132"/>
                </a:lnTo>
                <a:lnTo>
                  <a:pt x="9871" y="132"/>
                </a:lnTo>
                <a:cubicBezTo>
                  <a:pt x="9877" y="126"/>
                  <a:pt x="9877" y="123"/>
                  <a:pt x="9872" y="123"/>
                </a:cubicBezTo>
                <a:cubicBezTo>
                  <a:pt x="9868" y="123"/>
                  <a:pt x="9859" y="126"/>
                  <a:pt x="9847" y="132"/>
                </a:cubicBezTo>
                <a:lnTo>
                  <a:pt x="9835" y="132"/>
                </a:lnTo>
                <a:cubicBezTo>
                  <a:pt x="9835" y="132"/>
                  <a:pt x="9835" y="132"/>
                  <a:pt x="9835" y="143"/>
                </a:cubicBezTo>
                <a:cubicBezTo>
                  <a:pt x="9835" y="143"/>
                  <a:pt x="9823" y="143"/>
                  <a:pt x="9823" y="155"/>
                </a:cubicBezTo>
                <a:cubicBezTo>
                  <a:pt x="9811" y="167"/>
                  <a:pt x="9811" y="167"/>
                  <a:pt x="9800" y="167"/>
                </a:cubicBezTo>
                <a:cubicBezTo>
                  <a:pt x="9811" y="155"/>
                  <a:pt x="9811" y="155"/>
                  <a:pt x="9811" y="155"/>
                </a:cubicBezTo>
                <a:cubicBezTo>
                  <a:pt x="9811" y="143"/>
                  <a:pt x="9811" y="143"/>
                  <a:pt x="9811" y="143"/>
                </a:cubicBezTo>
                <a:cubicBezTo>
                  <a:pt x="9823" y="132"/>
                  <a:pt x="9823" y="132"/>
                  <a:pt x="9835" y="132"/>
                </a:cubicBezTo>
                <a:lnTo>
                  <a:pt x="9811" y="132"/>
                </a:lnTo>
                <a:cubicBezTo>
                  <a:pt x="9811" y="128"/>
                  <a:pt x="9810" y="126"/>
                  <a:pt x="9808" y="126"/>
                </a:cubicBezTo>
                <a:cubicBezTo>
                  <a:pt x="9805" y="126"/>
                  <a:pt x="9800" y="132"/>
                  <a:pt x="9800" y="132"/>
                </a:cubicBezTo>
                <a:cubicBezTo>
                  <a:pt x="9788" y="143"/>
                  <a:pt x="9788" y="143"/>
                  <a:pt x="9776" y="143"/>
                </a:cubicBezTo>
                <a:lnTo>
                  <a:pt x="9728" y="143"/>
                </a:lnTo>
                <a:lnTo>
                  <a:pt x="9776" y="132"/>
                </a:lnTo>
                <a:lnTo>
                  <a:pt x="9685" y="132"/>
                </a:lnTo>
                <a:cubicBezTo>
                  <a:pt x="9704" y="129"/>
                  <a:pt x="9728" y="126"/>
                  <a:pt x="9752" y="120"/>
                </a:cubicBezTo>
                <a:lnTo>
                  <a:pt x="9740" y="120"/>
                </a:lnTo>
                <a:lnTo>
                  <a:pt x="9776" y="108"/>
                </a:lnTo>
                <a:lnTo>
                  <a:pt x="9740" y="108"/>
                </a:lnTo>
                <a:cubicBezTo>
                  <a:pt x="9771" y="108"/>
                  <a:pt x="9775" y="90"/>
                  <a:pt x="9807" y="85"/>
                </a:cubicBezTo>
                <a:lnTo>
                  <a:pt x="9807" y="85"/>
                </a:lnTo>
                <a:cubicBezTo>
                  <a:pt x="9808" y="85"/>
                  <a:pt x="9810" y="84"/>
                  <a:pt x="9811" y="84"/>
                </a:cubicBezTo>
                <a:cubicBezTo>
                  <a:pt x="9776" y="84"/>
                  <a:pt x="9788" y="84"/>
                  <a:pt x="9776" y="96"/>
                </a:cubicBezTo>
                <a:cubicBezTo>
                  <a:pt x="9728" y="96"/>
                  <a:pt x="9752" y="84"/>
                  <a:pt x="9740" y="84"/>
                </a:cubicBezTo>
                <a:cubicBezTo>
                  <a:pt x="9764" y="84"/>
                  <a:pt x="9776" y="84"/>
                  <a:pt x="9788" y="72"/>
                </a:cubicBezTo>
                <a:lnTo>
                  <a:pt x="9788" y="72"/>
                </a:lnTo>
                <a:cubicBezTo>
                  <a:pt x="9780" y="76"/>
                  <a:pt x="9773" y="77"/>
                  <a:pt x="9769" y="77"/>
                </a:cubicBezTo>
                <a:cubicBezTo>
                  <a:pt x="9760" y="77"/>
                  <a:pt x="9760" y="72"/>
                  <a:pt x="9776" y="72"/>
                </a:cubicBezTo>
                <a:cubicBezTo>
                  <a:pt x="9740" y="72"/>
                  <a:pt x="9763" y="72"/>
                  <a:pt x="9764" y="60"/>
                </a:cubicBezTo>
                <a:lnTo>
                  <a:pt x="9764" y="60"/>
                </a:lnTo>
                <a:cubicBezTo>
                  <a:pt x="9763" y="72"/>
                  <a:pt x="9740" y="72"/>
                  <a:pt x="9704" y="72"/>
                </a:cubicBezTo>
                <a:lnTo>
                  <a:pt x="9669" y="72"/>
                </a:lnTo>
                <a:cubicBezTo>
                  <a:pt x="9621" y="72"/>
                  <a:pt x="9704" y="60"/>
                  <a:pt x="9692" y="60"/>
                </a:cubicBezTo>
                <a:lnTo>
                  <a:pt x="9740" y="60"/>
                </a:lnTo>
                <a:cubicBezTo>
                  <a:pt x="9728" y="60"/>
                  <a:pt x="9692" y="48"/>
                  <a:pt x="9680" y="48"/>
                </a:cubicBezTo>
                <a:cubicBezTo>
                  <a:pt x="9659" y="51"/>
                  <a:pt x="9646" y="52"/>
                  <a:pt x="9639" y="52"/>
                </a:cubicBezTo>
                <a:cubicBezTo>
                  <a:pt x="9610" y="52"/>
                  <a:pt x="9671" y="36"/>
                  <a:pt x="9633" y="3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30"/>
          <p:cNvSpPr/>
          <p:nvPr/>
        </p:nvSpPr>
        <p:spPr>
          <a:xfrm rot="10800000">
            <a:off x="1340553" y="8414659"/>
            <a:ext cx="287700" cy="135900"/>
          </a:xfrm>
          <a:prstGeom prst="triangl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30"/>
          <p:cNvSpPr/>
          <p:nvPr/>
        </p:nvSpPr>
        <p:spPr>
          <a:xfrm>
            <a:off x="1186850" y="7929500"/>
            <a:ext cx="627900" cy="5292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30"/>
          <p:cNvSpPr txBox="1"/>
          <p:nvPr/>
        </p:nvSpPr>
        <p:spPr>
          <a:xfrm>
            <a:off x="1340550" y="7876900"/>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83C5BE"/>
                </a:solidFill>
                <a:latin typeface="Life Savers ExtraBold"/>
                <a:ea typeface="Life Savers ExtraBold"/>
                <a:cs typeface="Life Savers ExtraBold"/>
                <a:sym typeface="Life Savers ExtraBold"/>
              </a:rPr>
              <a:t>1</a:t>
            </a:r>
            <a:endParaRPr sz="3000">
              <a:solidFill>
                <a:srgbClr val="83C5BE"/>
              </a:solidFill>
              <a:latin typeface="Life Savers ExtraBold"/>
              <a:ea typeface="Life Savers ExtraBold"/>
              <a:cs typeface="Life Savers ExtraBold"/>
              <a:sym typeface="Life Savers ExtraBold"/>
            </a:endParaRPr>
          </a:p>
        </p:txBody>
      </p:sp>
      <p:cxnSp>
        <p:nvCxnSpPr>
          <p:cNvPr id="936" name="Google Shape;936;p30"/>
          <p:cNvCxnSpPr/>
          <p:nvPr/>
        </p:nvCxnSpPr>
        <p:spPr>
          <a:xfrm>
            <a:off x="2034921" y="8182931"/>
            <a:ext cx="480300" cy="0"/>
          </a:xfrm>
          <a:prstGeom prst="straightConnector1">
            <a:avLst/>
          </a:prstGeom>
          <a:noFill/>
          <a:ln cap="flat" cmpd="sng" w="19050">
            <a:solidFill>
              <a:srgbClr val="83C5BE"/>
            </a:solidFill>
            <a:prstDash val="solid"/>
            <a:round/>
            <a:headEnd len="med" w="med" type="none"/>
            <a:tailEnd len="med" w="med" type="oval"/>
          </a:ln>
        </p:spPr>
      </p:cxnSp>
      <p:sp>
        <p:nvSpPr>
          <p:cNvPr id="937" name="Google Shape;937;p30"/>
          <p:cNvSpPr/>
          <p:nvPr/>
        </p:nvSpPr>
        <p:spPr>
          <a:xfrm rot="10800000">
            <a:off x="2888627" y="8414659"/>
            <a:ext cx="287700" cy="135900"/>
          </a:xfrm>
          <a:prstGeom prst="triangle">
            <a:avLst>
              <a:gd fmla="val 50000" name="adj"/>
            </a:avLst>
          </a:pr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30"/>
          <p:cNvSpPr/>
          <p:nvPr/>
        </p:nvSpPr>
        <p:spPr>
          <a:xfrm>
            <a:off x="2734925" y="7929500"/>
            <a:ext cx="627900" cy="529200"/>
          </a:xfrm>
          <a:prstGeom prst="roundRect">
            <a:avLst>
              <a:gd fmla="val 16667"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0"/>
          <p:cNvSpPr txBox="1"/>
          <p:nvPr/>
        </p:nvSpPr>
        <p:spPr>
          <a:xfrm>
            <a:off x="3103044" y="8047113"/>
            <a:ext cx="369000" cy="27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30"/>
          <p:cNvSpPr txBox="1"/>
          <p:nvPr/>
        </p:nvSpPr>
        <p:spPr>
          <a:xfrm>
            <a:off x="2845349" y="7864412"/>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E29578"/>
                </a:solidFill>
                <a:latin typeface="Life Savers ExtraBold"/>
                <a:ea typeface="Life Savers ExtraBold"/>
                <a:cs typeface="Life Savers ExtraBold"/>
                <a:sym typeface="Life Savers ExtraBold"/>
              </a:rPr>
              <a:t>2</a:t>
            </a:r>
            <a:endParaRPr sz="3000">
              <a:solidFill>
                <a:srgbClr val="E29578"/>
              </a:solidFill>
              <a:latin typeface="Life Savers ExtraBold"/>
              <a:ea typeface="Life Savers ExtraBold"/>
              <a:cs typeface="Life Savers ExtraBold"/>
              <a:sym typeface="Life Savers ExtraBold"/>
            </a:endParaRPr>
          </a:p>
        </p:txBody>
      </p:sp>
      <p:cxnSp>
        <p:nvCxnSpPr>
          <p:cNvPr id="941" name="Google Shape;941;p30"/>
          <p:cNvCxnSpPr/>
          <p:nvPr/>
        </p:nvCxnSpPr>
        <p:spPr>
          <a:xfrm>
            <a:off x="3506796" y="8182931"/>
            <a:ext cx="480300" cy="0"/>
          </a:xfrm>
          <a:prstGeom prst="straightConnector1">
            <a:avLst/>
          </a:prstGeom>
          <a:noFill/>
          <a:ln cap="flat" cmpd="sng" w="19050">
            <a:solidFill>
              <a:srgbClr val="83C5BE"/>
            </a:solidFill>
            <a:prstDash val="solid"/>
            <a:round/>
            <a:headEnd len="med" w="med" type="none"/>
            <a:tailEnd len="med" w="med" type="oval"/>
          </a:ln>
        </p:spPr>
      </p:cxnSp>
      <p:sp>
        <p:nvSpPr>
          <p:cNvPr id="942" name="Google Shape;942;p30"/>
          <p:cNvSpPr/>
          <p:nvPr/>
        </p:nvSpPr>
        <p:spPr>
          <a:xfrm rot="10800000">
            <a:off x="4360502" y="8414659"/>
            <a:ext cx="287700" cy="135900"/>
          </a:xfrm>
          <a:prstGeom prst="triangl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30"/>
          <p:cNvSpPr/>
          <p:nvPr/>
        </p:nvSpPr>
        <p:spPr>
          <a:xfrm>
            <a:off x="4206800" y="7929500"/>
            <a:ext cx="627900" cy="5292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83C5BE"/>
              </a:solidFill>
            </a:endParaRPr>
          </a:p>
        </p:txBody>
      </p:sp>
      <p:sp>
        <p:nvSpPr>
          <p:cNvPr id="944" name="Google Shape;944;p30"/>
          <p:cNvSpPr txBox="1"/>
          <p:nvPr/>
        </p:nvSpPr>
        <p:spPr>
          <a:xfrm>
            <a:off x="4317224" y="7864412"/>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83C5BE"/>
                </a:solidFill>
                <a:latin typeface="Life Savers ExtraBold"/>
                <a:ea typeface="Life Savers ExtraBold"/>
                <a:cs typeface="Life Savers ExtraBold"/>
                <a:sym typeface="Life Savers ExtraBold"/>
              </a:rPr>
              <a:t>3</a:t>
            </a:r>
            <a:endParaRPr sz="3000">
              <a:solidFill>
                <a:srgbClr val="83C5BE"/>
              </a:solidFill>
              <a:latin typeface="Life Savers ExtraBold"/>
              <a:ea typeface="Life Savers ExtraBold"/>
              <a:cs typeface="Life Savers ExtraBold"/>
              <a:sym typeface="Life Savers ExtraBold"/>
            </a:endParaRPr>
          </a:p>
        </p:txBody>
      </p:sp>
      <p:cxnSp>
        <p:nvCxnSpPr>
          <p:cNvPr id="945" name="Google Shape;945;p30"/>
          <p:cNvCxnSpPr/>
          <p:nvPr/>
        </p:nvCxnSpPr>
        <p:spPr>
          <a:xfrm>
            <a:off x="4978671" y="8182931"/>
            <a:ext cx="480300" cy="0"/>
          </a:xfrm>
          <a:prstGeom prst="straightConnector1">
            <a:avLst/>
          </a:prstGeom>
          <a:noFill/>
          <a:ln cap="flat" cmpd="sng" w="19050">
            <a:solidFill>
              <a:srgbClr val="83C5BE"/>
            </a:solidFill>
            <a:prstDash val="solid"/>
            <a:round/>
            <a:headEnd len="med" w="med" type="none"/>
            <a:tailEnd len="med" w="med" type="oval"/>
          </a:ln>
        </p:spPr>
      </p:cxnSp>
      <p:sp>
        <p:nvSpPr>
          <p:cNvPr id="946" name="Google Shape;946;p30"/>
          <p:cNvSpPr/>
          <p:nvPr/>
        </p:nvSpPr>
        <p:spPr>
          <a:xfrm rot="10800000">
            <a:off x="5832377" y="8414659"/>
            <a:ext cx="287700" cy="135900"/>
          </a:xfrm>
          <a:prstGeom prst="triangle">
            <a:avLst>
              <a:gd fmla="val 50000" name="adj"/>
            </a:avLst>
          </a:pr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30"/>
          <p:cNvSpPr/>
          <p:nvPr/>
        </p:nvSpPr>
        <p:spPr>
          <a:xfrm>
            <a:off x="5678675" y="7929500"/>
            <a:ext cx="627900" cy="529200"/>
          </a:xfrm>
          <a:prstGeom prst="roundRect">
            <a:avLst>
              <a:gd fmla="val 16667"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30"/>
          <p:cNvSpPr txBox="1"/>
          <p:nvPr/>
        </p:nvSpPr>
        <p:spPr>
          <a:xfrm>
            <a:off x="5768574" y="7864424"/>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E29578"/>
                </a:solidFill>
                <a:latin typeface="Life Savers ExtraBold"/>
                <a:ea typeface="Life Savers ExtraBold"/>
                <a:cs typeface="Life Savers ExtraBold"/>
                <a:sym typeface="Life Savers ExtraBold"/>
              </a:rPr>
              <a:t>4</a:t>
            </a:r>
            <a:endParaRPr sz="3000">
              <a:solidFill>
                <a:srgbClr val="E29578"/>
              </a:solidFill>
              <a:latin typeface="Life Savers ExtraBold"/>
              <a:ea typeface="Life Savers ExtraBold"/>
              <a:cs typeface="Life Savers ExtraBold"/>
              <a:sym typeface="Life Savers ExtraBold"/>
            </a:endParaRPr>
          </a:p>
        </p:txBody>
      </p:sp>
      <p:sp>
        <p:nvSpPr>
          <p:cNvPr id="949" name="Google Shape;949;p30"/>
          <p:cNvSpPr txBox="1"/>
          <p:nvPr/>
        </p:nvSpPr>
        <p:spPr>
          <a:xfrm>
            <a:off x="766713" y="8558225"/>
            <a:ext cx="1392000" cy="79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GB">
                <a:latin typeface="Mada"/>
                <a:ea typeface="Mada"/>
                <a:cs typeface="Mada"/>
                <a:sym typeface="Mada"/>
              </a:rPr>
              <a:t>Spontaneous</a:t>
            </a:r>
            <a:r>
              <a:rPr lang="en-GB">
                <a:latin typeface="Mada"/>
                <a:ea typeface="Mada"/>
                <a:cs typeface="Mada"/>
                <a:sym typeface="Mada"/>
              </a:rPr>
              <a:t> Pneumothorax </a:t>
            </a:r>
            <a:endParaRPr>
              <a:latin typeface="Mada"/>
              <a:ea typeface="Mada"/>
              <a:cs typeface="Mada"/>
              <a:sym typeface="Mada"/>
            </a:endParaRPr>
          </a:p>
        </p:txBody>
      </p:sp>
      <p:sp>
        <p:nvSpPr>
          <p:cNvPr id="950" name="Google Shape;950;p30"/>
          <p:cNvSpPr txBox="1"/>
          <p:nvPr/>
        </p:nvSpPr>
        <p:spPr>
          <a:xfrm>
            <a:off x="2393436" y="8558200"/>
            <a:ext cx="1649400" cy="40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Clr>
                <a:srgbClr val="000000"/>
              </a:buClr>
              <a:buSzPts val="1100"/>
              <a:buFont typeface="Arial"/>
              <a:buNone/>
            </a:pPr>
            <a:r>
              <a:rPr lang="en-GB">
                <a:latin typeface="Mada"/>
                <a:ea typeface="Mada"/>
                <a:cs typeface="Mada"/>
                <a:sym typeface="Mada"/>
              </a:rPr>
              <a:t>Pleural </a:t>
            </a:r>
            <a:r>
              <a:rPr lang="en-GB">
                <a:latin typeface="Mada"/>
                <a:ea typeface="Mada"/>
                <a:cs typeface="Mada"/>
                <a:sym typeface="Mada"/>
              </a:rPr>
              <a:t>effusion</a:t>
            </a:r>
            <a:endParaRPr baseline="30000">
              <a:latin typeface="Mada"/>
              <a:ea typeface="Mada"/>
              <a:cs typeface="Mada"/>
              <a:sym typeface="Mada"/>
            </a:endParaRPr>
          </a:p>
        </p:txBody>
      </p:sp>
      <p:sp>
        <p:nvSpPr>
          <p:cNvPr id="951" name="Google Shape;951;p30"/>
          <p:cNvSpPr txBox="1"/>
          <p:nvPr/>
        </p:nvSpPr>
        <p:spPr>
          <a:xfrm>
            <a:off x="4020163" y="8558200"/>
            <a:ext cx="1197600" cy="40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GB">
                <a:latin typeface="Mada"/>
                <a:ea typeface="Mada"/>
                <a:cs typeface="Mada"/>
                <a:sym typeface="Mada"/>
              </a:rPr>
              <a:t>Empyema (infection)</a:t>
            </a:r>
            <a:r>
              <a:rPr lang="en-GB">
                <a:latin typeface="Mada"/>
                <a:ea typeface="Mada"/>
                <a:cs typeface="Mada"/>
                <a:sym typeface="Mada"/>
              </a:rPr>
              <a:t> </a:t>
            </a:r>
            <a:endParaRPr>
              <a:latin typeface="Mada"/>
              <a:ea typeface="Mada"/>
              <a:cs typeface="Mada"/>
              <a:sym typeface="Mada"/>
            </a:endParaRPr>
          </a:p>
        </p:txBody>
      </p:sp>
      <p:sp>
        <p:nvSpPr>
          <p:cNvPr id="952" name="Google Shape;952;p30"/>
          <p:cNvSpPr txBox="1"/>
          <p:nvPr/>
        </p:nvSpPr>
        <p:spPr>
          <a:xfrm>
            <a:off x="5328036" y="8558200"/>
            <a:ext cx="1324200" cy="40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GB">
                <a:latin typeface="Mada"/>
                <a:ea typeface="Mada"/>
                <a:cs typeface="Mada"/>
                <a:sym typeface="Mada"/>
              </a:rPr>
              <a:t>Mesothelioma </a:t>
            </a:r>
            <a:endParaRPr>
              <a:latin typeface="Mada"/>
              <a:ea typeface="Mada"/>
              <a:cs typeface="Mada"/>
              <a:sym typeface="Mada"/>
            </a:endParaRPr>
          </a:p>
        </p:txBody>
      </p:sp>
      <p:sp>
        <p:nvSpPr>
          <p:cNvPr id="953" name="Google Shape;953;p30"/>
          <p:cNvSpPr txBox="1"/>
          <p:nvPr/>
        </p:nvSpPr>
        <p:spPr>
          <a:xfrm>
            <a:off x="337675" y="5155850"/>
            <a:ext cx="1479600" cy="1408800"/>
          </a:xfrm>
          <a:prstGeom prst="rect">
            <a:avLst/>
          </a:prstGeom>
          <a:noFill/>
          <a:ln cap="flat" cmpd="sng" w="19050">
            <a:solidFill>
              <a:srgbClr val="ABE5D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30"/>
          <p:cNvSpPr txBox="1"/>
          <p:nvPr/>
        </p:nvSpPr>
        <p:spPr>
          <a:xfrm>
            <a:off x="5779275" y="5159250"/>
            <a:ext cx="1479600" cy="1408800"/>
          </a:xfrm>
          <a:prstGeom prst="rect">
            <a:avLst/>
          </a:prstGeom>
          <a:noFill/>
          <a:ln cap="flat" cmpd="sng" w="19050">
            <a:solidFill>
              <a:srgbClr val="ABE5D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30"/>
          <p:cNvSpPr/>
          <p:nvPr/>
        </p:nvSpPr>
        <p:spPr>
          <a:xfrm>
            <a:off x="74475" y="9505950"/>
            <a:ext cx="7440600" cy="11100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Pectus excavatum can affect the heart and respiratory system, it's congenital and we have to rule out congenital cardiac anomalies.</a:t>
            </a:r>
            <a:endParaRPr sz="1000">
              <a:solidFill>
                <a:srgbClr val="6AA84F"/>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Pectus excavatum can be associated with connective tissue disorders such as Marfan’s syndrome, and with unilateral breast hypoplasia. Correction is only indicated when the patient’s quality of life is clearly impaired because of appearance, &amp; it involves major surgery.</a:t>
            </a:r>
            <a:endParaRPr sz="1000">
              <a:solidFill>
                <a:srgbClr val="1C4588"/>
              </a:solidFill>
              <a:latin typeface="Mada"/>
              <a:ea typeface="Mada"/>
              <a:cs typeface="Mada"/>
              <a:sym typeface="Mada"/>
            </a:endParaRPr>
          </a:p>
        </p:txBody>
      </p:sp>
      <p:grpSp>
        <p:nvGrpSpPr>
          <p:cNvPr id="956" name="Google Shape;956;p30"/>
          <p:cNvGrpSpPr/>
          <p:nvPr/>
        </p:nvGrpSpPr>
        <p:grpSpPr>
          <a:xfrm>
            <a:off x="323344" y="427790"/>
            <a:ext cx="467181" cy="476434"/>
            <a:chOff x="2410712" y="2415450"/>
            <a:chExt cx="312600" cy="312600"/>
          </a:xfrm>
        </p:grpSpPr>
        <p:sp>
          <p:nvSpPr>
            <p:cNvPr id="957" name="Google Shape;957;p3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3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9" name="Google Shape;959;p30"/>
          <p:cNvSpPr txBox="1"/>
          <p:nvPr/>
        </p:nvSpPr>
        <p:spPr>
          <a:xfrm>
            <a:off x="780625" y="454425"/>
            <a:ext cx="4591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Management</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grpSp>
        <p:nvGrpSpPr>
          <p:cNvPr id="960" name="Google Shape;960;p30"/>
          <p:cNvGrpSpPr/>
          <p:nvPr/>
        </p:nvGrpSpPr>
        <p:grpSpPr>
          <a:xfrm>
            <a:off x="2345429" y="2599653"/>
            <a:ext cx="1580318" cy="356333"/>
            <a:chOff x="2024116" y="3057284"/>
            <a:chExt cx="2157725" cy="535920"/>
          </a:xfrm>
        </p:grpSpPr>
        <p:sp>
          <p:nvSpPr>
            <p:cNvPr id="961" name="Google Shape;961;p30"/>
            <p:cNvSpPr/>
            <p:nvPr/>
          </p:nvSpPr>
          <p:spPr>
            <a:xfrm>
              <a:off x="2024116" y="3057284"/>
              <a:ext cx="580211" cy="372100"/>
            </a:xfrm>
            <a:custGeom>
              <a:rect b="b" l="l" r="r" t="t"/>
              <a:pathLst>
                <a:path extrusionOk="0" h="14884" w="21298">
                  <a:moveTo>
                    <a:pt x="0" y="0"/>
                  </a:moveTo>
                  <a:lnTo>
                    <a:pt x="0" y="14870"/>
                  </a:lnTo>
                  <a:lnTo>
                    <a:pt x="21298" y="14884"/>
                  </a:lnTo>
                </a:path>
              </a:pathLst>
            </a:custGeom>
            <a:noFill/>
            <a:ln cap="flat" cmpd="sng" w="9525">
              <a:solidFill>
                <a:srgbClr val="FF2A3A"/>
              </a:solidFill>
              <a:prstDash val="solid"/>
              <a:round/>
              <a:headEnd len="med" w="med" type="none"/>
              <a:tailEnd len="med" w="med" type="none"/>
            </a:ln>
          </p:spPr>
        </p:sp>
        <p:grpSp>
          <p:nvGrpSpPr>
            <p:cNvPr id="962" name="Google Shape;962;p30"/>
            <p:cNvGrpSpPr/>
            <p:nvPr/>
          </p:nvGrpSpPr>
          <p:grpSpPr>
            <a:xfrm>
              <a:off x="2600413" y="3214477"/>
              <a:ext cx="1581428" cy="378726"/>
              <a:chOff x="3963863" y="1388863"/>
              <a:chExt cx="1581428" cy="378726"/>
            </a:xfrm>
          </p:grpSpPr>
          <p:cxnSp>
            <p:nvCxnSpPr>
              <p:cNvPr id="963" name="Google Shape;963;p30"/>
              <p:cNvCxnSpPr/>
              <p:nvPr/>
            </p:nvCxnSpPr>
            <p:spPr>
              <a:xfrm>
                <a:off x="4195291" y="1603545"/>
                <a:ext cx="1350000" cy="0"/>
              </a:xfrm>
              <a:prstGeom prst="straightConnector1">
                <a:avLst/>
              </a:prstGeom>
              <a:noFill/>
              <a:ln cap="flat" cmpd="sng" w="9525">
                <a:solidFill>
                  <a:srgbClr val="FF2A3A"/>
                </a:solidFill>
                <a:prstDash val="solid"/>
                <a:round/>
                <a:headEnd len="med" w="med" type="none"/>
                <a:tailEnd len="med" w="med" type="none"/>
              </a:ln>
            </p:spPr>
          </p:cxnSp>
          <p:sp>
            <p:nvSpPr>
              <p:cNvPr id="964" name="Google Shape;964;p30"/>
              <p:cNvSpPr/>
              <p:nvPr/>
            </p:nvSpPr>
            <p:spPr>
              <a:xfrm>
                <a:off x="3963863" y="1388863"/>
                <a:ext cx="233249" cy="378726"/>
              </a:xfrm>
              <a:custGeom>
                <a:rect b="b" l="l" r="r" t="t"/>
                <a:pathLst>
                  <a:path extrusionOk="0" h="3905" w="2405">
                    <a:moveTo>
                      <a:pt x="0" y="2191"/>
                    </a:moveTo>
                    <a:lnTo>
                      <a:pt x="667" y="3905"/>
                    </a:lnTo>
                    <a:lnTo>
                      <a:pt x="1072" y="0"/>
                    </a:lnTo>
                    <a:lnTo>
                      <a:pt x="1715" y="3286"/>
                    </a:lnTo>
                    <a:lnTo>
                      <a:pt x="2001" y="334"/>
                    </a:lnTo>
                    <a:lnTo>
                      <a:pt x="2405" y="2239"/>
                    </a:lnTo>
                  </a:path>
                </a:pathLst>
              </a:custGeom>
              <a:noFill/>
              <a:ln cap="flat" cmpd="sng" w="9525">
                <a:solidFill>
                  <a:srgbClr val="FF2A3A"/>
                </a:solidFill>
                <a:prstDash val="solid"/>
                <a:round/>
                <a:headEnd len="med" w="med" type="none"/>
                <a:tailEnd len="med" w="med" type="none"/>
              </a:ln>
            </p:spPr>
          </p:sp>
        </p:grpSp>
      </p:grpSp>
      <p:grpSp>
        <p:nvGrpSpPr>
          <p:cNvPr id="965" name="Google Shape;965;p30"/>
          <p:cNvGrpSpPr/>
          <p:nvPr/>
        </p:nvGrpSpPr>
        <p:grpSpPr>
          <a:xfrm>
            <a:off x="3838465" y="3198749"/>
            <a:ext cx="1315246" cy="251815"/>
            <a:chOff x="5303050" y="3729149"/>
            <a:chExt cx="1965108" cy="378726"/>
          </a:xfrm>
        </p:grpSpPr>
        <p:sp>
          <p:nvSpPr>
            <p:cNvPr id="966" name="Google Shape;966;p30"/>
            <p:cNvSpPr/>
            <p:nvPr/>
          </p:nvSpPr>
          <p:spPr>
            <a:xfrm rot="-5400000">
              <a:off x="6767681" y="3392449"/>
              <a:ext cx="108520" cy="892432"/>
            </a:xfrm>
            <a:custGeom>
              <a:rect b="b" l="l" r="r" t="t"/>
              <a:pathLst>
                <a:path extrusionOk="0" h="23129" w="16943">
                  <a:moveTo>
                    <a:pt x="0" y="0"/>
                  </a:moveTo>
                  <a:lnTo>
                    <a:pt x="0" y="23129"/>
                  </a:lnTo>
                  <a:lnTo>
                    <a:pt x="16943" y="23129"/>
                  </a:lnTo>
                </a:path>
              </a:pathLst>
            </a:custGeom>
            <a:noFill/>
            <a:ln cap="flat" cmpd="sng" w="9525">
              <a:solidFill>
                <a:srgbClr val="FF2A3A"/>
              </a:solidFill>
              <a:prstDash val="solid"/>
              <a:round/>
              <a:headEnd len="med" w="med" type="none"/>
              <a:tailEnd len="med" w="med" type="none"/>
            </a:ln>
          </p:spPr>
        </p:sp>
        <p:grpSp>
          <p:nvGrpSpPr>
            <p:cNvPr id="967" name="Google Shape;967;p30"/>
            <p:cNvGrpSpPr/>
            <p:nvPr/>
          </p:nvGrpSpPr>
          <p:grpSpPr>
            <a:xfrm rot="10800000">
              <a:off x="5303050" y="3729149"/>
              <a:ext cx="1073258" cy="378726"/>
              <a:chOff x="3923823" y="1388863"/>
              <a:chExt cx="1073258" cy="378726"/>
            </a:xfrm>
          </p:grpSpPr>
          <p:cxnSp>
            <p:nvCxnSpPr>
              <p:cNvPr id="968" name="Google Shape;968;p30"/>
              <p:cNvCxnSpPr/>
              <p:nvPr/>
            </p:nvCxnSpPr>
            <p:spPr>
              <a:xfrm>
                <a:off x="4156181" y="1603539"/>
                <a:ext cx="840900" cy="0"/>
              </a:xfrm>
              <a:prstGeom prst="straightConnector1">
                <a:avLst/>
              </a:prstGeom>
              <a:noFill/>
              <a:ln cap="flat" cmpd="sng" w="9525">
                <a:solidFill>
                  <a:srgbClr val="FF2A3A"/>
                </a:solidFill>
                <a:prstDash val="solid"/>
                <a:round/>
                <a:headEnd len="med" w="med" type="none"/>
                <a:tailEnd len="med" w="med" type="none"/>
              </a:ln>
            </p:spPr>
          </p:cxnSp>
          <p:sp>
            <p:nvSpPr>
              <p:cNvPr id="969" name="Google Shape;969;p30"/>
              <p:cNvSpPr/>
              <p:nvPr/>
            </p:nvSpPr>
            <p:spPr>
              <a:xfrm>
                <a:off x="3923823" y="1388863"/>
                <a:ext cx="233249" cy="378726"/>
              </a:xfrm>
              <a:custGeom>
                <a:rect b="b" l="l" r="r" t="t"/>
                <a:pathLst>
                  <a:path extrusionOk="0" h="3905" w="2405">
                    <a:moveTo>
                      <a:pt x="0" y="2191"/>
                    </a:moveTo>
                    <a:lnTo>
                      <a:pt x="667" y="3905"/>
                    </a:lnTo>
                    <a:lnTo>
                      <a:pt x="1072" y="0"/>
                    </a:lnTo>
                    <a:lnTo>
                      <a:pt x="1715" y="3286"/>
                    </a:lnTo>
                    <a:lnTo>
                      <a:pt x="2001" y="334"/>
                    </a:lnTo>
                    <a:lnTo>
                      <a:pt x="2405" y="2239"/>
                    </a:lnTo>
                  </a:path>
                </a:pathLst>
              </a:custGeom>
              <a:noFill/>
              <a:ln cap="flat" cmpd="sng" w="9525">
                <a:solidFill>
                  <a:srgbClr val="FF2A3A"/>
                </a:solidFill>
                <a:prstDash val="solid"/>
                <a:round/>
                <a:headEnd len="med" w="med" type="none"/>
                <a:tailEnd len="med" w="med" type="none"/>
              </a:ln>
            </p:spPr>
          </p:sp>
        </p:grpSp>
      </p:grpSp>
      <p:grpSp>
        <p:nvGrpSpPr>
          <p:cNvPr id="970" name="Google Shape;970;p30"/>
          <p:cNvGrpSpPr/>
          <p:nvPr/>
        </p:nvGrpSpPr>
        <p:grpSpPr>
          <a:xfrm>
            <a:off x="4112390" y="1759620"/>
            <a:ext cx="854558" cy="733995"/>
            <a:chOff x="5029219" y="1793927"/>
            <a:chExt cx="1276794" cy="1103918"/>
          </a:xfrm>
        </p:grpSpPr>
        <p:sp>
          <p:nvSpPr>
            <p:cNvPr id="971" name="Google Shape;971;p30"/>
            <p:cNvSpPr/>
            <p:nvPr/>
          </p:nvSpPr>
          <p:spPr>
            <a:xfrm rot="5400000">
              <a:off x="4833975" y="2204344"/>
              <a:ext cx="888745" cy="498256"/>
            </a:xfrm>
            <a:custGeom>
              <a:rect b="b" l="l" r="r" t="t"/>
              <a:pathLst>
                <a:path extrusionOk="0" h="23129" w="16943">
                  <a:moveTo>
                    <a:pt x="0" y="0"/>
                  </a:moveTo>
                  <a:lnTo>
                    <a:pt x="0" y="23129"/>
                  </a:lnTo>
                  <a:lnTo>
                    <a:pt x="16943" y="23129"/>
                  </a:lnTo>
                </a:path>
              </a:pathLst>
            </a:custGeom>
            <a:noFill/>
            <a:ln cap="flat" cmpd="sng" w="9525">
              <a:solidFill>
                <a:srgbClr val="FF2A3A"/>
              </a:solidFill>
              <a:prstDash val="solid"/>
              <a:round/>
              <a:headEnd len="med" w="med" type="none"/>
              <a:tailEnd len="med" w="med" type="none"/>
            </a:ln>
          </p:spPr>
        </p:sp>
        <p:grpSp>
          <p:nvGrpSpPr>
            <p:cNvPr id="972" name="Google Shape;972;p30"/>
            <p:cNvGrpSpPr/>
            <p:nvPr/>
          </p:nvGrpSpPr>
          <p:grpSpPr>
            <a:xfrm>
              <a:off x="5525167" y="1793927"/>
              <a:ext cx="780846" cy="378726"/>
              <a:chOff x="4103117" y="1388863"/>
              <a:chExt cx="780846" cy="378726"/>
            </a:xfrm>
          </p:grpSpPr>
          <p:cxnSp>
            <p:nvCxnSpPr>
              <p:cNvPr id="973" name="Google Shape;973;p30"/>
              <p:cNvCxnSpPr/>
              <p:nvPr/>
            </p:nvCxnSpPr>
            <p:spPr>
              <a:xfrm>
                <a:off x="4333763" y="1603538"/>
                <a:ext cx="550200" cy="0"/>
              </a:xfrm>
              <a:prstGeom prst="straightConnector1">
                <a:avLst/>
              </a:prstGeom>
              <a:noFill/>
              <a:ln cap="flat" cmpd="sng" w="9525">
                <a:solidFill>
                  <a:srgbClr val="FF2A3A"/>
                </a:solidFill>
                <a:prstDash val="solid"/>
                <a:round/>
                <a:headEnd len="med" w="med" type="none"/>
                <a:tailEnd len="med" w="med" type="none"/>
              </a:ln>
            </p:spPr>
          </p:cxnSp>
          <p:sp>
            <p:nvSpPr>
              <p:cNvPr id="974" name="Google Shape;974;p30"/>
              <p:cNvSpPr/>
              <p:nvPr/>
            </p:nvSpPr>
            <p:spPr>
              <a:xfrm>
                <a:off x="4103117" y="1388863"/>
                <a:ext cx="233249" cy="378726"/>
              </a:xfrm>
              <a:custGeom>
                <a:rect b="b" l="l" r="r" t="t"/>
                <a:pathLst>
                  <a:path extrusionOk="0" h="3905" w="2405">
                    <a:moveTo>
                      <a:pt x="0" y="2191"/>
                    </a:moveTo>
                    <a:lnTo>
                      <a:pt x="667" y="3905"/>
                    </a:lnTo>
                    <a:lnTo>
                      <a:pt x="1072" y="0"/>
                    </a:lnTo>
                    <a:lnTo>
                      <a:pt x="1715" y="3286"/>
                    </a:lnTo>
                    <a:lnTo>
                      <a:pt x="2001" y="334"/>
                    </a:lnTo>
                    <a:lnTo>
                      <a:pt x="2405" y="2239"/>
                    </a:lnTo>
                  </a:path>
                </a:pathLst>
              </a:custGeom>
              <a:noFill/>
              <a:ln cap="flat" cmpd="sng" w="9525">
                <a:solidFill>
                  <a:srgbClr val="FF2A3A"/>
                </a:solidFill>
                <a:prstDash val="solid"/>
                <a:round/>
                <a:headEnd len="med" w="med" type="none"/>
                <a:tailEnd len="med" w="med" type="none"/>
              </a:ln>
            </p:spPr>
          </p:sp>
        </p:grpSp>
      </p:grpSp>
      <p:grpSp>
        <p:nvGrpSpPr>
          <p:cNvPr id="975" name="Google Shape;975;p30"/>
          <p:cNvGrpSpPr/>
          <p:nvPr/>
        </p:nvGrpSpPr>
        <p:grpSpPr>
          <a:xfrm>
            <a:off x="2951190" y="1434286"/>
            <a:ext cx="1710179" cy="1919965"/>
            <a:chOff x="452975" y="2460100"/>
            <a:chExt cx="2555175" cy="2887600"/>
          </a:xfrm>
        </p:grpSpPr>
        <p:sp>
          <p:nvSpPr>
            <p:cNvPr id="976" name="Google Shape;976;p30"/>
            <p:cNvSpPr/>
            <p:nvPr/>
          </p:nvSpPr>
          <p:spPr>
            <a:xfrm>
              <a:off x="679450" y="3644425"/>
              <a:ext cx="2328700" cy="1329575"/>
            </a:xfrm>
            <a:custGeom>
              <a:rect b="b" l="l" r="r" t="t"/>
              <a:pathLst>
                <a:path extrusionOk="0" h="53183" w="93148">
                  <a:moveTo>
                    <a:pt x="56791" y="1"/>
                  </a:moveTo>
                  <a:cubicBezTo>
                    <a:pt x="55152" y="1"/>
                    <a:pt x="53512" y="363"/>
                    <a:pt x="52259" y="1087"/>
                  </a:cubicBezTo>
                  <a:lnTo>
                    <a:pt x="2518" y="29800"/>
                  </a:lnTo>
                  <a:cubicBezTo>
                    <a:pt x="12" y="31249"/>
                    <a:pt x="1" y="33600"/>
                    <a:pt x="2492" y="35049"/>
                  </a:cubicBezTo>
                  <a:lnTo>
                    <a:pt x="31833" y="52096"/>
                  </a:lnTo>
                  <a:cubicBezTo>
                    <a:pt x="33081" y="52821"/>
                    <a:pt x="34716" y="53183"/>
                    <a:pt x="36354" y="53183"/>
                  </a:cubicBezTo>
                  <a:cubicBezTo>
                    <a:pt x="37992" y="53183"/>
                    <a:pt x="39632" y="52821"/>
                    <a:pt x="40889" y="52096"/>
                  </a:cubicBezTo>
                  <a:lnTo>
                    <a:pt x="90622" y="23383"/>
                  </a:lnTo>
                  <a:cubicBezTo>
                    <a:pt x="93132" y="21934"/>
                    <a:pt x="93147" y="19587"/>
                    <a:pt x="90652" y="18138"/>
                  </a:cubicBezTo>
                  <a:lnTo>
                    <a:pt x="61315" y="1087"/>
                  </a:lnTo>
                  <a:cubicBezTo>
                    <a:pt x="60067" y="363"/>
                    <a:pt x="58430" y="1"/>
                    <a:pt x="56791" y="1"/>
                  </a:cubicBezTo>
                  <a:close/>
                </a:path>
              </a:pathLst>
            </a:custGeom>
            <a:solidFill>
              <a:srgbClr val="1A63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0"/>
            <p:cNvSpPr/>
            <p:nvPr/>
          </p:nvSpPr>
          <p:spPr>
            <a:xfrm>
              <a:off x="781300" y="3720750"/>
              <a:ext cx="2124825" cy="1176925"/>
            </a:xfrm>
            <a:custGeom>
              <a:rect b="b" l="l" r="r" t="t"/>
              <a:pathLst>
                <a:path extrusionOk="0" h="47077" w="84993">
                  <a:moveTo>
                    <a:pt x="52713" y="1"/>
                  </a:moveTo>
                  <a:cubicBezTo>
                    <a:pt x="51567" y="1"/>
                    <a:pt x="50440" y="256"/>
                    <a:pt x="49708" y="677"/>
                  </a:cubicBezTo>
                  <a:lnTo>
                    <a:pt x="0" y="29379"/>
                  </a:lnTo>
                  <a:lnTo>
                    <a:pt x="29293" y="46404"/>
                  </a:lnTo>
                  <a:cubicBezTo>
                    <a:pt x="30018" y="46825"/>
                    <a:pt x="31134" y="47077"/>
                    <a:pt x="32280" y="47077"/>
                  </a:cubicBezTo>
                  <a:cubicBezTo>
                    <a:pt x="33426" y="47077"/>
                    <a:pt x="34549" y="46822"/>
                    <a:pt x="35285" y="46397"/>
                  </a:cubicBezTo>
                  <a:lnTo>
                    <a:pt x="84992" y="17699"/>
                  </a:lnTo>
                  <a:lnTo>
                    <a:pt x="55699" y="677"/>
                  </a:lnTo>
                  <a:cubicBezTo>
                    <a:pt x="54975" y="256"/>
                    <a:pt x="53859" y="1"/>
                    <a:pt x="527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30"/>
            <p:cNvSpPr/>
            <p:nvPr/>
          </p:nvSpPr>
          <p:spPr>
            <a:xfrm>
              <a:off x="781300" y="3720750"/>
              <a:ext cx="2124925" cy="959225"/>
            </a:xfrm>
            <a:custGeom>
              <a:rect b="b" l="l" r="r" t="t"/>
              <a:pathLst>
                <a:path extrusionOk="0" h="38369" w="84997">
                  <a:moveTo>
                    <a:pt x="52713" y="1"/>
                  </a:moveTo>
                  <a:cubicBezTo>
                    <a:pt x="51567" y="1"/>
                    <a:pt x="50443" y="256"/>
                    <a:pt x="49711" y="677"/>
                  </a:cubicBezTo>
                  <a:lnTo>
                    <a:pt x="0" y="29379"/>
                  </a:lnTo>
                  <a:lnTo>
                    <a:pt x="15476" y="38368"/>
                  </a:lnTo>
                  <a:lnTo>
                    <a:pt x="49711" y="18604"/>
                  </a:lnTo>
                  <a:cubicBezTo>
                    <a:pt x="50443" y="18179"/>
                    <a:pt x="51567" y="17928"/>
                    <a:pt x="52716" y="17928"/>
                  </a:cubicBezTo>
                  <a:cubicBezTo>
                    <a:pt x="53862" y="17928"/>
                    <a:pt x="54979" y="18179"/>
                    <a:pt x="55703" y="18600"/>
                  </a:cubicBezTo>
                  <a:lnTo>
                    <a:pt x="69523" y="26632"/>
                  </a:lnTo>
                  <a:lnTo>
                    <a:pt x="84996" y="17699"/>
                  </a:lnTo>
                  <a:lnTo>
                    <a:pt x="55703" y="677"/>
                  </a:lnTo>
                  <a:cubicBezTo>
                    <a:pt x="54979" y="256"/>
                    <a:pt x="53859" y="1"/>
                    <a:pt x="5271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30"/>
            <p:cNvSpPr/>
            <p:nvPr/>
          </p:nvSpPr>
          <p:spPr>
            <a:xfrm>
              <a:off x="695175" y="4162925"/>
              <a:ext cx="2298275" cy="1184775"/>
            </a:xfrm>
            <a:custGeom>
              <a:rect b="b" l="l" r="r" t="t"/>
              <a:pathLst>
                <a:path extrusionOk="0" h="47391" w="91931">
                  <a:moveTo>
                    <a:pt x="91886" y="0"/>
                  </a:moveTo>
                  <a:lnTo>
                    <a:pt x="91886" y="5"/>
                  </a:lnTo>
                  <a:lnTo>
                    <a:pt x="91886" y="5"/>
                  </a:lnTo>
                  <a:cubicBezTo>
                    <a:pt x="91886" y="4"/>
                    <a:pt x="91886" y="2"/>
                    <a:pt x="91886" y="0"/>
                  </a:cubicBezTo>
                  <a:close/>
                  <a:moveTo>
                    <a:pt x="91886" y="5"/>
                  </a:moveTo>
                  <a:cubicBezTo>
                    <a:pt x="91887" y="961"/>
                    <a:pt x="91255" y="1913"/>
                    <a:pt x="89993" y="2643"/>
                  </a:cubicBezTo>
                  <a:lnTo>
                    <a:pt x="40260" y="31356"/>
                  </a:lnTo>
                  <a:cubicBezTo>
                    <a:pt x="39003" y="32081"/>
                    <a:pt x="37363" y="32443"/>
                    <a:pt x="35725" y="32443"/>
                  </a:cubicBezTo>
                  <a:cubicBezTo>
                    <a:pt x="34087" y="32443"/>
                    <a:pt x="32452" y="32081"/>
                    <a:pt x="31204" y="31356"/>
                  </a:cubicBezTo>
                  <a:lnTo>
                    <a:pt x="1863" y="14309"/>
                  </a:lnTo>
                  <a:cubicBezTo>
                    <a:pt x="625" y="13588"/>
                    <a:pt x="4" y="12645"/>
                    <a:pt x="0" y="11703"/>
                  </a:cubicBezTo>
                  <a:lnTo>
                    <a:pt x="0" y="11703"/>
                  </a:lnTo>
                  <a:lnTo>
                    <a:pt x="41" y="26651"/>
                  </a:lnTo>
                  <a:cubicBezTo>
                    <a:pt x="45" y="27593"/>
                    <a:pt x="665" y="28536"/>
                    <a:pt x="1904" y="29257"/>
                  </a:cubicBezTo>
                  <a:lnTo>
                    <a:pt x="31245" y="46304"/>
                  </a:lnTo>
                  <a:cubicBezTo>
                    <a:pt x="32492" y="47028"/>
                    <a:pt x="34129" y="47391"/>
                    <a:pt x="35767" y="47391"/>
                  </a:cubicBezTo>
                  <a:cubicBezTo>
                    <a:pt x="37406" y="47391"/>
                    <a:pt x="39046" y="47028"/>
                    <a:pt x="40301" y="46304"/>
                  </a:cubicBezTo>
                  <a:lnTo>
                    <a:pt x="90038" y="17587"/>
                  </a:lnTo>
                  <a:cubicBezTo>
                    <a:pt x="91298" y="16859"/>
                    <a:pt x="91930" y="15902"/>
                    <a:pt x="91927" y="14948"/>
                  </a:cubicBezTo>
                  <a:lnTo>
                    <a:pt x="91886" y="5"/>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30"/>
            <p:cNvSpPr/>
            <p:nvPr/>
          </p:nvSpPr>
          <p:spPr>
            <a:xfrm>
              <a:off x="1495600" y="4584600"/>
              <a:ext cx="165425" cy="135850"/>
            </a:xfrm>
            <a:custGeom>
              <a:rect b="b" l="l" r="r" t="t"/>
              <a:pathLst>
                <a:path extrusionOk="0" h="5434" w="6617">
                  <a:moveTo>
                    <a:pt x="6" y="2403"/>
                  </a:moveTo>
                  <a:cubicBezTo>
                    <a:pt x="4" y="2404"/>
                    <a:pt x="2" y="2405"/>
                    <a:pt x="0" y="2406"/>
                  </a:cubicBezTo>
                  <a:lnTo>
                    <a:pt x="6" y="2403"/>
                  </a:lnTo>
                  <a:close/>
                  <a:moveTo>
                    <a:pt x="4635" y="0"/>
                  </a:moveTo>
                  <a:cubicBezTo>
                    <a:pt x="4340" y="0"/>
                    <a:pt x="4040" y="76"/>
                    <a:pt x="3767" y="236"/>
                  </a:cubicBezTo>
                  <a:lnTo>
                    <a:pt x="6" y="2403"/>
                  </a:lnTo>
                  <a:lnTo>
                    <a:pt x="6" y="2403"/>
                  </a:lnTo>
                  <a:cubicBezTo>
                    <a:pt x="97" y="2351"/>
                    <a:pt x="203" y="2324"/>
                    <a:pt x="320" y="2324"/>
                  </a:cubicBezTo>
                  <a:cubicBezTo>
                    <a:pt x="487" y="2324"/>
                    <a:pt x="675" y="2378"/>
                    <a:pt x="873" y="2495"/>
                  </a:cubicBezTo>
                  <a:cubicBezTo>
                    <a:pt x="1553" y="2890"/>
                    <a:pt x="2104" y="3851"/>
                    <a:pt x="2100" y="4638"/>
                  </a:cubicBezTo>
                  <a:cubicBezTo>
                    <a:pt x="2100" y="5030"/>
                    <a:pt x="1963" y="5304"/>
                    <a:pt x="1741" y="5433"/>
                  </a:cubicBezTo>
                  <a:lnTo>
                    <a:pt x="5508" y="3263"/>
                  </a:lnTo>
                  <a:cubicBezTo>
                    <a:pt x="6336" y="2772"/>
                    <a:pt x="6617" y="1707"/>
                    <a:pt x="6136" y="872"/>
                  </a:cubicBezTo>
                  <a:cubicBezTo>
                    <a:pt x="5817" y="313"/>
                    <a:pt x="5234" y="0"/>
                    <a:pt x="4635" y="0"/>
                  </a:cubicBezTo>
                  <a:close/>
                </a:path>
              </a:pathLst>
            </a:custGeom>
            <a:solidFill>
              <a:srgbClr val="8F2C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30"/>
            <p:cNvSpPr/>
            <p:nvPr/>
          </p:nvSpPr>
          <p:spPr>
            <a:xfrm>
              <a:off x="1486550" y="4642650"/>
              <a:ext cx="61550" cy="79925"/>
            </a:xfrm>
            <a:custGeom>
              <a:rect b="b" l="l" r="r" t="t"/>
              <a:pathLst>
                <a:path extrusionOk="0" h="3197" w="2462">
                  <a:moveTo>
                    <a:pt x="681" y="0"/>
                  </a:moveTo>
                  <a:cubicBezTo>
                    <a:pt x="279" y="0"/>
                    <a:pt x="4" y="323"/>
                    <a:pt x="4" y="882"/>
                  </a:cubicBezTo>
                  <a:cubicBezTo>
                    <a:pt x="0" y="1670"/>
                    <a:pt x="547" y="2631"/>
                    <a:pt x="1227" y="3026"/>
                  </a:cubicBezTo>
                  <a:cubicBezTo>
                    <a:pt x="1426" y="3142"/>
                    <a:pt x="1613" y="3196"/>
                    <a:pt x="1779" y="3196"/>
                  </a:cubicBezTo>
                  <a:cubicBezTo>
                    <a:pt x="2182" y="3196"/>
                    <a:pt x="2459" y="2874"/>
                    <a:pt x="2462" y="2316"/>
                  </a:cubicBezTo>
                  <a:cubicBezTo>
                    <a:pt x="2462" y="1525"/>
                    <a:pt x="1915" y="568"/>
                    <a:pt x="1235" y="173"/>
                  </a:cubicBezTo>
                  <a:cubicBezTo>
                    <a:pt x="1035" y="56"/>
                    <a:pt x="847" y="0"/>
                    <a:pt x="68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30"/>
            <p:cNvSpPr/>
            <p:nvPr/>
          </p:nvSpPr>
          <p:spPr>
            <a:xfrm>
              <a:off x="1488400" y="4624800"/>
              <a:ext cx="80875" cy="102025"/>
            </a:xfrm>
            <a:custGeom>
              <a:rect b="b" l="l" r="r" t="t"/>
              <a:pathLst>
                <a:path extrusionOk="0" h="4081" w="3235">
                  <a:moveTo>
                    <a:pt x="4" y="530"/>
                  </a:moveTo>
                  <a:cubicBezTo>
                    <a:pt x="3" y="530"/>
                    <a:pt x="1" y="531"/>
                    <a:pt x="0" y="532"/>
                  </a:cubicBezTo>
                  <a:lnTo>
                    <a:pt x="4" y="530"/>
                  </a:lnTo>
                  <a:close/>
                  <a:moveTo>
                    <a:pt x="1129" y="0"/>
                  </a:moveTo>
                  <a:cubicBezTo>
                    <a:pt x="987" y="0"/>
                    <a:pt x="857" y="34"/>
                    <a:pt x="747" y="99"/>
                  </a:cubicBezTo>
                  <a:lnTo>
                    <a:pt x="4" y="530"/>
                  </a:lnTo>
                  <a:lnTo>
                    <a:pt x="4" y="530"/>
                  </a:lnTo>
                  <a:cubicBezTo>
                    <a:pt x="115" y="466"/>
                    <a:pt x="243" y="433"/>
                    <a:pt x="385" y="433"/>
                  </a:cubicBezTo>
                  <a:cubicBezTo>
                    <a:pt x="581" y="433"/>
                    <a:pt x="803" y="497"/>
                    <a:pt x="1039" y="632"/>
                  </a:cubicBezTo>
                  <a:cubicBezTo>
                    <a:pt x="1841" y="1097"/>
                    <a:pt x="2488" y="2221"/>
                    <a:pt x="2488" y="3145"/>
                  </a:cubicBezTo>
                  <a:cubicBezTo>
                    <a:pt x="2488" y="3606"/>
                    <a:pt x="2326" y="3927"/>
                    <a:pt x="2064" y="4079"/>
                  </a:cubicBezTo>
                  <a:lnTo>
                    <a:pt x="2064" y="4079"/>
                  </a:lnTo>
                  <a:lnTo>
                    <a:pt x="2809" y="3648"/>
                  </a:lnTo>
                  <a:cubicBezTo>
                    <a:pt x="3068" y="3496"/>
                    <a:pt x="3234" y="3171"/>
                    <a:pt x="3234" y="2713"/>
                  </a:cubicBezTo>
                  <a:cubicBezTo>
                    <a:pt x="3234" y="1789"/>
                    <a:pt x="2587" y="661"/>
                    <a:pt x="1782" y="199"/>
                  </a:cubicBezTo>
                  <a:cubicBezTo>
                    <a:pt x="1548" y="64"/>
                    <a:pt x="1326" y="0"/>
                    <a:pt x="1129" y="0"/>
                  </a:cubicBezTo>
                  <a:close/>
                  <a:moveTo>
                    <a:pt x="2064" y="4079"/>
                  </a:moveTo>
                  <a:lnTo>
                    <a:pt x="2063" y="4080"/>
                  </a:lnTo>
                  <a:cubicBezTo>
                    <a:pt x="2063" y="4080"/>
                    <a:pt x="2064" y="4080"/>
                    <a:pt x="2064" y="4079"/>
                  </a:cubicBezTo>
                  <a:close/>
                </a:path>
              </a:pathLst>
            </a:custGeom>
            <a:solidFill>
              <a:srgbClr val="FF2A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30"/>
            <p:cNvSpPr/>
            <p:nvPr/>
          </p:nvSpPr>
          <p:spPr>
            <a:xfrm>
              <a:off x="1477750" y="4635600"/>
              <a:ext cx="72950" cy="93700"/>
            </a:xfrm>
            <a:custGeom>
              <a:rect b="b" l="l" r="r" t="t"/>
              <a:pathLst>
                <a:path extrusionOk="0" h="3748" w="2918">
                  <a:moveTo>
                    <a:pt x="810" y="1"/>
                  </a:moveTo>
                  <a:cubicBezTo>
                    <a:pt x="332" y="1"/>
                    <a:pt x="4" y="377"/>
                    <a:pt x="1" y="1031"/>
                  </a:cubicBezTo>
                  <a:cubicBezTo>
                    <a:pt x="1" y="1955"/>
                    <a:pt x="648" y="3083"/>
                    <a:pt x="1454" y="3548"/>
                  </a:cubicBezTo>
                  <a:cubicBezTo>
                    <a:pt x="1689" y="3683"/>
                    <a:pt x="1911" y="3747"/>
                    <a:pt x="2108" y="3747"/>
                  </a:cubicBezTo>
                  <a:cubicBezTo>
                    <a:pt x="2586" y="3747"/>
                    <a:pt x="2914" y="3371"/>
                    <a:pt x="2914" y="2717"/>
                  </a:cubicBezTo>
                  <a:cubicBezTo>
                    <a:pt x="2917" y="1793"/>
                    <a:pt x="2267" y="665"/>
                    <a:pt x="1465" y="200"/>
                  </a:cubicBezTo>
                  <a:cubicBezTo>
                    <a:pt x="1229" y="65"/>
                    <a:pt x="1007" y="1"/>
                    <a:pt x="810" y="1"/>
                  </a:cubicBezTo>
                  <a:close/>
                </a:path>
              </a:pathLst>
            </a:custGeom>
            <a:solidFill>
              <a:srgbClr val="8F2C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30"/>
            <p:cNvSpPr/>
            <p:nvPr/>
          </p:nvSpPr>
          <p:spPr>
            <a:xfrm>
              <a:off x="1357450" y="4653475"/>
              <a:ext cx="175600" cy="136550"/>
            </a:xfrm>
            <a:custGeom>
              <a:rect b="b" l="l" r="r" t="t"/>
              <a:pathLst>
                <a:path extrusionOk="0" h="5462" w="7024">
                  <a:moveTo>
                    <a:pt x="5694" y="0"/>
                  </a:moveTo>
                  <a:cubicBezTo>
                    <a:pt x="5605" y="0"/>
                    <a:pt x="5525" y="21"/>
                    <a:pt x="5456" y="61"/>
                  </a:cubicBezTo>
                  <a:lnTo>
                    <a:pt x="0" y="3233"/>
                  </a:lnTo>
                  <a:cubicBezTo>
                    <a:pt x="71" y="3192"/>
                    <a:pt x="153" y="3170"/>
                    <a:pt x="244" y="3170"/>
                  </a:cubicBezTo>
                  <a:cubicBezTo>
                    <a:pt x="368" y="3170"/>
                    <a:pt x="508" y="3210"/>
                    <a:pt x="655" y="3295"/>
                  </a:cubicBezTo>
                  <a:cubicBezTo>
                    <a:pt x="1157" y="3587"/>
                    <a:pt x="1568" y="4293"/>
                    <a:pt x="1564" y="4877"/>
                  </a:cubicBezTo>
                  <a:cubicBezTo>
                    <a:pt x="1564" y="5158"/>
                    <a:pt x="1470" y="5357"/>
                    <a:pt x="1312" y="5453"/>
                  </a:cubicBezTo>
                  <a:lnTo>
                    <a:pt x="1312" y="5453"/>
                  </a:lnTo>
                  <a:lnTo>
                    <a:pt x="6750" y="2294"/>
                  </a:lnTo>
                  <a:cubicBezTo>
                    <a:pt x="6916" y="2198"/>
                    <a:pt x="7016" y="1994"/>
                    <a:pt x="7016" y="1706"/>
                  </a:cubicBezTo>
                  <a:cubicBezTo>
                    <a:pt x="7023" y="1126"/>
                    <a:pt x="6613" y="420"/>
                    <a:pt x="6107" y="128"/>
                  </a:cubicBezTo>
                  <a:cubicBezTo>
                    <a:pt x="5958" y="41"/>
                    <a:pt x="5818" y="0"/>
                    <a:pt x="5694" y="0"/>
                  </a:cubicBezTo>
                  <a:close/>
                  <a:moveTo>
                    <a:pt x="1312" y="5453"/>
                  </a:moveTo>
                  <a:lnTo>
                    <a:pt x="1298" y="5461"/>
                  </a:lnTo>
                  <a:cubicBezTo>
                    <a:pt x="1302" y="5459"/>
                    <a:pt x="1307" y="5456"/>
                    <a:pt x="1312" y="5453"/>
                  </a:cubicBez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30"/>
            <p:cNvSpPr/>
            <p:nvPr/>
          </p:nvSpPr>
          <p:spPr>
            <a:xfrm>
              <a:off x="1350800" y="4732725"/>
              <a:ext cx="45850" cy="58875"/>
            </a:xfrm>
            <a:custGeom>
              <a:rect b="b" l="l" r="r" t="t"/>
              <a:pathLst>
                <a:path extrusionOk="0" h="2355" w="1834">
                  <a:moveTo>
                    <a:pt x="511" y="0"/>
                  </a:moveTo>
                  <a:cubicBezTo>
                    <a:pt x="210" y="0"/>
                    <a:pt x="3" y="239"/>
                    <a:pt x="0" y="650"/>
                  </a:cubicBezTo>
                  <a:cubicBezTo>
                    <a:pt x="0" y="1231"/>
                    <a:pt x="407" y="1937"/>
                    <a:pt x="913" y="2229"/>
                  </a:cubicBezTo>
                  <a:cubicBezTo>
                    <a:pt x="1061" y="2314"/>
                    <a:pt x="1201" y="2355"/>
                    <a:pt x="1325" y="2355"/>
                  </a:cubicBezTo>
                  <a:cubicBezTo>
                    <a:pt x="1625" y="2355"/>
                    <a:pt x="1830" y="2118"/>
                    <a:pt x="1830" y="1707"/>
                  </a:cubicBezTo>
                  <a:cubicBezTo>
                    <a:pt x="1834" y="1123"/>
                    <a:pt x="1423" y="417"/>
                    <a:pt x="921" y="125"/>
                  </a:cubicBezTo>
                  <a:cubicBezTo>
                    <a:pt x="773" y="40"/>
                    <a:pt x="634" y="0"/>
                    <a:pt x="51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30"/>
            <p:cNvSpPr/>
            <p:nvPr/>
          </p:nvSpPr>
          <p:spPr>
            <a:xfrm>
              <a:off x="1349325" y="4754125"/>
              <a:ext cx="30325" cy="28875"/>
            </a:xfrm>
            <a:custGeom>
              <a:rect b="b" l="l" r="r" t="t"/>
              <a:pathLst>
                <a:path extrusionOk="0" h="1155" w="1213">
                  <a:moveTo>
                    <a:pt x="797" y="1"/>
                  </a:moveTo>
                  <a:cubicBezTo>
                    <a:pt x="769" y="1"/>
                    <a:pt x="743" y="7"/>
                    <a:pt x="721" y="20"/>
                  </a:cubicBezTo>
                  <a:lnTo>
                    <a:pt x="0" y="449"/>
                  </a:lnTo>
                  <a:cubicBezTo>
                    <a:pt x="22" y="436"/>
                    <a:pt x="47" y="430"/>
                    <a:pt x="75" y="430"/>
                  </a:cubicBezTo>
                  <a:cubicBezTo>
                    <a:pt x="115" y="430"/>
                    <a:pt x="160" y="443"/>
                    <a:pt x="207" y="471"/>
                  </a:cubicBezTo>
                  <a:cubicBezTo>
                    <a:pt x="377" y="582"/>
                    <a:pt x="484" y="766"/>
                    <a:pt x="495" y="970"/>
                  </a:cubicBezTo>
                  <a:cubicBezTo>
                    <a:pt x="495" y="1060"/>
                    <a:pt x="464" y="1122"/>
                    <a:pt x="415" y="1152"/>
                  </a:cubicBezTo>
                  <a:lnTo>
                    <a:pt x="415" y="1152"/>
                  </a:lnTo>
                  <a:lnTo>
                    <a:pt x="1131" y="726"/>
                  </a:lnTo>
                  <a:cubicBezTo>
                    <a:pt x="1183" y="693"/>
                    <a:pt x="1212" y="630"/>
                    <a:pt x="1212" y="541"/>
                  </a:cubicBezTo>
                  <a:cubicBezTo>
                    <a:pt x="1201" y="338"/>
                    <a:pt x="1094" y="149"/>
                    <a:pt x="924" y="38"/>
                  </a:cubicBezTo>
                  <a:cubicBezTo>
                    <a:pt x="880" y="13"/>
                    <a:pt x="836" y="1"/>
                    <a:pt x="797" y="1"/>
                  </a:cubicBezTo>
                  <a:close/>
                  <a:moveTo>
                    <a:pt x="415" y="1152"/>
                  </a:moveTo>
                  <a:lnTo>
                    <a:pt x="410" y="1155"/>
                  </a:lnTo>
                  <a:cubicBezTo>
                    <a:pt x="412" y="1154"/>
                    <a:pt x="413" y="1153"/>
                    <a:pt x="415" y="1152"/>
                  </a:cubicBez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30"/>
            <p:cNvSpPr/>
            <p:nvPr/>
          </p:nvSpPr>
          <p:spPr>
            <a:xfrm>
              <a:off x="1347200" y="4764875"/>
              <a:ext cx="14525" cy="18650"/>
            </a:xfrm>
            <a:custGeom>
              <a:rect b="b" l="l" r="r" t="t"/>
              <a:pathLst>
                <a:path extrusionOk="0" h="746" w="581">
                  <a:moveTo>
                    <a:pt x="161" y="1"/>
                  </a:moveTo>
                  <a:cubicBezTo>
                    <a:pt x="65" y="1"/>
                    <a:pt x="0" y="76"/>
                    <a:pt x="0" y="207"/>
                  </a:cubicBezTo>
                  <a:cubicBezTo>
                    <a:pt x="11" y="410"/>
                    <a:pt x="118" y="595"/>
                    <a:pt x="288" y="706"/>
                  </a:cubicBezTo>
                  <a:cubicBezTo>
                    <a:pt x="336" y="733"/>
                    <a:pt x="381" y="746"/>
                    <a:pt x="420" y="746"/>
                  </a:cubicBezTo>
                  <a:cubicBezTo>
                    <a:pt x="516" y="746"/>
                    <a:pt x="580" y="671"/>
                    <a:pt x="580" y="540"/>
                  </a:cubicBezTo>
                  <a:cubicBezTo>
                    <a:pt x="569" y="336"/>
                    <a:pt x="462" y="152"/>
                    <a:pt x="292" y="41"/>
                  </a:cubicBezTo>
                  <a:cubicBezTo>
                    <a:pt x="245" y="14"/>
                    <a:pt x="200" y="1"/>
                    <a:pt x="16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30"/>
            <p:cNvSpPr/>
            <p:nvPr/>
          </p:nvSpPr>
          <p:spPr>
            <a:xfrm>
              <a:off x="1350425" y="4769075"/>
              <a:ext cx="8075" cy="10325"/>
            </a:xfrm>
            <a:custGeom>
              <a:rect b="b" l="l" r="r" t="t"/>
              <a:pathLst>
                <a:path extrusionOk="0" h="413" w="323">
                  <a:moveTo>
                    <a:pt x="92" y="0"/>
                  </a:moveTo>
                  <a:cubicBezTo>
                    <a:pt x="38" y="0"/>
                    <a:pt x="0" y="42"/>
                    <a:pt x="0" y="113"/>
                  </a:cubicBezTo>
                  <a:cubicBezTo>
                    <a:pt x="8" y="228"/>
                    <a:pt x="67" y="331"/>
                    <a:pt x="159" y="390"/>
                  </a:cubicBezTo>
                  <a:cubicBezTo>
                    <a:pt x="185" y="405"/>
                    <a:pt x="210" y="413"/>
                    <a:pt x="232" y="413"/>
                  </a:cubicBezTo>
                  <a:cubicBezTo>
                    <a:pt x="285" y="413"/>
                    <a:pt x="322" y="371"/>
                    <a:pt x="322" y="298"/>
                  </a:cubicBezTo>
                  <a:cubicBezTo>
                    <a:pt x="315" y="187"/>
                    <a:pt x="256" y="83"/>
                    <a:pt x="163" y="21"/>
                  </a:cubicBezTo>
                  <a:cubicBezTo>
                    <a:pt x="138" y="7"/>
                    <a:pt x="114" y="0"/>
                    <a:pt x="92" y="0"/>
                  </a:cubicBezTo>
                  <a:close/>
                </a:path>
              </a:pathLst>
            </a:custGeom>
            <a:solidFill>
              <a:srgbClr val="34C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30"/>
            <p:cNvSpPr/>
            <p:nvPr/>
          </p:nvSpPr>
          <p:spPr>
            <a:xfrm>
              <a:off x="1541775" y="4597050"/>
              <a:ext cx="60950" cy="39750"/>
            </a:xfrm>
            <a:custGeom>
              <a:rect b="b" l="l" r="r" t="t"/>
              <a:pathLst>
                <a:path extrusionOk="0" h="1590" w="2438">
                  <a:moveTo>
                    <a:pt x="2107" y="1"/>
                  </a:moveTo>
                  <a:cubicBezTo>
                    <a:pt x="2057" y="1"/>
                    <a:pt x="2005" y="14"/>
                    <a:pt x="1957" y="41"/>
                  </a:cubicBezTo>
                  <a:lnTo>
                    <a:pt x="279" y="1032"/>
                  </a:lnTo>
                  <a:cubicBezTo>
                    <a:pt x="1" y="1194"/>
                    <a:pt x="174" y="1589"/>
                    <a:pt x="433" y="1589"/>
                  </a:cubicBezTo>
                  <a:cubicBezTo>
                    <a:pt x="481" y="1589"/>
                    <a:pt x="531" y="1576"/>
                    <a:pt x="582" y="1546"/>
                  </a:cubicBezTo>
                  <a:lnTo>
                    <a:pt x="2260" y="555"/>
                  </a:lnTo>
                  <a:cubicBezTo>
                    <a:pt x="2382" y="485"/>
                    <a:pt x="2437" y="341"/>
                    <a:pt x="2393" y="208"/>
                  </a:cubicBezTo>
                  <a:cubicBezTo>
                    <a:pt x="2351" y="79"/>
                    <a:pt x="2232" y="1"/>
                    <a:pt x="2107" y="1"/>
                  </a:cubicBezTo>
                  <a:close/>
                </a:path>
              </a:pathLst>
            </a:custGeom>
            <a:solidFill>
              <a:srgbClr val="FF2A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30"/>
            <p:cNvSpPr/>
            <p:nvPr/>
          </p:nvSpPr>
          <p:spPr>
            <a:xfrm>
              <a:off x="1385250" y="4659800"/>
              <a:ext cx="119600" cy="72925"/>
            </a:xfrm>
            <a:custGeom>
              <a:rect b="b" l="l" r="r" t="t"/>
              <a:pathLst>
                <a:path extrusionOk="0" h="2917" w="4784">
                  <a:moveTo>
                    <a:pt x="4454" y="0"/>
                  </a:moveTo>
                  <a:cubicBezTo>
                    <a:pt x="4403" y="0"/>
                    <a:pt x="4352" y="13"/>
                    <a:pt x="4303" y="41"/>
                  </a:cubicBezTo>
                  <a:cubicBezTo>
                    <a:pt x="3867" y="300"/>
                    <a:pt x="744" y="2089"/>
                    <a:pt x="282" y="2359"/>
                  </a:cubicBezTo>
                  <a:cubicBezTo>
                    <a:pt x="1" y="2524"/>
                    <a:pt x="176" y="2916"/>
                    <a:pt x="435" y="2916"/>
                  </a:cubicBezTo>
                  <a:cubicBezTo>
                    <a:pt x="483" y="2916"/>
                    <a:pt x="534" y="2903"/>
                    <a:pt x="585" y="2872"/>
                  </a:cubicBezTo>
                  <a:cubicBezTo>
                    <a:pt x="1058" y="2595"/>
                    <a:pt x="4226" y="784"/>
                    <a:pt x="4607" y="559"/>
                  </a:cubicBezTo>
                  <a:cubicBezTo>
                    <a:pt x="4729" y="485"/>
                    <a:pt x="4784" y="340"/>
                    <a:pt x="4740" y="207"/>
                  </a:cubicBezTo>
                  <a:cubicBezTo>
                    <a:pt x="4698" y="79"/>
                    <a:pt x="4579" y="0"/>
                    <a:pt x="44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30"/>
            <p:cNvSpPr/>
            <p:nvPr/>
          </p:nvSpPr>
          <p:spPr>
            <a:xfrm>
              <a:off x="2560300" y="4535875"/>
              <a:ext cx="66925" cy="66750"/>
            </a:xfrm>
            <a:custGeom>
              <a:rect b="b" l="l" r="r" t="t"/>
              <a:pathLst>
                <a:path extrusionOk="0" h="2670" w="2677">
                  <a:moveTo>
                    <a:pt x="2673" y="1"/>
                  </a:moveTo>
                  <a:lnTo>
                    <a:pt x="1" y="1542"/>
                  </a:lnTo>
                  <a:lnTo>
                    <a:pt x="1941" y="2669"/>
                  </a:lnTo>
                  <a:lnTo>
                    <a:pt x="2677" y="2244"/>
                  </a:lnTo>
                  <a:lnTo>
                    <a:pt x="2673" y="1"/>
                  </a:lnTo>
                  <a:close/>
                </a:path>
              </a:pathLst>
            </a:custGeom>
            <a:solidFill>
              <a:srgbClr val="E342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30"/>
            <p:cNvSpPr/>
            <p:nvPr/>
          </p:nvSpPr>
          <p:spPr>
            <a:xfrm>
              <a:off x="2461150" y="4590400"/>
              <a:ext cx="89675" cy="80050"/>
            </a:xfrm>
            <a:custGeom>
              <a:rect b="b" l="l" r="r" t="t"/>
              <a:pathLst>
                <a:path extrusionOk="0" h="3202" w="3587">
                  <a:moveTo>
                    <a:pt x="1" y="1"/>
                  </a:moveTo>
                  <a:lnTo>
                    <a:pt x="8" y="2248"/>
                  </a:lnTo>
                  <a:lnTo>
                    <a:pt x="1649" y="3201"/>
                  </a:lnTo>
                  <a:lnTo>
                    <a:pt x="3586" y="2085"/>
                  </a:lnTo>
                  <a:lnTo>
                    <a:pt x="1" y="1"/>
                  </a:lnTo>
                  <a:close/>
                </a:path>
              </a:pathLst>
            </a:custGeom>
            <a:solidFill>
              <a:srgbClr val="E342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30"/>
            <p:cNvSpPr/>
            <p:nvPr/>
          </p:nvSpPr>
          <p:spPr>
            <a:xfrm>
              <a:off x="2006975" y="4642250"/>
              <a:ext cx="641700" cy="300050"/>
            </a:xfrm>
            <a:custGeom>
              <a:rect b="b" l="l" r="r" t="t"/>
              <a:pathLst>
                <a:path extrusionOk="0" h="12002" w="25668">
                  <a:moveTo>
                    <a:pt x="25664" y="0"/>
                  </a:moveTo>
                  <a:lnTo>
                    <a:pt x="25664" y="4"/>
                  </a:lnTo>
                  <a:cubicBezTo>
                    <a:pt x="25664" y="33"/>
                    <a:pt x="25660" y="59"/>
                    <a:pt x="25656" y="89"/>
                  </a:cubicBezTo>
                  <a:cubicBezTo>
                    <a:pt x="25653" y="115"/>
                    <a:pt x="25656" y="133"/>
                    <a:pt x="25649" y="155"/>
                  </a:cubicBezTo>
                  <a:cubicBezTo>
                    <a:pt x="25649" y="159"/>
                    <a:pt x="25649" y="159"/>
                    <a:pt x="25649" y="159"/>
                  </a:cubicBezTo>
                  <a:cubicBezTo>
                    <a:pt x="25645" y="189"/>
                    <a:pt x="25638" y="215"/>
                    <a:pt x="25631" y="244"/>
                  </a:cubicBezTo>
                  <a:cubicBezTo>
                    <a:pt x="25623" y="270"/>
                    <a:pt x="25619" y="288"/>
                    <a:pt x="25612" y="314"/>
                  </a:cubicBezTo>
                  <a:cubicBezTo>
                    <a:pt x="25605" y="340"/>
                    <a:pt x="25590" y="370"/>
                    <a:pt x="25575" y="399"/>
                  </a:cubicBezTo>
                  <a:cubicBezTo>
                    <a:pt x="25564" y="425"/>
                    <a:pt x="25557" y="444"/>
                    <a:pt x="25546" y="466"/>
                  </a:cubicBezTo>
                  <a:cubicBezTo>
                    <a:pt x="25534" y="488"/>
                    <a:pt x="25512" y="521"/>
                    <a:pt x="25497" y="547"/>
                  </a:cubicBezTo>
                  <a:cubicBezTo>
                    <a:pt x="25483" y="577"/>
                    <a:pt x="25472" y="595"/>
                    <a:pt x="25457" y="614"/>
                  </a:cubicBezTo>
                  <a:cubicBezTo>
                    <a:pt x="25442" y="636"/>
                    <a:pt x="25412" y="669"/>
                    <a:pt x="25390" y="699"/>
                  </a:cubicBezTo>
                  <a:cubicBezTo>
                    <a:pt x="25368" y="725"/>
                    <a:pt x="25361" y="739"/>
                    <a:pt x="25342" y="758"/>
                  </a:cubicBezTo>
                  <a:cubicBezTo>
                    <a:pt x="25316" y="787"/>
                    <a:pt x="25283" y="817"/>
                    <a:pt x="25254" y="843"/>
                  </a:cubicBezTo>
                  <a:cubicBezTo>
                    <a:pt x="25235" y="861"/>
                    <a:pt x="25220" y="880"/>
                    <a:pt x="25198" y="898"/>
                  </a:cubicBezTo>
                  <a:cubicBezTo>
                    <a:pt x="25165" y="928"/>
                    <a:pt x="25124" y="957"/>
                    <a:pt x="25087" y="987"/>
                  </a:cubicBezTo>
                  <a:cubicBezTo>
                    <a:pt x="25069" y="1002"/>
                    <a:pt x="25050" y="1017"/>
                    <a:pt x="25032" y="1028"/>
                  </a:cubicBezTo>
                  <a:cubicBezTo>
                    <a:pt x="24969" y="1072"/>
                    <a:pt x="24906" y="1113"/>
                    <a:pt x="24840" y="1153"/>
                  </a:cubicBezTo>
                  <a:lnTo>
                    <a:pt x="10760" y="9282"/>
                  </a:lnTo>
                  <a:cubicBezTo>
                    <a:pt x="10631" y="9355"/>
                    <a:pt x="10494" y="9418"/>
                    <a:pt x="10358" y="9474"/>
                  </a:cubicBezTo>
                  <a:lnTo>
                    <a:pt x="10335" y="9481"/>
                  </a:lnTo>
                  <a:cubicBezTo>
                    <a:pt x="10313" y="9492"/>
                    <a:pt x="10287" y="9496"/>
                    <a:pt x="10265" y="9503"/>
                  </a:cubicBezTo>
                  <a:cubicBezTo>
                    <a:pt x="10184" y="9537"/>
                    <a:pt x="10102" y="9566"/>
                    <a:pt x="10017" y="9588"/>
                  </a:cubicBezTo>
                  <a:cubicBezTo>
                    <a:pt x="9969" y="9603"/>
                    <a:pt x="9925" y="9610"/>
                    <a:pt x="9877" y="9622"/>
                  </a:cubicBezTo>
                  <a:cubicBezTo>
                    <a:pt x="9851" y="9629"/>
                    <a:pt x="9825" y="9636"/>
                    <a:pt x="9799" y="9644"/>
                  </a:cubicBezTo>
                  <a:cubicBezTo>
                    <a:pt x="9774" y="9647"/>
                    <a:pt x="9751" y="9655"/>
                    <a:pt x="9725" y="9659"/>
                  </a:cubicBezTo>
                  <a:cubicBezTo>
                    <a:pt x="9633" y="9681"/>
                    <a:pt x="9541" y="9695"/>
                    <a:pt x="9448" y="9710"/>
                  </a:cubicBezTo>
                  <a:cubicBezTo>
                    <a:pt x="9415" y="9714"/>
                    <a:pt x="9382" y="9714"/>
                    <a:pt x="9348" y="9721"/>
                  </a:cubicBezTo>
                  <a:lnTo>
                    <a:pt x="9282" y="9729"/>
                  </a:lnTo>
                  <a:cubicBezTo>
                    <a:pt x="9245" y="9732"/>
                    <a:pt x="9212" y="9736"/>
                    <a:pt x="9178" y="9740"/>
                  </a:cubicBezTo>
                  <a:cubicBezTo>
                    <a:pt x="9086" y="9747"/>
                    <a:pt x="8994" y="9751"/>
                    <a:pt x="8901" y="9755"/>
                  </a:cubicBezTo>
                  <a:lnTo>
                    <a:pt x="8617" y="9755"/>
                  </a:lnTo>
                  <a:cubicBezTo>
                    <a:pt x="8509" y="9751"/>
                    <a:pt x="8406" y="9744"/>
                    <a:pt x="8306" y="9732"/>
                  </a:cubicBezTo>
                  <a:lnTo>
                    <a:pt x="8273" y="9729"/>
                  </a:lnTo>
                  <a:cubicBezTo>
                    <a:pt x="8243" y="9725"/>
                    <a:pt x="8217" y="9721"/>
                    <a:pt x="8188" y="9718"/>
                  </a:cubicBezTo>
                  <a:cubicBezTo>
                    <a:pt x="8110" y="9707"/>
                    <a:pt x="8029" y="9699"/>
                    <a:pt x="7948" y="9684"/>
                  </a:cubicBezTo>
                  <a:cubicBezTo>
                    <a:pt x="7914" y="9677"/>
                    <a:pt x="7881" y="9666"/>
                    <a:pt x="7848" y="9659"/>
                  </a:cubicBezTo>
                  <a:cubicBezTo>
                    <a:pt x="7755" y="9640"/>
                    <a:pt x="7663" y="9614"/>
                    <a:pt x="7571" y="9588"/>
                  </a:cubicBezTo>
                  <a:cubicBezTo>
                    <a:pt x="7522" y="9574"/>
                    <a:pt x="7471" y="9566"/>
                    <a:pt x="7423" y="9551"/>
                  </a:cubicBezTo>
                  <a:cubicBezTo>
                    <a:pt x="7386" y="9540"/>
                    <a:pt x="7349" y="9522"/>
                    <a:pt x="7308" y="9511"/>
                  </a:cubicBezTo>
                  <a:cubicBezTo>
                    <a:pt x="7271" y="9496"/>
                    <a:pt x="7238" y="9481"/>
                    <a:pt x="7201" y="9466"/>
                  </a:cubicBezTo>
                  <a:cubicBezTo>
                    <a:pt x="7068" y="9415"/>
                    <a:pt x="6938" y="9355"/>
                    <a:pt x="6813" y="9282"/>
                  </a:cubicBezTo>
                  <a:lnTo>
                    <a:pt x="4092" y="7703"/>
                  </a:lnTo>
                  <a:lnTo>
                    <a:pt x="1424" y="9245"/>
                  </a:lnTo>
                  <a:lnTo>
                    <a:pt x="1" y="8417"/>
                  </a:lnTo>
                  <a:lnTo>
                    <a:pt x="8" y="10664"/>
                  </a:lnTo>
                  <a:lnTo>
                    <a:pt x="1431" y="11492"/>
                  </a:lnTo>
                  <a:lnTo>
                    <a:pt x="4100" y="9951"/>
                  </a:lnTo>
                  <a:lnTo>
                    <a:pt x="6820" y="11529"/>
                  </a:lnTo>
                  <a:cubicBezTo>
                    <a:pt x="6946" y="11599"/>
                    <a:pt x="7075" y="11662"/>
                    <a:pt x="7208" y="11714"/>
                  </a:cubicBezTo>
                  <a:cubicBezTo>
                    <a:pt x="7245" y="11728"/>
                    <a:pt x="7279" y="11743"/>
                    <a:pt x="7315" y="11754"/>
                  </a:cubicBezTo>
                  <a:cubicBezTo>
                    <a:pt x="7400" y="11788"/>
                    <a:pt x="7489" y="11810"/>
                    <a:pt x="7578" y="11836"/>
                  </a:cubicBezTo>
                  <a:cubicBezTo>
                    <a:pt x="7667" y="11862"/>
                    <a:pt x="7763" y="11884"/>
                    <a:pt x="7855" y="11906"/>
                  </a:cubicBezTo>
                  <a:cubicBezTo>
                    <a:pt x="7966" y="11928"/>
                    <a:pt x="8081" y="11950"/>
                    <a:pt x="8195" y="11961"/>
                  </a:cubicBezTo>
                  <a:cubicBezTo>
                    <a:pt x="8221" y="11965"/>
                    <a:pt x="8251" y="11972"/>
                    <a:pt x="8277" y="11976"/>
                  </a:cubicBezTo>
                  <a:cubicBezTo>
                    <a:pt x="8432" y="11991"/>
                    <a:pt x="8591" y="11998"/>
                    <a:pt x="8746" y="12002"/>
                  </a:cubicBezTo>
                  <a:lnTo>
                    <a:pt x="8820" y="12002"/>
                  </a:lnTo>
                  <a:cubicBezTo>
                    <a:pt x="8975" y="12002"/>
                    <a:pt x="9130" y="11991"/>
                    <a:pt x="9282" y="11976"/>
                  </a:cubicBezTo>
                  <a:lnTo>
                    <a:pt x="9352" y="11965"/>
                  </a:lnTo>
                  <a:cubicBezTo>
                    <a:pt x="9504" y="11950"/>
                    <a:pt x="9652" y="11924"/>
                    <a:pt x="9799" y="11891"/>
                  </a:cubicBezTo>
                  <a:cubicBezTo>
                    <a:pt x="9829" y="11884"/>
                    <a:pt x="9855" y="11876"/>
                    <a:pt x="9881" y="11869"/>
                  </a:cubicBezTo>
                  <a:cubicBezTo>
                    <a:pt x="10014" y="11836"/>
                    <a:pt x="10143" y="11799"/>
                    <a:pt x="10269" y="11751"/>
                  </a:cubicBezTo>
                  <a:cubicBezTo>
                    <a:pt x="10291" y="11743"/>
                    <a:pt x="10317" y="11736"/>
                    <a:pt x="10339" y="11728"/>
                  </a:cubicBezTo>
                  <a:cubicBezTo>
                    <a:pt x="10483" y="11673"/>
                    <a:pt x="10627" y="11606"/>
                    <a:pt x="10764" y="11529"/>
                  </a:cubicBezTo>
                  <a:lnTo>
                    <a:pt x="24843" y="3401"/>
                  </a:lnTo>
                  <a:cubicBezTo>
                    <a:pt x="25394" y="3083"/>
                    <a:pt x="25668" y="2665"/>
                    <a:pt x="25668" y="2247"/>
                  </a:cubicBezTo>
                  <a:lnTo>
                    <a:pt x="25664" y="0"/>
                  </a:lnTo>
                  <a:close/>
                </a:path>
              </a:pathLst>
            </a:custGeom>
            <a:solidFill>
              <a:srgbClr val="8F2C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30"/>
            <p:cNvSpPr/>
            <p:nvPr/>
          </p:nvSpPr>
          <p:spPr>
            <a:xfrm>
              <a:off x="2006875" y="4515175"/>
              <a:ext cx="641525" cy="370950"/>
            </a:xfrm>
            <a:custGeom>
              <a:rect b="b" l="l" r="r" t="t"/>
              <a:pathLst>
                <a:path extrusionOk="0" h="14838" w="25661">
                  <a:moveTo>
                    <a:pt x="23384" y="1"/>
                  </a:moveTo>
                  <a:lnTo>
                    <a:pt x="18172" y="3010"/>
                  </a:lnTo>
                  <a:lnTo>
                    <a:pt x="21753" y="5094"/>
                  </a:lnTo>
                  <a:lnTo>
                    <a:pt x="19817" y="6210"/>
                  </a:lnTo>
                  <a:lnTo>
                    <a:pt x="8798" y="12572"/>
                  </a:lnTo>
                  <a:lnTo>
                    <a:pt x="5216" y="10491"/>
                  </a:lnTo>
                  <a:lnTo>
                    <a:pt x="1" y="13503"/>
                  </a:lnTo>
                  <a:lnTo>
                    <a:pt x="1424" y="14328"/>
                  </a:lnTo>
                  <a:lnTo>
                    <a:pt x="4096" y="12786"/>
                  </a:lnTo>
                  <a:lnTo>
                    <a:pt x="6813" y="14365"/>
                  </a:lnTo>
                  <a:cubicBezTo>
                    <a:pt x="6939" y="14435"/>
                    <a:pt x="7068" y="14498"/>
                    <a:pt x="7205" y="14549"/>
                  </a:cubicBezTo>
                  <a:cubicBezTo>
                    <a:pt x="7238" y="14564"/>
                    <a:pt x="7275" y="14579"/>
                    <a:pt x="7312" y="14590"/>
                  </a:cubicBezTo>
                  <a:cubicBezTo>
                    <a:pt x="7397" y="14620"/>
                    <a:pt x="7486" y="14645"/>
                    <a:pt x="7575" y="14671"/>
                  </a:cubicBezTo>
                  <a:cubicBezTo>
                    <a:pt x="7663" y="14697"/>
                    <a:pt x="7759" y="14719"/>
                    <a:pt x="7852" y="14742"/>
                  </a:cubicBezTo>
                  <a:cubicBezTo>
                    <a:pt x="7963" y="14764"/>
                    <a:pt x="8077" y="14782"/>
                    <a:pt x="8192" y="14797"/>
                  </a:cubicBezTo>
                  <a:cubicBezTo>
                    <a:pt x="8218" y="14801"/>
                    <a:pt x="8244" y="14808"/>
                    <a:pt x="8273" y="14812"/>
                  </a:cubicBezTo>
                  <a:cubicBezTo>
                    <a:pt x="8428" y="14827"/>
                    <a:pt x="8587" y="14834"/>
                    <a:pt x="8743" y="14838"/>
                  </a:cubicBezTo>
                  <a:lnTo>
                    <a:pt x="8816" y="14838"/>
                  </a:lnTo>
                  <a:cubicBezTo>
                    <a:pt x="8972" y="14838"/>
                    <a:pt x="9127" y="14827"/>
                    <a:pt x="9279" y="14812"/>
                  </a:cubicBezTo>
                  <a:lnTo>
                    <a:pt x="9349" y="14804"/>
                  </a:lnTo>
                  <a:cubicBezTo>
                    <a:pt x="9500" y="14786"/>
                    <a:pt x="9648" y="14760"/>
                    <a:pt x="9796" y="14727"/>
                  </a:cubicBezTo>
                  <a:cubicBezTo>
                    <a:pt x="9826" y="14719"/>
                    <a:pt x="9851" y="14712"/>
                    <a:pt x="9877" y="14708"/>
                  </a:cubicBezTo>
                  <a:cubicBezTo>
                    <a:pt x="10007" y="14675"/>
                    <a:pt x="10136" y="14634"/>
                    <a:pt x="10265" y="14590"/>
                  </a:cubicBezTo>
                  <a:cubicBezTo>
                    <a:pt x="10288" y="14579"/>
                    <a:pt x="10310" y="14575"/>
                    <a:pt x="10332" y="14564"/>
                  </a:cubicBezTo>
                  <a:cubicBezTo>
                    <a:pt x="10480" y="14509"/>
                    <a:pt x="10620" y="14442"/>
                    <a:pt x="10757" y="14365"/>
                  </a:cubicBezTo>
                  <a:lnTo>
                    <a:pt x="24836" y="6236"/>
                  </a:lnTo>
                  <a:cubicBezTo>
                    <a:pt x="24906" y="6196"/>
                    <a:pt x="24969" y="6155"/>
                    <a:pt x="25032" y="6114"/>
                  </a:cubicBezTo>
                  <a:cubicBezTo>
                    <a:pt x="25051" y="6100"/>
                    <a:pt x="25065" y="6085"/>
                    <a:pt x="25084" y="6070"/>
                  </a:cubicBezTo>
                  <a:cubicBezTo>
                    <a:pt x="25124" y="6040"/>
                    <a:pt x="25161" y="6011"/>
                    <a:pt x="25198" y="5981"/>
                  </a:cubicBezTo>
                  <a:cubicBezTo>
                    <a:pt x="25217" y="5963"/>
                    <a:pt x="25235" y="5944"/>
                    <a:pt x="25254" y="5926"/>
                  </a:cubicBezTo>
                  <a:cubicBezTo>
                    <a:pt x="25283" y="5900"/>
                    <a:pt x="25313" y="5870"/>
                    <a:pt x="25339" y="5845"/>
                  </a:cubicBezTo>
                  <a:cubicBezTo>
                    <a:pt x="25357" y="5822"/>
                    <a:pt x="25372" y="5800"/>
                    <a:pt x="25391" y="5782"/>
                  </a:cubicBezTo>
                  <a:cubicBezTo>
                    <a:pt x="25405" y="5760"/>
                    <a:pt x="25435" y="5726"/>
                    <a:pt x="25457" y="5700"/>
                  </a:cubicBezTo>
                  <a:cubicBezTo>
                    <a:pt x="25476" y="5671"/>
                    <a:pt x="25483" y="5652"/>
                    <a:pt x="25498" y="5634"/>
                  </a:cubicBezTo>
                  <a:cubicBezTo>
                    <a:pt x="25509" y="5612"/>
                    <a:pt x="25531" y="5578"/>
                    <a:pt x="25546" y="5549"/>
                  </a:cubicBezTo>
                  <a:cubicBezTo>
                    <a:pt x="25561" y="5523"/>
                    <a:pt x="25564" y="5505"/>
                    <a:pt x="25575" y="5482"/>
                  </a:cubicBezTo>
                  <a:cubicBezTo>
                    <a:pt x="25586" y="5460"/>
                    <a:pt x="25601" y="5427"/>
                    <a:pt x="25609" y="5397"/>
                  </a:cubicBezTo>
                  <a:cubicBezTo>
                    <a:pt x="25620" y="5371"/>
                    <a:pt x="25623" y="5353"/>
                    <a:pt x="25627" y="5327"/>
                  </a:cubicBezTo>
                  <a:cubicBezTo>
                    <a:pt x="25635" y="5301"/>
                    <a:pt x="25646" y="5272"/>
                    <a:pt x="25649" y="5242"/>
                  </a:cubicBezTo>
                  <a:cubicBezTo>
                    <a:pt x="25653" y="5216"/>
                    <a:pt x="25653" y="5194"/>
                    <a:pt x="25657" y="5172"/>
                  </a:cubicBezTo>
                  <a:cubicBezTo>
                    <a:pt x="25657" y="5146"/>
                    <a:pt x="25660" y="5116"/>
                    <a:pt x="25660" y="5087"/>
                  </a:cubicBezTo>
                  <a:cubicBezTo>
                    <a:pt x="25660" y="4677"/>
                    <a:pt x="25394" y="4263"/>
                    <a:pt x="24851" y="3948"/>
                  </a:cubicBezTo>
                  <a:lnTo>
                    <a:pt x="24075" y="3497"/>
                  </a:lnTo>
                  <a:lnTo>
                    <a:pt x="22134" y="2370"/>
                  </a:lnTo>
                  <a:lnTo>
                    <a:pt x="24807" y="825"/>
                  </a:lnTo>
                  <a:lnTo>
                    <a:pt x="23384" y="1"/>
                  </a:lnTo>
                  <a:close/>
                </a:path>
              </a:pathLst>
            </a:custGeom>
            <a:solidFill>
              <a:srgbClr val="FF2A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30"/>
            <p:cNvSpPr/>
            <p:nvPr/>
          </p:nvSpPr>
          <p:spPr>
            <a:xfrm>
              <a:off x="1061825" y="4864100"/>
              <a:ext cx="130800" cy="175050"/>
            </a:xfrm>
            <a:custGeom>
              <a:rect b="b" l="l" r="r" t="t"/>
              <a:pathLst>
                <a:path extrusionOk="0" h="7002" w="5232">
                  <a:moveTo>
                    <a:pt x="1757" y="1"/>
                  </a:moveTo>
                  <a:lnTo>
                    <a:pt x="1753" y="2004"/>
                  </a:lnTo>
                  <a:lnTo>
                    <a:pt x="8" y="999"/>
                  </a:lnTo>
                  <a:lnTo>
                    <a:pt x="1" y="2991"/>
                  </a:lnTo>
                  <a:lnTo>
                    <a:pt x="1746" y="3997"/>
                  </a:lnTo>
                  <a:lnTo>
                    <a:pt x="1742" y="6000"/>
                  </a:lnTo>
                  <a:lnTo>
                    <a:pt x="3475" y="7002"/>
                  </a:lnTo>
                  <a:lnTo>
                    <a:pt x="3483" y="5002"/>
                  </a:lnTo>
                  <a:lnTo>
                    <a:pt x="5224" y="6007"/>
                  </a:lnTo>
                  <a:lnTo>
                    <a:pt x="5231" y="4011"/>
                  </a:lnTo>
                  <a:lnTo>
                    <a:pt x="3487" y="3006"/>
                  </a:lnTo>
                  <a:lnTo>
                    <a:pt x="3494" y="1003"/>
                  </a:lnTo>
                  <a:lnTo>
                    <a:pt x="1757" y="1"/>
                  </a:lnTo>
                  <a:close/>
                </a:path>
              </a:pathLst>
            </a:custGeom>
            <a:solidFill>
              <a:srgbClr val="FF2A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30"/>
            <p:cNvSpPr/>
            <p:nvPr/>
          </p:nvSpPr>
          <p:spPr>
            <a:xfrm>
              <a:off x="614500" y="2553950"/>
              <a:ext cx="1473350" cy="1858450"/>
            </a:xfrm>
            <a:custGeom>
              <a:rect b="b" l="l" r="r" t="t"/>
              <a:pathLst>
                <a:path extrusionOk="0" h="74338" w="58934">
                  <a:moveTo>
                    <a:pt x="56313" y="1"/>
                  </a:moveTo>
                  <a:cubicBezTo>
                    <a:pt x="55699" y="1"/>
                    <a:pt x="55006" y="201"/>
                    <a:pt x="54273" y="624"/>
                  </a:cubicBezTo>
                  <a:lnTo>
                    <a:pt x="4536" y="29341"/>
                  </a:lnTo>
                  <a:cubicBezTo>
                    <a:pt x="2026" y="30790"/>
                    <a:pt x="0" y="34298"/>
                    <a:pt x="8" y="37181"/>
                  </a:cubicBezTo>
                  <a:lnTo>
                    <a:pt x="104" y="71116"/>
                  </a:lnTo>
                  <a:cubicBezTo>
                    <a:pt x="109" y="73158"/>
                    <a:pt x="1134" y="74338"/>
                    <a:pt x="2623" y="74338"/>
                  </a:cubicBezTo>
                  <a:cubicBezTo>
                    <a:pt x="3237" y="74338"/>
                    <a:pt x="3929" y="74138"/>
                    <a:pt x="4661" y="73715"/>
                  </a:cubicBezTo>
                  <a:lnTo>
                    <a:pt x="54398" y="44998"/>
                  </a:lnTo>
                  <a:cubicBezTo>
                    <a:pt x="56908" y="43549"/>
                    <a:pt x="58934" y="40042"/>
                    <a:pt x="58926" y="37158"/>
                  </a:cubicBezTo>
                  <a:lnTo>
                    <a:pt x="58830" y="3219"/>
                  </a:lnTo>
                  <a:cubicBezTo>
                    <a:pt x="58825" y="1178"/>
                    <a:pt x="57801" y="1"/>
                    <a:pt x="56313" y="1"/>
                  </a:cubicBezTo>
                  <a:close/>
                </a:path>
              </a:pathLst>
            </a:custGeom>
            <a:solidFill>
              <a:srgbClr val="1A63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30"/>
            <p:cNvSpPr/>
            <p:nvPr/>
          </p:nvSpPr>
          <p:spPr>
            <a:xfrm>
              <a:off x="452975" y="2460100"/>
              <a:ext cx="1599225" cy="1944675"/>
            </a:xfrm>
            <a:custGeom>
              <a:rect b="b" l="l" r="r" t="t"/>
              <a:pathLst>
                <a:path extrusionOk="0" h="77787" w="63969">
                  <a:moveTo>
                    <a:pt x="63963" y="4058"/>
                  </a:moveTo>
                  <a:lnTo>
                    <a:pt x="63968" y="4060"/>
                  </a:lnTo>
                  <a:cubicBezTo>
                    <a:pt x="63966" y="4060"/>
                    <a:pt x="63965" y="4059"/>
                    <a:pt x="63963" y="4058"/>
                  </a:cubicBezTo>
                  <a:close/>
                  <a:moveTo>
                    <a:pt x="56313" y="1"/>
                  </a:moveTo>
                  <a:cubicBezTo>
                    <a:pt x="55699" y="1"/>
                    <a:pt x="55006" y="200"/>
                    <a:pt x="54273" y="623"/>
                  </a:cubicBezTo>
                  <a:lnTo>
                    <a:pt x="4536" y="29339"/>
                  </a:lnTo>
                  <a:cubicBezTo>
                    <a:pt x="2026" y="30788"/>
                    <a:pt x="0" y="34296"/>
                    <a:pt x="8" y="37179"/>
                  </a:cubicBezTo>
                  <a:lnTo>
                    <a:pt x="104" y="71119"/>
                  </a:lnTo>
                  <a:cubicBezTo>
                    <a:pt x="107" y="72549"/>
                    <a:pt x="614" y="73558"/>
                    <a:pt x="1431" y="74031"/>
                  </a:cubicBezTo>
                  <a:lnTo>
                    <a:pt x="7892" y="77787"/>
                  </a:lnTo>
                  <a:cubicBezTo>
                    <a:pt x="7075" y="77310"/>
                    <a:pt x="6568" y="76304"/>
                    <a:pt x="6565" y="74870"/>
                  </a:cubicBezTo>
                  <a:lnTo>
                    <a:pt x="6469" y="40935"/>
                  </a:lnTo>
                  <a:cubicBezTo>
                    <a:pt x="6461" y="38052"/>
                    <a:pt x="8487" y="34544"/>
                    <a:pt x="10997" y="33095"/>
                  </a:cubicBezTo>
                  <a:lnTo>
                    <a:pt x="60734" y="4378"/>
                  </a:lnTo>
                  <a:cubicBezTo>
                    <a:pt x="61468" y="3955"/>
                    <a:pt x="62162" y="3754"/>
                    <a:pt x="62777" y="3754"/>
                  </a:cubicBezTo>
                  <a:cubicBezTo>
                    <a:pt x="63219" y="3754"/>
                    <a:pt x="63619" y="3858"/>
                    <a:pt x="63963" y="4058"/>
                  </a:cubicBezTo>
                  <a:lnTo>
                    <a:pt x="63963" y="4058"/>
                  </a:lnTo>
                  <a:lnTo>
                    <a:pt x="57507" y="305"/>
                  </a:lnTo>
                  <a:cubicBezTo>
                    <a:pt x="57160" y="105"/>
                    <a:pt x="56757" y="1"/>
                    <a:pt x="563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30"/>
            <p:cNvSpPr/>
            <p:nvPr/>
          </p:nvSpPr>
          <p:spPr>
            <a:xfrm>
              <a:off x="692775" y="2636075"/>
              <a:ext cx="1318650" cy="1694225"/>
            </a:xfrm>
            <a:custGeom>
              <a:rect b="b" l="l" r="r" t="t"/>
              <a:pathLst>
                <a:path extrusionOk="0" h="67769" w="52746">
                  <a:moveTo>
                    <a:pt x="52642" y="1"/>
                  </a:moveTo>
                  <a:lnTo>
                    <a:pt x="44115" y="4924"/>
                  </a:lnTo>
                  <a:lnTo>
                    <a:pt x="44182" y="28229"/>
                  </a:lnTo>
                  <a:cubicBezTo>
                    <a:pt x="44189" y="30000"/>
                    <a:pt x="42729" y="32521"/>
                    <a:pt x="41184" y="33415"/>
                  </a:cubicBezTo>
                  <a:lnTo>
                    <a:pt x="0" y="57190"/>
                  </a:lnTo>
                  <a:lnTo>
                    <a:pt x="30" y="67768"/>
                  </a:lnTo>
                  <a:lnTo>
                    <a:pt x="49741" y="39067"/>
                  </a:lnTo>
                  <a:cubicBezTo>
                    <a:pt x="51286" y="38176"/>
                    <a:pt x="52746" y="35655"/>
                    <a:pt x="52739" y="33881"/>
                  </a:cubicBezTo>
                  <a:lnTo>
                    <a:pt x="5264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0"/>
            <p:cNvSpPr/>
            <p:nvPr/>
          </p:nvSpPr>
          <p:spPr>
            <a:xfrm>
              <a:off x="691013" y="2754779"/>
              <a:ext cx="1115267" cy="1316973"/>
            </a:xfrm>
            <a:custGeom>
              <a:rect b="b" l="l" r="r" t="t"/>
              <a:pathLst>
                <a:path extrusionOk="0" h="52266" w="44261">
                  <a:moveTo>
                    <a:pt x="44190" y="0"/>
                  </a:moveTo>
                  <a:lnTo>
                    <a:pt x="3006" y="23778"/>
                  </a:lnTo>
                  <a:cubicBezTo>
                    <a:pt x="1457" y="24669"/>
                    <a:pt x="1" y="27190"/>
                    <a:pt x="5" y="28964"/>
                  </a:cubicBezTo>
                  <a:lnTo>
                    <a:pt x="71" y="52266"/>
                  </a:lnTo>
                  <a:lnTo>
                    <a:pt x="41255" y="28491"/>
                  </a:lnTo>
                  <a:cubicBezTo>
                    <a:pt x="42800" y="27597"/>
                    <a:pt x="44260" y="25076"/>
                    <a:pt x="44253" y="23305"/>
                  </a:cubicBezTo>
                  <a:lnTo>
                    <a:pt x="44190" y="0"/>
                  </a:ln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30"/>
            <p:cNvSpPr/>
            <p:nvPr/>
          </p:nvSpPr>
          <p:spPr>
            <a:xfrm>
              <a:off x="908725" y="4169075"/>
              <a:ext cx="188525" cy="128275"/>
            </a:xfrm>
            <a:custGeom>
              <a:rect b="b" l="l" r="r" t="t"/>
              <a:pathLst>
                <a:path extrusionOk="0" h="5131" w="7541">
                  <a:moveTo>
                    <a:pt x="6666" y="0"/>
                  </a:moveTo>
                  <a:cubicBezTo>
                    <a:pt x="6520" y="0"/>
                    <a:pt x="6370" y="38"/>
                    <a:pt x="6228" y="120"/>
                  </a:cubicBezTo>
                  <a:lnTo>
                    <a:pt x="433" y="3499"/>
                  </a:lnTo>
                  <a:cubicBezTo>
                    <a:pt x="163" y="3658"/>
                    <a:pt x="0" y="3942"/>
                    <a:pt x="0" y="4257"/>
                  </a:cubicBezTo>
                  <a:cubicBezTo>
                    <a:pt x="0" y="4766"/>
                    <a:pt x="420" y="5131"/>
                    <a:pt x="875" y="5131"/>
                  </a:cubicBezTo>
                  <a:cubicBezTo>
                    <a:pt x="1021" y="5131"/>
                    <a:pt x="1171" y="5093"/>
                    <a:pt x="1312" y="5011"/>
                  </a:cubicBezTo>
                  <a:lnTo>
                    <a:pt x="7108" y="1628"/>
                  </a:lnTo>
                  <a:cubicBezTo>
                    <a:pt x="7374" y="1473"/>
                    <a:pt x="7541" y="1185"/>
                    <a:pt x="7541" y="874"/>
                  </a:cubicBezTo>
                  <a:cubicBezTo>
                    <a:pt x="7541" y="365"/>
                    <a:pt x="7121" y="0"/>
                    <a:pt x="6666" y="0"/>
                  </a:cubicBezTo>
                  <a:close/>
                </a:path>
              </a:pathLst>
            </a:custGeom>
            <a:solidFill>
              <a:srgbClr val="FF2A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30"/>
            <p:cNvSpPr/>
            <p:nvPr/>
          </p:nvSpPr>
          <p:spPr>
            <a:xfrm>
              <a:off x="1645475" y="3751325"/>
              <a:ext cx="188550" cy="128275"/>
            </a:xfrm>
            <a:custGeom>
              <a:rect b="b" l="l" r="r" t="t"/>
              <a:pathLst>
                <a:path extrusionOk="0" h="5131" w="7542">
                  <a:moveTo>
                    <a:pt x="6665" y="1"/>
                  </a:moveTo>
                  <a:cubicBezTo>
                    <a:pt x="6519" y="1"/>
                    <a:pt x="6370" y="38"/>
                    <a:pt x="6229" y="119"/>
                  </a:cubicBezTo>
                  <a:lnTo>
                    <a:pt x="433" y="3502"/>
                  </a:lnTo>
                  <a:cubicBezTo>
                    <a:pt x="167" y="3657"/>
                    <a:pt x="1" y="3945"/>
                    <a:pt x="1" y="4256"/>
                  </a:cubicBezTo>
                  <a:cubicBezTo>
                    <a:pt x="1" y="4765"/>
                    <a:pt x="420" y="5130"/>
                    <a:pt x="875" y="5130"/>
                  </a:cubicBezTo>
                  <a:cubicBezTo>
                    <a:pt x="1022" y="5130"/>
                    <a:pt x="1172" y="5092"/>
                    <a:pt x="1313" y="5010"/>
                  </a:cubicBezTo>
                  <a:lnTo>
                    <a:pt x="7109" y="1631"/>
                  </a:lnTo>
                  <a:cubicBezTo>
                    <a:pt x="7375" y="1472"/>
                    <a:pt x="7541" y="1188"/>
                    <a:pt x="7541" y="874"/>
                  </a:cubicBezTo>
                  <a:cubicBezTo>
                    <a:pt x="7541" y="364"/>
                    <a:pt x="7121" y="1"/>
                    <a:pt x="6665" y="1"/>
                  </a:cubicBezTo>
                  <a:close/>
                </a:path>
              </a:pathLst>
            </a:custGeom>
            <a:solidFill>
              <a:srgbClr val="FF2A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30"/>
            <p:cNvSpPr/>
            <p:nvPr/>
          </p:nvSpPr>
          <p:spPr>
            <a:xfrm>
              <a:off x="2691425" y="4707950"/>
              <a:ext cx="300" cy="375"/>
            </a:xfrm>
            <a:custGeom>
              <a:rect b="b" l="l" r="r" t="t"/>
              <a:pathLst>
                <a:path extrusionOk="0" h="15" w="12">
                  <a:moveTo>
                    <a:pt x="1" y="0"/>
                  </a:moveTo>
                  <a:cubicBezTo>
                    <a:pt x="1" y="8"/>
                    <a:pt x="8" y="11"/>
                    <a:pt x="12" y="15"/>
                  </a:cubicBezTo>
                  <a:cubicBezTo>
                    <a:pt x="8" y="11"/>
                    <a:pt x="5" y="8"/>
                    <a:pt x="1" y="0"/>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30"/>
            <p:cNvSpPr/>
            <p:nvPr/>
          </p:nvSpPr>
          <p:spPr>
            <a:xfrm>
              <a:off x="2989825" y="4681875"/>
              <a:ext cx="200" cy="39225"/>
            </a:xfrm>
            <a:custGeom>
              <a:rect b="b" l="l" r="r" t="t"/>
              <a:pathLst>
                <a:path extrusionOk="0" h="1569" w="8">
                  <a:moveTo>
                    <a:pt x="0" y="1"/>
                  </a:moveTo>
                  <a:lnTo>
                    <a:pt x="8" y="1568"/>
                  </a:lnTo>
                  <a:cubicBezTo>
                    <a:pt x="8" y="1014"/>
                    <a:pt x="4" y="474"/>
                    <a:pt x="0" y="1"/>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30"/>
            <p:cNvSpPr/>
            <p:nvPr/>
          </p:nvSpPr>
          <p:spPr>
            <a:xfrm>
              <a:off x="2962650" y="4729475"/>
              <a:ext cx="3175" cy="2525"/>
            </a:xfrm>
            <a:custGeom>
              <a:rect b="b" l="l" r="r" t="t"/>
              <a:pathLst>
                <a:path extrusionOk="0" h="101" w="127">
                  <a:moveTo>
                    <a:pt x="0" y="100"/>
                  </a:moveTo>
                  <a:lnTo>
                    <a:pt x="0" y="100"/>
                  </a:lnTo>
                  <a:cubicBezTo>
                    <a:pt x="41" y="67"/>
                    <a:pt x="85" y="34"/>
                    <a:pt x="126" y="0"/>
                  </a:cubicBezTo>
                  <a:lnTo>
                    <a:pt x="126" y="0"/>
                  </a:lnTo>
                  <a:cubicBezTo>
                    <a:pt x="85" y="34"/>
                    <a:pt x="41" y="67"/>
                    <a:pt x="0" y="100"/>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30"/>
            <p:cNvSpPr/>
            <p:nvPr/>
          </p:nvSpPr>
          <p:spPr>
            <a:xfrm>
              <a:off x="2989175" y="4689550"/>
              <a:ext cx="100" cy="575"/>
            </a:xfrm>
            <a:custGeom>
              <a:rect b="b" l="l" r="r" t="t"/>
              <a:pathLst>
                <a:path extrusionOk="0" h="23" w="4">
                  <a:moveTo>
                    <a:pt x="4" y="1"/>
                  </a:moveTo>
                  <a:cubicBezTo>
                    <a:pt x="4" y="8"/>
                    <a:pt x="4" y="15"/>
                    <a:pt x="0" y="23"/>
                  </a:cubicBezTo>
                  <a:cubicBezTo>
                    <a:pt x="4" y="15"/>
                    <a:pt x="4" y="8"/>
                    <a:pt x="4" y="1"/>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30"/>
            <p:cNvSpPr/>
            <p:nvPr/>
          </p:nvSpPr>
          <p:spPr>
            <a:xfrm>
              <a:off x="2703075" y="4724125"/>
              <a:ext cx="225" cy="200"/>
            </a:xfrm>
            <a:custGeom>
              <a:rect b="b" l="l" r="r" t="t"/>
              <a:pathLst>
                <a:path extrusionOk="0" h="8" w="9">
                  <a:moveTo>
                    <a:pt x="1" y="0"/>
                  </a:moveTo>
                  <a:cubicBezTo>
                    <a:pt x="1" y="0"/>
                    <a:pt x="4" y="4"/>
                    <a:pt x="8" y="7"/>
                  </a:cubicBezTo>
                  <a:lnTo>
                    <a:pt x="8" y="7"/>
                  </a:lnTo>
                  <a:cubicBezTo>
                    <a:pt x="4" y="4"/>
                    <a:pt x="1" y="0"/>
                    <a:pt x="1" y="0"/>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30"/>
            <p:cNvSpPr/>
            <p:nvPr/>
          </p:nvSpPr>
          <p:spPr>
            <a:xfrm>
              <a:off x="2968750" y="4725875"/>
              <a:ext cx="675" cy="575"/>
            </a:xfrm>
            <a:custGeom>
              <a:rect b="b" l="l" r="r" t="t"/>
              <a:pathLst>
                <a:path extrusionOk="0" h="23" w="27">
                  <a:moveTo>
                    <a:pt x="0" y="22"/>
                  </a:moveTo>
                  <a:lnTo>
                    <a:pt x="26" y="0"/>
                  </a:ln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30"/>
            <p:cNvSpPr/>
            <p:nvPr/>
          </p:nvSpPr>
          <p:spPr>
            <a:xfrm>
              <a:off x="2684975" y="4682450"/>
              <a:ext cx="25" cy="575"/>
            </a:xfrm>
            <a:custGeom>
              <a:rect b="b" l="l" r="r" t="t"/>
              <a:pathLst>
                <a:path extrusionOk="0" h="23" w="1">
                  <a:moveTo>
                    <a:pt x="0" y="22"/>
                  </a:moveTo>
                  <a:lnTo>
                    <a:pt x="0" y="0"/>
                  </a:lnTo>
                  <a:lnTo>
                    <a:pt x="0" y="0"/>
                  </a:ln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30"/>
            <p:cNvSpPr/>
            <p:nvPr/>
          </p:nvSpPr>
          <p:spPr>
            <a:xfrm>
              <a:off x="2684875" y="4681700"/>
              <a:ext cx="305250" cy="199075"/>
            </a:xfrm>
            <a:custGeom>
              <a:rect b="b" l="l" r="r" t="t"/>
              <a:pathLst>
                <a:path extrusionOk="0" h="7963" w="12210">
                  <a:moveTo>
                    <a:pt x="4" y="30"/>
                  </a:moveTo>
                  <a:lnTo>
                    <a:pt x="4" y="52"/>
                  </a:lnTo>
                  <a:lnTo>
                    <a:pt x="0" y="56"/>
                  </a:lnTo>
                  <a:cubicBezTo>
                    <a:pt x="1" y="88"/>
                    <a:pt x="2" y="120"/>
                    <a:pt x="4" y="151"/>
                  </a:cubicBezTo>
                  <a:lnTo>
                    <a:pt x="4" y="151"/>
                  </a:lnTo>
                  <a:lnTo>
                    <a:pt x="4" y="30"/>
                  </a:lnTo>
                  <a:close/>
                  <a:moveTo>
                    <a:pt x="12198" y="0"/>
                  </a:moveTo>
                  <a:cubicBezTo>
                    <a:pt x="12198" y="610"/>
                    <a:pt x="11921" y="1224"/>
                    <a:pt x="11378" y="1771"/>
                  </a:cubicBezTo>
                  <a:lnTo>
                    <a:pt x="11355" y="1793"/>
                  </a:lnTo>
                  <a:cubicBezTo>
                    <a:pt x="11315" y="1834"/>
                    <a:pt x="11278" y="1874"/>
                    <a:pt x="11233" y="1915"/>
                  </a:cubicBezTo>
                  <a:cubicBezTo>
                    <a:pt x="11196" y="1948"/>
                    <a:pt x="11148" y="1982"/>
                    <a:pt x="11108" y="2015"/>
                  </a:cubicBezTo>
                  <a:cubicBezTo>
                    <a:pt x="10908" y="2185"/>
                    <a:pt x="10697" y="2336"/>
                    <a:pt x="10472" y="2473"/>
                  </a:cubicBezTo>
                  <a:cubicBezTo>
                    <a:pt x="10324" y="2558"/>
                    <a:pt x="10173" y="2643"/>
                    <a:pt x="10014" y="2721"/>
                  </a:cubicBezTo>
                  <a:cubicBezTo>
                    <a:pt x="9688" y="2876"/>
                    <a:pt x="9356" y="3009"/>
                    <a:pt x="9012" y="3116"/>
                  </a:cubicBezTo>
                  <a:cubicBezTo>
                    <a:pt x="8095" y="3401"/>
                    <a:pt x="7142" y="3545"/>
                    <a:pt x="6184" y="3549"/>
                  </a:cubicBezTo>
                  <a:cubicBezTo>
                    <a:pt x="6143" y="3549"/>
                    <a:pt x="6101" y="3550"/>
                    <a:pt x="6060" y="3550"/>
                  </a:cubicBezTo>
                  <a:cubicBezTo>
                    <a:pt x="4541" y="3550"/>
                    <a:pt x="3022" y="3220"/>
                    <a:pt x="1849" y="2558"/>
                  </a:cubicBezTo>
                  <a:cubicBezTo>
                    <a:pt x="1693" y="2473"/>
                    <a:pt x="1549" y="2385"/>
                    <a:pt x="1416" y="2292"/>
                  </a:cubicBezTo>
                  <a:cubicBezTo>
                    <a:pt x="1168" y="2122"/>
                    <a:pt x="939" y="1926"/>
                    <a:pt x="732" y="1708"/>
                  </a:cubicBezTo>
                  <a:cubicBezTo>
                    <a:pt x="732" y="1704"/>
                    <a:pt x="725" y="1704"/>
                    <a:pt x="725" y="1701"/>
                  </a:cubicBezTo>
                  <a:cubicBezTo>
                    <a:pt x="547" y="1512"/>
                    <a:pt x="392" y="1298"/>
                    <a:pt x="270" y="1069"/>
                  </a:cubicBezTo>
                  <a:cubicBezTo>
                    <a:pt x="270" y="1065"/>
                    <a:pt x="263" y="1061"/>
                    <a:pt x="263" y="1058"/>
                  </a:cubicBezTo>
                  <a:cubicBezTo>
                    <a:pt x="112" y="775"/>
                    <a:pt x="25" y="469"/>
                    <a:pt x="4" y="151"/>
                  </a:cubicBezTo>
                  <a:lnTo>
                    <a:pt x="4" y="151"/>
                  </a:lnTo>
                  <a:lnTo>
                    <a:pt x="15" y="4059"/>
                  </a:lnTo>
                  <a:cubicBezTo>
                    <a:pt x="19" y="4181"/>
                    <a:pt x="26" y="4307"/>
                    <a:pt x="45" y="4429"/>
                  </a:cubicBezTo>
                  <a:cubicBezTo>
                    <a:pt x="45" y="4447"/>
                    <a:pt x="49" y="4469"/>
                    <a:pt x="52" y="4484"/>
                  </a:cubicBezTo>
                  <a:cubicBezTo>
                    <a:pt x="52" y="4503"/>
                    <a:pt x="60" y="4532"/>
                    <a:pt x="63" y="4551"/>
                  </a:cubicBezTo>
                  <a:cubicBezTo>
                    <a:pt x="67" y="4569"/>
                    <a:pt x="71" y="4591"/>
                    <a:pt x="74" y="4613"/>
                  </a:cubicBezTo>
                  <a:cubicBezTo>
                    <a:pt x="89" y="4680"/>
                    <a:pt x="104" y="4746"/>
                    <a:pt x="126" y="4809"/>
                  </a:cubicBezTo>
                  <a:cubicBezTo>
                    <a:pt x="126" y="4813"/>
                    <a:pt x="126" y="4820"/>
                    <a:pt x="130" y="4824"/>
                  </a:cubicBezTo>
                  <a:cubicBezTo>
                    <a:pt x="130" y="4828"/>
                    <a:pt x="130" y="4831"/>
                    <a:pt x="130" y="4835"/>
                  </a:cubicBezTo>
                  <a:cubicBezTo>
                    <a:pt x="137" y="4850"/>
                    <a:pt x="141" y="4861"/>
                    <a:pt x="145" y="4876"/>
                  </a:cubicBezTo>
                  <a:cubicBezTo>
                    <a:pt x="163" y="4924"/>
                    <a:pt x="182" y="4979"/>
                    <a:pt x="207" y="5042"/>
                  </a:cubicBezTo>
                  <a:cubicBezTo>
                    <a:pt x="219" y="5075"/>
                    <a:pt x="230" y="5105"/>
                    <a:pt x="241" y="5135"/>
                  </a:cubicBezTo>
                  <a:cubicBezTo>
                    <a:pt x="255" y="5168"/>
                    <a:pt x="274" y="5205"/>
                    <a:pt x="289" y="5238"/>
                  </a:cubicBezTo>
                  <a:cubicBezTo>
                    <a:pt x="311" y="5290"/>
                    <a:pt x="333" y="5338"/>
                    <a:pt x="359" y="5382"/>
                  </a:cubicBezTo>
                  <a:cubicBezTo>
                    <a:pt x="366" y="5401"/>
                    <a:pt x="377" y="5416"/>
                    <a:pt x="389" y="5434"/>
                  </a:cubicBezTo>
                  <a:cubicBezTo>
                    <a:pt x="433" y="5515"/>
                    <a:pt x="474" y="5586"/>
                    <a:pt x="511" y="5641"/>
                  </a:cubicBezTo>
                  <a:lnTo>
                    <a:pt x="525" y="5659"/>
                  </a:lnTo>
                  <a:cubicBezTo>
                    <a:pt x="529" y="5663"/>
                    <a:pt x="533" y="5667"/>
                    <a:pt x="536" y="5674"/>
                  </a:cubicBezTo>
                  <a:cubicBezTo>
                    <a:pt x="544" y="5685"/>
                    <a:pt x="555" y="5700"/>
                    <a:pt x="562" y="5711"/>
                  </a:cubicBezTo>
                  <a:cubicBezTo>
                    <a:pt x="584" y="5744"/>
                    <a:pt x="610" y="5778"/>
                    <a:pt x="640" y="5815"/>
                  </a:cubicBezTo>
                  <a:cubicBezTo>
                    <a:pt x="662" y="5844"/>
                    <a:pt x="681" y="5870"/>
                    <a:pt x="703" y="5896"/>
                  </a:cubicBezTo>
                  <a:cubicBezTo>
                    <a:pt x="725" y="5922"/>
                    <a:pt x="754" y="5959"/>
                    <a:pt x="784" y="5996"/>
                  </a:cubicBezTo>
                  <a:cubicBezTo>
                    <a:pt x="814" y="6029"/>
                    <a:pt x="843" y="6059"/>
                    <a:pt x="873" y="6092"/>
                  </a:cubicBezTo>
                  <a:cubicBezTo>
                    <a:pt x="902" y="6125"/>
                    <a:pt x="925" y="6147"/>
                    <a:pt x="954" y="6177"/>
                  </a:cubicBezTo>
                  <a:cubicBezTo>
                    <a:pt x="1006" y="6232"/>
                    <a:pt x="1061" y="6284"/>
                    <a:pt x="1120" y="6336"/>
                  </a:cubicBezTo>
                  <a:cubicBezTo>
                    <a:pt x="1132" y="6347"/>
                    <a:pt x="1139" y="6354"/>
                    <a:pt x="1150" y="6365"/>
                  </a:cubicBezTo>
                  <a:lnTo>
                    <a:pt x="1161" y="6377"/>
                  </a:lnTo>
                  <a:lnTo>
                    <a:pt x="1187" y="6399"/>
                  </a:lnTo>
                  <a:cubicBezTo>
                    <a:pt x="1375" y="6561"/>
                    <a:pt x="1579" y="6713"/>
                    <a:pt x="1789" y="6842"/>
                  </a:cubicBezTo>
                  <a:lnTo>
                    <a:pt x="1834" y="6872"/>
                  </a:lnTo>
                  <a:cubicBezTo>
                    <a:pt x="1900" y="6913"/>
                    <a:pt x="1974" y="6957"/>
                    <a:pt x="2052" y="7001"/>
                  </a:cubicBezTo>
                  <a:cubicBezTo>
                    <a:pt x="2418" y="7193"/>
                    <a:pt x="2584" y="7278"/>
                    <a:pt x="2810" y="7363"/>
                  </a:cubicBezTo>
                  <a:lnTo>
                    <a:pt x="2887" y="7393"/>
                  </a:lnTo>
                  <a:cubicBezTo>
                    <a:pt x="3113" y="7482"/>
                    <a:pt x="3334" y="7552"/>
                    <a:pt x="3549" y="7615"/>
                  </a:cubicBezTo>
                  <a:lnTo>
                    <a:pt x="3578" y="7626"/>
                  </a:lnTo>
                  <a:cubicBezTo>
                    <a:pt x="3645" y="7644"/>
                    <a:pt x="3723" y="7667"/>
                    <a:pt x="3800" y="7685"/>
                  </a:cubicBezTo>
                  <a:lnTo>
                    <a:pt x="3941" y="7718"/>
                  </a:lnTo>
                  <a:lnTo>
                    <a:pt x="4022" y="7737"/>
                  </a:lnTo>
                  <a:lnTo>
                    <a:pt x="4070" y="7748"/>
                  </a:lnTo>
                  <a:cubicBezTo>
                    <a:pt x="4196" y="7774"/>
                    <a:pt x="4321" y="7800"/>
                    <a:pt x="4440" y="7818"/>
                  </a:cubicBezTo>
                  <a:cubicBezTo>
                    <a:pt x="4488" y="7829"/>
                    <a:pt x="4539" y="7837"/>
                    <a:pt x="4591" y="7844"/>
                  </a:cubicBezTo>
                  <a:cubicBezTo>
                    <a:pt x="4750" y="7870"/>
                    <a:pt x="4898" y="7892"/>
                    <a:pt x="5042" y="7903"/>
                  </a:cubicBezTo>
                  <a:lnTo>
                    <a:pt x="5123" y="7911"/>
                  </a:lnTo>
                  <a:cubicBezTo>
                    <a:pt x="5190" y="7918"/>
                    <a:pt x="5257" y="7925"/>
                    <a:pt x="5319" y="7933"/>
                  </a:cubicBezTo>
                  <a:cubicBezTo>
                    <a:pt x="5576" y="7953"/>
                    <a:pt x="5835" y="7963"/>
                    <a:pt x="6094" y="7963"/>
                  </a:cubicBezTo>
                  <a:cubicBezTo>
                    <a:pt x="6364" y="7963"/>
                    <a:pt x="6635" y="7952"/>
                    <a:pt x="6905" y="7929"/>
                  </a:cubicBezTo>
                  <a:lnTo>
                    <a:pt x="6961" y="7922"/>
                  </a:lnTo>
                  <a:cubicBezTo>
                    <a:pt x="6998" y="7918"/>
                    <a:pt x="7034" y="7918"/>
                    <a:pt x="7075" y="7914"/>
                  </a:cubicBezTo>
                  <a:cubicBezTo>
                    <a:pt x="7116" y="7911"/>
                    <a:pt x="7156" y="7903"/>
                    <a:pt x="7201" y="7899"/>
                  </a:cubicBezTo>
                  <a:lnTo>
                    <a:pt x="7301" y="7888"/>
                  </a:lnTo>
                  <a:cubicBezTo>
                    <a:pt x="7367" y="7877"/>
                    <a:pt x="7430" y="7870"/>
                    <a:pt x="7493" y="7862"/>
                  </a:cubicBezTo>
                  <a:lnTo>
                    <a:pt x="7589" y="7848"/>
                  </a:lnTo>
                  <a:cubicBezTo>
                    <a:pt x="7644" y="7837"/>
                    <a:pt x="7696" y="7829"/>
                    <a:pt x="7748" y="7822"/>
                  </a:cubicBezTo>
                  <a:lnTo>
                    <a:pt x="7855" y="7803"/>
                  </a:lnTo>
                  <a:cubicBezTo>
                    <a:pt x="7892" y="7796"/>
                    <a:pt x="7929" y="7789"/>
                    <a:pt x="7962" y="7781"/>
                  </a:cubicBezTo>
                  <a:lnTo>
                    <a:pt x="8095" y="7755"/>
                  </a:lnTo>
                  <a:lnTo>
                    <a:pt x="8158" y="7740"/>
                  </a:lnTo>
                  <a:cubicBezTo>
                    <a:pt x="8202" y="7729"/>
                    <a:pt x="8243" y="7722"/>
                    <a:pt x="8280" y="7711"/>
                  </a:cubicBezTo>
                  <a:cubicBezTo>
                    <a:pt x="8483" y="7663"/>
                    <a:pt x="8646" y="7618"/>
                    <a:pt x="8761" y="7582"/>
                  </a:cubicBezTo>
                  <a:cubicBezTo>
                    <a:pt x="9049" y="7497"/>
                    <a:pt x="9330" y="7393"/>
                    <a:pt x="9603" y="7275"/>
                  </a:cubicBezTo>
                  <a:cubicBezTo>
                    <a:pt x="9655" y="7253"/>
                    <a:pt x="9707" y="7227"/>
                    <a:pt x="9759" y="7205"/>
                  </a:cubicBezTo>
                  <a:lnTo>
                    <a:pt x="9851" y="7156"/>
                  </a:lnTo>
                  <a:lnTo>
                    <a:pt x="9921" y="7123"/>
                  </a:lnTo>
                  <a:cubicBezTo>
                    <a:pt x="9980" y="7094"/>
                    <a:pt x="10036" y="7064"/>
                    <a:pt x="10091" y="7034"/>
                  </a:cubicBezTo>
                  <a:lnTo>
                    <a:pt x="10187" y="6979"/>
                  </a:lnTo>
                  <a:cubicBezTo>
                    <a:pt x="10254" y="6942"/>
                    <a:pt x="10298" y="6916"/>
                    <a:pt x="10298" y="6916"/>
                  </a:cubicBezTo>
                  <a:cubicBezTo>
                    <a:pt x="10535" y="6776"/>
                    <a:pt x="10760" y="6617"/>
                    <a:pt x="10971" y="6443"/>
                  </a:cubicBezTo>
                  <a:cubicBezTo>
                    <a:pt x="11034" y="6388"/>
                    <a:pt x="11086" y="6343"/>
                    <a:pt x="11126" y="6303"/>
                  </a:cubicBezTo>
                  <a:lnTo>
                    <a:pt x="11134" y="6295"/>
                  </a:lnTo>
                  <a:cubicBezTo>
                    <a:pt x="11174" y="6258"/>
                    <a:pt x="11204" y="6229"/>
                    <a:pt x="11215" y="6218"/>
                  </a:cubicBezTo>
                  <a:cubicBezTo>
                    <a:pt x="11226" y="6203"/>
                    <a:pt x="11245" y="6184"/>
                    <a:pt x="11263" y="6170"/>
                  </a:cubicBezTo>
                  <a:cubicBezTo>
                    <a:pt x="11300" y="6133"/>
                    <a:pt x="11341" y="6092"/>
                    <a:pt x="11378" y="6048"/>
                  </a:cubicBezTo>
                  <a:cubicBezTo>
                    <a:pt x="11429" y="5996"/>
                    <a:pt x="11474" y="5940"/>
                    <a:pt x="11518" y="5889"/>
                  </a:cubicBezTo>
                  <a:lnTo>
                    <a:pt x="11537" y="5863"/>
                  </a:lnTo>
                  <a:cubicBezTo>
                    <a:pt x="11544" y="5852"/>
                    <a:pt x="11555" y="5841"/>
                    <a:pt x="11562" y="5833"/>
                  </a:cubicBezTo>
                  <a:cubicBezTo>
                    <a:pt x="11592" y="5793"/>
                    <a:pt x="11636" y="5730"/>
                    <a:pt x="11681" y="5663"/>
                  </a:cubicBezTo>
                  <a:cubicBezTo>
                    <a:pt x="11692" y="5648"/>
                    <a:pt x="11703" y="5634"/>
                    <a:pt x="11714" y="5619"/>
                  </a:cubicBezTo>
                  <a:lnTo>
                    <a:pt x="11725" y="5600"/>
                  </a:lnTo>
                  <a:cubicBezTo>
                    <a:pt x="11777" y="5523"/>
                    <a:pt x="11825" y="5445"/>
                    <a:pt x="11866" y="5360"/>
                  </a:cubicBezTo>
                  <a:cubicBezTo>
                    <a:pt x="11873" y="5349"/>
                    <a:pt x="11877" y="5342"/>
                    <a:pt x="11884" y="5330"/>
                  </a:cubicBezTo>
                  <a:cubicBezTo>
                    <a:pt x="11891" y="5312"/>
                    <a:pt x="11902" y="5294"/>
                    <a:pt x="11910" y="5275"/>
                  </a:cubicBezTo>
                  <a:lnTo>
                    <a:pt x="11958" y="5172"/>
                  </a:lnTo>
                  <a:cubicBezTo>
                    <a:pt x="11976" y="5123"/>
                    <a:pt x="11999" y="5083"/>
                    <a:pt x="12013" y="5038"/>
                  </a:cubicBezTo>
                  <a:cubicBezTo>
                    <a:pt x="12054" y="4942"/>
                    <a:pt x="12087" y="4843"/>
                    <a:pt x="12113" y="4739"/>
                  </a:cubicBezTo>
                  <a:cubicBezTo>
                    <a:pt x="12117" y="4728"/>
                    <a:pt x="12121" y="4717"/>
                    <a:pt x="12121" y="4706"/>
                  </a:cubicBezTo>
                  <a:cubicBezTo>
                    <a:pt x="12135" y="4650"/>
                    <a:pt x="12150" y="4599"/>
                    <a:pt x="12158" y="4547"/>
                  </a:cubicBezTo>
                  <a:cubicBezTo>
                    <a:pt x="12165" y="4521"/>
                    <a:pt x="12169" y="4495"/>
                    <a:pt x="12172" y="4469"/>
                  </a:cubicBezTo>
                  <a:cubicBezTo>
                    <a:pt x="12176" y="4451"/>
                    <a:pt x="12180" y="4432"/>
                    <a:pt x="12180" y="4418"/>
                  </a:cubicBezTo>
                  <a:cubicBezTo>
                    <a:pt x="12183" y="4388"/>
                    <a:pt x="12187" y="4358"/>
                    <a:pt x="12191" y="4325"/>
                  </a:cubicBezTo>
                  <a:cubicBezTo>
                    <a:pt x="12206" y="4199"/>
                    <a:pt x="12206" y="4092"/>
                    <a:pt x="12209" y="4029"/>
                  </a:cubicBezTo>
                  <a:cubicBezTo>
                    <a:pt x="12206" y="3298"/>
                    <a:pt x="12202" y="2422"/>
                    <a:pt x="12202" y="1579"/>
                  </a:cubicBezTo>
                  <a:cubicBezTo>
                    <a:pt x="12202" y="1028"/>
                    <a:pt x="12198" y="488"/>
                    <a:pt x="12198" y="12"/>
                  </a:cubicBezTo>
                  <a:lnTo>
                    <a:pt x="12198" y="0"/>
                  </a:ln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30"/>
            <p:cNvSpPr/>
            <p:nvPr/>
          </p:nvSpPr>
          <p:spPr>
            <a:xfrm>
              <a:off x="2690875" y="4519150"/>
              <a:ext cx="25" cy="25"/>
            </a:xfrm>
            <a:custGeom>
              <a:rect b="b" l="l" r="r" t="t"/>
              <a:pathLst>
                <a:path extrusionOk="0" h="1" w="1">
                  <a:moveTo>
                    <a:pt x="1" y="1"/>
                  </a:moveTo>
                  <a:lnTo>
                    <a:pt x="1" y="1"/>
                  </a:lnTo>
                  <a:lnTo>
                    <a:pt x="1" y="1"/>
                  </a:lnTo>
                  <a:lnTo>
                    <a:pt x="1" y="1"/>
                  </a:lnTo>
                  <a:close/>
                </a:path>
              </a:pathLst>
            </a:custGeom>
            <a:solidFill>
              <a:srgbClr val="0E2B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30"/>
            <p:cNvSpPr/>
            <p:nvPr/>
          </p:nvSpPr>
          <p:spPr>
            <a:xfrm>
              <a:off x="2684500" y="4543550"/>
              <a:ext cx="305250" cy="226800"/>
            </a:xfrm>
            <a:custGeom>
              <a:rect b="b" l="l" r="r" t="t"/>
              <a:pathLst>
                <a:path extrusionOk="0" h="9072" w="12210">
                  <a:moveTo>
                    <a:pt x="1" y="34"/>
                  </a:moveTo>
                  <a:lnTo>
                    <a:pt x="1" y="34"/>
                  </a:lnTo>
                  <a:cubicBezTo>
                    <a:pt x="1" y="34"/>
                    <a:pt x="1" y="34"/>
                    <a:pt x="1" y="34"/>
                  </a:cubicBezTo>
                  <a:lnTo>
                    <a:pt x="1" y="34"/>
                  </a:lnTo>
                  <a:lnTo>
                    <a:pt x="1" y="34"/>
                  </a:lnTo>
                  <a:close/>
                  <a:moveTo>
                    <a:pt x="12195" y="0"/>
                  </a:moveTo>
                  <a:cubicBezTo>
                    <a:pt x="12195" y="93"/>
                    <a:pt x="12187" y="185"/>
                    <a:pt x="12176" y="278"/>
                  </a:cubicBezTo>
                  <a:cubicBezTo>
                    <a:pt x="12173" y="300"/>
                    <a:pt x="12169" y="322"/>
                    <a:pt x="12165" y="348"/>
                  </a:cubicBezTo>
                  <a:cubicBezTo>
                    <a:pt x="12150" y="426"/>
                    <a:pt x="12132" y="507"/>
                    <a:pt x="12110" y="585"/>
                  </a:cubicBezTo>
                  <a:cubicBezTo>
                    <a:pt x="12102" y="614"/>
                    <a:pt x="12095" y="644"/>
                    <a:pt x="12084" y="673"/>
                  </a:cubicBezTo>
                  <a:cubicBezTo>
                    <a:pt x="12054" y="762"/>
                    <a:pt x="12021" y="847"/>
                    <a:pt x="11984" y="928"/>
                  </a:cubicBezTo>
                  <a:cubicBezTo>
                    <a:pt x="11977" y="943"/>
                    <a:pt x="11969" y="958"/>
                    <a:pt x="11962" y="973"/>
                  </a:cubicBezTo>
                  <a:cubicBezTo>
                    <a:pt x="11914" y="1076"/>
                    <a:pt x="11858" y="1172"/>
                    <a:pt x="11795" y="1265"/>
                  </a:cubicBezTo>
                  <a:cubicBezTo>
                    <a:pt x="11781" y="1290"/>
                    <a:pt x="11759" y="1316"/>
                    <a:pt x="11744" y="1342"/>
                  </a:cubicBezTo>
                  <a:cubicBezTo>
                    <a:pt x="11692" y="1412"/>
                    <a:pt x="11637" y="1486"/>
                    <a:pt x="11577" y="1557"/>
                  </a:cubicBezTo>
                  <a:cubicBezTo>
                    <a:pt x="11552" y="1586"/>
                    <a:pt x="11529" y="1612"/>
                    <a:pt x="11507" y="1638"/>
                  </a:cubicBezTo>
                  <a:cubicBezTo>
                    <a:pt x="11422" y="1734"/>
                    <a:pt x="11333" y="1826"/>
                    <a:pt x="11237" y="1911"/>
                  </a:cubicBezTo>
                  <a:lnTo>
                    <a:pt x="11226" y="1919"/>
                  </a:lnTo>
                  <a:cubicBezTo>
                    <a:pt x="11119" y="2019"/>
                    <a:pt x="11004" y="2111"/>
                    <a:pt x="10883" y="2196"/>
                  </a:cubicBezTo>
                  <a:cubicBezTo>
                    <a:pt x="10842" y="2226"/>
                    <a:pt x="10790" y="2259"/>
                    <a:pt x="10742" y="2288"/>
                  </a:cubicBezTo>
                  <a:cubicBezTo>
                    <a:pt x="10657" y="2348"/>
                    <a:pt x="10572" y="2407"/>
                    <a:pt x="10480" y="2462"/>
                  </a:cubicBezTo>
                  <a:lnTo>
                    <a:pt x="10469" y="2470"/>
                  </a:lnTo>
                  <a:cubicBezTo>
                    <a:pt x="10335" y="2547"/>
                    <a:pt x="10199" y="2621"/>
                    <a:pt x="10058" y="2691"/>
                  </a:cubicBezTo>
                  <a:cubicBezTo>
                    <a:pt x="10018" y="2714"/>
                    <a:pt x="9973" y="2732"/>
                    <a:pt x="9933" y="2751"/>
                  </a:cubicBezTo>
                  <a:cubicBezTo>
                    <a:pt x="9825" y="2802"/>
                    <a:pt x="9714" y="2850"/>
                    <a:pt x="9604" y="2895"/>
                  </a:cubicBezTo>
                  <a:cubicBezTo>
                    <a:pt x="9559" y="2913"/>
                    <a:pt x="9519" y="2932"/>
                    <a:pt x="9474" y="2950"/>
                  </a:cubicBezTo>
                  <a:cubicBezTo>
                    <a:pt x="9323" y="3009"/>
                    <a:pt x="9167" y="3065"/>
                    <a:pt x="9012" y="3116"/>
                  </a:cubicBezTo>
                  <a:cubicBezTo>
                    <a:pt x="8853" y="3165"/>
                    <a:pt x="8691" y="3209"/>
                    <a:pt x="8528" y="3250"/>
                  </a:cubicBezTo>
                  <a:cubicBezTo>
                    <a:pt x="8476" y="3264"/>
                    <a:pt x="8428" y="3275"/>
                    <a:pt x="8380" y="3286"/>
                  </a:cubicBezTo>
                  <a:cubicBezTo>
                    <a:pt x="8258" y="3316"/>
                    <a:pt x="8132" y="3342"/>
                    <a:pt x="8011" y="3364"/>
                  </a:cubicBezTo>
                  <a:cubicBezTo>
                    <a:pt x="7959" y="3375"/>
                    <a:pt x="7911" y="3383"/>
                    <a:pt x="7863" y="3394"/>
                  </a:cubicBezTo>
                  <a:cubicBezTo>
                    <a:pt x="7693" y="3423"/>
                    <a:pt x="7523" y="3449"/>
                    <a:pt x="7349" y="3471"/>
                  </a:cubicBezTo>
                  <a:cubicBezTo>
                    <a:pt x="7153" y="3493"/>
                    <a:pt x="6976" y="3512"/>
                    <a:pt x="6794" y="3523"/>
                  </a:cubicBezTo>
                  <a:lnTo>
                    <a:pt x="6743" y="3527"/>
                  </a:lnTo>
                  <a:cubicBezTo>
                    <a:pt x="6569" y="3538"/>
                    <a:pt x="6388" y="3545"/>
                    <a:pt x="6188" y="3549"/>
                  </a:cubicBezTo>
                  <a:cubicBezTo>
                    <a:pt x="6107" y="3549"/>
                    <a:pt x="6022" y="3542"/>
                    <a:pt x="5941" y="3542"/>
                  </a:cubicBezTo>
                  <a:cubicBezTo>
                    <a:pt x="5830" y="3542"/>
                    <a:pt x="5715" y="3542"/>
                    <a:pt x="5604" y="3538"/>
                  </a:cubicBezTo>
                  <a:cubicBezTo>
                    <a:pt x="5508" y="3534"/>
                    <a:pt x="5408" y="3523"/>
                    <a:pt x="5312" y="3516"/>
                  </a:cubicBezTo>
                  <a:cubicBezTo>
                    <a:pt x="5216" y="3508"/>
                    <a:pt x="5120" y="3505"/>
                    <a:pt x="5024" y="3493"/>
                  </a:cubicBezTo>
                  <a:cubicBezTo>
                    <a:pt x="4991" y="3490"/>
                    <a:pt x="4961" y="3486"/>
                    <a:pt x="4932" y="3482"/>
                  </a:cubicBezTo>
                  <a:lnTo>
                    <a:pt x="4887" y="3479"/>
                  </a:lnTo>
                  <a:lnTo>
                    <a:pt x="4817" y="3468"/>
                  </a:lnTo>
                  <a:lnTo>
                    <a:pt x="4747" y="3460"/>
                  </a:lnTo>
                  <a:lnTo>
                    <a:pt x="4673" y="3449"/>
                  </a:lnTo>
                  <a:lnTo>
                    <a:pt x="4599" y="3442"/>
                  </a:lnTo>
                  <a:lnTo>
                    <a:pt x="4540" y="3431"/>
                  </a:lnTo>
                  <a:cubicBezTo>
                    <a:pt x="4525" y="3431"/>
                    <a:pt x="4506" y="3427"/>
                    <a:pt x="4492" y="3423"/>
                  </a:cubicBezTo>
                  <a:lnTo>
                    <a:pt x="4451" y="3420"/>
                  </a:lnTo>
                  <a:cubicBezTo>
                    <a:pt x="4421" y="3416"/>
                    <a:pt x="4392" y="3408"/>
                    <a:pt x="4362" y="3401"/>
                  </a:cubicBezTo>
                  <a:lnTo>
                    <a:pt x="4303" y="3394"/>
                  </a:lnTo>
                  <a:lnTo>
                    <a:pt x="4229" y="3379"/>
                  </a:lnTo>
                  <a:lnTo>
                    <a:pt x="4159" y="3364"/>
                  </a:lnTo>
                  <a:lnTo>
                    <a:pt x="4089" y="3353"/>
                  </a:lnTo>
                  <a:lnTo>
                    <a:pt x="4019" y="3338"/>
                  </a:lnTo>
                  <a:lnTo>
                    <a:pt x="3974" y="3327"/>
                  </a:lnTo>
                  <a:cubicBezTo>
                    <a:pt x="3908" y="3316"/>
                    <a:pt x="3848" y="3301"/>
                    <a:pt x="3786" y="3286"/>
                  </a:cubicBezTo>
                  <a:lnTo>
                    <a:pt x="3760" y="3279"/>
                  </a:lnTo>
                  <a:lnTo>
                    <a:pt x="3693" y="3264"/>
                  </a:lnTo>
                  <a:lnTo>
                    <a:pt x="3623" y="3246"/>
                  </a:lnTo>
                  <a:lnTo>
                    <a:pt x="3553" y="3227"/>
                  </a:lnTo>
                  <a:lnTo>
                    <a:pt x="3486" y="3209"/>
                  </a:lnTo>
                  <a:lnTo>
                    <a:pt x="3446" y="3198"/>
                  </a:lnTo>
                  <a:cubicBezTo>
                    <a:pt x="3379" y="3179"/>
                    <a:pt x="3316" y="3161"/>
                    <a:pt x="3250" y="3142"/>
                  </a:cubicBezTo>
                  <a:lnTo>
                    <a:pt x="3205" y="3128"/>
                  </a:lnTo>
                  <a:lnTo>
                    <a:pt x="3135" y="3105"/>
                  </a:lnTo>
                  <a:lnTo>
                    <a:pt x="3069" y="3083"/>
                  </a:lnTo>
                  <a:lnTo>
                    <a:pt x="3006" y="3061"/>
                  </a:lnTo>
                  <a:lnTo>
                    <a:pt x="2943" y="3039"/>
                  </a:lnTo>
                  <a:lnTo>
                    <a:pt x="2906" y="3028"/>
                  </a:lnTo>
                  <a:cubicBezTo>
                    <a:pt x="2880" y="3017"/>
                    <a:pt x="2847" y="3009"/>
                    <a:pt x="2821" y="2998"/>
                  </a:cubicBezTo>
                  <a:cubicBezTo>
                    <a:pt x="2485" y="2876"/>
                    <a:pt x="2159" y="2728"/>
                    <a:pt x="1849" y="2558"/>
                  </a:cubicBezTo>
                  <a:cubicBezTo>
                    <a:pt x="1697" y="2470"/>
                    <a:pt x="1553" y="2381"/>
                    <a:pt x="1420" y="2288"/>
                  </a:cubicBezTo>
                  <a:lnTo>
                    <a:pt x="1416" y="2288"/>
                  </a:lnTo>
                  <a:cubicBezTo>
                    <a:pt x="1376" y="2263"/>
                    <a:pt x="1339" y="2229"/>
                    <a:pt x="1294" y="2196"/>
                  </a:cubicBezTo>
                  <a:cubicBezTo>
                    <a:pt x="1213" y="2137"/>
                    <a:pt x="1124" y="2074"/>
                    <a:pt x="1050" y="2008"/>
                  </a:cubicBezTo>
                  <a:cubicBezTo>
                    <a:pt x="1002" y="1971"/>
                    <a:pt x="965" y="1926"/>
                    <a:pt x="921" y="1889"/>
                  </a:cubicBezTo>
                  <a:cubicBezTo>
                    <a:pt x="858" y="1826"/>
                    <a:pt x="792" y="1771"/>
                    <a:pt x="733" y="1708"/>
                  </a:cubicBezTo>
                  <a:cubicBezTo>
                    <a:pt x="692" y="1664"/>
                    <a:pt x="659" y="1619"/>
                    <a:pt x="622" y="1571"/>
                  </a:cubicBezTo>
                  <a:cubicBezTo>
                    <a:pt x="570" y="1512"/>
                    <a:pt x="518" y="1453"/>
                    <a:pt x="474" y="1394"/>
                  </a:cubicBezTo>
                  <a:cubicBezTo>
                    <a:pt x="441" y="1346"/>
                    <a:pt x="415" y="1298"/>
                    <a:pt x="381" y="1250"/>
                  </a:cubicBezTo>
                  <a:cubicBezTo>
                    <a:pt x="344" y="1191"/>
                    <a:pt x="304" y="1132"/>
                    <a:pt x="270" y="1069"/>
                  </a:cubicBezTo>
                  <a:cubicBezTo>
                    <a:pt x="245" y="1021"/>
                    <a:pt x="226" y="969"/>
                    <a:pt x="204" y="917"/>
                  </a:cubicBezTo>
                  <a:cubicBezTo>
                    <a:pt x="174" y="858"/>
                    <a:pt x="149" y="799"/>
                    <a:pt x="126" y="736"/>
                  </a:cubicBezTo>
                  <a:cubicBezTo>
                    <a:pt x="108" y="684"/>
                    <a:pt x="97" y="633"/>
                    <a:pt x="82" y="581"/>
                  </a:cubicBezTo>
                  <a:cubicBezTo>
                    <a:pt x="67" y="522"/>
                    <a:pt x="49" y="459"/>
                    <a:pt x="38" y="400"/>
                  </a:cubicBezTo>
                  <a:cubicBezTo>
                    <a:pt x="27" y="348"/>
                    <a:pt x="23" y="292"/>
                    <a:pt x="19" y="241"/>
                  </a:cubicBezTo>
                  <a:cubicBezTo>
                    <a:pt x="12" y="178"/>
                    <a:pt x="4" y="119"/>
                    <a:pt x="4" y="56"/>
                  </a:cubicBezTo>
                  <a:cubicBezTo>
                    <a:pt x="4" y="49"/>
                    <a:pt x="1" y="41"/>
                    <a:pt x="1" y="34"/>
                  </a:cubicBezTo>
                  <a:lnTo>
                    <a:pt x="1" y="34"/>
                  </a:lnTo>
                  <a:lnTo>
                    <a:pt x="4" y="1006"/>
                  </a:lnTo>
                  <a:cubicBezTo>
                    <a:pt x="4" y="1704"/>
                    <a:pt x="8" y="2444"/>
                    <a:pt x="8" y="3183"/>
                  </a:cubicBezTo>
                  <a:lnTo>
                    <a:pt x="12" y="4584"/>
                  </a:lnTo>
                  <a:cubicBezTo>
                    <a:pt x="15" y="4920"/>
                    <a:pt x="15" y="5249"/>
                    <a:pt x="15" y="5556"/>
                  </a:cubicBezTo>
                  <a:lnTo>
                    <a:pt x="15" y="5578"/>
                  </a:lnTo>
                  <a:cubicBezTo>
                    <a:pt x="23" y="5929"/>
                    <a:pt x="112" y="6269"/>
                    <a:pt x="274" y="6576"/>
                  </a:cubicBezTo>
                  <a:cubicBezTo>
                    <a:pt x="278" y="6584"/>
                    <a:pt x="285" y="6587"/>
                    <a:pt x="285" y="6591"/>
                  </a:cubicBezTo>
                  <a:cubicBezTo>
                    <a:pt x="407" y="6820"/>
                    <a:pt x="559" y="7031"/>
                    <a:pt x="740" y="7223"/>
                  </a:cubicBezTo>
                  <a:cubicBezTo>
                    <a:pt x="740" y="7223"/>
                    <a:pt x="747" y="7227"/>
                    <a:pt x="747" y="7230"/>
                  </a:cubicBezTo>
                  <a:cubicBezTo>
                    <a:pt x="951" y="7449"/>
                    <a:pt x="1180" y="7644"/>
                    <a:pt x="1431" y="7811"/>
                  </a:cubicBezTo>
                  <a:cubicBezTo>
                    <a:pt x="1564" y="7907"/>
                    <a:pt x="1708" y="7996"/>
                    <a:pt x="1860" y="8081"/>
                  </a:cubicBezTo>
                  <a:cubicBezTo>
                    <a:pt x="3043" y="8742"/>
                    <a:pt x="4572" y="9072"/>
                    <a:pt x="6099" y="9072"/>
                  </a:cubicBezTo>
                  <a:cubicBezTo>
                    <a:pt x="6132" y="9072"/>
                    <a:pt x="6166" y="9072"/>
                    <a:pt x="6199" y="9071"/>
                  </a:cubicBezTo>
                  <a:cubicBezTo>
                    <a:pt x="7157" y="9067"/>
                    <a:pt x="8110" y="8920"/>
                    <a:pt x="9023" y="8639"/>
                  </a:cubicBezTo>
                  <a:cubicBezTo>
                    <a:pt x="9367" y="8532"/>
                    <a:pt x="9703" y="8398"/>
                    <a:pt x="10029" y="8240"/>
                  </a:cubicBezTo>
                  <a:cubicBezTo>
                    <a:pt x="10188" y="8162"/>
                    <a:pt x="10339" y="8081"/>
                    <a:pt x="10487" y="7996"/>
                  </a:cubicBezTo>
                  <a:cubicBezTo>
                    <a:pt x="10709" y="7859"/>
                    <a:pt x="10923" y="7707"/>
                    <a:pt x="11123" y="7537"/>
                  </a:cubicBezTo>
                  <a:cubicBezTo>
                    <a:pt x="11163" y="7504"/>
                    <a:pt x="11204" y="7478"/>
                    <a:pt x="11248" y="7437"/>
                  </a:cubicBezTo>
                  <a:cubicBezTo>
                    <a:pt x="11293" y="7397"/>
                    <a:pt x="11326" y="7356"/>
                    <a:pt x="11367" y="7315"/>
                  </a:cubicBezTo>
                  <a:lnTo>
                    <a:pt x="11393" y="7293"/>
                  </a:lnTo>
                  <a:cubicBezTo>
                    <a:pt x="11932" y="6746"/>
                    <a:pt x="12209" y="6133"/>
                    <a:pt x="12209" y="5523"/>
                  </a:cubicBezTo>
                  <a:lnTo>
                    <a:pt x="12195" y="0"/>
                  </a:lnTo>
                  <a:close/>
                </a:path>
              </a:pathLst>
            </a:custGeom>
            <a:solidFill>
              <a:srgbClr val="1A63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30"/>
            <p:cNvSpPr/>
            <p:nvPr/>
          </p:nvSpPr>
          <p:spPr>
            <a:xfrm>
              <a:off x="2757125" y="4619325"/>
              <a:ext cx="8625" cy="2800"/>
            </a:xfrm>
            <a:custGeom>
              <a:rect b="b" l="l" r="r" t="t"/>
              <a:pathLst>
                <a:path extrusionOk="0" h="112" w="345">
                  <a:moveTo>
                    <a:pt x="1" y="0"/>
                  </a:moveTo>
                  <a:lnTo>
                    <a:pt x="34" y="12"/>
                  </a:lnTo>
                  <a:lnTo>
                    <a:pt x="97" y="34"/>
                  </a:lnTo>
                  <a:lnTo>
                    <a:pt x="164" y="56"/>
                  </a:lnTo>
                  <a:lnTo>
                    <a:pt x="230" y="78"/>
                  </a:lnTo>
                  <a:lnTo>
                    <a:pt x="291" y="95"/>
                  </a:lnTo>
                  <a:lnTo>
                    <a:pt x="291" y="95"/>
                  </a:lnTo>
                  <a:cubicBezTo>
                    <a:pt x="210" y="70"/>
                    <a:pt x="131" y="42"/>
                    <a:pt x="53" y="15"/>
                  </a:cubicBezTo>
                  <a:lnTo>
                    <a:pt x="1" y="0"/>
                  </a:lnTo>
                  <a:close/>
                  <a:moveTo>
                    <a:pt x="291" y="95"/>
                  </a:moveTo>
                  <a:cubicBezTo>
                    <a:pt x="309" y="101"/>
                    <a:pt x="327" y="106"/>
                    <a:pt x="345" y="111"/>
                  </a:cubicBezTo>
                  <a:lnTo>
                    <a:pt x="297" y="97"/>
                  </a:lnTo>
                  <a:lnTo>
                    <a:pt x="291" y="95"/>
                  </a:lnTo>
                  <a:close/>
                </a:path>
              </a:pathLst>
            </a:custGeom>
            <a:solidFill>
              <a:srgbClr val="0E2B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30"/>
            <p:cNvSpPr/>
            <p:nvPr/>
          </p:nvSpPr>
          <p:spPr>
            <a:xfrm>
              <a:off x="2783750" y="4626800"/>
              <a:ext cx="9825" cy="1875"/>
            </a:xfrm>
            <a:custGeom>
              <a:rect b="b" l="l" r="r" t="t"/>
              <a:pathLst>
                <a:path extrusionOk="0" h="75" w="393">
                  <a:moveTo>
                    <a:pt x="0" y="1"/>
                  </a:moveTo>
                  <a:lnTo>
                    <a:pt x="0" y="1"/>
                  </a:lnTo>
                  <a:cubicBezTo>
                    <a:pt x="53" y="11"/>
                    <a:pt x="105" y="22"/>
                    <a:pt x="158" y="32"/>
                  </a:cubicBezTo>
                  <a:lnTo>
                    <a:pt x="158" y="32"/>
                  </a:lnTo>
                  <a:lnTo>
                    <a:pt x="115" y="23"/>
                  </a:lnTo>
                  <a:lnTo>
                    <a:pt x="45" y="8"/>
                  </a:lnTo>
                  <a:lnTo>
                    <a:pt x="0" y="1"/>
                  </a:lnTo>
                  <a:close/>
                  <a:moveTo>
                    <a:pt x="158" y="32"/>
                  </a:moveTo>
                  <a:lnTo>
                    <a:pt x="185" y="38"/>
                  </a:lnTo>
                  <a:lnTo>
                    <a:pt x="256" y="53"/>
                  </a:lnTo>
                  <a:lnTo>
                    <a:pt x="318" y="62"/>
                  </a:lnTo>
                  <a:lnTo>
                    <a:pt x="318" y="62"/>
                  </a:lnTo>
                  <a:cubicBezTo>
                    <a:pt x="264" y="52"/>
                    <a:pt x="211" y="42"/>
                    <a:pt x="158" y="32"/>
                  </a:cubicBezTo>
                  <a:close/>
                  <a:moveTo>
                    <a:pt x="318" y="62"/>
                  </a:moveTo>
                  <a:cubicBezTo>
                    <a:pt x="343" y="66"/>
                    <a:pt x="367" y="71"/>
                    <a:pt x="392" y="75"/>
                  </a:cubicBezTo>
                  <a:lnTo>
                    <a:pt x="329" y="64"/>
                  </a:lnTo>
                  <a:lnTo>
                    <a:pt x="318" y="62"/>
                  </a:lnTo>
                  <a:close/>
                </a:path>
              </a:pathLst>
            </a:custGeom>
            <a:solidFill>
              <a:srgbClr val="0E2B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30"/>
            <p:cNvSpPr/>
            <p:nvPr/>
          </p:nvSpPr>
          <p:spPr>
            <a:xfrm>
              <a:off x="2797900" y="4629400"/>
              <a:ext cx="9800" cy="1225"/>
            </a:xfrm>
            <a:custGeom>
              <a:rect b="b" l="l" r="r" t="t"/>
              <a:pathLst>
                <a:path extrusionOk="0" h="49" w="392">
                  <a:moveTo>
                    <a:pt x="0" y="0"/>
                  </a:moveTo>
                  <a:lnTo>
                    <a:pt x="0" y="0"/>
                  </a:lnTo>
                  <a:cubicBezTo>
                    <a:pt x="33" y="5"/>
                    <a:pt x="67" y="10"/>
                    <a:pt x="101" y="14"/>
                  </a:cubicBezTo>
                  <a:lnTo>
                    <a:pt x="101" y="14"/>
                  </a:lnTo>
                  <a:lnTo>
                    <a:pt x="59" y="8"/>
                  </a:lnTo>
                  <a:lnTo>
                    <a:pt x="0" y="0"/>
                  </a:lnTo>
                  <a:close/>
                  <a:moveTo>
                    <a:pt x="101" y="14"/>
                  </a:moveTo>
                  <a:lnTo>
                    <a:pt x="133" y="19"/>
                  </a:lnTo>
                  <a:lnTo>
                    <a:pt x="165" y="22"/>
                  </a:lnTo>
                  <a:lnTo>
                    <a:pt x="165" y="22"/>
                  </a:lnTo>
                  <a:cubicBezTo>
                    <a:pt x="143" y="19"/>
                    <a:pt x="122" y="17"/>
                    <a:pt x="101" y="14"/>
                  </a:cubicBezTo>
                  <a:close/>
                  <a:moveTo>
                    <a:pt x="165" y="22"/>
                  </a:moveTo>
                  <a:cubicBezTo>
                    <a:pt x="188" y="25"/>
                    <a:pt x="211" y="28"/>
                    <a:pt x="234" y="30"/>
                  </a:cubicBezTo>
                  <a:lnTo>
                    <a:pt x="234" y="30"/>
                  </a:lnTo>
                  <a:lnTo>
                    <a:pt x="207" y="26"/>
                  </a:lnTo>
                  <a:lnTo>
                    <a:pt x="165" y="22"/>
                  </a:lnTo>
                  <a:close/>
                  <a:moveTo>
                    <a:pt x="234" y="30"/>
                  </a:moveTo>
                  <a:lnTo>
                    <a:pt x="281" y="37"/>
                  </a:lnTo>
                  <a:lnTo>
                    <a:pt x="351" y="45"/>
                  </a:lnTo>
                  <a:lnTo>
                    <a:pt x="392" y="48"/>
                  </a:lnTo>
                  <a:cubicBezTo>
                    <a:pt x="340" y="42"/>
                    <a:pt x="287" y="36"/>
                    <a:pt x="234" y="30"/>
                  </a:cubicBezTo>
                  <a:close/>
                </a:path>
              </a:pathLst>
            </a:custGeom>
            <a:solidFill>
              <a:srgbClr val="0E2B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30"/>
            <p:cNvSpPr/>
            <p:nvPr/>
          </p:nvSpPr>
          <p:spPr>
            <a:xfrm>
              <a:off x="2770525" y="4623475"/>
              <a:ext cx="8525" cy="2250"/>
            </a:xfrm>
            <a:custGeom>
              <a:rect b="b" l="l" r="r" t="t"/>
              <a:pathLst>
                <a:path extrusionOk="0" h="90" w="341">
                  <a:moveTo>
                    <a:pt x="1" y="1"/>
                  </a:moveTo>
                  <a:lnTo>
                    <a:pt x="1" y="1"/>
                  </a:lnTo>
                  <a:cubicBezTo>
                    <a:pt x="24" y="8"/>
                    <a:pt x="48" y="15"/>
                    <a:pt x="72" y="21"/>
                  </a:cubicBezTo>
                  <a:lnTo>
                    <a:pt x="72" y="21"/>
                  </a:lnTo>
                  <a:lnTo>
                    <a:pt x="42" y="12"/>
                  </a:lnTo>
                  <a:lnTo>
                    <a:pt x="1" y="1"/>
                  </a:lnTo>
                  <a:close/>
                  <a:moveTo>
                    <a:pt x="72" y="21"/>
                  </a:moveTo>
                  <a:lnTo>
                    <a:pt x="112" y="34"/>
                  </a:lnTo>
                  <a:lnTo>
                    <a:pt x="138" y="39"/>
                  </a:lnTo>
                  <a:lnTo>
                    <a:pt x="138" y="39"/>
                  </a:lnTo>
                  <a:cubicBezTo>
                    <a:pt x="115" y="34"/>
                    <a:pt x="94" y="28"/>
                    <a:pt x="72" y="21"/>
                  </a:cubicBezTo>
                  <a:close/>
                  <a:moveTo>
                    <a:pt x="138" y="39"/>
                  </a:moveTo>
                  <a:lnTo>
                    <a:pt x="138" y="39"/>
                  </a:lnTo>
                  <a:cubicBezTo>
                    <a:pt x="205" y="57"/>
                    <a:pt x="273" y="74"/>
                    <a:pt x="341" y="89"/>
                  </a:cubicBezTo>
                  <a:lnTo>
                    <a:pt x="315" y="82"/>
                  </a:lnTo>
                  <a:lnTo>
                    <a:pt x="249" y="67"/>
                  </a:lnTo>
                  <a:lnTo>
                    <a:pt x="182" y="49"/>
                  </a:lnTo>
                  <a:lnTo>
                    <a:pt x="138" y="39"/>
                  </a:lnTo>
                  <a:close/>
                </a:path>
              </a:pathLst>
            </a:custGeom>
            <a:solidFill>
              <a:srgbClr val="0E2B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30"/>
            <p:cNvSpPr/>
            <p:nvPr/>
          </p:nvSpPr>
          <p:spPr>
            <a:xfrm>
              <a:off x="2730700" y="4607500"/>
              <a:ext cx="24250" cy="11100"/>
            </a:xfrm>
            <a:custGeom>
              <a:rect b="b" l="l" r="r" t="t"/>
              <a:pathLst>
                <a:path extrusionOk="0" h="444" w="970">
                  <a:moveTo>
                    <a:pt x="969" y="444"/>
                  </a:moveTo>
                  <a:cubicBezTo>
                    <a:pt x="633" y="322"/>
                    <a:pt x="311" y="174"/>
                    <a:pt x="1" y="0"/>
                  </a:cubicBezTo>
                  <a:cubicBezTo>
                    <a:pt x="311" y="174"/>
                    <a:pt x="633" y="322"/>
                    <a:pt x="969" y="444"/>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30"/>
            <p:cNvSpPr/>
            <p:nvPr/>
          </p:nvSpPr>
          <p:spPr>
            <a:xfrm>
              <a:off x="2770525" y="4623475"/>
              <a:ext cx="8525" cy="2250"/>
            </a:xfrm>
            <a:custGeom>
              <a:rect b="b" l="l" r="r" t="t"/>
              <a:pathLst>
                <a:path extrusionOk="0" h="90" w="341">
                  <a:moveTo>
                    <a:pt x="1" y="1"/>
                  </a:moveTo>
                  <a:cubicBezTo>
                    <a:pt x="112" y="34"/>
                    <a:pt x="226" y="64"/>
                    <a:pt x="341" y="89"/>
                  </a:cubicBezTo>
                  <a:cubicBezTo>
                    <a:pt x="226" y="64"/>
                    <a:pt x="115" y="34"/>
                    <a:pt x="1" y="1"/>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30"/>
            <p:cNvSpPr/>
            <p:nvPr/>
          </p:nvSpPr>
          <p:spPr>
            <a:xfrm>
              <a:off x="2765725" y="4622100"/>
              <a:ext cx="4825" cy="1400"/>
            </a:xfrm>
            <a:custGeom>
              <a:rect b="b" l="l" r="r" t="t"/>
              <a:pathLst>
                <a:path extrusionOk="0" h="56" w="193">
                  <a:moveTo>
                    <a:pt x="1" y="0"/>
                  </a:moveTo>
                  <a:lnTo>
                    <a:pt x="1" y="0"/>
                  </a:lnTo>
                  <a:cubicBezTo>
                    <a:pt x="50" y="18"/>
                    <a:pt x="102" y="33"/>
                    <a:pt x="153" y="46"/>
                  </a:cubicBezTo>
                  <a:lnTo>
                    <a:pt x="153" y="46"/>
                  </a:lnTo>
                  <a:cubicBezTo>
                    <a:pt x="101" y="32"/>
                    <a:pt x="51" y="15"/>
                    <a:pt x="1" y="0"/>
                  </a:cubicBezTo>
                  <a:close/>
                  <a:moveTo>
                    <a:pt x="153" y="46"/>
                  </a:moveTo>
                  <a:cubicBezTo>
                    <a:pt x="166" y="49"/>
                    <a:pt x="179" y="53"/>
                    <a:pt x="193" y="56"/>
                  </a:cubicBezTo>
                  <a:cubicBezTo>
                    <a:pt x="180" y="53"/>
                    <a:pt x="166" y="49"/>
                    <a:pt x="153" y="46"/>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30"/>
            <p:cNvSpPr/>
            <p:nvPr/>
          </p:nvSpPr>
          <p:spPr>
            <a:xfrm>
              <a:off x="2783750" y="4626725"/>
              <a:ext cx="9825" cy="1950"/>
            </a:xfrm>
            <a:custGeom>
              <a:rect b="b" l="l" r="r" t="t"/>
              <a:pathLst>
                <a:path extrusionOk="0" h="78" w="393">
                  <a:moveTo>
                    <a:pt x="392" y="78"/>
                  </a:moveTo>
                  <a:lnTo>
                    <a:pt x="392" y="78"/>
                  </a:lnTo>
                  <a:cubicBezTo>
                    <a:pt x="259" y="56"/>
                    <a:pt x="130" y="30"/>
                    <a:pt x="0" y="0"/>
                  </a:cubicBezTo>
                  <a:lnTo>
                    <a:pt x="0" y="0"/>
                  </a:lnTo>
                  <a:cubicBezTo>
                    <a:pt x="130" y="30"/>
                    <a:pt x="259" y="56"/>
                    <a:pt x="392" y="78"/>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30"/>
            <p:cNvSpPr/>
            <p:nvPr/>
          </p:nvSpPr>
          <p:spPr>
            <a:xfrm>
              <a:off x="2779025" y="4625700"/>
              <a:ext cx="4750" cy="1125"/>
            </a:xfrm>
            <a:custGeom>
              <a:rect b="b" l="l" r="r" t="t"/>
              <a:pathLst>
                <a:path extrusionOk="0" h="45" w="190">
                  <a:moveTo>
                    <a:pt x="189" y="45"/>
                  </a:moveTo>
                  <a:lnTo>
                    <a:pt x="189" y="45"/>
                  </a:lnTo>
                  <a:cubicBezTo>
                    <a:pt x="127" y="30"/>
                    <a:pt x="64" y="15"/>
                    <a:pt x="1" y="0"/>
                  </a:cubicBezTo>
                  <a:lnTo>
                    <a:pt x="1" y="0"/>
                  </a:lnTo>
                  <a:cubicBezTo>
                    <a:pt x="64" y="15"/>
                    <a:pt x="127" y="30"/>
                    <a:pt x="189" y="45"/>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30"/>
            <p:cNvSpPr/>
            <p:nvPr/>
          </p:nvSpPr>
          <p:spPr>
            <a:xfrm>
              <a:off x="2817200" y="4631425"/>
              <a:ext cx="7325" cy="575"/>
            </a:xfrm>
            <a:custGeom>
              <a:rect b="b" l="l" r="r" t="t"/>
              <a:pathLst>
                <a:path extrusionOk="0" h="23" w="293">
                  <a:moveTo>
                    <a:pt x="1" y="1"/>
                  </a:moveTo>
                  <a:cubicBezTo>
                    <a:pt x="100" y="8"/>
                    <a:pt x="196" y="19"/>
                    <a:pt x="293" y="23"/>
                  </a:cubicBezTo>
                  <a:cubicBezTo>
                    <a:pt x="196" y="19"/>
                    <a:pt x="100" y="8"/>
                    <a:pt x="1" y="1"/>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30"/>
            <p:cNvSpPr/>
            <p:nvPr/>
          </p:nvSpPr>
          <p:spPr>
            <a:xfrm>
              <a:off x="2758425" y="4619700"/>
              <a:ext cx="7325" cy="2425"/>
            </a:xfrm>
            <a:custGeom>
              <a:rect b="b" l="l" r="r" t="t"/>
              <a:pathLst>
                <a:path extrusionOk="0" h="97" w="293">
                  <a:moveTo>
                    <a:pt x="293" y="96"/>
                  </a:moveTo>
                  <a:lnTo>
                    <a:pt x="293" y="96"/>
                  </a:lnTo>
                  <a:cubicBezTo>
                    <a:pt x="193" y="67"/>
                    <a:pt x="97" y="34"/>
                    <a:pt x="1" y="0"/>
                  </a:cubicBezTo>
                  <a:cubicBezTo>
                    <a:pt x="97" y="34"/>
                    <a:pt x="193" y="67"/>
                    <a:pt x="293" y="96"/>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30"/>
            <p:cNvSpPr/>
            <p:nvPr/>
          </p:nvSpPr>
          <p:spPr>
            <a:xfrm>
              <a:off x="2853050" y="4631625"/>
              <a:ext cx="1325" cy="100"/>
            </a:xfrm>
            <a:custGeom>
              <a:rect b="b" l="l" r="r" t="t"/>
              <a:pathLst>
                <a:path extrusionOk="0" h="4" w="53">
                  <a:moveTo>
                    <a:pt x="1" y="4"/>
                  </a:moveTo>
                  <a:lnTo>
                    <a:pt x="52" y="0"/>
                  </a:ln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30"/>
            <p:cNvSpPr/>
            <p:nvPr/>
          </p:nvSpPr>
          <p:spPr>
            <a:xfrm>
              <a:off x="2793550" y="4628650"/>
              <a:ext cx="2150" cy="400"/>
            </a:xfrm>
            <a:custGeom>
              <a:rect b="b" l="l" r="r" t="t"/>
              <a:pathLst>
                <a:path extrusionOk="0" h="16" w="86">
                  <a:moveTo>
                    <a:pt x="85" y="16"/>
                  </a:moveTo>
                  <a:cubicBezTo>
                    <a:pt x="56" y="12"/>
                    <a:pt x="30" y="4"/>
                    <a:pt x="0" y="1"/>
                  </a:cubicBezTo>
                  <a:lnTo>
                    <a:pt x="0" y="1"/>
                  </a:lnTo>
                  <a:cubicBezTo>
                    <a:pt x="30" y="4"/>
                    <a:pt x="56" y="12"/>
                    <a:pt x="85" y="16"/>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30"/>
            <p:cNvSpPr/>
            <p:nvPr/>
          </p:nvSpPr>
          <p:spPr>
            <a:xfrm>
              <a:off x="2832900" y="4632175"/>
              <a:ext cx="6325" cy="100"/>
            </a:xfrm>
            <a:custGeom>
              <a:rect b="b" l="l" r="r" t="t"/>
              <a:pathLst>
                <a:path extrusionOk="0" h="4" w="253">
                  <a:moveTo>
                    <a:pt x="1" y="0"/>
                  </a:moveTo>
                  <a:cubicBezTo>
                    <a:pt x="86" y="0"/>
                    <a:pt x="167" y="4"/>
                    <a:pt x="252" y="4"/>
                  </a:cubicBezTo>
                  <a:cubicBezTo>
                    <a:pt x="167" y="4"/>
                    <a:pt x="86" y="0"/>
                    <a:pt x="1" y="0"/>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30"/>
            <p:cNvSpPr/>
            <p:nvPr/>
          </p:nvSpPr>
          <p:spPr>
            <a:xfrm>
              <a:off x="2881050" y="4627725"/>
              <a:ext cx="3725" cy="675"/>
            </a:xfrm>
            <a:custGeom>
              <a:rect b="b" l="l" r="r" t="t"/>
              <a:pathLst>
                <a:path extrusionOk="0" h="27" w="149">
                  <a:moveTo>
                    <a:pt x="1" y="27"/>
                  </a:moveTo>
                  <a:cubicBezTo>
                    <a:pt x="49" y="19"/>
                    <a:pt x="100" y="8"/>
                    <a:pt x="149" y="1"/>
                  </a:cubicBezTo>
                  <a:cubicBezTo>
                    <a:pt x="100" y="8"/>
                    <a:pt x="49" y="19"/>
                    <a:pt x="1" y="27"/>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30"/>
            <p:cNvSpPr/>
            <p:nvPr/>
          </p:nvSpPr>
          <p:spPr>
            <a:xfrm>
              <a:off x="2894075" y="4624875"/>
              <a:ext cx="3625" cy="850"/>
            </a:xfrm>
            <a:custGeom>
              <a:rect b="b" l="l" r="r" t="t"/>
              <a:pathLst>
                <a:path extrusionOk="0" h="34" w="145">
                  <a:moveTo>
                    <a:pt x="1" y="33"/>
                  </a:moveTo>
                  <a:cubicBezTo>
                    <a:pt x="49" y="22"/>
                    <a:pt x="97" y="11"/>
                    <a:pt x="145" y="0"/>
                  </a:cubicBezTo>
                  <a:cubicBezTo>
                    <a:pt x="97" y="11"/>
                    <a:pt x="49" y="22"/>
                    <a:pt x="1" y="33"/>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30"/>
            <p:cNvSpPr/>
            <p:nvPr/>
          </p:nvSpPr>
          <p:spPr>
            <a:xfrm>
              <a:off x="2909800" y="4621450"/>
              <a:ext cx="25" cy="25"/>
            </a:xfrm>
            <a:custGeom>
              <a:rect b="b" l="l" r="r" t="t"/>
              <a:pathLst>
                <a:path extrusionOk="0" h="1" w="1">
                  <a:moveTo>
                    <a:pt x="0" y="0"/>
                  </a:move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30"/>
            <p:cNvSpPr/>
            <p:nvPr/>
          </p:nvSpPr>
          <p:spPr>
            <a:xfrm>
              <a:off x="2921425" y="4616000"/>
              <a:ext cx="3275" cy="1325"/>
            </a:xfrm>
            <a:custGeom>
              <a:rect b="b" l="l" r="r" t="t"/>
              <a:pathLst>
                <a:path extrusionOk="0" h="53" w="131">
                  <a:moveTo>
                    <a:pt x="1" y="52"/>
                  </a:moveTo>
                  <a:cubicBezTo>
                    <a:pt x="45" y="37"/>
                    <a:pt x="86" y="19"/>
                    <a:pt x="130" y="0"/>
                  </a:cubicBezTo>
                  <a:cubicBezTo>
                    <a:pt x="86" y="19"/>
                    <a:pt x="45" y="37"/>
                    <a:pt x="1" y="52"/>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30"/>
            <p:cNvSpPr/>
            <p:nvPr/>
          </p:nvSpPr>
          <p:spPr>
            <a:xfrm>
              <a:off x="2797900" y="4629400"/>
              <a:ext cx="9800" cy="1225"/>
            </a:xfrm>
            <a:custGeom>
              <a:rect b="b" l="l" r="r" t="t"/>
              <a:pathLst>
                <a:path extrusionOk="0" h="49" w="392">
                  <a:moveTo>
                    <a:pt x="0" y="0"/>
                  </a:moveTo>
                  <a:cubicBezTo>
                    <a:pt x="129" y="19"/>
                    <a:pt x="262" y="34"/>
                    <a:pt x="392" y="48"/>
                  </a:cubicBezTo>
                  <a:cubicBezTo>
                    <a:pt x="262" y="34"/>
                    <a:pt x="133" y="19"/>
                    <a:pt x="0" y="0"/>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30"/>
            <p:cNvSpPr/>
            <p:nvPr/>
          </p:nvSpPr>
          <p:spPr>
            <a:xfrm>
              <a:off x="2796675" y="4629200"/>
              <a:ext cx="1225" cy="225"/>
            </a:xfrm>
            <a:custGeom>
              <a:rect b="b" l="l" r="r" t="t"/>
              <a:pathLst>
                <a:path extrusionOk="0" h="9" w="49">
                  <a:moveTo>
                    <a:pt x="1" y="1"/>
                  </a:moveTo>
                  <a:cubicBezTo>
                    <a:pt x="19" y="5"/>
                    <a:pt x="34" y="8"/>
                    <a:pt x="49" y="8"/>
                  </a:cubicBezTo>
                  <a:cubicBezTo>
                    <a:pt x="34" y="5"/>
                    <a:pt x="19" y="5"/>
                    <a:pt x="1" y="1"/>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30"/>
            <p:cNvSpPr/>
            <p:nvPr/>
          </p:nvSpPr>
          <p:spPr>
            <a:xfrm>
              <a:off x="2807675" y="4630600"/>
              <a:ext cx="2350" cy="400"/>
            </a:xfrm>
            <a:custGeom>
              <a:rect b="b" l="l" r="r" t="t"/>
              <a:pathLst>
                <a:path extrusionOk="0" h="16" w="94">
                  <a:moveTo>
                    <a:pt x="1" y="0"/>
                  </a:moveTo>
                  <a:cubicBezTo>
                    <a:pt x="30" y="4"/>
                    <a:pt x="64" y="11"/>
                    <a:pt x="93" y="15"/>
                  </a:cubicBezTo>
                  <a:cubicBezTo>
                    <a:pt x="64" y="11"/>
                    <a:pt x="34" y="4"/>
                    <a:pt x="1" y="0"/>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30"/>
            <p:cNvSpPr/>
            <p:nvPr/>
          </p:nvSpPr>
          <p:spPr>
            <a:xfrm>
              <a:off x="2932900" y="4610925"/>
              <a:ext cx="3150" cy="1575"/>
            </a:xfrm>
            <a:custGeom>
              <a:rect b="b" l="l" r="r" t="t"/>
              <a:pathLst>
                <a:path extrusionOk="0" h="63" w="126">
                  <a:moveTo>
                    <a:pt x="126" y="0"/>
                  </a:moveTo>
                  <a:cubicBezTo>
                    <a:pt x="82" y="19"/>
                    <a:pt x="41" y="41"/>
                    <a:pt x="0" y="63"/>
                  </a:cubicBezTo>
                  <a:cubicBezTo>
                    <a:pt x="41" y="41"/>
                    <a:pt x="85" y="22"/>
                    <a:pt x="126" y="0"/>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30"/>
            <p:cNvSpPr/>
            <p:nvPr/>
          </p:nvSpPr>
          <p:spPr>
            <a:xfrm>
              <a:off x="2978175" y="4575075"/>
              <a:ext cx="1325" cy="1950"/>
            </a:xfrm>
            <a:custGeom>
              <a:rect b="b" l="l" r="r" t="t"/>
              <a:pathLst>
                <a:path extrusionOk="0" h="78" w="53">
                  <a:moveTo>
                    <a:pt x="52" y="0"/>
                  </a:moveTo>
                  <a:cubicBezTo>
                    <a:pt x="37" y="26"/>
                    <a:pt x="15" y="52"/>
                    <a:pt x="0" y="78"/>
                  </a:cubicBezTo>
                  <a:cubicBezTo>
                    <a:pt x="19" y="52"/>
                    <a:pt x="37" y="26"/>
                    <a:pt x="52" y="0"/>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30"/>
            <p:cNvSpPr/>
            <p:nvPr/>
          </p:nvSpPr>
          <p:spPr>
            <a:xfrm>
              <a:off x="2983625" y="4566650"/>
              <a:ext cx="575" cy="1225"/>
            </a:xfrm>
            <a:custGeom>
              <a:rect b="b" l="l" r="r" t="t"/>
              <a:pathLst>
                <a:path extrusionOk="0" h="49" w="23">
                  <a:moveTo>
                    <a:pt x="1" y="49"/>
                  </a:moveTo>
                  <a:cubicBezTo>
                    <a:pt x="8" y="34"/>
                    <a:pt x="15" y="19"/>
                    <a:pt x="23" y="1"/>
                  </a:cubicBezTo>
                  <a:cubicBezTo>
                    <a:pt x="15" y="19"/>
                    <a:pt x="8" y="34"/>
                    <a:pt x="1" y="49"/>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30"/>
            <p:cNvSpPr/>
            <p:nvPr/>
          </p:nvSpPr>
          <p:spPr>
            <a:xfrm>
              <a:off x="2988700" y="4550400"/>
              <a:ext cx="300" cy="1775"/>
            </a:xfrm>
            <a:custGeom>
              <a:rect b="b" l="l" r="r" t="t"/>
              <a:pathLst>
                <a:path extrusionOk="0" h="71" w="12">
                  <a:moveTo>
                    <a:pt x="12" y="0"/>
                  </a:moveTo>
                  <a:cubicBezTo>
                    <a:pt x="8" y="26"/>
                    <a:pt x="5" y="48"/>
                    <a:pt x="1" y="70"/>
                  </a:cubicBezTo>
                  <a:cubicBezTo>
                    <a:pt x="5" y="48"/>
                    <a:pt x="8" y="26"/>
                    <a:pt x="12" y="0"/>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30"/>
            <p:cNvSpPr/>
            <p:nvPr/>
          </p:nvSpPr>
          <p:spPr>
            <a:xfrm>
              <a:off x="2986675" y="4558150"/>
              <a:ext cx="675" cy="2250"/>
            </a:xfrm>
            <a:custGeom>
              <a:rect b="b" l="l" r="r" t="t"/>
              <a:pathLst>
                <a:path extrusionOk="0" h="90" w="27">
                  <a:moveTo>
                    <a:pt x="26" y="1"/>
                  </a:moveTo>
                  <a:cubicBezTo>
                    <a:pt x="19" y="30"/>
                    <a:pt x="8" y="60"/>
                    <a:pt x="0" y="89"/>
                  </a:cubicBezTo>
                  <a:cubicBezTo>
                    <a:pt x="8" y="60"/>
                    <a:pt x="19" y="30"/>
                    <a:pt x="26" y="1"/>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30"/>
            <p:cNvSpPr/>
            <p:nvPr/>
          </p:nvSpPr>
          <p:spPr>
            <a:xfrm>
              <a:off x="2953125" y="4598450"/>
              <a:ext cx="3550" cy="2325"/>
            </a:xfrm>
            <a:custGeom>
              <a:rect b="b" l="l" r="r" t="t"/>
              <a:pathLst>
                <a:path extrusionOk="0" h="93" w="142">
                  <a:moveTo>
                    <a:pt x="141" y="0"/>
                  </a:moveTo>
                  <a:cubicBezTo>
                    <a:pt x="97" y="33"/>
                    <a:pt x="45" y="63"/>
                    <a:pt x="1" y="92"/>
                  </a:cubicBezTo>
                  <a:cubicBezTo>
                    <a:pt x="49" y="63"/>
                    <a:pt x="101" y="33"/>
                    <a:pt x="141" y="0"/>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30"/>
            <p:cNvSpPr/>
            <p:nvPr/>
          </p:nvSpPr>
          <p:spPr>
            <a:xfrm>
              <a:off x="2972250" y="4582450"/>
              <a:ext cx="1800" cy="1975"/>
            </a:xfrm>
            <a:custGeom>
              <a:rect b="b" l="l" r="r" t="t"/>
              <a:pathLst>
                <a:path extrusionOk="0" h="79" w="72">
                  <a:moveTo>
                    <a:pt x="71" y="1"/>
                  </a:moveTo>
                  <a:cubicBezTo>
                    <a:pt x="45" y="27"/>
                    <a:pt x="23" y="52"/>
                    <a:pt x="1" y="78"/>
                  </a:cubicBezTo>
                  <a:cubicBezTo>
                    <a:pt x="23" y="52"/>
                    <a:pt x="45" y="27"/>
                    <a:pt x="71" y="1"/>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30"/>
            <p:cNvSpPr/>
            <p:nvPr/>
          </p:nvSpPr>
          <p:spPr>
            <a:xfrm>
              <a:off x="2965225" y="4591225"/>
              <a:ext cx="325" cy="225"/>
            </a:xfrm>
            <a:custGeom>
              <a:rect b="b" l="l" r="r" t="t"/>
              <a:pathLst>
                <a:path extrusionOk="0" h="9" w="13">
                  <a:moveTo>
                    <a:pt x="12" y="1"/>
                  </a:moveTo>
                  <a:lnTo>
                    <a:pt x="1" y="8"/>
                  </a:ln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30"/>
            <p:cNvSpPr/>
            <p:nvPr/>
          </p:nvSpPr>
          <p:spPr>
            <a:xfrm>
              <a:off x="2684400" y="4493825"/>
              <a:ext cx="225" cy="2250"/>
            </a:xfrm>
            <a:custGeom>
              <a:rect b="b" l="l" r="r" t="t"/>
              <a:pathLst>
                <a:path extrusionOk="0" h="90" w="9">
                  <a:moveTo>
                    <a:pt x="1" y="1"/>
                  </a:moveTo>
                  <a:cubicBezTo>
                    <a:pt x="1" y="31"/>
                    <a:pt x="5" y="60"/>
                    <a:pt x="8" y="90"/>
                  </a:cubicBezTo>
                  <a:cubicBezTo>
                    <a:pt x="8" y="60"/>
                    <a:pt x="1" y="31"/>
                    <a:pt x="1" y="1"/>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30"/>
            <p:cNvSpPr/>
            <p:nvPr/>
          </p:nvSpPr>
          <p:spPr>
            <a:xfrm>
              <a:off x="2783750" y="4626800"/>
              <a:ext cx="25" cy="25"/>
            </a:xfrm>
            <a:custGeom>
              <a:rect b="b" l="l" r="r" t="t"/>
              <a:pathLst>
                <a:path extrusionOk="0" fill="none" h="1" w="1">
                  <a:moveTo>
                    <a:pt x="0" y="1"/>
                  </a:moveTo>
                  <a:lnTo>
                    <a:pt x="0" y="1"/>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30"/>
            <p:cNvSpPr/>
            <p:nvPr/>
          </p:nvSpPr>
          <p:spPr>
            <a:xfrm>
              <a:off x="2779025" y="4625700"/>
              <a:ext cx="25" cy="25"/>
            </a:xfrm>
            <a:custGeom>
              <a:rect b="b" l="l" r="r" t="t"/>
              <a:pathLst>
                <a:path extrusionOk="0" fill="none" h="1" w="1">
                  <a:moveTo>
                    <a:pt x="1" y="0"/>
                  </a:moveTo>
                  <a:lnTo>
                    <a:pt x="1" y="0"/>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30"/>
            <p:cNvSpPr/>
            <p:nvPr/>
          </p:nvSpPr>
          <p:spPr>
            <a:xfrm>
              <a:off x="2793550" y="4628650"/>
              <a:ext cx="25" cy="25"/>
            </a:xfrm>
            <a:custGeom>
              <a:rect b="b" l="l" r="r" t="t"/>
              <a:pathLst>
                <a:path extrusionOk="0" fill="none" h="1" w="1">
                  <a:moveTo>
                    <a:pt x="0" y="1"/>
                  </a:moveTo>
                  <a:lnTo>
                    <a:pt x="0" y="1"/>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30"/>
            <p:cNvSpPr/>
            <p:nvPr/>
          </p:nvSpPr>
          <p:spPr>
            <a:xfrm>
              <a:off x="2757125" y="4619325"/>
              <a:ext cx="8625" cy="2800"/>
            </a:xfrm>
            <a:custGeom>
              <a:rect b="b" l="l" r="r" t="t"/>
              <a:pathLst>
                <a:path extrusionOk="0" fill="none" h="112" w="345">
                  <a:moveTo>
                    <a:pt x="345" y="111"/>
                  </a:moveTo>
                  <a:lnTo>
                    <a:pt x="297" y="97"/>
                  </a:lnTo>
                  <a:lnTo>
                    <a:pt x="230" y="78"/>
                  </a:lnTo>
                  <a:lnTo>
                    <a:pt x="164" y="56"/>
                  </a:lnTo>
                  <a:lnTo>
                    <a:pt x="97" y="34"/>
                  </a:lnTo>
                  <a:lnTo>
                    <a:pt x="34" y="12"/>
                  </a:lnTo>
                  <a:lnTo>
                    <a:pt x="1"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30"/>
            <p:cNvSpPr/>
            <p:nvPr/>
          </p:nvSpPr>
          <p:spPr>
            <a:xfrm>
              <a:off x="2765725" y="4622100"/>
              <a:ext cx="25" cy="25"/>
            </a:xfrm>
            <a:custGeom>
              <a:rect b="b" l="l" r="r" t="t"/>
              <a:pathLst>
                <a:path extrusionOk="0" fill="none" h="1" w="1">
                  <a:moveTo>
                    <a:pt x="1" y="0"/>
                  </a:moveTo>
                  <a:lnTo>
                    <a:pt x="1" y="0"/>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30"/>
            <p:cNvSpPr/>
            <p:nvPr/>
          </p:nvSpPr>
          <p:spPr>
            <a:xfrm>
              <a:off x="2797900" y="4629400"/>
              <a:ext cx="9800" cy="1225"/>
            </a:xfrm>
            <a:custGeom>
              <a:rect b="b" l="l" r="r" t="t"/>
              <a:pathLst>
                <a:path extrusionOk="0" fill="none" h="49" w="392">
                  <a:moveTo>
                    <a:pt x="392" y="48"/>
                  </a:moveTo>
                  <a:lnTo>
                    <a:pt x="351" y="45"/>
                  </a:lnTo>
                  <a:lnTo>
                    <a:pt x="281" y="37"/>
                  </a:lnTo>
                  <a:lnTo>
                    <a:pt x="207" y="26"/>
                  </a:lnTo>
                  <a:lnTo>
                    <a:pt x="133" y="19"/>
                  </a:lnTo>
                  <a:lnTo>
                    <a:pt x="59" y="8"/>
                  </a:lnTo>
                  <a:lnTo>
                    <a:pt x="0"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30"/>
            <p:cNvSpPr/>
            <p:nvPr/>
          </p:nvSpPr>
          <p:spPr>
            <a:xfrm>
              <a:off x="2807675" y="4630600"/>
              <a:ext cx="25" cy="25"/>
            </a:xfrm>
            <a:custGeom>
              <a:rect b="b" l="l" r="r" t="t"/>
              <a:pathLst>
                <a:path extrusionOk="0" fill="none" h="1" w="1">
                  <a:moveTo>
                    <a:pt x="1" y="0"/>
                  </a:moveTo>
                  <a:lnTo>
                    <a:pt x="1" y="0"/>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30"/>
            <p:cNvSpPr/>
            <p:nvPr/>
          </p:nvSpPr>
          <p:spPr>
            <a:xfrm>
              <a:off x="2770525" y="4623475"/>
              <a:ext cx="25" cy="25"/>
            </a:xfrm>
            <a:custGeom>
              <a:rect b="b" l="l" r="r" t="t"/>
              <a:pathLst>
                <a:path extrusionOk="0" fill="none" h="1" w="1">
                  <a:moveTo>
                    <a:pt x="1" y="1"/>
                  </a:moveTo>
                  <a:lnTo>
                    <a:pt x="1" y="1"/>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30"/>
            <p:cNvSpPr/>
            <p:nvPr/>
          </p:nvSpPr>
          <p:spPr>
            <a:xfrm>
              <a:off x="2770525" y="4623475"/>
              <a:ext cx="8525" cy="2250"/>
            </a:xfrm>
            <a:custGeom>
              <a:rect b="b" l="l" r="r" t="t"/>
              <a:pathLst>
                <a:path extrusionOk="0" fill="none" h="90" w="341">
                  <a:moveTo>
                    <a:pt x="341" y="89"/>
                  </a:moveTo>
                  <a:lnTo>
                    <a:pt x="315" y="82"/>
                  </a:lnTo>
                  <a:lnTo>
                    <a:pt x="249" y="67"/>
                  </a:lnTo>
                  <a:lnTo>
                    <a:pt x="182" y="49"/>
                  </a:lnTo>
                  <a:lnTo>
                    <a:pt x="112" y="34"/>
                  </a:lnTo>
                  <a:lnTo>
                    <a:pt x="42" y="12"/>
                  </a:lnTo>
                  <a:lnTo>
                    <a:pt x="1"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30"/>
            <p:cNvSpPr/>
            <p:nvPr/>
          </p:nvSpPr>
          <p:spPr>
            <a:xfrm>
              <a:off x="2783750" y="4626800"/>
              <a:ext cx="9825" cy="1875"/>
            </a:xfrm>
            <a:custGeom>
              <a:rect b="b" l="l" r="r" t="t"/>
              <a:pathLst>
                <a:path extrusionOk="0" fill="none" h="75" w="393">
                  <a:moveTo>
                    <a:pt x="392" y="75"/>
                  </a:moveTo>
                  <a:lnTo>
                    <a:pt x="329" y="64"/>
                  </a:lnTo>
                  <a:lnTo>
                    <a:pt x="256" y="53"/>
                  </a:lnTo>
                  <a:lnTo>
                    <a:pt x="185" y="38"/>
                  </a:lnTo>
                  <a:lnTo>
                    <a:pt x="115" y="23"/>
                  </a:lnTo>
                  <a:lnTo>
                    <a:pt x="49" y="8"/>
                  </a:lnTo>
                  <a:lnTo>
                    <a:pt x="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30"/>
            <p:cNvSpPr/>
            <p:nvPr/>
          </p:nvSpPr>
          <p:spPr>
            <a:xfrm>
              <a:off x="2684400" y="4403275"/>
              <a:ext cx="305075" cy="228825"/>
            </a:xfrm>
            <a:custGeom>
              <a:rect b="b" l="l" r="r" t="t"/>
              <a:pathLst>
                <a:path extrusionOk="0" h="9153" w="12203">
                  <a:moveTo>
                    <a:pt x="5" y="3619"/>
                  </a:moveTo>
                  <a:cubicBezTo>
                    <a:pt x="5" y="3620"/>
                    <a:pt x="5" y="3620"/>
                    <a:pt x="5" y="3621"/>
                  </a:cubicBezTo>
                  <a:lnTo>
                    <a:pt x="5" y="3621"/>
                  </a:lnTo>
                  <a:lnTo>
                    <a:pt x="5" y="3619"/>
                  </a:lnTo>
                  <a:close/>
                  <a:moveTo>
                    <a:pt x="10631" y="1"/>
                  </a:moveTo>
                  <a:cubicBezTo>
                    <a:pt x="10620" y="37"/>
                    <a:pt x="10617" y="78"/>
                    <a:pt x="10602" y="115"/>
                  </a:cubicBezTo>
                  <a:cubicBezTo>
                    <a:pt x="10591" y="163"/>
                    <a:pt x="10569" y="204"/>
                    <a:pt x="10550" y="252"/>
                  </a:cubicBezTo>
                  <a:cubicBezTo>
                    <a:pt x="10535" y="289"/>
                    <a:pt x="10521" y="326"/>
                    <a:pt x="10506" y="363"/>
                  </a:cubicBezTo>
                  <a:cubicBezTo>
                    <a:pt x="10480" y="411"/>
                    <a:pt x="10454" y="451"/>
                    <a:pt x="10428" y="500"/>
                  </a:cubicBezTo>
                  <a:cubicBezTo>
                    <a:pt x="10406" y="536"/>
                    <a:pt x="10388" y="570"/>
                    <a:pt x="10362" y="607"/>
                  </a:cubicBezTo>
                  <a:cubicBezTo>
                    <a:pt x="10332" y="651"/>
                    <a:pt x="10295" y="695"/>
                    <a:pt x="10258" y="740"/>
                  </a:cubicBezTo>
                  <a:cubicBezTo>
                    <a:pt x="10232" y="773"/>
                    <a:pt x="10210" y="810"/>
                    <a:pt x="10181" y="843"/>
                  </a:cubicBezTo>
                  <a:cubicBezTo>
                    <a:pt x="10140" y="888"/>
                    <a:pt x="10092" y="932"/>
                    <a:pt x="10047" y="976"/>
                  </a:cubicBezTo>
                  <a:cubicBezTo>
                    <a:pt x="10014" y="1010"/>
                    <a:pt x="9988" y="1039"/>
                    <a:pt x="9955" y="1069"/>
                  </a:cubicBezTo>
                  <a:cubicBezTo>
                    <a:pt x="9900" y="1121"/>
                    <a:pt x="9837" y="1169"/>
                    <a:pt x="9778" y="1213"/>
                  </a:cubicBezTo>
                  <a:cubicBezTo>
                    <a:pt x="9748" y="1239"/>
                    <a:pt x="9718" y="1265"/>
                    <a:pt x="9689" y="1287"/>
                  </a:cubicBezTo>
                  <a:cubicBezTo>
                    <a:pt x="9593" y="1357"/>
                    <a:pt x="9489" y="1424"/>
                    <a:pt x="9382" y="1490"/>
                  </a:cubicBezTo>
                  <a:cubicBezTo>
                    <a:pt x="8476" y="2031"/>
                    <a:pt x="7274" y="2303"/>
                    <a:pt x="6071" y="2303"/>
                  </a:cubicBezTo>
                  <a:cubicBezTo>
                    <a:pt x="4924" y="2303"/>
                    <a:pt x="3776" y="2055"/>
                    <a:pt x="2888" y="1557"/>
                  </a:cubicBezTo>
                  <a:cubicBezTo>
                    <a:pt x="2769" y="1494"/>
                    <a:pt x="2662" y="1424"/>
                    <a:pt x="2562" y="1353"/>
                  </a:cubicBezTo>
                  <a:cubicBezTo>
                    <a:pt x="2529" y="1331"/>
                    <a:pt x="2500" y="1305"/>
                    <a:pt x="2466" y="1283"/>
                  </a:cubicBezTo>
                  <a:cubicBezTo>
                    <a:pt x="2404" y="1235"/>
                    <a:pt x="2341" y="1191"/>
                    <a:pt x="2282" y="1139"/>
                  </a:cubicBezTo>
                  <a:cubicBezTo>
                    <a:pt x="2248" y="1109"/>
                    <a:pt x="2219" y="1080"/>
                    <a:pt x="2185" y="1047"/>
                  </a:cubicBezTo>
                  <a:cubicBezTo>
                    <a:pt x="2137" y="1006"/>
                    <a:pt x="2089" y="958"/>
                    <a:pt x="2045" y="914"/>
                  </a:cubicBezTo>
                  <a:cubicBezTo>
                    <a:pt x="2015" y="880"/>
                    <a:pt x="1990" y="843"/>
                    <a:pt x="1960" y="810"/>
                  </a:cubicBezTo>
                  <a:cubicBezTo>
                    <a:pt x="1923" y="766"/>
                    <a:pt x="1882" y="721"/>
                    <a:pt x="1849" y="677"/>
                  </a:cubicBezTo>
                  <a:cubicBezTo>
                    <a:pt x="1823" y="640"/>
                    <a:pt x="1805" y="603"/>
                    <a:pt x="1779" y="566"/>
                  </a:cubicBezTo>
                  <a:cubicBezTo>
                    <a:pt x="1753" y="522"/>
                    <a:pt x="1720" y="470"/>
                    <a:pt x="1698" y="433"/>
                  </a:cubicBezTo>
                  <a:cubicBezTo>
                    <a:pt x="1679" y="392"/>
                    <a:pt x="1664" y="355"/>
                    <a:pt x="1646" y="318"/>
                  </a:cubicBezTo>
                  <a:cubicBezTo>
                    <a:pt x="1627" y="270"/>
                    <a:pt x="1601" y="222"/>
                    <a:pt x="1587" y="182"/>
                  </a:cubicBezTo>
                  <a:cubicBezTo>
                    <a:pt x="1576" y="141"/>
                    <a:pt x="1564" y="104"/>
                    <a:pt x="1557" y="63"/>
                  </a:cubicBezTo>
                  <a:cubicBezTo>
                    <a:pt x="1553" y="52"/>
                    <a:pt x="1550" y="37"/>
                    <a:pt x="1546" y="23"/>
                  </a:cubicBezTo>
                  <a:cubicBezTo>
                    <a:pt x="1509" y="60"/>
                    <a:pt x="1472" y="97"/>
                    <a:pt x="1435" y="137"/>
                  </a:cubicBezTo>
                  <a:cubicBezTo>
                    <a:pt x="1358" y="215"/>
                    <a:pt x="1287" y="289"/>
                    <a:pt x="1221" y="366"/>
                  </a:cubicBezTo>
                  <a:cubicBezTo>
                    <a:pt x="1125" y="474"/>
                    <a:pt x="1043" y="581"/>
                    <a:pt x="969" y="684"/>
                  </a:cubicBezTo>
                  <a:cubicBezTo>
                    <a:pt x="951" y="707"/>
                    <a:pt x="936" y="729"/>
                    <a:pt x="918" y="751"/>
                  </a:cubicBezTo>
                  <a:cubicBezTo>
                    <a:pt x="833" y="873"/>
                    <a:pt x="755" y="995"/>
                    <a:pt x="688" y="1106"/>
                  </a:cubicBezTo>
                  <a:lnTo>
                    <a:pt x="685" y="1109"/>
                  </a:lnTo>
                  <a:cubicBezTo>
                    <a:pt x="677" y="1121"/>
                    <a:pt x="674" y="1132"/>
                    <a:pt x="666" y="1143"/>
                  </a:cubicBezTo>
                  <a:cubicBezTo>
                    <a:pt x="622" y="1224"/>
                    <a:pt x="581" y="1294"/>
                    <a:pt x="544" y="1364"/>
                  </a:cubicBezTo>
                  <a:cubicBezTo>
                    <a:pt x="533" y="1390"/>
                    <a:pt x="518" y="1420"/>
                    <a:pt x="507" y="1446"/>
                  </a:cubicBezTo>
                  <a:cubicBezTo>
                    <a:pt x="459" y="1542"/>
                    <a:pt x="419" y="1627"/>
                    <a:pt x="393" y="1690"/>
                  </a:cubicBezTo>
                  <a:lnTo>
                    <a:pt x="385" y="1705"/>
                  </a:lnTo>
                  <a:lnTo>
                    <a:pt x="356" y="1775"/>
                  </a:lnTo>
                  <a:cubicBezTo>
                    <a:pt x="345" y="1804"/>
                    <a:pt x="337" y="1834"/>
                    <a:pt x="326" y="1863"/>
                  </a:cubicBezTo>
                  <a:cubicBezTo>
                    <a:pt x="293" y="1948"/>
                    <a:pt x="260" y="2033"/>
                    <a:pt x="234" y="2122"/>
                  </a:cubicBezTo>
                  <a:cubicBezTo>
                    <a:pt x="219" y="2170"/>
                    <a:pt x="201" y="2222"/>
                    <a:pt x="186" y="2274"/>
                  </a:cubicBezTo>
                  <a:cubicBezTo>
                    <a:pt x="153" y="2403"/>
                    <a:pt x="119" y="2532"/>
                    <a:pt x="93" y="2662"/>
                  </a:cubicBezTo>
                  <a:cubicBezTo>
                    <a:pt x="90" y="2680"/>
                    <a:pt x="86" y="2695"/>
                    <a:pt x="82" y="2714"/>
                  </a:cubicBezTo>
                  <a:cubicBezTo>
                    <a:pt x="49" y="2895"/>
                    <a:pt x="23" y="3076"/>
                    <a:pt x="16" y="3261"/>
                  </a:cubicBezTo>
                  <a:cubicBezTo>
                    <a:pt x="8" y="3287"/>
                    <a:pt x="8" y="3316"/>
                    <a:pt x="8" y="3346"/>
                  </a:cubicBezTo>
                  <a:cubicBezTo>
                    <a:pt x="5" y="3438"/>
                    <a:pt x="1" y="3530"/>
                    <a:pt x="1" y="3623"/>
                  </a:cubicBezTo>
                  <a:lnTo>
                    <a:pt x="5" y="3615"/>
                  </a:lnTo>
                  <a:cubicBezTo>
                    <a:pt x="5" y="3647"/>
                    <a:pt x="12" y="3676"/>
                    <a:pt x="12" y="3704"/>
                  </a:cubicBezTo>
                  <a:lnTo>
                    <a:pt x="12" y="3704"/>
                  </a:lnTo>
                  <a:cubicBezTo>
                    <a:pt x="12" y="3677"/>
                    <a:pt x="5" y="3649"/>
                    <a:pt x="5" y="3621"/>
                  </a:cubicBezTo>
                  <a:lnTo>
                    <a:pt x="5" y="3621"/>
                  </a:lnTo>
                  <a:lnTo>
                    <a:pt x="12" y="5641"/>
                  </a:lnTo>
                  <a:lnTo>
                    <a:pt x="12" y="5663"/>
                  </a:lnTo>
                  <a:cubicBezTo>
                    <a:pt x="12" y="5726"/>
                    <a:pt x="19" y="5785"/>
                    <a:pt x="27" y="5848"/>
                  </a:cubicBezTo>
                  <a:cubicBezTo>
                    <a:pt x="34" y="5900"/>
                    <a:pt x="34" y="5952"/>
                    <a:pt x="45" y="6007"/>
                  </a:cubicBezTo>
                  <a:cubicBezTo>
                    <a:pt x="56" y="6066"/>
                    <a:pt x="75" y="6129"/>
                    <a:pt x="90" y="6188"/>
                  </a:cubicBezTo>
                  <a:cubicBezTo>
                    <a:pt x="104" y="6240"/>
                    <a:pt x="116" y="6292"/>
                    <a:pt x="134" y="6343"/>
                  </a:cubicBezTo>
                  <a:cubicBezTo>
                    <a:pt x="156" y="6406"/>
                    <a:pt x="186" y="6465"/>
                    <a:pt x="212" y="6524"/>
                  </a:cubicBezTo>
                  <a:cubicBezTo>
                    <a:pt x="234" y="6576"/>
                    <a:pt x="252" y="6628"/>
                    <a:pt x="278" y="6676"/>
                  </a:cubicBezTo>
                  <a:cubicBezTo>
                    <a:pt x="311" y="6735"/>
                    <a:pt x="352" y="6794"/>
                    <a:pt x="389" y="6853"/>
                  </a:cubicBezTo>
                  <a:cubicBezTo>
                    <a:pt x="422" y="6905"/>
                    <a:pt x="448" y="6953"/>
                    <a:pt x="481" y="7001"/>
                  </a:cubicBezTo>
                  <a:cubicBezTo>
                    <a:pt x="526" y="7060"/>
                    <a:pt x="578" y="7120"/>
                    <a:pt x="629" y="7179"/>
                  </a:cubicBezTo>
                  <a:cubicBezTo>
                    <a:pt x="666" y="7223"/>
                    <a:pt x="700" y="7267"/>
                    <a:pt x="740" y="7315"/>
                  </a:cubicBezTo>
                  <a:cubicBezTo>
                    <a:pt x="799" y="7375"/>
                    <a:pt x="866" y="7434"/>
                    <a:pt x="929" y="7493"/>
                  </a:cubicBezTo>
                  <a:cubicBezTo>
                    <a:pt x="973" y="7534"/>
                    <a:pt x="1010" y="7578"/>
                    <a:pt x="1058" y="7615"/>
                  </a:cubicBezTo>
                  <a:cubicBezTo>
                    <a:pt x="1132" y="7681"/>
                    <a:pt x="1221" y="7741"/>
                    <a:pt x="1302" y="7803"/>
                  </a:cubicBezTo>
                  <a:cubicBezTo>
                    <a:pt x="1346" y="7833"/>
                    <a:pt x="1380" y="7866"/>
                    <a:pt x="1424" y="7896"/>
                  </a:cubicBezTo>
                  <a:lnTo>
                    <a:pt x="1428" y="7896"/>
                  </a:lnTo>
                  <a:cubicBezTo>
                    <a:pt x="1561" y="7988"/>
                    <a:pt x="1705" y="8077"/>
                    <a:pt x="1857" y="8162"/>
                  </a:cubicBezTo>
                  <a:cubicBezTo>
                    <a:pt x="2167" y="8336"/>
                    <a:pt x="2492" y="8484"/>
                    <a:pt x="2829" y="8605"/>
                  </a:cubicBezTo>
                  <a:cubicBezTo>
                    <a:pt x="2854" y="8617"/>
                    <a:pt x="2888" y="8624"/>
                    <a:pt x="2914" y="8635"/>
                  </a:cubicBezTo>
                  <a:lnTo>
                    <a:pt x="2969" y="8654"/>
                  </a:lnTo>
                  <a:cubicBezTo>
                    <a:pt x="3065" y="8687"/>
                    <a:pt x="3161" y="8720"/>
                    <a:pt x="3261" y="8750"/>
                  </a:cubicBezTo>
                  <a:cubicBezTo>
                    <a:pt x="3324" y="8768"/>
                    <a:pt x="3387" y="8787"/>
                    <a:pt x="3453" y="8805"/>
                  </a:cubicBezTo>
                  <a:cubicBezTo>
                    <a:pt x="3564" y="8835"/>
                    <a:pt x="3679" y="8864"/>
                    <a:pt x="3793" y="8894"/>
                  </a:cubicBezTo>
                  <a:cubicBezTo>
                    <a:pt x="3856" y="8909"/>
                    <a:pt x="3915" y="8923"/>
                    <a:pt x="3978" y="8934"/>
                  </a:cubicBezTo>
                  <a:cubicBezTo>
                    <a:pt x="4111" y="8964"/>
                    <a:pt x="4241" y="8986"/>
                    <a:pt x="4374" y="9008"/>
                  </a:cubicBezTo>
                  <a:cubicBezTo>
                    <a:pt x="4400" y="9016"/>
                    <a:pt x="4429" y="9023"/>
                    <a:pt x="4459" y="9027"/>
                  </a:cubicBezTo>
                  <a:lnTo>
                    <a:pt x="4499" y="9031"/>
                  </a:lnTo>
                  <a:cubicBezTo>
                    <a:pt x="4514" y="9034"/>
                    <a:pt x="4533" y="9038"/>
                    <a:pt x="4547" y="9038"/>
                  </a:cubicBezTo>
                  <a:cubicBezTo>
                    <a:pt x="4677" y="9056"/>
                    <a:pt x="4806" y="9075"/>
                    <a:pt x="4939" y="9090"/>
                  </a:cubicBezTo>
                  <a:cubicBezTo>
                    <a:pt x="4969" y="9093"/>
                    <a:pt x="4998" y="9097"/>
                    <a:pt x="5032" y="9101"/>
                  </a:cubicBezTo>
                  <a:cubicBezTo>
                    <a:pt x="5128" y="9112"/>
                    <a:pt x="5224" y="9116"/>
                    <a:pt x="5320" y="9123"/>
                  </a:cubicBezTo>
                  <a:cubicBezTo>
                    <a:pt x="5416" y="9130"/>
                    <a:pt x="5516" y="9141"/>
                    <a:pt x="5612" y="9145"/>
                  </a:cubicBezTo>
                  <a:cubicBezTo>
                    <a:pt x="5723" y="9149"/>
                    <a:pt x="5837" y="9149"/>
                    <a:pt x="5948" y="9149"/>
                  </a:cubicBezTo>
                  <a:cubicBezTo>
                    <a:pt x="6030" y="9153"/>
                    <a:pt x="6115" y="9153"/>
                    <a:pt x="6196" y="9153"/>
                  </a:cubicBezTo>
                  <a:cubicBezTo>
                    <a:pt x="6392" y="9153"/>
                    <a:pt x="6573" y="9145"/>
                    <a:pt x="6750" y="9134"/>
                  </a:cubicBezTo>
                  <a:lnTo>
                    <a:pt x="6802" y="9130"/>
                  </a:lnTo>
                  <a:cubicBezTo>
                    <a:pt x="6983" y="9119"/>
                    <a:pt x="7161" y="9101"/>
                    <a:pt x="7357" y="9079"/>
                  </a:cubicBezTo>
                  <a:cubicBezTo>
                    <a:pt x="7530" y="9056"/>
                    <a:pt x="7700" y="9031"/>
                    <a:pt x="7870" y="9001"/>
                  </a:cubicBezTo>
                  <a:cubicBezTo>
                    <a:pt x="7918" y="8990"/>
                    <a:pt x="7970" y="8983"/>
                    <a:pt x="8018" y="8971"/>
                  </a:cubicBezTo>
                  <a:cubicBezTo>
                    <a:pt x="8140" y="8949"/>
                    <a:pt x="8266" y="8920"/>
                    <a:pt x="8388" y="8894"/>
                  </a:cubicBezTo>
                  <a:cubicBezTo>
                    <a:pt x="8436" y="8883"/>
                    <a:pt x="8488" y="8872"/>
                    <a:pt x="8536" y="8857"/>
                  </a:cubicBezTo>
                  <a:cubicBezTo>
                    <a:pt x="8698" y="8812"/>
                    <a:pt x="8861" y="8772"/>
                    <a:pt x="9020" y="8720"/>
                  </a:cubicBezTo>
                  <a:cubicBezTo>
                    <a:pt x="9175" y="8672"/>
                    <a:pt x="9330" y="8617"/>
                    <a:pt x="9482" y="8557"/>
                  </a:cubicBezTo>
                  <a:cubicBezTo>
                    <a:pt x="9526" y="8539"/>
                    <a:pt x="9567" y="8520"/>
                    <a:pt x="9611" y="8502"/>
                  </a:cubicBezTo>
                  <a:cubicBezTo>
                    <a:pt x="9722" y="8458"/>
                    <a:pt x="9833" y="8410"/>
                    <a:pt x="9940" y="8358"/>
                  </a:cubicBezTo>
                  <a:cubicBezTo>
                    <a:pt x="9981" y="8339"/>
                    <a:pt x="10025" y="8321"/>
                    <a:pt x="10066" y="8299"/>
                  </a:cubicBezTo>
                  <a:cubicBezTo>
                    <a:pt x="10206" y="8228"/>
                    <a:pt x="10347" y="8155"/>
                    <a:pt x="10480" y="8077"/>
                  </a:cubicBezTo>
                  <a:lnTo>
                    <a:pt x="10487" y="8070"/>
                  </a:lnTo>
                  <a:cubicBezTo>
                    <a:pt x="10580" y="8014"/>
                    <a:pt x="10665" y="7955"/>
                    <a:pt x="10750" y="7896"/>
                  </a:cubicBezTo>
                  <a:cubicBezTo>
                    <a:pt x="10798" y="7866"/>
                    <a:pt x="10846" y="7837"/>
                    <a:pt x="10894" y="7803"/>
                  </a:cubicBezTo>
                  <a:cubicBezTo>
                    <a:pt x="11012" y="7718"/>
                    <a:pt x="11127" y="7626"/>
                    <a:pt x="11234" y="7526"/>
                  </a:cubicBezTo>
                  <a:lnTo>
                    <a:pt x="11245" y="7519"/>
                  </a:lnTo>
                  <a:cubicBezTo>
                    <a:pt x="11341" y="7434"/>
                    <a:pt x="11430" y="7341"/>
                    <a:pt x="11515" y="7245"/>
                  </a:cubicBezTo>
                  <a:cubicBezTo>
                    <a:pt x="11537" y="7219"/>
                    <a:pt x="11563" y="7190"/>
                    <a:pt x="11585" y="7164"/>
                  </a:cubicBezTo>
                  <a:cubicBezTo>
                    <a:pt x="11644" y="7094"/>
                    <a:pt x="11700" y="7020"/>
                    <a:pt x="11751" y="6950"/>
                  </a:cubicBezTo>
                  <a:cubicBezTo>
                    <a:pt x="11770" y="6924"/>
                    <a:pt x="11788" y="6898"/>
                    <a:pt x="11803" y="6872"/>
                  </a:cubicBezTo>
                  <a:cubicBezTo>
                    <a:pt x="11866" y="6780"/>
                    <a:pt x="11921" y="6683"/>
                    <a:pt x="11973" y="6580"/>
                  </a:cubicBezTo>
                  <a:cubicBezTo>
                    <a:pt x="11981" y="6565"/>
                    <a:pt x="11984" y="6550"/>
                    <a:pt x="11992" y="6536"/>
                  </a:cubicBezTo>
                  <a:cubicBezTo>
                    <a:pt x="12029" y="6454"/>
                    <a:pt x="12062" y="6369"/>
                    <a:pt x="12091" y="6281"/>
                  </a:cubicBezTo>
                  <a:cubicBezTo>
                    <a:pt x="12103" y="6251"/>
                    <a:pt x="12110" y="6221"/>
                    <a:pt x="12117" y="6192"/>
                  </a:cubicBezTo>
                  <a:cubicBezTo>
                    <a:pt x="12140" y="6114"/>
                    <a:pt x="12158" y="6033"/>
                    <a:pt x="12173" y="5955"/>
                  </a:cubicBezTo>
                  <a:cubicBezTo>
                    <a:pt x="12177" y="5929"/>
                    <a:pt x="12180" y="5907"/>
                    <a:pt x="12184" y="5885"/>
                  </a:cubicBezTo>
                  <a:cubicBezTo>
                    <a:pt x="12199" y="5793"/>
                    <a:pt x="12202" y="5700"/>
                    <a:pt x="12202" y="5608"/>
                  </a:cubicBezTo>
                  <a:lnTo>
                    <a:pt x="12199" y="3582"/>
                  </a:lnTo>
                  <a:cubicBezTo>
                    <a:pt x="12199" y="3375"/>
                    <a:pt x="12184" y="3165"/>
                    <a:pt x="12154" y="2954"/>
                  </a:cubicBezTo>
                  <a:cubicBezTo>
                    <a:pt x="12147" y="2910"/>
                    <a:pt x="12140" y="2869"/>
                    <a:pt x="12132" y="2821"/>
                  </a:cubicBezTo>
                  <a:cubicBezTo>
                    <a:pt x="12128" y="2795"/>
                    <a:pt x="12125" y="2769"/>
                    <a:pt x="12121" y="2739"/>
                  </a:cubicBezTo>
                  <a:cubicBezTo>
                    <a:pt x="12099" y="2632"/>
                    <a:pt x="12077" y="2521"/>
                    <a:pt x="12047" y="2403"/>
                  </a:cubicBezTo>
                  <a:cubicBezTo>
                    <a:pt x="12047" y="2396"/>
                    <a:pt x="12043" y="2388"/>
                    <a:pt x="12043" y="2377"/>
                  </a:cubicBezTo>
                  <a:cubicBezTo>
                    <a:pt x="12018" y="2285"/>
                    <a:pt x="11992" y="2185"/>
                    <a:pt x="11955" y="2070"/>
                  </a:cubicBezTo>
                  <a:cubicBezTo>
                    <a:pt x="11947" y="2056"/>
                    <a:pt x="11940" y="2037"/>
                    <a:pt x="11936" y="2030"/>
                  </a:cubicBezTo>
                  <a:cubicBezTo>
                    <a:pt x="11936" y="2022"/>
                    <a:pt x="11933" y="2011"/>
                    <a:pt x="11933" y="2004"/>
                  </a:cubicBezTo>
                  <a:cubicBezTo>
                    <a:pt x="11918" y="1974"/>
                    <a:pt x="11907" y="1945"/>
                    <a:pt x="11896" y="1912"/>
                  </a:cubicBezTo>
                  <a:cubicBezTo>
                    <a:pt x="11877" y="1871"/>
                    <a:pt x="11866" y="1830"/>
                    <a:pt x="11848" y="1790"/>
                  </a:cubicBezTo>
                  <a:cubicBezTo>
                    <a:pt x="11833" y="1749"/>
                    <a:pt x="11818" y="1716"/>
                    <a:pt x="11799" y="1671"/>
                  </a:cubicBezTo>
                  <a:cubicBezTo>
                    <a:pt x="11781" y="1627"/>
                    <a:pt x="11759" y="1583"/>
                    <a:pt x="11740" y="1542"/>
                  </a:cubicBezTo>
                  <a:cubicBezTo>
                    <a:pt x="11729" y="1516"/>
                    <a:pt x="11714" y="1490"/>
                    <a:pt x="11703" y="1464"/>
                  </a:cubicBezTo>
                  <a:cubicBezTo>
                    <a:pt x="11678" y="1413"/>
                    <a:pt x="11655" y="1364"/>
                    <a:pt x="11629" y="1316"/>
                  </a:cubicBezTo>
                  <a:cubicBezTo>
                    <a:pt x="11618" y="1298"/>
                    <a:pt x="11607" y="1279"/>
                    <a:pt x="11600" y="1261"/>
                  </a:cubicBezTo>
                  <a:cubicBezTo>
                    <a:pt x="11578" y="1220"/>
                    <a:pt x="11556" y="1180"/>
                    <a:pt x="11530" y="1143"/>
                  </a:cubicBezTo>
                  <a:cubicBezTo>
                    <a:pt x="11515" y="1113"/>
                    <a:pt x="11496" y="1084"/>
                    <a:pt x="11482" y="1058"/>
                  </a:cubicBezTo>
                  <a:lnTo>
                    <a:pt x="11467" y="1032"/>
                  </a:lnTo>
                  <a:cubicBezTo>
                    <a:pt x="11363" y="865"/>
                    <a:pt x="11275" y="740"/>
                    <a:pt x="11215" y="662"/>
                  </a:cubicBezTo>
                  <a:cubicBezTo>
                    <a:pt x="11042" y="426"/>
                    <a:pt x="10846" y="204"/>
                    <a:pt x="10631" y="1"/>
                  </a:cubicBez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30"/>
            <p:cNvSpPr/>
            <p:nvPr/>
          </p:nvSpPr>
          <p:spPr>
            <a:xfrm>
              <a:off x="2726650" y="4400050"/>
              <a:ext cx="200" cy="300"/>
            </a:xfrm>
            <a:custGeom>
              <a:rect b="b" l="l" r="r" t="t"/>
              <a:pathLst>
                <a:path extrusionOk="0" h="12" w="8">
                  <a:moveTo>
                    <a:pt x="0" y="0"/>
                  </a:moveTo>
                  <a:cubicBezTo>
                    <a:pt x="0" y="0"/>
                    <a:pt x="0" y="4"/>
                    <a:pt x="0" y="4"/>
                  </a:cubicBezTo>
                  <a:cubicBezTo>
                    <a:pt x="4" y="8"/>
                    <a:pt x="8" y="8"/>
                    <a:pt x="8" y="11"/>
                  </a:cubicBezTo>
                  <a:cubicBezTo>
                    <a:pt x="8" y="8"/>
                    <a:pt x="8" y="4"/>
                    <a:pt x="0"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30"/>
            <p:cNvSpPr/>
            <p:nvPr/>
          </p:nvSpPr>
          <p:spPr>
            <a:xfrm>
              <a:off x="2945000" y="4399125"/>
              <a:ext cx="1600" cy="2875"/>
            </a:xfrm>
            <a:custGeom>
              <a:rect b="b" l="l" r="r" t="t"/>
              <a:pathLst>
                <a:path extrusionOk="0" h="115" w="64">
                  <a:moveTo>
                    <a:pt x="63" y="0"/>
                  </a:moveTo>
                  <a:cubicBezTo>
                    <a:pt x="45" y="41"/>
                    <a:pt x="23" y="78"/>
                    <a:pt x="0" y="115"/>
                  </a:cubicBezTo>
                  <a:cubicBezTo>
                    <a:pt x="23" y="78"/>
                    <a:pt x="45" y="41"/>
                    <a:pt x="63" y="4"/>
                  </a:cubicBezTo>
                  <a:lnTo>
                    <a:pt x="63" y="0"/>
                  </a:ln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30"/>
            <p:cNvSpPr/>
            <p:nvPr/>
          </p:nvSpPr>
          <p:spPr>
            <a:xfrm>
              <a:off x="2940850" y="4404650"/>
              <a:ext cx="2600" cy="3375"/>
            </a:xfrm>
            <a:custGeom>
              <a:rect b="b" l="l" r="r" t="t"/>
              <a:pathLst>
                <a:path extrusionOk="0" h="135" w="104">
                  <a:moveTo>
                    <a:pt x="0" y="134"/>
                  </a:moveTo>
                  <a:cubicBezTo>
                    <a:pt x="33" y="90"/>
                    <a:pt x="70" y="45"/>
                    <a:pt x="104" y="1"/>
                  </a:cubicBezTo>
                  <a:cubicBezTo>
                    <a:pt x="70" y="45"/>
                    <a:pt x="33" y="90"/>
                    <a:pt x="0" y="134"/>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30"/>
            <p:cNvSpPr/>
            <p:nvPr/>
          </p:nvSpPr>
          <p:spPr>
            <a:xfrm>
              <a:off x="2728850" y="4403750"/>
              <a:ext cx="1800" cy="2700"/>
            </a:xfrm>
            <a:custGeom>
              <a:rect b="b" l="l" r="r" t="t"/>
              <a:pathLst>
                <a:path extrusionOk="0" h="108" w="72">
                  <a:moveTo>
                    <a:pt x="1" y="0"/>
                  </a:moveTo>
                  <a:cubicBezTo>
                    <a:pt x="27" y="33"/>
                    <a:pt x="45" y="70"/>
                    <a:pt x="71" y="107"/>
                  </a:cubicBezTo>
                  <a:cubicBezTo>
                    <a:pt x="45" y="70"/>
                    <a:pt x="27" y="33"/>
                    <a:pt x="1"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30"/>
            <p:cNvSpPr/>
            <p:nvPr/>
          </p:nvSpPr>
          <p:spPr>
            <a:xfrm>
              <a:off x="2733375" y="4409825"/>
              <a:ext cx="2175" cy="2525"/>
            </a:xfrm>
            <a:custGeom>
              <a:rect b="b" l="l" r="r" t="t"/>
              <a:pathLst>
                <a:path extrusionOk="0" h="101" w="87">
                  <a:moveTo>
                    <a:pt x="86" y="101"/>
                  </a:moveTo>
                  <a:cubicBezTo>
                    <a:pt x="56" y="67"/>
                    <a:pt x="31" y="34"/>
                    <a:pt x="1" y="1"/>
                  </a:cubicBezTo>
                  <a:cubicBezTo>
                    <a:pt x="31" y="34"/>
                    <a:pt x="56" y="67"/>
                    <a:pt x="86" y="10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30"/>
            <p:cNvSpPr/>
            <p:nvPr/>
          </p:nvSpPr>
          <p:spPr>
            <a:xfrm>
              <a:off x="2935475" y="4410575"/>
              <a:ext cx="3350" cy="3450"/>
            </a:xfrm>
            <a:custGeom>
              <a:rect b="b" l="l" r="r" t="t"/>
              <a:pathLst>
                <a:path extrusionOk="0" h="138" w="134">
                  <a:moveTo>
                    <a:pt x="134" y="1"/>
                  </a:moveTo>
                  <a:cubicBezTo>
                    <a:pt x="93" y="45"/>
                    <a:pt x="45" y="93"/>
                    <a:pt x="1" y="137"/>
                  </a:cubicBezTo>
                  <a:cubicBezTo>
                    <a:pt x="45" y="93"/>
                    <a:pt x="93" y="45"/>
                    <a:pt x="134"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30"/>
            <p:cNvSpPr/>
            <p:nvPr/>
          </p:nvSpPr>
          <p:spPr>
            <a:xfrm>
              <a:off x="2746050" y="4421575"/>
              <a:ext cx="2425" cy="1775"/>
            </a:xfrm>
            <a:custGeom>
              <a:rect b="b" l="l" r="r" t="t"/>
              <a:pathLst>
                <a:path extrusionOk="0" h="71" w="97">
                  <a:moveTo>
                    <a:pt x="96" y="71"/>
                  </a:moveTo>
                  <a:cubicBezTo>
                    <a:pt x="63" y="48"/>
                    <a:pt x="34" y="23"/>
                    <a:pt x="0" y="0"/>
                  </a:cubicBezTo>
                  <a:cubicBezTo>
                    <a:pt x="34" y="23"/>
                    <a:pt x="63" y="48"/>
                    <a:pt x="96" y="7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30"/>
            <p:cNvSpPr/>
            <p:nvPr/>
          </p:nvSpPr>
          <p:spPr>
            <a:xfrm>
              <a:off x="2739025" y="4415750"/>
              <a:ext cx="2425" cy="2325"/>
            </a:xfrm>
            <a:custGeom>
              <a:rect b="b" l="l" r="r" t="t"/>
              <a:pathLst>
                <a:path extrusionOk="0" h="93" w="97">
                  <a:moveTo>
                    <a:pt x="0" y="1"/>
                  </a:moveTo>
                  <a:cubicBezTo>
                    <a:pt x="34" y="30"/>
                    <a:pt x="63" y="60"/>
                    <a:pt x="97" y="93"/>
                  </a:cubicBezTo>
                  <a:cubicBezTo>
                    <a:pt x="63" y="60"/>
                    <a:pt x="34" y="30"/>
                    <a:pt x="0"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30"/>
            <p:cNvSpPr/>
            <p:nvPr/>
          </p:nvSpPr>
          <p:spPr>
            <a:xfrm>
              <a:off x="2928825" y="4416225"/>
              <a:ext cx="4375" cy="3625"/>
            </a:xfrm>
            <a:custGeom>
              <a:rect b="b" l="l" r="r" t="t"/>
              <a:pathLst>
                <a:path extrusionOk="0" h="145" w="175">
                  <a:moveTo>
                    <a:pt x="1" y="144"/>
                  </a:moveTo>
                  <a:cubicBezTo>
                    <a:pt x="60" y="96"/>
                    <a:pt x="123" y="52"/>
                    <a:pt x="174" y="0"/>
                  </a:cubicBezTo>
                  <a:cubicBezTo>
                    <a:pt x="123" y="52"/>
                    <a:pt x="60" y="96"/>
                    <a:pt x="1" y="144"/>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30"/>
            <p:cNvSpPr/>
            <p:nvPr/>
          </p:nvSpPr>
          <p:spPr>
            <a:xfrm>
              <a:off x="2918950" y="4421675"/>
              <a:ext cx="7675" cy="5100"/>
            </a:xfrm>
            <a:custGeom>
              <a:rect b="b" l="l" r="r" t="t"/>
              <a:pathLst>
                <a:path extrusionOk="0" h="204" w="307">
                  <a:moveTo>
                    <a:pt x="307" y="0"/>
                  </a:moveTo>
                  <a:cubicBezTo>
                    <a:pt x="211" y="70"/>
                    <a:pt x="107" y="137"/>
                    <a:pt x="0" y="203"/>
                  </a:cubicBezTo>
                  <a:cubicBezTo>
                    <a:pt x="107" y="137"/>
                    <a:pt x="211" y="70"/>
                    <a:pt x="307"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30"/>
            <p:cNvSpPr/>
            <p:nvPr/>
          </p:nvSpPr>
          <p:spPr>
            <a:xfrm>
              <a:off x="2950925" y="4396900"/>
              <a:ext cx="200" cy="3075"/>
            </a:xfrm>
            <a:custGeom>
              <a:rect b="b" l="l" r="r" t="t"/>
              <a:pathLst>
                <a:path extrusionOk="0" h="123" w="8">
                  <a:moveTo>
                    <a:pt x="7" y="0"/>
                  </a:moveTo>
                  <a:cubicBezTo>
                    <a:pt x="4" y="41"/>
                    <a:pt x="4" y="82"/>
                    <a:pt x="0" y="122"/>
                  </a:cubicBezTo>
                  <a:cubicBezTo>
                    <a:pt x="7" y="82"/>
                    <a:pt x="7" y="41"/>
                    <a:pt x="7"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30"/>
            <p:cNvSpPr/>
            <p:nvPr/>
          </p:nvSpPr>
          <p:spPr>
            <a:xfrm>
              <a:off x="2721825" y="4395050"/>
              <a:ext cx="325" cy="3525"/>
            </a:xfrm>
            <a:custGeom>
              <a:rect b="b" l="l" r="r" t="t"/>
              <a:pathLst>
                <a:path extrusionOk="0" h="141" w="13">
                  <a:moveTo>
                    <a:pt x="1" y="1"/>
                  </a:moveTo>
                  <a:cubicBezTo>
                    <a:pt x="1" y="49"/>
                    <a:pt x="8" y="93"/>
                    <a:pt x="12" y="141"/>
                  </a:cubicBezTo>
                  <a:cubicBezTo>
                    <a:pt x="8" y="93"/>
                    <a:pt x="1" y="49"/>
                    <a:pt x="1"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30"/>
            <p:cNvSpPr/>
            <p:nvPr/>
          </p:nvSpPr>
          <p:spPr>
            <a:xfrm>
              <a:off x="2938900" y="4421850"/>
              <a:ext cx="1975" cy="2600"/>
            </a:xfrm>
            <a:custGeom>
              <a:rect b="b" l="l" r="r" t="t"/>
              <a:pathLst>
                <a:path extrusionOk="0" h="104" w="79">
                  <a:moveTo>
                    <a:pt x="78" y="1"/>
                  </a:moveTo>
                  <a:lnTo>
                    <a:pt x="78" y="1"/>
                  </a:lnTo>
                  <a:cubicBezTo>
                    <a:pt x="52" y="34"/>
                    <a:pt x="26" y="67"/>
                    <a:pt x="1" y="104"/>
                  </a:cubicBezTo>
                  <a:cubicBezTo>
                    <a:pt x="26" y="71"/>
                    <a:pt x="52" y="34"/>
                    <a:pt x="78"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30"/>
            <p:cNvSpPr/>
            <p:nvPr/>
          </p:nvSpPr>
          <p:spPr>
            <a:xfrm>
              <a:off x="2949425" y="4403275"/>
              <a:ext cx="775" cy="2975"/>
            </a:xfrm>
            <a:custGeom>
              <a:rect b="b" l="l" r="r" t="t"/>
              <a:pathLst>
                <a:path extrusionOk="0" h="119" w="31">
                  <a:moveTo>
                    <a:pt x="30" y="1"/>
                  </a:moveTo>
                  <a:lnTo>
                    <a:pt x="30" y="1"/>
                  </a:lnTo>
                  <a:cubicBezTo>
                    <a:pt x="19" y="41"/>
                    <a:pt x="12" y="78"/>
                    <a:pt x="1" y="119"/>
                  </a:cubicBezTo>
                  <a:cubicBezTo>
                    <a:pt x="16" y="78"/>
                    <a:pt x="19" y="41"/>
                    <a:pt x="30"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30"/>
            <p:cNvSpPr/>
            <p:nvPr/>
          </p:nvSpPr>
          <p:spPr>
            <a:xfrm>
              <a:off x="2722475" y="4401525"/>
              <a:ext cx="875" cy="3450"/>
            </a:xfrm>
            <a:custGeom>
              <a:rect b="b" l="l" r="r" t="t"/>
              <a:pathLst>
                <a:path extrusionOk="0" h="138" w="35">
                  <a:moveTo>
                    <a:pt x="1" y="0"/>
                  </a:moveTo>
                  <a:cubicBezTo>
                    <a:pt x="2" y="10"/>
                    <a:pt x="4" y="19"/>
                    <a:pt x="6" y="29"/>
                  </a:cubicBezTo>
                  <a:lnTo>
                    <a:pt x="6" y="29"/>
                  </a:lnTo>
                  <a:cubicBezTo>
                    <a:pt x="4" y="19"/>
                    <a:pt x="2" y="10"/>
                    <a:pt x="1" y="0"/>
                  </a:cubicBezTo>
                  <a:close/>
                  <a:moveTo>
                    <a:pt x="6" y="29"/>
                  </a:moveTo>
                  <a:lnTo>
                    <a:pt x="6" y="29"/>
                  </a:lnTo>
                  <a:cubicBezTo>
                    <a:pt x="13" y="64"/>
                    <a:pt x="22" y="99"/>
                    <a:pt x="34" y="137"/>
                  </a:cubicBezTo>
                  <a:cubicBezTo>
                    <a:pt x="30" y="122"/>
                    <a:pt x="27" y="107"/>
                    <a:pt x="23" y="96"/>
                  </a:cubicBezTo>
                  <a:cubicBezTo>
                    <a:pt x="18" y="73"/>
                    <a:pt x="11" y="51"/>
                    <a:pt x="6" y="29"/>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30"/>
            <p:cNvSpPr/>
            <p:nvPr/>
          </p:nvSpPr>
          <p:spPr>
            <a:xfrm>
              <a:off x="2724150" y="4407900"/>
              <a:ext cx="1400" cy="3350"/>
            </a:xfrm>
            <a:custGeom>
              <a:rect b="b" l="l" r="r" t="t"/>
              <a:pathLst>
                <a:path extrusionOk="0" h="134" w="56">
                  <a:moveTo>
                    <a:pt x="0" y="0"/>
                  </a:moveTo>
                  <a:cubicBezTo>
                    <a:pt x="15" y="45"/>
                    <a:pt x="37" y="89"/>
                    <a:pt x="56" y="133"/>
                  </a:cubicBezTo>
                  <a:cubicBezTo>
                    <a:pt x="37" y="89"/>
                    <a:pt x="15" y="45"/>
                    <a:pt x="0"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30"/>
            <p:cNvSpPr/>
            <p:nvPr/>
          </p:nvSpPr>
          <p:spPr>
            <a:xfrm>
              <a:off x="2730700" y="4420175"/>
              <a:ext cx="2700" cy="3450"/>
            </a:xfrm>
            <a:custGeom>
              <a:rect b="b" l="l" r="r" t="t"/>
              <a:pathLst>
                <a:path extrusionOk="0" h="138" w="108">
                  <a:moveTo>
                    <a:pt x="1" y="1"/>
                  </a:moveTo>
                  <a:cubicBezTo>
                    <a:pt x="34" y="49"/>
                    <a:pt x="71" y="93"/>
                    <a:pt x="108" y="138"/>
                  </a:cubicBezTo>
                  <a:cubicBezTo>
                    <a:pt x="71" y="93"/>
                    <a:pt x="34" y="49"/>
                    <a:pt x="1"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30"/>
            <p:cNvSpPr/>
            <p:nvPr/>
          </p:nvSpPr>
          <p:spPr>
            <a:xfrm>
              <a:off x="2726825" y="4414075"/>
              <a:ext cx="2150" cy="3375"/>
            </a:xfrm>
            <a:custGeom>
              <a:rect b="b" l="l" r="r" t="t"/>
              <a:pathLst>
                <a:path extrusionOk="0" h="135" w="86">
                  <a:moveTo>
                    <a:pt x="1" y="1"/>
                  </a:moveTo>
                  <a:cubicBezTo>
                    <a:pt x="26" y="49"/>
                    <a:pt x="56" y="90"/>
                    <a:pt x="86" y="134"/>
                  </a:cubicBezTo>
                  <a:cubicBezTo>
                    <a:pt x="56" y="90"/>
                    <a:pt x="26" y="45"/>
                    <a:pt x="1"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30"/>
            <p:cNvSpPr/>
            <p:nvPr/>
          </p:nvSpPr>
          <p:spPr>
            <a:xfrm>
              <a:off x="2946950" y="4409550"/>
              <a:ext cx="1225" cy="2900"/>
            </a:xfrm>
            <a:custGeom>
              <a:rect b="b" l="l" r="r" t="t"/>
              <a:pathLst>
                <a:path extrusionOk="0" h="116" w="49">
                  <a:moveTo>
                    <a:pt x="48" y="1"/>
                  </a:moveTo>
                  <a:cubicBezTo>
                    <a:pt x="30" y="38"/>
                    <a:pt x="19" y="78"/>
                    <a:pt x="0" y="115"/>
                  </a:cubicBezTo>
                  <a:cubicBezTo>
                    <a:pt x="19" y="78"/>
                    <a:pt x="33" y="38"/>
                    <a:pt x="48"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30"/>
            <p:cNvSpPr/>
            <p:nvPr/>
          </p:nvSpPr>
          <p:spPr>
            <a:xfrm>
              <a:off x="2943425" y="4415750"/>
              <a:ext cx="1600" cy="2700"/>
            </a:xfrm>
            <a:custGeom>
              <a:rect b="b" l="l" r="r" t="t"/>
              <a:pathLst>
                <a:path extrusionOk="0" h="108" w="64">
                  <a:moveTo>
                    <a:pt x="1" y="108"/>
                  </a:moveTo>
                  <a:cubicBezTo>
                    <a:pt x="27" y="74"/>
                    <a:pt x="45" y="37"/>
                    <a:pt x="63" y="1"/>
                  </a:cubicBezTo>
                  <a:cubicBezTo>
                    <a:pt x="45" y="37"/>
                    <a:pt x="27" y="74"/>
                    <a:pt x="1" y="108"/>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30"/>
            <p:cNvSpPr/>
            <p:nvPr/>
          </p:nvSpPr>
          <p:spPr>
            <a:xfrm>
              <a:off x="2735525" y="4426100"/>
              <a:ext cx="3625" cy="3450"/>
            </a:xfrm>
            <a:custGeom>
              <a:rect b="b" l="l" r="r" t="t"/>
              <a:pathLst>
                <a:path extrusionOk="0" h="138" w="145">
                  <a:moveTo>
                    <a:pt x="0" y="1"/>
                  </a:moveTo>
                  <a:lnTo>
                    <a:pt x="0" y="1"/>
                  </a:lnTo>
                  <a:cubicBezTo>
                    <a:pt x="44" y="49"/>
                    <a:pt x="96" y="93"/>
                    <a:pt x="144" y="137"/>
                  </a:cubicBezTo>
                  <a:cubicBezTo>
                    <a:pt x="96" y="89"/>
                    <a:pt x="44" y="49"/>
                    <a:pt x="0"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30"/>
            <p:cNvSpPr/>
            <p:nvPr/>
          </p:nvSpPr>
          <p:spPr>
            <a:xfrm>
              <a:off x="2741525" y="4431825"/>
              <a:ext cx="4650" cy="3550"/>
            </a:xfrm>
            <a:custGeom>
              <a:rect b="b" l="l" r="r" t="t"/>
              <a:pathLst>
                <a:path extrusionOk="0" h="142" w="186">
                  <a:moveTo>
                    <a:pt x="0" y="1"/>
                  </a:moveTo>
                  <a:cubicBezTo>
                    <a:pt x="56" y="49"/>
                    <a:pt x="122" y="93"/>
                    <a:pt x="185" y="141"/>
                  </a:cubicBezTo>
                  <a:cubicBezTo>
                    <a:pt x="122" y="93"/>
                    <a:pt x="59" y="49"/>
                    <a:pt x="0"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30"/>
            <p:cNvSpPr/>
            <p:nvPr/>
          </p:nvSpPr>
          <p:spPr>
            <a:xfrm>
              <a:off x="2748450" y="4437200"/>
              <a:ext cx="8150" cy="5000"/>
            </a:xfrm>
            <a:custGeom>
              <a:rect b="b" l="l" r="r" t="t"/>
              <a:pathLst>
                <a:path extrusionOk="0" h="200" w="326">
                  <a:moveTo>
                    <a:pt x="1" y="0"/>
                  </a:moveTo>
                  <a:lnTo>
                    <a:pt x="1" y="0"/>
                  </a:lnTo>
                  <a:cubicBezTo>
                    <a:pt x="104" y="67"/>
                    <a:pt x="211" y="137"/>
                    <a:pt x="326" y="200"/>
                  </a:cubicBezTo>
                  <a:cubicBezTo>
                    <a:pt x="211" y="133"/>
                    <a:pt x="104" y="67"/>
                    <a:pt x="1"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30"/>
            <p:cNvSpPr/>
            <p:nvPr/>
          </p:nvSpPr>
          <p:spPr>
            <a:xfrm>
              <a:off x="2926600" y="4433575"/>
              <a:ext cx="2250" cy="1875"/>
            </a:xfrm>
            <a:custGeom>
              <a:rect b="b" l="l" r="r" t="t"/>
              <a:pathLst>
                <a:path extrusionOk="0" h="75" w="90">
                  <a:moveTo>
                    <a:pt x="90" y="1"/>
                  </a:moveTo>
                  <a:cubicBezTo>
                    <a:pt x="60" y="27"/>
                    <a:pt x="30" y="53"/>
                    <a:pt x="1" y="75"/>
                  </a:cubicBezTo>
                  <a:cubicBezTo>
                    <a:pt x="34" y="53"/>
                    <a:pt x="60" y="27"/>
                    <a:pt x="90"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30"/>
            <p:cNvSpPr/>
            <p:nvPr/>
          </p:nvSpPr>
          <p:spPr>
            <a:xfrm>
              <a:off x="2933275" y="4427775"/>
              <a:ext cx="2325" cy="2325"/>
            </a:xfrm>
            <a:custGeom>
              <a:rect b="b" l="l" r="r" t="t"/>
              <a:pathLst>
                <a:path extrusionOk="0" h="93" w="93">
                  <a:moveTo>
                    <a:pt x="0" y="92"/>
                  </a:moveTo>
                  <a:cubicBezTo>
                    <a:pt x="33" y="59"/>
                    <a:pt x="59" y="30"/>
                    <a:pt x="92" y="0"/>
                  </a:cubicBezTo>
                  <a:cubicBezTo>
                    <a:pt x="59" y="30"/>
                    <a:pt x="33" y="59"/>
                    <a:pt x="0" y="92"/>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30"/>
            <p:cNvSpPr/>
            <p:nvPr/>
          </p:nvSpPr>
          <p:spPr>
            <a:xfrm>
              <a:off x="2721750" y="4380825"/>
              <a:ext cx="25" cy="6950"/>
            </a:xfrm>
            <a:custGeom>
              <a:rect b="b" l="l" r="r" t="t"/>
              <a:pathLst>
                <a:path extrusionOk="0" h="278" w="1">
                  <a:moveTo>
                    <a:pt x="0" y="0"/>
                  </a:moveTo>
                  <a:lnTo>
                    <a:pt x="0" y="278"/>
                  </a:lnTo>
                  <a:cubicBezTo>
                    <a:pt x="0" y="181"/>
                    <a:pt x="0" y="85"/>
                    <a:pt x="0"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30"/>
            <p:cNvSpPr/>
            <p:nvPr/>
          </p:nvSpPr>
          <p:spPr>
            <a:xfrm>
              <a:off x="2722025" y="4384700"/>
              <a:ext cx="400" cy="2975"/>
            </a:xfrm>
            <a:custGeom>
              <a:rect b="b" l="l" r="r" t="t"/>
              <a:pathLst>
                <a:path extrusionOk="0" h="119" w="16">
                  <a:moveTo>
                    <a:pt x="0" y="1"/>
                  </a:moveTo>
                  <a:cubicBezTo>
                    <a:pt x="8" y="41"/>
                    <a:pt x="8" y="82"/>
                    <a:pt x="15" y="119"/>
                  </a:cubicBezTo>
                  <a:cubicBezTo>
                    <a:pt x="8" y="82"/>
                    <a:pt x="8" y="41"/>
                    <a:pt x="0"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30"/>
            <p:cNvSpPr/>
            <p:nvPr/>
          </p:nvSpPr>
          <p:spPr>
            <a:xfrm>
              <a:off x="2950625" y="4373425"/>
              <a:ext cx="400" cy="2975"/>
            </a:xfrm>
            <a:custGeom>
              <a:rect b="b" l="l" r="r" t="t"/>
              <a:pathLst>
                <a:path extrusionOk="0" h="119" w="16">
                  <a:moveTo>
                    <a:pt x="16" y="119"/>
                  </a:moveTo>
                  <a:cubicBezTo>
                    <a:pt x="12" y="78"/>
                    <a:pt x="12" y="38"/>
                    <a:pt x="1" y="1"/>
                  </a:cubicBezTo>
                  <a:cubicBezTo>
                    <a:pt x="12" y="38"/>
                    <a:pt x="12" y="78"/>
                    <a:pt x="16" y="119"/>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30"/>
            <p:cNvSpPr/>
            <p:nvPr/>
          </p:nvSpPr>
          <p:spPr>
            <a:xfrm>
              <a:off x="2723675" y="4365300"/>
              <a:ext cx="1325" cy="3350"/>
            </a:xfrm>
            <a:custGeom>
              <a:rect b="b" l="l" r="r" t="t"/>
              <a:pathLst>
                <a:path extrusionOk="0" h="134" w="53">
                  <a:moveTo>
                    <a:pt x="53" y="1"/>
                  </a:moveTo>
                  <a:cubicBezTo>
                    <a:pt x="34" y="45"/>
                    <a:pt x="16" y="89"/>
                    <a:pt x="1" y="133"/>
                  </a:cubicBezTo>
                  <a:cubicBezTo>
                    <a:pt x="16" y="93"/>
                    <a:pt x="34" y="45"/>
                    <a:pt x="53"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30"/>
            <p:cNvSpPr/>
            <p:nvPr/>
          </p:nvSpPr>
          <p:spPr>
            <a:xfrm>
              <a:off x="2721750" y="4377950"/>
              <a:ext cx="200" cy="3350"/>
            </a:xfrm>
            <a:custGeom>
              <a:rect b="b" l="l" r="r" t="t"/>
              <a:pathLst>
                <a:path extrusionOk="0" h="134" w="8">
                  <a:moveTo>
                    <a:pt x="8" y="1"/>
                  </a:moveTo>
                  <a:cubicBezTo>
                    <a:pt x="5" y="29"/>
                    <a:pt x="3" y="57"/>
                    <a:pt x="2" y="85"/>
                  </a:cubicBezTo>
                  <a:lnTo>
                    <a:pt x="2" y="85"/>
                  </a:lnTo>
                  <a:cubicBezTo>
                    <a:pt x="4" y="57"/>
                    <a:pt x="8" y="28"/>
                    <a:pt x="8" y="1"/>
                  </a:cubicBezTo>
                  <a:close/>
                  <a:moveTo>
                    <a:pt x="2" y="85"/>
                  </a:moveTo>
                  <a:lnTo>
                    <a:pt x="2" y="85"/>
                  </a:lnTo>
                  <a:cubicBezTo>
                    <a:pt x="1" y="95"/>
                    <a:pt x="0" y="105"/>
                    <a:pt x="0" y="115"/>
                  </a:cubicBezTo>
                  <a:cubicBezTo>
                    <a:pt x="0" y="123"/>
                    <a:pt x="0" y="126"/>
                    <a:pt x="0" y="134"/>
                  </a:cubicBezTo>
                  <a:cubicBezTo>
                    <a:pt x="0" y="117"/>
                    <a:pt x="1" y="101"/>
                    <a:pt x="2" y="85"/>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30"/>
            <p:cNvSpPr/>
            <p:nvPr/>
          </p:nvSpPr>
          <p:spPr>
            <a:xfrm>
              <a:off x="2722200" y="4371575"/>
              <a:ext cx="775" cy="3350"/>
            </a:xfrm>
            <a:custGeom>
              <a:rect b="b" l="l" r="r" t="t"/>
              <a:pathLst>
                <a:path extrusionOk="0" h="134" w="31">
                  <a:moveTo>
                    <a:pt x="30" y="1"/>
                  </a:moveTo>
                  <a:cubicBezTo>
                    <a:pt x="19" y="45"/>
                    <a:pt x="8" y="89"/>
                    <a:pt x="1" y="134"/>
                  </a:cubicBezTo>
                  <a:cubicBezTo>
                    <a:pt x="8" y="93"/>
                    <a:pt x="19" y="45"/>
                    <a:pt x="30"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30"/>
            <p:cNvSpPr/>
            <p:nvPr/>
          </p:nvSpPr>
          <p:spPr>
            <a:xfrm>
              <a:off x="2948975" y="4367050"/>
              <a:ext cx="850" cy="2900"/>
            </a:xfrm>
            <a:custGeom>
              <a:rect b="b" l="l" r="r" t="t"/>
              <a:pathLst>
                <a:path extrusionOk="0" h="116" w="34">
                  <a:moveTo>
                    <a:pt x="34" y="115"/>
                  </a:moveTo>
                  <a:cubicBezTo>
                    <a:pt x="23" y="78"/>
                    <a:pt x="15" y="38"/>
                    <a:pt x="0" y="1"/>
                  </a:cubicBezTo>
                  <a:cubicBezTo>
                    <a:pt x="15" y="38"/>
                    <a:pt x="23" y="78"/>
                    <a:pt x="34" y="115"/>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30"/>
            <p:cNvSpPr/>
            <p:nvPr/>
          </p:nvSpPr>
          <p:spPr>
            <a:xfrm>
              <a:off x="2947025" y="4362525"/>
              <a:ext cx="575" cy="1125"/>
            </a:xfrm>
            <a:custGeom>
              <a:rect b="b" l="l" r="r" t="t"/>
              <a:pathLst>
                <a:path extrusionOk="0" h="45" w="23">
                  <a:moveTo>
                    <a:pt x="1" y="0"/>
                  </a:moveTo>
                  <a:lnTo>
                    <a:pt x="1" y="4"/>
                  </a:lnTo>
                  <a:cubicBezTo>
                    <a:pt x="8" y="19"/>
                    <a:pt x="16" y="34"/>
                    <a:pt x="23" y="45"/>
                  </a:cubicBezTo>
                  <a:cubicBezTo>
                    <a:pt x="16" y="30"/>
                    <a:pt x="8" y="15"/>
                    <a:pt x="1"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30"/>
            <p:cNvSpPr/>
            <p:nvPr/>
          </p:nvSpPr>
          <p:spPr>
            <a:xfrm>
              <a:off x="2951100" y="4379800"/>
              <a:ext cx="200" cy="3350"/>
            </a:xfrm>
            <a:custGeom>
              <a:rect b="b" l="l" r="r" t="t"/>
              <a:pathLst>
                <a:path extrusionOk="0" h="134" w="8">
                  <a:moveTo>
                    <a:pt x="8" y="1"/>
                  </a:moveTo>
                  <a:cubicBezTo>
                    <a:pt x="8" y="45"/>
                    <a:pt x="4" y="89"/>
                    <a:pt x="0" y="134"/>
                  </a:cubicBezTo>
                  <a:cubicBezTo>
                    <a:pt x="4" y="97"/>
                    <a:pt x="8" y="56"/>
                    <a:pt x="8" y="15"/>
                  </a:cubicBezTo>
                  <a:lnTo>
                    <a:pt x="8" y="1"/>
                  </a:ln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30"/>
            <p:cNvSpPr/>
            <p:nvPr/>
          </p:nvSpPr>
          <p:spPr>
            <a:xfrm>
              <a:off x="2950725" y="4386100"/>
              <a:ext cx="225" cy="1025"/>
            </a:xfrm>
            <a:custGeom>
              <a:rect b="b" l="l" r="r" t="t"/>
              <a:pathLst>
                <a:path extrusionOk="0" h="41" w="9">
                  <a:moveTo>
                    <a:pt x="8" y="0"/>
                  </a:moveTo>
                  <a:cubicBezTo>
                    <a:pt x="8" y="11"/>
                    <a:pt x="1" y="26"/>
                    <a:pt x="1" y="37"/>
                  </a:cubicBezTo>
                  <a:cubicBezTo>
                    <a:pt x="1" y="37"/>
                    <a:pt x="1" y="37"/>
                    <a:pt x="1" y="41"/>
                  </a:cubicBezTo>
                  <a:cubicBezTo>
                    <a:pt x="1" y="26"/>
                    <a:pt x="8" y="15"/>
                    <a:pt x="8"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30"/>
            <p:cNvSpPr/>
            <p:nvPr/>
          </p:nvSpPr>
          <p:spPr>
            <a:xfrm>
              <a:off x="2726000" y="4379900"/>
              <a:ext cx="25" cy="400"/>
            </a:xfrm>
            <a:custGeom>
              <a:rect b="b" l="l" r="r" t="t"/>
              <a:pathLst>
                <a:path extrusionOk="0" h="16" w="1">
                  <a:moveTo>
                    <a:pt x="0" y="4"/>
                  </a:moveTo>
                  <a:lnTo>
                    <a:pt x="0" y="0"/>
                  </a:lnTo>
                  <a:lnTo>
                    <a:pt x="0" y="8"/>
                  </a:lnTo>
                  <a:lnTo>
                    <a:pt x="0" y="15"/>
                  </a:lnTo>
                  <a:cubicBezTo>
                    <a:pt x="0" y="11"/>
                    <a:pt x="0" y="8"/>
                    <a:pt x="0" y="4"/>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30"/>
            <p:cNvSpPr/>
            <p:nvPr/>
          </p:nvSpPr>
          <p:spPr>
            <a:xfrm>
              <a:off x="2726000" y="4372325"/>
              <a:ext cx="25" cy="1225"/>
            </a:xfrm>
            <a:custGeom>
              <a:rect b="b" l="l" r="r" t="t"/>
              <a:pathLst>
                <a:path extrusionOk="0" h="49" w="1">
                  <a:moveTo>
                    <a:pt x="0" y="26"/>
                  </a:moveTo>
                  <a:lnTo>
                    <a:pt x="0" y="48"/>
                  </a:lnTo>
                  <a:lnTo>
                    <a:pt x="0" y="41"/>
                  </a:lnTo>
                  <a:lnTo>
                    <a:pt x="0" y="0"/>
                  </a:lnTo>
                  <a:cubicBezTo>
                    <a:pt x="0" y="8"/>
                    <a:pt x="0" y="19"/>
                    <a:pt x="0" y="26"/>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30"/>
            <p:cNvSpPr/>
            <p:nvPr/>
          </p:nvSpPr>
          <p:spPr>
            <a:xfrm>
              <a:off x="2945650" y="4362900"/>
              <a:ext cx="25" cy="100"/>
            </a:xfrm>
            <a:custGeom>
              <a:rect b="b" l="l" r="r" t="t"/>
              <a:pathLst>
                <a:path extrusionOk="0" h="4" w="1">
                  <a:moveTo>
                    <a:pt x="0" y="4"/>
                  </a:moveTo>
                  <a:lnTo>
                    <a:pt x="0" y="4"/>
                  </a:lnTo>
                  <a:lnTo>
                    <a:pt x="0" y="0"/>
                  </a:lnTo>
                  <a:lnTo>
                    <a:pt x="0" y="0"/>
                  </a:ln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30"/>
            <p:cNvSpPr/>
            <p:nvPr/>
          </p:nvSpPr>
          <p:spPr>
            <a:xfrm>
              <a:off x="2726000" y="4373250"/>
              <a:ext cx="25" cy="675"/>
            </a:xfrm>
            <a:custGeom>
              <a:rect b="b" l="l" r="r" t="t"/>
              <a:pathLst>
                <a:path extrusionOk="0" h="27" w="1">
                  <a:moveTo>
                    <a:pt x="0" y="11"/>
                  </a:moveTo>
                  <a:lnTo>
                    <a:pt x="0" y="0"/>
                  </a:lnTo>
                  <a:lnTo>
                    <a:pt x="0" y="22"/>
                  </a:lnTo>
                  <a:lnTo>
                    <a:pt x="0" y="26"/>
                  </a:lnTo>
                  <a:cubicBezTo>
                    <a:pt x="0" y="22"/>
                    <a:pt x="0" y="15"/>
                    <a:pt x="0" y="1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30"/>
            <p:cNvSpPr/>
            <p:nvPr/>
          </p:nvSpPr>
          <p:spPr>
            <a:xfrm>
              <a:off x="2726000" y="4373625"/>
              <a:ext cx="25" cy="200"/>
            </a:xfrm>
            <a:custGeom>
              <a:rect b="b" l="l" r="r" t="t"/>
              <a:pathLst>
                <a:path extrusionOk="0" h="8" w="1">
                  <a:moveTo>
                    <a:pt x="0" y="7"/>
                  </a:moveTo>
                  <a:cubicBezTo>
                    <a:pt x="0" y="4"/>
                    <a:pt x="0" y="4"/>
                    <a:pt x="0" y="0"/>
                  </a:cubicBezTo>
                  <a:lnTo>
                    <a:pt x="0" y="0"/>
                  </a:lnTo>
                  <a:cubicBezTo>
                    <a:pt x="0" y="4"/>
                    <a:pt x="0" y="4"/>
                    <a:pt x="0" y="7"/>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30"/>
            <p:cNvSpPr/>
            <p:nvPr/>
          </p:nvSpPr>
          <p:spPr>
            <a:xfrm>
              <a:off x="2945275" y="4389125"/>
              <a:ext cx="125" cy="400"/>
            </a:xfrm>
            <a:custGeom>
              <a:rect b="b" l="l" r="r" t="t"/>
              <a:pathLst>
                <a:path extrusionOk="0" h="16" w="5">
                  <a:moveTo>
                    <a:pt x="4" y="1"/>
                  </a:moveTo>
                  <a:cubicBezTo>
                    <a:pt x="1" y="5"/>
                    <a:pt x="1" y="8"/>
                    <a:pt x="1" y="12"/>
                  </a:cubicBezTo>
                  <a:lnTo>
                    <a:pt x="1" y="16"/>
                  </a:lnTo>
                  <a:cubicBezTo>
                    <a:pt x="1" y="8"/>
                    <a:pt x="4" y="1"/>
                    <a:pt x="4"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30"/>
            <p:cNvSpPr/>
            <p:nvPr/>
          </p:nvSpPr>
          <p:spPr>
            <a:xfrm>
              <a:off x="2945275" y="4388400"/>
              <a:ext cx="300" cy="1050"/>
            </a:xfrm>
            <a:custGeom>
              <a:rect b="b" l="l" r="r" t="t"/>
              <a:pathLst>
                <a:path extrusionOk="0" h="42" w="12">
                  <a:moveTo>
                    <a:pt x="12" y="0"/>
                  </a:moveTo>
                  <a:lnTo>
                    <a:pt x="12" y="0"/>
                  </a:lnTo>
                  <a:cubicBezTo>
                    <a:pt x="9" y="7"/>
                    <a:pt x="7" y="16"/>
                    <a:pt x="5" y="25"/>
                  </a:cubicBezTo>
                  <a:lnTo>
                    <a:pt x="5" y="25"/>
                  </a:lnTo>
                  <a:lnTo>
                    <a:pt x="12" y="0"/>
                  </a:lnTo>
                  <a:close/>
                  <a:moveTo>
                    <a:pt x="5" y="25"/>
                  </a:moveTo>
                  <a:lnTo>
                    <a:pt x="4" y="26"/>
                  </a:lnTo>
                  <a:cubicBezTo>
                    <a:pt x="4" y="26"/>
                    <a:pt x="4" y="26"/>
                    <a:pt x="4" y="26"/>
                  </a:cubicBezTo>
                  <a:lnTo>
                    <a:pt x="4" y="26"/>
                  </a:lnTo>
                  <a:cubicBezTo>
                    <a:pt x="4" y="26"/>
                    <a:pt x="5" y="25"/>
                    <a:pt x="5" y="25"/>
                  </a:cubicBezTo>
                  <a:close/>
                  <a:moveTo>
                    <a:pt x="4" y="26"/>
                  </a:moveTo>
                  <a:lnTo>
                    <a:pt x="4" y="26"/>
                  </a:lnTo>
                  <a:cubicBezTo>
                    <a:pt x="4" y="29"/>
                    <a:pt x="3" y="31"/>
                    <a:pt x="2" y="34"/>
                  </a:cubicBezTo>
                  <a:lnTo>
                    <a:pt x="2" y="34"/>
                  </a:lnTo>
                  <a:cubicBezTo>
                    <a:pt x="3" y="31"/>
                    <a:pt x="4" y="28"/>
                    <a:pt x="4" y="26"/>
                  </a:cubicBezTo>
                  <a:close/>
                  <a:moveTo>
                    <a:pt x="2" y="34"/>
                  </a:moveTo>
                  <a:cubicBezTo>
                    <a:pt x="2" y="36"/>
                    <a:pt x="1" y="39"/>
                    <a:pt x="1" y="41"/>
                  </a:cubicBezTo>
                  <a:cubicBezTo>
                    <a:pt x="1" y="39"/>
                    <a:pt x="2" y="36"/>
                    <a:pt x="2" y="34"/>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30"/>
            <p:cNvSpPr/>
            <p:nvPr/>
          </p:nvSpPr>
          <p:spPr>
            <a:xfrm>
              <a:off x="2722025" y="4362525"/>
              <a:ext cx="229650" cy="98425"/>
            </a:xfrm>
            <a:custGeom>
              <a:rect b="b" l="l" r="r" t="t"/>
              <a:pathLst>
                <a:path extrusionOk="0" h="3937" w="9186">
                  <a:moveTo>
                    <a:pt x="9001" y="0"/>
                  </a:moveTo>
                  <a:lnTo>
                    <a:pt x="9001" y="19"/>
                  </a:lnTo>
                  <a:lnTo>
                    <a:pt x="9001" y="418"/>
                  </a:lnTo>
                  <a:lnTo>
                    <a:pt x="9001" y="426"/>
                  </a:lnTo>
                  <a:cubicBezTo>
                    <a:pt x="9001" y="507"/>
                    <a:pt x="8997" y="584"/>
                    <a:pt x="8982" y="662"/>
                  </a:cubicBezTo>
                  <a:cubicBezTo>
                    <a:pt x="8979" y="692"/>
                    <a:pt x="8971" y="718"/>
                    <a:pt x="8964" y="743"/>
                  </a:cubicBezTo>
                  <a:cubicBezTo>
                    <a:pt x="8956" y="795"/>
                    <a:pt x="8942" y="843"/>
                    <a:pt x="8927" y="895"/>
                  </a:cubicBezTo>
                  <a:cubicBezTo>
                    <a:pt x="8927" y="895"/>
                    <a:pt x="8927" y="899"/>
                    <a:pt x="8927" y="899"/>
                  </a:cubicBezTo>
                  <a:lnTo>
                    <a:pt x="8927" y="902"/>
                  </a:lnTo>
                  <a:cubicBezTo>
                    <a:pt x="8905" y="980"/>
                    <a:pt x="8875" y="1054"/>
                    <a:pt x="8834" y="1128"/>
                  </a:cubicBezTo>
                  <a:lnTo>
                    <a:pt x="8831" y="1135"/>
                  </a:lnTo>
                  <a:cubicBezTo>
                    <a:pt x="8831" y="1135"/>
                    <a:pt x="8831" y="1139"/>
                    <a:pt x="8827" y="1139"/>
                  </a:cubicBezTo>
                  <a:cubicBezTo>
                    <a:pt x="8827" y="1143"/>
                    <a:pt x="8827" y="1143"/>
                    <a:pt x="8827" y="1146"/>
                  </a:cubicBezTo>
                  <a:lnTo>
                    <a:pt x="8809" y="1176"/>
                  </a:lnTo>
                  <a:cubicBezTo>
                    <a:pt x="8786" y="1217"/>
                    <a:pt x="8764" y="1254"/>
                    <a:pt x="8742" y="1290"/>
                  </a:cubicBezTo>
                  <a:cubicBezTo>
                    <a:pt x="8727" y="1313"/>
                    <a:pt x="8716" y="1339"/>
                    <a:pt x="8701" y="1364"/>
                  </a:cubicBezTo>
                  <a:cubicBezTo>
                    <a:pt x="8690" y="1375"/>
                    <a:pt x="8679" y="1390"/>
                    <a:pt x="8668" y="1405"/>
                  </a:cubicBezTo>
                  <a:cubicBezTo>
                    <a:pt x="8664" y="1409"/>
                    <a:pt x="8661" y="1412"/>
                    <a:pt x="8657" y="1420"/>
                  </a:cubicBezTo>
                  <a:cubicBezTo>
                    <a:pt x="8620" y="1472"/>
                    <a:pt x="8579" y="1523"/>
                    <a:pt x="8539" y="1571"/>
                  </a:cubicBezTo>
                  <a:cubicBezTo>
                    <a:pt x="8531" y="1579"/>
                    <a:pt x="8531" y="1582"/>
                    <a:pt x="8524" y="1590"/>
                  </a:cubicBezTo>
                  <a:cubicBezTo>
                    <a:pt x="8520" y="1594"/>
                    <a:pt x="8505" y="1608"/>
                    <a:pt x="8498" y="1619"/>
                  </a:cubicBezTo>
                  <a:cubicBezTo>
                    <a:pt x="8461" y="1656"/>
                    <a:pt x="8420" y="1697"/>
                    <a:pt x="8380" y="1738"/>
                  </a:cubicBezTo>
                  <a:cubicBezTo>
                    <a:pt x="8354" y="1760"/>
                    <a:pt x="8332" y="1782"/>
                    <a:pt x="8310" y="1808"/>
                  </a:cubicBezTo>
                  <a:lnTo>
                    <a:pt x="8306" y="1812"/>
                  </a:lnTo>
                  <a:lnTo>
                    <a:pt x="8299" y="1815"/>
                  </a:lnTo>
                  <a:cubicBezTo>
                    <a:pt x="8273" y="1841"/>
                    <a:pt x="8239" y="1863"/>
                    <a:pt x="8206" y="1889"/>
                  </a:cubicBezTo>
                  <a:lnTo>
                    <a:pt x="8173" y="1923"/>
                  </a:lnTo>
                  <a:cubicBezTo>
                    <a:pt x="8158" y="1934"/>
                    <a:pt x="8140" y="1945"/>
                    <a:pt x="8125" y="1956"/>
                  </a:cubicBezTo>
                  <a:cubicBezTo>
                    <a:pt x="8099" y="1974"/>
                    <a:pt x="8080" y="1996"/>
                    <a:pt x="8051" y="2015"/>
                  </a:cubicBezTo>
                  <a:cubicBezTo>
                    <a:pt x="8043" y="2022"/>
                    <a:pt x="8029" y="2030"/>
                    <a:pt x="8018" y="2037"/>
                  </a:cubicBezTo>
                  <a:cubicBezTo>
                    <a:pt x="7951" y="2085"/>
                    <a:pt x="7885" y="2133"/>
                    <a:pt x="7811" y="2178"/>
                  </a:cubicBezTo>
                  <a:cubicBezTo>
                    <a:pt x="7792" y="2189"/>
                    <a:pt x="7774" y="2200"/>
                    <a:pt x="7755" y="2211"/>
                  </a:cubicBezTo>
                  <a:cubicBezTo>
                    <a:pt x="7711" y="2237"/>
                    <a:pt x="7666" y="2259"/>
                    <a:pt x="7622" y="2285"/>
                  </a:cubicBezTo>
                  <a:cubicBezTo>
                    <a:pt x="7589" y="2300"/>
                    <a:pt x="7563" y="2318"/>
                    <a:pt x="7530" y="2329"/>
                  </a:cubicBezTo>
                  <a:cubicBezTo>
                    <a:pt x="7500" y="2344"/>
                    <a:pt x="7474" y="2362"/>
                    <a:pt x="7445" y="2377"/>
                  </a:cubicBezTo>
                  <a:cubicBezTo>
                    <a:pt x="7437" y="2381"/>
                    <a:pt x="7430" y="2385"/>
                    <a:pt x="7422" y="2388"/>
                  </a:cubicBezTo>
                  <a:cubicBezTo>
                    <a:pt x="7389" y="2403"/>
                    <a:pt x="7352" y="2418"/>
                    <a:pt x="7319" y="2433"/>
                  </a:cubicBezTo>
                  <a:lnTo>
                    <a:pt x="7227" y="2473"/>
                  </a:lnTo>
                  <a:lnTo>
                    <a:pt x="7145" y="2510"/>
                  </a:lnTo>
                  <a:cubicBezTo>
                    <a:pt x="7119" y="2521"/>
                    <a:pt x="7097" y="2532"/>
                    <a:pt x="7071" y="2544"/>
                  </a:cubicBezTo>
                  <a:cubicBezTo>
                    <a:pt x="6957" y="2588"/>
                    <a:pt x="6838" y="2629"/>
                    <a:pt x="6720" y="2669"/>
                  </a:cubicBezTo>
                  <a:lnTo>
                    <a:pt x="6694" y="2677"/>
                  </a:lnTo>
                  <a:cubicBezTo>
                    <a:pt x="6624" y="2699"/>
                    <a:pt x="6546" y="2717"/>
                    <a:pt x="6473" y="2739"/>
                  </a:cubicBezTo>
                  <a:cubicBezTo>
                    <a:pt x="6417" y="2754"/>
                    <a:pt x="6362" y="2773"/>
                    <a:pt x="6306" y="2784"/>
                  </a:cubicBezTo>
                  <a:cubicBezTo>
                    <a:pt x="6247" y="2799"/>
                    <a:pt x="6199" y="2806"/>
                    <a:pt x="6147" y="2817"/>
                  </a:cubicBezTo>
                  <a:cubicBezTo>
                    <a:pt x="6066" y="2836"/>
                    <a:pt x="5985" y="2858"/>
                    <a:pt x="5900" y="2872"/>
                  </a:cubicBezTo>
                  <a:cubicBezTo>
                    <a:pt x="5844" y="2880"/>
                    <a:pt x="5789" y="2887"/>
                    <a:pt x="5730" y="2898"/>
                  </a:cubicBezTo>
                  <a:cubicBezTo>
                    <a:pt x="5648" y="2909"/>
                    <a:pt x="5571" y="2924"/>
                    <a:pt x="5486" y="2935"/>
                  </a:cubicBezTo>
                  <a:cubicBezTo>
                    <a:pt x="5426" y="2943"/>
                    <a:pt x="5364" y="2946"/>
                    <a:pt x="5301" y="2950"/>
                  </a:cubicBezTo>
                  <a:cubicBezTo>
                    <a:pt x="5223" y="2957"/>
                    <a:pt x="5146" y="2969"/>
                    <a:pt x="5068" y="2972"/>
                  </a:cubicBezTo>
                  <a:cubicBezTo>
                    <a:pt x="5001" y="2976"/>
                    <a:pt x="4939" y="2976"/>
                    <a:pt x="4872" y="2980"/>
                  </a:cubicBezTo>
                  <a:cubicBezTo>
                    <a:pt x="4794" y="2983"/>
                    <a:pt x="4721" y="2987"/>
                    <a:pt x="4643" y="2987"/>
                  </a:cubicBezTo>
                  <a:lnTo>
                    <a:pt x="4569" y="2987"/>
                  </a:lnTo>
                  <a:cubicBezTo>
                    <a:pt x="4552" y="2987"/>
                    <a:pt x="4536" y="2987"/>
                    <a:pt x="4519" y="2987"/>
                  </a:cubicBezTo>
                  <a:cubicBezTo>
                    <a:pt x="4007" y="2987"/>
                    <a:pt x="3496" y="2932"/>
                    <a:pt x="2994" y="2821"/>
                  </a:cubicBezTo>
                  <a:cubicBezTo>
                    <a:pt x="2909" y="2802"/>
                    <a:pt x="2828" y="2780"/>
                    <a:pt x="2747" y="2758"/>
                  </a:cubicBezTo>
                  <a:cubicBezTo>
                    <a:pt x="2691" y="2743"/>
                    <a:pt x="2636" y="2732"/>
                    <a:pt x="2580" y="2717"/>
                  </a:cubicBezTo>
                  <a:cubicBezTo>
                    <a:pt x="2503" y="2695"/>
                    <a:pt x="2429" y="2665"/>
                    <a:pt x="2355" y="2643"/>
                  </a:cubicBezTo>
                  <a:cubicBezTo>
                    <a:pt x="2303" y="2625"/>
                    <a:pt x="2251" y="2610"/>
                    <a:pt x="2203" y="2592"/>
                  </a:cubicBezTo>
                  <a:cubicBezTo>
                    <a:pt x="2126" y="2562"/>
                    <a:pt x="2052" y="2529"/>
                    <a:pt x="1978" y="2499"/>
                  </a:cubicBezTo>
                  <a:cubicBezTo>
                    <a:pt x="1930" y="2481"/>
                    <a:pt x="1885" y="2462"/>
                    <a:pt x="1841" y="2444"/>
                  </a:cubicBezTo>
                  <a:cubicBezTo>
                    <a:pt x="1727" y="2392"/>
                    <a:pt x="1612" y="2333"/>
                    <a:pt x="1505" y="2274"/>
                  </a:cubicBezTo>
                  <a:cubicBezTo>
                    <a:pt x="1394" y="2211"/>
                    <a:pt x="1290" y="2144"/>
                    <a:pt x="1194" y="2078"/>
                  </a:cubicBezTo>
                  <a:cubicBezTo>
                    <a:pt x="1161" y="2056"/>
                    <a:pt x="1131" y="2033"/>
                    <a:pt x="1102" y="2011"/>
                  </a:cubicBezTo>
                  <a:cubicBezTo>
                    <a:pt x="1039" y="1963"/>
                    <a:pt x="976" y="1919"/>
                    <a:pt x="921" y="1871"/>
                  </a:cubicBezTo>
                  <a:cubicBezTo>
                    <a:pt x="887" y="1841"/>
                    <a:pt x="858" y="1812"/>
                    <a:pt x="828" y="1782"/>
                  </a:cubicBezTo>
                  <a:cubicBezTo>
                    <a:pt x="784" y="1738"/>
                    <a:pt x="736" y="1697"/>
                    <a:pt x="695" y="1653"/>
                  </a:cubicBezTo>
                  <a:cubicBezTo>
                    <a:pt x="666" y="1619"/>
                    <a:pt x="640" y="1586"/>
                    <a:pt x="614" y="1557"/>
                  </a:cubicBezTo>
                  <a:cubicBezTo>
                    <a:pt x="577" y="1512"/>
                    <a:pt x="536" y="1468"/>
                    <a:pt x="507" y="1424"/>
                  </a:cubicBezTo>
                  <a:cubicBezTo>
                    <a:pt x="481" y="1390"/>
                    <a:pt x="459" y="1357"/>
                    <a:pt x="440" y="1320"/>
                  </a:cubicBezTo>
                  <a:cubicBezTo>
                    <a:pt x="411" y="1276"/>
                    <a:pt x="381" y="1235"/>
                    <a:pt x="359" y="1191"/>
                  </a:cubicBezTo>
                  <a:cubicBezTo>
                    <a:pt x="340" y="1154"/>
                    <a:pt x="326" y="1117"/>
                    <a:pt x="311" y="1080"/>
                  </a:cubicBezTo>
                  <a:cubicBezTo>
                    <a:pt x="289" y="1035"/>
                    <a:pt x="270" y="991"/>
                    <a:pt x="252" y="950"/>
                  </a:cubicBezTo>
                  <a:cubicBezTo>
                    <a:pt x="237" y="906"/>
                    <a:pt x="233" y="873"/>
                    <a:pt x="222" y="836"/>
                  </a:cubicBezTo>
                  <a:cubicBezTo>
                    <a:pt x="218" y="821"/>
                    <a:pt x="215" y="810"/>
                    <a:pt x="211" y="795"/>
                  </a:cubicBezTo>
                  <a:cubicBezTo>
                    <a:pt x="204" y="766"/>
                    <a:pt x="193" y="736"/>
                    <a:pt x="189" y="703"/>
                  </a:cubicBezTo>
                  <a:cubicBezTo>
                    <a:pt x="185" y="684"/>
                    <a:pt x="185" y="666"/>
                    <a:pt x="181" y="644"/>
                  </a:cubicBezTo>
                  <a:cubicBezTo>
                    <a:pt x="181" y="640"/>
                    <a:pt x="178" y="633"/>
                    <a:pt x="178" y="629"/>
                  </a:cubicBezTo>
                  <a:cubicBezTo>
                    <a:pt x="170" y="588"/>
                    <a:pt x="170" y="548"/>
                    <a:pt x="167" y="507"/>
                  </a:cubicBezTo>
                  <a:lnTo>
                    <a:pt x="167" y="459"/>
                  </a:lnTo>
                  <a:lnTo>
                    <a:pt x="167" y="444"/>
                  </a:lnTo>
                  <a:cubicBezTo>
                    <a:pt x="167" y="440"/>
                    <a:pt x="167" y="437"/>
                    <a:pt x="167" y="433"/>
                  </a:cubicBezTo>
                  <a:lnTo>
                    <a:pt x="167" y="19"/>
                  </a:lnTo>
                  <a:cubicBezTo>
                    <a:pt x="152" y="49"/>
                    <a:pt x="145" y="78"/>
                    <a:pt x="130" y="111"/>
                  </a:cubicBezTo>
                  <a:cubicBezTo>
                    <a:pt x="111" y="156"/>
                    <a:pt x="93" y="200"/>
                    <a:pt x="78" y="244"/>
                  </a:cubicBezTo>
                  <a:cubicBezTo>
                    <a:pt x="63" y="285"/>
                    <a:pt x="59" y="322"/>
                    <a:pt x="48" y="363"/>
                  </a:cubicBezTo>
                  <a:cubicBezTo>
                    <a:pt x="41" y="400"/>
                    <a:pt x="26" y="455"/>
                    <a:pt x="19" y="496"/>
                  </a:cubicBezTo>
                  <a:cubicBezTo>
                    <a:pt x="11" y="540"/>
                    <a:pt x="11" y="577"/>
                    <a:pt x="8" y="614"/>
                  </a:cubicBezTo>
                  <a:cubicBezTo>
                    <a:pt x="8" y="655"/>
                    <a:pt x="0" y="703"/>
                    <a:pt x="0" y="751"/>
                  </a:cubicBezTo>
                  <a:lnTo>
                    <a:pt x="0" y="1006"/>
                  </a:lnTo>
                  <a:lnTo>
                    <a:pt x="0" y="1283"/>
                  </a:lnTo>
                  <a:lnTo>
                    <a:pt x="0" y="1302"/>
                  </a:lnTo>
                  <a:cubicBezTo>
                    <a:pt x="0" y="1346"/>
                    <a:pt x="8" y="1394"/>
                    <a:pt x="11" y="1438"/>
                  </a:cubicBezTo>
                  <a:cubicBezTo>
                    <a:pt x="19" y="1486"/>
                    <a:pt x="19" y="1520"/>
                    <a:pt x="26" y="1560"/>
                  </a:cubicBezTo>
                  <a:cubicBezTo>
                    <a:pt x="34" y="1597"/>
                    <a:pt x="48" y="1653"/>
                    <a:pt x="59" y="1697"/>
                  </a:cubicBezTo>
                  <a:cubicBezTo>
                    <a:pt x="74" y="1745"/>
                    <a:pt x="78" y="1778"/>
                    <a:pt x="93" y="1815"/>
                  </a:cubicBezTo>
                  <a:cubicBezTo>
                    <a:pt x="108" y="1856"/>
                    <a:pt x="130" y="1904"/>
                    <a:pt x="152" y="1952"/>
                  </a:cubicBezTo>
                  <a:cubicBezTo>
                    <a:pt x="167" y="1989"/>
                    <a:pt x="181" y="2030"/>
                    <a:pt x="204" y="2067"/>
                  </a:cubicBezTo>
                  <a:cubicBezTo>
                    <a:pt x="222" y="2104"/>
                    <a:pt x="259" y="2155"/>
                    <a:pt x="285" y="2200"/>
                  </a:cubicBezTo>
                  <a:cubicBezTo>
                    <a:pt x="311" y="2237"/>
                    <a:pt x="329" y="2274"/>
                    <a:pt x="355" y="2311"/>
                  </a:cubicBezTo>
                  <a:cubicBezTo>
                    <a:pt x="388" y="2359"/>
                    <a:pt x="429" y="2399"/>
                    <a:pt x="466" y="2444"/>
                  </a:cubicBezTo>
                  <a:cubicBezTo>
                    <a:pt x="496" y="2477"/>
                    <a:pt x="518" y="2514"/>
                    <a:pt x="551" y="2547"/>
                  </a:cubicBezTo>
                  <a:cubicBezTo>
                    <a:pt x="595" y="2592"/>
                    <a:pt x="644" y="2640"/>
                    <a:pt x="692" y="2684"/>
                  </a:cubicBezTo>
                  <a:cubicBezTo>
                    <a:pt x="725" y="2714"/>
                    <a:pt x="754" y="2743"/>
                    <a:pt x="788" y="2776"/>
                  </a:cubicBezTo>
                  <a:cubicBezTo>
                    <a:pt x="847" y="2824"/>
                    <a:pt x="910" y="2869"/>
                    <a:pt x="972" y="2917"/>
                  </a:cubicBezTo>
                  <a:cubicBezTo>
                    <a:pt x="1006" y="2939"/>
                    <a:pt x="1035" y="2965"/>
                    <a:pt x="1069" y="2991"/>
                  </a:cubicBezTo>
                  <a:cubicBezTo>
                    <a:pt x="1168" y="3057"/>
                    <a:pt x="1276" y="3128"/>
                    <a:pt x="1390" y="3190"/>
                  </a:cubicBezTo>
                  <a:cubicBezTo>
                    <a:pt x="2278" y="3689"/>
                    <a:pt x="3427" y="3937"/>
                    <a:pt x="4575" y="3937"/>
                  </a:cubicBezTo>
                  <a:cubicBezTo>
                    <a:pt x="5778" y="3937"/>
                    <a:pt x="6981" y="3665"/>
                    <a:pt x="7885" y="3124"/>
                  </a:cubicBezTo>
                  <a:cubicBezTo>
                    <a:pt x="7995" y="3057"/>
                    <a:pt x="8099" y="2991"/>
                    <a:pt x="8195" y="2921"/>
                  </a:cubicBezTo>
                  <a:cubicBezTo>
                    <a:pt x="8225" y="2898"/>
                    <a:pt x="8250" y="2872"/>
                    <a:pt x="8284" y="2847"/>
                  </a:cubicBezTo>
                  <a:cubicBezTo>
                    <a:pt x="8343" y="2802"/>
                    <a:pt x="8406" y="2754"/>
                    <a:pt x="8461" y="2706"/>
                  </a:cubicBezTo>
                  <a:cubicBezTo>
                    <a:pt x="8494" y="2673"/>
                    <a:pt x="8520" y="2643"/>
                    <a:pt x="8554" y="2614"/>
                  </a:cubicBezTo>
                  <a:cubicBezTo>
                    <a:pt x="8598" y="2566"/>
                    <a:pt x="8646" y="2521"/>
                    <a:pt x="8687" y="2477"/>
                  </a:cubicBezTo>
                  <a:cubicBezTo>
                    <a:pt x="8716" y="2444"/>
                    <a:pt x="8738" y="2410"/>
                    <a:pt x="8764" y="2373"/>
                  </a:cubicBezTo>
                  <a:cubicBezTo>
                    <a:pt x="8801" y="2329"/>
                    <a:pt x="8838" y="2285"/>
                    <a:pt x="8868" y="2240"/>
                  </a:cubicBezTo>
                  <a:cubicBezTo>
                    <a:pt x="8894" y="2203"/>
                    <a:pt x="8912" y="2170"/>
                    <a:pt x="8931" y="2133"/>
                  </a:cubicBezTo>
                  <a:cubicBezTo>
                    <a:pt x="8960" y="2085"/>
                    <a:pt x="8986" y="2045"/>
                    <a:pt x="9008" y="1996"/>
                  </a:cubicBezTo>
                  <a:cubicBezTo>
                    <a:pt x="9027" y="1959"/>
                    <a:pt x="9041" y="1923"/>
                    <a:pt x="9056" y="1886"/>
                  </a:cubicBezTo>
                  <a:cubicBezTo>
                    <a:pt x="9075" y="1838"/>
                    <a:pt x="9093" y="1797"/>
                    <a:pt x="9108" y="1749"/>
                  </a:cubicBezTo>
                  <a:cubicBezTo>
                    <a:pt x="9123" y="1712"/>
                    <a:pt x="9126" y="1671"/>
                    <a:pt x="9138" y="1634"/>
                  </a:cubicBezTo>
                  <a:cubicBezTo>
                    <a:pt x="9149" y="1586"/>
                    <a:pt x="9160" y="1546"/>
                    <a:pt x="9167" y="1501"/>
                  </a:cubicBezTo>
                  <a:cubicBezTo>
                    <a:pt x="9175" y="1457"/>
                    <a:pt x="9175" y="1420"/>
                    <a:pt x="9175" y="1379"/>
                  </a:cubicBezTo>
                  <a:cubicBezTo>
                    <a:pt x="9178" y="1342"/>
                    <a:pt x="9186" y="1302"/>
                    <a:pt x="9186" y="1265"/>
                  </a:cubicBezTo>
                  <a:lnTo>
                    <a:pt x="9175" y="710"/>
                  </a:lnTo>
                  <a:cubicBezTo>
                    <a:pt x="9175" y="751"/>
                    <a:pt x="9167" y="788"/>
                    <a:pt x="9163" y="828"/>
                  </a:cubicBezTo>
                  <a:cubicBezTo>
                    <a:pt x="9167" y="784"/>
                    <a:pt x="9171" y="740"/>
                    <a:pt x="9171" y="695"/>
                  </a:cubicBezTo>
                  <a:cubicBezTo>
                    <a:pt x="9171" y="647"/>
                    <a:pt x="9163" y="603"/>
                    <a:pt x="9160" y="555"/>
                  </a:cubicBezTo>
                  <a:cubicBezTo>
                    <a:pt x="9156" y="511"/>
                    <a:pt x="9156" y="477"/>
                    <a:pt x="9145" y="437"/>
                  </a:cubicBezTo>
                  <a:cubicBezTo>
                    <a:pt x="9138" y="396"/>
                    <a:pt x="9123" y="344"/>
                    <a:pt x="9112" y="296"/>
                  </a:cubicBezTo>
                  <a:cubicBezTo>
                    <a:pt x="9101" y="252"/>
                    <a:pt x="9093" y="219"/>
                    <a:pt x="9078" y="178"/>
                  </a:cubicBezTo>
                  <a:cubicBezTo>
                    <a:pt x="9067" y="141"/>
                    <a:pt x="9041" y="89"/>
                    <a:pt x="9019" y="45"/>
                  </a:cubicBezTo>
                  <a:cubicBezTo>
                    <a:pt x="9016" y="30"/>
                    <a:pt x="9008" y="15"/>
                    <a:pt x="9001" y="0"/>
                  </a:cubicBezTo>
                  <a:close/>
                </a:path>
              </a:pathLst>
            </a:custGeom>
            <a:solidFill>
              <a:srgbClr val="8F2C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30"/>
            <p:cNvSpPr/>
            <p:nvPr/>
          </p:nvSpPr>
          <p:spPr>
            <a:xfrm>
              <a:off x="2727375" y="4383600"/>
              <a:ext cx="32100" cy="35875"/>
            </a:xfrm>
            <a:custGeom>
              <a:rect b="b" l="l" r="r" t="t"/>
              <a:pathLst>
                <a:path extrusionOk="0" h="1435" w="1284">
                  <a:moveTo>
                    <a:pt x="1" y="0"/>
                  </a:moveTo>
                  <a:cubicBezTo>
                    <a:pt x="1" y="2"/>
                    <a:pt x="2" y="4"/>
                    <a:pt x="2" y="5"/>
                  </a:cubicBezTo>
                  <a:lnTo>
                    <a:pt x="2" y="5"/>
                  </a:lnTo>
                  <a:cubicBezTo>
                    <a:pt x="2" y="4"/>
                    <a:pt x="1" y="2"/>
                    <a:pt x="1" y="0"/>
                  </a:cubicBezTo>
                  <a:close/>
                  <a:moveTo>
                    <a:pt x="2" y="5"/>
                  </a:moveTo>
                  <a:cubicBezTo>
                    <a:pt x="12" y="40"/>
                    <a:pt x="16" y="72"/>
                    <a:pt x="34" y="111"/>
                  </a:cubicBezTo>
                  <a:cubicBezTo>
                    <a:pt x="49" y="155"/>
                    <a:pt x="71" y="200"/>
                    <a:pt x="89" y="244"/>
                  </a:cubicBezTo>
                  <a:cubicBezTo>
                    <a:pt x="108" y="281"/>
                    <a:pt x="119" y="318"/>
                    <a:pt x="138" y="355"/>
                  </a:cubicBezTo>
                  <a:cubicBezTo>
                    <a:pt x="163" y="399"/>
                    <a:pt x="193" y="440"/>
                    <a:pt x="219" y="484"/>
                  </a:cubicBezTo>
                  <a:cubicBezTo>
                    <a:pt x="241" y="518"/>
                    <a:pt x="259" y="555"/>
                    <a:pt x="285" y="588"/>
                  </a:cubicBezTo>
                  <a:cubicBezTo>
                    <a:pt x="319" y="632"/>
                    <a:pt x="356" y="677"/>
                    <a:pt x="393" y="717"/>
                  </a:cubicBezTo>
                  <a:cubicBezTo>
                    <a:pt x="418" y="751"/>
                    <a:pt x="444" y="784"/>
                    <a:pt x="474" y="817"/>
                  </a:cubicBezTo>
                  <a:cubicBezTo>
                    <a:pt x="518" y="861"/>
                    <a:pt x="563" y="902"/>
                    <a:pt x="611" y="946"/>
                  </a:cubicBezTo>
                  <a:cubicBezTo>
                    <a:pt x="640" y="976"/>
                    <a:pt x="666" y="1006"/>
                    <a:pt x="703" y="1035"/>
                  </a:cubicBezTo>
                  <a:cubicBezTo>
                    <a:pt x="758" y="1083"/>
                    <a:pt x="818" y="1128"/>
                    <a:pt x="880" y="1176"/>
                  </a:cubicBezTo>
                  <a:cubicBezTo>
                    <a:pt x="914" y="1198"/>
                    <a:pt x="940" y="1220"/>
                    <a:pt x="973" y="1242"/>
                  </a:cubicBezTo>
                  <a:cubicBezTo>
                    <a:pt x="1069" y="1309"/>
                    <a:pt x="1172" y="1375"/>
                    <a:pt x="1283" y="1434"/>
                  </a:cubicBezTo>
                  <a:lnTo>
                    <a:pt x="1283" y="1420"/>
                  </a:lnTo>
                  <a:cubicBezTo>
                    <a:pt x="1054" y="1283"/>
                    <a:pt x="836" y="1153"/>
                    <a:pt x="600" y="928"/>
                  </a:cubicBezTo>
                  <a:cubicBezTo>
                    <a:pt x="411" y="758"/>
                    <a:pt x="256" y="558"/>
                    <a:pt x="138" y="337"/>
                  </a:cubicBezTo>
                  <a:cubicBezTo>
                    <a:pt x="83" y="231"/>
                    <a:pt x="35" y="118"/>
                    <a:pt x="2" y="5"/>
                  </a:cubicBezTo>
                  <a:close/>
                </a:path>
              </a:pathLst>
            </a:custGeom>
            <a:solidFill>
              <a:srgbClr val="E342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30"/>
            <p:cNvSpPr/>
            <p:nvPr/>
          </p:nvSpPr>
          <p:spPr>
            <a:xfrm>
              <a:off x="2945825" y="4387100"/>
              <a:ext cx="25" cy="25"/>
            </a:xfrm>
            <a:custGeom>
              <a:rect b="b" l="l" r="r" t="t"/>
              <a:pathLst>
                <a:path extrusionOk="0" fill="none" h="1" w="1">
                  <a:moveTo>
                    <a:pt x="1" y="1"/>
                  </a:moveTo>
                  <a:lnTo>
                    <a:pt x="1" y="1"/>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30"/>
            <p:cNvSpPr/>
            <p:nvPr/>
          </p:nvSpPr>
          <p:spPr>
            <a:xfrm>
              <a:off x="2945175" y="4389500"/>
              <a:ext cx="125" cy="400"/>
            </a:xfrm>
            <a:custGeom>
              <a:rect b="b" l="l" r="r" t="t"/>
              <a:pathLst>
                <a:path extrusionOk="0" fill="none" h="16" w="5">
                  <a:moveTo>
                    <a:pt x="5" y="1"/>
                  </a:moveTo>
                  <a:cubicBezTo>
                    <a:pt x="5" y="4"/>
                    <a:pt x="5" y="8"/>
                    <a:pt x="1" y="16"/>
                  </a:cubicBez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30"/>
            <p:cNvSpPr/>
            <p:nvPr/>
          </p:nvSpPr>
          <p:spPr>
            <a:xfrm>
              <a:off x="2945275" y="4389125"/>
              <a:ext cx="125" cy="400"/>
            </a:xfrm>
            <a:custGeom>
              <a:rect b="b" l="l" r="r" t="t"/>
              <a:pathLst>
                <a:path extrusionOk="0" fill="none" h="16" w="5">
                  <a:moveTo>
                    <a:pt x="1" y="16"/>
                  </a:moveTo>
                  <a:cubicBezTo>
                    <a:pt x="1" y="12"/>
                    <a:pt x="4" y="5"/>
                    <a:pt x="4" y="1"/>
                  </a:cubicBez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30"/>
            <p:cNvSpPr/>
            <p:nvPr/>
          </p:nvSpPr>
          <p:spPr>
            <a:xfrm>
              <a:off x="2940000" y="4395600"/>
              <a:ext cx="25" cy="25"/>
            </a:xfrm>
            <a:custGeom>
              <a:rect b="b" l="l" r="r" t="t"/>
              <a:pathLst>
                <a:path extrusionOk="0" fill="none" h="1" w="1">
                  <a:moveTo>
                    <a:pt x="1" y="1"/>
                  </a:moveTo>
                  <a:lnTo>
                    <a:pt x="1" y="1"/>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30"/>
            <p:cNvSpPr/>
            <p:nvPr/>
          </p:nvSpPr>
          <p:spPr>
            <a:xfrm>
              <a:off x="2939650" y="4395600"/>
              <a:ext cx="375" cy="675"/>
            </a:xfrm>
            <a:custGeom>
              <a:rect b="b" l="l" r="r" t="t"/>
              <a:pathLst>
                <a:path extrusionOk="0" fill="none" h="27" w="15">
                  <a:moveTo>
                    <a:pt x="15" y="1"/>
                  </a:moveTo>
                  <a:cubicBezTo>
                    <a:pt x="11" y="8"/>
                    <a:pt x="7" y="19"/>
                    <a:pt x="0" y="27"/>
                  </a:cubicBez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30"/>
            <p:cNvSpPr/>
            <p:nvPr/>
          </p:nvSpPr>
          <p:spPr>
            <a:xfrm>
              <a:off x="2945375" y="4373525"/>
              <a:ext cx="1675" cy="10650"/>
            </a:xfrm>
            <a:custGeom>
              <a:rect b="b" l="l" r="r" t="t"/>
              <a:pathLst>
                <a:path extrusionOk="0" fill="none" h="426" w="67">
                  <a:moveTo>
                    <a:pt x="67" y="0"/>
                  </a:moveTo>
                  <a:cubicBezTo>
                    <a:pt x="63" y="144"/>
                    <a:pt x="41" y="289"/>
                    <a:pt x="0" y="425"/>
                  </a:cubicBez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30"/>
            <p:cNvSpPr/>
            <p:nvPr/>
          </p:nvSpPr>
          <p:spPr>
            <a:xfrm>
              <a:off x="2803350" y="4696400"/>
              <a:ext cx="166250" cy="55275"/>
            </a:xfrm>
            <a:custGeom>
              <a:rect b="b" l="l" r="r" t="t"/>
              <a:pathLst>
                <a:path extrusionOk="0" h="2211" w="6650">
                  <a:moveTo>
                    <a:pt x="6650" y="0"/>
                  </a:moveTo>
                  <a:lnTo>
                    <a:pt x="6642" y="8"/>
                  </a:lnTo>
                  <a:lnTo>
                    <a:pt x="6616" y="33"/>
                  </a:lnTo>
                  <a:cubicBezTo>
                    <a:pt x="6576" y="74"/>
                    <a:pt x="6542" y="115"/>
                    <a:pt x="6498" y="152"/>
                  </a:cubicBezTo>
                  <a:cubicBezTo>
                    <a:pt x="6454" y="192"/>
                    <a:pt x="6413" y="222"/>
                    <a:pt x="6372" y="255"/>
                  </a:cubicBezTo>
                  <a:cubicBezTo>
                    <a:pt x="6173" y="422"/>
                    <a:pt x="5958" y="577"/>
                    <a:pt x="5737" y="710"/>
                  </a:cubicBezTo>
                  <a:cubicBezTo>
                    <a:pt x="5589" y="799"/>
                    <a:pt x="5437" y="880"/>
                    <a:pt x="5278" y="957"/>
                  </a:cubicBezTo>
                  <a:cubicBezTo>
                    <a:pt x="4953" y="1116"/>
                    <a:pt x="4617" y="1249"/>
                    <a:pt x="4273" y="1357"/>
                  </a:cubicBezTo>
                  <a:cubicBezTo>
                    <a:pt x="3360" y="1638"/>
                    <a:pt x="2406" y="1785"/>
                    <a:pt x="1449" y="1789"/>
                  </a:cubicBezTo>
                  <a:cubicBezTo>
                    <a:pt x="1422" y="1789"/>
                    <a:pt x="1395" y="1789"/>
                    <a:pt x="1368" y="1789"/>
                  </a:cubicBezTo>
                  <a:cubicBezTo>
                    <a:pt x="911" y="1789"/>
                    <a:pt x="454" y="1760"/>
                    <a:pt x="0" y="1700"/>
                  </a:cubicBezTo>
                  <a:lnTo>
                    <a:pt x="0" y="2122"/>
                  </a:lnTo>
                  <a:cubicBezTo>
                    <a:pt x="454" y="2181"/>
                    <a:pt x="911" y="2211"/>
                    <a:pt x="1368" y="2211"/>
                  </a:cubicBezTo>
                  <a:cubicBezTo>
                    <a:pt x="1395" y="2211"/>
                    <a:pt x="1422" y="2211"/>
                    <a:pt x="1449" y="2211"/>
                  </a:cubicBezTo>
                  <a:cubicBezTo>
                    <a:pt x="2406" y="2207"/>
                    <a:pt x="3360" y="2059"/>
                    <a:pt x="4273" y="1778"/>
                  </a:cubicBezTo>
                  <a:cubicBezTo>
                    <a:pt x="4617" y="1671"/>
                    <a:pt x="4953" y="1538"/>
                    <a:pt x="5278" y="1379"/>
                  </a:cubicBezTo>
                  <a:cubicBezTo>
                    <a:pt x="5437" y="1301"/>
                    <a:pt x="5589" y="1220"/>
                    <a:pt x="5737" y="1131"/>
                  </a:cubicBezTo>
                  <a:cubicBezTo>
                    <a:pt x="5958" y="998"/>
                    <a:pt x="6173" y="847"/>
                    <a:pt x="6372" y="677"/>
                  </a:cubicBezTo>
                  <a:cubicBezTo>
                    <a:pt x="6413" y="643"/>
                    <a:pt x="6457" y="610"/>
                    <a:pt x="6498" y="577"/>
                  </a:cubicBezTo>
                  <a:cubicBezTo>
                    <a:pt x="6535" y="540"/>
                    <a:pt x="6576" y="495"/>
                    <a:pt x="6616" y="455"/>
                  </a:cubicBezTo>
                  <a:lnTo>
                    <a:pt x="6642" y="429"/>
                  </a:lnTo>
                  <a:cubicBezTo>
                    <a:pt x="6646" y="429"/>
                    <a:pt x="6646" y="425"/>
                    <a:pt x="6650" y="422"/>
                  </a:cubicBezTo>
                  <a:lnTo>
                    <a:pt x="6650" y="0"/>
                  </a:ln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30"/>
            <p:cNvSpPr/>
            <p:nvPr/>
          </p:nvSpPr>
          <p:spPr>
            <a:xfrm>
              <a:off x="2803350" y="4676700"/>
              <a:ext cx="166250" cy="55300"/>
            </a:xfrm>
            <a:custGeom>
              <a:rect b="b" l="l" r="r" t="t"/>
              <a:pathLst>
                <a:path extrusionOk="0" h="2212" w="6650">
                  <a:moveTo>
                    <a:pt x="6650" y="1"/>
                  </a:moveTo>
                  <a:cubicBezTo>
                    <a:pt x="6646" y="1"/>
                    <a:pt x="6646" y="5"/>
                    <a:pt x="6642" y="8"/>
                  </a:cubicBezTo>
                  <a:lnTo>
                    <a:pt x="6616" y="34"/>
                  </a:lnTo>
                  <a:cubicBezTo>
                    <a:pt x="6576" y="75"/>
                    <a:pt x="6542" y="115"/>
                    <a:pt x="6498" y="152"/>
                  </a:cubicBezTo>
                  <a:cubicBezTo>
                    <a:pt x="6454" y="193"/>
                    <a:pt x="6413" y="223"/>
                    <a:pt x="6372" y="256"/>
                  </a:cubicBezTo>
                  <a:cubicBezTo>
                    <a:pt x="6173" y="422"/>
                    <a:pt x="5958" y="577"/>
                    <a:pt x="5737" y="711"/>
                  </a:cubicBezTo>
                  <a:cubicBezTo>
                    <a:pt x="5589" y="799"/>
                    <a:pt x="5437" y="881"/>
                    <a:pt x="5278" y="958"/>
                  </a:cubicBezTo>
                  <a:cubicBezTo>
                    <a:pt x="4953" y="1117"/>
                    <a:pt x="4617" y="1250"/>
                    <a:pt x="4273" y="1357"/>
                  </a:cubicBezTo>
                  <a:cubicBezTo>
                    <a:pt x="3360" y="1638"/>
                    <a:pt x="2406" y="1782"/>
                    <a:pt x="1449" y="1790"/>
                  </a:cubicBezTo>
                  <a:cubicBezTo>
                    <a:pt x="1422" y="1790"/>
                    <a:pt x="1395" y="1790"/>
                    <a:pt x="1368" y="1790"/>
                  </a:cubicBezTo>
                  <a:cubicBezTo>
                    <a:pt x="911" y="1790"/>
                    <a:pt x="454" y="1760"/>
                    <a:pt x="0" y="1701"/>
                  </a:cubicBezTo>
                  <a:lnTo>
                    <a:pt x="0" y="2123"/>
                  </a:lnTo>
                  <a:cubicBezTo>
                    <a:pt x="454" y="2182"/>
                    <a:pt x="911" y="2212"/>
                    <a:pt x="1368" y="2212"/>
                  </a:cubicBezTo>
                  <a:cubicBezTo>
                    <a:pt x="1395" y="2212"/>
                    <a:pt x="1422" y="2211"/>
                    <a:pt x="1449" y="2211"/>
                  </a:cubicBezTo>
                  <a:cubicBezTo>
                    <a:pt x="2406" y="2208"/>
                    <a:pt x="3360" y="2060"/>
                    <a:pt x="4273" y="1779"/>
                  </a:cubicBezTo>
                  <a:cubicBezTo>
                    <a:pt x="4617" y="1672"/>
                    <a:pt x="4953" y="1538"/>
                    <a:pt x="5278" y="1380"/>
                  </a:cubicBezTo>
                  <a:cubicBezTo>
                    <a:pt x="5437" y="1302"/>
                    <a:pt x="5589" y="1221"/>
                    <a:pt x="5737" y="1132"/>
                  </a:cubicBezTo>
                  <a:cubicBezTo>
                    <a:pt x="5958" y="999"/>
                    <a:pt x="6173" y="847"/>
                    <a:pt x="6372" y="677"/>
                  </a:cubicBezTo>
                  <a:cubicBezTo>
                    <a:pt x="6413" y="644"/>
                    <a:pt x="6457" y="611"/>
                    <a:pt x="6498" y="577"/>
                  </a:cubicBezTo>
                  <a:cubicBezTo>
                    <a:pt x="6535" y="541"/>
                    <a:pt x="6576" y="496"/>
                    <a:pt x="6616" y="455"/>
                  </a:cubicBezTo>
                  <a:lnTo>
                    <a:pt x="6642" y="430"/>
                  </a:lnTo>
                  <a:lnTo>
                    <a:pt x="6650" y="422"/>
                  </a:lnTo>
                  <a:lnTo>
                    <a:pt x="6650" y="1"/>
                  </a:ln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30"/>
            <p:cNvSpPr/>
            <p:nvPr/>
          </p:nvSpPr>
          <p:spPr>
            <a:xfrm>
              <a:off x="2803350" y="4657025"/>
              <a:ext cx="166250" cy="55300"/>
            </a:xfrm>
            <a:custGeom>
              <a:rect b="b" l="l" r="r" t="t"/>
              <a:pathLst>
                <a:path extrusionOk="0" h="2212" w="6650">
                  <a:moveTo>
                    <a:pt x="6650" y="1"/>
                  </a:moveTo>
                  <a:lnTo>
                    <a:pt x="6642" y="8"/>
                  </a:lnTo>
                  <a:lnTo>
                    <a:pt x="6616" y="34"/>
                  </a:lnTo>
                  <a:cubicBezTo>
                    <a:pt x="6576" y="71"/>
                    <a:pt x="6542" y="115"/>
                    <a:pt x="6498" y="152"/>
                  </a:cubicBezTo>
                  <a:cubicBezTo>
                    <a:pt x="6454" y="193"/>
                    <a:pt x="6413" y="222"/>
                    <a:pt x="6372" y="256"/>
                  </a:cubicBezTo>
                  <a:cubicBezTo>
                    <a:pt x="6173" y="422"/>
                    <a:pt x="5958" y="577"/>
                    <a:pt x="5737" y="710"/>
                  </a:cubicBezTo>
                  <a:cubicBezTo>
                    <a:pt x="5589" y="799"/>
                    <a:pt x="5437" y="880"/>
                    <a:pt x="5278" y="958"/>
                  </a:cubicBezTo>
                  <a:cubicBezTo>
                    <a:pt x="4953" y="1117"/>
                    <a:pt x="4617" y="1250"/>
                    <a:pt x="4273" y="1357"/>
                  </a:cubicBezTo>
                  <a:cubicBezTo>
                    <a:pt x="3360" y="1638"/>
                    <a:pt x="2406" y="1782"/>
                    <a:pt x="1449" y="1790"/>
                  </a:cubicBezTo>
                  <a:cubicBezTo>
                    <a:pt x="1422" y="1790"/>
                    <a:pt x="1395" y="1790"/>
                    <a:pt x="1368" y="1790"/>
                  </a:cubicBezTo>
                  <a:cubicBezTo>
                    <a:pt x="911" y="1790"/>
                    <a:pt x="454" y="1760"/>
                    <a:pt x="0" y="1701"/>
                  </a:cubicBezTo>
                  <a:lnTo>
                    <a:pt x="0" y="2122"/>
                  </a:lnTo>
                  <a:cubicBezTo>
                    <a:pt x="454" y="2182"/>
                    <a:pt x="911" y="2211"/>
                    <a:pt x="1368" y="2211"/>
                  </a:cubicBezTo>
                  <a:cubicBezTo>
                    <a:pt x="1395" y="2211"/>
                    <a:pt x="1422" y="2211"/>
                    <a:pt x="1449" y="2211"/>
                  </a:cubicBezTo>
                  <a:cubicBezTo>
                    <a:pt x="2406" y="2207"/>
                    <a:pt x="3360" y="2059"/>
                    <a:pt x="4273" y="1778"/>
                  </a:cubicBezTo>
                  <a:cubicBezTo>
                    <a:pt x="4617" y="1671"/>
                    <a:pt x="4953" y="1538"/>
                    <a:pt x="5278" y="1379"/>
                  </a:cubicBezTo>
                  <a:cubicBezTo>
                    <a:pt x="5437" y="1302"/>
                    <a:pt x="5589" y="1220"/>
                    <a:pt x="5737" y="1132"/>
                  </a:cubicBezTo>
                  <a:cubicBezTo>
                    <a:pt x="5958" y="999"/>
                    <a:pt x="6173" y="847"/>
                    <a:pt x="6372" y="677"/>
                  </a:cubicBezTo>
                  <a:cubicBezTo>
                    <a:pt x="6413" y="644"/>
                    <a:pt x="6457" y="610"/>
                    <a:pt x="6498" y="577"/>
                  </a:cubicBezTo>
                  <a:cubicBezTo>
                    <a:pt x="6535" y="540"/>
                    <a:pt x="6576" y="496"/>
                    <a:pt x="6616" y="455"/>
                  </a:cubicBezTo>
                  <a:lnTo>
                    <a:pt x="6642" y="429"/>
                  </a:lnTo>
                  <a:lnTo>
                    <a:pt x="6650" y="422"/>
                  </a:lnTo>
                  <a:lnTo>
                    <a:pt x="6650" y="1"/>
                  </a:ln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30"/>
            <p:cNvSpPr/>
            <p:nvPr/>
          </p:nvSpPr>
          <p:spPr>
            <a:xfrm>
              <a:off x="2803350" y="4637350"/>
              <a:ext cx="166250" cy="55275"/>
            </a:xfrm>
            <a:custGeom>
              <a:rect b="b" l="l" r="r" t="t"/>
              <a:pathLst>
                <a:path extrusionOk="0" h="2211" w="6650">
                  <a:moveTo>
                    <a:pt x="6650" y="0"/>
                  </a:moveTo>
                  <a:lnTo>
                    <a:pt x="6642" y="8"/>
                  </a:lnTo>
                  <a:cubicBezTo>
                    <a:pt x="6635" y="15"/>
                    <a:pt x="6628" y="22"/>
                    <a:pt x="6616" y="33"/>
                  </a:cubicBezTo>
                  <a:cubicBezTo>
                    <a:pt x="6576" y="70"/>
                    <a:pt x="6542" y="115"/>
                    <a:pt x="6498" y="152"/>
                  </a:cubicBezTo>
                  <a:cubicBezTo>
                    <a:pt x="6454" y="192"/>
                    <a:pt x="6413" y="222"/>
                    <a:pt x="6372" y="255"/>
                  </a:cubicBezTo>
                  <a:cubicBezTo>
                    <a:pt x="6173" y="422"/>
                    <a:pt x="5958" y="577"/>
                    <a:pt x="5737" y="710"/>
                  </a:cubicBezTo>
                  <a:cubicBezTo>
                    <a:pt x="5589" y="799"/>
                    <a:pt x="5437" y="880"/>
                    <a:pt x="5278" y="958"/>
                  </a:cubicBezTo>
                  <a:cubicBezTo>
                    <a:pt x="4953" y="1113"/>
                    <a:pt x="4617" y="1246"/>
                    <a:pt x="4273" y="1357"/>
                  </a:cubicBezTo>
                  <a:cubicBezTo>
                    <a:pt x="3360" y="1638"/>
                    <a:pt x="2406" y="1782"/>
                    <a:pt x="1449" y="1789"/>
                  </a:cubicBezTo>
                  <a:cubicBezTo>
                    <a:pt x="1422" y="1789"/>
                    <a:pt x="1395" y="1790"/>
                    <a:pt x="1368" y="1790"/>
                  </a:cubicBezTo>
                  <a:cubicBezTo>
                    <a:pt x="911" y="1790"/>
                    <a:pt x="454" y="1760"/>
                    <a:pt x="0" y="1701"/>
                  </a:cubicBezTo>
                  <a:lnTo>
                    <a:pt x="0" y="2122"/>
                  </a:lnTo>
                  <a:cubicBezTo>
                    <a:pt x="454" y="2181"/>
                    <a:pt x="911" y="2211"/>
                    <a:pt x="1368" y="2211"/>
                  </a:cubicBezTo>
                  <a:cubicBezTo>
                    <a:pt x="1395" y="2211"/>
                    <a:pt x="1422" y="2211"/>
                    <a:pt x="1449" y="2211"/>
                  </a:cubicBezTo>
                  <a:cubicBezTo>
                    <a:pt x="2406" y="2207"/>
                    <a:pt x="3360" y="2059"/>
                    <a:pt x="4273" y="1778"/>
                  </a:cubicBezTo>
                  <a:cubicBezTo>
                    <a:pt x="4617" y="1671"/>
                    <a:pt x="4953" y="1538"/>
                    <a:pt x="5278" y="1379"/>
                  </a:cubicBezTo>
                  <a:cubicBezTo>
                    <a:pt x="5437" y="1301"/>
                    <a:pt x="5589" y="1220"/>
                    <a:pt x="5737" y="1131"/>
                  </a:cubicBezTo>
                  <a:cubicBezTo>
                    <a:pt x="5958" y="998"/>
                    <a:pt x="6173" y="847"/>
                    <a:pt x="6372" y="677"/>
                  </a:cubicBezTo>
                  <a:cubicBezTo>
                    <a:pt x="6413" y="643"/>
                    <a:pt x="6457" y="610"/>
                    <a:pt x="6498" y="577"/>
                  </a:cubicBezTo>
                  <a:cubicBezTo>
                    <a:pt x="6535" y="540"/>
                    <a:pt x="6576" y="496"/>
                    <a:pt x="6616" y="455"/>
                  </a:cubicBezTo>
                  <a:lnTo>
                    <a:pt x="6642" y="429"/>
                  </a:lnTo>
                  <a:cubicBezTo>
                    <a:pt x="6646" y="425"/>
                    <a:pt x="6646" y="425"/>
                    <a:pt x="6650" y="422"/>
                  </a:cubicBezTo>
                  <a:lnTo>
                    <a:pt x="6650" y="0"/>
                  </a:ln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30"/>
            <p:cNvSpPr/>
            <p:nvPr/>
          </p:nvSpPr>
          <p:spPr>
            <a:xfrm>
              <a:off x="2736725" y="4283600"/>
              <a:ext cx="199425" cy="104850"/>
            </a:xfrm>
            <a:custGeom>
              <a:rect b="b" l="l" r="r" t="t"/>
              <a:pathLst>
                <a:path extrusionOk="0" h="4194" w="7977">
                  <a:moveTo>
                    <a:pt x="4002" y="0"/>
                  </a:moveTo>
                  <a:cubicBezTo>
                    <a:pt x="3054" y="0"/>
                    <a:pt x="2107" y="215"/>
                    <a:pt x="1394" y="640"/>
                  </a:cubicBezTo>
                  <a:cubicBezTo>
                    <a:pt x="0" y="1472"/>
                    <a:pt x="33" y="2799"/>
                    <a:pt x="1464" y="3605"/>
                  </a:cubicBezTo>
                  <a:cubicBezTo>
                    <a:pt x="2164" y="3998"/>
                    <a:pt x="3068" y="4193"/>
                    <a:pt x="3973" y="4193"/>
                  </a:cubicBezTo>
                  <a:cubicBezTo>
                    <a:pt x="4921" y="4193"/>
                    <a:pt x="5870" y="3979"/>
                    <a:pt x="6583" y="3553"/>
                  </a:cubicBezTo>
                  <a:cubicBezTo>
                    <a:pt x="7977" y="2721"/>
                    <a:pt x="7943" y="1391"/>
                    <a:pt x="6509" y="589"/>
                  </a:cubicBezTo>
                  <a:cubicBezTo>
                    <a:pt x="5809" y="195"/>
                    <a:pt x="4906" y="0"/>
                    <a:pt x="4002" y="0"/>
                  </a:cubicBezTo>
                  <a:close/>
                </a:path>
              </a:pathLst>
            </a:custGeom>
            <a:solidFill>
              <a:srgbClr val="8F2C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30"/>
            <p:cNvSpPr/>
            <p:nvPr/>
          </p:nvSpPr>
          <p:spPr>
            <a:xfrm>
              <a:off x="2726000" y="4280025"/>
              <a:ext cx="221050" cy="157475"/>
            </a:xfrm>
            <a:custGeom>
              <a:rect b="b" l="l" r="r" t="t"/>
              <a:pathLst>
                <a:path extrusionOk="0" h="6299" w="8842">
                  <a:moveTo>
                    <a:pt x="4429" y="142"/>
                  </a:moveTo>
                  <a:cubicBezTo>
                    <a:pt x="5334" y="142"/>
                    <a:pt x="6239" y="338"/>
                    <a:pt x="6938" y="732"/>
                  </a:cubicBezTo>
                  <a:cubicBezTo>
                    <a:pt x="8372" y="1534"/>
                    <a:pt x="8406" y="2861"/>
                    <a:pt x="7012" y="3696"/>
                  </a:cubicBezTo>
                  <a:cubicBezTo>
                    <a:pt x="6300" y="4121"/>
                    <a:pt x="5352" y="4335"/>
                    <a:pt x="4405" y="4335"/>
                  </a:cubicBezTo>
                  <a:cubicBezTo>
                    <a:pt x="3499" y="4335"/>
                    <a:pt x="2594" y="4140"/>
                    <a:pt x="1893" y="3748"/>
                  </a:cubicBezTo>
                  <a:cubicBezTo>
                    <a:pt x="462" y="2942"/>
                    <a:pt x="429" y="1615"/>
                    <a:pt x="1823" y="783"/>
                  </a:cubicBezTo>
                  <a:cubicBezTo>
                    <a:pt x="2535" y="356"/>
                    <a:pt x="3482" y="142"/>
                    <a:pt x="4429" y="142"/>
                  </a:cubicBezTo>
                  <a:close/>
                  <a:moveTo>
                    <a:pt x="8572" y="4605"/>
                  </a:moveTo>
                  <a:lnTo>
                    <a:pt x="8565" y="4617"/>
                  </a:lnTo>
                  <a:lnTo>
                    <a:pt x="8565" y="4617"/>
                  </a:lnTo>
                  <a:cubicBezTo>
                    <a:pt x="8567" y="4613"/>
                    <a:pt x="8569" y="4609"/>
                    <a:pt x="8572" y="4605"/>
                  </a:cubicBezTo>
                  <a:close/>
                  <a:moveTo>
                    <a:pt x="4427" y="0"/>
                  </a:moveTo>
                  <a:cubicBezTo>
                    <a:pt x="4198" y="0"/>
                    <a:pt x="3969" y="12"/>
                    <a:pt x="3741" y="37"/>
                  </a:cubicBezTo>
                  <a:lnTo>
                    <a:pt x="3693" y="44"/>
                  </a:lnTo>
                  <a:cubicBezTo>
                    <a:pt x="3445" y="70"/>
                    <a:pt x="3205" y="111"/>
                    <a:pt x="2961" y="162"/>
                  </a:cubicBezTo>
                  <a:lnTo>
                    <a:pt x="2946" y="166"/>
                  </a:lnTo>
                  <a:cubicBezTo>
                    <a:pt x="2861" y="184"/>
                    <a:pt x="2780" y="207"/>
                    <a:pt x="2699" y="229"/>
                  </a:cubicBezTo>
                  <a:cubicBezTo>
                    <a:pt x="2651" y="240"/>
                    <a:pt x="2599" y="255"/>
                    <a:pt x="2551" y="270"/>
                  </a:cubicBezTo>
                  <a:cubicBezTo>
                    <a:pt x="2514" y="281"/>
                    <a:pt x="2473" y="292"/>
                    <a:pt x="2436" y="303"/>
                  </a:cubicBezTo>
                  <a:cubicBezTo>
                    <a:pt x="2355" y="329"/>
                    <a:pt x="2281" y="358"/>
                    <a:pt x="2207" y="384"/>
                  </a:cubicBezTo>
                  <a:lnTo>
                    <a:pt x="2177" y="395"/>
                  </a:lnTo>
                  <a:cubicBezTo>
                    <a:pt x="1919" y="491"/>
                    <a:pt x="1667" y="610"/>
                    <a:pt x="1427" y="754"/>
                  </a:cubicBezTo>
                  <a:lnTo>
                    <a:pt x="1386" y="780"/>
                  </a:lnTo>
                  <a:lnTo>
                    <a:pt x="1338" y="809"/>
                  </a:lnTo>
                  <a:cubicBezTo>
                    <a:pt x="1272" y="850"/>
                    <a:pt x="1205" y="898"/>
                    <a:pt x="1135" y="946"/>
                  </a:cubicBezTo>
                  <a:lnTo>
                    <a:pt x="1109" y="968"/>
                  </a:lnTo>
                  <a:cubicBezTo>
                    <a:pt x="969" y="1068"/>
                    <a:pt x="839" y="1182"/>
                    <a:pt x="717" y="1304"/>
                  </a:cubicBezTo>
                  <a:cubicBezTo>
                    <a:pt x="691" y="1330"/>
                    <a:pt x="669" y="1356"/>
                    <a:pt x="643" y="1386"/>
                  </a:cubicBezTo>
                  <a:lnTo>
                    <a:pt x="610" y="1423"/>
                  </a:lnTo>
                  <a:cubicBezTo>
                    <a:pt x="525" y="1519"/>
                    <a:pt x="448" y="1619"/>
                    <a:pt x="377" y="1726"/>
                  </a:cubicBezTo>
                  <a:cubicBezTo>
                    <a:pt x="370" y="1733"/>
                    <a:pt x="366" y="1741"/>
                    <a:pt x="359" y="1752"/>
                  </a:cubicBezTo>
                  <a:cubicBezTo>
                    <a:pt x="351" y="1759"/>
                    <a:pt x="344" y="1774"/>
                    <a:pt x="337" y="1785"/>
                  </a:cubicBezTo>
                  <a:cubicBezTo>
                    <a:pt x="326" y="1807"/>
                    <a:pt x="311" y="1829"/>
                    <a:pt x="300" y="1852"/>
                  </a:cubicBezTo>
                  <a:cubicBezTo>
                    <a:pt x="241" y="1951"/>
                    <a:pt x="189" y="2059"/>
                    <a:pt x="148" y="2166"/>
                  </a:cubicBezTo>
                  <a:cubicBezTo>
                    <a:pt x="130" y="2210"/>
                    <a:pt x="115" y="2254"/>
                    <a:pt x="100" y="2295"/>
                  </a:cubicBezTo>
                  <a:cubicBezTo>
                    <a:pt x="96" y="2317"/>
                    <a:pt x="89" y="2336"/>
                    <a:pt x="82" y="2354"/>
                  </a:cubicBezTo>
                  <a:cubicBezTo>
                    <a:pt x="74" y="2384"/>
                    <a:pt x="67" y="2413"/>
                    <a:pt x="63" y="2439"/>
                  </a:cubicBezTo>
                  <a:cubicBezTo>
                    <a:pt x="56" y="2469"/>
                    <a:pt x="48" y="2491"/>
                    <a:pt x="45" y="2517"/>
                  </a:cubicBezTo>
                  <a:cubicBezTo>
                    <a:pt x="26" y="2598"/>
                    <a:pt x="15" y="2676"/>
                    <a:pt x="8" y="2757"/>
                  </a:cubicBezTo>
                  <a:cubicBezTo>
                    <a:pt x="0" y="2838"/>
                    <a:pt x="0" y="2905"/>
                    <a:pt x="0" y="2946"/>
                  </a:cubicBezTo>
                  <a:cubicBezTo>
                    <a:pt x="0" y="3345"/>
                    <a:pt x="0" y="3563"/>
                    <a:pt x="4" y="3692"/>
                  </a:cubicBezTo>
                  <a:lnTo>
                    <a:pt x="4" y="3722"/>
                  </a:lnTo>
                  <a:lnTo>
                    <a:pt x="4" y="3729"/>
                  </a:lnTo>
                  <a:lnTo>
                    <a:pt x="4" y="3755"/>
                  </a:lnTo>
                  <a:lnTo>
                    <a:pt x="4" y="3818"/>
                  </a:lnTo>
                  <a:cubicBezTo>
                    <a:pt x="4" y="3859"/>
                    <a:pt x="8" y="3899"/>
                    <a:pt x="15" y="3940"/>
                  </a:cubicBezTo>
                  <a:cubicBezTo>
                    <a:pt x="15" y="3947"/>
                    <a:pt x="15" y="3951"/>
                    <a:pt x="15" y="3955"/>
                  </a:cubicBezTo>
                  <a:cubicBezTo>
                    <a:pt x="22" y="4006"/>
                    <a:pt x="34" y="4058"/>
                    <a:pt x="48" y="4106"/>
                  </a:cubicBezTo>
                  <a:cubicBezTo>
                    <a:pt x="52" y="4121"/>
                    <a:pt x="56" y="4132"/>
                    <a:pt x="59" y="4147"/>
                  </a:cubicBezTo>
                  <a:cubicBezTo>
                    <a:pt x="93" y="4261"/>
                    <a:pt x="137" y="4376"/>
                    <a:pt x="193" y="4483"/>
                  </a:cubicBezTo>
                  <a:cubicBezTo>
                    <a:pt x="311" y="4705"/>
                    <a:pt x="470" y="4905"/>
                    <a:pt x="655" y="5075"/>
                  </a:cubicBezTo>
                  <a:cubicBezTo>
                    <a:pt x="891" y="5300"/>
                    <a:pt x="1109" y="5430"/>
                    <a:pt x="1338" y="5570"/>
                  </a:cubicBezTo>
                  <a:lnTo>
                    <a:pt x="1338" y="5581"/>
                  </a:lnTo>
                  <a:cubicBezTo>
                    <a:pt x="1449" y="5644"/>
                    <a:pt x="1560" y="5699"/>
                    <a:pt x="1678" y="5755"/>
                  </a:cubicBezTo>
                  <a:cubicBezTo>
                    <a:pt x="1723" y="5773"/>
                    <a:pt x="1771" y="5792"/>
                    <a:pt x="1811" y="5810"/>
                  </a:cubicBezTo>
                  <a:cubicBezTo>
                    <a:pt x="1885" y="5840"/>
                    <a:pt x="1959" y="5873"/>
                    <a:pt x="2037" y="5903"/>
                  </a:cubicBezTo>
                  <a:cubicBezTo>
                    <a:pt x="2089" y="5921"/>
                    <a:pt x="2140" y="5936"/>
                    <a:pt x="2188" y="5951"/>
                  </a:cubicBezTo>
                  <a:cubicBezTo>
                    <a:pt x="2266" y="5977"/>
                    <a:pt x="2340" y="6002"/>
                    <a:pt x="2418" y="6028"/>
                  </a:cubicBezTo>
                  <a:cubicBezTo>
                    <a:pt x="2469" y="6043"/>
                    <a:pt x="2529" y="6054"/>
                    <a:pt x="2584" y="6069"/>
                  </a:cubicBezTo>
                  <a:cubicBezTo>
                    <a:pt x="2665" y="6091"/>
                    <a:pt x="2747" y="6113"/>
                    <a:pt x="2832" y="6132"/>
                  </a:cubicBezTo>
                  <a:cubicBezTo>
                    <a:pt x="3349" y="6243"/>
                    <a:pt x="3874" y="6298"/>
                    <a:pt x="4406" y="6298"/>
                  </a:cubicBezTo>
                  <a:lnTo>
                    <a:pt x="4480" y="6298"/>
                  </a:lnTo>
                  <a:cubicBezTo>
                    <a:pt x="4554" y="6298"/>
                    <a:pt x="4632" y="6294"/>
                    <a:pt x="4706" y="6291"/>
                  </a:cubicBezTo>
                  <a:cubicBezTo>
                    <a:pt x="4772" y="6287"/>
                    <a:pt x="4839" y="6287"/>
                    <a:pt x="4905" y="6283"/>
                  </a:cubicBezTo>
                  <a:cubicBezTo>
                    <a:pt x="4983" y="6280"/>
                    <a:pt x="5061" y="6269"/>
                    <a:pt x="5138" y="6261"/>
                  </a:cubicBezTo>
                  <a:cubicBezTo>
                    <a:pt x="5201" y="6254"/>
                    <a:pt x="5264" y="6250"/>
                    <a:pt x="5323" y="6243"/>
                  </a:cubicBezTo>
                  <a:cubicBezTo>
                    <a:pt x="5404" y="6235"/>
                    <a:pt x="5486" y="6221"/>
                    <a:pt x="5567" y="6206"/>
                  </a:cubicBezTo>
                  <a:cubicBezTo>
                    <a:pt x="5622" y="6198"/>
                    <a:pt x="5681" y="6191"/>
                    <a:pt x="5737" y="6180"/>
                  </a:cubicBezTo>
                  <a:cubicBezTo>
                    <a:pt x="5822" y="6165"/>
                    <a:pt x="5903" y="6147"/>
                    <a:pt x="5985" y="6128"/>
                  </a:cubicBezTo>
                  <a:cubicBezTo>
                    <a:pt x="6036" y="6117"/>
                    <a:pt x="6088" y="6110"/>
                    <a:pt x="6140" y="6095"/>
                  </a:cubicBezTo>
                  <a:cubicBezTo>
                    <a:pt x="6192" y="6084"/>
                    <a:pt x="6251" y="6065"/>
                    <a:pt x="6306" y="6051"/>
                  </a:cubicBezTo>
                  <a:cubicBezTo>
                    <a:pt x="6380" y="6028"/>
                    <a:pt x="6458" y="6010"/>
                    <a:pt x="6532" y="5988"/>
                  </a:cubicBezTo>
                  <a:lnTo>
                    <a:pt x="6550" y="5977"/>
                  </a:lnTo>
                  <a:cubicBezTo>
                    <a:pt x="6672" y="5940"/>
                    <a:pt x="6787" y="5899"/>
                    <a:pt x="6901" y="5855"/>
                  </a:cubicBezTo>
                  <a:cubicBezTo>
                    <a:pt x="6927" y="5844"/>
                    <a:pt x="6953" y="5832"/>
                    <a:pt x="6979" y="5821"/>
                  </a:cubicBezTo>
                  <a:lnTo>
                    <a:pt x="7056" y="5788"/>
                  </a:lnTo>
                  <a:lnTo>
                    <a:pt x="7060" y="5788"/>
                  </a:lnTo>
                  <a:cubicBezTo>
                    <a:pt x="7090" y="5773"/>
                    <a:pt x="7119" y="5762"/>
                    <a:pt x="7149" y="5747"/>
                  </a:cubicBezTo>
                  <a:cubicBezTo>
                    <a:pt x="7178" y="5733"/>
                    <a:pt x="7219" y="5718"/>
                    <a:pt x="7256" y="5703"/>
                  </a:cubicBezTo>
                  <a:lnTo>
                    <a:pt x="7275" y="5692"/>
                  </a:lnTo>
                  <a:cubicBezTo>
                    <a:pt x="7304" y="5677"/>
                    <a:pt x="7334" y="5659"/>
                    <a:pt x="7363" y="5644"/>
                  </a:cubicBezTo>
                  <a:cubicBezTo>
                    <a:pt x="7393" y="5629"/>
                    <a:pt x="7422" y="5614"/>
                    <a:pt x="7452" y="5600"/>
                  </a:cubicBezTo>
                  <a:cubicBezTo>
                    <a:pt x="7496" y="5574"/>
                    <a:pt x="7544" y="5552"/>
                    <a:pt x="7585" y="5526"/>
                  </a:cubicBezTo>
                  <a:cubicBezTo>
                    <a:pt x="7604" y="5515"/>
                    <a:pt x="7622" y="5503"/>
                    <a:pt x="7641" y="5492"/>
                  </a:cubicBezTo>
                  <a:cubicBezTo>
                    <a:pt x="7711" y="5448"/>
                    <a:pt x="7781" y="5400"/>
                    <a:pt x="7847" y="5352"/>
                  </a:cubicBezTo>
                  <a:cubicBezTo>
                    <a:pt x="7859" y="5345"/>
                    <a:pt x="7870" y="5337"/>
                    <a:pt x="7881" y="5330"/>
                  </a:cubicBezTo>
                  <a:cubicBezTo>
                    <a:pt x="7907" y="5311"/>
                    <a:pt x="7929" y="5293"/>
                    <a:pt x="7955" y="5271"/>
                  </a:cubicBezTo>
                  <a:cubicBezTo>
                    <a:pt x="7969" y="5259"/>
                    <a:pt x="7988" y="5248"/>
                    <a:pt x="8003" y="5237"/>
                  </a:cubicBezTo>
                  <a:lnTo>
                    <a:pt x="8036" y="5204"/>
                  </a:lnTo>
                  <a:cubicBezTo>
                    <a:pt x="8066" y="5182"/>
                    <a:pt x="8099" y="5156"/>
                    <a:pt x="8128" y="5130"/>
                  </a:cubicBezTo>
                  <a:lnTo>
                    <a:pt x="8136" y="5126"/>
                  </a:lnTo>
                  <a:lnTo>
                    <a:pt x="8140" y="5123"/>
                  </a:lnTo>
                  <a:cubicBezTo>
                    <a:pt x="8165" y="5101"/>
                    <a:pt x="8184" y="5078"/>
                    <a:pt x="8210" y="5053"/>
                  </a:cubicBezTo>
                  <a:cubicBezTo>
                    <a:pt x="8250" y="5012"/>
                    <a:pt x="8291" y="4971"/>
                    <a:pt x="8328" y="4934"/>
                  </a:cubicBezTo>
                  <a:cubicBezTo>
                    <a:pt x="8335" y="4923"/>
                    <a:pt x="8346" y="4916"/>
                    <a:pt x="8354" y="4905"/>
                  </a:cubicBezTo>
                  <a:cubicBezTo>
                    <a:pt x="8361" y="4894"/>
                    <a:pt x="8361" y="4894"/>
                    <a:pt x="8369" y="4886"/>
                  </a:cubicBezTo>
                  <a:cubicBezTo>
                    <a:pt x="8409" y="4838"/>
                    <a:pt x="8450" y="4790"/>
                    <a:pt x="8487" y="4735"/>
                  </a:cubicBezTo>
                  <a:lnTo>
                    <a:pt x="8498" y="4720"/>
                  </a:lnTo>
                  <a:cubicBezTo>
                    <a:pt x="8509" y="4705"/>
                    <a:pt x="8520" y="4690"/>
                    <a:pt x="8531" y="4679"/>
                  </a:cubicBezTo>
                  <a:cubicBezTo>
                    <a:pt x="8541" y="4662"/>
                    <a:pt x="8550" y="4644"/>
                    <a:pt x="8559" y="4627"/>
                  </a:cubicBezTo>
                  <a:lnTo>
                    <a:pt x="8559" y="4627"/>
                  </a:lnTo>
                  <a:cubicBezTo>
                    <a:pt x="8557" y="4630"/>
                    <a:pt x="8555" y="4632"/>
                    <a:pt x="8553" y="4635"/>
                  </a:cubicBezTo>
                  <a:lnTo>
                    <a:pt x="8565" y="4617"/>
                  </a:lnTo>
                  <a:lnTo>
                    <a:pt x="8565" y="4617"/>
                  </a:lnTo>
                  <a:cubicBezTo>
                    <a:pt x="8563" y="4620"/>
                    <a:pt x="8561" y="4624"/>
                    <a:pt x="8559" y="4627"/>
                  </a:cubicBezTo>
                  <a:lnTo>
                    <a:pt x="8559" y="4627"/>
                  </a:lnTo>
                  <a:cubicBezTo>
                    <a:pt x="8564" y="4620"/>
                    <a:pt x="8569" y="4614"/>
                    <a:pt x="8572" y="4605"/>
                  </a:cubicBezTo>
                  <a:lnTo>
                    <a:pt x="8572" y="4605"/>
                  </a:lnTo>
                  <a:cubicBezTo>
                    <a:pt x="8572" y="4605"/>
                    <a:pt x="8572" y="4605"/>
                    <a:pt x="8572" y="4605"/>
                  </a:cubicBezTo>
                  <a:cubicBezTo>
                    <a:pt x="8594" y="4568"/>
                    <a:pt x="8616" y="4531"/>
                    <a:pt x="8639" y="4491"/>
                  </a:cubicBezTo>
                  <a:lnTo>
                    <a:pt x="8661" y="4457"/>
                  </a:lnTo>
                  <a:cubicBezTo>
                    <a:pt x="8657" y="4457"/>
                    <a:pt x="8657" y="4454"/>
                    <a:pt x="8661" y="4454"/>
                  </a:cubicBezTo>
                  <a:cubicBezTo>
                    <a:pt x="8661" y="4450"/>
                    <a:pt x="8661" y="4450"/>
                    <a:pt x="8664" y="4446"/>
                  </a:cubicBezTo>
                  <a:lnTo>
                    <a:pt x="8664" y="4439"/>
                  </a:lnTo>
                  <a:cubicBezTo>
                    <a:pt x="8705" y="4369"/>
                    <a:pt x="8735" y="4295"/>
                    <a:pt x="8757" y="4217"/>
                  </a:cubicBezTo>
                  <a:lnTo>
                    <a:pt x="8757" y="4213"/>
                  </a:lnTo>
                  <a:cubicBezTo>
                    <a:pt x="8757" y="4210"/>
                    <a:pt x="8757" y="4210"/>
                    <a:pt x="8757" y="4210"/>
                  </a:cubicBezTo>
                  <a:cubicBezTo>
                    <a:pt x="8772" y="4158"/>
                    <a:pt x="8786" y="4110"/>
                    <a:pt x="8794" y="4058"/>
                  </a:cubicBezTo>
                  <a:cubicBezTo>
                    <a:pt x="8801" y="4032"/>
                    <a:pt x="8809" y="4006"/>
                    <a:pt x="8812" y="3977"/>
                  </a:cubicBezTo>
                  <a:cubicBezTo>
                    <a:pt x="8827" y="3899"/>
                    <a:pt x="8831" y="3822"/>
                    <a:pt x="8831" y="3740"/>
                  </a:cubicBezTo>
                  <a:lnTo>
                    <a:pt x="8831" y="3737"/>
                  </a:lnTo>
                  <a:lnTo>
                    <a:pt x="8831" y="3733"/>
                  </a:lnTo>
                  <a:lnTo>
                    <a:pt x="8831" y="3334"/>
                  </a:lnTo>
                  <a:lnTo>
                    <a:pt x="8842" y="2920"/>
                  </a:lnTo>
                  <a:cubicBezTo>
                    <a:pt x="8842" y="2857"/>
                    <a:pt x="8838" y="2813"/>
                    <a:pt x="8834" y="2772"/>
                  </a:cubicBezTo>
                  <a:cubicBezTo>
                    <a:pt x="8831" y="2709"/>
                    <a:pt x="8827" y="2654"/>
                    <a:pt x="8816" y="2594"/>
                  </a:cubicBezTo>
                  <a:cubicBezTo>
                    <a:pt x="8812" y="2576"/>
                    <a:pt x="8809" y="2554"/>
                    <a:pt x="8805" y="2532"/>
                  </a:cubicBezTo>
                  <a:lnTo>
                    <a:pt x="8805" y="2524"/>
                  </a:lnTo>
                  <a:lnTo>
                    <a:pt x="8805" y="2517"/>
                  </a:lnTo>
                  <a:cubicBezTo>
                    <a:pt x="8797" y="2472"/>
                    <a:pt x="8786" y="2436"/>
                    <a:pt x="8779" y="2402"/>
                  </a:cubicBezTo>
                  <a:cubicBezTo>
                    <a:pt x="8757" y="2314"/>
                    <a:pt x="8731" y="2243"/>
                    <a:pt x="8716" y="2195"/>
                  </a:cubicBezTo>
                  <a:lnTo>
                    <a:pt x="8716" y="2192"/>
                  </a:lnTo>
                  <a:cubicBezTo>
                    <a:pt x="8705" y="2166"/>
                    <a:pt x="8701" y="2147"/>
                    <a:pt x="8698" y="2140"/>
                  </a:cubicBezTo>
                  <a:lnTo>
                    <a:pt x="8690" y="2129"/>
                  </a:lnTo>
                  <a:cubicBezTo>
                    <a:pt x="8590" y="1881"/>
                    <a:pt x="8446" y="1648"/>
                    <a:pt x="8269" y="1445"/>
                  </a:cubicBezTo>
                  <a:cubicBezTo>
                    <a:pt x="8247" y="1415"/>
                    <a:pt x="8217" y="1386"/>
                    <a:pt x="8191" y="1356"/>
                  </a:cubicBezTo>
                  <a:lnTo>
                    <a:pt x="8180" y="1345"/>
                  </a:lnTo>
                  <a:cubicBezTo>
                    <a:pt x="8165" y="1327"/>
                    <a:pt x="8151" y="1312"/>
                    <a:pt x="8136" y="1293"/>
                  </a:cubicBezTo>
                  <a:cubicBezTo>
                    <a:pt x="8117" y="1275"/>
                    <a:pt x="8095" y="1256"/>
                    <a:pt x="8077" y="1242"/>
                  </a:cubicBezTo>
                  <a:cubicBezTo>
                    <a:pt x="8058" y="1223"/>
                    <a:pt x="8051" y="1216"/>
                    <a:pt x="8040" y="1205"/>
                  </a:cubicBezTo>
                  <a:cubicBezTo>
                    <a:pt x="8003" y="1171"/>
                    <a:pt x="7969" y="1138"/>
                    <a:pt x="7933" y="1105"/>
                  </a:cubicBezTo>
                  <a:cubicBezTo>
                    <a:pt x="7896" y="1075"/>
                    <a:pt x="7855" y="1042"/>
                    <a:pt x="7814" y="1009"/>
                  </a:cubicBezTo>
                  <a:cubicBezTo>
                    <a:pt x="7774" y="979"/>
                    <a:pt x="7722" y="939"/>
                    <a:pt x="7670" y="905"/>
                  </a:cubicBezTo>
                  <a:cubicBezTo>
                    <a:pt x="7648" y="890"/>
                    <a:pt x="7622" y="872"/>
                    <a:pt x="7596" y="854"/>
                  </a:cubicBezTo>
                  <a:cubicBezTo>
                    <a:pt x="7555" y="828"/>
                    <a:pt x="7511" y="798"/>
                    <a:pt x="7467" y="772"/>
                  </a:cubicBezTo>
                  <a:cubicBezTo>
                    <a:pt x="7422" y="743"/>
                    <a:pt x="7374" y="713"/>
                    <a:pt x="7323" y="687"/>
                  </a:cubicBezTo>
                  <a:lnTo>
                    <a:pt x="7312" y="680"/>
                  </a:lnTo>
                  <a:cubicBezTo>
                    <a:pt x="6971" y="495"/>
                    <a:pt x="6613" y="351"/>
                    <a:pt x="6240" y="244"/>
                  </a:cubicBezTo>
                  <a:lnTo>
                    <a:pt x="6229" y="240"/>
                  </a:lnTo>
                  <a:lnTo>
                    <a:pt x="6147" y="218"/>
                  </a:lnTo>
                  <a:cubicBezTo>
                    <a:pt x="6095" y="203"/>
                    <a:pt x="6029" y="188"/>
                    <a:pt x="5955" y="170"/>
                  </a:cubicBezTo>
                  <a:cubicBezTo>
                    <a:pt x="5863" y="151"/>
                    <a:pt x="5752" y="125"/>
                    <a:pt x="5626" y="103"/>
                  </a:cubicBezTo>
                  <a:cubicBezTo>
                    <a:pt x="5445" y="74"/>
                    <a:pt x="5234" y="44"/>
                    <a:pt x="5001" y="26"/>
                  </a:cubicBezTo>
                  <a:cubicBezTo>
                    <a:pt x="4810" y="9"/>
                    <a:pt x="4618" y="0"/>
                    <a:pt x="4427" y="0"/>
                  </a:cubicBezTo>
                  <a:close/>
                </a:path>
              </a:pathLst>
            </a:custGeom>
            <a:solidFill>
              <a:srgbClr val="E342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30"/>
            <p:cNvSpPr/>
            <p:nvPr/>
          </p:nvSpPr>
          <p:spPr>
            <a:xfrm>
              <a:off x="1485525" y="4775600"/>
              <a:ext cx="64625" cy="36475"/>
            </a:xfrm>
            <a:custGeom>
              <a:rect b="b" l="l" r="r" t="t"/>
              <a:pathLst>
                <a:path extrusionOk="0" h="1459" w="2585">
                  <a:moveTo>
                    <a:pt x="2207" y="1"/>
                  </a:moveTo>
                  <a:cubicBezTo>
                    <a:pt x="2125" y="1"/>
                    <a:pt x="2043" y="20"/>
                    <a:pt x="1967" y="59"/>
                  </a:cubicBezTo>
                  <a:lnTo>
                    <a:pt x="1261" y="466"/>
                  </a:lnTo>
                  <a:lnTo>
                    <a:pt x="839" y="710"/>
                  </a:lnTo>
                  <a:lnTo>
                    <a:pt x="836" y="713"/>
                  </a:lnTo>
                  <a:lnTo>
                    <a:pt x="492" y="913"/>
                  </a:lnTo>
                  <a:lnTo>
                    <a:pt x="396" y="972"/>
                  </a:lnTo>
                  <a:lnTo>
                    <a:pt x="130" y="1124"/>
                  </a:lnTo>
                  <a:cubicBezTo>
                    <a:pt x="0" y="1197"/>
                    <a:pt x="0" y="1323"/>
                    <a:pt x="130" y="1401"/>
                  </a:cubicBezTo>
                  <a:cubicBezTo>
                    <a:pt x="206" y="1440"/>
                    <a:pt x="288" y="1459"/>
                    <a:pt x="370" y="1459"/>
                  </a:cubicBezTo>
                  <a:cubicBezTo>
                    <a:pt x="452" y="1459"/>
                    <a:pt x="535" y="1440"/>
                    <a:pt x="610" y="1401"/>
                  </a:cubicBezTo>
                  <a:lnTo>
                    <a:pt x="629" y="1390"/>
                  </a:lnTo>
                  <a:lnTo>
                    <a:pt x="666" y="1371"/>
                  </a:lnTo>
                  <a:lnTo>
                    <a:pt x="810" y="1286"/>
                  </a:lnTo>
                  <a:lnTo>
                    <a:pt x="880" y="1246"/>
                  </a:lnTo>
                  <a:lnTo>
                    <a:pt x="1131" y="1101"/>
                  </a:lnTo>
                  <a:lnTo>
                    <a:pt x="1180" y="1075"/>
                  </a:lnTo>
                  <a:lnTo>
                    <a:pt x="1316" y="994"/>
                  </a:lnTo>
                  <a:lnTo>
                    <a:pt x="1320" y="994"/>
                  </a:lnTo>
                  <a:lnTo>
                    <a:pt x="2451" y="340"/>
                  </a:lnTo>
                  <a:cubicBezTo>
                    <a:pt x="2584" y="262"/>
                    <a:pt x="2584" y="137"/>
                    <a:pt x="2447" y="59"/>
                  </a:cubicBezTo>
                  <a:cubicBezTo>
                    <a:pt x="2372" y="20"/>
                    <a:pt x="2289" y="1"/>
                    <a:pt x="2207" y="1"/>
                  </a:cubicBez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30"/>
            <p:cNvSpPr/>
            <p:nvPr/>
          </p:nvSpPr>
          <p:spPr>
            <a:xfrm>
              <a:off x="1478775" y="4789075"/>
              <a:ext cx="78200" cy="39650"/>
            </a:xfrm>
            <a:custGeom>
              <a:rect b="b" l="l" r="r" t="t"/>
              <a:pathLst>
                <a:path extrusionOk="0" h="1586" w="3128">
                  <a:moveTo>
                    <a:pt x="3128" y="1"/>
                  </a:moveTo>
                  <a:cubicBezTo>
                    <a:pt x="3124" y="97"/>
                    <a:pt x="3061" y="193"/>
                    <a:pt x="2932" y="267"/>
                  </a:cubicBezTo>
                  <a:lnTo>
                    <a:pt x="2011" y="795"/>
                  </a:lnTo>
                  <a:lnTo>
                    <a:pt x="1095" y="1327"/>
                  </a:lnTo>
                  <a:cubicBezTo>
                    <a:pt x="1095" y="1327"/>
                    <a:pt x="1095" y="1327"/>
                    <a:pt x="1095" y="1327"/>
                  </a:cubicBezTo>
                  <a:lnTo>
                    <a:pt x="1095" y="1327"/>
                  </a:lnTo>
                  <a:cubicBezTo>
                    <a:pt x="969" y="1400"/>
                    <a:pt x="805" y="1436"/>
                    <a:pt x="640" y="1436"/>
                  </a:cubicBezTo>
                  <a:cubicBezTo>
                    <a:pt x="476" y="1436"/>
                    <a:pt x="311" y="1400"/>
                    <a:pt x="185" y="1327"/>
                  </a:cubicBezTo>
                  <a:cubicBezTo>
                    <a:pt x="63" y="1254"/>
                    <a:pt x="1" y="1161"/>
                    <a:pt x="1" y="1065"/>
                  </a:cubicBezTo>
                  <a:lnTo>
                    <a:pt x="1" y="1065"/>
                  </a:lnTo>
                  <a:cubicBezTo>
                    <a:pt x="1" y="1165"/>
                    <a:pt x="34" y="1257"/>
                    <a:pt x="89" y="1339"/>
                  </a:cubicBezTo>
                  <a:cubicBezTo>
                    <a:pt x="152" y="1424"/>
                    <a:pt x="237" y="1486"/>
                    <a:pt x="337" y="1527"/>
                  </a:cubicBezTo>
                  <a:cubicBezTo>
                    <a:pt x="435" y="1566"/>
                    <a:pt x="539" y="1586"/>
                    <a:pt x="643" y="1586"/>
                  </a:cubicBezTo>
                  <a:cubicBezTo>
                    <a:pt x="775" y="1586"/>
                    <a:pt x="907" y="1554"/>
                    <a:pt x="1024" y="1490"/>
                  </a:cubicBezTo>
                  <a:lnTo>
                    <a:pt x="1209" y="1383"/>
                  </a:lnTo>
                  <a:lnTo>
                    <a:pt x="1856" y="1010"/>
                  </a:lnTo>
                  <a:lnTo>
                    <a:pt x="2019" y="917"/>
                  </a:lnTo>
                  <a:lnTo>
                    <a:pt x="2503" y="640"/>
                  </a:lnTo>
                  <a:lnTo>
                    <a:pt x="2777" y="481"/>
                  </a:lnTo>
                  <a:lnTo>
                    <a:pt x="2869" y="429"/>
                  </a:lnTo>
                  <a:cubicBezTo>
                    <a:pt x="2947" y="385"/>
                    <a:pt x="3013" y="318"/>
                    <a:pt x="3057" y="244"/>
                  </a:cubicBezTo>
                  <a:cubicBezTo>
                    <a:pt x="3102" y="171"/>
                    <a:pt x="3128" y="86"/>
                    <a:pt x="3128" y="1"/>
                  </a:cubicBezTo>
                  <a:close/>
                </a:path>
              </a:pathLst>
            </a:custGeom>
            <a:solidFill>
              <a:srgbClr val="1A63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30"/>
            <p:cNvSpPr/>
            <p:nvPr/>
          </p:nvSpPr>
          <p:spPr>
            <a:xfrm>
              <a:off x="1478775" y="4774350"/>
              <a:ext cx="78100" cy="50700"/>
            </a:xfrm>
            <a:custGeom>
              <a:rect b="b" l="l" r="r" t="t"/>
              <a:pathLst>
                <a:path extrusionOk="0" h="2028" w="3124">
                  <a:moveTo>
                    <a:pt x="1346" y="549"/>
                  </a:moveTo>
                  <a:lnTo>
                    <a:pt x="1346" y="549"/>
                  </a:lnTo>
                  <a:cubicBezTo>
                    <a:pt x="1335" y="553"/>
                    <a:pt x="1324" y="556"/>
                    <a:pt x="1313" y="560"/>
                  </a:cubicBezTo>
                  <a:lnTo>
                    <a:pt x="1316" y="556"/>
                  </a:lnTo>
                  <a:cubicBezTo>
                    <a:pt x="1328" y="553"/>
                    <a:pt x="1335" y="553"/>
                    <a:pt x="1346" y="549"/>
                  </a:cubicBezTo>
                  <a:close/>
                  <a:moveTo>
                    <a:pt x="2479" y="51"/>
                  </a:moveTo>
                  <a:cubicBezTo>
                    <a:pt x="2562" y="51"/>
                    <a:pt x="2645" y="70"/>
                    <a:pt x="2721" y="109"/>
                  </a:cubicBezTo>
                  <a:cubicBezTo>
                    <a:pt x="2854" y="187"/>
                    <a:pt x="2850" y="312"/>
                    <a:pt x="2721" y="386"/>
                  </a:cubicBezTo>
                  <a:lnTo>
                    <a:pt x="1590" y="1040"/>
                  </a:lnTo>
                  <a:lnTo>
                    <a:pt x="1586" y="1040"/>
                  </a:lnTo>
                  <a:lnTo>
                    <a:pt x="1446" y="1122"/>
                  </a:lnTo>
                  <a:lnTo>
                    <a:pt x="1401" y="1148"/>
                  </a:lnTo>
                  <a:lnTo>
                    <a:pt x="1150" y="1296"/>
                  </a:lnTo>
                  <a:lnTo>
                    <a:pt x="1080" y="1332"/>
                  </a:lnTo>
                  <a:lnTo>
                    <a:pt x="936" y="1417"/>
                  </a:lnTo>
                  <a:lnTo>
                    <a:pt x="899" y="1440"/>
                  </a:lnTo>
                  <a:lnTo>
                    <a:pt x="880" y="1447"/>
                  </a:lnTo>
                  <a:cubicBezTo>
                    <a:pt x="805" y="1486"/>
                    <a:pt x="722" y="1505"/>
                    <a:pt x="640" y="1505"/>
                  </a:cubicBezTo>
                  <a:cubicBezTo>
                    <a:pt x="558" y="1505"/>
                    <a:pt x="476" y="1486"/>
                    <a:pt x="400" y="1447"/>
                  </a:cubicBezTo>
                  <a:cubicBezTo>
                    <a:pt x="270" y="1373"/>
                    <a:pt x="270" y="1247"/>
                    <a:pt x="403" y="1174"/>
                  </a:cubicBezTo>
                  <a:lnTo>
                    <a:pt x="666" y="1018"/>
                  </a:lnTo>
                  <a:lnTo>
                    <a:pt x="762" y="963"/>
                  </a:lnTo>
                  <a:lnTo>
                    <a:pt x="1106" y="763"/>
                  </a:lnTo>
                  <a:cubicBezTo>
                    <a:pt x="1106" y="756"/>
                    <a:pt x="1109" y="745"/>
                    <a:pt x="1117" y="737"/>
                  </a:cubicBezTo>
                  <a:lnTo>
                    <a:pt x="1117" y="737"/>
                  </a:lnTo>
                  <a:cubicBezTo>
                    <a:pt x="1113" y="745"/>
                    <a:pt x="1113" y="752"/>
                    <a:pt x="1113" y="763"/>
                  </a:cubicBezTo>
                  <a:lnTo>
                    <a:pt x="1535" y="516"/>
                  </a:lnTo>
                  <a:lnTo>
                    <a:pt x="2241" y="109"/>
                  </a:lnTo>
                  <a:cubicBezTo>
                    <a:pt x="2314" y="70"/>
                    <a:pt x="2397" y="51"/>
                    <a:pt x="2479" y="51"/>
                  </a:cubicBezTo>
                  <a:close/>
                  <a:moveTo>
                    <a:pt x="2484" y="1"/>
                  </a:moveTo>
                  <a:cubicBezTo>
                    <a:pt x="2351" y="1"/>
                    <a:pt x="2219" y="33"/>
                    <a:pt x="2100" y="98"/>
                  </a:cubicBezTo>
                  <a:lnTo>
                    <a:pt x="1365" y="523"/>
                  </a:lnTo>
                  <a:cubicBezTo>
                    <a:pt x="1143" y="649"/>
                    <a:pt x="666" y="926"/>
                    <a:pt x="444" y="1055"/>
                  </a:cubicBezTo>
                  <a:lnTo>
                    <a:pt x="259" y="1159"/>
                  </a:lnTo>
                  <a:cubicBezTo>
                    <a:pt x="178" y="1203"/>
                    <a:pt x="115" y="1266"/>
                    <a:pt x="67" y="1344"/>
                  </a:cubicBezTo>
                  <a:cubicBezTo>
                    <a:pt x="23" y="1417"/>
                    <a:pt x="1" y="1499"/>
                    <a:pt x="1" y="1584"/>
                  </a:cubicBezTo>
                  <a:lnTo>
                    <a:pt x="1" y="1658"/>
                  </a:lnTo>
                  <a:cubicBezTo>
                    <a:pt x="1" y="1750"/>
                    <a:pt x="63" y="1846"/>
                    <a:pt x="185" y="1916"/>
                  </a:cubicBezTo>
                  <a:cubicBezTo>
                    <a:pt x="309" y="1990"/>
                    <a:pt x="473" y="2027"/>
                    <a:pt x="637" y="2027"/>
                  </a:cubicBezTo>
                  <a:cubicBezTo>
                    <a:pt x="801" y="2027"/>
                    <a:pt x="965" y="1990"/>
                    <a:pt x="1091" y="1916"/>
                  </a:cubicBezTo>
                  <a:lnTo>
                    <a:pt x="2011" y="1388"/>
                  </a:lnTo>
                  <a:lnTo>
                    <a:pt x="2932" y="856"/>
                  </a:lnTo>
                  <a:cubicBezTo>
                    <a:pt x="3057" y="782"/>
                    <a:pt x="3120" y="689"/>
                    <a:pt x="3120" y="593"/>
                  </a:cubicBezTo>
                  <a:lnTo>
                    <a:pt x="3124" y="523"/>
                  </a:lnTo>
                  <a:cubicBezTo>
                    <a:pt x="3124" y="427"/>
                    <a:pt x="3094" y="334"/>
                    <a:pt x="3039" y="257"/>
                  </a:cubicBezTo>
                  <a:cubicBezTo>
                    <a:pt x="2976" y="168"/>
                    <a:pt x="2887" y="102"/>
                    <a:pt x="2788" y="61"/>
                  </a:cubicBezTo>
                  <a:cubicBezTo>
                    <a:pt x="2691" y="21"/>
                    <a:pt x="2587" y="1"/>
                    <a:pt x="2484" y="1"/>
                  </a:cubicBezTo>
                  <a:close/>
                </a:path>
              </a:pathLst>
            </a:custGeom>
            <a:solidFill>
              <a:srgbClr val="73E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30"/>
            <p:cNvSpPr/>
            <p:nvPr/>
          </p:nvSpPr>
          <p:spPr>
            <a:xfrm>
              <a:off x="1510000" y="4796525"/>
              <a:ext cx="78125" cy="48875"/>
            </a:xfrm>
            <a:custGeom>
              <a:rect b="b" l="l" r="r" t="t"/>
              <a:pathLst>
                <a:path extrusionOk="0" h="1955" w="3125">
                  <a:moveTo>
                    <a:pt x="1332" y="551"/>
                  </a:moveTo>
                  <a:lnTo>
                    <a:pt x="1332" y="551"/>
                  </a:lnTo>
                  <a:cubicBezTo>
                    <a:pt x="1327" y="553"/>
                    <a:pt x="1322" y="555"/>
                    <a:pt x="1317" y="556"/>
                  </a:cubicBezTo>
                  <a:lnTo>
                    <a:pt x="1332" y="551"/>
                  </a:lnTo>
                  <a:close/>
                  <a:moveTo>
                    <a:pt x="2485" y="55"/>
                  </a:moveTo>
                  <a:cubicBezTo>
                    <a:pt x="2567" y="55"/>
                    <a:pt x="2649" y="74"/>
                    <a:pt x="2725" y="113"/>
                  </a:cubicBezTo>
                  <a:cubicBezTo>
                    <a:pt x="2854" y="187"/>
                    <a:pt x="2854" y="312"/>
                    <a:pt x="2721" y="390"/>
                  </a:cubicBezTo>
                  <a:lnTo>
                    <a:pt x="1590" y="1044"/>
                  </a:lnTo>
                  <a:lnTo>
                    <a:pt x="1454" y="1126"/>
                  </a:lnTo>
                  <a:lnTo>
                    <a:pt x="1406" y="1151"/>
                  </a:lnTo>
                  <a:lnTo>
                    <a:pt x="1154" y="1296"/>
                  </a:lnTo>
                  <a:lnTo>
                    <a:pt x="1084" y="1336"/>
                  </a:lnTo>
                  <a:lnTo>
                    <a:pt x="940" y="1418"/>
                  </a:lnTo>
                  <a:lnTo>
                    <a:pt x="903" y="1440"/>
                  </a:lnTo>
                  <a:lnTo>
                    <a:pt x="884" y="1451"/>
                  </a:lnTo>
                  <a:cubicBezTo>
                    <a:pt x="809" y="1490"/>
                    <a:pt x="726" y="1509"/>
                    <a:pt x="644" y="1509"/>
                  </a:cubicBezTo>
                  <a:cubicBezTo>
                    <a:pt x="562" y="1509"/>
                    <a:pt x="480" y="1490"/>
                    <a:pt x="404" y="1451"/>
                  </a:cubicBezTo>
                  <a:cubicBezTo>
                    <a:pt x="274" y="1373"/>
                    <a:pt x="274" y="1248"/>
                    <a:pt x="404" y="1174"/>
                  </a:cubicBezTo>
                  <a:lnTo>
                    <a:pt x="670" y="1018"/>
                  </a:lnTo>
                  <a:lnTo>
                    <a:pt x="766" y="963"/>
                  </a:lnTo>
                  <a:lnTo>
                    <a:pt x="1110" y="767"/>
                  </a:lnTo>
                  <a:cubicBezTo>
                    <a:pt x="1110" y="756"/>
                    <a:pt x="1114" y="749"/>
                    <a:pt x="1121" y="737"/>
                  </a:cubicBezTo>
                  <a:lnTo>
                    <a:pt x="1121" y="737"/>
                  </a:lnTo>
                  <a:cubicBezTo>
                    <a:pt x="1117" y="749"/>
                    <a:pt x="1117" y="756"/>
                    <a:pt x="1117" y="763"/>
                  </a:cubicBezTo>
                  <a:lnTo>
                    <a:pt x="1539" y="519"/>
                  </a:lnTo>
                  <a:lnTo>
                    <a:pt x="2245" y="113"/>
                  </a:lnTo>
                  <a:cubicBezTo>
                    <a:pt x="2320" y="74"/>
                    <a:pt x="2403" y="55"/>
                    <a:pt x="2485" y="55"/>
                  </a:cubicBezTo>
                  <a:close/>
                  <a:moveTo>
                    <a:pt x="2486" y="1"/>
                  </a:moveTo>
                  <a:cubicBezTo>
                    <a:pt x="2353" y="1"/>
                    <a:pt x="2221" y="34"/>
                    <a:pt x="2100" y="98"/>
                  </a:cubicBezTo>
                  <a:lnTo>
                    <a:pt x="1365" y="523"/>
                  </a:lnTo>
                  <a:lnTo>
                    <a:pt x="445" y="1052"/>
                  </a:lnTo>
                  <a:lnTo>
                    <a:pt x="260" y="1159"/>
                  </a:lnTo>
                  <a:cubicBezTo>
                    <a:pt x="182" y="1203"/>
                    <a:pt x="116" y="1266"/>
                    <a:pt x="67" y="1344"/>
                  </a:cubicBezTo>
                  <a:cubicBezTo>
                    <a:pt x="23" y="1418"/>
                    <a:pt x="1" y="1499"/>
                    <a:pt x="1" y="1584"/>
                  </a:cubicBezTo>
                  <a:cubicBezTo>
                    <a:pt x="1" y="1636"/>
                    <a:pt x="19" y="1684"/>
                    <a:pt x="49" y="1724"/>
                  </a:cubicBezTo>
                  <a:cubicBezTo>
                    <a:pt x="82" y="1772"/>
                    <a:pt x="130" y="1817"/>
                    <a:pt x="186" y="1846"/>
                  </a:cubicBezTo>
                  <a:cubicBezTo>
                    <a:pt x="311" y="1918"/>
                    <a:pt x="476" y="1954"/>
                    <a:pt x="640" y="1954"/>
                  </a:cubicBezTo>
                  <a:cubicBezTo>
                    <a:pt x="805" y="1954"/>
                    <a:pt x="969" y="1918"/>
                    <a:pt x="1095" y="1846"/>
                  </a:cubicBezTo>
                  <a:lnTo>
                    <a:pt x="2012" y="1314"/>
                  </a:lnTo>
                  <a:lnTo>
                    <a:pt x="2932" y="786"/>
                  </a:lnTo>
                  <a:cubicBezTo>
                    <a:pt x="3061" y="712"/>
                    <a:pt x="3124" y="616"/>
                    <a:pt x="3124" y="523"/>
                  </a:cubicBezTo>
                  <a:cubicBezTo>
                    <a:pt x="3124" y="471"/>
                    <a:pt x="3117" y="427"/>
                    <a:pt x="3102" y="379"/>
                  </a:cubicBezTo>
                  <a:cubicBezTo>
                    <a:pt x="3087" y="335"/>
                    <a:pt x="3065" y="294"/>
                    <a:pt x="3039" y="253"/>
                  </a:cubicBezTo>
                  <a:cubicBezTo>
                    <a:pt x="2976" y="168"/>
                    <a:pt x="2891" y="98"/>
                    <a:pt x="2792" y="61"/>
                  </a:cubicBezTo>
                  <a:cubicBezTo>
                    <a:pt x="2693" y="21"/>
                    <a:pt x="2589" y="1"/>
                    <a:pt x="2486" y="1"/>
                  </a:cubicBezTo>
                  <a:close/>
                </a:path>
              </a:pathLst>
            </a:custGeom>
            <a:solidFill>
              <a:srgbClr val="73E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30"/>
            <p:cNvSpPr/>
            <p:nvPr/>
          </p:nvSpPr>
          <p:spPr>
            <a:xfrm>
              <a:off x="1516850" y="4797850"/>
              <a:ext cx="64525" cy="36425"/>
            </a:xfrm>
            <a:custGeom>
              <a:rect b="b" l="l" r="r" t="t"/>
              <a:pathLst>
                <a:path extrusionOk="0" h="1457" w="2581">
                  <a:moveTo>
                    <a:pt x="2207" y="1"/>
                  </a:moveTo>
                  <a:cubicBezTo>
                    <a:pt x="2125" y="1"/>
                    <a:pt x="2043" y="19"/>
                    <a:pt x="1967" y="56"/>
                  </a:cubicBezTo>
                  <a:lnTo>
                    <a:pt x="1265" y="466"/>
                  </a:lnTo>
                  <a:lnTo>
                    <a:pt x="840" y="710"/>
                  </a:lnTo>
                  <a:lnTo>
                    <a:pt x="836" y="714"/>
                  </a:lnTo>
                  <a:lnTo>
                    <a:pt x="492" y="910"/>
                  </a:lnTo>
                  <a:lnTo>
                    <a:pt x="396" y="965"/>
                  </a:lnTo>
                  <a:lnTo>
                    <a:pt x="130" y="1121"/>
                  </a:lnTo>
                  <a:cubicBezTo>
                    <a:pt x="0" y="1195"/>
                    <a:pt x="0" y="1320"/>
                    <a:pt x="130" y="1398"/>
                  </a:cubicBezTo>
                  <a:cubicBezTo>
                    <a:pt x="206" y="1437"/>
                    <a:pt x="288" y="1456"/>
                    <a:pt x="370" y="1456"/>
                  </a:cubicBezTo>
                  <a:cubicBezTo>
                    <a:pt x="452" y="1456"/>
                    <a:pt x="535" y="1437"/>
                    <a:pt x="610" y="1398"/>
                  </a:cubicBezTo>
                  <a:lnTo>
                    <a:pt x="629" y="1387"/>
                  </a:lnTo>
                  <a:lnTo>
                    <a:pt x="666" y="1365"/>
                  </a:lnTo>
                  <a:lnTo>
                    <a:pt x="810" y="1283"/>
                  </a:lnTo>
                  <a:lnTo>
                    <a:pt x="880" y="1243"/>
                  </a:lnTo>
                  <a:lnTo>
                    <a:pt x="1132" y="1098"/>
                  </a:lnTo>
                  <a:lnTo>
                    <a:pt x="1180" y="1073"/>
                  </a:lnTo>
                  <a:lnTo>
                    <a:pt x="1316" y="991"/>
                  </a:lnTo>
                  <a:lnTo>
                    <a:pt x="2447" y="337"/>
                  </a:lnTo>
                  <a:cubicBezTo>
                    <a:pt x="2580" y="259"/>
                    <a:pt x="2580" y="134"/>
                    <a:pt x="2447" y="56"/>
                  </a:cubicBezTo>
                  <a:cubicBezTo>
                    <a:pt x="2372" y="19"/>
                    <a:pt x="2289" y="1"/>
                    <a:pt x="2207" y="1"/>
                  </a:cubicBez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30"/>
            <p:cNvSpPr/>
            <p:nvPr/>
          </p:nvSpPr>
          <p:spPr>
            <a:xfrm>
              <a:off x="1535700" y="4848500"/>
              <a:ext cx="25" cy="25"/>
            </a:xfrm>
            <a:custGeom>
              <a:rect b="b" l="l" r="r" t="t"/>
              <a:pathLst>
                <a:path extrusionOk="0" fill="none" h="1" w="1">
                  <a:moveTo>
                    <a:pt x="1" y="0"/>
                  </a:moveTo>
                  <a:lnTo>
                    <a:pt x="1" y="0"/>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30"/>
            <p:cNvSpPr/>
            <p:nvPr/>
          </p:nvSpPr>
          <p:spPr>
            <a:xfrm>
              <a:off x="1510100" y="4809600"/>
              <a:ext cx="78100" cy="41325"/>
            </a:xfrm>
            <a:custGeom>
              <a:rect b="b" l="l" r="r" t="t"/>
              <a:pathLst>
                <a:path extrusionOk="0" h="1653" w="3124">
                  <a:moveTo>
                    <a:pt x="3120" y="0"/>
                  </a:moveTo>
                  <a:cubicBezTo>
                    <a:pt x="3120" y="93"/>
                    <a:pt x="3057" y="189"/>
                    <a:pt x="2932" y="263"/>
                  </a:cubicBezTo>
                  <a:lnTo>
                    <a:pt x="2011" y="795"/>
                  </a:lnTo>
                  <a:lnTo>
                    <a:pt x="1095" y="1323"/>
                  </a:lnTo>
                  <a:cubicBezTo>
                    <a:pt x="969" y="1395"/>
                    <a:pt x="805" y="1431"/>
                    <a:pt x="640" y="1431"/>
                  </a:cubicBezTo>
                  <a:cubicBezTo>
                    <a:pt x="476" y="1431"/>
                    <a:pt x="311" y="1395"/>
                    <a:pt x="185" y="1323"/>
                  </a:cubicBezTo>
                  <a:cubicBezTo>
                    <a:pt x="130" y="1294"/>
                    <a:pt x="82" y="1253"/>
                    <a:pt x="45" y="1201"/>
                  </a:cubicBezTo>
                  <a:cubicBezTo>
                    <a:pt x="15" y="1161"/>
                    <a:pt x="1" y="1113"/>
                    <a:pt x="1" y="1061"/>
                  </a:cubicBezTo>
                  <a:lnTo>
                    <a:pt x="1" y="1131"/>
                  </a:lnTo>
                  <a:cubicBezTo>
                    <a:pt x="1" y="1227"/>
                    <a:pt x="30" y="1323"/>
                    <a:pt x="89" y="1405"/>
                  </a:cubicBezTo>
                  <a:cubicBezTo>
                    <a:pt x="152" y="1490"/>
                    <a:pt x="237" y="1553"/>
                    <a:pt x="333" y="1593"/>
                  </a:cubicBezTo>
                  <a:cubicBezTo>
                    <a:pt x="433" y="1632"/>
                    <a:pt x="537" y="1652"/>
                    <a:pt x="641" y="1652"/>
                  </a:cubicBezTo>
                  <a:cubicBezTo>
                    <a:pt x="773" y="1652"/>
                    <a:pt x="905" y="1620"/>
                    <a:pt x="1025" y="1556"/>
                  </a:cubicBezTo>
                  <a:lnTo>
                    <a:pt x="1209" y="1449"/>
                  </a:lnTo>
                  <a:lnTo>
                    <a:pt x="1856" y="1076"/>
                  </a:lnTo>
                  <a:lnTo>
                    <a:pt x="2019" y="983"/>
                  </a:lnTo>
                  <a:lnTo>
                    <a:pt x="2503" y="702"/>
                  </a:lnTo>
                  <a:lnTo>
                    <a:pt x="2773" y="547"/>
                  </a:lnTo>
                  <a:lnTo>
                    <a:pt x="2865" y="495"/>
                  </a:lnTo>
                  <a:cubicBezTo>
                    <a:pt x="2943" y="447"/>
                    <a:pt x="3009" y="385"/>
                    <a:pt x="3057" y="311"/>
                  </a:cubicBezTo>
                  <a:cubicBezTo>
                    <a:pt x="3102" y="237"/>
                    <a:pt x="3124" y="152"/>
                    <a:pt x="3124" y="67"/>
                  </a:cubicBezTo>
                  <a:lnTo>
                    <a:pt x="3120" y="0"/>
                  </a:lnTo>
                  <a:close/>
                </a:path>
              </a:pathLst>
            </a:custGeom>
            <a:solidFill>
              <a:srgbClr val="1A63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30"/>
            <p:cNvSpPr/>
            <p:nvPr/>
          </p:nvSpPr>
          <p:spPr>
            <a:xfrm>
              <a:off x="1440525" y="4817225"/>
              <a:ext cx="78100" cy="48875"/>
            </a:xfrm>
            <a:custGeom>
              <a:rect b="b" l="l" r="r" t="t"/>
              <a:pathLst>
                <a:path extrusionOk="0" h="1955" w="3124">
                  <a:moveTo>
                    <a:pt x="643" y="51"/>
                  </a:moveTo>
                  <a:cubicBezTo>
                    <a:pt x="726" y="51"/>
                    <a:pt x="808" y="70"/>
                    <a:pt x="884" y="109"/>
                  </a:cubicBezTo>
                  <a:lnTo>
                    <a:pt x="1590" y="516"/>
                  </a:lnTo>
                  <a:lnTo>
                    <a:pt x="2011" y="760"/>
                  </a:lnTo>
                  <a:cubicBezTo>
                    <a:pt x="2011" y="752"/>
                    <a:pt x="2011" y="745"/>
                    <a:pt x="2007" y="737"/>
                  </a:cubicBezTo>
                  <a:lnTo>
                    <a:pt x="2007" y="737"/>
                  </a:lnTo>
                  <a:cubicBezTo>
                    <a:pt x="2015" y="745"/>
                    <a:pt x="2019" y="752"/>
                    <a:pt x="2019" y="763"/>
                  </a:cubicBezTo>
                  <a:lnTo>
                    <a:pt x="2362" y="963"/>
                  </a:lnTo>
                  <a:lnTo>
                    <a:pt x="2458" y="1018"/>
                  </a:lnTo>
                  <a:lnTo>
                    <a:pt x="2725" y="1170"/>
                  </a:lnTo>
                  <a:cubicBezTo>
                    <a:pt x="2858" y="1248"/>
                    <a:pt x="2858" y="1373"/>
                    <a:pt x="2725" y="1447"/>
                  </a:cubicBezTo>
                  <a:cubicBezTo>
                    <a:pt x="2649" y="1486"/>
                    <a:pt x="2566" y="1505"/>
                    <a:pt x="2484" y="1505"/>
                  </a:cubicBezTo>
                  <a:cubicBezTo>
                    <a:pt x="2402" y="1505"/>
                    <a:pt x="2320" y="1486"/>
                    <a:pt x="2244" y="1447"/>
                  </a:cubicBezTo>
                  <a:lnTo>
                    <a:pt x="2226" y="1436"/>
                  </a:lnTo>
                  <a:lnTo>
                    <a:pt x="2189" y="1418"/>
                  </a:lnTo>
                  <a:lnTo>
                    <a:pt x="2044" y="1333"/>
                  </a:lnTo>
                  <a:lnTo>
                    <a:pt x="1974" y="1292"/>
                  </a:lnTo>
                  <a:lnTo>
                    <a:pt x="1723" y="1148"/>
                  </a:lnTo>
                  <a:lnTo>
                    <a:pt x="1678" y="1122"/>
                  </a:lnTo>
                  <a:lnTo>
                    <a:pt x="1538" y="1041"/>
                  </a:lnTo>
                  <a:lnTo>
                    <a:pt x="1534" y="1041"/>
                  </a:lnTo>
                  <a:lnTo>
                    <a:pt x="403" y="386"/>
                  </a:lnTo>
                  <a:cubicBezTo>
                    <a:pt x="274" y="312"/>
                    <a:pt x="270" y="187"/>
                    <a:pt x="403" y="109"/>
                  </a:cubicBezTo>
                  <a:cubicBezTo>
                    <a:pt x="479" y="70"/>
                    <a:pt x="561" y="51"/>
                    <a:pt x="643" y="51"/>
                  </a:cubicBezTo>
                  <a:close/>
                  <a:moveTo>
                    <a:pt x="639" y="1"/>
                  </a:moveTo>
                  <a:cubicBezTo>
                    <a:pt x="535" y="1"/>
                    <a:pt x="432" y="21"/>
                    <a:pt x="333" y="61"/>
                  </a:cubicBezTo>
                  <a:cubicBezTo>
                    <a:pt x="233" y="102"/>
                    <a:pt x="144" y="168"/>
                    <a:pt x="85" y="257"/>
                  </a:cubicBezTo>
                  <a:cubicBezTo>
                    <a:pt x="30" y="335"/>
                    <a:pt x="0" y="427"/>
                    <a:pt x="0" y="523"/>
                  </a:cubicBezTo>
                  <a:cubicBezTo>
                    <a:pt x="4" y="615"/>
                    <a:pt x="67" y="712"/>
                    <a:pt x="193" y="786"/>
                  </a:cubicBezTo>
                  <a:lnTo>
                    <a:pt x="1113" y="1318"/>
                  </a:lnTo>
                  <a:lnTo>
                    <a:pt x="2030" y="1846"/>
                  </a:lnTo>
                  <a:cubicBezTo>
                    <a:pt x="2155" y="1918"/>
                    <a:pt x="2320" y="1954"/>
                    <a:pt x="2484" y="1954"/>
                  </a:cubicBezTo>
                  <a:cubicBezTo>
                    <a:pt x="2649" y="1954"/>
                    <a:pt x="2813" y="1918"/>
                    <a:pt x="2939" y="1846"/>
                  </a:cubicBezTo>
                  <a:cubicBezTo>
                    <a:pt x="2991" y="1817"/>
                    <a:pt x="3039" y="1776"/>
                    <a:pt x="3076" y="1724"/>
                  </a:cubicBezTo>
                  <a:cubicBezTo>
                    <a:pt x="3105" y="1684"/>
                    <a:pt x="3120" y="1636"/>
                    <a:pt x="3124" y="1588"/>
                  </a:cubicBezTo>
                  <a:cubicBezTo>
                    <a:pt x="3124" y="1503"/>
                    <a:pt x="3102" y="1418"/>
                    <a:pt x="3057" y="1344"/>
                  </a:cubicBezTo>
                  <a:cubicBezTo>
                    <a:pt x="3009" y="1270"/>
                    <a:pt x="2943" y="1203"/>
                    <a:pt x="2865" y="1159"/>
                  </a:cubicBezTo>
                  <a:lnTo>
                    <a:pt x="2680" y="1055"/>
                  </a:lnTo>
                  <a:lnTo>
                    <a:pt x="1756" y="523"/>
                  </a:lnTo>
                  <a:lnTo>
                    <a:pt x="1024" y="98"/>
                  </a:lnTo>
                  <a:cubicBezTo>
                    <a:pt x="904" y="34"/>
                    <a:pt x="771" y="1"/>
                    <a:pt x="639" y="1"/>
                  </a:cubicBezTo>
                  <a:close/>
                </a:path>
              </a:pathLst>
            </a:custGeom>
            <a:solidFill>
              <a:srgbClr val="73E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30"/>
            <p:cNvSpPr/>
            <p:nvPr/>
          </p:nvSpPr>
          <p:spPr>
            <a:xfrm>
              <a:off x="1447275" y="4818475"/>
              <a:ext cx="64700" cy="36500"/>
            </a:xfrm>
            <a:custGeom>
              <a:rect b="b" l="l" r="r" t="t"/>
              <a:pathLst>
                <a:path extrusionOk="0" h="1460" w="2588">
                  <a:moveTo>
                    <a:pt x="377" y="1"/>
                  </a:moveTo>
                  <a:cubicBezTo>
                    <a:pt x="295" y="1"/>
                    <a:pt x="213" y="20"/>
                    <a:pt x="137" y="59"/>
                  </a:cubicBezTo>
                  <a:cubicBezTo>
                    <a:pt x="0" y="137"/>
                    <a:pt x="4" y="262"/>
                    <a:pt x="137" y="340"/>
                  </a:cubicBezTo>
                  <a:lnTo>
                    <a:pt x="1268" y="994"/>
                  </a:lnTo>
                  <a:lnTo>
                    <a:pt x="1408" y="1076"/>
                  </a:lnTo>
                  <a:lnTo>
                    <a:pt x="1453" y="1101"/>
                  </a:lnTo>
                  <a:lnTo>
                    <a:pt x="1704" y="1246"/>
                  </a:lnTo>
                  <a:lnTo>
                    <a:pt x="1774" y="1286"/>
                  </a:lnTo>
                  <a:lnTo>
                    <a:pt x="1922" y="1368"/>
                  </a:lnTo>
                  <a:lnTo>
                    <a:pt x="1956" y="1390"/>
                  </a:lnTo>
                  <a:lnTo>
                    <a:pt x="1974" y="1401"/>
                  </a:lnTo>
                  <a:cubicBezTo>
                    <a:pt x="2050" y="1440"/>
                    <a:pt x="2132" y="1459"/>
                    <a:pt x="2214" y="1459"/>
                  </a:cubicBezTo>
                  <a:cubicBezTo>
                    <a:pt x="2296" y="1459"/>
                    <a:pt x="2379" y="1440"/>
                    <a:pt x="2455" y="1401"/>
                  </a:cubicBezTo>
                  <a:cubicBezTo>
                    <a:pt x="2588" y="1323"/>
                    <a:pt x="2588" y="1198"/>
                    <a:pt x="2455" y="1124"/>
                  </a:cubicBezTo>
                  <a:lnTo>
                    <a:pt x="2192" y="968"/>
                  </a:lnTo>
                  <a:lnTo>
                    <a:pt x="2092" y="917"/>
                  </a:lnTo>
                  <a:lnTo>
                    <a:pt x="1749" y="717"/>
                  </a:lnTo>
                  <a:lnTo>
                    <a:pt x="1745" y="713"/>
                  </a:lnTo>
                  <a:lnTo>
                    <a:pt x="1320" y="469"/>
                  </a:lnTo>
                  <a:lnTo>
                    <a:pt x="617" y="59"/>
                  </a:lnTo>
                  <a:cubicBezTo>
                    <a:pt x="542" y="20"/>
                    <a:pt x="459" y="1"/>
                    <a:pt x="377" y="1"/>
                  </a:cubicBez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30"/>
            <p:cNvSpPr/>
            <p:nvPr/>
          </p:nvSpPr>
          <p:spPr>
            <a:xfrm>
              <a:off x="1440525" y="4830200"/>
              <a:ext cx="78200" cy="41375"/>
            </a:xfrm>
            <a:custGeom>
              <a:rect b="b" l="l" r="r" t="t"/>
              <a:pathLst>
                <a:path extrusionOk="0" h="1655" w="3128">
                  <a:moveTo>
                    <a:pt x="4" y="0"/>
                  </a:moveTo>
                  <a:cubicBezTo>
                    <a:pt x="4" y="5"/>
                    <a:pt x="4" y="11"/>
                    <a:pt x="4" y="16"/>
                  </a:cubicBezTo>
                  <a:lnTo>
                    <a:pt x="4" y="16"/>
                  </a:lnTo>
                  <a:lnTo>
                    <a:pt x="4" y="0"/>
                  </a:lnTo>
                  <a:close/>
                  <a:moveTo>
                    <a:pt x="4" y="16"/>
                  </a:moveTo>
                  <a:lnTo>
                    <a:pt x="4" y="71"/>
                  </a:lnTo>
                  <a:cubicBezTo>
                    <a:pt x="0" y="156"/>
                    <a:pt x="26" y="237"/>
                    <a:pt x="71" y="311"/>
                  </a:cubicBezTo>
                  <a:cubicBezTo>
                    <a:pt x="119" y="388"/>
                    <a:pt x="181" y="451"/>
                    <a:pt x="263" y="496"/>
                  </a:cubicBezTo>
                  <a:lnTo>
                    <a:pt x="355" y="551"/>
                  </a:lnTo>
                  <a:lnTo>
                    <a:pt x="625" y="706"/>
                  </a:lnTo>
                  <a:lnTo>
                    <a:pt x="1109" y="987"/>
                  </a:lnTo>
                  <a:lnTo>
                    <a:pt x="1272" y="1080"/>
                  </a:lnTo>
                  <a:lnTo>
                    <a:pt x="1919" y="1453"/>
                  </a:lnTo>
                  <a:lnTo>
                    <a:pt x="2104" y="1560"/>
                  </a:lnTo>
                  <a:cubicBezTo>
                    <a:pt x="2222" y="1623"/>
                    <a:pt x="2356" y="1655"/>
                    <a:pt x="2490" y="1655"/>
                  </a:cubicBezTo>
                  <a:cubicBezTo>
                    <a:pt x="2593" y="1655"/>
                    <a:pt x="2697" y="1636"/>
                    <a:pt x="2795" y="1597"/>
                  </a:cubicBezTo>
                  <a:cubicBezTo>
                    <a:pt x="2891" y="1557"/>
                    <a:pt x="2976" y="1490"/>
                    <a:pt x="3039" y="1405"/>
                  </a:cubicBezTo>
                  <a:cubicBezTo>
                    <a:pt x="3094" y="1327"/>
                    <a:pt x="3127" y="1231"/>
                    <a:pt x="3127" y="1135"/>
                  </a:cubicBezTo>
                  <a:lnTo>
                    <a:pt x="3127" y="1065"/>
                  </a:lnTo>
                  <a:cubicBezTo>
                    <a:pt x="3124" y="1117"/>
                    <a:pt x="3105" y="1165"/>
                    <a:pt x="3076" y="1205"/>
                  </a:cubicBezTo>
                  <a:cubicBezTo>
                    <a:pt x="3039" y="1257"/>
                    <a:pt x="2991" y="1298"/>
                    <a:pt x="2939" y="1327"/>
                  </a:cubicBezTo>
                  <a:cubicBezTo>
                    <a:pt x="2813" y="1399"/>
                    <a:pt x="2649" y="1435"/>
                    <a:pt x="2484" y="1435"/>
                  </a:cubicBezTo>
                  <a:cubicBezTo>
                    <a:pt x="2320" y="1435"/>
                    <a:pt x="2155" y="1399"/>
                    <a:pt x="2030" y="1327"/>
                  </a:cubicBezTo>
                  <a:lnTo>
                    <a:pt x="1109" y="799"/>
                  </a:lnTo>
                  <a:lnTo>
                    <a:pt x="193" y="267"/>
                  </a:lnTo>
                  <a:cubicBezTo>
                    <a:pt x="74" y="196"/>
                    <a:pt x="8" y="107"/>
                    <a:pt x="4" y="16"/>
                  </a:cubicBezTo>
                  <a:close/>
                </a:path>
              </a:pathLst>
            </a:custGeom>
            <a:solidFill>
              <a:srgbClr val="1A63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30"/>
            <p:cNvSpPr/>
            <p:nvPr/>
          </p:nvSpPr>
          <p:spPr>
            <a:xfrm>
              <a:off x="1578850" y="4448825"/>
              <a:ext cx="69250" cy="87350"/>
            </a:xfrm>
            <a:custGeom>
              <a:rect b="b" l="l" r="r" t="t"/>
              <a:pathLst>
                <a:path extrusionOk="0" h="3494" w="2770">
                  <a:moveTo>
                    <a:pt x="3" y="454"/>
                  </a:moveTo>
                  <a:cubicBezTo>
                    <a:pt x="2" y="455"/>
                    <a:pt x="1" y="455"/>
                    <a:pt x="1" y="455"/>
                  </a:cubicBezTo>
                  <a:lnTo>
                    <a:pt x="3" y="454"/>
                  </a:lnTo>
                  <a:close/>
                  <a:moveTo>
                    <a:pt x="969" y="1"/>
                  </a:moveTo>
                  <a:cubicBezTo>
                    <a:pt x="846" y="1"/>
                    <a:pt x="735" y="30"/>
                    <a:pt x="640" y="86"/>
                  </a:cubicBezTo>
                  <a:lnTo>
                    <a:pt x="3" y="454"/>
                  </a:lnTo>
                  <a:lnTo>
                    <a:pt x="3" y="454"/>
                  </a:lnTo>
                  <a:cubicBezTo>
                    <a:pt x="99" y="399"/>
                    <a:pt x="210" y="370"/>
                    <a:pt x="332" y="370"/>
                  </a:cubicBezTo>
                  <a:cubicBezTo>
                    <a:pt x="500" y="370"/>
                    <a:pt x="689" y="425"/>
                    <a:pt x="888" y="540"/>
                  </a:cubicBezTo>
                  <a:cubicBezTo>
                    <a:pt x="1575" y="940"/>
                    <a:pt x="2130" y="1901"/>
                    <a:pt x="2130" y="2692"/>
                  </a:cubicBezTo>
                  <a:cubicBezTo>
                    <a:pt x="2130" y="3087"/>
                    <a:pt x="1989" y="3361"/>
                    <a:pt x="1767" y="3494"/>
                  </a:cubicBezTo>
                  <a:lnTo>
                    <a:pt x="2403" y="3124"/>
                  </a:lnTo>
                  <a:cubicBezTo>
                    <a:pt x="2629" y="2995"/>
                    <a:pt x="2769" y="2718"/>
                    <a:pt x="2769" y="2322"/>
                  </a:cubicBezTo>
                  <a:cubicBezTo>
                    <a:pt x="2769" y="1531"/>
                    <a:pt x="2215" y="570"/>
                    <a:pt x="1527" y="171"/>
                  </a:cubicBezTo>
                  <a:cubicBezTo>
                    <a:pt x="1326" y="55"/>
                    <a:pt x="1136" y="1"/>
                    <a:pt x="969" y="1"/>
                  </a:cubicBezTo>
                  <a:close/>
                </a:path>
              </a:pathLst>
            </a:custGeom>
            <a:solidFill>
              <a:srgbClr val="73E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30"/>
            <p:cNvSpPr/>
            <p:nvPr/>
          </p:nvSpPr>
          <p:spPr>
            <a:xfrm>
              <a:off x="1569700" y="4458100"/>
              <a:ext cx="62400" cy="80150"/>
            </a:xfrm>
            <a:custGeom>
              <a:rect b="b" l="l" r="r" t="t"/>
              <a:pathLst>
                <a:path extrusionOk="0" h="3206" w="2496">
                  <a:moveTo>
                    <a:pt x="694" y="1"/>
                  </a:moveTo>
                  <a:cubicBezTo>
                    <a:pt x="287" y="1"/>
                    <a:pt x="7" y="324"/>
                    <a:pt x="4" y="883"/>
                  </a:cubicBezTo>
                  <a:cubicBezTo>
                    <a:pt x="1" y="1674"/>
                    <a:pt x="559" y="2639"/>
                    <a:pt x="1246" y="3034"/>
                  </a:cubicBezTo>
                  <a:cubicBezTo>
                    <a:pt x="1447" y="3151"/>
                    <a:pt x="1637" y="3206"/>
                    <a:pt x="1805" y="3206"/>
                  </a:cubicBezTo>
                  <a:cubicBezTo>
                    <a:pt x="2214" y="3206"/>
                    <a:pt x="2496" y="2881"/>
                    <a:pt x="2496" y="2321"/>
                  </a:cubicBezTo>
                  <a:cubicBezTo>
                    <a:pt x="2496" y="1530"/>
                    <a:pt x="1941" y="569"/>
                    <a:pt x="1254" y="173"/>
                  </a:cubicBezTo>
                  <a:cubicBezTo>
                    <a:pt x="1052" y="56"/>
                    <a:pt x="862" y="1"/>
                    <a:pt x="694" y="1"/>
                  </a:cubicBezTo>
                  <a:close/>
                </a:path>
              </a:pathLst>
            </a:custGeom>
            <a:solidFill>
              <a:srgbClr val="1A63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30"/>
            <p:cNvSpPr/>
            <p:nvPr/>
          </p:nvSpPr>
          <p:spPr>
            <a:xfrm>
              <a:off x="1497900" y="4480100"/>
              <a:ext cx="116375" cy="87800"/>
            </a:xfrm>
            <a:custGeom>
              <a:rect b="b" l="l" r="r" t="t"/>
              <a:pathLst>
                <a:path extrusionOk="0" h="3512" w="4655">
                  <a:moveTo>
                    <a:pt x="3861" y="1"/>
                  </a:moveTo>
                  <a:cubicBezTo>
                    <a:pt x="3809" y="1"/>
                    <a:pt x="3761" y="13"/>
                    <a:pt x="3719" y="36"/>
                  </a:cubicBezTo>
                  <a:lnTo>
                    <a:pt x="160" y="2143"/>
                  </a:lnTo>
                  <a:cubicBezTo>
                    <a:pt x="64" y="2198"/>
                    <a:pt x="1" y="2320"/>
                    <a:pt x="1" y="2494"/>
                  </a:cubicBezTo>
                  <a:cubicBezTo>
                    <a:pt x="1" y="2842"/>
                    <a:pt x="245" y="3263"/>
                    <a:pt x="544" y="3437"/>
                  </a:cubicBezTo>
                  <a:cubicBezTo>
                    <a:pt x="633" y="3487"/>
                    <a:pt x="716" y="3511"/>
                    <a:pt x="790" y="3511"/>
                  </a:cubicBezTo>
                  <a:cubicBezTo>
                    <a:pt x="846" y="3511"/>
                    <a:pt x="897" y="3497"/>
                    <a:pt x="940" y="3470"/>
                  </a:cubicBezTo>
                  <a:lnTo>
                    <a:pt x="940" y="3470"/>
                  </a:lnTo>
                  <a:cubicBezTo>
                    <a:pt x="938" y="3471"/>
                    <a:pt x="935" y="3472"/>
                    <a:pt x="932" y="3474"/>
                  </a:cubicBezTo>
                  <a:lnTo>
                    <a:pt x="949" y="3464"/>
                  </a:lnTo>
                  <a:lnTo>
                    <a:pt x="949" y="3464"/>
                  </a:lnTo>
                  <a:cubicBezTo>
                    <a:pt x="946" y="3466"/>
                    <a:pt x="943" y="3468"/>
                    <a:pt x="940" y="3470"/>
                  </a:cubicBezTo>
                  <a:lnTo>
                    <a:pt x="940" y="3470"/>
                  </a:lnTo>
                  <a:cubicBezTo>
                    <a:pt x="944" y="3467"/>
                    <a:pt x="948" y="3465"/>
                    <a:pt x="950" y="3463"/>
                  </a:cubicBezTo>
                  <a:lnTo>
                    <a:pt x="950" y="3463"/>
                  </a:lnTo>
                  <a:lnTo>
                    <a:pt x="949" y="3464"/>
                  </a:lnTo>
                  <a:lnTo>
                    <a:pt x="949" y="3464"/>
                  </a:lnTo>
                  <a:cubicBezTo>
                    <a:pt x="950" y="3463"/>
                    <a:pt x="950" y="3463"/>
                    <a:pt x="951" y="3463"/>
                  </a:cubicBezTo>
                  <a:lnTo>
                    <a:pt x="951" y="3463"/>
                  </a:lnTo>
                  <a:cubicBezTo>
                    <a:pt x="951" y="3463"/>
                    <a:pt x="950" y="3463"/>
                    <a:pt x="950" y="3463"/>
                  </a:cubicBezTo>
                  <a:lnTo>
                    <a:pt x="950" y="3463"/>
                  </a:lnTo>
                  <a:lnTo>
                    <a:pt x="4492" y="1370"/>
                  </a:lnTo>
                  <a:cubicBezTo>
                    <a:pt x="4592" y="1311"/>
                    <a:pt x="4651" y="1193"/>
                    <a:pt x="4651" y="1019"/>
                  </a:cubicBezTo>
                  <a:cubicBezTo>
                    <a:pt x="4654" y="676"/>
                    <a:pt x="4410" y="250"/>
                    <a:pt x="4107" y="77"/>
                  </a:cubicBezTo>
                  <a:cubicBezTo>
                    <a:pt x="4019" y="25"/>
                    <a:pt x="3935" y="1"/>
                    <a:pt x="3861" y="1"/>
                  </a:cubicBez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30"/>
            <p:cNvSpPr/>
            <p:nvPr/>
          </p:nvSpPr>
          <p:spPr>
            <a:xfrm>
              <a:off x="1468900" y="4493575"/>
              <a:ext cx="90950" cy="114675"/>
            </a:xfrm>
            <a:custGeom>
              <a:rect b="b" l="l" r="r" t="t"/>
              <a:pathLst>
                <a:path extrusionOk="0" h="4587" w="3638">
                  <a:moveTo>
                    <a:pt x="3" y="593"/>
                  </a:moveTo>
                  <a:cubicBezTo>
                    <a:pt x="2" y="594"/>
                    <a:pt x="1" y="594"/>
                    <a:pt x="0" y="595"/>
                  </a:cubicBezTo>
                  <a:lnTo>
                    <a:pt x="3" y="593"/>
                  </a:lnTo>
                  <a:close/>
                  <a:moveTo>
                    <a:pt x="1267" y="0"/>
                  </a:moveTo>
                  <a:cubicBezTo>
                    <a:pt x="1108" y="0"/>
                    <a:pt x="963" y="38"/>
                    <a:pt x="839" y="111"/>
                  </a:cubicBezTo>
                  <a:lnTo>
                    <a:pt x="3" y="593"/>
                  </a:lnTo>
                  <a:lnTo>
                    <a:pt x="3" y="593"/>
                  </a:lnTo>
                  <a:cubicBezTo>
                    <a:pt x="128" y="521"/>
                    <a:pt x="272" y="484"/>
                    <a:pt x="431" y="484"/>
                  </a:cubicBezTo>
                  <a:cubicBezTo>
                    <a:pt x="654" y="484"/>
                    <a:pt x="904" y="557"/>
                    <a:pt x="1168" y="709"/>
                  </a:cubicBezTo>
                  <a:cubicBezTo>
                    <a:pt x="2070" y="1231"/>
                    <a:pt x="2802" y="2498"/>
                    <a:pt x="2798" y="3537"/>
                  </a:cubicBezTo>
                  <a:cubicBezTo>
                    <a:pt x="2798" y="4050"/>
                    <a:pt x="2614" y="4415"/>
                    <a:pt x="2323" y="4586"/>
                  </a:cubicBezTo>
                  <a:lnTo>
                    <a:pt x="2323" y="4586"/>
                  </a:lnTo>
                  <a:lnTo>
                    <a:pt x="3157" y="4099"/>
                  </a:lnTo>
                  <a:cubicBezTo>
                    <a:pt x="3449" y="3929"/>
                    <a:pt x="3634" y="3567"/>
                    <a:pt x="3634" y="3049"/>
                  </a:cubicBezTo>
                  <a:cubicBezTo>
                    <a:pt x="3637" y="2011"/>
                    <a:pt x="2909" y="746"/>
                    <a:pt x="2003" y="225"/>
                  </a:cubicBezTo>
                  <a:cubicBezTo>
                    <a:pt x="1739" y="73"/>
                    <a:pt x="1489" y="0"/>
                    <a:pt x="1267" y="0"/>
                  </a:cubicBezTo>
                  <a:close/>
                  <a:moveTo>
                    <a:pt x="2323" y="4586"/>
                  </a:moveTo>
                  <a:lnTo>
                    <a:pt x="2321" y="4587"/>
                  </a:lnTo>
                  <a:cubicBezTo>
                    <a:pt x="2322" y="4587"/>
                    <a:pt x="2323" y="4586"/>
                    <a:pt x="2323" y="4586"/>
                  </a:cubicBezTo>
                  <a:close/>
                </a:path>
              </a:pathLst>
            </a:custGeom>
            <a:solidFill>
              <a:srgbClr val="73E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30"/>
            <p:cNvSpPr/>
            <p:nvPr/>
          </p:nvSpPr>
          <p:spPr>
            <a:xfrm>
              <a:off x="1456875" y="4505700"/>
              <a:ext cx="82075" cy="105350"/>
            </a:xfrm>
            <a:custGeom>
              <a:rect b="b" l="l" r="r" t="t"/>
              <a:pathLst>
                <a:path extrusionOk="0" h="4214" w="3283">
                  <a:moveTo>
                    <a:pt x="913" y="0"/>
                  </a:moveTo>
                  <a:cubicBezTo>
                    <a:pt x="376" y="0"/>
                    <a:pt x="7" y="424"/>
                    <a:pt x="4" y="1160"/>
                  </a:cubicBezTo>
                  <a:cubicBezTo>
                    <a:pt x="1" y="2198"/>
                    <a:pt x="732" y="3466"/>
                    <a:pt x="1638" y="3987"/>
                  </a:cubicBezTo>
                  <a:cubicBezTo>
                    <a:pt x="1902" y="4141"/>
                    <a:pt x="2151" y="4213"/>
                    <a:pt x="2372" y="4213"/>
                  </a:cubicBezTo>
                  <a:cubicBezTo>
                    <a:pt x="2907" y="4213"/>
                    <a:pt x="3277" y="3787"/>
                    <a:pt x="3279" y="3052"/>
                  </a:cubicBezTo>
                  <a:cubicBezTo>
                    <a:pt x="3283" y="2013"/>
                    <a:pt x="2551" y="746"/>
                    <a:pt x="1649" y="224"/>
                  </a:cubicBezTo>
                  <a:cubicBezTo>
                    <a:pt x="1385" y="72"/>
                    <a:pt x="1135" y="0"/>
                    <a:pt x="913" y="0"/>
                  </a:cubicBezTo>
                  <a:close/>
                </a:path>
              </a:pathLst>
            </a:custGeom>
            <a:solidFill>
              <a:srgbClr val="1A63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30"/>
            <p:cNvSpPr/>
            <p:nvPr/>
          </p:nvSpPr>
          <p:spPr>
            <a:xfrm>
              <a:off x="1271425" y="4519425"/>
              <a:ext cx="254975" cy="198425"/>
            </a:xfrm>
            <a:custGeom>
              <a:rect b="b" l="l" r="r" t="t"/>
              <a:pathLst>
                <a:path extrusionOk="0" h="7937" w="10199">
                  <a:moveTo>
                    <a:pt x="8272" y="0"/>
                  </a:moveTo>
                  <a:cubicBezTo>
                    <a:pt x="8143" y="0"/>
                    <a:pt x="8025" y="31"/>
                    <a:pt x="7925" y="89"/>
                  </a:cubicBezTo>
                  <a:lnTo>
                    <a:pt x="0" y="4695"/>
                  </a:lnTo>
                  <a:cubicBezTo>
                    <a:pt x="101" y="4638"/>
                    <a:pt x="218" y="4608"/>
                    <a:pt x="347" y="4608"/>
                  </a:cubicBezTo>
                  <a:cubicBezTo>
                    <a:pt x="526" y="4608"/>
                    <a:pt x="728" y="4665"/>
                    <a:pt x="943" y="4787"/>
                  </a:cubicBezTo>
                  <a:cubicBezTo>
                    <a:pt x="1678" y="5213"/>
                    <a:pt x="2273" y="6240"/>
                    <a:pt x="2270" y="7083"/>
                  </a:cubicBezTo>
                  <a:cubicBezTo>
                    <a:pt x="2270" y="7499"/>
                    <a:pt x="2126" y="7792"/>
                    <a:pt x="1891" y="7931"/>
                  </a:cubicBezTo>
                  <a:lnTo>
                    <a:pt x="1891" y="7931"/>
                  </a:lnTo>
                  <a:lnTo>
                    <a:pt x="9806" y="3331"/>
                  </a:lnTo>
                  <a:cubicBezTo>
                    <a:pt x="10047" y="3194"/>
                    <a:pt x="10194" y="2899"/>
                    <a:pt x="10194" y="2477"/>
                  </a:cubicBezTo>
                  <a:cubicBezTo>
                    <a:pt x="10198" y="1635"/>
                    <a:pt x="9603" y="607"/>
                    <a:pt x="8871" y="182"/>
                  </a:cubicBezTo>
                  <a:cubicBezTo>
                    <a:pt x="8656" y="59"/>
                    <a:pt x="8452" y="0"/>
                    <a:pt x="8272" y="0"/>
                  </a:cubicBezTo>
                  <a:close/>
                  <a:moveTo>
                    <a:pt x="1891" y="7931"/>
                  </a:moveTo>
                  <a:lnTo>
                    <a:pt x="1882" y="7937"/>
                  </a:lnTo>
                  <a:cubicBezTo>
                    <a:pt x="1885" y="7935"/>
                    <a:pt x="1888" y="7933"/>
                    <a:pt x="1891" y="7931"/>
                  </a:cubicBez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30"/>
            <p:cNvSpPr/>
            <p:nvPr/>
          </p:nvSpPr>
          <p:spPr>
            <a:xfrm>
              <a:off x="1261625" y="4634575"/>
              <a:ext cx="66650" cy="85550"/>
            </a:xfrm>
            <a:custGeom>
              <a:rect b="b" l="l" r="r" t="t"/>
              <a:pathLst>
                <a:path extrusionOk="0" h="3422" w="2666">
                  <a:moveTo>
                    <a:pt x="741" y="1"/>
                  </a:moveTo>
                  <a:cubicBezTo>
                    <a:pt x="305" y="1"/>
                    <a:pt x="3" y="345"/>
                    <a:pt x="0" y="943"/>
                  </a:cubicBezTo>
                  <a:cubicBezTo>
                    <a:pt x="0" y="1786"/>
                    <a:pt x="592" y="2813"/>
                    <a:pt x="1327" y="3238"/>
                  </a:cubicBezTo>
                  <a:cubicBezTo>
                    <a:pt x="1542" y="3362"/>
                    <a:pt x="1745" y="3421"/>
                    <a:pt x="1925" y="3421"/>
                  </a:cubicBezTo>
                  <a:cubicBezTo>
                    <a:pt x="2360" y="3421"/>
                    <a:pt x="2659" y="3076"/>
                    <a:pt x="2662" y="2477"/>
                  </a:cubicBezTo>
                  <a:cubicBezTo>
                    <a:pt x="2665" y="1634"/>
                    <a:pt x="2070" y="607"/>
                    <a:pt x="1335" y="181"/>
                  </a:cubicBezTo>
                  <a:cubicBezTo>
                    <a:pt x="1122" y="59"/>
                    <a:pt x="920" y="1"/>
                    <a:pt x="74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30"/>
            <p:cNvSpPr/>
            <p:nvPr/>
          </p:nvSpPr>
          <p:spPr>
            <a:xfrm>
              <a:off x="1246650" y="4664350"/>
              <a:ext cx="57325" cy="50075"/>
            </a:xfrm>
            <a:custGeom>
              <a:rect b="b" l="l" r="r" t="t"/>
              <a:pathLst>
                <a:path extrusionOk="0" h="2003" w="2293">
                  <a:moveTo>
                    <a:pt x="4" y="977"/>
                  </a:moveTo>
                  <a:lnTo>
                    <a:pt x="4" y="977"/>
                  </a:lnTo>
                  <a:cubicBezTo>
                    <a:pt x="3" y="978"/>
                    <a:pt x="2" y="978"/>
                    <a:pt x="1" y="979"/>
                  </a:cubicBezTo>
                  <a:lnTo>
                    <a:pt x="4" y="977"/>
                  </a:lnTo>
                  <a:close/>
                  <a:moveTo>
                    <a:pt x="1685" y="0"/>
                  </a:moveTo>
                  <a:cubicBezTo>
                    <a:pt x="1643" y="0"/>
                    <a:pt x="1605" y="10"/>
                    <a:pt x="1571" y="29"/>
                  </a:cubicBezTo>
                  <a:lnTo>
                    <a:pt x="4" y="977"/>
                  </a:lnTo>
                  <a:lnTo>
                    <a:pt x="4" y="977"/>
                  </a:lnTo>
                  <a:cubicBezTo>
                    <a:pt x="35" y="959"/>
                    <a:pt x="71" y="950"/>
                    <a:pt x="110" y="950"/>
                  </a:cubicBezTo>
                  <a:cubicBezTo>
                    <a:pt x="168" y="950"/>
                    <a:pt x="233" y="969"/>
                    <a:pt x="300" y="1009"/>
                  </a:cubicBezTo>
                  <a:cubicBezTo>
                    <a:pt x="533" y="1142"/>
                    <a:pt x="721" y="1467"/>
                    <a:pt x="721" y="1733"/>
                  </a:cubicBezTo>
                  <a:cubicBezTo>
                    <a:pt x="721" y="1865"/>
                    <a:pt x="674" y="1958"/>
                    <a:pt x="601" y="2002"/>
                  </a:cubicBezTo>
                  <a:lnTo>
                    <a:pt x="601" y="2002"/>
                  </a:lnTo>
                  <a:lnTo>
                    <a:pt x="2170" y="1053"/>
                  </a:lnTo>
                  <a:cubicBezTo>
                    <a:pt x="2244" y="1009"/>
                    <a:pt x="2292" y="916"/>
                    <a:pt x="2292" y="783"/>
                  </a:cubicBezTo>
                  <a:cubicBezTo>
                    <a:pt x="2292" y="517"/>
                    <a:pt x="2104" y="192"/>
                    <a:pt x="1871" y="59"/>
                  </a:cubicBezTo>
                  <a:cubicBezTo>
                    <a:pt x="1805" y="18"/>
                    <a:pt x="1742" y="0"/>
                    <a:pt x="1685" y="0"/>
                  </a:cubicBezTo>
                  <a:close/>
                  <a:moveTo>
                    <a:pt x="601" y="2002"/>
                  </a:moveTo>
                  <a:lnTo>
                    <a:pt x="599" y="2003"/>
                  </a:lnTo>
                  <a:cubicBezTo>
                    <a:pt x="600" y="2003"/>
                    <a:pt x="600" y="2002"/>
                    <a:pt x="601" y="2002"/>
                  </a:cubicBez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30"/>
            <p:cNvSpPr/>
            <p:nvPr/>
          </p:nvSpPr>
          <p:spPr>
            <a:xfrm>
              <a:off x="1243500" y="4688075"/>
              <a:ext cx="21200" cy="27150"/>
            </a:xfrm>
            <a:custGeom>
              <a:rect b="b" l="l" r="r" t="t"/>
              <a:pathLst>
                <a:path extrusionOk="0" h="1086" w="848">
                  <a:moveTo>
                    <a:pt x="237" y="1"/>
                  </a:moveTo>
                  <a:cubicBezTo>
                    <a:pt x="99" y="1"/>
                    <a:pt x="3" y="111"/>
                    <a:pt x="1" y="300"/>
                  </a:cubicBezTo>
                  <a:cubicBezTo>
                    <a:pt x="1" y="566"/>
                    <a:pt x="189" y="891"/>
                    <a:pt x="422" y="1028"/>
                  </a:cubicBezTo>
                  <a:cubicBezTo>
                    <a:pt x="490" y="1067"/>
                    <a:pt x="554" y="1085"/>
                    <a:pt x="610" y="1085"/>
                  </a:cubicBezTo>
                  <a:cubicBezTo>
                    <a:pt x="749" y="1085"/>
                    <a:pt x="844" y="976"/>
                    <a:pt x="844" y="784"/>
                  </a:cubicBezTo>
                  <a:cubicBezTo>
                    <a:pt x="847" y="518"/>
                    <a:pt x="659" y="193"/>
                    <a:pt x="426" y="60"/>
                  </a:cubicBezTo>
                  <a:cubicBezTo>
                    <a:pt x="358" y="20"/>
                    <a:pt x="294" y="1"/>
                    <a:pt x="23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30"/>
            <p:cNvSpPr/>
            <p:nvPr/>
          </p:nvSpPr>
          <p:spPr>
            <a:xfrm>
              <a:off x="1248325" y="4694200"/>
              <a:ext cx="11575" cy="14925"/>
            </a:xfrm>
            <a:custGeom>
              <a:rect b="b" l="l" r="r" t="t"/>
              <a:pathLst>
                <a:path extrusionOk="0" h="597" w="463">
                  <a:moveTo>
                    <a:pt x="125" y="1"/>
                  </a:moveTo>
                  <a:cubicBezTo>
                    <a:pt x="50" y="1"/>
                    <a:pt x="0" y="60"/>
                    <a:pt x="0" y="162"/>
                  </a:cubicBezTo>
                  <a:cubicBezTo>
                    <a:pt x="7" y="325"/>
                    <a:pt x="92" y="476"/>
                    <a:pt x="229" y="565"/>
                  </a:cubicBezTo>
                  <a:cubicBezTo>
                    <a:pt x="267" y="587"/>
                    <a:pt x="303" y="597"/>
                    <a:pt x="334" y="597"/>
                  </a:cubicBezTo>
                  <a:cubicBezTo>
                    <a:pt x="410" y="597"/>
                    <a:pt x="462" y="537"/>
                    <a:pt x="462" y="432"/>
                  </a:cubicBezTo>
                  <a:cubicBezTo>
                    <a:pt x="451" y="269"/>
                    <a:pt x="366" y="121"/>
                    <a:pt x="229" y="33"/>
                  </a:cubicBezTo>
                  <a:cubicBezTo>
                    <a:pt x="191" y="11"/>
                    <a:pt x="156" y="1"/>
                    <a:pt x="125" y="1"/>
                  </a:cubicBezTo>
                  <a:close/>
                </a:path>
              </a:pathLst>
            </a:custGeom>
            <a:solidFill>
              <a:srgbClr val="34C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30"/>
            <p:cNvSpPr/>
            <p:nvPr/>
          </p:nvSpPr>
          <p:spPr>
            <a:xfrm>
              <a:off x="1311725" y="4528600"/>
              <a:ext cx="173825" cy="106075"/>
            </a:xfrm>
            <a:custGeom>
              <a:rect b="b" l="l" r="r" t="t"/>
              <a:pathLst>
                <a:path extrusionOk="0" h="4243" w="6953">
                  <a:moveTo>
                    <a:pt x="6475" y="1"/>
                  </a:moveTo>
                  <a:cubicBezTo>
                    <a:pt x="6401" y="1"/>
                    <a:pt x="6324" y="20"/>
                    <a:pt x="6254" y="63"/>
                  </a:cubicBezTo>
                  <a:cubicBezTo>
                    <a:pt x="5618" y="436"/>
                    <a:pt x="1079" y="3034"/>
                    <a:pt x="410" y="3430"/>
                  </a:cubicBezTo>
                  <a:cubicBezTo>
                    <a:pt x="0" y="3671"/>
                    <a:pt x="255" y="4242"/>
                    <a:pt x="634" y="4242"/>
                  </a:cubicBezTo>
                  <a:cubicBezTo>
                    <a:pt x="703" y="4242"/>
                    <a:pt x="776" y="4223"/>
                    <a:pt x="850" y="4180"/>
                  </a:cubicBezTo>
                  <a:cubicBezTo>
                    <a:pt x="1534" y="3777"/>
                    <a:pt x="6143" y="1142"/>
                    <a:pt x="6697" y="813"/>
                  </a:cubicBezTo>
                  <a:cubicBezTo>
                    <a:pt x="6871" y="709"/>
                    <a:pt x="6952" y="499"/>
                    <a:pt x="6890" y="306"/>
                  </a:cubicBezTo>
                  <a:cubicBezTo>
                    <a:pt x="6829" y="116"/>
                    <a:pt x="6657" y="1"/>
                    <a:pt x="647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30"/>
            <p:cNvSpPr/>
            <p:nvPr/>
          </p:nvSpPr>
          <p:spPr>
            <a:xfrm>
              <a:off x="1610425" y="4717500"/>
              <a:ext cx="42975" cy="32875"/>
            </a:xfrm>
            <a:custGeom>
              <a:rect b="b" l="l" r="r" t="t"/>
              <a:pathLst>
                <a:path extrusionOk="0" h="1315" w="1719">
                  <a:moveTo>
                    <a:pt x="427" y="1"/>
                  </a:moveTo>
                  <a:cubicBezTo>
                    <a:pt x="204" y="1"/>
                    <a:pt x="1" y="185"/>
                    <a:pt x="9" y="435"/>
                  </a:cubicBezTo>
                  <a:cubicBezTo>
                    <a:pt x="17" y="583"/>
                    <a:pt x="98" y="716"/>
                    <a:pt x="227" y="790"/>
                  </a:cubicBezTo>
                  <a:lnTo>
                    <a:pt x="1089" y="1263"/>
                  </a:lnTo>
                  <a:cubicBezTo>
                    <a:pt x="1154" y="1299"/>
                    <a:pt x="1222" y="1315"/>
                    <a:pt x="1288" y="1315"/>
                  </a:cubicBezTo>
                  <a:cubicBezTo>
                    <a:pt x="1513" y="1315"/>
                    <a:pt x="1718" y="1130"/>
                    <a:pt x="1709" y="882"/>
                  </a:cubicBezTo>
                  <a:cubicBezTo>
                    <a:pt x="1706" y="734"/>
                    <a:pt x="1624" y="598"/>
                    <a:pt x="1495" y="527"/>
                  </a:cubicBezTo>
                  <a:lnTo>
                    <a:pt x="630" y="54"/>
                  </a:lnTo>
                  <a:cubicBezTo>
                    <a:pt x="564" y="18"/>
                    <a:pt x="495" y="1"/>
                    <a:pt x="427" y="1"/>
                  </a:cubicBezTo>
                  <a:close/>
                </a:path>
              </a:pathLst>
            </a:custGeom>
            <a:solidFill>
              <a:srgbClr val="E8F3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30"/>
            <p:cNvSpPr/>
            <p:nvPr/>
          </p:nvSpPr>
          <p:spPr>
            <a:xfrm>
              <a:off x="1604625" y="4714450"/>
              <a:ext cx="30625" cy="27800"/>
            </a:xfrm>
            <a:custGeom>
              <a:rect b="b" l="l" r="r" t="t"/>
              <a:pathLst>
                <a:path extrusionOk="0" h="1112" w="1225">
                  <a:moveTo>
                    <a:pt x="1217" y="335"/>
                  </a:moveTo>
                  <a:lnTo>
                    <a:pt x="1224" y="339"/>
                  </a:lnTo>
                  <a:cubicBezTo>
                    <a:pt x="1222" y="338"/>
                    <a:pt x="1220" y="336"/>
                    <a:pt x="1217" y="335"/>
                  </a:cubicBezTo>
                  <a:close/>
                  <a:moveTo>
                    <a:pt x="507" y="0"/>
                  </a:moveTo>
                  <a:cubicBezTo>
                    <a:pt x="354" y="0"/>
                    <a:pt x="205" y="81"/>
                    <a:pt x="123" y="224"/>
                  </a:cubicBezTo>
                  <a:cubicBezTo>
                    <a:pt x="1" y="435"/>
                    <a:pt x="71" y="709"/>
                    <a:pt x="286" y="834"/>
                  </a:cubicBezTo>
                  <a:lnTo>
                    <a:pt x="781" y="1112"/>
                  </a:lnTo>
                  <a:cubicBezTo>
                    <a:pt x="725" y="1078"/>
                    <a:pt x="688" y="1008"/>
                    <a:pt x="688" y="908"/>
                  </a:cubicBezTo>
                  <a:cubicBezTo>
                    <a:pt x="700" y="686"/>
                    <a:pt x="814" y="483"/>
                    <a:pt x="1003" y="361"/>
                  </a:cubicBezTo>
                  <a:cubicBezTo>
                    <a:pt x="1052" y="331"/>
                    <a:pt x="1099" y="317"/>
                    <a:pt x="1142" y="317"/>
                  </a:cubicBezTo>
                  <a:cubicBezTo>
                    <a:pt x="1170" y="317"/>
                    <a:pt x="1195" y="323"/>
                    <a:pt x="1217" y="335"/>
                  </a:cubicBezTo>
                  <a:lnTo>
                    <a:pt x="1217" y="335"/>
                  </a:lnTo>
                  <a:lnTo>
                    <a:pt x="729" y="62"/>
                  </a:lnTo>
                  <a:cubicBezTo>
                    <a:pt x="659" y="20"/>
                    <a:pt x="583" y="0"/>
                    <a:pt x="507" y="0"/>
                  </a:cubicBezTo>
                  <a:close/>
                </a:path>
              </a:pathLst>
            </a:custGeom>
            <a:solidFill>
              <a:srgbClr val="FF2A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30"/>
            <p:cNvSpPr/>
            <p:nvPr/>
          </p:nvSpPr>
          <p:spPr>
            <a:xfrm>
              <a:off x="1621825" y="4722300"/>
              <a:ext cx="15725" cy="20450"/>
            </a:xfrm>
            <a:custGeom>
              <a:rect b="b" l="l" r="r" t="t"/>
              <a:pathLst>
                <a:path extrusionOk="0" h="818" w="629">
                  <a:moveTo>
                    <a:pt x="454" y="1"/>
                  </a:moveTo>
                  <a:cubicBezTo>
                    <a:pt x="412" y="1"/>
                    <a:pt x="365" y="15"/>
                    <a:pt x="315" y="43"/>
                  </a:cubicBezTo>
                  <a:cubicBezTo>
                    <a:pt x="130" y="165"/>
                    <a:pt x="12" y="372"/>
                    <a:pt x="0" y="594"/>
                  </a:cubicBezTo>
                  <a:cubicBezTo>
                    <a:pt x="0" y="736"/>
                    <a:pt x="73" y="818"/>
                    <a:pt x="176" y="818"/>
                  </a:cubicBezTo>
                  <a:cubicBezTo>
                    <a:pt x="218" y="818"/>
                    <a:pt x="265" y="804"/>
                    <a:pt x="315" y="775"/>
                  </a:cubicBezTo>
                  <a:cubicBezTo>
                    <a:pt x="503" y="653"/>
                    <a:pt x="618" y="450"/>
                    <a:pt x="629" y="228"/>
                  </a:cubicBezTo>
                  <a:cubicBezTo>
                    <a:pt x="629" y="84"/>
                    <a:pt x="558" y="1"/>
                    <a:pt x="454" y="1"/>
                  </a:cubicBezTo>
                  <a:close/>
                </a:path>
              </a:pathLst>
            </a:custGeom>
            <a:solidFill>
              <a:srgbClr val="C650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30"/>
            <p:cNvSpPr/>
            <p:nvPr/>
          </p:nvSpPr>
          <p:spPr>
            <a:xfrm>
              <a:off x="1620725" y="4723525"/>
              <a:ext cx="32450" cy="26700"/>
            </a:xfrm>
            <a:custGeom>
              <a:rect b="b" l="l" r="r" t="t"/>
              <a:pathLst>
                <a:path extrusionOk="0" h="1068" w="1298">
                  <a:moveTo>
                    <a:pt x="552" y="0"/>
                  </a:moveTo>
                  <a:cubicBezTo>
                    <a:pt x="549" y="0"/>
                    <a:pt x="546" y="1"/>
                    <a:pt x="543" y="2"/>
                  </a:cubicBezTo>
                  <a:cubicBezTo>
                    <a:pt x="325" y="24"/>
                    <a:pt x="0" y="360"/>
                    <a:pt x="152" y="719"/>
                  </a:cubicBezTo>
                  <a:cubicBezTo>
                    <a:pt x="155" y="730"/>
                    <a:pt x="166" y="741"/>
                    <a:pt x="178" y="745"/>
                  </a:cubicBezTo>
                  <a:lnTo>
                    <a:pt x="318" y="822"/>
                  </a:lnTo>
                  <a:lnTo>
                    <a:pt x="665" y="1015"/>
                  </a:lnTo>
                  <a:cubicBezTo>
                    <a:pt x="732" y="1051"/>
                    <a:pt x="801" y="1067"/>
                    <a:pt x="869" y="1067"/>
                  </a:cubicBezTo>
                  <a:cubicBezTo>
                    <a:pt x="1093" y="1067"/>
                    <a:pt x="1297" y="887"/>
                    <a:pt x="1297" y="638"/>
                  </a:cubicBezTo>
                  <a:cubicBezTo>
                    <a:pt x="1297" y="493"/>
                    <a:pt x="1220" y="360"/>
                    <a:pt x="1094" y="294"/>
                  </a:cubicBezTo>
                  <a:lnTo>
                    <a:pt x="747" y="102"/>
                  </a:lnTo>
                  <a:lnTo>
                    <a:pt x="573" y="9"/>
                  </a:lnTo>
                  <a:cubicBezTo>
                    <a:pt x="568" y="4"/>
                    <a:pt x="560" y="0"/>
                    <a:pt x="552" y="0"/>
                  </a:cubicBez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30"/>
            <p:cNvSpPr/>
            <p:nvPr/>
          </p:nvSpPr>
          <p:spPr>
            <a:xfrm>
              <a:off x="1638925" y="4730575"/>
              <a:ext cx="12150" cy="12075"/>
            </a:xfrm>
            <a:custGeom>
              <a:rect b="b" l="l" r="r" t="t"/>
              <a:pathLst>
                <a:path extrusionOk="0" h="483" w="486">
                  <a:moveTo>
                    <a:pt x="96" y="1"/>
                  </a:moveTo>
                  <a:cubicBezTo>
                    <a:pt x="82" y="1"/>
                    <a:pt x="67" y="1"/>
                    <a:pt x="56" y="8"/>
                  </a:cubicBezTo>
                  <a:cubicBezTo>
                    <a:pt x="22" y="16"/>
                    <a:pt x="0" y="49"/>
                    <a:pt x="8" y="78"/>
                  </a:cubicBezTo>
                  <a:cubicBezTo>
                    <a:pt x="15" y="115"/>
                    <a:pt x="48" y="126"/>
                    <a:pt x="74" y="145"/>
                  </a:cubicBezTo>
                  <a:cubicBezTo>
                    <a:pt x="133" y="197"/>
                    <a:pt x="181" y="263"/>
                    <a:pt x="207" y="337"/>
                  </a:cubicBezTo>
                  <a:cubicBezTo>
                    <a:pt x="215" y="370"/>
                    <a:pt x="226" y="400"/>
                    <a:pt x="241" y="430"/>
                  </a:cubicBezTo>
                  <a:cubicBezTo>
                    <a:pt x="264" y="467"/>
                    <a:pt x="298" y="483"/>
                    <a:pt x="334" y="483"/>
                  </a:cubicBezTo>
                  <a:cubicBezTo>
                    <a:pt x="407" y="483"/>
                    <a:pt x="486" y="417"/>
                    <a:pt x="481" y="337"/>
                  </a:cubicBezTo>
                  <a:cubicBezTo>
                    <a:pt x="470" y="256"/>
                    <a:pt x="425" y="182"/>
                    <a:pt x="359" y="134"/>
                  </a:cubicBezTo>
                  <a:cubicBezTo>
                    <a:pt x="289" y="75"/>
                    <a:pt x="189" y="1"/>
                    <a:pt x="9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30"/>
            <p:cNvSpPr/>
            <p:nvPr/>
          </p:nvSpPr>
          <p:spPr>
            <a:xfrm>
              <a:off x="1579775" y="4744325"/>
              <a:ext cx="30625" cy="27875"/>
            </a:xfrm>
            <a:custGeom>
              <a:rect b="b" l="l" r="r" t="t"/>
              <a:pathLst>
                <a:path extrusionOk="0" h="1115" w="1225">
                  <a:moveTo>
                    <a:pt x="2" y="337"/>
                  </a:moveTo>
                  <a:cubicBezTo>
                    <a:pt x="2" y="337"/>
                    <a:pt x="1" y="338"/>
                    <a:pt x="1" y="338"/>
                  </a:cubicBezTo>
                  <a:lnTo>
                    <a:pt x="2" y="337"/>
                  </a:lnTo>
                  <a:close/>
                  <a:moveTo>
                    <a:pt x="721" y="1"/>
                  </a:moveTo>
                  <a:cubicBezTo>
                    <a:pt x="646" y="1"/>
                    <a:pt x="569" y="20"/>
                    <a:pt x="500" y="61"/>
                  </a:cubicBezTo>
                  <a:lnTo>
                    <a:pt x="2" y="337"/>
                  </a:lnTo>
                  <a:lnTo>
                    <a:pt x="2" y="337"/>
                  </a:lnTo>
                  <a:cubicBezTo>
                    <a:pt x="27" y="324"/>
                    <a:pt x="55" y="316"/>
                    <a:pt x="85" y="316"/>
                  </a:cubicBezTo>
                  <a:cubicBezTo>
                    <a:pt x="127" y="316"/>
                    <a:pt x="175" y="330"/>
                    <a:pt x="226" y="360"/>
                  </a:cubicBezTo>
                  <a:cubicBezTo>
                    <a:pt x="411" y="482"/>
                    <a:pt x="529" y="685"/>
                    <a:pt x="540" y="907"/>
                  </a:cubicBezTo>
                  <a:cubicBezTo>
                    <a:pt x="540" y="1007"/>
                    <a:pt x="503" y="1081"/>
                    <a:pt x="448" y="1114"/>
                  </a:cubicBezTo>
                  <a:lnTo>
                    <a:pt x="943" y="837"/>
                  </a:lnTo>
                  <a:cubicBezTo>
                    <a:pt x="1154" y="711"/>
                    <a:pt x="1224" y="438"/>
                    <a:pt x="1102" y="223"/>
                  </a:cubicBezTo>
                  <a:cubicBezTo>
                    <a:pt x="1021" y="80"/>
                    <a:pt x="873" y="1"/>
                    <a:pt x="721" y="1"/>
                  </a:cubicBezTo>
                  <a:close/>
                </a:path>
              </a:pathLst>
            </a:custGeom>
            <a:solidFill>
              <a:srgbClr val="FF2A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30"/>
            <p:cNvSpPr/>
            <p:nvPr/>
          </p:nvSpPr>
          <p:spPr>
            <a:xfrm>
              <a:off x="1577475" y="4752150"/>
              <a:ext cx="15725" cy="20450"/>
            </a:xfrm>
            <a:custGeom>
              <a:rect b="b" l="l" r="r" t="t"/>
              <a:pathLst>
                <a:path extrusionOk="0" h="818" w="629">
                  <a:moveTo>
                    <a:pt x="178" y="1"/>
                  </a:moveTo>
                  <a:cubicBezTo>
                    <a:pt x="74" y="1"/>
                    <a:pt x="3" y="83"/>
                    <a:pt x="0" y="224"/>
                  </a:cubicBezTo>
                  <a:cubicBezTo>
                    <a:pt x="11" y="446"/>
                    <a:pt x="130" y="650"/>
                    <a:pt x="314" y="775"/>
                  </a:cubicBezTo>
                  <a:cubicBezTo>
                    <a:pt x="365" y="804"/>
                    <a:pt x="412" y="818"/>
                    <a:pt x="455" y="818"/>
                  </a:cubicBezTo>
                  <a:cubicBezTo>
                    <a:pt x="558" y="818"/>
                    <a:pt x="629" y="736"/>
                    <a:pt x="629" y="594"/>
                  </a:cubicBezTo>
                  <a:cubicBezTo>
                    <a:pt x="618" y="369"/>
                    <a:pt x="503" y="165"/>
                    <a:pt x="318" y="43"/>
                  </a:cubicBezTo>
                  <a:cubicBezTo>
                    <a:pt x="268" y="14"/>
                    <a:pt x="220" y="1"/>
                    <a:pt x="178" y="1"/>
                  </a:cubicBezTo>
                  <a:close/>
                </a:path>
              </a:pathLst>
            </a:custGeom>
            <a:solidFill>
              <a:srgbClr val="C650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30"/>
            <p:cNvSpPr/>
            <p:nvPr/>
          </p:nvSpPr>
          <p:spPr>
            <a:xfrm>
              <a:off x="1561950" y="4753375"/>
              <a:ext cx="32350" cy="26700"/>
            </a:xfrm>
            <a:custGeom>
              <a:rect b="b" l="l" r="r" t="t"/>
              <a:pathLst>
                <a:path extrusionOk="0" h="1068" w="1294">
                  <a:moveTo>
                    <a:pt x="745" y="0"/>
                  </a:moveTo>
                  <a:cubicBezTo>
                    <a:pt x="737" y="0"/>
                    <a:pt x="729" y="4"/>
                    <a:pt x="721" y="9"/>
                  </a:cubicBezTo>
                  <a:lnTo>
                    <a:pt x="551" y="102"/>
                  </a:lnTo>
                  <a:lnTo>
                    <a:pt x="204" y="290"/>
                  </a:lnTo>
                  <a:cubicBezTo>
                    <a:pt x="78" y="360"/>
                    <a:pt x="0" y="493"/>
                    <a:pt x="0" y="638"/>
                  </a:cubicBezTo>
                  <a:cubicBezTo>
                    <a:pt x="0" y="887"/>
                    <a:pt x="205" y="1067"/>
                    <a:pt x="429" y="1067"/>
                  </a:cubicBezTo>
                  <a:cubicBezTo>
                    <a:pt x="497" y="1067"/>
                    <a:pt x="566" y="1051"/>
                    <a:pt x="632" y="1015"/>
                  </a:cubicBezTo>
                  <a:lnTo>
                    <a:pt x="980" y="822"/>
                  </a:lnTo>
                  <a:lnTo>
                    <a:pt x="1120" y="745"/>
                  </a:lnTo>
                  <a:cubicBezTo>
                    <a:pt x="1131" y="737"/>
                    <a:pt x="1139" y="730"/>
                    <a:pt x="1146" y="719"/>
                  </a:cubicBezTo>
                  <a:cubicBezTo>
                    <a:pt x="1294" y="360"/>
                    <a:pt x="969" y="24"/>
                    <a:pt x="754" y="2"/>
                  </a:cubicBezTo>
                  <a:cubicBezTo>
                    <a:pt x="751" y="1"/>
                    <a:pt x="748" y="0"/>
                    <a:pt x="745" y="0"/>
                  </a:cubicBez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30"/>
            <p:cNvSpPr/>
            <p:nvPr/>
          </p:nvSpPr>
          <p:spPr>
            <a:xfrm>
              <a:off x="1563950" y="4760425"/>
              <a:ext cx="12150" cy="12075"/>
            </a:xfrm>
            <a:custGeom>
              <a:rect b="b" l="l" r="r" t="t"/>
              <a:pathLst>
                <a:path extrusionOk="0" h="483" w="486">
                  <a:moveTo>
                    <a:pt x="390" y="1"/>
                  </a:moveTo>
                  <a:cubicBezTo>
                    <a:pt x="294" y="1"/>
                    <a:pt x="194" y="75"/>
                    <a:pt x="127" y="134"/>
                  </a:cubicBezTo>
                  <a:cubicBezTo>
                    <a:pt x="61" y="182"/>
                    <a:pt x="16" y="256"/>
                    <a:pt x="5" y="337"/>
                  </a:cubicBezTo>
                  <a:cubicBezTo>
                    <a:pt x="0" y="417"/>
                    <a:pt x="79" y="483"/>
                    <a:pt x="152" y="483"/>
                  </a:cubicBezTo>
                  <a:cubicBezTo>
                    <a:pt x="188" y="483"/>
                    <a:pt x="223" y="467"/>
                    <a:pt x="246" y="429"/>
                  </a:cubicBezTo>
                  <a:cubicBezTo>
                    <a:pt x="260" y="400"/>
                    <a:pt x="271" y="370"/>
                    <a:pt x="279" y="337"/>
                  </a:cubicBezTo>
                  <a:cubicBezTo>
                    <a:pt x="308" y="263"/>
                    <a:pt x="353" y="197"/>
                    <a:pt x="416" y="145"/>
                  </a:cubicBezTo>
                  <a:cubicBezTo>
                    <a:pt x="441" y="126"/>
                    <a:pt x="471" y="112"/>
                    <a:pt x="478" y="78"/>
                  </a:cubicBezTo>
                  <a:cubicBezTo>
                    <a:pt x="486" y="45"/>
                    <a:pt x="464" y="15"/>
                    <a:pt x="434" y="8"/>
                  </a:cubicBezTo>
                  <a:cubicBezTo>
                    <a:pt x="419" y="1"/>
                    <a:pt x="404" y="1"/>
                    <a:pt x="3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30"/>
            <p:cNvSpPr/>
            <p:nvPr/>
          </p:nvSpPr>
          <p:spPr>
            <a:xfrm>
              <a:off x="2305275" y="4969725"/>
              <a:ext cx="189725" cy="109525"/>
            </a:xfrm>
            <a:custGeom>
              <a:rect b="b" l="l" r="r" t="t"/>
              <a:pathLst>
                <a:path extrusionOk="0" h="4381" w="7589">
                  <a:moveTo>
                    <a:pt x="3778" y="2200"/>
                  </a:moveTo>
                  <a:lnTo>
                    <a:pt x="0" y="4381"/>
                  </a:lnTo>
                  <a:lnTo>
                    <a:pt x="3778" y="2200"/>
                  </a:lnTo>
                  <a:lnTo>
                    <a:pt x="7589" y="1"/>
                  </a:lnTo>
                  <a:close/>
                </a:path>
              </a:pathLst>
            </a:custGeom>
            <a:solidFill>
              <a:srgbClr val="F4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30"/>
            <p:cNvSpPr/>
            <p:nvPr/>
          </p:nvSpPr>
          <p:spPr>
            <a:xfrm>
              <a:off x="2412000" y="4908925"/>
              <a:ext cx="213100" cy="123025"/>
            </a:xfrm>
            <a:custGeom>
              <a:rect b="b" l="l" r="r" t="t"/>
              <a:pathLst>
                <a:path extrusionOk="0" h="4921" w="8524">
                  <a:moveTo>
                    <a:pt x="8524" y="1"/>
                  </a:moveTo>
                  <a:lnTo>
                    <a:pt x="8524" y="1"/>
                  </a:lnTo>
                  <a:lnTo>
                    <a:pt x="0" y="4920"/>
                  </a:lnTo>
                  <a:lnTo>
                    <a:pt x="0" y="4920"/>
                  </a:lnTo>
                  <a:close/>
                </a:path>
              </a:pathLst>
            </a:custGeom>
            <a:solidFill>
              <a:srgbClr val="E4E4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30"/>
            <p:cNvSpPr/>
            <p:nvPr/>
          </p:nvSpPr>
          <p:spPr>
            <a:xfrm>
              <a:off x="2625075" y="4901825"/>
              <a:ext cx="12325" cy="7125"/>
            </a:xfrm>
            <a:custGeom>
              <a:rect b="b" l="l" r="r" t="t"/>
              <a:pathLst>
                <a:path extrusionOk="0" h="285" w="493">
                  <a:moveTo>
                    <a:pt x="493" y="0"/>
                  </a:moveTo>
                  <a:lnTo>
                    <a:pt x="493" y="0"/>
                  </a:lnTo>
                  <a:lnTo>
                    <a:pt x="1" y="285"/>
                  </a:lnTo>
                  <a:lnTo>
                    <a:pt x="1" y="285"/>
                  </a:lnTo>
                  <a:close/>
                </a:path>
              </a:pathLst>
            </a:custGeom>
            <a:solidFill>
              <a:srgbClr val="F4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30"/>
            <p:cNvSpPr/>
            <p:nvPr/>
          </p:nvSpPr>
          <p:spPr>
            <a:xfrm>
              <a:off x="2606875" y="4921775"/>
              <a:ext cx="3275" cy="1875"/>
            </a:xfrm>
            <a:custGeom>
              <a:rect b="b" l="l" r="r" t="t"/>
              <a:pathLst>
                <a:path extrusionOk="0" h="75" w="131">
                  <a:moveTo>
                    <a:pt x="1" y="74"/>
                  </a:moveTo>
                  <a:lnTo>
                    <a:pt x="130" y="0"/>
                  </a:lnTo>
                  <a:close/>
                </a:path>
              </a:pathLst>
            </a:custGeom>
            <a:solidFill>
              <a:srgbClr val="E4E4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30"/>
            <p:cNvSpPr/>
            <p:nvPr/>
          </p:nvSpPr>
          <p:spPr>
            <a:xfrm>
              <a:off x="2600325" y="4932775"/>
              <a:ext cx="1675" cy="1025"/>
            </a:xfrm>
            <a:custGeom>
              <a:rect b="b" l="l" r="r" t="t"/>
              <a:pathLst>
                <a:path extrusionOk="0" h="41" w="67">
                  <a:moveTo>
                    <a:pt x="0" y="41"/>
                  </a:moveTo>
                  <a:lnTo>
                    <a:pt x="0" y="41"/>
                  </a:lnTo>
                  <a:lnTo>
                    <a:pt x="67" y="0"/>
                  </a:lnTo>
                  <a:lnTo>
                    <a:pt x="67" y="0"/>
                  </a:lnTo>
                  <a:close/>
                </a:path>
              </a:pathLst>
            </a:custGeom>
            <a:solidFill>
              <a:srgbClr val="E4E4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30"/>
            <p:cNvSpPr/>
            <p:nvPr/>
          </p:nvSpPr>
          <p:spPr>
            <a:xfrm>
              <a:off x="2606875" y="4921775"/>
              <a:ext cx="20825" cy="12025"/>
            </a:xfrm>
            <a:custGeom>
              <a:rect b="b" l="l" r="r" t="t"/>
              <a:pathLst>
                <a:path extrusionOk="0" h="481" w="833">
                  <a:moveTo>
                    <a:pt x="130" y="0"/>
                  </a:moveTo>
                  <a:lnTo>
                    <a:pt x="1" y="74"/>
                  </a:lnTo>
                  <a:lnTo>
                    <a:pt x="699" y="481"/>
                  </a:lnTo>
                  <a:lnTo>
                    <a:pt x="832" y="407"/>
                  </a:lnTo>
                  <a:lnTo>
                    <a:pt x="130" y="0"/>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30"/>
            <p:cNvSpPr/>
            <p:nvPr/>
          </p:nvSpPr>
          <p:spPr>
            <a:xfrm>
              <a:off x="2600325" y="4932775"/>
              <a:ext cx="13800" cy="7975"/>
            </a:xfrm>
            <a:custGeom>
              <a:rect b="b" l="l" r="r" t="t"/>
              <a:pathLst>
                <a:path extrusionOk="0" h="319" w="552">
                  <a:moveTo>
                    <a:pt x="67" y="0"/>
                  </a:moveTo>
                  <a:lnTo>
                    <a:pt x="0" y="41"/>
                  </a:lnTo>
                  <a:lnTo>
                    <a:pt x="485" y="318"/>
                  </a:lnTo>
                  <a:lnTo>
                    <a:pt x="551" y="281"/>
                  </a:lnTo>
                  <a:lnTo>
                    <a:pt x="67" y="0"/>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30"/>
            <p:cNvSpPr/>
            <p:nvPr/>
          </p:nvSpPr>
          <p:spPr>
            <a:xfrm>
              <a:off x="2587750" y="4939975"/>
              <a:ext cx="13800" cy="8075"/>
            </a:xfrm>
            <a:custGeom>
              <a:rect b="b" l="l" r="r" t="t"/>
              <a:pathLst>
                <a:path extrusionOk="0" h="323" w="552">
                  <a:moveTo>
                    <a:pt x="71" y="1"/>
                  </a:moveTo>
                  <a:lnTo>
                    <a:pt x="1" y="41"/>
                  </a:lnTo>
                  <a:lnTo>
                    <a:pt x="485" y="322"/>
                  </a:lnTo>
                  <a:lnTo>
                    <a:pt x="551" y="281"/>
                  </a:lnTo>
                  <a:lnTo>
                    <a:pt x="71" y="1"/>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30"/>
            <p:cNvSpPr/>
            <p:nvPr/>
          </p:nvSpPr>
          <p:spPr>
            <a:xfrm>
              <a:off x="2575275" y="4947275"/>
              <a:ext cx="13800" cy="7975"/>
            </a:xfrm>
            <a:custGeom>
              <a:rect b="b" l="l" r="r" t="t"/>
              <a:pathLst>
                <a:path extrusionOk="0" h="319" w="552">
                  <a:moveTo>
                    <a:pt x="67" y="1"/>
                  </a:moveTo>
                  <a:lnTo>
                    <a:pt x="1" y="38"/>
                  </a:lnTo>
                  <a:lnTo>
                    <a:pt x="485" y="318"/>
                  </a:lnTo>
                  <a:lnTo>
                    <a:pt x="551" y="278"/>
                  </a:lnTo>
                  <a:lnTo>
                    <a:pt x="67" y="1"/>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30"/>
            <p:cNvSpPr/>
            <p:nvPr/>
          </p:nvSpPr>
          <p:spPr>
            <a:xfrm>
              <a:off x="2562700" y="4954475"/>
              <a:ext cx="13800" cy="7975"/>
            </a:xfrm>
            <a:custGeom>
              <a:rect b="b" l="l" r="r" t="t"/>
              <a:pathLst>
                <a:path extrusionOk="0" h="319" w="552">
                  <a:moveTo>
                    <a:pt x="71" y="1"/>
                  </a:moveTo>
                  <a:lnTo>
                    <a:pt x="1" y="38"/>
                  </a:lnTo>
                  <a:lnTo>
                    <a:pt x="485" y="319"/>
                  </a:lnTo>
                  <a:lnTo>
                    <a:pt x="552" y="282"/>
                  </a:lnTo>
                  <a:lnTo>
                    <a:pt x="71" y="1"/>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30"/>
            <p:cNvSpPr/>
            <p:nvPr/>
          </p:nvSpPr>
          <p:spPr>
            <a:xfrm>
              <a:off x="2541725" y="4959300"/>
              <a:ext cx="20925" cy="12125"/>
            </a:xfrm>
            <a:custGeom>
              <a:rect b="b" l="l" r="r" t="t"/>
              <a:pathLst>
                <a:path extrusionOk="0" h="485" w="837">
                  <a:moveTo>
                    <a:pt x="138" y="0"/>
                  </a:moveTo>
                  <a:lnTo>
                    <a:pt x="1" y="78"/>
                  </a:lnTo>
                  <a:lnTo>
                    <a:pt x="703" y="484"/>
                  </a:lnTo>
                  <a:lnTo>
                    <a:pt x="836" y="407"/>
                  </a:lnTo>
                  <a:lnTo>
                    <a:pt x="138" y="0"/>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30"/>
            <p:cNvSpPr/>
            <p:nvPr/>
          </p:nvSpPr>
          <p:spPr>
            <a:xfrm>
              <a:off x="2535275" y="4970375"/>
              <a:ext cx="13700" cy="7975"/>
            </a:xfrm>
            <a:custGeom>
              <a:rect b="b" l="l" r="r" t="t"/>
              <a:pathLst>
                <a:path extrusionOk="0" h="319" w="548">
                  <a:moveTo>
                    <a:pt x="67" y="1"/>
                  </a:moveTo>
                  <a:lnTo>
                    <a:pt x="0" y="38"/>
                  </a:lnTo>
                  <a:lnTo>
                    <a:pt x="481" y="319"/>
                  </a:lnTo>
                  <a:lnTo>
                    <a:pt x="547" y="278"/>
                  </a:lnTo>
                  <a:lnTo>
                    <a:pt x="67" y="1"/>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30"/>
            <p:cNvSpPr/>
            <p:nvPr/>
          </p:nvSpPr>
          <p:spPr>
            <a:xfrm>
              <a:off x="2522800" y="4977575"/>
              <a:ext cx="13700" cy="7975"/>
            </a:xfrm>
            <a:custGeom>
              <a:rect b="b" l="l" r="r" t="t"/>
              <a:pathLst>
                <a:path extrusionOk="0" h="319" w="548">
                  <a:moveTo>
                    <a:pt x="63" y="1"/>
                  </a:moveTo>
                  <a:lnTo>
                    <a:pt x="0" y="38"/>
                  </a:lnTo>
                  <a:lnTo>
                    <a:pt x="481" y="319"/>
                  </a:lnTo>
                  <a:lnTo>
                    <a:pt x="547" y="282"/>
                  </a:lnTo>
                  <a:lnTo>
                    <a:pt x="63" y="1"/>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30"/>
            <p:cNvSpPr/>
            <p:nvPr/>
          </p:nvSpPr>
          <p:spPr>
            <a:xfrm>
              <a:off x="2510225" y="4984800"/>
              <a:ext cx="13700" cy="7975"/>
            </a:xfrm>
            <a:custGeom>
              <a:rect b="b" l="l" r="r" t="t"/>
              <a:pathLst>
                <a:path extrusionOk="0" h="319" w="548">
                  <a:moveTo>
                    <a:pt x="67" y="0"/>
                  </a:moveTo>
                  <a:lnTo>
                    <a:pt x="0" y="41"/>
                  </a:lnTo>
                  <a:lnTo>
                    <a:pt x="481" y="318"/>
                  </a:lnTo>
                  <a:lnTo>
                    <a:pt x="548" y="281"/>
                  </a:lnTo>
                  <a:lnTo>
                    <a:pt x="67" y="0"/>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30"/>
            <p:cNvSpPr/>
            <p:nvPr/>
          </p:nvSpPr>
          <p:spPr>
            <a:xfrm>
              <a:off x="2497650" y="4992100"/>
              <a:ext cx="1700" cy="950"/>
            </a:xfrm>
            <a:custGeom>
              <a:rect b="b" l="l" r="r" t="t"/>
              <a:pathLst>
                <a:path extrusionOk="0" h="38" w="68">
                  <a:moveTo>
                    <a:pt x="1" y="37"/>
                  </a:moveTo>
                  <a:lnTo>
                    <a:pt x="67" y="0"/>
                  </a:lnTo>
                  <a:lnTo>
                    <a:pt x="67" y="0"/>
                  </a:lnTo>
                  <a:close/>
                </a:path>
              </a:pathLst>
            </a:custGeom>
            <a:solidFill>
              <a:srgbClr val="F4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30"/>
            <p:cNvSpPr/>
            <p:nvPr/>
          </p:nvSpPr>
          <p:spPr>
            <a:xfrm>
              <a:off x="2476675" y="4996900"/>
              <a:ext cx="3350" cy="1975"/>
            </a:xfrm>
            <a:custGeom>
              <a:rect b="b" l="l" r="r" t="t"/>
              <a:pathLst>
                <a:path extrusionOk="0" h="79" w="134">
                  <a:moveTo>
                    <a:pt x="1" y="78"/>
                  </a:moveTo>
                  <a:lnTo>
                    <a:pt x="1" y="78"/>
                  </a:lnTo>
                  <a:lnTo>
                    <a:pt x="134" y="0"/>
                  </a:lnTo>
                  <a:close/>
                </a:path>
              </a:pathLst>
            </a:custGeom>
            <a:solidFill>
              <a:srgbClr val="F4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30"/>
            <p:cNvSpPr/>
            <p:nvPr/>
          </p:nvSpPr>
          <p:spPr>
            <a:xfrm>
              <a:off x="2497650" y="4992100"/>
              <a:ext cx="13700" cy="7975"/>
            </a:xfrm>
            <a:custGeom>
              <a:rect b="b" l="l" r="r" t="t"/>
              <a:pathLst>
                <a:path extrusionOk="0" h="319" w="548">
                  <a:moveTo>
                    <a:pt x="67" y="0"/>
                  </a:moveTo>
                  <a:lnTo>
                    <a:pt x="1" y="37"/>
                  </a:lnTo>
                  <a:lnTo>
                    <a:pt x="481" y="318"/>
                  </a:lnTo>
                  <a:lnTo>
                    <a:pt x="548" y="277"/>
                  </a:lnTo>
                  <a:lnTo>
                    <a:pt x="245" y="104"/>
                  </a:lnTo>
                  <a:lnTo>
                    <a:pt x="67" y="0"/>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30"/>
            <p:cNvSpPr/>
            <p:nvPr/>
          </p:nvSpPr>
          <p:spPr>
            <a:xfrm>
              <a:off x="2470200" y="5007900"/>
              <a:ext cx="1700" cy="1025"/>
            </a:xfrm>
            <a:custGeom>
              <a:rect b="b" l="l" r="r" t="t"/>
              <a:pathLst>
                <a:path extrusionOk="0" h="41" w="68">
                  <a:moveTo>
                    <a:pt x="1" y="41"/>
                  </a:moveTo>
                  <a:lnTo>
                    <a:pt x="68" y="0"/>
                  </a:lnTo>
                  <a:lnTo>
                    <a:pt x="68" y="0"/>
                  </a:lnTo>
                  <a:lnTo>
                    <a:pt x="68" y="0"/>
                  </a:lnTo>
                  <a:close/>
                </a:path>
              </a:pathLst>
            </a:custGeom>
            <a:solidFill>
              <a:srgbClr val="F4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30"/>
            <p:cNvSpPr/>
            <p:nvPr/>
          </p:nvSpPr>
          <p:spPr>
            <a:xfrm>
              <a:off x="2476675" y="4998850"/>
              <a:ext cx="17500" cy="10175"/>
            </a:xfrm>
            <a:custGeom>
              <a:rect b="b" l="l" r="r" t="t"/>
              <a:pathLst>
                <a:path extrusionOk="0" h="407" w="700">
                  <a:moveTo>
                    <a:pt x="1" y="0"/>
                  </a:moveTo>
                  <a:lnTo>
                    <a:pt x="1" y="0"/>
                  </a:lnTo>
                  <a:lnTo>
                    <a:pt x="699" y="407"/>
                  </a:lnTo>
                  <a:close/>
                </a:path>
              </a:pathLst>
            </a:custGeom>
            <a:solidFill>
              <a:srgbClr val="E4E4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30"/>
            <p:cNvSpPr/>
            <p:nvPr/>
          </p:nvSpPr>
          <p:spPr>
            <a:xfrm>
              <a:off x="2476675" y="4996900"/>
              <a:ext cx="20925" cy="12125"/>
            </a:xfrm>
            <a:custGeom>
              <a:rect b="b" l="l" r="r" t="t"/>
              <a:pathLst>
                <a:path extrusionOk="0" h="485" w="837">
                  <a:moveTo>
                    <a:pt x="134" y="0"/>
                  </a:moveTo>
                  <a:lnTo>
                    <a:pt x="1" y="78"/>
                  </a:lnTo>
                  <a:lnTo>
                    <a:pt x="699" y="485"/>
                  </a:lnTo>
                  <a:lnTo>
                    <a:pt x="836" y="407"/>
                  </a:lnTo>
                  <a:lnTo>
                    <a:pt x="134" y="0"/>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30"/>
            <p:cNvSpPr/>
            <p:nvPr/>
          </p:nvSpPr>
          <p:spPr>
            <a:xfrm>
              <a:off x="2470200" y="5007900"/>
              <a:ext cx="13725" cy="8050"/>
            </a:xfrm>
            <a:custGeom>
              <a:rect b="b" l="l" r="r" t="t"/>
              <a:pathLst>
                <a:path extrusionOk="0" h="322" w="549">
                  <a:moveTo>
                    <a:pt x="68" y="0"/>
                  </a:moveTo>
                  <a:lnTo>
                    <a:pt x="1" y="41"/>
                  </a:lnTo>
                  <a:lnTo>
                    <a:pt x="482" y="322"/>
                  </a:lnTo>
                  <a:lnTo>
                    <a:pt x="548" y="281"/>
                  </a:lnTo>
                  <a:lnTo>
                    <a:pt x="68" y="0"/>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30"/>
            <p:cNvSpPr/>
            <p:nvPr/>
          </p:nvSpPr>
          <p:spPr>
            <a:xfrm>
              <a:off x="2457650" y="5015200"/>
              <a:ext cx="13800" cy="7975"/>
            </a:xfrm>
            <a:custGeom>
              <a:rect b="b" l="l" r="r" t="t"/>
              <a:pathLst>
                <a:path extrusionOk="0" h="319" w="552">
                  <a:moveTo>
                    <a:pt x="67" y="0"/>
                  </a:moveTo>
                  <a:lnTo>
                    <a:pt x="0" y="37"/>
                  </a:lnTo>
                  <a:lnTo>
                    <a:pt x="485" y="318"/>
                  </a:lnTo>
                  <a:lnTo>
                    <a:pt x="551" y="278"/>
                  </a:lnTo>
                  <a:lnTo>
                    <a:pt x="67" y="0"/>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30"/>
            <p:cNvSpPr/>
            <p:nvPr/>
          </p:nvSpPr>
          <p:spPr>
            <a:xfrm>
              <a:off x="2445075" y="5022400"/>
              <a:ext cx="13800" cy="7975"/>
            </a:xfrm>
            <a:custGeom>
              <a:rect b="b" l="l" r="r" t="t"/>
              <a:pathLst>
                <a:path extrusionOk="0" h="319" w="552">
                  <a:moveTo>
                    <a:pt x="71" y="1"/>
                  </a:moveTo>
                  <a:lnTo>
                    <a:pt x="1" y="38"/>
                  </a:lnTo>
                  <a:lnTo>
                    <a:pt x="485" y="319"/>
                  </a:lnTo>
                  <a:lnTo>
                    <a:pt x="551" y="282"/>
                  </a:lnTo>
                  <a:lnTo>
                    <a:pt x="71" y="1"/>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30"/>
            <p:cNvSpPr/>
            <p:nvPr/>
          </p:nvSpPr>
          <p:spPr>
            <a:xfrm>
              <a:off x="2432600" y="5029600"/>
              <a:ext cx="1700" cy="1050"/>
            </a:xfrm>
            <a:custGeom>
              <a:rect b="b" l="l" r="r" t="t"/>
              <a:pathLst>
                <a:path extrusionOk="0" h="42" w="68">
                  <a:moveTo>
                    <a:pt x="1" y="42"/>
                  </a:moveTo>
                  <a:lnTo>
                    <a:pt x="67" y="1"/>
                  </a:lnTo>
                  <a:lnTo>
                    <a:pt x="67" y="1"/>
                  </a:lnTo>
                  <a:lnTo>
                    <a:pt x="67" y="1"/>
                  </a:lnTo>
                  <a:close/>
                </a:path>
              </a:pathLst>
            </a:custGeom>
            <a:solidFill>
              <a:srgbClr val="F4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30"/>
            <p:cNvSpPr/>
            <p:nvPr/>
          </p:nvSpPr>
          <p:spPr>
            <a:xfrm>
              <a:off x="2188550" y="5035700"/>
              <a:ext cx="216900" cy="125250"/>
            </a:xfrm>
            <a:custGeom>
              <a:rect b="b" l="l" r="r" t="t"/>
              <a:pathLst>
                <a:path extrusionOk="0" h="5010" w="8676">
                  <a:moveTo>
                    <a:pt x="8676" y="1"/>
                  </a:moveTo>
                  <a:lnTo>
                    <a:pt x="1" y="5009"/>
                  </a:lnTo>
                  <a:lnTo>
                    <a:pt x="1" y="5009"/>
                  </a:lnTo>
                  <a:close/>
                </a:path>
              </a:pathLst>
            </a:custGeom>
            <a:solidFill>
              <a:srgbClr val="98C5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30"/>
            <p:cNvSpPr/>
            <p:nvPr/>
          </p:nvSpPr>
          <p:spPr>
            <a:xfrm>
              <a:off x="2411625" y="5034425"/>
              <a:ext cx="3350" cy="1950"/>
            </a:xfrm>
            <a:custGeom>
              <a:rect b="b" l="l" r="r" t="t"/>
              <a:pathLst>
                <a:path extrusionOk="0" h="78" w="134">
                  <a:moveTo>
                    <a:pt x="134" y="0"/>
                  </a:moveTo>
                  <a:lnTo>
                    <a:pt x="134" y="0"/>
                  </a:lnTo>
                  <a:lnTo>
                    <a:pt x="134" y="0"/>
                  </a:lnTo>
                  <a:lnTo>
                    <a:pt x="1" y="78"/>
                  </a:lnTo>
                  <a:close/>
                </a:path>
              </a:pathLst>
            </a:custGeom>
            <a:solidFill>
              <a:srgbClr val="F4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30"/>
            <p:cNvSpPr/>
            <p:nvPr/>
          </p:nvSpPr>
          <p:spPr>
            <a:xfrm>
              <a:off x="2432600" y="5029600"/>
              <a:ext cx="13700" cy="7975"/>
            </a:xfrm>
            <a:custGeom>
              <a:rect b="b" l="l" r="r" t="t"/>
              <a:pathLst>
                <a:path extrusionOk="0" h="319" w="548">
                  <a:moveTo>
                    <a:pt x="67" y="1"/>
                  </a:moveTo>
                  <a:lnTo>
                    <a:pt x="1" y="42"/>
                  </a:lnTo>
                  <a:lnTo>
                    <a:pt x="481" y="319"/>
                  </a:lnTo>
                  <a:lnTo>
                    <a:pt x="548" y="282"/>
                  </a:lnTo>
                  <a:lnTo>
                    <a:pt x="67" y="1"/>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30"/>
            <p:cNvSpPr/>
            <p:nvPr/>
          </p:nvSpPr>
          <p:spPr>
            <a:xfrm>
              <a:off x="2414950" y="5034425"/>
              <a:ext cx="17500" cy="10275"/>
            </a:xfrm>
            <a:custGeom>
              <a:rect b="b" l="l" r="r" t="t"/>
              <a:pathLst>
                <a:path extrusionOk="0" h="411" w="700">
                  <a:moveTo>
                    <a:pt x="1" y="0"/>
                  </a:moveTo>
                  <a:lnTo>
                    <a:pt x="1" y="0"/>
                  </a:lnTo>
                  <a:lnTo>
                    <a:pt x="699" y="410"/>
                  </a:lnTo>
                  <a:close/>
                </a:path>
              </a:pathLst>
            </a:custGeom>
            <a:solidFill>
              <a:srgbClr val="E4E4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30"/>
            <p:cNvSpPr/>
            <p:nvPr/>
          </p:nvSpPr>
          <p:spPr>
            <a:xfrm>
              <a:off x="2405150" y="5045500"/>
              <a:ext cx="1600" cy="950"/>
            </a:xfrm>
            <a:custGeom>
              <a:rect b="b" l="l" r="r" t="t"/>
              <a:pathLst>
                <a:path extrusionOk="0" h="38" w="64">
                  <a:moveTo>
                    <a:pt x="64" y="1"/>
                  </a:moveTo>
                  <a:lnTo>
                    <a:pt x="1" y="38"/>
                  </a:lnTo>
                  <a:lnTo>
                    <a:pt x="1" y="38"/>
                  </a:lnTo>
                  <a:lnTo>
                    <a:pt x="64" y="1"/>
                  </a:lnTo>
                  <a:close/>
                </a:path>
              </a:pathLst>
            </a:custGeom>
            <a:solidFill>
              <a:srgbClr val="F4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30"/>
            <p:cNvSpPr/>
            <p:nvPr/>
          </p:nvSpPr>
          <p:spPr>
            <a:xfrm>
              <a:off x="2411625" y="5034425"/>
              <a:ext cx="20825" cy="12125"/>
            </a:xfrm>
            <a:custGeom>
              <a:rect b="b" l="l" r="r" t="t"/>
              <a:pathLst>
                <a:path extrusionOk="0" h="485" w="833">
                  <a:moveTo>
                    <a:pt x="134" y="0"/>
                  </a:moveTo>
                  <a:lnTo>
                    <a:pt x="1" y="78"/>
                  </a:lnTo>
                  <a:lnTo>
                    <a:pt x="703" y="484"/>
                  </a:lnTo>
                  <a:lnTo>
                    <a:pt x="832" y="410"/>
                  </a:lnTo>
                  <a:lnTo>
                    <a:pt x="134" y="0"/>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30"/>
            <p:cNvSpPr/>
            <p:nvPr/>
          </p:nvSpPr>
          <p:spPr>
            <a:xfrm>
              <a:off x="2406725" y="5045500"/>
              <a:ext cx="12125" cy="7050"/>
            </a:xfrm>
            <a:custGeom>
              <a:rect b="b" l="l" r="r" t="t"/>
              <a:pathLst>
                <a:path extrusionOk="0" h="282" w="485">
                  <a:moveTo>
                    <a:pt x="1" y="1"/>
                  </a:moveTo>
                  <a:lnTo>
                    <a:pt x="1" y="1"/>
                  </a:lnTo>
                  <a:lnTo>
                    <a:pt x="485" y="282"/>
                  </a:lnTo>
                  <a:close/>
                </a:path>
              </a:pathLst>
            </a:custGeom>
            <a:solidFill>
              <a:srgbClr val="E4E4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30"/>
            <p:cNvSpPr/>
            <p:nvPr/>
          </p:nvSpPr>
          <p:spPr>
            <a:xfrm>
              <a:off x="2405150" y="5045500"/>
              <a:ext cx="13700" cy="7975"/>
            </a:xfrm>
            <a:custGeom>
              <a:rect b="b" l="l" r="r" t="t"/>
              <a:pathLst>
                <a:path extrusionOk="0" h="319" w="548">
                  <a:moveTo>
                    <a:pt x="64" y="1"/>
                  </a:moveTo>
                  <a:lnTo>
                    <a:pt x="1" y="38"/>
                  </a:lnTo>
                  <a:lnTo>
                    <a:pt x="481" y="319"/>
                  </a:lnTo>
                  <a:lnTo>
                    <a:pt x="548" y="282"/>
                  </a:lnTo>
                  <a:lnTo>
                    <a:pt x="64" y="1"/>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30"/>
            <p:cNvSpPr/>
            <p:nvPr/>
          </p:nvSpPr>
          <p:spPr>
            <a:xfrm>
              <a:off x="2392600" y="5052725"/>
              <a:ext cx="1675" cy="1025"/>
            </a:xfrm>
            <a:custGeom>
              <a:rect b="b" l="l" r="r" t="t"/>
              <a:pathLst>
                <a:path extrusionOk="0" h="41" w="67">
                  <a:moveTo>
                    <a:pt x="0" y="41"/>
                  </a:moveTo>
                  <a:lnTo>
                    <a:pt x="67" y="0"/>
                  </a:lnTo>
                  <a:close/>
                </a:path>
              </a:pathLst>
            </a:custGeom>
            <a:solidFill>
              <a:srgbClr val="F4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30"/>
            <p:cNvSpPr/>
            <p:nvPr/>
          </p:nvSpPr>
          <p:spPr>
            <a:xfrm>
              <a:off x="2392600" y="5052725"/>
              <a:ext cx="13700" cy="7950"/>
            </a:xfrm>
            <a:custGeom>
              <a:rect b="b" l="l" r="r" t="t"/>
              <a:pathLst>
                <a:path extrusionOk="0" h="318" w="548">
                  <a:moveTo>
                    <a:pt x="67" y="0"/>
                  </a:moveTo>
                  <a:lnTo>
                    <a:pt x="0" y="41"/>
                  </a:lnTo>
                  <a:lnTo>
                    <a:pt x="481" y="318"/>
                  </a:lnTo>
                  <a:lnTo>
                    <a:pt x="547" y="281"/>
                  </a:lnTo>
                  <a:lnTo>
                    <a:pt x="67" y="0"/>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30"/>
            <p:cNvSpPr/>
            <p:nvPr/>
          </p:nvSpPr>
          <p:spPr>
            <a:xfrm>
              <a:off x="2380025" y="5060025"/>
              <a:ext cx="13700" cy="7950"/>
            </a:xfrm>
            <a:custGeom>
              <a:rect b="b" l="l" r="r" t="t"/>
              <a:pathLst>
                <a:path extrusionOk="0" h="318" w="548">
                  <a:moveTo>
                    <a:pt x="67" y="0"/>
                  </a:moveTo>
                  <a:lnTo>
                    <a:pt x="0" y="37"/>
                  </a:lnTo>
                  <a:lnTo>
                    <a:pt x="481" y="318"/>
                  </a:lnTo>
                  <a:lnTo>
                    <a:pt x="547" y="277"/>
                  </a:lnTo>
                  <a:lnTo>
                    <a:pt x="67" y="0"/>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30"/>
            <p:cNvSpPr/>
            <p:nvPr/>
          </p:nvSpPr>
          <p:spPr>
            <a:xfrm>
              <a:off x="2380025" y="5060025"/>
              <a:ext cx="12025" cy="7950"/>
            </a:xfrm>
            <a:custGeom>
              <a:rect b="b" l="l" r="r" t="t"/>
              <a:pathLst>
                <a:path extrusionOk="0" h="318" w="481">
                  <a:moveTo>
                    <a:pt x="0" y="37"/>
                  </a:moveTo>
                  <a:lnTo>
                    <a:pt x="67" y="0"/>
                  </a:lnTo>
                  <a:lnTo>
                    <a:pt x="0" y="37"/>
                  </a:lnTo>
                  <a:lnTo>
                    <a:pt x="481" y="318"/>
                  </a:lnTo>
                  <a:close/>
                </a:path>
              </a:pathLst>
            </a:custGeom>
            <a:solidFill>
              <a:srgbClr val="E4E4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30"/>
            <p:cNvSpPr/>
            <p:nvPr/>
          </p:nvSpPr>
          <p:spPr>
            <a:xfrm>
              <a:off x="2346575" y="5072025"/>
              <a:ext cx="3250" cy="1975"/>
            </a:xfrm>
            <a:custGeom>
              <a:rect b="b" l="l" r="r" t="t"/>
              <a:pathLst>
                <a:path extrusionOk="0" h="79" w="130">
                  <a:moveTo>
                    <a:pt x="0" y="78"/>
                  </a:moveTo>
                  <a:lnTo>
                    <a:pt x="130" y="1"/>
                  </a:lnTo>
                  <a:lnTo>
                    <a:pt x="130" y="1"/>
                  </a:lnTo>
                  <a:close/>
                </a:path>
              </a:pathLst>
            </a:custGeom>
            <a:solidFill>
              <a:srgbClr val="F4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30"/>
            <p:cNvSpPr/>
            <p:nvPr/>
          </p:nvSpPr>
          <p:spPr>
            <a:xfrm>
              <a:off x="2367550" y="5067225"/>
              <a:ext cx="13700" cy="7975"/>
            </a:xfrm>
            <a:custGeom>
              <a:rect b="b" l="l" r="r" t="t"/>
              <a:pathLst>
                <a:path extrusionOk="0" h="319" w="548">
                  <a:moveTo>
                    <a:pt x="67" y="0"/>
                  </a:moveTo>
                  <a:lnTo>
                    <a:pt x="0" y="37"/>
                  </a:lnTo>
                  <a:lnTo>
                    <a:pt x="481" y="318"/>
                  </a:lnTo>
                  <a:lnTo>
                    <a:pt x="547" y="278"/>
                  </a:lnTo>
                  <a:lnTo>
                    <a:pt x="67" y="0"/>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30"/>
            <p:cNvSpPr/>
            <p:nvPr/>
          </p:nvSpPr>
          <p:spPr>
            <a:xfrm>
              <a:off x="2340000" y="5083125"/>
              <a:ext cx="1700" cy="950"/>
            </a:xfrm>
            <a:custGeom>
              <a:rect b="b" l="l" r="r" t="t"/>
              <a:pathLst>
                <a:path extrusionOk="0" h="38" w="68">
                  <a:moveTo>
                    <a:pt x="1" y="37"/>
                  </a:moveTo>
                  <a:lnTo>
                    <a:pt x="67" y="0"/>
                  </a:lnTo>
                  <a:lnTo>
                    <a:pt x="67" y="0"/>
                  </a:lnTo>
                  <a:lnTo>
                    <a:pt x="67" y="0"/>
                  </a:lnTo>
                  <a:close/>
                </a:path>
              </a:pathLst>
            </a:custGeom>
            <a:solidFill>
              <a:srgbClr val="F4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30"/>
            <p:cNvSpPr/>
            <p:nvPr/>
          </p:nvSpPr>
          <p:spPr>
            <a:xfrm>
              <a:off x="2346575" y="5072025"/>
              <a:ext cx="20825" cy="12125"/>
            </a:xfrm>
            <a:custGeom>
              <a:rect b="b" l="l" r="r" t="t"/>
              <a:pathLst>
                <a:path extrusionOk="0" h="485" w="833">
                  <a:moveTo>
                    <a:pt x="130" y="1"/>
                  </a:moveTo>
                  <a:lnTo>
                    <a:pt x="0" y="78"/>
                  </a:lnTo>
                  <a:lnTo>
                    <a:pt x="699" y="485"/>
                  </a:lnTo>
                  <a:lnTo>
                    <a:pt x="832" y="407"/>
                  </a:lnTo>
                  <a:lnTo>
                    <a:pt x="130" y="1"/>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30"/>
            <p:cNvSpPr/>
            <p:nvPr/>
          </p:nvSpPr>
          <p:spPr>
            <a:xfrm>
              <a:off x="2340000" y="5083125"/>
              <a:ext cx="13700" cy="7950"/>
            </a:xfrm>
            <a:custGeom>
              <a:rect b="b" l="l" r="r" t="t"/>
              <a:pathLst>
                <a:path extrusionOk="0" h="318" w="548">
                  <a:moveTo>
                    <a:pt x="67" y="0"/>
                  </a:moveTo>
                  <a:lnTo>
                    <a:pt x="1" y="37"/>
                  </a:lnTo>
                  <a:lnTo>
                    <a:pt x="485" y="318"/>
                  </a:lnTo>
                  <a:lnTo>
                    <a:pt x="548" y="281"/>
                  </a:lnTo>
                  <a:lnTo>
                    <a:pt x="67" y="0"/>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30"/>
            <p:cNvSpPr/>
            <p:nvPr/>
          </p:nvSpPr>
          <p:spPr>
            <a:xfrm>
              <a:off x="2327450" y="5090325"/>
              <a:ext cx="1775" cy="950"/>
            </a:xfrm>
            <a:custGeom>
              <a:rect b="b" l="l" r="r" t="t"/>
              <a:pathLst>
                <a:path extrusionOk="0" h="38" w="71">
                  <a:moveTo>
                    <a:pt x="0" y="37"/>
                  </a:moveTo>
                  <a:lnTo>
                    <a:pt x="0" y="37"/>
                  </a:lnTo>
                  <a:lnTo>
                    <a:pt x="70" y="0"/>
                  </a:lnTo>
                  <a:lnTo>
                    <a:pt x="70" y="0"/>
                  </a:lnTo>
                  <a:close/>
                </a:path>
              </a:pathLst>
            </a:custGeom>
            <a:solidFill>
              <a:srgbClr val="F4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30"/>
            <p:cNvSpPr/>
            <p:nvPr/>
          </p:nvSpPr>
          <p:spPr>
            <a:xfrm>
              <a:off x="2329200" y="5090325"/>
              <a:ext cx="12025" cy="7050"/>
            </a:xfrm>
            <a:custGeom>
              <a:rect b="b" l="l" r="r" t="t"/>
              <a:pathLst>
                <a:path extrusionOk="0" h="282" w="481">
                  <a:moveTo>
                    <a:pt x="0" y="0"/>
                  </a:moveTo>
                  <a:lnTo>
                    <a:pt x="0" y="0"/>
                  </a:lnTo>
                  <a:lnTo>
                    <a:pt x="0" y="0"/>
                  </a:lnTo>
                  <a:lnTo>
                    <a:pt x="481" y="281"/>
                  </a:lnTo>
                  <a:close/>
                </a:path>
              </a:pathLst>
            </a:custGeom>
            <a:solidFill>
              <a:srgbClr val="E4E4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30"/>
            <p:cNvSpPr/>
            <p:nvPr/>
          </p:nvSpPr>
          <p:spPr>
            <a:xfrm>
              <a:off x="2327450" y="5090325"/>
              <a:ext cx="13775" cy="7975"/>
            </a:xfrm>
            <a:custGeom>
              <a:rect b="b" l="l" r="r" t="t"/>
              <a:pathLst>
                <a:path extrusionOk="0" h="319" w="551">
                  <a:moveTo>
                    <a:pt x="70" y="0"/>
                  </a:moveTo>
                  <a:lnTo>
                    <a:pt x="0" y="37"/>
                  </a:lnTo>
                  <a:lnTo>
                    <a:pt x="484" y="318"/>
                  </a:lnTo>
                  <a:lnTo>
                    <a:pt x="551" y="281"/>
                  </a:lnTo>
                  <a:lnTo>
                    <a:pt x="70" y="0"/>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30"/>
            <p:cNvSpPr/>
            <p:nvPr/>
          </p:nvSpPr>
          <p:spPr>
            <a:xfrm>
              <a:off x="2314975" y="5097525"/>
              <a:ext cx="13700" cy="7975"/>
            </a:xfrm>
            <a:custGeom>
              <a:rect b="b" l="l" r="r" t="t"/>
              <a:pathLst>
                <a:path extrusionOk="0" h="319" w="548">
                  <a:moveTo>
                    <a:pt x="67" y="1"/>
                  </a:moveTo>
                  <a:lnTo>
                    <a:pt x="0" y="41"/>
                  </a:lnTo>
                  <a:lnTo>
                    <a:pt x="481" y="319"/>
                  </a:lnTo>
                  <a:lnTo>
                    <a:pt x="547" y="282"/>
                  </a:lnTo>
                  <a:lnTo>
                    <a:pt x="67" y="1"/>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30"/>
            <p:cNvSpPr/>
            <p:nvPr/>
          </p:nvSpPr>
          <p:spPr>
            <a:xfrm>
              <a:off x="2302400" y="5104750"/>
              <a:ext cx="1775" cy="1025"/>
            </a:xfrm>
            <a:custGeom>
              <a:rect b="b" l="l" r="r" t="t"/>
              <a:pathLst>
                <a:path extrusionOk="0" h="41" w="71">
                  <a:moveTo>
                    <a:pt x="1" y="41"/>
                  </a:moveTo>
                  <a:lnTo>
                    <a:pt x="71" y="0"/>
                  </a:lnTo>
                  <a:lnTo>
                    <a:pt x="71" y="0"/>
                  </a:lnTo>
                  <a:lnTo>
                    <a:pt x="71" y="0"/>
                  </a:lnTo>
                  <a:close/>
                </a:path>
              </a:pathLst>
            </a:custGeom>
            <a:solidFill>
              <a:srgbClr val="F4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30"/>
            <p:cNvSpPr/>
            <p:nvPr/>
          </p:nvSpPr>
          <p:spPr>
            <a:xfrm>
              <a:off x="2281425" y="5109625"/>
              <a:ext cx="3350" cy="1875"/>
            </a:xfrm>
            <a:custGeom>
              <a:rect b="b" l="l" r="r" t="t"/>
              <a:pathLst>
                <a:path extrusionOk="0" h="75" w="134">
                  <a:moveTo>
                    <a:pt x="0" y="75"/>
                  </a:moveTo>
                  <a:lnTo>
                    <a:pt x="0" y="75"/>
                  </a:lnTo>
                  <a:lnTo>
                    <a:pt x="134" y="1"/>
                  </a:lnTo>
                  <a:lnTo>
                    <a:pt x="134" y="1"/>
                  </a:lnTo>
                  <a:lnTo>
                    <a:pt x="134" y="1"/>
                  </a:lnTo>
                  <a:close/>
                </a:path>
              </a:pathLst>
            </a:custGeom>
            <a:solidFill>
              <a:srgbClr val="F4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30"/>
            <p:cNvSpPr/>
            <p:nvPr/>
          </p:nvSpPr>
          <p:spPr>
            <a:xfrm>
              <a:off x="2302400" y="5104750"/>
              <a:ext cx="13800" cy="8050"/>
            </a:xfrm>
            <a:custGeom>
              <a:rect b="b" l="l" r="r" t="t"/>
              <a:pathLst>
                <a:path extrusionOk="0" h="322" w="552">
                  <a:moveTo>
                    <a:pt x="71" y="0"/>
                  </a:moveTo>
                  <a:lnTo>
                    <a:pt x="1" y="41"/>
                  </a:lnTo>
                  <a:lnTo>
                    <a:pt x="485" y="322"/>
                  </a:lnTo>
                  <a:lnTo>
                    <a:pt x="551" y="281"/>
                  </a:lnTo>
                  <a:lnTo>
                    <a:pt x="71" y="0"/>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30"/>
            <p:cNvSpPr/>
            <p:nvPr/>
          </p:nvSpPr>
          <p:spPr>
            <a:xfrm>
              <a:off x="2281425" y="5109625"/>
              <a:ext cx="20825" cy="12150"/>
            </a:xfrm>
            <a:custGeom>
              <a:rect b="b" l="l" r="r" t="t"/>
              <a:pathLst>
                <a:path extrusionOk="0" h="486" w="833">
                  <a:moveTo>
                    <a:pt x="134" y="1"/>
                  </a:moveTo>
                  <a:lnTo>
                    <a:pt x="0" y="75"/>
                  </a:lnTo>
                  <a:lnTo>
                    <a:pt x="703" y="485"/>
                  </a:lnTo>
                  <a:lnTo>
                    <a:pt x="832" y="408"/>
                  </a:lnTo>
                  <a:lnTo>
                    <a:pt x="134" y="1"/>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30"/>
            <p:cNvSpPr/>
            <p:nvPr/>
          </p:nvSpPr>
          <p:spPr>
            <a:xfrm>
              <a:off x="2274950" y="5120625"/>
              <a:ext cx="13700" cy="7050"/>
            </a:xfrm>
            <a:custGeom>
              <a:rect b="b" l="l" r="r" t="t"/>
              <a:pathLst>
                <a:path extrusionOk="0" h="282" w="548">
                  <a:moveTo>
                    <a:pt x="67" y="1"/>
                  </a:moveTo>
                  <a:lnTo>
                    <a:pt x="1" y="41"/>
                  </a:lnTo>
                  <a:lnTo>
                    <a:pt x="67" y="1"/>
                  </a:lnTo>
                  <a:lnTo>
                    <a:pt x="548" y="282"/>
                  </a:lnTo>
                  <a:close/>
                </a:path>
              </a:pathLst>
            </a:custGeom>
            <a:solidFill>
              <a:srgbClr val="E4E4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30"/>
            <p:cNvSpPr/>
            <p:nvPr/>
          </p:nvSpPr>
          <p:spPr>
            <a:xfrm>
              <a:off x="2274950" y="5120625"/>
              <a:ext cx="13700" cy="7975"/>
            </a:xfrm>
            <a:custGeom>
              <a:rect b="b" l="l" r="r" t="t"/>
              <a:pathLst>
                <a:path extrusionOk="0" h="319" w="548">
                  <a:moveTo>
                    <a:pt x="67" y="1"/>
                  </a:moveTo>
                  <a:lnTo>
                    <a:pt x="1" y="41"/>
                  </a:lnTo>
                  <a:lnTo>
                    <a:pt x="481" y="319"/>
                  </a:lnTo>
                  <a:lnTo>
                    <a:pt x="548" y="282"/>
                  </a:lnTo>
                  <a:lnTo>
                    <a:pt x="67" y="1"/>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30"/>
            <p:cNvSpPr/>
            <p:nvPr/>
          </p:nvSpPr>
          <p:spPr>
            <a:xfrm>
              <a:off x="2262400" y="5127925"/>
              <a:ext cx="1675" cy="950"/>
            </a:xfrm>
            <a:custGeom>
              <a:rect b="b" l="l" r="r" t="t"/>
              <a:pathLst>
                <a:path extrusionOk="0" h="38" w="67">
                  <a:moveTo>
                    <a:pt x="0" y="38"/>
                  </a:moveTo>
                  <a:lnTo>
                    <a:pt x="67" y="1"/>
                  </a:lnTo>
                  <a:close/>
                </a:path>
              </a:pathLst>
            </a:custGeom>
            <a:solidFill>
              <a:srgbClr val="E4E4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30"/>
            <p:cNvSpPr/>
            <p:nvPr/>
          </p:nvSpPr>
          <p:spPr>
            <a:xfrm>
              <a:off x="2262400" y="5127925"/>
              <a:ext cx="13700" cy="7975"/>
            </a:xfrm>
            <a:custGeom>
              <a:rect b="b" l="l" r="r" t="t"/>
              <a:pathLst>
                <a:path extrusionOk="0" h="319" w="548">
                  <a:moveTo>
                    <a:pt x="67" y="1"/>
                  </a:moveTo>
                  <a:lnTo>
                    <a:pt x="0" y="38"/>
                  </a:lnTo>
                  <a:lnTo>
                    <a:pt x="481" y="319"/>
                  </a:lnTo>
                  <a:lnTo>
                    <a:pt x="547" y="278"/>
                  </a:lnTo>
                  <a:lnTo>
                    <a:pt x="67" y="1"/>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30"/>
            <p:cNvSpPr/>
            <p:nvPr/>
          </p:nvSpPr>
          <p:spPr>
            <a:xfrm>
              <a:off x="2249925" y="5135150"/>
              <a:ext cx="13700" cy="7950"/>
            </a:xfrm>
            <a:custGeom>
              <a:rect b="b" l="l" r="r" t="t"/>
              <a:pathLst>
                <a:path extrusionOk="0" h="318" w="548">
                  <a:moveTo>
                    <a:pt x="67" y="0"/>
                  </a:moveTo>
                  <a:lnTo>
                    <a:pt x="0" y="37"/>
                  </a:lnTo>
                  <a:lnTo>
                    <a:pt x="481" y="318"/>
                  </a:lnTo>
                  <a:lnTo>
                    <a:pt x="547" y="277"/>
                  </a:lnTo>
                  <a:lnTo>
                    <a:pt x="67" y="0"/>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30"/>
            <p:cNvSpPr/>
            <p:nvPr/>
          </p:nvSpPr>
          <p:spPr>
            <a:xfrm>
              <a:off x="2237350" y="5142350"/>
              <a:ext cx="13700" cy="7975"/>
            </a:xfrm>
            <a:custGeom>
              <a:rect b="b" l="l" r="r" t="t"/>
              <a:pathLst>
                <a:path extrusionOk="0" h="319" w="548">
                  <a:moveTo>
                    <a:pt x="67" y="0"/>
                  </a:moveTo>
                  <a:lnTo>
                    <a:pt x="0" y="41"/>
                  </a:lnTo>
                  <a:lnTo>
                    <a:pt x="481" y="318"/>
                  </a:lnTo>
                  <a:lnTo>
                    <a:pt x="547" y="281"/>
                  </a:lnTo>
                  <a:lnTo>
                    <a:pt x="67" y="0"/>
                  </a:lnTo>
                  <a:close/>
                </a:path>
              </a:pathLst>
            </a:custGeom>
            <a:solidFill>
              <a:srgbClr val="7070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30"/>
            <p:cNvSpPr/>
            <p:nvPr/>
          </p:nvSpPr>
          <p:spPr>
            <a:xfrm>
              <a:off x="2155300" y="5141325"/>
              <a:ext cx="16750" cy="19350"/>
            </a:xfrm>
            <a:custGeom>
              <a:rect b="b" l="l" r="r" t="t"/>
              <a:pathLst>
                <a:path extrusionOk="0" h="774" w="670">
                  <a:moveTo>
                    <a:pt x="0" y="1"/>
                  </a:moveTo>
                  <a:lnTo>
                    <a:pt x="4" y="773"/>
                  </a:lnTo>
                  <a:lnTo>
                    <a:pt x="662" y="393"/>
                  </a:lnTo>
                  <a:lnTo>
                    <a:pt x="669" y="396"/>
                  </a:lnTo>
                  <a:lnTo>
                    <a:pt x="669" y="389"/>
                  </a:lnTo>
                  <a:lnTo>
                    <a:pt x="0" y="1"/>
                  </a:ln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30"/>
            <p:cNvSpPr/>
            <p:nvPr/>
          </p:nvSpPr>
          <p:spPr>
            <a:xfrm>
              <a:off x="2172025" y="5151025"/>
              <a:ext cx="4275" cy="2725"/>
            </a:xfrm>
            <a:custGeom>
              <a:rect b="b" l="l" r="r" t="t"/>
              <a:pathLst>
                <a:path extrusionOk="0" h="109" w="171">
                  <a:moveTo>
                    <a:pt x="0" y="1"/>
                  </a:moveTo>
                  <a:lnTo>
                    <a:pt x="0" y="8"/>
                  </a:lnTo>
                  <a:lnTo>
                    <a:pt x="170" y="108"/>
                  </a:lnTo>
                  <a:lnTo>
                    <a:pt x="0" y="1"/>
                  </a:lnTo>
                  <a:close/>
                </a:path>
              </a:pathLst>
            </a:custGeom>
            <a:solidFill>
              <a:srgbClr val="F4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30"/>
            <p:cNvSpPr/>
            <p:nvPr/>
          </p:nvSpPr>
          <p:spPr>
            <a:xfrm>
              <a:off x="2176275" y="5024725"/>
              <a:ext cx="235750" cy="136225"/>
            </a:xfrm>
            <a:custGeom>
              <a:rect b="b" l="l" r="r" t="t"/>
              <a:pathLst>
                <a:path extrusionOk="0" h="5449" w="9430">
                  <a:moveTo>
                    <a:pt x="8938" y="0"/>
                  </a:moveTo>
                  <a:lnTo>
                    <a:pt x="5160" y="2181"/>
                  </a:lnTo>
                  <a:lnTo>
                    <a:pt x="0" y="5160"/>
                  </a:lnTo>
                  <a:lnTo>
                    <a:pt x="492" y="5448"/>
                  </a:lnTo>
                  <a:lnTo>
                    <a:pt x="9429" y="288"/>
                  </a:lnTo>
                  <a:lnTo>
                    <a:pt x="8938" y="0"/>
                  </a:lnTo>
                  <a:close/>
                </a:path>
              </a:pathLst>
            </a:custGeom>
            <a:solidFill>
              <a:srgbClr val="FF2A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30"/>
            <p:cNvSpPr/>
            <p:nvPr/>
          </p:nvSpPr>
          <p:spPr>
            <a:xfrm>
              <a:off x="2399700" y="4893125"/>
              <a:ext cx="240850" cy="138825"/>
            </a:xfrm>
            <a:custGeom>
              <a:rect b="b" l="l" r="r" t="t"/>
              <a:pathLst>
                <a:path extrusionOk="0" h="5553" w="9634">
                  <a:moveTo>
                    <a:pt x="9256" y="1"/>
                  </a:moveTo>
                  <a:cubicBezTo>
                    <a:pt x="9213" y="1"/>
                    <a:pt x="9169" y="6"/>
                    <a:pt x="9127" y="15"/>
                  </a:cubicBezTo>
                  <a:cubicBezTo>
                    <a:pt x="9086" y="26"/>
                    <a:pt x="9049" y="41"/>
                    <a:pt x="9012" y="63"/>
                  </a:cubicBezTo>
                  <a:lnTo>
                    <a:pt x="3812" y="3065"/>
                  </a:lnTo>
                  <a:lnTo>
                    <a:pt x="1" y="5264"/>
                  </a:lnTo>
                  <a:lnTo>
                    <a:pt x="492" y="5552"/>
                  </a:lnTo>
                  <a:lnTo>
                    <a:pt x="9016" y="633"/>
                  </a:lnTo>
                  <a:lnTo>
                    <a:pt x="9504" y="348"/>
                  </a:lnTo>
                  <a:cubicBezTo>
                    <a:pt x="9537" y="333"/>
                    <a:pt x="9563" y="307"/>
                    <a:pt x="9581" y="281"/>
                  </a:cubicBezTo>
                  <a:cubicBezTo>
                    <a:pt x="9633" y="208"/>
                    <a:pt x="9611" y="123"/>
                    <a:pt x="9511" y="63"/>
                  </a:cubicBezTo>
                  <a:cubicBezTo>
                    <a:pt x="9432" y="21"/>
                    <a:pt x="9344" y="1"/>
                    <a:pt x="9256" y="1"/>
                  </a:cubicBezTo>
                  <a:close/>
                </a:path>
              </a:pathLst>
            </a:custGeom>
            <a:solidFill>
              <a:srgbClr val="1A63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30"/>
            <p:cNvSpPr/>
            <p:nvPr/>
          </p:nvSpPr>
          <p:spPr>
            <a:xfrm>
              <a:off x="2188550" y="5031925"/>
              <a:ext cx="223475" cy="129025"/>
            </a:xfrm>
            <a:custGeom>
              <a:rect b="b" l="l" r="r" t="t"/>
              <a:pathLst>
                <a:path extrusionOk="0" h="5161" w="8939">
                  <a:moveTo>
                    <a:pt x="8938" y="0"/>
                  </a:moveTo>
                  <a:lnTo>
                    <a:pt x="1" y="5160"/>
                  </a:lnTo>
                  <a:lnTo>
                    <a:pt x="8676" y="152"/>
                  </a:lnTo>
                  <a:lnTo>
                    <a:pt x="8938" y="0"/>
                  </a:lnTo>
                  <a:close/>
                </a:path>
              </a:pathLst>
            </a:custGeom>
            <a:solidFill>
              <a:srgbClr val="BBD7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30"/>
            <p:cNvSpPr/>
            <p:nvPr/>
          </p:nvSpPr>
          <p:spPr>
            <a:xfrm>
              <a:off x="2188550" y="5160925"/>
              <a:ext cx="4550" cy="33100"/>
            </a:xfrm>
            <a:custGeom>
              <a:rect b="b" l="l" r="r" t="t"/>
              <a:pathLst>
                <a:path extrusionOk="0" h="1324" w="182">
                  <a:moveTo>
                    <a:pt x="178" y="100"/>
                  </a:moveTo>
                  <a:lnTo>
                    <a:pt x="1" y="0"/>
                  </a:lnTo>
                  <a:lnTo>
                    <a:pt x="178" y="100"/>
                  </a:lnTo>
                  <a:lnTo>
                    <a:pt x="182" y="1324"/>
                  </a:lnTo>
                  <a:close/>
                </a:path>
              </a:pathLst>
            </a:custGeom>
            <a:solidFill>
              <a:srgbClr val="F4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30"/>
            <p:cNvSpPr/>
            <p:nvPr/>
          </p:nvSpPr>
          <p:spPr>
            <a:xfrm>
              <a:off x="2155300" y="4875825"/>
              <a:ext cx="514725" cy="297400"/>
            </a:xfrm>
            <a:custGeom>
              <a:rect b="b" l="l" r="r" t="t"/>
              <a:pathLst>
                <a:path extrusionOk="0" h="11896" w="20589">
                  <a:moveTo>
                    <a:pt x="19041" y="0"/>
                  </a:moveTo>
                  <a:cubicBezTo>
                    <a:pt x="18645" y="0"/>
                    <a:pt x="18249" y="88"/>
                    <a:pt x="17946" y="264"/>
                  </a:cubicBezTo>
                  <a:lnTo>
                    <a:pt x="0" y="10621"/>
                  </a:lnTo>
                  <a:lnTo>
                    <a:pt x="669" y="11009"/>
                  </a:lnTo>
                  <a:lnTo>
                    <a:pt x="839" y="11116"/>
                  </a:lnTo>
                  <a:lnTo>
                    <a:pt x="5999" y="8137"/>
                  </a:lnTo>
                  <a:lnTo>
                    <a:pt x="9777" y="5952"/>
                  </a:lnTo>
                  <a:lnTo>
                    <a:pt x="13588" y="3757"/>
                  </a:lnTo>
                  <a:lnTo>
                    <a:pt x="18788" y="752"/>
                  </a:lnTo>
                  <a:cubicBezTo>
                    <a:pt x="18825" y="730"/>
                    <a:pt x="18862" y="715"/>
                    <a:pt x="18903" y="707"/>
                  </a:cubicBezTo>
                  <a:cubicBezTo>
                    <a:pt x="18946" y="696"/>
                    <a:pt x="18990" y="691"/>
                    <a:pt x="19034" y="691"/>
                  </a:cubicBezTo>
                  <a:cubicBezTo>
                    <a:pt x="19121" y="691"/>
                    <a:pt x="19208" y="712"/>
                    <a:pt x="19287" y="752"/>
                  </a:cubicBezTo>
                  <a:cubicBezTo>
                    <a:pt x="19387" y="811"/>
                    <a:pt x="19409" y="900"/>
                    <a:pt x="19357" y="970"/>
                  </a:cubicBezTo>
                  <a:cubicBezTo>
                    <a:pt x="19339" y="999"/>
                    <a:pt x="19313" y="1022"/>
                    <a:pt x="19284" y="1040"/>
                  </a:cubicBezTo>
                  <a:lnTo>
                    <a:pt x="18792" y="1321"/>
                  </a:lnTo>
                  <a:lnTo>
                    <a:pt x="10268" y="6241"/>
                  </a:lnTo>
                  <a:lnTo>
                    <a:pt x="10006" y="6396"/>
                  </a:lnTo>
                  <a:lnTo>
                    <a:pt x="1331" y="11401"/>
                  </a:lnTo>
                  <a:lnTo>
                    <a:pt x="1508" y="11504"/>
                  </a:lnTo>
                  <a:lnTo>
                    <a:pt x="2185" y="11896"/>
                  </a:lnTo>
                  <a:lnTo>
                    <a:pt x="3763" y="10983"/>
                  </a:lnTo>
                  <a:lnTo>
                    <a:pt x="3282" y="10702"/>
                  </a:lnTo>
                  <a:lnTo>
                    <a:pt x="3349" y="10665"/>
                  </a:lnTo>
                  <a:lnTo>
                    <a:pt x="3829" y="10942"/>
                  </a:lnTo>
                  <a:lnTo>
                    <a:pt x="4266" y="10691"/>
                  </a:lnTo>
                  <a:lnTo>
                    <a:pt x="3785" y="10410"/>
                  </a:lnTo>
                  <a:lnTo>
                    <a:pt x="3852" y="10373"/>
                  </a:lnTo>
                  <a:lnTo>
                    <a:pt x="4332" y="10654"/>
                  </a:lnTo>
                  <a:lnTo>
                    <a:pt x="4765" y="10403"/>
                  </a:lnTo>
                  <a:lnTo>
                    <a:pt x="4284" y="10122"/>
                  </a:lnTo>
                  <a:lnTo>
                    <a:pt x="4351" y="10085"/>
                  </a:lnTo>
                  <a:lnTo>
                    <a:pt x="4831" y="10366"/>
                  </a:lnTo>
                  <a:lnTo>
                    <a:pt x="5267" y="10114"/>
                  </a:lnTo>
                  <a:lnTo>
                    <a:pt x="4787" y="9833"/>
                  </a:lnTo>
                  <a:lnTo>
                    <a:pt x="4853" y="9793"/>
                  </a:lnTo>
                  <a:lnTo>
                    <a:pt x="5334" y="10074"/>
                  </a:lnTo>
                  <a:lnTo>
                    <a:pt x="5748" y="9837"/>
                  </a:lnTo>
                  <a:lnTo>
                    <a:pt x="5045" y="9431"/>
                  </a:lnTo>
                  <a:lnTo>
                    <a:pt x="5179" y="9353"/>
                  </a:lnTo>
                  <a:lnTo>
                    <a:pt x="5877" y="9760"/>
                  </a:lnTo>
                  <a:lnTo>
                    <a:pt x="6369" y="9479"/>
                  </a:lnTo>
                  <a:lnTo>
                    <a:pt x="5885" y="9198"/>
                  </a:lnTo>
                  <a:lnTo>
                    <a:pt x="5955" y="9161"/>
                  </a:lnTo>
                  <a:lnTo>
                    <a:pt x="6435" y="9438"/>
                  </a:lnTo>
                  <a:lnTo>
                    <a:pt x="6868" y="9187"/>
                  </a:lnTo>
                  <a:lnTo>
                    <a:pt x="6387" y="8909"/>
                  </a:lnTo>
                  <a:lnTo>
                    <a:pt x="6454" y="8872"/>
                  </a:lnTo>
                  <a:lnTo>
                    <a:pt x="6927" y="9157"/>
                  </a:lnTo>
                  <a:lnTo>
                    <a:pt x="7363" y="8906"/>
                  </a:lnTo>
                  <a:lnTo>
                    <a:pt x="6883" y="8625"/>
                  </a:lnTo>
                  <a:lnTo>
                    <a:pt x="6949" y="8588"/>
                  </a:lnTo>
                  <a:lnTo>
                    <a:pt x="7430" y="8865"/>
                  </a:lnTo>
                  <a:lnTo>
                    <a:pt x="7866" y="8614"/>
                  </a:lnTo>
                  <a:lnTo>
                    <a:pt x="7385" y="8336"/>
                  </a:lnTo>
                  <a:lnTo>
                    <a:pt x="7448" y="8296"/>
                  </a:lnTo>
                  <a:lnTo>
                    <a:pt x="7932" y="8577"/>
                  </a:lnTo>
                  <a:lnTo>
                    <a:pt x="8346" y="8340"/>
                  </a:lnTo>
                  <a:lnTo>
                    <a:pt x="7648" y="7930"/>
                  </a:lnTo>
                  <a:lnTo>
                    <a:pt x="7777" y="7856"/>
                  </a:lnTo>
                  <a:lnTo>
                    <a:pt x="8479" y="8263"/>
                  </a:lnTo>
                  <a:lnTo>
                    <a:pt x="8967" y="7982"/>
                  </a:lnTo>
                  <a:lnTo>
                    <a:pt x="8487" y="7701"/>
                  </a:lnTo>
                  <a:lnTo>
                    <a:pt x="8553" y="7660"/>
                  </a:lnTo>
                  <a:lnTo>
                    <a:pt x="9034" y="7941"/>
                  </a:lnTo>
                  <a:lnTo>
                    <a:pt x="9466" y="7690"/>
                  </a:lnTo>
                  <a:lnTo>
                    <a:pt x="8986" y="7412"/>
                  </a:lnTo>
                  <a:lnTo>
                    <a:pt x="9052" y="7372"/>
                  </a:lnTo>
                  <a:lnTo>
                    <a:pt x="9533" y="7653"/>
                  </a:lnTo>
                  <a:lnTo>
                    <a:pt x="9969" y="7401"/>
                  </a:lnTo>
                  <a:lnTo>
                    <a:pt x="9488" y="7120"/>
                  </a:lnTo>
                  <a:lnTo>
                    <a:pt x="9555" y="7083"/>
                  </a:lnTo>
                  <a:lnTo>
                    <a:pt x="10035" y="7361"/>
                  </a:lnTo>
                  <a:lnTo>
                    <a:pt x="10472" y="7109"/>
                  </a:lnTo>
                  <a:lnTo>
                    <a:pt x="9991" y="6828"/>
                  </a:lnTo>
                  <a:lnTo>
                    <a:pt x="10054" y="6791"/>
                  </a:lnTo>
                  <a:lnTo>
                    <a:pt x="10538" y="7069"/>
                  </a:lnTo>
                  <a:lnTo>
                    <a:pt x="10952" y="6832"/>
                  </a:lnTo>
                  <a:lnTo>
                    <a:pt x="10254" y="6422"/>
                  </a:lnTo>
                  <a:lnTo>
                    <a:pt x="10383" y="6348"/>
                  </a:lnTo>
                  <a:lnTo>
                    <a:pt x="11085" y="6754"/>
                  </a:lnTo>
                  <a:lnTo>
                    <a:pt x="11573" y="6474"/>
                  </a:lnTo>
                  <a:lnTo>
                    <a:pt x="11093" y="6193"/>
                  </a:lnTo>
                  <a:lnTo>
                    <a:pt x="11155" y="6156"/>
                  </a:lnTo>
                  <a:lnTo>
                    <a:pt x="11640" y="6433"/>
                  </a:lnTo>
                  <a:lnTo>
                    <a:pt x="12072" y="6185"/>
                  </a:lnTo>
                  <a:lnTo>
                    <a:pt x="11592" y="5904"/>
                  </a:lnTo>
                  <a:lnTo>
                    <a:pt x="11658" y="5864"/>
                  </a:lnTo>
                  <a:lnTo>
                    <a:pt x="12142" y="6145"/>
                  </a:lnTo>
                  <a:lnTo>
                    <a:pt x="12579" y="5893"/>
                  </a:lnTo>
                  <a:lnTo>
                    <a:pt x="12094" y="5612"/>
                  </a:lnTo>
                  <a:lnTo>
                    <a:pt x="12165" y="5572"/>
                  </a:lnTo>
                  <a:lnTo>
                    <a:pt x="12645" y="5853"/>
                  </a:lnTo>
                  <a:lnTo>
                    <a:pt x="13078" y="5605"/>
                  </a:lnTo>
                  <a:lnTo>
                    <a:pt x="12597" y="5324"/>
                  </a:lnTo>
                  <a:lnTo>
                    <a:pt x="12664" y="5283"/>
                  </a:lnTo>
                  <a:lnTo>
                    <a:pt x="13144" y="5564"/>
                  </a:lnTo>
                  <a:lnTo>
                    <a:pt x="13558" y="5328"/>
                  </a:lnTo>
                  <a:lnTo>
                    <a:pt x="12856" y="4921"/>
                  </a:lnTo>
                  <a:lnTo>
                    <a:pt x="12989" y="4843"/>
                  </a:lnTo>
                  <a:lnTo>
                    <a:pt x="13691" y="5250"/>
                  </a:lnTo>
                  <a:lnTo>
                    <a:pt x="14179" y="4969"/>
                  </a:lnTo>
                  <a:lnTo>
                    <a:pt x="13695" y="4688"/>
                  </a:lnTo>
                  <a:lnTo>
                    <a:pt x="13761" y="4651"/>
                  </a:lnTo>
                  <a:lnTo>
                    <a:pt x="13939" y="4751"/>
                  </a:lnTo>
                  <a:lnTo>
                    <a:pt x="14246" y="4928"/>
                  </a:lnTo>
                  <a:lnTo>
                    <a:pt x="14678" y="4677"/>
                  </a:lnTo>
                  <a:lnTo>
                    <a:pt x="14197" y="4400"/>
                  </a:lnTo>
                  <a:lnTo>
                    <a:pt x="14264" y="4359"/>
                  </a:lnTo>
                  <a:lnTo>
                    <a:pt x="14748" y="4640"/>
                  </a:lnTo>
                  <a:lnTo>
                    <a:pt x="15181" y="4389"/>
                  </a:lnTo>
                  <a:lnTo>
                    <a:pt x="14700" y="4108"/>
                  </a:lnTo>
                  <a:lnTo>
                    <a:pt x="14763" y="4071"/>
                  </a:lnTo>
                  <a:lnTo>
                    <a:pt x="15247" y="4352"/>
                  </a:lnTo>
                  <a:lnTo>
                    <a:pt x="15683" y="4101"/>
                  </a:lnTo>
                  <a:lnTo>
                    <a:pt x="15199" y="3820"/>
                  </a:lnTo>
                  <a:lnTo>
                    <a:pt x="15266" y="3783"/>
                  </a:lnTo>
                  <a:lnTo>
                    <a:pt x="15750" y="4060"/>
                  </a:lnTo>
                  <a:lnTo>
                    <a:pt x="16160" y="3823"/>
                  </a:lnTo>
                  <a:lnTo>
                    <a:pt x="15462" y="3417"/>
                  </a:lnTo>
                  <a:lnTo>
                    <a:pt x="15595" y="3339"/>
                  </a:lnTo>
                  <a:lnTo>
                    <a:pt x="16293" y="3746"/>
                  </a:lnTo>
                  <a:lnTo>
                    <a:pt x="16781" y="3465"/>
                  </a:lnTo>
                  <a:lnTo>
                    <a:pt x="16301" y="3184"/>
                  </a:lnTo>
                  <a:lnTo>
                    <a:pt x="16367" y="3147"/>
                  </a:lnTo>
                  <a:lnTo>
                    <a:pt x="16848" y="3428"/>
                  </a:lnTo>
                  <a:lnTo>
                    <a:pt x="17284" y="3176"/>
                  </a:lnTo>
                  <a:lnTo>
                    <a:pt x="16803" y="2896"/>
                  </a:lnTo>
                  <a:lnTo>
                    <a:pt x="16870" y="2855"/>
                  </a:lnTo>
                  <a:lnTo>
                    <a:pt x="17350" y="3136"/>
                  </a:lnTo>
                  <a:lnTo>
                    <a:pt x="17783" y="2888"/>
                  </a:lnTo>
                  <a:lnTo>
                    <a:pt x="17302" y="2607"/>
                  </a:lnTo>
                  <a:lnTo>
                    <a:pt x="17369" y="2570"/>
                  </a:lnTo>
                  <a:lnTo>
                    <a:pt x="17849" y="2847"/>
                  </a:lnTo>
                  <a:lnTo>
                    <a:pt x="18286" y="2596"/>
                  </a:lnTo>
                  <a:lnTo>
                    <a:pt x="17805" y="2319"/>
                  </a:lnTo>
                  <a:lnTo>
                    <a:pt x="17872" y="2278"/>
                  </a:lnTo>
                  <a:lnTo>
                    <a:pt x="18352" y="2559"/>
                  </a:lnTo>
                  <a:lnTo>
                    <a:pt x="18766" y="2319"/>
                  </a:lnTo>
                  <a:lnTo>
                    <a:pt x="18064" y="1912"/>
                  </a:lnTo>
                  <a:lnTo>
                    <a:pt x="18197" y="1838"/>
                  </a:lnTo>
                  <a:lnTo>
                    <a:pt x="18895" y="2245"/>
                  </a:lnTo>
                  <a:lnTo>
                    <a:pt x="20130" y="1532"/>
                  </a:lnTo>
                  <a:cubicBezTo>
                    <a:pt x="20200" y="1491"/>
                    <a:pt x="20267" y="1443"/>
                    <a:pt x="20330" y="1391"/>
                  </a:cubicBezTo>
                  <a:cubicBezTo>
                    <a:pt x="20348" y="1373"/>
                    <a:pt x="20363" y="1354"/>
                    <a:pt x="20378" y="1336"/>
                  </a:cubicBezTo>
                  <a:cubicBezTo>
                    <a:pt x="20411" y="1306"/>
                    <a:pt x="20444" y="1269"/>
                    <a:pt x="20470" y="1232"/>
                  </a:cubicBezTo>
                  <a:cubicBezTo>
                    <a:pt x="20485" y="1210"/>
                    <a:pt x="20496" y="1188"/>
                    <a:pt x="20507" y="1166"/>
                  </a:cubicBezTo>
                  <a:cubicBezTo>
                    <a:pt x="20526" y="1132"/>
                    <a:pt x="20544" y="1099"/>
                    <a:pt x="20559" y="1066"/>
                  </a:cubicBezTo>
                  <a:cubicBezTo>
                    <a:pt x="20562" y="1044"/>
                    <a:pt x="20566" y="1018"/>
                    <a:pt x="20570" y="992"/>
                  </a:cubicBezTo>
                  <a:cubicBezTo>
                    <a:pt x="20577" y="959"/>
                    <a:pt x="20585" y="925"/>
                    <a:pt x="20585" y="896"/>
                  </a:cubicBezTo>
                  <a:cubicBezTo>
                    <a:pt x="20588" y="667"/>
                    <a:pt x="20437" y="438"/>
                    <a:pt x="20137" y="264"/>
                  </a:cubicBezTo>
                  <a:cubicBezTo>
                    <a:pt x="19834" y="88"/>
                    <a:pt x="19438" y="0"/>
                    <a:pt x="19041" y="0"/>
                  </a:cubicBezTo>
                  <a:close/>
                </a:path>
              </a:pathLst>
            </a:custGeom>
            <a:solidFill>
              <a:srgbClr val="73E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30"/>
            <p:cNvSpPr/>
            <p:nvPr/>
          </p:nvSpPr>
          <p:spPr>
            <a:xfrm>
              <a:off x="2193000" y="4898125"/>
              <a:ext cx="477125" cy="305600"/>
            </a:xfrm>
            <a:custGeom>
              <a:rect b="b" l="l" r="r" t="t"/>
              <a:pathLst>
                <a:path extrusionOk="0" h="12224" w="19085">
                  <a:moveTo>
                    <a:pt x="19080" y="0"/>
                  </a:moveTo>
                  <a:cubicBezTo>
                    <a:pt x="19073" y="59"/>
                    <a:pt x="19062" y="115"/>
                    <a:pt x="19054" y="174"/>
                  </a:cubicBezTo>
                  <a:cubicBezTo>
                    <a:pt x="19040" y="207"/>
                    <a:pt x="19021" y="240"/>
                    <a:pt x="19003" y="270"/>
                  </a:cubicBezTo>
                  <a:cubicBezTo>
                    <a:pt x="18992" y="296"/>
                    <a:pt x="18981" y="318"/>
                    <a:pt x="18966" y="340"/>
                  </a:cubicBezTo>
                  <a:cubicBezTo>
                    <a:pt x="18940" y="377"/>
                    <a:pt x="18907" y="410"/>
                    <a:pt x="18873" y="444"/>
                  </a:cubicBezTo>
                  <a:cubicBezTo>
                    <a:pt x="18859" y="462"/>
                    <a:pt x="18844" y="481"/>
                    <a:pt x="18825" y="495"/>
                  </a:cubicBezTo>
                  <a:cubicBezTo>
                    <a:pt x="18762" y="551"/>
                    <a:pt x="18696" y="599"/>
                    <a:pt x="18626" y="640"/>
                  </a:cubicBezTo>
                  <a:lnTo>
                    <a:pt x="17391" y="1349"/>
                  </a:lnTo>
                  <a:lnTo>
                    <a:pt x="17258" y="1427"/>
                  </a:lnTo>
                  <a:lnTo>
                    <a:pt x="16848" y="1663"/>
                  </a:lnTo>
                  <a:lnTo>
                    <a:pt x="16781" y="1704"/>
                  </a:lnTo>
                  <a:lnTo>
                    <a:pt x="16345" y="1955"/>
                  </a:lnTo>
                  <a:lnTo>
                    <a:pt x="16279" y="1992"/>
                  </a:lnTo>
                  <a:lnTo>
                    <a:pt x="15846" y="2244"/>
                  </a:lnTo>
                  <a:lnTo>
                    <a:pt x="15780" y="2281"/>
                  </a:lnTo>
                  <a:lnTo>
                    <a:pt x="15343" y="2532"/>
                  </a:lnTo>
                  <a:lnTo>
                    <a:pt x="15277" y="2573"/>
                  </a:lnTo>
                  <a:lnTo>
                    <a:pt x="14789" y="2854"/>
                  </a:lnTo>
                  <a:lnTo>
                    <a:pt x="14656" y="2931"/>
                  </a:lnTo>
                  <a:lnTo>
                    <a:pt x="14246" y="3168"/>
                  </a:lnTo>
                  <a:lnTo>
                    <a:pt x="14175" y="3205"/>
                  </a:lnTo>
                  <a:lnTo>
                    <a:pt x="13743" y="3456"/>
                  </a:lnTo>
                  <a:lnTo>
                    <a:pt x="13676" y="3497"/>
                  </a:lnTo>
                  <a:lnTo>
                    <a:pt x="13244" y="3748"/>
                  </a:lnTo>
                  <a:lnTo>
                    <a:pt x="13174" y="3785"/>
                  </a:lnTo>
                  <a:lnTo>
                    <a:pt x="12741" y="4036"/>
                  </a:lnTo>
                  <a:lnTo>
                    <a:pt x="12675" y="4073"/>
                  </a:lnTo>
                  <a:lnTo>
                    <a:pt x="12187" y="4354"/>
                  </a:lnTo>
                  <a:lnTo>
                    <a:pt x="12054" y="4432"/>
                  </a:lnTo>
                  <a:lnTo>
                    <a:pt x="11640" y="4672"/>
                  </a:lnTo>
                  <a:lnTo>
                    <a:pt x="11573" y="4709"/>
                  </a:lnTo>
                  <a:lnTo>
                    <a:pt x="11141" y="4961"/>
                  </a:lnTo>
                  <a:lnTo>
                    <a:pt x="11074" y="4998"/>
                  </a:lnTo>
                  <a:lnTo>
                    <a:pt x="10638" y="5249"/>
                  </a:lnTo>
                  <a:lnTo>
                    <a:pt x="10572" y="5290"/>
                  </a:lnTo>
                  <a:lnTo>
                    <a:pt x="10135" y="5541"/>
                  </a:lnTo>
                  <a:lnTo>
                    <a:pt x="10073" y="5578"/>
                  </a:lnTo>
                  <a:lnTo>
                    <a:pt x="9585" y="5859"/>
                  </a:lnTo>
                  <a:lnTo>
                    <a:pt x="9452" y="5936"/>
                  </a:lnTo>
                  <a:lnTo>
                    <a:pt x="9034" y="6173"/>
                  </a:lnTo>
                  <a:lnTo>
                    <a:pt x="8971" y="6214"/>
                  </a:lnTo>
                  <a:lnTo>
                    <a:pt x="8535" y="6461"/>
                  </a:lnTo>
                  <a:lnTo>
                    <a:pt x="8468" y="6502"/>
                  </a:lnTo>
                  <a:lnTo>
                    <a:pt x="8032" y="6753"/>
                  </a:lnTo>
                  <a:lnTo>
                    <a:pt x="7966" y="6790"/>
                  </a:lnTo>
                  <a:lnTo>
                    <a:pt x="7533" y="7042"/>
                  </a:lnTo>
                  <a:lnTo>
                    <a:pt x="7467" y="7079"/>
                  </a:lnTo>
                  <a:lnTo>
                    <a:pt x="6975" y="7363"/>
                  </a:lnTo>
                  <a:lnTo>
                    <a:pt x="6846" y="7437"/>
                  </a:lnTo>
                  <a:lnTo>
                    <a:pt x="6428" y="7677"/>
                  </a:lnTo>
                  <a:lnTo>
                    <a:pt x="6365" y="7714"/>
                  </a:lnTo>
                  <a:lnTo>
                    <a:pt x="5929" y="7966"/>
                  </a:lnTo>
                  <a:lnTo>
                    <a:pt x="5862" y="8006"/>
                  </a:lnTo>
                  <a:lnTo>
                    <a:pt x="5426" y="8258"/>
                  </a:lnTo>
                  <a:lnTo>
                    <a:pt x="5360" y="8295"/>
                  </a:lnTo>
                  <a:lnTo>
                    <a:pt x="4927" y="8546"/>
                  </a:lnTo>
                  <a:lnTo>
                    <a:pt x="4861" y="8583"/>
                  </a:lnTo>
                  <a:lnTo>
                    <a:pt x="4369" y="8868"/>
                  </a:lnTo>
                  <a:lnTo>
                    <a:pt x="4240" y="8941"/>
                  </a:lnTo>
                  <a:lnTo>
                    <a:pt x="3826" y="9178"/>
                  </a:lnTo>
                  <a:lnTo>
                    <a:pt x="3759" y="9219"/>
                  </a:lnTo>
                  <a:lnTo>
                    <a:pt x="3323" y="9470"/>
                  </a:lnTo>
                  <a:lnTo>
                    <a:pt x="3257" y="9507"/>
                  </a:lnTo>
                  <a:lnTo>
                    <a:pt x="2824" y="9758"/>
                  </a:lnTo>
                  <a:lnTo>
                    <a:pt x="2758" y="9795"/>
                  </a:lnTo>
                  <a:lnTo>
                    <a:pt x="2321" y="10047"/>
                  </a:lnTo>
                  <a:lnTo>
                    <a:pt x="2255" y="10087"/>
                  </a:lnTo>
                  <a:lnTo>
                    <a:pt x="677" y="10997"/>
                  </a:lnTo>
                  <a:lnTo>
                    <a:pt x="0" y="10612"/>
                  </a:lnTo>
                  <a:lnTo>
                    <a:pt x="8" y="11836"/>
                  </a:lnTo>
                  <a:lnTo>
                    <a:pt x="680" y="12224"/>
                  </a:lnTo>
                  <a:lnTo>
                    <a:pt x="2259" y="11311"/>
                  </a:lnTo>
                  <a:lnTo>
                    <a:pt x="2325" y="11274"/>
                  </a:lnTo>
                  <a:lnTo>
                    <a:pt x="2761" y="11022"/>
                  </a:lnTo>
                  <a:lnTo>
                    <a:pt x="2828" y="10982"/>
                  </a:lnTo>
                  <a:lnTo>
                    <a:pt x="3260" y="10734"/>
                  </a:lnTo>
                  <a:lnTo>
                    <a:pt x="3327" y="10694"/>
                  </a:lnTo>
                  <a:lnTo>
                    <a:pt x="3763" y="10442"/>
                  </a:lnTo>
                  <a:lnTo>
                    <a:pt x="3829" y="10405"/>
                  </a:lnTo>
                  <a:lnTo>
                    <a:pt x="4243" y="10165"/>
                  </a:lnTo>
                  <a:lnTo>
                    <a:pt x="4373" y="10091"/>
                  </a:lnTo>
                  <a:lnTo>
                    <a:pt x="4861" y="9810"/>
                  </a:lnTo>
                  <a:lnTo>
                    <a:pt x="4931" y="9769"/>
                  </a:lnTo>
                  <a:lnTo>
                    <a:pt x="5363" y="9518"/>
                  </a:lnTo>
                  <a:lnTo>
                    <a:pt x="5430" y="9481"/>
                  </a:lnTo>
                  <a:lnTo>
                    <a:pt x="5862" y="9230"/>
                  </a:lnTo>
                  <a:lnTo>
                    <a:pt x="5933" y="9193"/>
                  </a:lnTo>
                  <a:lnTo>
                    <a:pt x="6365" y="8941"/>
                  </a:lnTo>
                  <a:lnTo>
                    <a:pt x="6432" y="8901"/>
                  </a:lnTo>
                  <a:lnTo>
                    <a:pt x="6846" y="8664"/>
                  </a:lnTo>
                  <a:lnTo>
                    <a:pt x="6979" y="8587"/>
                  </a:lnTo>
                  <a:lnTo>
                    <a:pt x="7467" y="8306"/>
                  </a:lnTo>
                  <a:lnTo>
                    <a:pt x="7533" y="8265"/>
                  </a:lnTo>
                  <a:lnTo>
                    <a:pt x="7966" y="8017"/>
                  </a:lnTo>
                  <a:lnTo>
                    <a:pt x="8036" y="7977"/>
                  </a:lnTo>
                  <a:lnTo>
                    <a:pt x="8468" y="7725"/>
                  </a:lnTo>
                  <a:lnTo>
                    <a:pt x="8535" y="7688"/>
                  </a:lnTo>
                  <a:lnTo>
                    <a:pt x="8971" y="7437"/>
                  </a:lnTo>
                  <a:lnTo>
                    <a:pt x="9038" y="7400"/>
                  </a:lnTo>
                  <a:lnTo>
                    <a:pt x="9452" y="7160"/>
                  </a:lnTo>
                  <a:lnTo>
                    <a:pt x="9585" y="7082"/>
                  </a:lnTo>
                  <a:lnTo>
                    <a:pt x="10073" y="6801"/>
                  </a:lnTo>
                  <a:lnTo>
                    <a:pt x="10139" y="6764"/>
                  </a:lnTo>
                  <a:lnTo>
                    <a:pt x="10572" y="6513"/>
                  </a:lnTo>
                  <a:lnTo>
                    <a:pt x="10642" y="6476"/>
                  </a:lnTo>
                  <a:lnTo>
                    <a:pt x="11074" y="6225"/>
                  </a:lnTo>
                  <a:lnTo>
                    <a:pt x="11141" y="6184"/>
                  </a:lnTo>
                  <a:lnTo>
                    <a:pt x="11573" y="5936"/>
                  </a:lnTo>
                  <a:lnTo>
                    <a:pt x="11643" y="5896"/>
                  </a:lnTo>
                  <a:lnTo>
                    <a:pt x="12054" y="5659"/>
                  </a:lnTo>
                  <a:lnTo>
                    <a:pt x="12187" y="5582"/>
                  </a:lnTo>
                  <a:lnTo>
                    <a:pt x="12675" y="5301"/>
                  </a:lnTo>
                  <a:lnTo>
                    <a:pt x="12741" y="5260"/>
                  </a:lnTo>
                  <a:lnTo>
                    <a:pt x="13177" y="5009"/>
                  </a:lnTo>
                  <a:lnTo>
                    <a:pt x="13244" y="4972"/>
                  </a:lnTo>
                  <a:lnTo>
                    <a:pt x="13680" y="4720"/>
                  </a:lnTo>
                  <a:lnTo>
                    <a:pt x="13743" y="4683"/>
                  </a:lnTo>
                  <a:lnTo>
                    <a:pt x="14179" y="4432"/>
                  </a:lnTo>
                  <a:lnTo>
                    <a:pt x="14246" y="4391"/>
                  </a:lnTo>
                  <a:lnTo>
                    <a:pt x="14656" y="4155"/>
                  </a:lnTo>
                  <a:lnTo>
                    <a:pt x="14793" y="4077"/>
                  </a:lnTo>
                  <a:lnTo>
                    <a:pt x="15277" y="3796"/>
                  </a:lnTo>
                  <a:lnTo>
                    <a:pt x="15347" y="3759"/>
                  </a:lnTo>
                  <a:lnTo>
                    <a:pt x="15780" y="3508"/>
                  </a:lnTo>
                  <a:lnTo>
                    <a:pt x="15846" y="3467"/>
                  </a:lnTo>
                  <a:lnTo>
                    <a:pt x="16279" y="3220"/>
                  </a:lnTo>
                  <a:lnTo>
                    <a:pt x="16349" y="3179"/>
                  </a:lnTo>
                  <a:lnTo>
                    <a:pt x="16781" y="2928"/>
                  </a:lnTo>
                  <a:lnTo>
                    <a:pt x="16848" y="2891"/>
                  </a:lnTo>
                  <a:lnTo>
                    <a:pt x="17262" y="2650"/>
                  </a:lnTo>
                  <a:lnTo>
                    <a:pt x="17395" y="2576"/>
                  </a:lnTo>
                  <a:lnTo>
                    <a:pt x="18626" y="1863"/>
                  </a:lnTo>
                  <a:cubicBezTo>
                    <a:pt x="18932" y="1686"/>
                    <a:pt x="19084" y="1456"/>
                    <a:pt x="19084" y="1224"/>
                  </a:cubicBezTo>
                  <a:lnTo>
                    <a:pt x="19080" y="0"/>
                  </a:ln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30"/>
            <p:cNvSpPr/>
            <p:nvPr/>
          </p:nvSpPr>
          <p:spPr>
            <a:xfrm>
              <a:off x="2151050" y="5193825"/>
              <a:ext cx="3975" cy="2325"/>
            </a:xfrm>
            <a:custGeom>
              <a:rect b="b" l="l" r="r" t="t"/>
              <a:pathLst>
                <a:path extrusionOk="0" h="93" w="159">
                  <a:moveTo>
                    <a:pt x="159" y="93"/>
                  </a:move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30"/>
            <p:cNvSpPr/>
            <p:nvPr/>
          </p:nvSpPr>
          <p:spPr>
            <a:xfrm>
              <a:off x="2150950" y="5151125"/>
              <a:ext cx="42150" cy="55000"/>
            </a:xfrm>
            <a:custGeom>
              <a:rect b="b" l="l" r="r" t="t"/>
              <a:pathLst>
                <a:path extrusionOk="0" h="2200" w="1686">
                  <a:moveTo>
                    <a:pt x="836" y="1"/>
                  </a:moveTo>
                  <a:lnTo>
                    <a:pt x="178" y="381"/>
                  </a:lnTo>
                  <a:lnTo>
                    <a:pt x="0" y="485"/>
                  </a:lnTo>
                  <a:lnTo>
                    <a:pt x="159" y="581"/>
                  </a:lnTo>
                  <a:lnTo>
                    <a:pt x="159" y="577"/>
                  </a:lnTo>
                  <a:lnTo>
                    <a:pt x="178" y="588"/>
                  </a:lnTo>
                  <a:lnTo>
                    <a:pt x="688" y="884"/>
                  </a:lnTo>
                  <a:lnTo>
                    <a:pt x="688" y="891"/>
                  </a:lnTo>
                  <a:lnTo>
                    <a:pt x="839" y="980"/>
                  </a:lnTo>
                  <a:lnTo>
                    <a:pt x="850" y="2200"/>
                  </a:lnTo>
                  <a:lnTo>
                    <a:pt x="1686" y="1716"/>
                  </a:lnTo>
                  <a:lnTo>
                    <a:pt x="1682" y="492"/>
                  </a:lnTo>
                  <a:lnTo>
                    <a:pt x="1505" y="392"/>
                  </a:lnTo>
                  <a:lnTo>
                    <a:pt x="1013" y="104"/>
                  </a:lnTo>
                  <a:lnTo>
                    <a:pt x="843" y="4"/>
                  </a:lnTo>
                  <a:lnTo>
                    <a:pt x="836" y="1"/>
                  </a:lnTo>
                  <a:close/>
                </a:path>
              </a:pathLst>
            </a:custGeom>
            <a:solidFill>
              <a:srgbClr val="73E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30"/>
            <p:cNvSpPr/>
            <p:nvPr/>
          </p:nvSpPr>
          <p:spPr>
            <a:xfrm>
              <a:off x="2150950" y="5163225"/>
              <a:ext cx="21275" cy="42900"/>
            </a:xfrm>
            <a:custGeom>
              <a:rect b="b" l="l" r="r" t="t"/>
              <a:pathLst>
                <a:path extrusionOk="0" h="1716" w="851">
                  <a:moveTo>
                    <a:pt x="0" y="1"/>
                  </a:moveTo>
                  <a:lnTo>
                    <a:pt x="4" y="1224"/>
                  </a:lnTo>
                  <a:lnTo>
                    <a:pt x="163" y="1317"/>
                  </a:lnTo>
                  <a:lnTo>
                    <a:pt x="850" y="1716"/>
                  </a:lnTo>
                  <a:lnTo>
                    <a:pt x="839" y="496"/>
                  </a:lnTo>
                  <a:lnTo>
                    <a:pt x="688" y="407"/>
                  </a:lnTo>
                  <a:lnTo>
                    <a:pt x="688" y="400"/>
                  </a:lnTo>
                  <a:lnTo>
                    <a:pt x="178" y="104"/>
                  </a:lnTo>
                  <a:lnTo>
                    <a:pt x="159" y="97"/>
                  </a:lnTo>
                  <a:lnTo>
                    <a:pt x="0" y="1"/>
                  </a:ln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30"/>
            <p:cNvSpPr/>
            <p:nvPr/>
          </p:nvSpPr>
          <p:spPr>
            <a:xfrm>
              <a:off x="2119775" y="5174200"/>
              <a:ext cx="49525" cy="38800"/>
            </a:xfrm>
            <a:custGeom>
              <a:rect b="b" l="l" r="r" t="t"/>
              <a:pathLst>
                <a:path extrusionOk="0" h="1552" w="1981">
                  <a:moveTo>
                    <a:pt x="1528" y="0"/>
                  </a:moveTo>
                  <a:cubicBezTo>
                    <a:pt x="1450" y="0"/>
                    <a:pt x="1370" y="22"/>
                    <a:pt x="1295" y="72"/>
                  </a:cubicBezTo>
                  <a:lnTo>
                    <a:pt x="220" y="770"/>
                  </a:lnTo>
                  <a:cubicBezTo>
                    <a:pt x="116" y="841"/>
                    <a:pt x="46" y="952"/>
                    <a:pt x="31" y="1077"/>
                  </a:cubicBezTo>
                  <a:cubicBezTo>
                    <a:pt x="1" y="1347"/>
                    <a:pt x="215" y="1552"/>
                    <a:pt x="452" y="1552"/>
                  </a:cubicBezTo>
                  <a:cubicBezTo>
                    <a:pt x="530" y="1552"/>
                    <a:pt x="610" y="1530"/>
                    <a:pt x="686" y="1480"/>
                  </a:cubicBezTo>
                  <a:lnTo>
                    <a:pt x="1757" y="782"/>
                  </a:lnTo>
                  <a:cubicBezTo>
                    <a:pt x="1865" y="711"/>
                    <a:pt x="1935" y="600"/>
                    <a:pt x="1950" y="475"/>
                  </a:cubicBezTo>
                  <a:cubicBezTo>
                    <a:pt x="1980" y="205"/>
                    <a:pt x="1764" y="0"/>
                    <a:pt x="1528" y="0"/>
                  </a:cubicBezTo>
                  <a:close/>
                </a:path>
              </a:pathLst>
            </a:custGeom>
            <a:solidFill>
              <a:srgbClr val="FF2A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30"/>
            <p:cNvSpPr/>
            <p:nvPr/>
          </p:nvSpPr>
          <p:spPr>
            <a:xfrm>
              <a:off x="1758225" y="3796725"/>
              <a:ext cx="303675" cy="664325"/>
            </a:xfrm>
            <a:custGeom>
              <a:rect b="b" l="l" r="r" t="t"/>
              <a:pathLst>
                <a:path extrusionOk="0" h="26573" w="12147">
                  <a:moveTo>
                    <a:pt x="12091" y="0"/>
                  </a:moveTo>
                  <a:lnTo>
                    <a:pt x="0" y="6979"/>
                  </a:lnTo>
                  <a:lnTo>
                    <a:pt x="56" y="26573"/>
                  </a:lnTo>
                  <a:lnTo>
                    <a:pt x="12146" y="19594"/>
                  </a:lnTo>
                  <a:lnTo>
                    <a:pt x="12091" y="0"/>
                  </a:lnTo>
                  <a:close/>
                </a:path>
              </a:pathLst>
            </a:custGeom>
            <a:solidFill>
              <a:srgbClr val="FF2A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30"/>
            <p:cNvSpPr/>
            <p:nvPr/>
          </p:nvSpPr>
          <p:spPr>
            <a:xfrm>
              <a:off x="1699625" y="3937175"/>
              <a:ext cx="60000" cy="523875"/>
            </a:xfrm>
            <a:custGeom>
              <a:rect b="b" l="l" r="r" t="t"/>
              <a:pathLst>
                <a:path extrusionOk="0" h="20955" w="2400">
                  <a:moveTo>
                    <a:pt x="1" y="0"/>
                  </a:moveTo>
                  <a:lnTo>
                    <a:pt x="56" y="19594"/>
                  </a:lnTo>
                  <a:lnTo>
                    <a:pt x="2400" y="20955"/>
                  </a:lnTo>
                  <a:lnTo>
                    <a:pt x="2344" y="1361"/>
                  </a:lnTo>
                  <a:lnTo>
                    <a:pt x="1" y="0"/>
                  </a:lnTo>
                  <a:close/>
                </a:path>
              </a:pathLst>
            </a:custGeom>
            <a:solidFill>
              <a:srgbClr val="8F2C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30"/>
            <p:cNvSpPr/>
            <p:nvPr/>
          </p:nvSpPr>
          <p:spPr>
            <a:xfrm>
              <a:off x="1699625" y="3762625"/>
              <a:ext cx="360875" cy="208575"/>
            </a:xfrm>
            <a:custGeom>
              <a:rect b="b" l="l" r="r" t="t"/>
              <a:pathLst>
                <a:path extrusionOk="0" h="8343" w="14435">
                  <a:moveTo>
                    <a:pt x="12091" y="0"/>
                  </a:moveTo>
                  <a:lnTo>
                    <a:pt x="1" y="6982"/>
                  </a:lnTo>
                  <a:lnTo>
                    <a:pt x="2344" y="8343"/>
                  </a:lnTo>
                  <a:lnTo>
                    <a:pt x="14435" y="1364"/>
                  </a:lnTo>
                  <a:lnTo>
                    <a:pt x="12091" y="0"/>
                  </a:lnTo>
                  <a:close/>
                </a:path>
              </a:pathLst>
            </a:custGeom>
            <a:solidFill>
              <a:srgbClr val="8F2C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30"/>
            <p:cNvSpPr/>
            <p:nvPr/>
          </p:nvSpPr>
          <p:spPr>
            <a:xfrm>
              <a:off x="1849325" y="4003975"/>
              <a:ext cx="142250" cy="190475"/>
            </a:xfrm>
            <a:custGeom>
              <a:rect b="b" l="l" r="r" t="t"/>
              <a:pathLst>
                <a:path extrusionOk="0" h="7619" w="5690">
                  <a:moveTo>
                    <a:pt x="3782" y="1"/>
                  </a:moveTo>
                  <a:lnTo>
                    <a:pt x="2836" y="544"/>
                  </a:lnTo>
                  <a:lnTo>
                    <a:pt x="1889" y="1091"/>
                  </a:lnTo>
                  <a:lnTo>
                    <a:pt x="1897" y="3268"/>
                  </a:lnTo>
                  <a:lnTo>
                    <a:pt x="1" y="4362"/>
                  </a:lnTo>
                  <a:lnTo>
                    <a:pt x="4" y="5449"/>
                  </a:lnTo>
                  <a:lnTo>
                    <a:pt x="8" y="6536"/>
                  </a:lnTo>
                  <a:lnTo>
                    <a:pt x="1904" y="5442"/>
                  </a:lnTo>
                  <a:lnTo>
                    <a:pt x="1908" y="7619"/>
                  </a:lnTo>
                  <a:lnTo>
                    <a:pt x="2854" y="7076"/>
                  </a:lnTo>
                  <a:lnTo>
                    <a:pt x="3800" y="6529"/>
                  </a:lnTo>
                  <a:lnTo>
                    <a:pt x="3793" y="4351"/>
                  </a:lnTo>
                  <a:lnTo>
                    <a:pt x="5689" y="3254"/>
                  </a:lnTo>
                  <a:lnTo>
                    <a:pt x="5686" y="2163"/>
                  </a:lnTo>
                  <a:lnTo>
                    <a:pt x="5682" y="1084"/>
                  </a:lnTo>
                  <a:lnTo>
                    <a:pt x="3786" y="2178"/>
                  </a:lnTo>
                  <a:lnTo>
                    <a:pt x="378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30"/>
            <p:cNvSpPr/>
            <p:nvPr/>
          </p:nvSpPr>
          <p:spPr>
            <a:xfrm>
              <a:off x="1806275" y="4264925"/>
              <a:ext cx="33475" cy="78950"/>
            </a:xfrm>
            <a:custGeom>
              <a:rect b="b" l="l" r="r" t="t"/>
              <a:pathLst>
                <a:path extrusionOk="0" h="3158" w="1339">
                  <a:moveTo>
                    <a:pt x="977" y="0"/>
                  </a:moveTo>
                  <a:cubicBezTo>
                    <a:pt x="892" y="0"/>
                    <a:pt x="796" y="28"/>
                    <a:pt x="695" y="86"/>
                  </a:cubicBezTo>
                  <a:lnTo>
                    <a:pt x="699" y="86"/>
                  </a:lnTo>
                  <a:cubicBezTo>
                    <a:pt x="281" y="326"/>
                    <a:pt x="0" y="774"/>
                    <a:pt x="0" y="1243"/>
                  </a:cubicBezTo>
                  <a:cubicBezTo>
                    <a:pt x="0" y="1650"/>
                    <a:pt x="207" y="1742"/>
                    <a:pt x="403" y="1820"/>
                  </a:cubicBezTo>
                  <a:lnTo>
                    <a:pt x="558" y="1879"/>
                  </a:lnTo>
                  <a:cubicBezTo>
                    <a:pt x="703" y="1945"/>
                    <a:pt x="850" y="2071"/>
                    <a:pt x="854" y="2308"/>
                  </a:cubicBezTo>
                  <a:cubicBezTo>
                    <a:pt x="854" y="2430"/>
                    <a:pt x="824" y="2544"/>
                    <a:pt x="703" y="2611"/>
                  </a:cubicBezTo>
                  <a:cubicBezTo>
                    <a:pt x="679" y="2625"/>
                    <a:pt x="658" y="2631"/>
                    <a:pt x="639" y="2631"/>
                  </a:cubicBezTo>
                  <a:cubicBezTo>
                    <a:pt x="528" y="2631"/>
                    <a:pt x="513" y="2391"/>
                    <a:pt x="510" y="2178"/>
                  </a:cubicBezTo>
                  <a:lnTo>
                    <a:pt x="4" y="2581"/>
                  </a:lnTo>
                  <a:cubicBezTo>
                    <a:pt x="18" y="2904"/>
                    <a:pt x="134" y="3157"/>
                    <a:pt x="385" y="3157"/>
                  </a:cubicBezTo>
                  <a:cubicBezTo>
                    <a:pt x="474" y="3157"/>
                    <a:pt x="579" y="3126"/>
                    <a:pt x="703" y="3054"/>
                  </a:cubicBezTo>
                  <a:cubicBezTo>
                    <a:pt x="1050" y="2855"/>
                    <a:pt x="1338" y="2415"/>
                    <a:pt x="1338" y="2005"/>
                  </a:cubicBezTo>
                  <a:cubicBezTo>
                    <a:pt x="1338" y="1565"/>
                    <a:pt x="1146" y="1409"/>
                    <a:pt x="891" y="1295"/>
                  </a:cubicBezTo>
                  <a:cubicBezTo>
                    <a:pt x="832" y="1265"/>
                    <a:pt x="769" y="1243"/>
                    <a:pt x="706" y="1221"/>
                  </a:cubicBezTo>
                  <a:cubicBezTo>
                    <a:pt x="588" y="1173"/>
                    <a:pt x="492" y="1103"/>
                    <a:pt x="492" y="896"/>
                  </a:cubicBezTo>
                  <a:cubicBezTo>
                    <a:pt x="492" y="777"/>
                    <a:pt x="536" y="618"/>
                    <a:pt x="658" y="552"/>
                  </a:cubicBezTo>
                  <a:cubicBezTo>
                    <a:pt x="681" y="539"/>
                    <a:pt x="700" y="533"/>
                    <a:pt x="717" y="533"/>
                  </a:cubicBezTo>
                  <a:cubicBezTo>
                    <a:pt x="799" y="533"/>
                    <a:pt x="817" y="675"/>
                    <a:pt x="817" y="788"/>
                  </a:cubicBezTo>
                  <a:cubicBezTo>
                    <a:pt x="817" y="829"/>
                    <a:pt x="810" y="870"/>
                    <a:pt x="810" y="907"/>
                  </a:cubicBezTo>
                  <a:lnTo>
                    <a:pt x="1331" y="522"/>
                  </a:lnTo>
                  <a:lnTo>
                    <a:pt x="1331" y="456"/>
                  </a:lnTo>
                  <a:cubicBezTo>
                    <a:pt x="1331" y="169"/>
                    <a:pt x="1187" y="0"/>
                    <a:pt x="9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30"/>
            <p:cNvSpPr/>
            <p:nvPr/>
          </p:nvSpPr>
          <p:spPr>
            <a:xfrm>
              <a:off x="1845725" y="4238225"/>
              <a:ext cx="30525" cy="83575"/>
            </a:xfrm>
            <a:custGeom>
              <a:rect b="b" l="l" r="r" t="t"/>
              <a:pathLst>
                <a:path extrusionOk="0" h="3343" w="1221">
                  <a:moveTo>
                    <a:pt x="1220" y="1"/>
                  </a:moveTo>
                  <a:lnTo>
                    <a:pt x="1" y="707"/>
                  </a:lnTo>
                  <a:lnTo>
                    <a:pt x="1" y="1136"/>
                  </a:lnTo>
                  <a:lnTo>
                    <a:pt x="363" y="925"/>
                  </a:lnTo>
                  <a:lnTo>
                    <a:pt x="370" y="3342"/>
                  </a:lnTo>
                  <a:lnTo>
                    <a:pt x="869" y="3054"/>
                  </a:lnTo>
                  <a:lnTo>
                    <a:pt x="865" y="637"/>
                  </a:lnTo>
                  <a:lnTo>
                    <a:pt x="1220" y="430"/>
                  </a:lnTo>
                  <a:lnTo>
                    <a:pt x="122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30"/>
            <p:cNvSpPr/>
            <p:nvPr/>
          </p:nvSpPr>
          <p:spPr>
            <a:xfrm>
              <a:off x="1885825" y="4220600"/>
              <a:ext cx="34875" cy="83450"/>
            </a:xfrm>
            <a:custGeom>
              <a:rect b="b" l="l" r="r" t="t"/>
              <a:pathLst>
                <a:path extrusionOk="0" h="3338" w="1395">
                  <a:moveTo>
                    <a:pt x="725" y="507"/>
                  </a:moveTo>
                  <a:cubicBezTo>
                    <a:pt x="823" y="507"/>
                    <a:pt x="840" y="710"/>
                    <a:pt x="840" y="802"/>
                  </a:cubicBezTo>
                  <a:cubicBezTo>
                    <a:pt x="840" y="906"/>
                    <a:pt x="814" y="1205"/>
                    <a:pt x="648" y="1301"/>
                  </a:cubicBezTo>
                  <a:lnTo>
                    <a:pt x="503" y="1382"/>
                  </a:lnTo>
                  <a:lnTo>
                    <a:pt x="503" y="621"/>
                  </a:lnTo>
                  <a:lnTo>
                    <a:pt x="670" y="525"/>
                  </a:lnTo>
                  <a:cubicBezTo>
                    <a:pt x="691" y="512"/>
                    <a:pt x="709" y="507"/>
                    <a:pt x="725" y="507"/>
                  </a:cubicBezTo>
                  <a:close/>
                  <a:moveTo>
                    <a:pt x="1036" y="1"/>
                  </a:moveTo>
                  <a:cubicBezTo>
                    <a:pt x="906" y="1"/>
                    <a:pt x="739" y="65"/>
                    <a:pt x="544" y="177"/>
                  </a:cubicBezTo>
                  <a:lnTo>
                    <a:pt x="544" y="174"/>
                  </a:lnTo>
                  <a:lnTo>
                    <a:pt x="1" y="488"/>
                  </a:lnTo>
                  <a:lnTo>
                    <a:pt x="8" y="3338"/>
                  </a:lnTo>
                  <a:lnTo>
                    <a:pt x="511" y="3046"/>
                  </a:lnTo>
                  <a:lnTo>
                    <a:pt x="507" y="1737"/>
                  </a:lnTo>
                  <a:lnTo>
                    <a:pt x="588" y="1689"/>
                  </a:lnTo>
                  <a:lnTo>
                    <a:pt x="877" y="2839"/>
                  </a:lnTo>
                  <a:lnTo>
                    <a:pt x="1394" y="2539"/>
                  </a:lnTo>
                  <a:cubicBezTo>
                    <a:pt x="1254" y="2144"/>
                    <a:pt x="1128" y="1767"/>
                    <a:pt x="1002" y="1386"/>
                  </a:cubicBezTo>
                  <a:cubicBezTo>
                    <a:pt x="1309" y="1057"/>
                    <a:pt x="1339" y="721"/>
                    <a:pt x="1339" y="469"/>
                  </a:cubicBezTo>
                  <a:cubicBezTo>
                    <a:pt x="1339" y="140"/>
                    <a:pt x="1228" y="1"/>
                    <a:pt x="10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30"/>
            <p:cNvSpPr/>
            <p:nvPr/>
          </p:nvSpPr>
          <p:spPr>
            <a:xfrm>
              <a:off x="1930000" y="4199975"/>
              <a:ext cx="12775" cy="78400"/>
            </a:xfrm>
            <a:custGeom>
              <a:rect b="b" l="l" r="r" t="t"/>
              <a:pathLst>
                <a:path extrusionOk="0" h="3136" w="511">
                  <a:moveTo>
                    <a:pt x="503" y="1"/>
                  </a:moveTo>
                  <a:lnTo>
                    <a:pt x="1" y="289"/>
                  </a:lnTo>
                  <a:lnTo>
                    <a:pt x="12" y="3135"/>
                  </a:lnTo>
                  <a:lnTo>
                    <a:pt x="511" y="2847"/>
                  </a:lnTo>
                  <a:lnTo>
                    <a:pt x="50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30"/>
            <p:cNvSpPr/>
            <p:nvPr/>
          </p:nvSpPr>
          <p:spPr>
            <a:xfrm>
              <a:off x="1955125" y="4181275"/>
              <a:ext cx="30625" cy="82575"/>
            </a:xfrm>
            <a:custGeom>
              <a:rect b="b" l="l" r="r" t="t"/>
              <a:pathLst>
                <a:path extrusionOk="0" h="3303" w="1225">
                  <a:moveTo>
                    <a:pt x="654" y="518"/>
                  </a:moveTo>
                  <a:cubicBezTo>
                    <a:pt x="748" y="518"/>
                    <a:pt x="748" y="653"/>
                    <a:pt x="751" y="823"/>
                  </a:cubicBezTo>
                  <a:cubicBezTo>
                    <a:pt x="751" y="1111"/>
                    <a:pt x="751" y="1251"/>
                    <a:pt x="529" y="1377"/>
                  </a:cubicBezTo>
                  <a:lnTo>
                    <a:pt x="511" y="1388"/>
                  </a:lnTo>
                  <a:lnTo>
                    <a:pt x="507" y="1388"/>
                  </a:lnTo>
                  <a:lnTo>
                    <a:pt x="507" y="575"/>
                  </a:lnTo>
                  <a:lnTo>
                    <a:pt x="537" y="560"/>
                  </a:lnTo>
                  <a:cubicBezTo>
                    <a:pt x="587" y="531"/>
                    <a:pt x="625" y="518"/>
                    <a:pt x="654" y="518"/>
                  </a:cubicBezTo>
                  <a:close/>
                  <a:moveTo>
                    <a:pt x="927" y="0"/>
                  </a:moveTo>
                  <a:cubicBezTo>
                    <a:pt x="840" y="0"/>
                    <a:pt x="732" y="37"/>
                    <a:pt x="600" y="113"/>
                  </a:cubicBezTo>
                  <a:lnTo>
                    <a:pt x="603" y="113"/>
                  </a:lnTo>
                  <a:lnTo>
                    <a:pt x="1" y="457"/>
                  </a:lnTo>
                  <a:lnTo>
                    <a:pt x="12" y="3303"/>
                  </a:lnTo>
                  <a:lnTo>
                    <a:pt x="511" y="3015"/>
                  </a:lnTo>
                  <a:lnTo>
                    <a:pt x="507" y="1798"/>
                  </a:lnTo>
                  <a:cubicBezTo>
                    <a:pt x="955" y="1536"/>
                    <a:pt x="1224" y="1214"/>
                    <a:pt x="1221" y="560"/>
                  </a:cubicBezTo>
                  <a:cubicBezTo>
                    <a:pt x="1221" y="206"/>
                    <a:pt x="1134" y="0"/>
                    <a:pt x="92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30"/>
            <p:cNvSpPr/>
            <p:nvPr/>
          </p:nvSpPr>
          <p:spPr>
            <a:xfrm>
              <a:off x="1994225" y="4156425"/>
              <a:ext cx="33575" cy="78925"/>
            </a:xfrm>
            <a:custGeom>
              <a:rect b="b" l="l" r="r" t="t"/>
              <a:pathLst>
                <a:path extrusionOk="0" h="3157" w="1343">
                  <a:moveTo>
                    <a:pt x="982" y="1"/>
                  </a:moveTo>
                  <a:cubicBezTo>
                    <a:pt x="897" y="1"/>
                    <a:pt x="801" y="28"/>
                    <a:pt x="699" y="87"/>
                  </a:cubicBezTo>
                  <a:cubicBezTo>
                    <a:pt x="285" y="327"/>
                    <a:pt x="0" y="771"/>
                    <a:pt x="4" y="1240"/>
                  </a:cubicBezTo>
                  <a:cubicBezTo>
                    <a:pt x="4" y="1650"/>
                    <a:pt x="207" y="1743"/>
                    <a:pt x="403" y="1820"/>
                  </a:cubicBezTo>
                  <a:lnTo>
                    <a:pt x="559" y="1879"/>
                  </a:lnTo>
                  <a:cubicBezTo>
                    <a:pt x="703" y="1942"/>
                    <a:pt x="854" y="2068"/>
                    <a:pt x="854" y="2308"/>
                  </a:cubicBezTo>
                  <a:cubicBezTo>
                    <a:pt x="854" y="2427"/>
                    <a:pt x="825" y="2545"/>
                    <a:pt x="706" y="2611"/>
                  </a:cubicBezTo>
                  <a:cubicBezTo>
                    <a:pt x="682" y="2625"/>
                    <a:pt x="661" y="2632"/>
                    <a:pt x="642" y="2632"/>
                  </a:cubicBezTo>
                  <a:cubicBezTo>
                    <a:pt x="528" y="2632"/>
                    <a:pt x="514" y="2391"/>
                    <a:pt x="514" y="2175"/>
                  </a:cubicBezTo>
                  <a:lnTo>
                    <a:pt x="4" y="2582"/>
                  </a:lnTo>
                  <a:cubicBezTo>
                    <a:pt x="20" y="2903"/>
                    <a:pt x="135" y="3156"/>
                    <a:pt x="385" y="3156"/>
                  </a:cubicBezTo>
                  <a:cubicBezTo>
                    <a:pt x="475" y="3156"/>
                    <a:pt x="581" y="3124"/>
                    <a:pt x="706" y="3051"/>
                  </a:cubicBezTo>
                  <a:cubicBezTo>
                    <a:pt x="1054" y="2852"/>
                    <a:pt x="1342" y="2412"/>
                    <a:pt x="1342" y="2005"/>
                  </a:cubicBezTo>
                  <a:cubicBezTo>
                    <a:pt x="1342" y="1565"/>
                    <a:pt x="1150" y="1410"/>
                    <a:pt x="891" y="1295"/>
                  </a:cubicBezTo>
                  <a:cubicBezTo>
                    <a:pt x="836" y="1266"/>
                    <a:pt x="773" y="1244"/>
                    <a:pt x="706" y="1222"/>
                  </a:cubicBezTo>
                  <a:cubicBezTo>
                    <a:pt x="588" y="1173"/>
                    <a:pt x="496" y="1100"/>
                    <a:pt x="496" y="896"/>
                  </a:cubicBezTo>
                  <a:cubicBezTo>
                    <a:pt x="496" y="774"/>
                    <a:pt x="540" y="619"/>
                    <a:pt x="658" y="549"/>
                  </a:cubicBezTo>
                  <a:cubicBezTo>
                    <a:pt x="680" y="537"/>
                    <a:pt x="699" y="531"/>
                    <a:pt x="715" y="531"/>
                  </a:cubicBezTo>
                  <a:cubicBezTo>
                    <a:pt x="799" y="531"/>
                    <a:pt x="817" y="674"/>
                    <a:pt x="817" y="789"/>
                  </a:cubicBezTo>
                  <a:cubicBezTo>
                    <a:pt x="817" y="830"/>
                    <a:pt x="814" y="870"/>
                    <a:pt x="814" y="904"/>
                  </a:cubicBezTo>
                  <a:lnTo>
                    <a:pt x="1335" y="523"/>
                  </a:lnTo>
                  <a:lnTo>
                    <a:pt x="1335" y="456"/>
                  </a:lnTo>
                  <a:cubicBezTo>
                    <a:pt x="1335" y="169"/>
                    <a:pt x="1192" y="1"/>
                    <a:pt x="98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30"/>
            <p:cNvSpPr/>
            <p:nvPr/>
          </p:nvSpPr>
          <p:spPr>
            <a:xfrm>
              <a:off x="1699825" y="3869725"/>
              <a:ext cx="360675" cy="180200"/>
            </a:xfrm>
            <a:custGeom>
              <a:rect b="b" l="l" r="r" t="t"/>
              <a:pathLst>
                <a:path extrusionOk="0" h="7208" w="14427">
                  <a:moveTo>
                    <a:pt x="14427" y="0"/>
                  </a:moveTo>
                  <a:cubicBezTo>
                    <a:pt x="14427" y="0"/>
                    <a:pt x="3338" y="6424"/>
                    <a:pt x="2347" y="7038"/>
                  </a:cubicBezTo>
                  <a:cubicBezTo>
                    <a:pt x="2347" y="7038"/>
                    <a:pt x="1626" y="6572"/>
                    <a:pt x="1220" y="6347"/>
                  </a:cubicBezTo>
                  <a:cubicBezTo>
                    <a:pt x="813" y="6118"/>
                    <a:pt x="410" y="5888"/>
                    <a:pt x="0" y="5663"/>
                  </a:cubicBezTo>
                  <a:lnTo>
                    <a:pt x="0" y="5663"/>
                  </a:lnTo>
                  <a:cubicBezTo>
                    <a:pt x="388" y="5922"/>
                    <a:pt x="780" y="6177"/>
                    <a:pt x="1172" y="6428"/>
                  </a:cubicBezTo>
                  <a:cubicBezTo>
                    <a:pt x="1560" y="6683"/>
                    <a:pt x="2344" y="7208"/>
                    <a:pt x="2344" y="7208"/>
                  </a:cubicBezTo>
                  <a:lnTo>
                    <a:pt x="14427" y="222"/>
                  </a:lnTo>
                  <a:lnTo>
                    <a:pt x="1442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30"/>
            <p:cNvSpPr/>
            <p:nvPr/>
          </p:nvSpPr>
          <p:spPr>
            <a:xfrm>
              <a:off x="2089400" y="4364375"/>
              <a:ext cx="225" cy="300"/>
            </a:xfrm>
            <a:custGeom>
              <a:rect b="b" l="l" r="r" t="t"/>
              <a:pathLst>
                <a:path extrusionOk="0" h="12" w="9">
                  <a:moveTo>
                    <a:pt x="1" y="0"/>
                  </a:moveTo>
                  <a:lnTo>
                    <a:pt x="8" y="11"/>
                  </a:lnTo>
                  <a:lnTo>
                    <a:pt x="8" y="11"/>
                  </a:ln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30"/>
            <p:cNvSpPr/>
            <p:nvPr/>
          </p:nvSpPr>
          <p:spPr>
            <a:xfrm>
              <a:off x="2308400" y="4345250"/>
              <a:ext cx="125" cy="28750"/>
            </a:xfrm>
            <a:custGeom>
              <a:rect b="b" l="l" r="r" t="t"/>
              <a:pathLst>
                <a:path extrusionOk="0" h="1150" w="5">
                  <a:moveTo>
                    <a:pt x="1" y="0"/>
                  </a:moveTo>
                  <a:lnTo>
                    <a:pt x="5" y="1150"/>
                  </a:lnTo>
                  <a:cubicBezTo>
                    <a:pt x="5" y="743"/>
                    <a:pt x="5" y="348"/>
                    <a:pt x="1" y="0"/>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30"/>
            <p:cNvSpPr/>
            <p:nvPr/>
          </p:nvSpPr>
          <p:spPr>
            <a:xfrm>
              <a:off x="2288450" y="4380075"/>
              <a:ext cx="2325" cy="1975"/>
            </a:xfrm>
            <a:custGeom>
              <a:rect b="b" l="l" r="r" t="t"/>
              <a:pathLst>
                <a:path extrusionOk="0" h="79" w="93">
                  <a:moveTo>
                    <a:pt x="93" y="1"/>
                  </a:moveTo>
                  <a:cubicBezTo>
                    <a:pt x="63" y="27"/>
                    <a:pt x="30" y="53"/>
                    <a:pt x="0" y="78"/>
                  </a:cubicBezTo>
                  <a:cubicBezTo>
                    <a:pt x="30" y="56"/>
                    <a:pt x="63" y="27"/>
                    <a:pt x="93" y="1"/>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30"/>
            <p:cNvSpPr/>
            <p:nvPr/>
          </p:nvSpPr>
          <p:spPr>
            <a:xfrm>
              <a:off x="2307950" y="4350875"/>
              <a:ext cx="25" cy="400"/>
            </a:xfrm>
            <a:custGeom>
              <a:rect b="b" l="l" r="r" t="t"/>
              <a:pathLst>
                <a:path extrusionOk="0" h="16" w="1">
                  <a:moveTo>
                    <a:pt x="0" y="1"/>
                  </a:moveTo>
                  <a:lnTo>
                    <a:pt x="0" y="16"/>
                  </a:ln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30"/>
            <p:cNvSpPr/>
            <p:nvPr/>
          </p:nvSpPr>
          <p:spPr>
            <a:xfrm>
              <a:off x="2097900" y="4376200"/>
              <a:ext cx="125" cy="125"/>
            </a:xfrm>
            <a:custGeom>
              <a:rect b="b" l="l" r="r" t="t"/>
              <a:pathLst>
                <a:path extrusionOk="0" h="5" w="5">
                  <a:moveTo>
                    <a:pt x="1" y="1"/>
                  </a:moveTo>
                  <a:lnTo>
                    <a:pt x="4" y="4"/>
                  </a:lnTo>
                  <a:lnTo>
                    <a:pt x="4" y="4"/>
                  </a:ln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30"/>
            <p:cNvSpPr/>
            <p:nvPr/>
          </p:nvSpPr>
          <p:spPr>
            <a:xfrm>
              <a:off x="2292975" y="4377500"/>
              <a:ext cx="400" cy="475"/>
            </a:xfrm>
            <a:custGeom>
              <a:rect b="b" l="l" r="r" t="t"/>
              <a:pathLst>
                <a:path extrusionOk="0" h="19" w="16">
                  <a:moveTo>
                    <a:pt x="15" y="0"/>
                  </a:moveTo>
                  <a:lnTo>
                    <a:pt x="1" y="19"/>
                  </a:lnTo>
                  <a:cubicBezTo>
                    <a:pt x="4" y="15"/>
                    <a:pt x="12" y="8"/>
                    <a:pt x="15" y="0"/>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30"/>
            <p:cNvSpPr/>
            <p:nvPr/>
          </p:nvSpPr>
          <p:spPr>
            <a:xfrm>
              <a:off x="2084600" y="4345625"/>
              <a:ext cx="25" cy="475"/>
            </a:xfrm>
            <a:custGeom>
              <a:rect b="b" l="l" r="r" t="t"/>
              <a:pathLst>
                <a:path extrusionOk="0" h="19" w="1">
                  <a:moveTo>
                    <a:pt x="0" y="19"/>
                  </a:moveTo>
                  <a:lnTo>
                    <a:pt x="0" y="0"/>
                  </a:lnTo>
                  <a:lnTo>
                    <a:pt x="0" y="0"/>
                  </a:ln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30"/>
            <p:cNvSpPr/>
            <p:nvPr/>
          </p:nvSpPr>
          <p:spPr>
            <a:xfrm>
              <a:off x="2084600" y="4345050"/>
              <a:ext cx="224100" cy="146025"/>
            </a:xfrm>
            <a:custGeom>
              <a:rect b="b" l="l" r="r" t="t"/>
              <a:pathLst>
                <a:path extrusionOk="0" h="5841" w="8964">
                  <a:moveTo>
                    <a:pt x="0" y="23"/>
                  </a:moveTo>
                  <a:lnTo>
                    <a:pt x="0" y="42"/>
                  </a:lnTo>
                  <a:lnTo>
                    <a:pt x="0" y="42"/>
                  </a:lnTo>
                  <a:lnTo>
                    <a:pt x="0" y="23"/>
                  </a:lnTo>
                  <a:close/>
                  <a:moveTo>
                    <a:pt x="8953" y="1"/>
                  </a:moveTo>
                  <a:cubicBezTo>
                    <a:pt x="8953" y="448"/>
                    <a:pt x="8753" y="895"/>
                    <a:pt x="8354" y="1298"/>
                  </a:cubicBezTo>
                  <a:lnTo>
                    <a:pt x="8336" y="1317"/>
                  </a:lnTo>
                  <a:cubicBezTo>
                    <a:pt x="8306" y="1346"/>
                    <a:pt x="8280" y="1376"/>
                    <a:pt x="8247" y="1405"/>
                  </a:cubicBezTo>
                  <a:cubicBezTo>
                    <a:pt x="8221" y="1431"/>
                    <a:pt x="8188" y="1454"/>
                    <a:pt x="8154" y="1479"/>
                  </a:cubicBezTo>
                  <a:cubicBezTo>
                    <a:pt x="8007" y="1601"/>
                    <a:pt x="7851" y="1716"/>
                    <a:pt x="7689" y="1812"/>
                  </a:cubicBezTo>
                  <a:cubicBezTo>
                    <a:pt x="7578" y="1879"/>
                    <a:pt x="7467" y="1938"/>
                    <a:pt x="7352" y="1993"/>
                  </a:cubicBezTo>
                  <a:cubicBezTo>
                    <a:pt x="7112" y="2111"/>
                    <a:pt x="6868" y="2208"/>
                    <a:pt x="6613" y="2285"/>
                  </a:cubicBezTo>
                  <a:cubicBezTo>
                    <a:pt x="5944" y="2492"/>
                    <a:pt x="5242" y="2599"/>
                    <a:pt x="4539" y="2603"/>
                  </a:cubicBezTo>
                  <a:cubicBezTo>
                    <a:pt x="4514" y="2603"/>
                    <a:pt x="4489" y="2603"/>
                    <a:pt x="4464" y="2603"/>
                  </a:cubicBezTo>
                  <a:cubicBezTo>
                    <a:pt x="3343" y="2603"/>
                    <a:pt x="2224" y="2363"/>
                    <a:pt x="1357" y="1879"/>
                  </a:cubicBezTo>
                  <a:cubicBezTo>
                    <a:pt x="1246" y="1816"/>
                    <a:pt x="1139" y="1749"/>
                    <a:pt x="1039" y="1679"/>
                  </a:cubicBezTo>
                  <a:cubicBezTo>
                    <a:pt x="858" y="1557"/>
                    <a:pt x="688" y="1413"/>
                    <a:pt x="536" y="1250"/>
                  </a:cubicBezTo>
                  <a:lnTo>
                    <a:pt x="533" y="1247"/>
                  </a:lnTo>
                  <a:cubicBezTo>
                    <a:pt x="403" y="1106"/>
                    <a:pt x="289" y="951"/>
                    <a:pt x="200" y="784"/>
                  </a:cubicBezTo>
                  <a:lnTo>
                    <a:pt x="193" y="773"/>
                  </a:lnTo>
                  <a:cubicBezTo>
                    <a:pt x="71" y="548"/>
                    <a:pt x="8" y="297"/>
                    <a:pt x="4" y="42"/>
                  </a:cubicBezTo>
                  <a:lnTo>
                    <a:pt x="0" y="42"/>
                  </a:lnTo>
                  <a:lnTo>
                    <a:pt x="12" y="2980"/>
                  </a:lnTo>
                  <a:cubicBezTo>
                    <a:pt x="12" y="3072"/>
                    <a:pt x="19" y="3161"/>
                    <a:pt x="30" y="3254"/>
                  </a:cubicBezTo>
                  <a:cubicBezTo>
                    <a:pt x="30" y="3265"/>
                    <a:pt x="34" y="3279"/>
                    <a:pt x="37" y="3294"/>
                  </a:cubicBezTo>
                  <a:cubicBezTo>
                    <a:pt x="37" y="3305"/>
                    <a:pt x="41" y="3328"/>
                    <a:pt x="45" y="3339"/>
                  </a:cubicBezTo>
                  <a:cubicBezTo>
                    <a:pt x="48" y="3353"/>
                    <a:pt x="48" y="3368"/>
                    <a:pt x="52" y="3387"/>
                  </a:cubicBezTo>
                  <a:cubicBezTo>
                    <a:pt x="63" y="3435"/>
                    <a:pt x="74" y="3483"/>
                    <a:pt x="89" y="3531"/>
                  </a:cubicBezTo>
                  <a:cubicBezTo>
                    <a:pt x="89" y="3531"/>
                    <a:pt x="89" y="3538"/>
                    <a:pt x="93" y="3542"/>
                  </a:cubicBezTo>
                  <a:cubicBezTo>
                    <a:pt x="97" y="3542"/>
                    <a:pt x="93" y="3546"/>
                    <a:pt x="93" y="3549"/>
                  </a:cubicBezTo>
                  <a:cubicBezTo>
                    <a:pt x="93" y="3553"/>
                    <a:pt x="100" y="3568"/>
                    <a:pt x="104" y="3579"/>
                  </a:cubicBezTo>
                  <a:cubicBezTo>
                    <a:pt x="115" y="3616"/>
                    <a:pt x="130" y="3656"/>
                    <a:pt x="148" y="3701"/>
                  </a:cubicBezTo>
                  <a:cubicBezTo>
                    <a:pt x="159" y="3727"/>
                    <a:pt x="167" y="3749"/>
                    <a:pt x="174" y="3767"/>
                  </a:cubicBezTo>
                  <a:cubicBezTo>
                    <a:pt x="185" y="3790"/>
                    <a:pt x="196" y="3819"/>
                    <a:pt x="211" y="3845"/>
                  </a:cubicBezTo>
                  <a:cubicBezTo>
                    <a:pt x="226" y="3882"/>
                    <a:pt x="244" y="3919"/>
                    <a:pt x="263" y="3948"/>
                  </a:cubicBezTo>
                  <a:cubicBezTo>
                    <a:pt x="270" y="3963"/>
                    <a:pt x="274" y="3974"/>
                    <a:pt x="281" y="3989"/>
                  </a:cubicBezTo>
                  <a:cubicBezTo>
                    <a:pt x="315" y="4048"/>
                    <a:pt x="348" y="4100"/>
                    <a:pt x="374" y="4137"/>
                  </a:cubicBezTo>
                  <a:lnTo>
                    <a:pt x="385" y="4152"/>
                  </a:lnTo>
                  <a:cubicBezTo>
                    <a:pt x="389" y="4155"/>
                    <a:pt x="389" y="4159"/>
                    <a:pt x="392" y="4163"/>
                  </a:cubicBezTo>
                  <a:lnTo>
                    <a:pt x="411" y="4192"/>
                  </a:lnTo>
                  <a:cubicBezTo>
                    <a:pt x="429" y="4215"/>
                    <a:pt x="448" y="4241"/>
                    <a:pt x="470" y="4266"/>
                  </a:cubicBezTo>
                  <a:lnTo>
                    <a:pt x="514" y="4329"/>
                  </a:lnTo>
                  <a:cubicBezTo>
                    <a:pt x="533" y="4351"/>
                    <a:pt x="555" y="4374"/>
                    <a:pt x="573" y="4399"/>
                  </a:cubicBezTo>
                  <a:cubicBezTo>
                    <a:pt x="596" y="4425"/>
                    <a:pt x="618" y="4447"/>
                    <a:pt x="640" y="4470"/>
                  </a:cubicBezTo>
                  <a:cubicBezTo>
                    <a:pt x="662" y="4496"/>
                    <a:pt x="677" y="4510"/>
                    <a:pt x="699" y="4533"/>
                  </a:cubicBezTo>
                  <a:cubicBezTo>
                    <a:pt x="736" y="4573"/>
                    <a:pt x="780" y="4614"/>
                    <a:pt x="821" y="4651"/>
                  </a:cubicBezTo>
                  <a:cubicBezTo>
                    <a:pt x="828" y="4658"/>
                    <a:pt x="836" y="4666"/>
                    <a:pt x="843" y="4669"/>
                  </a:cubicBezTo>
                  <a:lnTo>
                    <a:pt x="854" y="4680"/>
                  </a:lnTo>
                  <a:lnTo>
                    <a:pt x="873" y="4695"/>
                  </a:lnTo>
                  <a:cubicBezTo>
                    <a:pt x="1010" y="4813"/>
                    <a:pt x="1157" y="4924"/>
                    <a:pt x="1313" y="5020"/>
                  </a:cubicBezTo>
                  <a:lnTo>
                    <a:pt x="1346" y="5039"/>
                  </a:lnTo>
                  <a:cubicBezTo>
                    <a:pt x="1398" y="5072"/>
                    <a:pt x="1446" y="5102"/>
                    <a:pt x="1505" y="5135"/>
                  </a:cubicBezTo>
                  <a:cubicBezTo>
                    <a:pt x="1686" y="5235"/>
                    <a:pt x="1871" y="5324"/>
                    <a:pt x="2059" y="5401"/>
                  </a:cubicBezTo>
                  <a:lnTo>
                    <a:pt x="2118" y="5423"/>
                  </a:lnTo>
                  <a:cubicBezTo>
                    <a:pt x="2285" y="5486"/>
                    <a:pt x="2444" y="5542"/>
                    <a:pt x="2603" y="5586"/>
                  </a:cubicBezTo>
                  <a:lnTo>
                    <a:pt x="2625" y="5593"/>
                  </a:lnTo>
                  <a:cubicBezTo>
                    <a:pt x="2673" y="5608"/>
                    <a:pt x="2732" y="5623"/>
                    <a:pt x="2787" y="5638"/>
                  </a:cubicBezTo>
                  <a:cubicBezTo>
                    <a:pt x="2821" y="5645"/>
                    <a:pt x="2854" y="5652"/>
                    <a:pt x="2887" y="5660"/>
                  </a:cubicBezTo>
                  <a:lnTo>
                    <a:pt x="2950" y="5675"/>
                  </a:lnTo>
                  <a:cubicBezTo>
                    <a:pt x="2961" y="5678"/>
                    <a:pt x="2976" y="5682"/>
                    <a:pt x="2987" y="5682"/>
                  </a:cubicBezTo>
                  <a:cubicBezTo>
                    <a:pt x="3079" y="5704"/>
                    <a:pt x="3168" y="5719"/>
                    <a:pt x="3257" y="5738"/>
                  </a:cubicBezTo>
                  <a:cubicBezTo>
                    <a:pt x="3294" y="5741"/>
                    <a:pt x="3331" y="5749"/>
                    <a:pt x="3368" y="5756"/>
                  </a:cubicBezTo>
                  <a:cubicBezTo>
                    <a:pt x="3486" y="5771"/>
                    <a:pt x="3597" y="5786"/>
                    <a:pt x="3700" y="5797"/>
                  </a:cubicBezTo>
                  <a:lnTo>
                    <a:pt x="3760" y="5804"/>
                  </a:lnTo>
                  <a:cubicBezTo>
                    <a:pt x="3808" y="5808"/>
                    <a:pt x="3859" y="5815"/>
                    <a:pt x="3904" y="5819"/>
                  </a:cubicBezTo>
                  <a:cubicBezTo>
                    <a:pt x="4096" y="5834"/>
                    <a:pt x="4290" y="5841"/>
                    <a:pt x="4484" y="5841"/>
                  </a:cubicBezTo>
                  <a:cubicBezTo>
                    <a:pt x="4679" y="5841"/>
                    <a:pt x="4874" y="5834"/>
                    <a:pt x="5068" y="5819"/>
                  </a:cubicBezTo>
                  <a:lnTo>
                    <a:pt x="5109" y="5815"/>
                  </a:lnTo>
                  <a:cubicBezTo>
                    <a:pt x="5135" y="5811"/>
                    <a:pt x="5164" y="5811"/>
                    <a:pt x="5194" y="5808"/>
                  </a:cubicBezTo>
                  <a:cubicBezTo>
                    <a:pt x="5220" y="5804"/>
                    <a:pt x="5253" y="5800"/>
                    <a:pt x="5286" y="5797"/>
                  </a:cubicBezTo>
                  <a:lnTo>
                    <a:pt x="5356" y="5789"/>
                  </a:lnTo>
                  <a:cubicBezTo>
                    <a:pt x="5404" y="5782"/>
                    <a:pt x="5452" y="5774"/>
                    <a:pt x="5497" y="5771"/>
                  </a:cubicBezTo>
                  <a:lnTo>
                    <a:pt x="5567" y="5760"/>
                  </a:lnTo>
                  <a:cubicBezTo>
                    <a:pt x="5608" y="5752"/>
                    <a:pt x="5648" y="5745"/>
                    <a:pt x="5685" y="5741"/>
                  </a:cubicBezTo>
                  <a:lnTo>
                    <a:pt x="5763" y="5726"/>
                  </a:lnTo>
                  <a:lnTo>
                    <a:pt x="5844" y="5712"/>
                  </a:lnTo>
                  <a:lnTo>
                    <a:pt x="5940" y="5689"/>
                  </a:lnTo>
                  <a:lnTo>
                    <a:pt x="5985" y="5682"/>
                  </a:lnTo>
                  <a:lnTo>
                    <a:pt x="6077" y="5660"/>
                  </a:lnTo>
                  <a:cubicBezTo>
                    <a:pt x="6229" y="5623"/>
                    <a:pt x="6347" y="5590"/>
                    <a:pt x="6432" y="5564"/>
                  </a:cubicBezTo>
                  <a:cubicBezTo>
                    <a:pt x="6643" y="5501"/>
                    <a:pt x="6850" y="5427"/>
                    <a:pt x="7049" y="5338"/>
                  </a:cubicBezTo>
                  <a:cubicBezTo>
                    <a:pt x="7086" y="5320"/>
                    <a:pt x="7123" y="5305"/>
                    <a:pt x="7164" y="5287"/>
                  </a:cubicBezTo>
                  <a:lnTo>
                    <a:pt x="7234" y="5253"/>
                  </a:lnTo>
                  <a:lnTo>
                    <a:pt x="7282" y="5227"/>
                  </a:lnTo>
                  <a:cubicBezTo>
                    <a:pt x="7326" y="5205"/>
                    <a:pt x="7367" y="5183"/>
                    <a:pt x="7408" y="5161"/>
                  </a:cubicBezTo>
                  <a:lnTo>
                    <a:pt x="7478" y="5120"/>
                  </a:lnTo>
                  <a:lnTo>
                    <a:pt x="7559" y="5076"/>
                  </a:lnTo>
                  <a:cubicBezTo>
                    <a:pt x="7733" y="4972"/>
                    <a:pt x="7896" y="4854"/>
                    <a:pt x="8051" y="4725"/>
                  </a:cubicBezTo>
                  <a:cubicBezTo>
                    <a:pt x="8099" y="4688"/>
                    <a:pt x="8140" y="4654"/>
                    <a:pt x="8165" y="4625"/>
                  </a:cubicBezTo>
                  <a:lnTo>
                    <a:pt x="8173" y="4621"/>
                  </a:lnTo>
                  <a:cubicBezTo>
                    <a:pt x="8202" y="4592"/>
                    <a:pt x="8225" y="4573"/>
                    <a:pt x="8232" y="4562"/>
                  </a:cubicBezTo>
                  <a:lnTo>
                    <a:pt x="8265" y="4529"/>
                  </a:lnTo>
                  <a:cubicBezTo>
                    <a:pt x="8295" y="4499"/>
                    <a:pt x="8324" y="4470"/>
                    <a:pt x="8350" y="4436"/>
                  </a:cubicBezTo>
                  <a:cubicBezTo>
                    <a:pt x="8387" y="4399"/>
                    <a:pt x="8424" y="4359"/>
                    <a:pt x="8454" y="4318"/>
                  </a:cubicBezTo>
                  <a:lnTo>
                    <a:pt x="8469" y="4303"/>
                  </a:lnTo>
                  <a:cubicBezTo>
                    <a:pt x="8472" y="4296"/>
                    <a:pt x="8480" y="4285"/>
                    <a:pt x="8487" y="4277"/>
                  </a:cubicBezTo>
                  <a:cubicBezTo>
                    <a:pt x="8509" y="4248"/>
                    <a:pt x="8539" y="4204"/>
                    <a:pt x="8576" y="4155"/>
                  </a:cubicBezTo>
                  <a:cubicBezTo>
                    <a:pt x="8583" y="4144"/>
                    <a:pt x="8591" y="4133"/>
                    <a:pt x="8598" y="4122"/>
                  </a:cubicBezTo>
                  <a:cubicBezTo>
                    <a:pt x="8602" y="4119"/>
                    <a:pt x="8602" y="4115"/>
                    <a:pt x="8605" y="4111"/>
                  </a:cubicBezTo>
                  <a:cubicBezTo>
                    <a:pt x="8642" y="4056"/>
                    <a:pt x="8679" y="3997"/>
                    <a:pt x="8713" y="3934"/>
                  </a:cubicBezTo>
                  <a:lnTo>
                    <a:pt x="8724" y="3912"/>
                  </a:lnTo>
                  <a:cubicBezTo>
                    <a:pt x="8731" y="3897"/>
                    <a:pt x="8738" y="3886"/>
                    <a:pt x="8742" y="3871"/>
                  </a:cubicBezTo>
                  <a:lnTo>
                    <a:pt x="8779" y="3793"/>
                  </a:lnTo>
                  <a:cubicBezTo>
                    <a:pt x="8794" y="3764"/>
                    <a:pt x="8809" y="3730"/>
                    <a:pt x="8820" y="3697"/>
                  </a:cubicBezTo>
                  <a:cubicBezTo>
                    <a:pt x="8849" y="3627"/>
                    <a:pt x="8875" y="3553"/>
                    <a:pt x="8894" y="3479"/>
                  </a:cubicBezTo>
                  <a:cubicBezTo>
                    <a:pt x="8894" y="3472"/>
                    <a:pt x="8897" y="3464"/>
                    <a:pt x="8897" y="3453"/>
                  </a:cubicBezTo>
                  <a:cubicBezTo>
                    <a:pt x="8908" y="3413"/>
                    <a:pt x="8920" y="3376"/>
                    <a:pt x="8927" y="3339"/>
                  </a:cubicBezTo>
                  <a:cubicBezTo>
                    <a:pt x="8931" y="3316"/>
                    <a:pt x="8934" y="3298"/>
                    <a:pt x="8938" y="3279"/>
                  </a:cubicBezTo>
                  <a:cubicBezTo>
                    <a:pt x="8938" y="3261"/>
                    <a:pt x="8942" y="3254"/>
                    <a:pt x="8942" y="3243"/>
                  </a:cubicBezTo>
                  <a:cubicBezTo>
                    <a:pt x="8945" y="3220"/>
                    <a:pt x="8949" y="3194"/>
                    <a:pt x="8949" y="3172"/>
                  </a:cubicBezTo>
                  <a:cubicBezTo>
                    <a:pt x="8960" y="3080"/>
                    <a:pt x="8960" y="3006"/>
                    <a:pt x="8964" y="2954"/>
                  </a:cubicBezTo>
                  <a:cubicBezTo>
                    <a:pt x="8964" y="2422"/>
                    <a:pt x="8960" y="1779"/>
                    <a:pt x="8957" y="1158"/>
                  </a:cubicBezTo>
                  <a:cubicBezTo>
                    <a:pt x="8957" y="751"/>
                    <a:pt x="8957" y="356"/>
                    <a:pt x="8953" y="8"/>
                  </a:cubicBezTo>
                  <a:lnTo>
                    <a:pt x="8953" y="1"/>
                  </a:ln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30"/>
            <p:cNvSpPr/>
            <p:nvPr/>
          </p:nvSpPr>
          <p:spPr>
            <a:xfrm>
              <a:off x="2088950" y="4225750"/>
              <a:ext cx="25" cy="25"/>
            </a:xfrm>
            <a:custGeom>
              <a:rect b="b" l="l" r="r" t="t"/>
              <a:pathLst>
                <a:path extrusionOk="0" h="1" w="1">
                  <a:moveTo>
                    <a:pt x="0" y="1"/>
                  </a:moveTo>
                  <a:lnTo>
                    <a:pt x="0" y="1"/>
                  </a:lnTo>
                  <a:lnTo>
                    <a:pt x="0" y="1"/>
                  </a:lnTo>
                  <a:close/>
                </a:path>
              </a:pathLst>
            </a:custGeom>
            <a:solidFill>
              <a:srgbClr val="0E2B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30"/>
            <p:cNvSpPr/>
            <p:nvPr/>
          </p:nvSpPr>
          <p:spPr>
            <a:xfrm>
              <a:off x="2084325" y="4243600"/>
              <a:ext cx="224100" cy="166450"/>
            </a:xfrm>
            <a:custGeom>
              <a:rect b="b" l="l" r="r" t="t"/>
              <a:pathLst>
                <a:path extrusionOk="0" h="6658" w="8964">
                  <a:moveTo>
                    <a:pt x="4" y="26"/>
                  </a:moveTo>
                  <a:cubicBezTo>
                    <a:pt x="0" y="34"/>
                    <a:pt x="0" y="41"/>
                    <a:pt x="0" y="45"/>
                  </a:cubicBezTo>
                  <a:cubicBezTo>
                    <a:pt x="0" y="67"/>
                    <a:pt x="2" y="88"/>
                    <a:pt x="4" y="108"/>
                  </a:cubicBezTo>
                  <a:lnTo>
                    <a:pt x="4" y="108"/>
                  </a:lnTo>
                  <a:lnTo>
                    <a:pt x="4" y="26"/>
                  </a:lnTo>
                  <a:close/>
                  <a:moveTo>
                    <a:pt x="8949" y="0"/>
                  </a:moveTo>
                  <a:cubicBezTo>
                    <a:pt x="8949" y="67"/>
                    <a:pt x="8945" y="133"/>
                    <a:pt x="8938" y="204"/>
                  </a:cubicBezTo>
                  <a:cubicBezTo>
                    <a:pt x="8934" y="218"/>
                    <a:pt x="8931" y="237"/>
                    <a:pt x="8927" y="252"/>
                  </a:cubicBezTo>
                  <a:cubicBezTo>
                    <a:pt x="8919" y="311"/>
                    <a:pt x="8905" y="370"/>
                    <a:pt x="8890" y="429"/>
                  </a:cubicBezTo>
                  <a:cubicBezTo>
                    <a:pt x="8882" y="451"/>
                    <a:pt x="8875" y="470"/>
                    <a:pt x="8868" y="492"/>
                  </a:cubicBezTo>
                  <a:cubicBezTo>
                    <a:pt x="8849" y="555"/>
                    <a:pt x="8823" y="618"/>
                    <a:pt x="8794" y="677"/>
                  </a:cubicBezTo>
                  <a:cubicBezTo>
                    <a:pt x="8790" y="692"/>
                    <a:pt x="8786" y="703"/>
                    <a:pt x="8779" y="714"/>
                  </a:cubicBezTo>
                  <a:cubicBezTo>
                    <a:pt x="8746" y="784"/>
                    <a:pt x="8701" y="858"/>
                    <a:pt x="8657" y="924"/>
                  </a:cubicBezTo>
                  <a:cubicBezTo>
                    <a:pt x="8646" y="943"/>
                    <a:pt x="8631" y="961"/>
                    <a:pt x="8616" y="980"/>
                  </a:cubicBezTo>
                  <a:cubicBezTo>
                    <a:pt x="8579" y="1035"/>
                    <a:pt x="8539" y="1087"/>
                    <a:pt x="8494" y="1139"/>
                  </a:cubicBezTo>
                  <a:cubicBezTo>
                    <a:pt x="8480" y="1161"/>
                    <a:pt x="8461" y="1179"/>
                    <a:pt x="8446" y="1198"/>
                  </a:cubicBezTo>
                  <a:cubicBezTo>
                    <a:pt x="8383" y="1268"/>
                    <a:pt x="8317" y="1335"/>
                    <a:pt x="8247" y="1401"/>
                  </a:cubicBezTo>
                  <a:lnTo>
                    <a:pt x="8239" y="1405"/>
                  </a:lnTo>
                  <a:cubicBezTo>
                    <a:pt x="8162" y="1475"/>
                    <a:pt x="8080" y="1545"/>
                    <a:pt x="7988" y="1612"/>
                  </a:cubicBezTo>
                  <a:cubicBezTo>
                    <a:pt x="7955" y="1634"/>
                    <a:pt x="7918" y="1656"/>
                    <a:pt x="7884" y="1678"/>
                  </a:cubicBezTo>
                  <a:cubicBezTo>
                    <a:pt x="7822" y="1723"/>
                    <a:pt x="7759" y="1767"/>
                    <a:pt x="7692" y="1808"/>
                  </a:cubicBezTo>
                  <a:lnTo>
                    <a:pt x="7685" y="1812"/>
                  </a:lnTo>
                  <a:cubicBezTo>
                    <a:pt x="7589" y="1871"/>
                    <a:pt x="7485" y="1922"/>
                    <a:pt x="7382" y="1974"/>
                  </a:cubicBezTo>
                  <a:cubicBezTo>
                    <a:pt x="7352" y="1993"/>
                    <a:pt x="7319" y="2007"/>
                    <a:pt x="7289" y="2022"/>
                  </a:cubicBezTo>
                  <a:cubicBezTo>
                    <a:pt x="7212" y="2059"/>
                    <a:pt x="7130" y="2092"/>
                    <a:pt x="7049" y="2126"/>
                  </a:cubicBezTo>
                  <a:cubicBezTo>
                    <a:pt x="7016" y="2140"/>
                    <a:pt x="6986" y="2155"/>
                    <a:pt x="6953" y="2166"/>
                  </a:cubicBezTo>
                  <a:cubicBezTo>
                    <a:pt x="6846" y="2211"/>
                    <a:pt x="6728" y="2251"/>
                    <a:pt x="6613" y="2288"/>
                  </a:cubicBezTo>
                  <a:cubicBezTo>
                    <a:pt x="6498" y="2325"/>
                    <a:pt x="6376" y="2359"/>
                    <a:pt x="6258" y="2388"/>
                  </a:cubicBezTo>
                  <a:lnTo>
                    <a:pt x="6151" y="2414"/>
                  </a:lnTo>
                  <a:cubicBezTo>
                    <a:pt x="6062" y="2432"/>
                    <a:pt x="5970" y="2455"/>
                    <a:pt x="5877" y="2469"/>
                  </a:cubicBezTo>
                  <a:cubicBezTo>
                    <a:pt x="5840" y="2477"/>
                    <a:pt x="5807" y="2484"/>
                    <a:pt x="5770" y="2492"/>
                  </a:cubicBezTo>
                  <a:cubicBezTo>
                    <a:pt x="5645" y="2514"/>
                    <a:pt x="5519" y="2532"/>
                    <a:pt x="5393" y="2551"/>
                  </a:cubicBezTo>
                  <a:cubicBezTo>
                    <a:pt x="5249" y="2566"/>
                    <a:pt x="5116" y="2577"/>
                    <a:pt x="4987" y="2588"/>
                  </a:cubicBezTo>
                  <a:lnTo>
                    <a:pt x="4950" y="2591"/>
                  </a:lnTo>
                  <a:cubicBezTo>
                    <a:pt x="4817" y="2599"/>
                    <a:pt x="4684" y="2606"/>
                    <a:pt x="4539" y="2606"/>
                  </a:cubicBezTo>
                  <a:cubicBezTo>
                    <a:pt x="4477" y="2606"/>
                    <a:pt x="4417" y="2603"/>
                    <a:pt x="4355" y="2603"/>
                  </a:cubicBezTo>
                  <a:cubicBezTo>
                    <a:pt x="4273" y="2603"/>
                    <a:pt x="4192" y="2603"/>
                    <a:pt x="4107" y="2599"/>
                  </a:cubicBezTo>
                  <a:cubicBezTo>
                    <a:pt x="4037" y="2595"/>
                    <a:pt x="3963" y="2588"/>
                    <a:pt x="3893" y="2580"/>
                  </a:cubicBezTo>
                  <a:cubicBezTo>
                    <a:pt x="3822" y="2577"/>
                    <a:pt x="3752" y="2573"/>
                    <a:pt x="3682" y="2566"/>
                  </a:cubicBezTo>
                  <a:cubicBezTo>
                    <a:pt x="3660" y="2566"/>
                    <a:pt x="3637" y="2562"/>
                    <a:pt x="3615" y="2558"/>
                  </a:cubicBezTo>
                  <a:lnTo>
                    <a:pt x="3582" y="2554"/>
                  </a:lnTo>
                  <a:lnTo>
                    <a:pt x="3530" y="2547"/>
                  </a:lnTo>
                  <a:lnTo>
                    <a:pt x="3479" y="2540"/>
                  </a:lnTo>
                  <a:lnTo>
                    <a:pt x="3423" y="2536"/>
                  </a:lnTo>
                  <a:lnTo>
                    <a:pt x="3371" y="2525"/>
                  </a:lnTo>
                  <a:lnTo>
                    <a:pt x="3327" y="2521"/>
                  </a:lnTo>
                  <a:lnTo>
                    <a:pt x="3290" y="2514"/>
                  </a:lnTo>
                  <a:cubicBezTo>
                    <a:pt x="3279" y="2510"/>
                    <a:pt x="3272" y="2510"/>
                    <a:pt x="3260" y="2510"/>
                  </a:cubicBezTo>
                  <a:cubicBezTo>
                    <a:pt x="3238" y="2506"/>
                    <a:pt x="3220" y="2503"/>
                    <a:pt x="3198" y="2499"/>
                  </a:cubicBezTo>
                  <a:lnTo>
                    <a:pt x="3150" y="2492"/>
                  </a:lnTo>
                  <a:lnTo>
                    <a:pt x="3098" y="2481"/>
                  </a:lnTo>
                  <a:lnTo>
                    <a:pt x="3046" y="2473"/>
                  </a:lnTo>
                  <a:lnTo>
                    <a:pt x="2994" y="2462"/>
                  </a:lnTo>
                  <a:lnTo>
                    <a:pt x="2943" y="2451"/>
                  </a:lnTo>
                  <a:lnTo>
                    <a:pt x="2909" y="2444"/>
                  </a:lnTo>
                  <a:cubicBezTo>
                    <a:pt x="2865" y="2436"/>
                    <a:pt x="2817" y="2425"/>
                    <a:pt x="2773" y="2414"/>
                  </a:cubicBezTo>
                  <a:lnTo>
                    <a:pt x="2754" y="2410"/>
                  </a:lnTo>
                  <a:lnTo>
                    <a:pt x="2702" y="2396"/>
                  </a:lnTo>
                  <a:lnTo>
                    <a:pt x="2654" y="2384"/>
                  </a:lnTo>
                  <a:lnTo>
                    <a:pt x="2603" y="2370"/>
                  </a:lnTo>
                  <a:lnTo>
                    <a:pt x="2551" y="2359"/>
                  </a:lnTo>
                  <a:lnTo>
                    <a:pt x="2521" y="2347"/>
                  </a:lnTo>
                  <a:cubicBezTo>
                    <a:pt x="2473" y="2336"/>
                    <a:pt x="2425" y="2322"/>
                    <a:pt x="2381" y="2307"/>
                  </a:cubicBezTo>
                  <a:lnTo>
                    <a:pt x="2347" y="2296"/>
                  </a:lnTo>
                  <a:lnTo>
                    <a:pt x="2296" y="2281"/>
                  </a:lnTo>
                  <a:lnTo>
                    <a:pt x="2248" y="2266"/>
                  </a:lnTo>
                  <a:lnTo>
                    <a:pt x="2200" y="2248"/>
                  </a:lnTo>
                  <a:lnTo>
                    <a:pt x="2155" y="2233"/>
                  </a:lnTo>
                  <a:lnTo>
                    <a:pt x="2129" y="2226"/>
                  </a:lnTo>
                  <a:cubicBezTo>
                    <a:pt x="2107" y="2218"/>
                    <a:pt x="2085" y="2211"/>
                    <a:pt x="2063" y="2203"/>
                  </a:cubicBezTo>
                  <a:cubicBezTo>
                    <a:pt x="1819" y="2115"/>
                    <a:pt x="1582" y="2007"/>
                    <a:pt x="1353" y="1878"/>
                  </a:cubicBezTo>
                  <a:cubicBezTo>
                    <a:pt x="1242" y="1819"/>
                    <a:pt x="1139" y="1752"/>
                    <a:pt x="1039" y="1686"/>
                  </a:cubicBezTo>
                  <a:cubicBezTo>
                    <a:pt x="1006" y="1660"/>
                    <a:pt x="980" y="1638"/>
                    <a:pt x="947" y="1616"/>
                  </a:cubicBezTo>
                  <a:cubicBezTo>
                    <a:pt x="887" y="1568"/>
                    <a:pt x="825" y="1523"/>
                    <a:pt x="769" y="1475"/>
                  </a:cubicBezTo>
                  <a:cubicBezTo>
                    <a:pt x="736" y="1449"/>
                    <a:pt x="706" y="1416"/>
                    <a:pt x="677" y="1386"/>
                  </a:cubicBezTo>
                  <a:cubicBezTo>
                    <a:pt x="629" y="1346"/>
                    <a:pt x="577" y="1301"/>
                    <a:pt x="536" y="1257"/>
                  </a:cubicBezTo>
                  <a:cubicBezTo>
                    <a:pt x="507" y="1224"/>
                    <a:pt x="481" y="1191"/>
                    <a:pt x="455" y="1157"/>
                  </a:cubicBezTo>
                  <a:cubicBezTo>
                    <a:pt x="418" y="1113"/>
                    <a:pt x="377" y="1072"/>
                    <a:pt x="348" y="1024"/>
                  </a:cubicBezTo>
                  <a:cubicBezTo>
                    <a:pt x="322" y="991"/>
                    <a:pt x="300" y="954"/>
                    <a:pt x="278" y="917"/>
                  </a:cubicBezTo>
                  <a:cubicBezTo>
                    <a:pt x="252" y="876"/>
                    <a:pt x="222" y="832"/>
                    <a:pt x="196" y="788"/>
                  </a:cubicBezTo>
                  <a:cubicBezTo>
                    <a:pt x="178" y="751"/>
                    <a:pt x="167" y="721"/>
                    <a:pt x="148" y="677"/>
                  </a:cubicBezTo>
                  <a:cubicBezTo>
                    <a:pt x="130" y="632"/>
                    <a:pt x="104" y="581"/>
                    <a:pt x="89" y="544"/>
                  </a:cubicBezTo>
                  <a:cubicBezTo>
                    <a:pt x="78" y="507"/>
                    <a:pt x="71" y="473"/>
                    <a:pt x="59" y="429"/>
                  </a:cubicBezTo>
                  <a:cubicBezTo>
                    <a:pt x="48" y="385"/>
                    <a:pt x="34" y="333"/>
                    <a:pt x="26" y="296"/>
                  </a:cubicBezTo>
                  <a:cubicBezTo>
                    <a:pt x="19" y="255"/>
                    <a:pt x="19" y="222"/>
                    <a:pt x="11" y="178"/>
                  </a:cubicBezTo>
                  <a:cubicBezTo>
                    <a:pt x="9" y="154"/>
                    <a:pt x="6" y="131"/>
                    <a:pt x="4" y="108"/>
                  </a:cubicBezTo>
                  <a:lnTo>
                    <a:pt x="4" y="108"/>
                  </a:lnTo>
                  <a:lnTo>
                    <a:pt x="4" y="740"/>
                  </a:lnTo>
                  <a:cubicBezTo>
                    <a:pt x="4" y="1250"/>
                    <a:pt x="8" y="1797"/>
                    <a:pt x="8" y="2336"/>
                  </a:cubicBezTo>
                  <a:lnTo>
                    <a:pt x="11" y="3364"/>
                  </a:lnTo>
                  <a:lnTo>
                    <a:pt x="11" y="4077"/>
                  </a:lnTo>
                  <a:lnTo>
                    <a:pt x="11" y="4096"/>
                  </a:lnTo>
                  <a:cubicBezTo>
                    <a:pt x="15" y="4351"/>
                    <a:pt x="82" y="4602"/>
                    <a:pt x="200" y="4828"/>
                  </a:cubicBezTo>
                  <a:lnTo>
                    <a:pt x="207" y="4839"/>
                  </a:lnTo>
                  <a:cubicBezTo>
                    <a:pt x="300" y="5005"/>
                    <a:pt x="411" y="5160"/>
                    <a:pt x="540" y="5301"/>
                  </a:cubicBezTo>
                  <a:lnTo>
                    <a:pt x="547" y="5305"/>
                  </a:lnTo>
                  <a:cubicBezTo>
                    <a:pt x="699" y="5467"/>
                    <a:pt x="865" y="5608"/>
                    <a:pt x="1050" y="5733"/>
                  </a:cubicBezTo>
                  <a:cubicBezTo>
                    <a:pt x="1146" y="5804"/>
                    <a:pt x="1253" y="5866"/>
                    <a:pt x="1364" y="5929"/>
                  </a:cubicBezTo>
                  <a:cubicBezTo>
                    <a:pt x="2232" y="6417"/>
                    <a:pt x="3354" y="6658"/>
                    <a:pt x="4475" y="6658"/>
                  </a:cubicBezTo>
                  <a:cubicBezTo>
                    <a:pt x="4500" y="6658"/>
                    <a:pt x="4525" y="6658"/>
                    <a:pt x="4550" y="6657"/>
                  </a:cubicBezTo>
                  <a:cubicBezTo>
                    <a:pt x="5253" y="6654"/>
                    <a:pt x="5951" y="6546"/>
                    <a:pt x="6624" y="6339"/>
                  </a:cubicBezTo>
                  <a:cubicBezTo>
                    <a:pt x="6875" y="6262"/>
                    <a:pt x="7123" y="6162"/>
                    <a:pt x="7360" y="6047"/>
                  </a:cubicBezTo>
                  <a:cubicBezTo>
                    <a:pt x="7474" y="5992"/>
                    <a:pt x="7589" y="5933"/>
                    <a:pt x="7696" y="5866"/>
                  </a:cubicBezTo>
                  <a:cubicBezTo>
                    <a:pt x="7859" y="5767"/>
                    <a:pt x="8018" y="5656"/>
                    <a:pt x="8162" y="5534"/>
                  </a:cubicBezTo>
                  <a:cubicBezTo>
                    <a:pt x="8195" y="5508"/>
                    <a:pt x="8225" y="5486"/>
                    <a:pt x="8254" y="5456"/>
                  </a:cubicBezTo>
                  <a:cubicBezTo>
                    <a:pt x="8287" y="5430"/>
                    <a:pt x="8313" y="5397"/>
                    <a:pt x="8343" y="5367"/>
                  </a:cubicBezTo>
                  <a:cubicBezTo>
                    <a:pt x="8350" y="5364"/>
                    <a:pt x="8358" y="5356"/>
                    <a:pt x="8361" y="5353"/>
                  </a:cubicBezTo>
                  <a:cubicBezTo>
                    <a:pt x="8761" y="4950"/>
                    <a:pt x="8964" y="4502"/>
                    <a:pt x="8964" y="4051"/>
                  </a:cubicBezTo>
                  <a:lnTo>
                    <a:pt x="8949" y="0"/>
                  </a:lnTo>
                  <a:close/>
                </a:path>
              </a:pathLst>
            </a:custGeom>
            <a:solidFill>
              <a:srgbClr val="73E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30"/>
            <p:cNvSpPr/>
            <p:nvPr/>
          </p:nvSpPr>
          <p:spPr>
            <a:xfrm>
              <a:off x="2137650" y="4299225"/>
              <a:ext cx="6300" cy="2150"/>
            </a:xfrm>
            <a:custGeom>
              <a:rect b="b" l="l" r="r" t="t"/>
              <a:pathLst>
                <a:path extrusionOk="0" h="86" w="252">
                  <a:moveTo>
                    <a:pt x="0" y="1"/>
                  </a:moveTo>
                  <a:lnTo>
                    <a:pt x="26" y="12"/>
                  </a:lnTo>
                  <a:lnTo>
                    <a:pt x="37" y="15"/>
                  </a:lnTo>
                  <a:lnTo>
                    <a:pt x="37" y="15"/>
                  </a:lnTo>
                  <a:lnTo>
                    <a:pt x="0" y="1"/>
                  </a:lnTo>
                  <a:close/>
                  <a:moveTo>
                    <a:pt x="37" y="15"/>
                  </a:moveTo>
                  <a:cubicBezTo>
                    <a:pt x="56" y="22"/>
                    <a:pt x="75" y="29"/>
                    <a:pt x="95" y="36"/>
                  </a:cubicBezTo>
                  <a:lnTo>
                    <a:pt x="95" y="36"/>
                  </a:lnTo>
                  <a:lnTo>
                    <a:pt x="70" y="26"/>
                  </a:lnTo>
                  <a:lnTo>
                    <a:pt x="37" y="15"/>
                  </a:lnTo>
                  <a:close/>
                  <a:moveTo>
                    <a:pt x="95" y="36"/>
                  </a:moveTo>
                  <a:lnTo>
                    <a:pt x="118" y="45"/>
                  </a:lnTo>
                  <a:lnTo>
                    <a:pt x="166" y="60"/>
                  </a:lnTo>
                  <a:lnTo>
                    <a:pt x="214" y="74"/>
                  </a:lnTo>
                  <a:lnTo>
                    <a:pt x="251" y="86"/>
                  </a:lnTo>
                  <a:cubicBezTo>
                    <a:pt x="198" y="69"/>
                    <a:pt x="146" y="53"/>
                    <a:pt x="95" y="36"/>
                  </a:cubicBezTo>
                  <a:close/>
                </a:path>
              </a:pathLst>
            </a:custGeom>
            <a:solidFill>
              <a:srgbClr val="0E2B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30"/>
            <p:cNvSpPr/>
            <p:nvPr/>
          </p:nvSpPr>
          <p:spPr>
            <a:xfrm>
              <a:off x="2157125" y="4304775"/>
              <a:ext cx="7150" cy="1400"/>
            </a:xfrm>
            <a:custGeom>
              <a:rect b="b" l="l" r="r" t="t"/>
              <a:pathLst>
                <a:path extrusionOk="0" h="56" w="286">
                  <a:moveTo>
                    <a:pt x="1" y="0"/>
                  </a:moveTo>
                  <a:cubicBezTo>
                    <a:pt x="28" y="7"/>
                    <a:pt x="56" y="13"/>
                    <a:pt x="84" y="18"/>
                  </a:cubicBezTo>
                  <a:lnTo>
                    <a:pt x="84" y="18"/>
                  </a:lnTo>
                  <a:lnTo>
                    <a:pt x="34" y="8"/>
                  </a:lnTo>
                  <a:lnTo>
                    <a:pt x="1" y="0"/>
                  </a:lnTo>
                  <a:close/>
                  <a:moveTo>
                    <a:pt x="84" y="18"/>
                  </a:moveTo>
                  <a:lnTo>
                    <a:pt x="86" y="19"/>
                  </a:lnTo>
                  <a:lnTo>
                    <a:pt x="134" y="30"/>
                  </a:lnTo>
                  <a:lnTo>
                    <a:pt x="173" y="35"/>
                  </a:lnTo>
                  <a:lnTo>
                    <a:pt x="173" y="35"/>
                  </a:lnTo>
                  <a:cubicBezTo>
                    <a:pt x="143" y="30"/>
                    <a:pt x="113" y="24"/>
                    <a:pt x="84" y="18"/>
                  </a:cubicBezTo>
                  <a:close/>
                  <a:moveTo>
                    <a:pt x="173" y="35"/>
                  </a:moveTo>
                  <a:cubicBezTo>
                    <a:pt x="186" y="37"/>
                    <a:pt x="200" y="40"/>
                    <a:pt x="213" y="42"/>
                  </a:cubicBezTo>
                  <a:lnTo>
                    <a:pt x="213" y="42"/>
                  </a:lnTo>
                  <a:lnTo>
                    <a:pt x="190" y="37"/>
                  </a:lnTo>
                  <a:lnTo>
                    <a:pt x="173" y="35"/>
                  </a:lnTo>
                  <a:close/>
                  <a:moveTo>
                    <a:pt x="213" y="42"/>
                  </a:moveTo>
                  <a:lnTo>
                    <a:pt x="241" y="48"/>
                  </a:lnTo>
                  <a:lnTo>
                    <a:pt x="286" y="56"/>
                  </a:lnTo>
                  <a:cubicBezTo>
                    <a:pt x="261" y="51"/>
                    <a:pt x="237" y="47"/>
                    <a:pt x="213" y="42"/>
                  </a:cubicBezTo>
                  <a:close/>
                </a:path>
              </a:pathLst>
            </a:custGeom>
            <a:solidFill>
              <a:srgbClr val="0E2B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30"/>
            <p:cNvSpPr/>
            <p:nvPr/>
          </p:nvSpPr>
          <p:spPr>
            <a:xfrm>
              <a:off x="2167475" y="4306625"/>
              <a:ext cx="7250" cy="950"/>
            </a:xfrm>
            <a:custGeom>
              <a:rect b="b" l="l" r="r" t="t"/>
              <a:pathLst>
                <a:path extrusionOk="0" h="38" w="290">
                  <a:moveTo>
                    <a:pt x="1" y="0"/>
                  </a:moveTo>
                  <a:lnTo>
                    <a:pt x="45" y="8"/>
                  </a:lnTo>
                  <a:lnTo>
                    <a:pt x="101" y="15"/>
                  </a:lnTo>
                  <a:lnTo>
                    <a:pt x="153" y="22"/>
                  </a:lnTo>
                  <a:lnTo>
                    <a:pt x="208" y="30"/>
                  </a:lnTo>
                  <a:lnTo>
                    <a:pt x="260" y="37"/>
                  </a:lnTo>
                  <a:lnTo>
                    <a:pt x="289" y="37"/>
                  </a:lnTo>
                  <a:cubicBezTo>
                    <a:pt x="193" y="26"/>
                    <a:pt x="97" y="15"/>
                    <a:pt x="1" y="0"/>
                  </a:cubicBezTo>
                  <a:close/>
                </a:path>
              </a:pathLst>
            </a:custGeom>
            <a:solidFill>
              <a:srgbClr val="0E2B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30"/>
            <p:cNvSpPr/>
            <p:nvPr/>
          </p:nvSpPr>
          <p:spPr>
            <a:xfrm>
              <a:off x="2147425" y="4302375"/>
              <a:ext cx="6225" cy="1575"/>
            </a:xfrm>
            <a:custGeom>
              <a:rect b="b" l="l" r="r" t="t"/>
              <a:pathLst>
                <a:path extrusionOk="0" h="63" w="249">
                  <a:moveTo>
                    <a:pt x="1" y="0"/>
                  </a:moveTo>
                  <a:lnTo>
                    <a:pt x="1" y="0"/>
                  </a:lnTo>
                  <a:cubicBezTo>
                    <a:pt x="22" y="6"/>
                    <a:pt x="43" y="12"/>
                    <a:pt x="64" y="17"/>
                  </a:cubicBezTo>
                  <a:lnTo>
                    <a:pt x="64" y="17"/>
                  </a:lnTo>
                  <a:lnTo>
                    <a:pt x="30" y="8"/>
                  </a:lnTo>
                  <a:lnTo>
                    <a:pt x="1" y="0"/>
                  </a:lnTo>
                  <a:close/>
                  <a:moveTo>
                    <a:pt x="64" y="17"/>
                  </a:moveTo>
                  <a:lnTo>
                    <a:pt x="82" y="22"/>
                  </a:lnTo>
                  <a:lnTo>
                    <a:pt x="134" y="37"/>
                  </a:lnTo>
                  <a:lnTo>
                    <a:pt x="182" y="48"/>
                  </a:lnTo>
                  <a:lnTo>
                    <a:pt x="230" y="59"/>
                  </a:lnTo>
                  <a:lnTo>
                    <a:pt x="249" y="63"/>
                  </a:lnTo>
                  <a:cubicBezTo>
                    <a:pt x="188" y="49"/>
                    <a:pt x="126" y="34"/>
                    <a:pt x="64" y="17"/>
                  </a:cubicBezTo>
                  <a:close/>
                </a:path>
              </a:pathLst>
            </a:custGeom>
            <a:solidFill>
              <a:srgbClr val="0E2B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30"/>
            <p:cNvSpPr/>
            <p:nvPr/>
          </p:nvSpPr>
          <p:spPr>
            <a:xfrm>
              <a:off x="2118225" y="4290625"/>
              <a:ext cx="17775" cy="8175"/>
            </a:xfrm>
            <a:custGeom>
              <a:rect b="b" l="l" r="r" t="t"/>
              <a:pathLst>
                <a:path extrusionOk="0" h="327" w="711">
                  <a:moveTo>
                    <a:pt x="711" y="326"/>
                  </a:moveTo>
                  <a:cubicBezTo>
                    <a:pt x="467" y="237"/>
                    <a:pt x="226" y="126"/>
                    <a:pt x="1" y="1"/>
                  </a:cubicBezTo>
                  <a:cubicBezTo>
                    <a:pt x="226" y="126"/>
                    <a:pt x="467" y="237"/>
                    <a:pt x="711" y="326"/>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30"/>
            <p:cNvSpPr/>
            <p:nvPr/>
          </p:nvSpPr>
          <p:spPr>
            <a:xfrm>
              <a:off x="2147425" y="4302450"/>
              <a:ext cx="6325" cy="1600"/>
            </a:xfrm>
            <a:custGeom>
              <a:rect b="b" l="l" r="r" t="t"/>
              <a:pathLst>
                <a:path extrusionOk="0" h="64" w="253">
                  <a:moveTo>
                    <a:pt x="1" y="1"/>
                  </a:moveTo>
                  <a:lnTo>
                    <a:pt x="1" y="1"/>
                  </a:lnTo>
                  <a:cubicBezTo>
                    <a:pt x="82" y="23"/>
                    <a:pt x="167" y="45"/>
                    <a:pt x="252" y="64"/>
                  </a:cubicBezTo>
                  <a:cubicBezTo>
                    <a:pt x="167" y="42"/>
                    <a:pt x="82" y="19"/>
                    <a:pt x="1" y="1"/>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30"/>
            <p:cNvSpPr/>
            <p:nvPr/>
          </p:nvSpPr>
          <p:spPr>
            <a:xfrm>
              <a:off x="2143825" y="4301350"/>
              <a:ext cx="3625" cy="1050"/>
            </a:xfrm>
            <a:custGeom>
              <a:rect b="b" l="l" r="r" t="t"/>
              <a:pathLst>
                <a:path extrusionOk="0" h="42" w="145">
                  <a:moveTo>
                    <a:pt x="145" y="41"/>
                  </a:moveTo>
                  <a:lnTo>
                    <a:pt x="145" y="41"/>
                  </a:lnTo>
                  <a:cubicBezTo>
                    <a:pt x="97" y="30"/>
                    <a:pt x="49" y="15"/>
                    <a:pt x="1" y="1"/>
                  </a:cubicBezTo>
                  <a:lnTo>
                    <a:pt x="1" y="1"/>
                  </a:lnTo>
                  <a:cubicBezTo>
                    <a:pt x="49" y="15"/>
                    <a:pt x="97" y="30"/>
                    <a:pt x="145" y="41"/>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30"/>
            <p:cNvSpPr/>
            <p:nvPr/>
          </p:nvSpPr>
          <p:spPr>
            <a:xfrm>
              <a:off x="2157150" y="4304775"/>
              <a:ext cx="7225" cy="1400"/>
            </a:xfrm>
            <a:custGeom>
              <a:rect b="b" l="l" r="r" t="t"/>
              <a:pathLst>
                <a:path extrusionOk="0" h="56" w="289">
                  <a:moveTo>
                    <a:pt x="0" y="0"/>
                  </a:moveTo>
                  <a:lnTo>
                    <a:pt x="0" y="0"/>
                  </a:lnTo>
                  <a:cubicBezTo>
                    <a:pt x="96" y="22"/>
                    <a:pt x="192" y="41"/>
                    <a:pt x="288" y="56"/>
                  </a:cubicBezTo>
                  <a:cubicBezTo>
                    <a:pt x="189" y="37"/>
                    <a:pt x="96" y="22"/>
                    <a:pt x="0" y="0"/>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30"/>
            <p:cNvSpPr/>
            <p:nvPr/>
          </p:nvSpPr>
          <p:spPr>
            <a:xfrm>
              <a:off x="2153625" y="4304025"/>
              <a:ext cx="3525" cy="775"/>
            </a:xfrm>
            <a:custGeom>
              <a:rect b="b" l="l" r="r" t="t"/>
              <a:pathLst>
                <a:path extrusionOk="0" h="31" w="141">
                  <a:moveTo>
                    <a:pt x="1" y="1"/>
                  </a:moveTo>
                  <a:cubicBezTo>
                    <a:pt x="49" y="12"/>
                    <a:pt x="93" y="19"/>
                    <a:pt x="141" y="30"/>
                  </a:cubicBezTo>
                  <a:cubicBezTo>
                    <a:pt x="93" y="19"/>
                    <a:pt x="49" y="8"/>
                    <a:pt x="1" y="1"/>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30"/>
            <p:cNvSpPr/>
            <p:nvPr/>
          </p:nvSpPr>
          <p:spPr>
            <a:xfrm>
              <a:off x="2181725" y="4308200"/>
              <a:ext cx="5375" cy="475"/>
            </a:xfrm>
            <a:custGeom>
              <a:rect b="b" l="l" r="r" t="t"/>
              <a:pathLst>
                <a:path extrusionOk="0" h="19" w="215">
                  <a:moveTo>
                    <a:pt x="0" y="0"/>
                  </a:moveTo>
                  <a:cubicBezTo>
                    <a:pt x="70" y="7"/>
                    <a:pt x="141" y="15"/>
                    <a:pt x="215" y="19"/>
                  </a:cubicBezTo>
                  <a:cubicBezTo>
                    <a:pt x="141" y="15"/>
                    <a:pt x="70" y="7"/>
                    <a:pt x="0" y="0"/>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30"/>
            <p:cNvSpPr/>
            <p:nvPr/>
          </p:nvSpPr>
          <p:spPr>
            <a:xfrm>
              <a:off x="2138575" y="4299600"/>
              <a:ext cx="5375" cy="1775"/>
            </a:xfrm>
            <a:custGeom>
              <a:rect b="b" l="l" r="r" t="t"/>
              <a:pathLst>
                <a:path extrusionOk="0" h="71" w="215">
                  <a:moveTo>
                    <a:pt x="214" y="71"/>
                  </a:moveTo>
                  <a:lnTo>
                    <a:pt x="214" y="71"/>
                  </a:lnTo>
                  <a:cubicBezTo>
                    <a:pt x="141" y="48"/>
                    <a:pt x="70" y="26"/>
                    <a:pt x="0" y="0"/>
                  </a:cubicBezTo>
                  <a:cubicBezTo>
                    <a:pt x="70" y="26"/>
                    <a:pt x="141" y="48"/>
                    <a:pt x="214" y="71"/>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30"/>
            <p:cNvSpPr/>
            <p:nvPr/>
          </p:nvSpPr>
          <p:spPr>
            <a:xfrm>
              <a:off x="2208050" y="4308375"/>
              <a:ext cx="950" cy="25"/>
            </a:xfrm>
            <a:custGeom>
              <a:rect b="b" l="l" r="r" t="t"/>
              <a:pathLst>
                <a:path extrusionOk="0" h="1" w="38">
                  <a:moveTo>
                    <a:pt x="1" y="0"/>
                  </a:moveTo>
                  <a:lnTo>
                    <a:pt x="38" y="0"/>
                  </a:ln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30"/>
            <p:cNvSpPr/>
            <p:nvPr/>
          </p:nvSpPr>
          <p:spPr>
            <a:xfrm>
              <a:off x="2164250" y="4306150"/>
              <a:ext cx="1700" cy="300"/>
            </a:xfrm>
            <a:custGeom>
              <a:rect b="b" l="l" r="r" t="t"/>
              <a:pathLst>
                <a:path extrusionOk="0" h="12" w="68">
                  <a:moveTo>
                    <a:pt x="67" y="12"/>
                  </a:moveTo>
                  <a:cubicBezTo>
                    <a:pt x="45" y="8"/>
                    <a:pt x="23" y="4"/>
                    <a:pt x="1" y="1"/>
                  </a:cubicBezTo>
                  <a:lnTo>
                    <a:pt x="1" y="1"/>
                  </a:lnTo>
                  <a:cubicBezTo>
                    <a:pt x="23" y="4"/>
                    <a:pt x="45" y="8"/>
                    <a:pt x="67" y="12"/>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30"/>
            <p:cNvSpPr/>
            <p:nvPr/>
          </p:nvSpPr>
          <p:spPr>
            <a:xfrm>
              <a:off x="2193275" y="4308750"/>
              <a:ext cx="4650" cy="100"/>
            </a:xfrm>
            <a:custGeom>
              <a:rect b="b" l="l" r="r" t="t"/>
              <a:pathLst>
                <a:path extrusionOk="0" h="4" w="186">
                  <a:moveTo>
                    <a:pt x="0" y="0"/>
                  </a:moveTo>
                  <a:cubicBezTo>
                    <a:pt x="59" y="0"/>
                    <a:pt x="122" y="4"/>
                    <a:pt x="185" y="4"/>
                  </a:cubicBezTo>
                  <a:cubicBezTo>
                    <a:pt x="122" y="4"/>
                    <a:pt x="59" y="0"/>
                    <a:pt x="0" y="0"/>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30"/>
            <p:cNvSpPr/>
            <p:nvPr/>
          </p:nvSpPr>
          <p:spPr>
            <a:xfrm>
              <a:off x="2228575" y="4305425"/>
              <a:ext cx="2700" cy="575"/>
            </a:xfrm>
            <a:custGeom>
              <a:rect b="b" l="l" r="r" t="t"/>
              <a:pathLst>
                <a:path extrusionOk="0" h="23" w="108">
                  <a:moveTo>
                    <a:pt x="107" y="0"/>
                  </a:moveTo>
                  <a:lnTo>
                    <a:pt x="107" y="0"/>
                  </a:lnTo>
                  <a:cubicBezTo>
                    <a:pt x="70" y="8"/>
                    <a:pt x="33" y="15"/>
                    <a:pt x="0" y="22"/>
                  </a:cubicBezTo>
                  <a:cubicBezTo>
                    <a:pt x="37" y="15"/>
                    <a:pt x="70" y="8"/>
                    <a:pt x="107" y="0"/>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30"/>
            <p:cNvSpPr/>
            <p:nvPr/>
          </p:nvSpPr>
          <p:spPr>
            <a:xfrm>
              <a:off x="2238075" y="4303375"/>
              <a:ext cx="2725" cy="675"/>
            </a:xfrm>
            <a:custGeom>
              <a:rect b="b" l="l" r="r" t="t"/>
              <a:pathLst>
                <a:path extrusionOk="0" h="27" w="109">
                  <a:moveTo>
                    <a:pt x="1" y="27"/>
                  </a:moveTo>
                  <a:lnTo>
                    <a:pt x="108" y="1"/>
                  </a:ln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30"/>
            <p:cNvSpPr/>
            <p:nvPr/>
          </p:nvSpPr>
          <p:spPr>
            <a:xfrm>
              <a:off x="2249625" y="4300900"/>
              <a:ext cx="25" cy="25"/>
            </a:xfrm>
            <a:custGeom>
              <a:rect b="b" l="l" r="r" t="t"/>
              <a:pathLst>
                <a:path extrusionOk="0" h="1" w="1">
                  <a:moveTo>
                    <a:pt x="1" y="0"/>
                  </a:move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30"/>
            <p:cNvSpPr/>
            <p:nvPr/>
          </p:nvSpPr>
          <p:spPr>
            <a:xfrm>
              <a:off x="2258150" y="4296825"/>
              <a:ext cx="2425" cy="1050"/>
            </a:xfrm>
            <a:custGeom>
              <a:rect b="b" l="l" r="r" t="t"/>
              <a:pathLst>
                <a:path extrusionOk="0" h="42" w="97">
                  <a:moveTo>
                    <a:pt x="96" y="0"/>
                  </a:moveTo>
                  <a:cubicBezTo>
                    <a:pt x="67" y="15"/>
                    <a:pt x="33" y="26"/>
                    <a:pt x="0" y="41"/>
                  </a:cubicBezTo>
                  <a:cubicBezTo>
                    <a:pt x="33" y="30"/>
                    <a:pt x="67" y="15"/>
                    <a:pt x="96" y="0"/>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30"/>
            <p:cNvSpPr/>
            <p:nvPr/>
          </p:nvSpPr>
          <p:spPr>
            <a:xfrm>
              <a:off x="2167475" y="4306700"/>
              <a:ext cx="7250" cy="950"/>
            </a:xfrm>
            <a:custGeom>
              <a:rect b="b" l="l" r="r" t="t"/>
              <a:pathLst>
                <a:path extrusionOk="0" h="38" w="290">
                  <a:moveTo>
                    <a:pt x="289" y="38"/>
                  </a:moveTo>
                  <a:lnTo>
                    <a:pt x="289" y="38"/>
                  </a:lnTo>
                  <a:cubicBezTo>
                    <a:pt x="193" y="27"/>
                    <a:pt x="97" y="12"/>
                    <a:pt x="1" y="1"/>
                  </a:cubicBezTo>
                  <a:lnTo>
                    <a:pt x="1" y="1"/>
                  </a:lnTo>
                  <a:cubicBezTo>
                    <a:pt x="97" y="12"/>
                    <a:pt x="193" y="27"/>
                    <a:pt x="289" y="38"/>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30"/>
            <p:cNvSpPr/>
            <p:nvPr/>
          </p:nvSpPr>
          <p:spPr>
            <a:xfrm>
              <a:off x="2166650" y="4306525"/>
              <a:ext cx="850" cy="200"/>
            </a:xfrm>
            <a:custGeom>
              <a:rect b="b" l="l" r="r" t="t"/>
              <a:pathLst>
                <a:path extrusionOk="0" h="8" w="34">
                  <a:moveTo>
                    <a:pt x="34" y="8"/>
                  </a:moveTo>
                  <a:lnTo>
                    <a:pt x="1" y="1"/>
                  </a:ln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30"/>
            <p:cNvSpPr/>
            <p:nvPr/>
          </p:nvSpPr>
          <p:spPr>
            <a:xfrm>
              <a:off x="2174700" y="4307625"/>
              <a:ext cx="1675" cy="225"/>
            </a:xfrm>
            <a:custGeom>
              <a:rect b="b" l="l" r="r" t="t"/>
              <a:pathLst>
                <a:path extrusionOk="0" h="9" w="67">
                  <a:moveTo>
                    <a:pt x="67" y="8"/>
                  </a:moveTo>
                  <a:cubicBezTo>
                    <a:pt x="45" y="5"/>
                    <a:pt x="22" y="1"/>
                    <a:pt x="0" y="1"/>
                  </a:cubicBezTo>
                  <a:lnTo>
                    <a:pt x="0" y="1"/>
                  </a:lnTo>
                  <a:cubicBezTo>
                    <a:pt x="22" y="1"/>
                    <a:pt x="45" y="5"/>
                    <a:pt x="67" y="8"/>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30"/>
            <p:cNvSpPr/>
            <p:nvPr/>
          </p:nvSpPr>
          <p:spPr>
            <a:xfrm>
              <a:off x="2266550" y="4293025"/>
              <a:ext cx="2325" cy="1225"/>
            </a:xfrm>
            <a:custGeom>
              <a:rect b="b" l="l" r="r" t="t"/>
              <a:pathLst>
                <a:path extrusionOk="0" h="49" w="93">
                  <a:moveTo>
                    <a:pt x="0" y="49"/>
                  </a:moveTo>
                  <a:cubicBezTo>
                    <a:pt x="34" y="34"/>
                    <a:pt x="63" y="19"/>
                    <a:pt x="93" y="1"/>
                  </a:cubicBezTo>
                  <a:cubicBezTo>
                    <a:pt x="63" y="19"/>
                    <a:pt x="34" y="34"/>
                    <a:pt x="0" y="49"/>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30"/>
            <p:cNvSpPr/>
            <p:nvPr/>
          </p:nvSpPr>
          <p:spPr>
            <a:xfrm>
              <a:off x="2299825" y="4266875"/>
              <a:ext cx="1025" cy="1425"/>
            </a:xfrm>
            <a:custGeom>
              <a:rect b="b" l="l" r="r" t="t"/>
              <a:pathLst>
                <a:path extrusionOk="0" h="57" w="41">
                  <a:moveTo>
                    <a:pt x="41" y="1"/>
                  </a:moveTo>
                  <a:cubicBezTo>
                    <a:pt x="26" y="19"/>
                    <a:pt x="11" y="38"/>
                    <a:pt x="0" y="56"/>
                  </a:cubicBezTo>
                  <a:cubicBezTo>
                    <a:pt x="11" y="38"/>
                    <a:pt x="26" y="19"/>
                    <a:pt x="41" y="1"/>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30"/>
            <p:cNvSpPr/>
            <p:nvPr/>
          </p:nvSpPr>
          <p:spPr>
            <a:xfrm>
              <a:off x="2303875" y="4260700"/>
              <a:ext cx="400" cy="850"/>
            </a:xfrm>
            <a:custGeom>
              <a:rect b="b" l="l" r="r" t="t"/>
              <a:pathLst>
                <a:path extrusionOk="0" h="34" w="16">
                  <a:moveTo>
                    <a:pt x="15" y="0"/>
                  </a:moveTo>
                  <a:cubicBezTo>
                    <a:pt x="8" y="11"/>
                    <a:pt x="4" y="22"/>
                    <a:pt x="1" y="33"/>
                  </a:cubicBezTo>
                  <a:cubicBezTo>
                    <a:pt x="8" y="26"/>
                    <a:pt x="8" y="11"/>
                    <a:pt x="15" y="0"/>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30"/>
            <p:cNvSpPr/>
            <p:nvPr/>
          </p:nvSpPr>
          <p:spPr>
            <a:xfrm>
              <a:off x="2307575" y="4248775"/>
              <a:ext cx="200" cy="1225"/>
            </a:xfrm>
            <a:custGeom>
              <a:rect b="b" l="l" r="r" t="t"/>
              <a:pathLst>
                <a:path extrusionOk="0" h="49" w="8">
                  <a:moveTo>
                    <a:pt x="8" y="0"/>
                  </a:moveTo>
                  <a:cubicBezTo>
                    <a:pt x="4" y="15"/>
                    <a:pt x="1" y="34"/>
                    <a:pt x="1" y="48"/>
                  </a:cubicBezTo>
                  <a:cubicBezTo>
                    <a:pt x="1" y="34"/>
                    <a:pt x="8" y="15"/>
                    <a:pt x="8" y="0"/>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30"/>
            <p:cNvSpPr/>
            <p:nvPr/>
          </p:nvSpPr>
          <p:spPr>
            <a:xfrm>
              <a:off x="2306100" y="4254400"/>
              <a:ext cx="475" cy="1600"/>
            </a:xfrm>
            <a:custGeom>
              <a:rect b="b" l="l" r="r" t="t"/>
              <a:pathLst>
                <a:path extrusionOk="0" h="64" w="19">
                  <a:moveTo>
                    <a:pt x="19" y="1"/>
                  </a:moveTo>
                  <a:cubicBezTo>
                    <a:pt x="11" y="23"/>
                    <a:pt x="8" y="41"/>
                    <a:pt x="0" y="64"/>
                  </a:cubicBezTo>
                  <a:cubicBezTo>
                    <a:pt x="8" y="45"/>
                    <a:pt x="11" y="23"/>
                    <a:pt x="19" y="1"/>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30"/>
            <p:cNvSpPr/>
            <p:nvPr/>
          </p:nvSpPr>
          <p:spPr>
            <a:xfrm>
              <a:off x="2281425" y="4283975"/>
              <a:ext cx="2600" cy="1775"/>
            </a:xfrm>
            <a:custGeom>
              <a:rect b="b" l="l" r="r" t="t"/>
              <a:pathLst>
                <a:path extrusionOk="0" h="71" w="104">
                  <a:moveTo>
                    <a:pt x="104" y="1"/>
                  </a:moveTo>
                  <a:lnTo>
                    <a:pt x="104" y="1"/>
                  </a:lnTo>
                  <a:cubicBezTo>
                    <a:pt x="74" y="27"/>
                    <a:pt x="34" y="45"/>
                    <a:pt x="0" y="71"/>
                  </a:cubicBezTo>
                  <a:cubicBezTo>
                    <a:pt x="34" y="49"/>
                    <a:pt x="74" y="27"/>
                    <a:pt x="104" y="1"/>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30"/>
            <p:cNvSpPr/>
            <p:nvPr/>
          </p:nvSpPr>
          <p:spPr>
            <a:xfrm>
              <a:off x="2295475" y="4272250"/>
              <a:ext cx="1325" cy="1500"/>
            </a:xfrm>
            <a:custGeom>
              <a:rect b="b" l="l" r="r" t="t"/>
              <a:pathLst>
                <a:path extrusionOk="0" h="60" w="53">
                  <a:moveTo>
                    <a:pt x="52" y="0"/>
                  </a:moveTo>
                  <a:cubicBezTo>
                    <a:pt x="34" y="19"/>
                    <a:pt x="19" y="37"/>
                    <a:pt x="0" y="59"/>
                  </a:cubicBezTo>
                  <a:cubicBezTo>
                    <a:pt x="19" y="37"/>
                    <a:pt x="34" y="19"/>
                    <a:pt x="52" y="0"/>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30"/>
            <p:cNvSpPr/>
            <p:nvPr/>
          </p:nvSpPr>
          <p:spPr>
            <a:xfrm>
              <a:off x="2290400" y="4278700"/>
              <a:ext cx="200" cy="225"/>
            </a:xfrm>
            <a:custGeom>
              <a:rect b="b" l="l" r="r" t="t"/>
              <a:pathLst>
                <a:path extrusionOk="0" h="9" w="8">
                  <a:moveTo>
                    <a:pt x="7" y="1"/>
                  </a:moveTo>
                  <a:lnTo>
                    <a:pt x="0" y="8"/>
                  </a:ln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30"/>
            <p:cNvSpPr/>
            <p:nvPr/>
          </p:nvSpPr>
          <p:spPr>
            <a:xfrm>
              <a:off x="2084125" y="4207200"/>
              <a:ext cx="225" cy="1675"/>
            </a:xfrm>
            <a:custGeom>
              <a:rect b="b" l="l" r="r" t="t"/>
              <a:pathLst>
                <a:path extrusionOk="0" h="67" w="9">
                  <a:moveTo>
                    <a:pt x="8" y="67"/>
                  </a:moveTo>
                  <a:cubicBezTo>
                    <a:pt x="8" y="44"/>
                    <a:pt x="5" y="22"/>
                    <a:pt x="1" y="0"/>
                  </a:cubicBezTo>
                  <a:lnTo>
                    <a:pt x="1" y="0"/>
                  </a:lnTo>
                  <a:cubicBezTo>
                    <a:pt x="5" y="22"/>
                    <a:pt x="8" y="44"/>
                    <a:pt x="8" y="67"/>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30"/>
            <p:cNvSpPr/>
            <p:nvPr/>
          </p:nvSpPr>
          <p:spPr>
            <a:xfrm>
              <a:off x="2157125" y="4304775"/>
              <a:ext cx="25" cy="25"/>
            </a:xfrm>
            <a:custGeom>
              <a:rect b="b" l="l" r="r" t="t"/>
              <a:pathLst>
                <a:path extrusionOk="0" fill="none" h="1" w="1">
                  <a:moveTo>
                    <a:pt x="1" y="0"/>
                  </a:moveTo>
                  <a:lnTo>
                    <a:pt x="1" y="0"/>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30"/>
            <p:cNvSpPr/>
            <p:nvPr/>
          </p:nvSpPr>
          <p:spPr>
            <a:xfrm>
              <a:off x="2153625" y="4303950"/>
              <a:ext cx="25" cy="0"/>
            </a:xfrm>
            <a:custGeom>
              <a:rect b="b" l="l" r="r" t="t"/>
              <a:pathLst>
                <a:path extrusionOk="0" fill="none" h="0" w="1">
                  <a:moveTo>
                    <a:pt x="1" y="0"/>
                  </a:moveTo>
                  <a:lnTo>
                    <a:pt x="1" y="0"/>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30"/>
            <p:cNvSpPr/>
            <p:nvPr/>
          </p:nvSpPr>
          <p:spPr>
            <a:xfrm>
              <a:off x="2164250" y="4306150"/>
              <a:ext cx="125" cy="25"/>
            </a:xfrm>
            <a:custGeom>
              <a:rect b="b" l="l" r="r" t="t"/>
              <a:pathLst>
                <a:path extrusionOk="0" fill="none" h="1" w="5">
                  <a:moveTo>
                    <a:pt x="1" y="1"/>
                  </a:moveTo>
                  <a:lnTo>
                    <a:pt x="4"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30"/>
            <p:cNvSpPr/>
            <p:nvPr/>
          </p:nvSpPr>
          <p:spPr>
            <a:xfrm>
              <a:off x="2137550" y="4299325"/>
              <a:ext cx="6400" cy="2050"/>
            </a:xfrm>
            <a:custGeom>
              <a:rect b="b" l="l" r="r" t="t"/>
              <a:pathLst>
                <a:path extrusionOk="0" fill="none" h="82" w="256">
                  <a:moveTo>
                    <a:pt x="255" y="82"/>
                  </a:moveTo>
                  <a:lnTo>
                    <a:pt x="218" y="70"/>
                  </a:lnTo>
                  <a:lnTo>
                    <a:pt x="170" y="56"/>
                  </a:lnTo>
                  <a:lnTo>
                    <a:pt x="122" y="41"/>
                  </a:lnTo>
                  <a:lnTo>
                    <a:pt x="74" y="22"/>
                  </a:lnTo>
                  <a:lnTo>
                    <a:pt x="26" y="8"/>
                  </a:lnTo>
                  <a:lnTo>
                    <a:pt x="0"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30"/>
            <p:cNvSpPr/>
            <p:nvPr/>
          </p:nvSpPr>
          <p:spPr>
            <a:xfrm>
              <a:off x="2143825" y="4301350"/>
              <a:ext cx="125" cy="25"/>
            </a:xfrm>
            <a:custGeom>
              <a:rect b="b" l="l" r="r" t="t"/>
              <a:pathLst>
                <a:path extrusionOk="0" fill="none" h="1" w="5">
                  <a:moveTo>
                    <a:pt x="1" y="1"/>
                  </a:moveTo>
                  <a:lnTo>
                    <a:pt x="4"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30"/>
            <p:cNvSpPr/>
            <p:nvPr/>
          </p:nvSpPr>
          <p:spPr>
            <a:xfrm>
              <a:off x="2167475" y="4306700"/>
              <a:ext cx="7250" cy="950"/>
            </a:xfrm>
            <a:custGeom>
              <a:rect b="b" l="l" r="r" t="t"/>
              <a:pathLst>
                <a:path extrusionOk="0" fill="none" h="38" w="290">
                  <a:moveTo>
                    <a:pt x="289" y="38"/>
                  </a:moveTo>
                  <a:lnTo>
                    <a:pt x="260" y="34"/>
                  </a:lnTo>
                  <a:lnTo>
                    <a:pt x="208" y="27"/>
                  </a:lnTo>
                  <a:lnTo>
                    <a:pt x="153" y="19"/>
                  </a:lnTo>
                  <a:lnTo>
                    <a:pt x="101" y="12"/>
                  </a:lnTo>
                  <a:lnTo>
                    <a:pt x="45" y="5"/>
                  </a:lnTo>
                  <a:lnTo>
                    <a:pt x="1"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30"/>
            <p:cNvSpPr/>
            <p:nvPr/>
          </p:nvSpPr>
          <p:spPr>
            <a:xfrm>
              <a:off x="2174700" y="4307625"/>
              <a:ext cx="25" cy="25"/>
            </a:xfrm>
            <a:custGeom>
              <a:rect b="b" l="l" r="r" t="t"/>
              <a:pathLst>
                <a:path extrusionOk="0" fill="none" h="1" w="1">
                  <a:moveTo>
                    <a:pt x="0" y="1"/>
                  </a:moveTo>
                  <a:lnTo>
                    <a:pt x="0" y="1"/>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30"/>
            <p:cNvSpPr/>
            <p:nvPr/>
          </p:nvSpPr>
          <p:spPr>
            <a:xfrm>
              <a:off x="2147425" y="4302375"/>
              <a:ext cx="25" cy="25"/>
            </a:xfrm>
            <a:custGeom>
              <a:rect b="b" l="l" r="r" t="t"/>
              <a:pathLst>
                <a:path extrusionOk="0" fill="none" h="1" w="1">
                  <a:moveTo>
                    <a:pt x="1" y="0"/>
                  </a:moveTo>
                  <a:lnTo>
                    <a:pt x="1" y="0"/>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30"/>
            <p:cNvSpPr/>
            <p:nvPr/>
          </p:nvSpPr>
          <p:spPr>
            <a:xfrm>
              <a:off x="2147425" y="4302375"/>
              <a:ext cx="6225" cy="1675"/>
            </a:xfrm>
            <a:custGeom>
              <a:rect b="b" l="l" r="r" t="t"/>
              <a:pathLst>
                <a:path extrusionOk="0" fill="none" h="67" w="249">
                  <a:moveTo>
                    <a:pt x="249" y="67"/>
                  </a:moveTo>
                  <a:lnTo>
                    <a:pt x="230" y="59"/>
                  </a:lnTo>
                  <a:lnTo>
                    <a:pt x="182" y="48"/>
                  </a:lnTo>
                  <a:lnTo>
                    <a:pt x="134" y="37"/>
                  </a:lnTo>
                  <a:lnTo>
                    <a:pt x="82" y="22"/>
                  </a:lnTo>
                  <a:lnTo>
                    <a:pt x="30" y="8"/>
                  </a:lnTo>
                  <a:lnTo>
                    <a:pt x="1"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30"/>
            <p:cNvSpPr/>
            <p:nvPr/>
          </p:nvSpPr>
          <p:spPr>
            <a:xfrm>
              <a:off x="2157125" y="4304775"/>
              <a:ext cx="7150" cy="1400"/>
            </a:xfrm>
            <a:custGeom>
              <a:rect b="b" l="l" r="r" t="t"/>
              <a:pathLst>
                <a:path extrusionOk="0" fill="none" h="56" w="286">
                  <a:moveTo>
                    <a:pt x="286" y="56"/>
                  </a:moveTo>
                  <a:lnTo>
                    <a:pt x="241" y="48"/>
                  </a:lnTo>
                  <a:lnTo>
                    <a:pt x="190" y="37"/>
                  </a:lnTo>
                  <a:lnTo>
                    <a:pt x="138" y="30"/>
                  </a:lnTo>
                  <a:lnTo>
                    <a:pt x="86" y="19"/>
                  </a:lnTo>
                  <a:lnTo>
                    <a:pt x="34" y="8"/>
                  </a:lnTo>
                  <a:lnTo>
                    <a:pt x="1"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30"/>
            <p:cNvSpPr/>
            <p:nvPr/>
          </p:nvSpPr>
          <p:spPr>
            <a:xfrm>
              <a:off x="2084125" y="4140850"/>
              <a:ext cx="224025" cy="168100"/>
            </a:xfrm>
            <a:custGeom>
              <a:rect b="b" l="l" r="r" t="t"/>
              <a:pathLst>
                <a:path extrusionOk="0" h="6724" w="8961">
                  <a:moveTo>
                    <a:pt x="1" y="2661"/>
                  </a:moveTo>
                  <a:cubicBezTo>
                    <a:pt x="1" y="2662"/>
                    <a:pt x="1" y="2662"/>
                    <a:pt x="1" y="2662"/>
                  </a:cubicBezTo>
                  <a:lnTo>
                    <a:pt x="1" y="2662"/>
                  </a:lnTo>
                  <a:lnTo>
                    <a:pt x="1" y="2661"/>
                  </a:lnTo>
                  <a:close/>
                  <a:moveTo>
                    <a:pt x="7804" y="0"/>
                  </a:moveTo>
                  <a:cubicBezTo>
                    <a:pt x="7796" y="30"/>
                    <a:pt x="7793" y="52"/>
                    <a:pt x="7782" y="85"/>
                  </a:cubicBezTo>
                  <a:cubicBezTo>
                    <a:pt x="7774" y="118"/>
                    <a:pt x="7756" y="159"/>
                    <a:pt x="7745" y="185"/>
                  </a:cubicBezTo>
                  <a:cubicBezTo>
                    <a:pt x="7734" y="211"/>
                    <a:pt x="7726" y="237"/>
                    <a:pt x="7711" y="266"/>
                  </a:cubicBezTo>
                  <a:cubicBezTo>
                    <a:pt x="7693" y="299"/>
                    <a:pt x="7667" y="340"/>
                    <a:pt x="7652" y="366"/>
                  </a:cubicBezTo>
                  <a:cubicBezTo>
                    <a:pt x="7637" y="392"/>
                    <a:pt x="7623" y="421"/>
                    <a:pt x="7608" y="447"/>
                  </a:cubicBezTo>
                  <a:cubicBezTo>
                    <a:pt x="7586" y="481"/>
                    <a:pt x="7556" y="510"/>
                    <a:pt x="7530" y="543"/>
                  </a:cubicBezTo>
                  <a:cubicBezTo>
                    <a:pt x="7512" y="569"/>
                    <a:pt x="7493" y="595"/>
                    <a:pt x="7471" y="617"/>
                  </a:cubicBezTo>
                  <a:cubicBezTo>
                    <a:pt x="7442" y="654"/>
                    <a:pt x="7408" y="684"/>
                    <a:pt x="7375" y="717"/>
                  </a:cubicBezTo>
                  <a:cubicBezTo>
                    <a:pt x="7353" y="739"/>
                    <a:pt x="7331" y="765"/>
                    <a:pt x="7308" y="784"/>
                  </a:cubicBezTo>
                  <a:cubicBezTo>
                    <a:pt x="7272" y="821"/>
                    <a:pt x="7223" y="858"/>
                    <a:pt x="7179" y="891"/>
                  </a:cubicBezTo>
                  <a:cubicBezTo>
                    <a:pt x="7157" y="909"/>
                    <a:pt x="7135" y="928"/>
                    <a:pt x="7113" y="943"/>
                  </a:cubicBezTo>
                  <a:cubicBezTo>
                    <a:pt x="7042" y="994"/>
                    <a:pt x="6968" y="1046"/>
                    <a:pt x="6887" y="1094"/>
                  </a:cubicBezTo>
                  <a:cubicBezTo>
                    <a:pt x="6224" y="1489"/>
                    <a:pt x="5342" y="1688"/>
                    <a:pt x="4460" y="1688"/>
                  </a:cubicBezTo>
                  <a:cubicBezTo>
                    <a:pt x="3616" y="1688"/>
                    <a:pt x="2772" y="1506"/>
                    <a:pt x="2119" y="1139"/>
                  </a:cubicBezTo>
                  <a:cubicBezTo>
                    <a:pt x="2038" y="1094"/>
                    <a:pt x="1956" y="1042"/>
                    <a:pt x="1882" y="994"/>
                  </a:cubicBezTo>
                  <a:cubicBezTo>
                    <a:pt x="1860" y="976"/>
                    <a:pt x="1838" y="957"/>
                    <a:pt x="1812" y="939"/>
                  </a:cubicBezTo>
                  <a:cubicBezTo>
                    <a:pt x="1768" y="906"/>
                    <a:pt x="1720" y="872"/>
                    <a:pt x="1679" y="835"/>
                  </a:cubicBezTo>
                  <a:cubicBezTo>
                    <a:pt x="1653" y="813"/>
                    <a:pt x="1631" y="791"/>
                    <a:pt x="1609" y="769"/>
                  </a:cubicBezTo>
                  <a:cubicBezTo>
                    <a:pt x="1572" y="736"/>
                    <a:pt x="1535" y="702"/>
                    <a:pt x="1502" y="669"/>
                  </a:cubicBezTo>
                  <a:cubicBezTo>
                    <a:pt x="1479" y="643"/>
                    <a:pt x="1461" y="617"/>
                    <a:pt x="1442" y="595"/>
                  </a:cubicBezTo>
                  <a:cubicBezTo>
                    <a:pt x="1413" y="562"/>
                    <a:pt x="1380" y="521"/>
                    <a:pt x="1361" y="495"/>
                  </a:cubicBezTo>
                  <a:cubicBezTo>
                    <a:pt x="1343" y="469"/>
                    <a:pt x="1328" y="447"/>
                    <a:pt x="1309" y="414"/>
                  </a:cubicBezTo>
                  <a:cubicBezTo>
                    <a:pt x="1287" y="381"/>
                    <a:pt x="1261" y="344"/>
                    <a:pt x="1247" y="318"/>
                  </a:cubicBezTo>
                  <a:cubicBezTo>
                    <a:pt x="1232" y="288"/>
                    <a:pt x="1224" y="263"/>
                    <a:pt x="1210" y="233"/>
                  </a:cubicBezTo>
                  <a:cubicBezTo>
                    <a:pt x="1195" y="200"/>
                    <a:pt x="1176" y="163"/>
                    <a:pt x="1169" y="133"/>
                  </a:cubicBezTo>
                  <a:cubicBezTo>
                    <a:pt x="1158" y="104"/>
                    <a:pt x="1150" y="74"/>
                    <a:pt x="1143" y="44"/>
                  </a:cubicBezTo>
                  <a:cubicBezTo>
                    <a:pt x="1139" y="37"/>
                    <a:pt x="1136" y="26"/>
                    <a:pt x="1136" y="19"/>
                  </a:cubicBezTo>
                  <a:cubicBezTo>
                    <a:pt x="1110" y="44"/>
                    <a:pt x="1080" y="70"/>
                    <a:pt x="1054" y="100"/>
                  </a:cubicBezTo>
                  <a:cubicBezTo>
                    <a:pt x="999" y="155"/>
                    <a:pt x="943" y="211"/>
                    <a:pt x="895" y="266"/>
                  </a:cubicBezTo>
                  <a:cubicBezTo>
                    <a:pt x="829" y="344"/>
                    <a:pt x="770" y="421"/>
                    <a:pt x="711" y="499"/>
                  </a:cubicBezTo>
                  <a:lnTo>
                    <a:pt x="677" y="551"/>
                  </a:lnTo>
                  <a:cubicBezTo>
                    <a:pt x="615" y="640"/>
                    <a:pt x="552" y="728"/>
                    <a:pt x="507" y="810"/>
                  </a:cubicBezTo>
                  <a:cubicBezTo>
                    <a:pt x="500" y="821"/>
                    <a:pt x="496" y="828"/>
                    <a:pt x="493" y="835"/>
                  </a:cubicBezTo>
                  <a:cubicBezTo>
                    <a:pt x="459" y="895"/>
                    <a:pt x="430" y="946"/>
                    <a:pt x="404" y="998"/>
                  </a:cubicBezTo>
                  <a:cubicBezTo>
                    <a:pt x="393" y="1017"/>
                    <a:pt x="385" y="1039"/>
                    <a:pt x="374" y="1057"/>
                  </a:cubicBezTo>
                  <a:cubicBezTo>
                    <a:pt x="341" y="1127"/>
                    <a:pt x="311" y="1190"/>
                    <a:pt x="289" y="1238"/>
                  </a:cubicBezTo>
                  <a:lnTo>
                    <a:pt x="286" y="1249"/>
                  </a:lnTo>
                  <a:cubicBezTo>
                    <a:pt x="278" y="1268"/>
                    <a:pt x="274" y="1283"/>
                    <a:pt x="263" y="1301"/>
                  </a:cubicBezTo>
                  <a:cubicBezTo>
                    <a:pt x="256" y="1320"/>
                    <a:pt x="249" y="1342"/>
                    <a:pt x="241" y="1364"/>
                  </a:cubicBezTo>
                  <a:cubicBezTo>
                    <a:pt x="219" y="1427"/>
                    <a:pt x="197" y="1490"/>
                    <a:pt x="175" y="1553"/>
                  </a:cubicBezTo>
                  <a:cubicBezTo>
                    <a:pt x="164" y="1589"/>
                    <a:pt x="152" y="1626"/>
                    <a:pt x="141" y="1667"/>
                  </a:cubicBezTo>
                  <a:cubicBezTo>
                    <a:pt x="116" y="1759"/>
                    <a:pt x="90" y="1856"/>
                    <a:pt x="71" y="1952"/>
                  </a:cubicBezTo>
                  <a:cubicBezTo>
                    <a:pt x="71" y="1963"/>
                    <a:pt x="64" y="1974"/>
                    <a:pt x="64" y="1989"/>
                  </a:cubicBezTo>
                  <a:cubicBezTo>
                    <a:pt x="38" y="2122"/>
                    <a:pt x="19" y="2255"/>
                    <a:pt x="16" y="2388"/>
                  </a:cubicBezTo>
                  <a:cubicBezTo>
                    <a:pt x="12" y="2410"/>
                    <a:pt x="12" y="2432"/>
                    <a:pt x="12" y="2451"/>
                  </a:cubicBezTo>
                  <a:cubicBezTo>
                    <a:pt x="8" y="2517"/>
                    <a:pt x="5" y="2584"/>
                    <a:pt x="5" y="2654"/>
                  </a:cubicBezTo>
                  <a:lnTo>
                    <a:pt x="1" y="2661"/>
                  </a:lnTo>
                  <a:lnTo>
                    <a:pt x="1" y="2661"/>
                  </a:lnTo>
                  <a:lnTo>
                    <a:pt x="1" y="2661"/>
                  </a:lnTo>
                  <a:cubicBezTo>
                    <a:pt x="5" y="2684"/>
                    <a:pt x="8" y="2706"/>
                    <a:pt x="8" y="2728"/>
                  </a:cubicBezTo>
                  <a:cubicBezTo>
                    <a:pt x="8" y="2710"/>
                    <a:pt x="1" y="2684"/>
                    <a:pt x="1" y="2662"/>
                  </a:cubicBezTo>
                  <a:lnTo>
                    <a:pt x="1" y="2662"/>
                  </a:lnTo>
                  <a:lnTo>
                    <a:pt x="8" y="4147"/>
                  </a:lnTo>
                  <a:lnTo>
                    <a:pt x="8" y="4166"/>
                  </a:lnTo>
                  <a:cubicBezTo>
                    <a:pt x="8" y="4210"/>
                    <a:pt x="16" y="4258"/>
                    <a:pt x="19" y="4299"/>
                  </a:cubicBezTo>
                  <a:cubicBezTo>
                    <a:pt x="23" y="4336"/>
                    <a:pt x="23" y="4369"/>
                    <a:pt x="31" y="4413"/>
                  </a:cubicBezTo>
                  <a:cubicBezTo>
                    <a:pt x="38" y="4458"/>
                    <a:pt x="56" y="4510"/>
                    <a:pt x="64" y="4547"/>
                  </a:cubicBezTo>
                  <a:cubicBezTo>
                    <a:pt x="75" y="4587"/>
                    <a:pt x="82" y="4617"/>
                    <a:pt x="97" y="4661"/>
                  </a:cubicBezTo>
                  <a:cubicBezTo>
                    <a:pt x="112" y="4705"/>
                    <a:pt x="138" y="4757"/>
                    <a:pt x="152" y="4794"/>
                  </a:cubicBezTo>
                  <a:cubicBezTo>
                    <a:pt x="171" y="4831"/>
                    <a:pt x="186" y="4868"/>
                    <a:pt x="204" y="4905"/>
                  </a:cubicBezTo>
                  <a:cubicBezTo>
                    <a:pt x="226" y="4949"/>
                    <a:pt x="256" y="4994"/>
                    <a:pt x="286" y="5038"/>
                  </a:cubicBezTo>
                  <a:cubicBezTo>
                    <a:pt x="308" y="5075"/>
                    <a:pt x="326" y="5112"/>
                    <a:pt x="352" y="5145"/>
                  </a:cubicBezTo>
                  <a:cubicBezTo>
                    <a:pt x="385" y="5190"/>
                    <a:pt x="422" y="5234"/>
                    <a:pt x="459" y="5275"/>
                  </a:cubicBezTo>
                  <a:cubicBezTo>
                    <a:pt x="489" y="5308"/>
                    <a:pt x="511" y="5345"/>
                    <a:pt x="544" y="5374"/>
                  </a:cubicBezTo>
                  <a:cubicBezTo>
                    <a:pt x="585" y="5419"/>
                    <a:pt x="637" y="5463"/>
                    <a:pt x="681" y="5508"/>
                  </a:cubicBezTo>
                  <a:cubicBezTo>
                    <a:pt x="711" y="5537"/>
                    <a:pt x="740" y="5567"/>
                    <a:pt x="773" y="5596"/>
                  </a:cubicBezTo>
                  <a:cubicBezTo>
                    <a:pt x="829" y="5641"/>
                    <a:pt x="892" y="5689"/>
                    <a:pt x="955" y="5733"/>
                  </a:cubicBezTo>
                  <a:cubicBezTo>
                    <a:pt x="984" y="5759"/>
                    <a:pt x="1014" y="5781"/>
                    <a:pt x="1043" y="5803"/>
                  </a:cubicBezTo>
                  <a:lnTo>
                    <a:pt x="1047" y="5803"/>
                  </a:lnTo>
                  <a:cubicBezTo>
                    <a:pt x="1143" y="5870"/>
                    <a:pt x="1250" y="5936"/>
                    <a:pt x="1361" y="5999"/>
                  </a:cubicBezTo>
                  <a:cubicBezTo>
                    <a:pt x="1590" y="6125"/>
                    <a:pt x="1827" y="6232"/>
                    <a:pt x="2071" y="6321"/>
                  </a:cubicBezTo>
                  <a:cubicBezTo>
                    <a:pt x="2093" y="6332"/>
                    <a:pt x="2115" y="6336"/>
                    <a:pt x="2137" y="6343"/>
                  </a:cubicBezTo>
                  <a:lnTo>
                    <a:pt x="2174" y="6358"/>
                  </a:lnTo>
                  <a:cubicBezTo>
                    <a:pt x="2245" y="6380"/>
                    <a:pt x="2315" y="6406"/>
                    <a:pt x="2389" y="6428"/>
                  </a:cubicBezTo>
                  <a:cubicBezTo>
                    <a:pt x="2437" y="6443"/>
                    <a:pt x="2485" y="6454"/>
                    <a:pt x="2529" y="6469"/>
                  </a:cubicBezTo>
                  <a:cubicBezTo>
                    <a:pt x="2611" y="6491"/>
                    <a:pt x="2696" y="6513"/>
                    <a:pt x="2781" y="6531"/>
                  </a:cubicBezTo>
                  <a:cubicBezTo>
                    <a:pt x="2825" y="6542"/>
                    <a:pt x="2873" y="6554"/>
                    <a:pt x="2917" y="6565"/>
                  </a:cubicBezTo>
                  <a:cubicBezTo>
                    <a:pt x="3013" y="6583"/>
                    <a:pt x="3110" y="6602"/>
                    <a:pt x="3206" y="6620"/>
                  </a:cubicBezTo>
                  <a:cubicBezTo>
                    <a:pt x="3228" y="6624"/>
                    <a:pt x="3246" y="6628"/>
                    <a:pt x="3268" y="6631"/>
                  </a:cubicBezTo>
                  <a:cubicBezTo>
                    <a:pt x="3280" y="6635"/>
                    <a:pt x="3291" y="6635"/>
                    <a:pt x="3298" y="6635"/>
                  </a:cubicBezTo>
                  <a:lnTo>
                    <a:pt x="3335" y="6639"/>
                  </a:lnTo>
                  <a:cubicBezTo>
                    <a:pt x="3431" y="6653"/>
                    <a:pt x="3527" y="6664"/>
                    <a:pt x="3623" y="6676"/>
                  </a:cubicBezTo>
                  <a:cubicBezTo>
                    <a:pt x="3645" y="6679"/>
                    <a:pt x="3668" y="6683"/>
                    <a:pt x="3690" y="6687"/>
                  </a:cubicBezTo>
                  <a:cubicBezTo>
                    <a:pt x="3760" y="6694"/>
                    <a:pt x="3830" y="6694"/>
                    <a:pt x="3901" y="6701"/>
                  </a:cubicBezTo>
                  <a:cubicBezTo>
                    <a:pt x="3974" y="6709"/>
                    <a:pt x="4045" y="6713"/>
                    <a:pt x="4115" y="6716"/>
                  </a:cubicBezTo>
                  <a:cubicBezTo>
                    <a:pt x="4200" y="6724"/>
                    <a:pt x="4281" y="6724"/>
                    <a:pt x="4363" y="6724"/>
                  </a:cubicBezTo>
                  <a:lnTo>
                    <a:pt x="4547" y="6724"/>
                  </a:lnTo>
                  <a:cubicBezTo>
                    <a:pt x="4695" y="6724"/>
                    <a:pt x="4825" y="6716"/>
                    <a:pt x="4958" y="6709"/>
                  </a:cubicBezTo>
                  <a:lnTo>
                    <a:pt x="4995" y="6705"/>
                  </a:lnTo>
                  <a:cubicBezTo>
                    <a:pt x="5124" y="6698"/>
                    <a:pt x="5257" y="6687"/>
                    <a:pt x="5401" y="6668"/>
                  </a:cubicBezTo>
                  <a:cubicBezTo>
                    <a:pt x="5527" y="6653"/>
                    <a:pt x="5653" y="6635"/>
                    <a:pt x="5778" y="6613"/>
                  </a:cubicBezTo>
                  <a:cubicBezTo>
                    <a:pt x="5815" y="6605"/>
                    <a:pt x="5852" y="6598"/>
                    <a:pt x="5885" y="6591"/>
                  </a:cubicBezTo>
                  <a:cubicBezTo>
                    <a:pt x="5978" y="6572"/>
                    <a:pt x="6070" y="6554"/>
                    <a:pt x="6159" y="6531"/>
                  </a:cubicBezTo>
                  <a:lnTo>
                    <a:pt x="6266" y="6506"/>
                  </a:lnTo>
                  <a:cubicBezTo>
                    <a:pt x="6388" y="6476"/>
                    <a:pt x="6506" y="6443"/>
                    <a:pt x="6621" y="6406"/>
                  </a:cubicBezTo>
                  <a:cubicBezTo>
                    <a:pt x="6736" y="6369"/>
                    <a:pt x="6850" y="6328"/>
                    <a:pt x="6961" y="6287"/>
                  </a:cubicBezTo>
                  <a:cubicBezTo>
                    <a:pt x="6994" y="6273"/>
                    <a:pt x="7024" y="6262"/>
                    <a:pt x="7057" y="6247"/>
                  </a:cubicBezTo>
                  <a:cubicBezTo>
                    <a:pt x="7138" y="6214"/>
                    <a:pt x="7220" y="6177"/>
                    <a:pt x="7297" y="6140"/>
                  </a:cubicBezTo>
                  <a:cubicBezTo>
                    <a:pt x="7327" y="6125"/>
                    <a:pt x="7360" y="6110"/>
                    <a:pt x="7390" y="6095"/>
                  </a:cubicBezTo>
                  <a:cubicBezTo>
                    <a:pt x="7493" y="6043"/>
                    <a:pt x="7597" y="5988"/>
                    <a:pt x="7693" y="5933"/>
                  </a:cubicBezTo>
                  <a:lnTo>
                    <a:pt x="7700" y="5929"/>
                  </a:lnTo>
                  <a:cubicBezTo>
                    <a:pt x="7767" y="5885"/>
                    <a:pt x="7830" y="5844"/>
                    <a:pt x="7892" y="5800"/>
                  </a:cubicBezTo>
                  <a:cubicBezTo>
                    <a:pt x="7926" y="5777"/>
                    <a:pt x="7963" y="5755"/>
                    <a:pt x="7996" y="5729"/>
                  </a:cubicBezTo>
                  <a:cubicBezTo>
                    <a:pt x="8088" y="5663"/>
                    <a:pt x="8170" y="5596"/>
                    <a:pt x="8247" y="5526"/>
                  </a:cubicBezTo>
                  <a:lnTo>
                    <a:pt x="8255" y="5519"/>
                  </a:lnTo>
                  <a:cubicBezTo>
                    <a:pt x="8325" y="5456"/>
                    <a:pt x="8391" y="5389"/>
                    <a:pt x="8454" y="5319"/>
                  </a:cubicBezTo>
                  <a:cubicBezTo>
                    <a:pt x="8473" y="5301"/>
                    <a:pt x="8488" y="5278"/>
                    <a:pt x="8506" y="5260"/>
                  </a:cubicBezTo>
                  <a:cubicBezTo>
                    <a:pt x="8547" y="5208"/>
                    <a:pt x="8587" y="5153"/>
                    <a:pt x="8628" y="5101"/>
                  </a:cubicBezTo>
                  <a:cubicBezTo>
                    <a:pt x="8639" y="5082"/>
                    <a:pt x="8654" y="5064"/>
                    <a:pt x="8665" y="5045"/>
                  </a:cubicBezTo>
                  <a:cubicBezTo>
                    <a:pt x="8709" y="4975"/>
                    <a:pt x="8754" y="4905"/>
                    <a:pt x="8787" y="4831"/>
                  </a:cubicBezTo>
                  <a:cubicBezTo>
                    <a:pt x="8794" y="4820"/>
                    <a:pt x="8798" y="4809"/>
                    <a:pt x="8802" y="4798"/>
                  </a:cubicBezTo>
                  <a:cubicBezTo>
                    <a:pt x="8831" y="4739"/>
                    <a:pt x="8857" y="4676"/>
                    <a:pt x="8876" y="4613"/>
                  </a:cubicBezTo>
                  <a:cubicBezTo>
                    <a:pt x="8883" y="4591"/>
                    <a:pt x="8890" y="4569"/>
                    <a:pt x="8898" y="4547"/>
                  </a:cubicBezTo>
                  <a:cubicBezTo>
                    <a:pt x="8913" y="4491"/>
                    <a:pt x="8927" y="4432"/>
                    <a:pt x="8935" y="4373"/>
                  </a:cubicBezTo>
                  <a:cubicBezTo>
                    <a:pt x="8939" y="4354"/>
                    <a:pt x="8946" y="4340"/>
                    <a:pt x="8946" y="4321"/>
                  </a:cubicBezTo>
                  <a:cubicBezTo>
                    <a:pt x="8953" y="4254"/>
                    <a:pt x="8957" y="4188"/>
                    <a:pt x="8961" y="4118"/>
                  </a:cubicBezTo>
                  <a:lnTo>
                    <a:pt x="8953" y="2636"/>
                  </a:lnTo>
                  <a:cubicBezTo>
                    <a:pt x="8953" y="2480"/>
                    <a:pt x="8942" y="2325"/>
                    <a:pt x="8924" y="2173"/>
                  </a:cubicBezTo>
                  <a:cubicBezTo>
                    <a:pt x="8920" y="2137"/>
                    <a:pt x="8913" y="2107"/>
                    <a:pt x="8909" y="2074"/>
                  </a:cubicBezTo>
                  <a:lnTo>
                    <a:pt x="8898" y="2015"/>
                  </a:lnTo>
                  <a:cubicBezTo>
                    <a:pt x="8883" y="1933"/>
                    <a:pt x="8865" y="1852"/>
                    <a:pt x="8846" y="1767"/>
                  </a:cubicBezTo>
                  <a:cubicBezTo>
                    <a:pt x="8842" y="1763"/>
                    <a:pt x="8842" y="1756"/>
                    <a:pt x="8842" y="1748"/>
                  </a:cubicBezTo>
                  <a:cubicBezTo>
                    <a:pt x="8820" y="1678"/>
                    <a:pt x="8802" y="1608"/>
                    <a:pt x="8776" y="1523"/>
                  </a:cubicBezTo>
                  <a:lnTo>
                    <a:pt x="8765" y="1493"/>
                  </a:lnTo>
                  <a:cubicBezTo>
                    <a:pt x="8761" y="1486"/>
                    <a:pt x="8757" y="1479"/>
                    <a:pt x="8757" y="1475"/>
                  </a:cubicBezTo>
                  <a:cubicBezTo>
                    <a:pt x="8750" y="1449"/>
                    <a:pt x="8739" y="1427"/>
                    <a:pt x="8732" y="1405"/>
                  </a:cubicBezTo>
                  <a:cubicBezTo>
                    <a:pt x="8720" y="1375"/>
                    <a:pt x="8709" y="1346"/>
                    <a:pt x="8698" y="1316"/>
                  </a:cubicBezTo>
                  <a:cubicBezTo>
                    <a:pt x="8687" y="1286"/>
                    <a:pt x="8676" y="1260"/>
                    <a:pt x="8661" y="1227"/>
                  </a:cubicBezTo>
                  <a:cubicBezTo>
                    <a:pt x="8647" y="1194"/>
                    <a:pt x="8635" y="1164"/>
                    <a:pt x="8621" y="1135"/>
                  </a:cubicBezTo>
                  <a:cubicBezTo>
                    <a:pt x="8610" y="1113"/>
                    <a:pt x="8602" y="1094"/>
                    <a:pt x="8591" y="1076"/>
                  </a:cubicBezTo>
                  <a:cubicBezTo>
                    <a:pt x="8573" y="1039"/>
                    <a:pt x="8554" y="1002"/>
                    <a:pt x="8536" y="968"/>
                  </a:cubicBezTo>
                  <a:cubicBezTo>
                    <a:pt x="8528" y="954"/>
                    <a:pt x="8525" y="939"/>
                    <a:pt x="8517" y="928"/>
                  </a:cubicBezTo>
                  <a:cubicBezTo>
                    <a:pt x="8499" y="895"/>
                    <a:pt x="8484" y="869"/>
                    <a:pt x="8465" y="839"/>
                  </a:cubicBezTo>
                  <a:lnTo>
                    <a:pt x="8428" y="776"/>
                  </a:lnTo>
                  <a:lnTo>
                    <a:pt x="8417" y="758"/>
                  </a:lnTo>
                  <a:cubicBezTo>
                    <a:pt x="8340" y="636"/>
                    <a:pt x="8277" y="543"/>
                    <a:pt x="8233" y="484"/>
                  </a:cubicBezTo>
                  <a:cubicBezTo>
                    <a:pt x="8103" y="311"/>
                    <a:pt x="7959" y="148"/>
                    <a:pt x="7804" y="0"/>
                  </a:cubicBez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30"/>
            <p:cNvSpPr/>
            <p:nvPr/>
          </p:nvSpPr>
          <p:spPr>
            <a:xfrm>
              <a:off x="2115275" y="4138350"/>
              <a:ext cx="125" cy="200"/>
            </a:xfrm>
            <a:custGeom>
              <a:rect b="b" l="l" r="r" t="t"/>
              <a:pathLst>
                <a:path extrusionOk="0" h="8" w="5">
                  <a:moveTo>
                    <a:pt x="1" y="0"/>
                  </a:moveTo>
                  <a:lnTo>
                    <a:pt x="1" y="4"/>
                  </a:lnTo>
                  <a:lnTo>
                    <a:pt x="1" y="4"/>
                  </a:lnTo>
                  <a:lnTo>
                    <a:pt x="1" y="4"/>
                  </a:lnTo>
                  <a:cubicBezTo>
                    <a:pt x="1" y="3"/>
                    <a:pt x="1" y="2"/>
                    <a:pt x="1" y="0"/>
                  </a:cubicBezTo>
                  <a:close/>
                  <a:moveTo>
                    <a:pt x="1" y="4"/>
                  </a:moveTo>
                  <a:cubicBezTo>
                    <a:pt x="1" y="6"/>
                    <a:pt x="2" y="8"/>
                    <a:pt x="4" y="8"/>
                  </a:cubicBezTo>
                  <a:lnTo>
                    <a:pt x="1" y="4"/>
                  </a:ln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30"/>
            <p:cNvSpPr/>
            <p:nvPr/>
          </p:nvSpPr>
          <p:spPr>
            <a:xfrm>
              <a:off x="2275500" y="4137700"/>
              <a:ext cx="1150" cy="2050"/>
            </a:xfrm>
            <a:custGeom>
              <a:rect b="b" l="l" r="r" t="t"/>
              <a:pathLst>
                <a:path extrusionOk="0" h="82" w="46">
                  <a:moveTo>
                    <a:pt x="45" y="0"/>
                  </a:moveTo>
                  <a:cubicBezTo>
                    <a:pt x="34" y="26"/>
                    <a:pt x="16" y="52"/>
                    <a:pt x="1" y="82"/>
                  </a:cubicBezTo>
                  <a:cubicBezTo>
                    <a:pt x="16" y="56"/>
                    <a:pt x="34" y="30"/>
                    <a:pt x="45"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30"/>
            <p:cNvSpPr/>
            <p:nvPr/>
          </p:nvSpPr>
          <p:spPr>
            <a:xfrm>
              <a:off x="2272375" y="4141775"/>
              <a:ext cx="1950" cy="2425"/>
            </a:xfrm>
            <a:custGeom>
              <a:rect b="b" l="l" r="r" t="t"/>
              <a:pathLst>
                <a:path extrusionOk="0" h="97" w="78">
                  <a:moveTo>
                    <a:pt x="0" y="96"/>
                  </a:moveTo>
                  <a:cubicBezTo>
                    <a:pt x="26" y="67"/>
                    <a:pt x="56" y="33"/>
                    <a:pt x="78" y="0"/>
                  </a:cubicBezTo>
                  <a:cubicBezTo>
                    <a:pt x="56" y="33"/>
                    <a:pt x="26" y="67"/>
                    <a:pt x="0" y="96"/>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30"/>
            <p:cNvSpPr/>
            <p:nvPr/>
          </p:nvSpPr>
          <p:spPr>
            <a:xfrm>
              <a:off x="2116950" y="4141025"/>
              <a:ext cx="1225" cy="2050"/>
            </a:xfrm>
            <a:custGeom>
              <a:rect b="b" l="l" r="r" t="t"/>
              <a:pathLst>
                <a:path extrusionOk="0" h="82" w="49">
                  <a:moveTo>
                    <a:pt x="0" y="0"/>
                  </a:moveTo>
                  <a:cubicBezTo>
                    <a:pt x="15" y="26"/>
                    <a:pt x="30" y="56"/>
                    <a:pt x="48" y="82"/>
                  </a:cubicBezTo>
                  <a:cubicBezTo>
                    <a:pt x="30" y="56"/>
                    <a:pt x="15" y="26"/>
                    <a:pt x="0"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30"/>
            <p:cNvSpPr/>
            <p:nvPr/>
          </p:nvSpPr>
          <p:spPr>
            <a:xfrm>
              <a:off x="2120175" y="4145550"/>
              <a:ext cx="1600" cy="1875"/>
            </a:xfrm>
            <a:custGeom>
              <a:rect b="b" l="l" r="r" t="t"/>
              <a:pathLst>
                <a:path extrusionOk="0" h="75" w="64">
                  <a:moveTo>
                    <a:pt x="63" y="75"/>
                  </a:moveTo>
                  <a:cubicBezTo>
                    <a:pt x="37" y="49"/>
                    <a:pt x="23" y="23"/>
                    <a:pt x="0" y="1"/>
                  </a:cubicBezTo>
                  <a:cubicBezTo>
                    <a:pt x="23" y="23"/>
                    <a:pt x="37" y="49"/>
                    <a:pt x="63" y="75"/>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30"/>
            <p:cNvSpPr/>
            <p:nvPr/>
          </p:nvSpPr>
          <p:spPr>
            <a:xfrm>
              <a:off x="2268500" y="4146100"/>
              <a:ext cx="2500" cy="2525"/>
            </a:xfrm>
            <a:custGeom>
              <a:rect b="b" l="l" r="r" t="t"/>
              <a:pathLst>
                <a:path extrusionOk="0" h="101" w="100">
                  <a:moveTo>
                    <a:pt x="100" y="1"/>
                  </a:moveTo>
                  <a:cubicBezTo>
                    <a:pt x="66" y="34"/>
                    <a:pt x="33" y="67"/>
                    <a:pt x="0" y="101"/>
                  </a:cubicBezTo>
                  <a:cubicBezTo>
                    <a:pt x="37" y="67"/>
                    <a:pt x="66" y="34"/>
                    <a:pt x="100"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30"/>
            <p:cNvSpPr/>
            <p:nvPr/>
          </p:nvSpPr>
          <p:spPr>
            <a:xfrm>
              <a:off x="2129500" y="4154150"/>
              <a:ext cx="1700" cy="1325"/>
            </a:xfrm>
            <a:custGeom>
              <a:rect b="b" l="l" r="r" t="t"/>
              <a:pathLst>
                <a:path extrusionOk="0" h="53" w="68">
                  <a:moveTo>
                    <a:pt x="67" y="52"/>
                  </a:moveTo>
                  <a:cubicBezTo>
                    <a:pt x="45" y="37"/>
                    <a:pt x="23" y="19"/>
                    <a:pt x="1" y="0"/>
                  </a:cubicBezTo>
                  <a:cubicBezTo>
                    <a:pt x="23" y="19"/>
                    <a:pt x="45" y="37"/>
                    <a:pt x="67" y="52"/>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30"/>
            <p:cNvSpPr/>
            <p:nvPr/>
          </p:nvSpPr>
          <p:spPr>
            <a:xfrm>
              <a:off x="2124325" y="4149900"/>
              <a:ext cx="1800" cy="1675"/>
            </a:xfrm>
            <a:custGeom>
              <a:rect b="b" l="l" r="r" t="t"/>
              <a:pathLst>
                <a:path extrusionOk="0" h="67" w="72">
                  <a:moveTo>
                    <a:pt x="1" y="0"/>
                  </a:moveTo>
                  <a:cubicBezTo>
                    <a:pt x="23" y="22"/>
                    <a:pt x="45" y="45"/>
                    <a:pt x="71" y="67"/>
                  </a:cubicBezTo>
                  <a:cubicBezTo>
                    <a:pt x="45" y="45"/>
                    <a:pt x="23" y="22"/>
                    <a:pt x="1"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30"/>
            <p:cNvSpPr/>
            <p:nvPr/>
          </p:nvSpPr>
          <p:spPr>
            <a:xfrm>
              <a:off x="2263600" y="4150275"/>
              <a:ext cx="3250" cy="2600"/>
            </a:xfrm>
            <a:custGeom>
              <a:rect b="b" l="l" r="r" t="t"/>
              <a:pathLst>
                <a:path extrusionOk="0" h="104" w="130">
                  <a:moveTo>
                    <a:pt x="0" y="104"/>
                  </a:moveTo>
                  <a:cubicBezTo>
                    <a:pt x="48" y="70"/>
                    <a:pt x="89" y="37"/>
                    <a:pt x="129" y="0"/>
                  </a:cubicBezTo>
                  <a:cubicBezTo>
                    <a:pt x="89" y="37"/>
                    <a:pt x="48" y="70"/>
                    <a:pt x="0" y="104"/>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30"/>
            <p:cNvSpPr/>
            <p:nvPr/>
          </p:nvSpPr>
          <p:spPr>
            <a:xfrm>
              <a:off x="2256300" y="4154250"/>
              <a:ext cx="5650" cy="3700"/>
            </a:xfrm>
            <a:custGeom>
              <a:rect b="b" l="l" r="r" t="t"/>
              <a:pathLst>
                <a:path extrusionOk="0" h="148" w="226">
                  <a:moveTo>
                    <a:pt x="226" y="0"/>
                  </a:moveTo>
                  <a:cubicBezTo>
                    <a:pt x="155" y="52"/>
                    <a:pt x="81" y="100"/>
                    <a:pt x="0" y="148"/>
                  </a:cubicBezTo>
                  <a:cubicBezTo>
                    <a:pt x="81" y="100"/>
                    <a:pt x="155" y="52"/>
                    <a:pt x="226"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30"/>
            <p:cNvSpPr/>
            <p:nvPr/>
          </p:nvSpPr>
          <p:spPr>
            <a:xfrm>
              <a:off x="2279850" y="4136125"/>
              <a:ext cx="125" cy="2150"/>
            </a:xfrm>
            <a:custGeom>
              <a:rect b="b" l="l" r="r" t="t"/>
              <a:pathLst>
                <a:path extrusionOk="0" h="86" w="5">
                  <a:moveTo>
                    <a:pt x="1" y="86"/>
                  </a:moveTo>
                  <a:cubicBezTo>
                    <a:pt x="4" y="56"/>
                    <a:pt x="4" y="26"/>
                    <a:pt x="4" y="1"/>
                  </a:cubicBezTo>
                  <a:cubicBezTo>
                    <a:pt x="4" y="26"/>
                    <a:pt x="4" y="56"/>
                    <a:pt x="1" y="86"/>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30"/>
            <p:cNvSpPr/>
            <p:nvPr/>
          </p:nvSpPr>
          <p:spPr>
            <a:xfrm>
              <a:off x="2111675" y="4134750"/>
              <a:ext cx="200" cy="2500"/>
            </a:xfrm>
            <a:custGeom>
              <a:rect b="b" l="l" r="r" t="t"/>
              <a:pathLst>
                <a:path extrusionOk="0" h="100" w="8">
                  <a:moveTo>
                    <a:pt x="0" y="0"/>
                  </a:moveTo>
                  <a:cubicBezTo>
                    <a:pt x="0" y="33"/>
                    <a:pt x="4" y="67"/>
                    <a:pt x="8" y="100"/>
                  </a:cubicBezTo>
                  <a:cubicBezTo>
                    <a:pt x="4" y="67"/>
                    <a:pt x="0" y="33"/>
                    <a:pt x="0"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30"/>
            <p:cNvSpPr/>
            <p:nvPr/>
          </p:nvSpPr>
          <p:spPr>
            <a:xfrm>
              <a:off x="2270975" y="4154325"/>
              <a:ext cx="1500" cy="1875"/>
            </a:xfrm>
            <a:custGeom>
              <a:rect b="b" l="l" r="r" t="t"/>
              <a:pathLst>
                <a:path extrusionOk="0" h="75" w="60">
                  <a:moveTo>
                    <a:pt x="60" y="1"/>
                  </a:moveTo>
                  <a:cubicBezTo>
                    <a:pt x="38" y="27"/>
                    <a:pt x="23" y="52"/>
                    <a:pt x="1" y="75"/>
                  </a:cubicBezTo>
                  <a:cubicBezTo>
                    <a:pt x="23" y="52"/>
                    <a:pt x="38" y="27"/>
                    <a:pt x="60"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30"/>
            <p:cNvSpPr/>
            <p:nvPr/>
          </p:nvSpPr>
          <p:spPr>
            <a:xfrm>
              <a:off x="2278750" y="4140750"/>
              <a:ext cx="575" cy="2150"/>
            </a:xfrm>
            <a:custGeom>
              <a:rect b="b" l="l" r="r" t="t"/>
              <a:pathLst>
                <a:path extrusionOk="0" h="86" w="23">
                  <a:moveTo>
                    <a:pt x="22" y="0"/>
                  </a:moveTo>
                  <a:cubicBezTo>
                    <a:pt x="15" y="30"/>
                    <a:pt x="8" y="56"/>
                    <a:pt x="0" y="85"/>
                  </a:cubicBezTo>
                  <a:cubicBezTo>
                    <a:pt x="8" y="56"/>
                    <a:pt x="15" y="30"/>
                    <a:pt x="22"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30"/>
            <p:cNvSpPr/>
            <p:nvPr/>
          </p:nvSpPr>
          <p:spPr>
            <a:xfrm>
              <a:off x="2112125" y="4139450"/>
              <a:ext cx="675" cy="2525"/>
            </a:xfrm>
            <a:custGeom>
              <a:rect b="b" l="l" r="r" t="t"/>
              <a:pathLst>
                <a:path extrusionOk="0" h="101" w="27">
                  <a:moveTo>
                    <a:pt x="1" y="1"/>
                  </a:moveTo>
                  <a:cubicBezTo>
                    <a:pt x="2" y="10"/>
                    <a:pt x="5" y="19"/>
                    <a:pt x="7" y="29"/>
                  </a:cubicBezTo>
                  <a:lnTo>
                    <a:pt x="7" y="29"/>
                  </a:lnTo>
                  <a:cubicBezTo>
                    <a:pt x="5" y="20"/>
                    <a:pt x="3" y="10"/>
                    <a:pt x="1" y="1"/>
                  </a:cubicBezTo>
                  <a:close/>
                  <a:moveTo>
                    <a:pt x="7" y="29"/>
                  </a:moveTo>
                  <a:cubicBezTo>
                    <a:pt x="11" y="46"/>
                    <a:pt x="15" y="62"/>
                    <a:pt x="20" y="79"/>
                  </a:cubicBezTo>
                  <a:lnTo>
                    <a:pt x="20" y="79"/>
                  </a:lnTo>
                  <a:cubicBezTo>
                    <a:pt x="20" y="76"/>
                    <a:pt x="19" y="74"/>
                    <a:pt x="19" y="71"/>
                  </a:cubicBezTo>
                  <a:cubicBezTo>
                    <a:pt x="15" y="56"/>
                    <a:pt x="11" y="42"/>
                    <a:pt x="7" y="29"/>
                  </a:cubicBezTo>
                  <a:close/>
                  <a:moveTo>
                    <a:pt x="20" y="79"/>
                  </a:moveTo>
                  <a:lnTo>
                    <a:pt x="20" y="79"/>
                  </a:lnTo>
                  <a:cubicBezTo>
                    <a:pt x="21" y="86"/>
                    <a:pt x="24" y="92"/>
                    <a:pt x="27" y="100"/>
                  </a:cubicBezTo>
                  <a:cubicBezTo>
                    <a:pt x="24" y="93"/>
                    <a:pt x="22" y="86"/>
                    <a:pt x="20" y="79"/>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30"/>
            <p:cNvSpPr/>
            <p:nvPr/>
          </p:nvSpPr>
          <p:spPr>
            <a:xfrm>
              <a:off x="2113350" y="4144075"/>
              <a:ext cx="1125" cy="2525"/>
            </a:xfrm>
            <a:custGeom>
              <a:rect b="b" l="l" r="r" t="t"/>
              <a:pathLst>
                <a:path extrusionOk="0" h="101" w="45">
                  <a:moveTo>
                    <a:pt x="0" y="1"/>
                  </a:moveTo>
                  <a:cubicBezTo>
                    <a:pt x="11" y="34"/>
                    <a:pt x="30" y="71"/>
                    <a:pt x="44" y="100"/>
                  </a:cubicBezTo>
                  <a:cubicBezTo>
                    <a:pt x="30" y="67"/>
                    <a:pt x="11" y="34"/>
                    <a:pt x="0"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30"/>
            <p:cNvSpPr/>
            <p:nvPr/>
          </p:nvSpPr>
          <p:spPr>
            <a:xfrm>
              <a:off x="2118150" y="4153125"/>
              <a:ext cx="2050" cy="2525"/>
            </a:xfrm>
            <a:custGeom>
              <a:rect b="b" l="l" r="r" t="t"/>
              <a:pathLst>
                <a:path extrusionOk="0" h="101" w="82">
                  <a:moveTo>
                    <a:pt x="0" y="1"/>
                  </a:moveTo>
                  <a:cubicBezTo>
                    <a:pt x="26" y="34"/>
                    <a:pt x="56" y="67"/>
                    <a:pt x="81" y="100"/>
                  </a:cubicBezTo>
                  <a:cubicBezTo>
                    <a:pt x="56" y="67"/>
                    <a:pt x="26" y="34"/>
                    <a:pt x="0"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30"/>
            <p:cNvSpPr/>
            <p:nvPr/>
          </p:nvSpPr>
          <p:spPr>
            <a:xfrm>
              <a:off x="2115375" y="4148700"/>
              <a:ext cx="1500" cy="2425"/>
            </a:xfrm>
            <a:custGeom>
              <a:rect b="b" l="l" r="r" t="t"/>
              <a:pathLst>
                <a:path extrusionOk="0" h="97" w="60">
                  <a:moveTo>
                    <a:pt x="0" y="0"/>
                  </a:moveTo>
                  <a:cubicBezTo>
                    <a:pt x="19" y="34"/>
                    <a:pt x="41" y="67"/>
                    <a:pt x="59" y="96"/>
                  </a:cubicBezTo>
                  <a:cubicBezTo>
                    <a:pt x="41" y="67"/>
                    <a:pt x="19" y="34"/>
                    <a:pt x="0"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30"/>
            <p:cNvSpPr/>
            <p:nvPr/>
          </p:nvSpPr>
          <p:spPr>
            <a:xfrm>
              <a:off x="2276900" y="4145375"/>
              <a:ext cx="850" cy="2050"/>
            </a:xfrm>
            <a:custGeom>
              <a:rect b="b" l="l" r="r" t="t"/>
              <a:pathLst>
                <a:path extrusionOk="0" h="82" w="34">
                  <a:moveTo>
                    <a:pt x="0" y="82"/>
                  </a:moveTo>
                  <a:cubicBezTo>
                    <a:pt x="15" y="56"/>
                    <a:pt x="23" y="26"/>
                    <a:pt x="34" y="0"/>
                  </a:cubicBezTo>
                  <a:cubicBezTo>
                    <a:pt x="23" y="26"/>
                    <a:pt x="15" y="56"/>
                    <a:pt x="0" y="82"/>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30"/>
            <p:cNvSpPr/>
            <p:nvPr/>
          </p:nvSpPr>
          <p:spPr>
            <a:xfrm>
              <a:off x="2274300" y="4149900"/>
              <a:ext cx="1225" cy="1950"/>
            </a:xfrm>
            <a:custGeom>
              <a:rect b="b" l="l" r="r" t="t"/>
              <a:pathLst>
                <a:path extrusionOk="0" h="78" w="49">
                  <a:moveTo>
                    <a:pt x="1" y="78"/>
                  </a:moveTo>
                  <a:cubicBezTo>
                    <a:pt x="19" y="52"/>
                    <a:pt x="34" y="26"/>
                    <a:pt x="49" y="0"/>
                  </a:cubicBezTo>
                  <a:cubicBezTo>
                    <a:pt x="34" y="26"/>
                    <a:pt x="19" y="52"/>
                    <a:pt x="1" y="78"/>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30"/>
            <p:cNvSpPr/>
            <p:nvPr/>
          </p:nvSpPr>
          <p:spPr>
            <a:xfrm>
              <a:off x="2121750" y="4157475"/>
              <a:ext cx="2600" cy="2525"/>
            </a:xfrm>
            <a:custGeom>
              <a:rect b="b" l="l" r="r" t="t"/>
              <a:pathLst>
                <a:path extrusionOk="0" h="101" w="104">
                  <a:moveTo>
                    <a:pt x="104" y="100"/>
                  </a:moveTo>
                  <a:cubicBezTo>
                    <a:pt x="71" y="67"/>
                    <a:pt x="34" y="37"/>
                    <a:pt x="0" y="0"/>
                  </a:cubicBezTo>
                  <a:cubicBezTo>
                    <a:pt x="34" y="37"/>
                    <a:pt x="71" y="67"/>
                    <a:pt x="104" y="10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30"/>
            <p:cNvSpPr/>
            <p:nvPr/>
          </p:nvSpPr>
          <p:spPr>
            <a:xfrm>
              <a:off x="2126175" y="4161625"/>
              <a:ext cx="3350" cy="2625"/>
            </a:xfrm>
            <a:custGeom>
              <a:rect b="b" l="l" r="r" t="t"/>
              <a:pathLst>
                <a:path extrusionOk="0" h="105" w="134">
                  <a:moveTo>
                    <a:pt x="1" y="1"/>
                  </a:moveTo>
                  <a:lnTo>
                    <a:pt x="1" y="1"/>
                  </a:lnTo>
                  <a:cubicBezTo>
                    <a:pt x="38" y="38"/>
                    <a:pt x="86" y="71"/>
                    <a:pt x="134" y="104"/>
                  </a:cubicBezTo>
                  <a:cubicBezTo>
                    <a:pt x="89" y="71"/>
                    <a:pt x="41" y="38"/>
                    <a:pt x="1"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30"/>
            <p:cNvSpPr/>
            <p:nvPr/>
          </p:nvSpPr>
          <p:spPr>
            <a:xfrm>
              <a:off x="2131275" y="4165600"/>
              <a:ext cx="5925" cy="3725"/>
            </a:xfrm>
            <a:custGeom>
              <a:rect b="b" l="l" r="r" t="t"/>
              <a:pathLst>
                <a:path extrusionOk="0" h="149" w="237">
                  <a:moveTo>
                    <a:pt x="0" y="1"/>
                  </a:moveTo>
                  <a:cubicBezTo>
                    <a:pt x="74" y="52"/>
                    <a:pt x="152" y="100"/>
                    <a:pt x="237" y="149"/>
                  </a:cubicBezTo>
                  <a:cubicBezTo>
                    <a:pt x="152" y="100"/>
                    <a:pt x="74" y="52"/>
                    <a:pt x="0"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30"/>
            <p:cNvSpPr/>
            <p:nvPr/>
          </p:nvSpPr>
          <p:spPr>
            <a:xfrm>
              <a:off x="2261925" y="4163025"/>
              <a:ext cx="1700" cy="1300"/>
            </a:xfrm>
            <a:custGeom>
              <a:rect b="b" l="l" r="r" t="t"/>
              <a:pathLst>
                <a:path extrusionOk="0" h="52" w="68">
                  <a:moveTo>
                    <a:pt x="1" y="52"/>
                  </a:moveTo>
                  <a:cubicBezTo>
                    <a:pt x="26" y="37"/>
                    <a:pt x="45" y="19"/>
                    <a:pt x="67" y="0"/>
                  </a:cubicBezTo>
                  <a:cubicBezTo>
                    <a:pt x="45" y="19"/>
                    <a:pt x="26" y="37"/>
                    <a:pt x="1" y="52"/>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30"/>
            <p:cNvSpPr/>
            <p:nvPr/>
          </p:nvSpPr>
          <p:spPr>
            <a:xfrm>
              <a:off x="2266825" y="4158675"/>
              <a:ext cx="1700" cy="1675"/>
            </a:xfrm>
            <a:custGeom>
              <a:rect b="b" l="l" r="r" t="t"/>
              <a:pathLst>
                <a:path extrusionOk="0" h="67" w="68">
                  <a:moveTo>
                    <a:pt x="67" y="0"/>
                  </a:moveTo>
                  <a:cubicBezTo>
                    <a:pt x="45" y="23"/>
                    <a:pt x="26" y="45"/>
                    <a:pt x="0" y="67"/>
                  </a:cubicBezTo>
                  <a:cubicBezTo>
                    <a:pt x="26" y="45"/>
                    <a:pt x="49" y="23"/>
                    <a:pt x="67"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30"/>
            <p:cNvSpPr/>
            <p:nvPr/>
          </p:nvSpPr>
          <p:spPr>
            <a:xfrm>
              <a:off x="2111575" y="4124300"/>
              <a:ext cx="25" cy="25"/>
            </a:xfrm>
            <a:custGeom>
              <a:rect b="b" l="l" r="r" t="t"/>
              <a:pathLst>
                <a:path extrusionOk="0" h="1" w="1">
                  <a:moveTo>
                    <a:pt x="1" y="0"/>
                  </a:move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30"/>
            <p:cNvSpPr/>
            <p:nvPr/>
          </p:nvSpPr>
          <p:spPr>
            <a:xfrm>
              <a:off x="2111850" y="4127175"/>
              <a:ext cx="225" cy="2150"/>
            </a:xfrm>
            <a:custGeom>
              <a:rect b="b" l="l" r="r" t="t"/>
              <a:pathLst>
                <a:path extrusionOk="0" h="86" w="9">
                  <a:moveTo>
                    <a:pt x="1" y="0"/>
                  </a:moveTo>
                  <a:cubicBezTo>
                    <a:pt x="5" y="26"/>
                    <a:pt x="5" y="55"/>
                    <a:pt x="8" y="85"/>
                  </a:cubicBezTo>
                  <a:cubicBezTo>
                    <a:pt x="5" y="55"/>
                    <a:pt x="5" y="26"/>
                    <a:pt x="1"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30"/>
            <p:cNvSpPr/>
            <p:nvPr/>
          </p:nvSpPr>
          <p:spPr>
            <a:xfrm>
              <a:off x="2279675" y="4118750"/>
              <a:ext cx="200" cy="2250"/>
            </a:xfrm>
            <a:custGeom>
              <a:rect b="b" l="l" r="r" t="t"/>
              <a:pathLst>
                <a:path extrusionOk="0" h="90" w="8">
                  <a:moveTo>
                    <a:pt x="0" y="1"/>
                  </a:moveTo>
                  <a:lnTo>
                    <a:pt x="0" y="1"/>
                  </a:lnTo>
                  <a:cubicBezTo>
                    <a:pt x="4" y="30"/>
                    <a:pt x="4" y="60"/>
                    <a:pt x="8" y="89"/>
                  </a:cubicBezTo>
                  <a:cubicBezTo>
                    <a:pt x="8" y="60"/>
                    <a:pt x="4" y="30"/>
                    <a:pt x="0"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30"/>
            <p:cNvSpPr/>
            <p:nvPr/>
          </p:nvSpPr>
          <p:spPr>
            <a:xfrm>
              <a:off x="2112975" y="4112850"/>
              <a:ext cx="1025" cy="2500"/>
            </a:xfrm>
            <a:custGeom>
              <a:rect b="b" l="l" r="r" t="t"/>
              <a:pathLst>
                <a:path extrusionOk="0" h="100" w="41">
                  <a:moveTo>
                    <a:pt x="41" y="0"/>
                  </a:moveTo>
                  <a:cubicBezTo>
                    <a:pt x="26" y="33"/>
                    <a:pt x="11" y="67"/>
                    <a:pt x="0" y="100"/>
                  </a:cubicBezTo>
                  <a:cubicBezTo>
                    <a:pt x="11" y="67"/>
                    <a:pt x="26" y="33"/>
                    <a:pt x="41"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30"/>
            <p:cNvSpPr/>
            <p:nvPr/>
          </p:nvSpPr>
          <p:spPr>
            <a:xfrm>
              <a:off x="2111575" y="4122075"/>
              <a:ext cx="225" cy="2525"/>
            </a:xfrm>
            <a:custGeom>
              <a:rect b="b" l="l" r="r" t="t"/>
              <a:pathLst>
                <a:path extrusionOk="0" h="101" w="9">
                  <a:moveTo>
                    <a:pt x="8" y="1"/>
                  </a:moveTo>
                  <a:cubicBezTo>
                    <a:pt x="4" y="30"/>
                    <a:pt x="1" y="60"/>
                    <a:pt x="1" y="89"/>
                  </a:cubicBezTo>
                  <a:cubicBezTo>
                    <a:pt x="1" y="93"/>
                    <a:pt x="1" y="97"/>
                    <a:pt x="4" y="101"/>
                  </a:cubicBezTo>
                  <a:cubicBezTo>
                    <a:pt x="1" y="67"/>
                    <a:pt x="8" y="34"/>
                    <a:pt x="8"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30"/>
            <p:cNvSpPr/>
            <p:nvPr/>
          </p:nvSpPr>
          <p:spPr>
            <a:xfrm>
              <a:off x="2111950" y="4117450"/>
              <a:ext cx="575" cy="2525"/>
            </a:xfrm>
            <a:custGeom>
              <a:rect b="b" l="l" r="r" t="t"/>
              <a:pathLst>
                <a:path extrusionOk="0" h="101" w="23">
                  <a:moveTo>
                    <a:pt x="23" y="1"/>
                  </a:moveTo>
                  <a:cubicBezTo>
                    <a:pt x="15" y="34"/>
                    <a:pt x="4" y="67"/>
                    <a:pt x="1" y="101"/>
                  </a:cubicBezTo>
                  <a:cubicBezTo>
                    <a:pt x="4" y="67"/>
                    <a:pt x="15" y="34"/>
                    <a:pt x="23"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30"/>
            <p:cNvSpPr/>
            <p:nvPr/>
          </p:nvSpPr>
          <p:spPr>
            <a:xfrm>
              <a:off x="2278375" y="4114125"/>
              <a:ext cx="675" cy="2150"/>
            </a:xfrm>
            <a:custGeom>
              <a:rect b="b" l="l" r="r" t="t"/>
              <a:pathLst>
                <a:path extrusionOk="0" h="86" w="27">
                  <a:moveTo>
                    <a:pt x="26" y="86"/>
                  </a:moveTo>
                  <a:cubicBezTo>
                    <a:pt x="19" y="56"/>
                    <a:pt x="12" y="30"/>
                    <a:pt x="1" y="1"/>
                  </a:cubicBezTo>
                  <a:cubicBezTo>
                    <a:pt x="12" y="30"/>
                    <a:pt x="19" y="56"/>
                    <a:pt x="26" y="86"/>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30"/>
            <p:cNvSpPr/>
            <p:nvPr/>
          </p:nvSpPr>
          <p:spPr>
            <a:xfrm>
              <a:off x="2277000" y="4110800"/>
              <a:ext cx="375" cy="875"/>
            </a:xfrm>
            <a:custGeom>
              <a:rect b="b" l="l" r="r" t="t"/>
              <a:pathLst>
                <a:path extrusionOk="0" h="35" w="15">
                  <a:moveTo>
                    <a:pt x="0" y="1"/>
                  </a:moveTo>
                  <a:cubicBezTo>
                    <a:pt x="2" y="6"/>
                    <a:pt x="5" y="12"/>
                    <a:pt x="7" y="17"/>
                  </a:cubicBezTo>
                  <a:lnTo>
                    <a:pt x="7" y="17"/>
                  </a:lnTo>
                  <a:lnTo>
                    <a:pt x="0" y="1"/>
                  </a:lnTo>
                  <a:close/>
                  <a:moveTo>
                    <a:pt x="7" y="17"/>
                  </a:moveTo>
                  <a:lnTo>
                    <a:pt x="15" y="34"/>
                  </a:lnTo>
                  <a:cubicBezTo>
                    <a:pt x="13" y="28"/>
                    <a:pt x="10" y="23"/>
                    <a:pt x="7" y="17"/>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30"/>
            <p:cNvSpPr/>
            <p:nvPr/>
          </p:nvSpPr>
          <p:spPr>
            <a:xfrm>
              <a:off x="2279950" y="4123475"/>
              <a:ext cx="200" cy="2500"/>
            </a:xfrm>
            <a:custGeom>
              <a:rect b="b" l="l" r="r" t="t"/>
              <a:pathLst>
                <a:path extrusionOk="0" h="100" w="8">
                  <a:moveTo>
                    <a:pt x="8" y="0"/>
                  </a:moveTo>
                  <a:cubicBezTo>
                    <a:pt x="8" y="14"/>
                    <a:pt x="7" y="27"/>
                    <a:pt x="6" y="40"/>
                  </a:cubicBezTo>
                  <a:lnTo>
                    <a:pt x="6" y="40"/>
                  </a:lnTo>
                  <a:cubicBezTo>
                    <a:pt x="7" y="32"/>
                    <a:pt x="8" y="24"/>
                    <a:pt x="8" y="15"/>
                  </a:cubicBezTo>
                  <a:lnTo>
                    <a:pt x="8" y="0"/>
                  </a:lnTo>
                  <a:close/>
                  <a:moveTo>
                    <a:pt x="6" y="40"/>
                  </a:moveTo>
                  <a:cubicBezTo>
                    <a:pt x="4" y="60"/>
                    <a:pt x="0" y="79"/>
                    <a:pt x="0" y="100"/>
                  </a:cubicBezTo>
                  <a:cubicBezTo>
                    <a:pt x="3" y="80"/>
                    <a:pt x="5" y="60"/>
                    <a:pt x="6" y="4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30"/>
            <p:cNvSpPr/>
            <p:nvPr/>
          </p:nvSpPr>
          <p:spPr>
            <a:xfrm>
              <a:off x="2279675" y="4128175"/>
              <a:ext cx="100" cy="675"/>
            </a:xfrm>
            <a:custGeom>
              <a:rect b="b" l="l" r="r" t="t"/>
              <a:pathLst>
                <a:path extrusionOk="0" h="27" w="4">
                  <a:moveTo>
                    <a:pt x="4" y="1"/>
                  </a:moveTo>
                  <a:cubicBezTo>
                    <a:pt x="4" y="8"/>
                    <a:pt x="0" y="16"/>
                    <a:pt x="0" y="27"/>
                  </a:cubicBezTo>
                  <a:cubicBezTo>
                    <a:pt x="0" y="19"/>
                    <a:pt x="4" y="8"/>
                    <a:pt x="4"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30"/>
            <p:cNvSpPr/>
            <p:nvPr/>
          </p:nvSpPr>
          <p:spPr>
            <a:xfrm>
              <a:off x="2114725" y="4123550"/>
              <a:ext cx="25" cy="300"/>
            </a:xfrm>
            <a:custGeom>
              <a:rect b="b" l="l" r="r" t="t"/>
              <a:pathLst>
                <a:path extrusionOk="0" h="12" w="1">
                  <a:moveTo>
                    <a:pt x="0" y="5"/>
                  </a:moveTo>
                  <a:lnTo>
                    <a:pt x="0" y="1"/>
                  </a:lnTo>
                  <a:lnTo>
                    <a:pt x="0" y="8"/>
                  </a:lnTo>
                  <a:lnTo>
                    <a:pt x="0" y="12"/>
                  </a:lnTo>
                  <a:cubicBezTo>
                    <a:pt x="0" y="12"/>
                    <a:pt x="0" y="8"/>
                    <a:pt x="0" y="5"/>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30"/>
            <p:cNvSpPr/>
            <p:nvPr/>
          </p:nvSpPr>
          <p:spPr>
            <a:xfrm>
              <a:off x="2114725" y="4118025"/>
              <a:ext cx="25" cy="850"/>
            </a:xfrm>
            <a:custGeom>
              <a:rect b="b" l="l" r="r" t="t"/>
              <a:pathLst>
                <a:path extrusionOk="0" h="34" w="1">
                  <a:moveTo>
                    <a:pt x="0" y="19"/>
                  </a:moveTo>
                  <a:lnTo>
                    <a:pt x="0" y="33"/>
                  </a:lnTo>
                  <a:lnTo>
                    <a:pt x="0" y="30"/>
                  </a:lnTo>
                  <a:lnTo>
                    <a:pt x="0" y="0"/>
                  </a:ln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30"/>
            <p:cNvSpPr/>
            <p:nvPr/>
          </p:nvSpPr>
          <p:spPr>
            <a:xfrm>
              <a:off x="2275875" y="4111175"/>
              <a:ext cx="25" cy="25"/>
            </a:xfrm>
            <a:custGeom>
              <a:rect b="b" l="l" r="r" t="t"/>
              <a:pathLst>
                <a:path extrusionOk="0" h="1" w="1">
                  <a:moveTo>
                    <a:pt x="1" y="1"/>
                  </a:moveTo>
                  <a:lnTo>
                    <a:pt x="1" y="1"/>
                  </a:ln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30"/>
            <p:cNvSpPr/>
            <p:nvPr/>
          </p:nvSpPr>
          <p:spPr>
            <a:xfrm>
              <a:off x="2111675" y="4110900"/>
              <a:ext cx="168575" cy="72100"/>
            </a:xfrm>
            <a:custGeom>
              <a:rect b="b" l="l" r="r" t="t"/>
              <a:pathLst>
                <a:path extrusionOk="0" h="2884" w="6743">
                  <a:moveTo>
                    <a:pt x="6613" y="0"/>
                  </a:moveTo>
                  <a:lnTo>
                    <a:pt x="6613" y="311"/>
                  </a:lnTo>
                  <a:lnTo>
                    <a:pt x="6613" y="448"/>
                  </a:lnTo>
                  <a:lnTo>
                    <a:pt x="6613" y="459"/>
                  </a:lnTo>
                  <a:lnTo>
                    <a:pt x="6613" y="518"/>
                  </a:lnTo>
                  <a:cubicBezTo>
                    <a:pt x="6613" y="548"/>
                    <a:pt x="6609" y="573"/>
                    <a:pt x="6606" y="603"/>
                  </a:cubicBezTo>
                  <a:cubicBezTo>
                    <a:pt x="6602" y="633"/>
                    <a:pt x="6606" y="658"/>
                    <a:pt x="6598" y="684"/>
                  </a:cubicBezTo>
                  <a:cubicBezTo>
                    <a:pt x="6595" y="714"/>
                    <a:pt x="6587" y="751"/>
                    <a:pt x="6580" y="780"/>
                  </a:cubicBezTo>
                  <a:cubicBezTo>
                    <a:pt x="6569" y="814"/>
                    <a:pt x="6569" y="836"/>
                    <a:pt x="6558" y="865"/>
                  </a:cubicBezTo>
                  <a:cubicBezTo>
                    <a:pt x="6550" y="891"/>
                    <a:pt x="6535" y="928"/>
                    <a:pt x="6521" y="958"/>
                  </a:cubicBezTo>
                  <a:cubicBezTo>
                    <a:pt x="6506" y="991"/>
                    <a:pt x="6502" y="1013"/>
                    <a:pt x="6487" y="1039"/>
                  </a:cubicBezTo>
                  <a:cubicBezTo>
                    <a:pt x="6476" y="1065"/>
                    <a:pt x="6450" y="1102"/>
                    <a:pt x="6432" y="1135"/>
                  </a:cubicBezTo>
                  <a:cubicBezTo>
                    <a:pt x="6413" y="1165"/>
                    <a:pt x="6406" y="1187"/>
                    <a:pt x="6388" y="1209"/>
                  </a:cubicBezTo>
                  <a:cubicBezTo>
                    <a:pt x="6369" y="1235"/>
                    <a:pt x="6340" y="1272"/>
                    <a:pt x="6314" y="1302"/>
                  </a:cubicBezTo>
                  <a:cubicBezTo>
                    <a:pt x="6295" y="1327"/>
                    <a:pt x="6277" y="1353"/>
                    <a:pt x="6258" y="1375"/>
                  </a:cubicBezTo>
                  <a:cubicBezTo>
                    <a:pt x="6229" y="1409"/>
                    <a:pt x="6195" y="1438"/>
                    <a:pt x="6166" y="1472"/>
                  </a:cubicBezTo>
                  <a:cubicBezTo>
                    <a:pt x="6144" y="1494"/>
                    <a:pt x="6125" y="1516"/>
                    <a:pt x="6099" y="1534"/>
                  </a:cubicBezTo>
                  <a:cubicBezTo>
                    <a:pt x="6062" y="1571"/>
                    <a:pt x="6018" y="1605"/>
                    <a:pt x="5974" y="1638"/>
                  </a:cubicBezTo>
                  <a:cubicBezTo>
                    <a:pt x="5955" y="1656"/>
                    <a:pt x="5937" y="1671"/>
                    <a:pt x="5914" y="1690"/>
                  </a:cubicBezTo>
                  <a:cubicBezTo>
                    <a:pt x="5844" y="1738"/>
                    <a:pt x="5774" y="1786"/>
                    <a:pt x="5696" y="1834"/>
                  </a:cubicBezTo>
                  <a:cubicBezTo>
                    <a:pt x="5058" y="2215"/>
                    <a:pt x="4210" y="2407"/>
                    <a:pt x="3362" y="2407"/>
                  </a:cubicBezTo>
                  <a:cubicBezTo>
                    <a:pt x="2548" y="2407"/>
                    <a:pt x="1735" y="2231"/>
                    <a:pt x="1106" y="1878"/>
                  </a:cubicBezTo>
                  <a:cubicBezTo>
                    <a:pt x="1024" y="1834"/>
                    <a:pt x="947" y="1786"/>
                    <a:pt x="876" y="1738"/>
                  </a:cubicBezTo>
                  <a:cubicBezTo>
                    <a:pt x="854" y="1719"/>
                    <a:pt x="828" y="1704"/>
                    <a:pt x="810" y="1686"/>
                  </a:cubicBezTo>
                  <a:cubicBezTo>
                    <a:pt x="762" y="1653"/>
                    <a:pt x="718" y="1619"/>
                    <a:pt x="677" y="1586"/>
                  </a:cubicBezTo>
                  <a:cubicBezTo>
                    <a:pt x="655" y="1564"/>
                    <a:pt x="632" y="1542"/>
                    <a:pt x="610" y="1520"/>
                  </a:cubicBezTo>
                  <a:cubicBezTo>
                    <a:pt x="577" y="1490"/>
                    <a:pt x="540" y="1457"/>
                    <a:pt x="511" y="1427"/>
                  </a:cubicBezTo>
                  <a:cubicBezTo>
                    <a:pt x="488" y="1401"/>
                    <a:pt x="470" y="1379"/>
                    <a:pt x="451" y="1353"/>
                  </a:cubicBezTo>
                  <a:cubicBezTo>
                    <a:pt x="425" y="1324"/>
                    <a:pt x="396" y="1290"/>
                    <a:pt x="374" y="1257"/>
                  </a:cubicBezTo>
                  <a:cubicBezTo>
                    <a:pt x="355" y="1235"/>
                    <a:pt x="340" y="1209"/>
                    <a:pt x="326" y="1183"/>
                  </a:cubicBezTo>
                  <a:cubicBezTo>
                    <a:pt x="311" y="1157"/>
                    <a:pt x="285" y="1117"/>
                    <a:pt x="267" y="1087"/>
                  </a:cubicBezTo>
                  <a:cubicBezTo>
                    <a:pt x="248" y="1054"/>
                    <a:pt x="244" y="1032"/>
                    <a:pt x="230" y="1006"/>
                  </a:cubicBezTo>
                  <a:cubicBezTo>
                    <a:pt x="219" y="980"/>
                    <a:pt x="200" y="943"/>
                    <a:pt x="189" y="910"/>
                  </a:cubicBezTo>
                  <a:cubicBezTo>
                    <a:pt x="178" y="876"/>
                    <a:pt x="174" y="854"/>
                    <a:pt x="167" y="825"/>
                  </a:cubicBezTo>
                  <a:cubicBezTo>
                    <a:pt x="159" y="799"/>
                    <a:pt x="148" y="762"/>
                    <a:pt x="141" y="729"/>
                  </a:cubicBezTo>
                  <a:cubicBezTo>
                    <a:pt x="137" y="695"/>
                    <a:pt x="137" y="673"/>
                    <a:pt x="133" y="644"/>
                  </a:cubicBezTo>
                  <a:cubicBezTo>
                    <a:pt x="130" y="618"/>
                    <a:pt x="126" y="581"/>
                    <a:pt x="122" y="548"/>
                  </a:cubicBezTo>
                  <a:lnTo>
                    <a:pt x="122" y="536"/>
                  </a:lnTo>
                  <a:lnTo>
                    <a:pt x="122" y="463"/>
                  </a:lnTo>
                  <a:lnTo>
                    <a:pt x="122" y="322"/>
                  </a:lnTo>
                  <a:lnTo>
                    <a:pt x="122" y="315"/>
                  </a:lnTo>
                  <a:lnTo>
                    <a:pt x="122" y="12"/>
                  </a:lnTo>
                  <a:cubicBezTo>
                    <a:pt x="111" y="34"/>
                    <a:pt x="108" y="56"/>
                    <a:pt x="97" y="78"/>
                  </a:cubicBezTo>
                  <a:cubicBezTo>
                    <a:pt x="82" y="111"/>
                    <a:pt x="67" y="145"/>
                    <a:pt x="56" y="178"/>
                  </a:cubicBezTo>
                  <a:cubicBezTo>
                    <a:pt x="48" y="211"/>
                    <a:pt x="45" y="233"/>
                    <a:pt x="37" y="263"/>
                  </a:cubicBezTo>
                  <a:cubicBezTo>
                    <a:pt x="30" y="292"/>
                    <a:pt x="19" y="329"/>
                    <a:pt x="15" y="363"/>
                  </a:cubicBezTo>
                  <a:cubicBezTo>
                    <a:pt x="12" y="396"/>
                    <a:pt x="12" y="422"/>
                    <a:pt x="8" y="448"/>
                  </a:cubicBezTo>
                  <a:cubicBezTo>
                    <a:pt x="8" y="477"/>
                    <a:pt x="0" y="514"/>
                    <a:pt x="4" y="548"/>
                  </a:cubicBezTo>
                  <a:lnTo>
                    <a:pt x="4" y="736"/>
                  </a:lnTo>
                  <a:lnTo>
                    <a:pt x="4" y="939"/>
                  </a:lnTo>
                  <a:lnTo>
                    <a:pt x="4" y="954"/>
                  </a:lnTo>
                  <a:cubicBezTo>
                    <a:pt x="4" y="987"/>
                    <a:pt x="8" y="1021"/>
                    <a:pt x="12" y="1054"/>
                  </a:cubicBezTo>
                  <a:cubicBezTo>
                    <a:pt x="15" y="1087"/>
                    <a:pt x="15" y="1113"/>
                    <a:pt x="19" y="1143"/>
                  </a:cubicBezTo>
                  <a:cubicBezTo>
                    <a:pt x="26" y="1168"/>
                    <a:pt x="37" y="1209"/>
                    <a:pt x="45" y="1242"/>
                  </a:cubicBezTo>
                  <a:cubicBezTo>
                    <a:pt x="56" y="1276"/>
                    <a:pt x="60" y="1298"/>
                    <a:pt x="71" y="1327"/>
                  </a:cubicBezTo>
                  <a:cubicBezTo>
                    <a:pt x="82" y="1357"/>
                    <a:pt x="97" y="1394"/>
                    <a:pt x="111" y="1427"/>
                  </a:cubicBezTo>
                  <a:cubicBezTo>
                    <a:pt x="126" y="1461"/>
                    <a:pt x="137" y="1483"/>
                    <a:pt x="152" y="1512"/>
                  </a:cubicBezTo>
                  <a:cubicBezTo>
                    <a:pt x="167" y="1542"/>
                    <a:pt x="193" y="1579"/>
                    <a:pt x="211" y="1608"/>
                  </a:cubicBezTo>
                  <a:cubicBezTo>
                    <a:pt x="233" y="1642"/>
                    <a:pt x="244" y="1664"/>
                    <a:pt x="263" y="1690"/>
                  </a:cubicBezTo>
                  <a:cubicBezTo>
                    <a:pt x="281" y="1719"/>
                    <a:pt x="315" y="1756"/>
                    <a:pt x="344" y="1789"/>
                  </a:cubicBezTo>
                  <a:cubicBezTo>
                    <a:pt x="363" y="1815"/>
                    <a:pt x="385" y="1841"/>
                    <a:pt x="407" y="1863"/>
                  </a:cubicBezTo>
                  <a:cubicBezTo>
                    <a:pt x="437" y="1900"/>
                    <a:pt x="474" y="1930"/>
                    <a:pt x="511" y="1963"/>
                  </a:cubicBezTo>
                  <a:cubicBezTo>
                    <a:pt x="533" y="1985"/>
                    <a:pt x="555" y="2011"/>
                    <a:pt x="581" y="2030"/>
                  </a:cubicBezTo>
                  <a:cubicBezTo>
                    <a:pt x="621" y="2067"/>
                    <a:pt x="669" y="2100"/>
                    <a:pt x="718" y="2133"/>
                  </a:cubicBezTo>
                  <a:cubicBezTo>
                    <a:pt x="740" y="2152"/>
                    <a:pt x="762" y="2170"/>
                    <a:pt x="788" y="2189"/>
                  </a:cubicBezTo>
                  <a:cubicBezTo>
                    <a:pt x="862" y="2240"/>
                    <a:pt x="939" y="2288"/>
                    <a:pt x="1024" y="2337"/>
                  </a:cubicBezTo>
                  <a:cubicBezTo>
                    <a:pt x="1677" y="2702"/>
                    <a:pt x="2520" y="2884"/>
                    <a:pt x="3364" y="2884"/>
                  </a:cubicBezTo>
                  <a:cubicBezTo>
                    <a:pt x="4245" y="2884"/>
                    <a:pt x="5126" y="2685"/>
                    <a:pt x="5789" y="2288"/>
                  </a:cubicBezTo>
                  <a:cubicBezTo>
                    <a:pt x="5870" y="2240"/>
                    <a:pt x="5944" y="2192"/>
                    <a:pt x="6014" y="2141"/>
                  </a:cubicBezTo>
                  <a:cubicBezTo>
                    <a:pt x="6040" y="2122"/>
                    <a:pt x="6059" y="2104"/>
                    <a:pt x="6081" y="2085"/>
                  </a:cubicBezTo>
                  <a:cubicBezTo>
                    <a:pt x="6125" y="2052"/>
                    <a:pt x="6173" y="2019"/>
                    <a:pt x="6210" y="1982"/>
                  </a:cubicBezTo>
                  <a:cubicBezTo>
                    <a:pt x="6236" y="1960"/>
                    <a:pt x="6255" y="1934"/>
                    <a:pt x="6277" y="1915"/>
                  </a:cubicBezTo>
                  <a:cubicBezTo>
                    <a:pt x="6310" y="1882"/>
                    <a:pt x="6347" y="1849"/>
                    <a:pt x="6377" y="1815"/>
                  </a:cubicBezTo>
                  <a:cubicBezTo>
                    <a:pt x="6395" y="1789"/>
                    <a:pt x="6413" y="1764"/>
                    <a:pt x="6432" y="1741"/>
                  </a:cubicBezTo>
                  <a:cubicBezTo>
                    <a:pt x="6458" y="1708"/>
                    <a:pt x="6487" y="1675"/>
                    <a:pt x="6510" y="1642"/>
                  </a:cubicBezTo>
                  <a:cubicBezTo>
                    <a:pt x="6528" y="1616"/>
                    <a:pt x="6539" y="1590"/>
                    <a:pt x="6554" y="1560"/>
                  </a:cubicBezTo>
                  <a:cubicBezTo>
                    <a:pt x="6572" y="1534"/>
                    <a:pt x="6595" y="1497"/>
                    <a:pt x="6613" y="1464"/>
                  </a:cubicBezTo>
                  <a:cubicBezTo>
                    <a:pt x="6628" y="1431"/>
                    <a:pt x="6635" y="1409"/>
                    <a:pt x="6646" y="1379"/>
                  </a:cubicBezTo>
                  <a:cubicBezTo>
                    <a:pt x="6657" y="1353"/>
                    <a:pt x="6676" y="1316"/>
                    <a:pt x="6687" y="1279"/>
                  </a:cubicBezTo>
                  <a:cubicBezTo>
                    <a:pt x="6698" y="1246"/>
                    <a:pt x="6698" y="1224"/>
                    <a:pt x="6705" y="1194"/>
                  </a:cubicBezTo>
                  <a:cubicBezTo>
                    <a:pt x="6713" y="1161"/>
                    <a:pt x="6724" y="1132"/>
                    <a:pt x="6728" y="1098"/>
                  </a:cubicBezTo>
                  <a:cubicBezTo>
                    <a:pt x="6735" y="1065"/>
                    <a:pt x="6731" y="1039"/>
                    <a:pt x="6735" y="1010"/>
                  </a:cubicBezTo>
                  <a:cubicBezTo>
                    <a:pt x="6735" y="980"/>
                    <a:pt x="6742" y="954"/>
                    <a:pt x="6742" y="925"/>
                  </a:cubicBezTo>
                  <a:lnTo>
                    <a:pt x="6739" y="518"/>
                  </a:lnTo>
                  <a:cubicBezTo>
                    <a:pt x="6739" y="548"/>
                    <a:pt x="6735" y="577"/>
                    <a:pt x="6731" y="607"/>
                  </a:cubicBezTo>
                  <a:cubicBezTo>
                    <a:pt x="6731" y="573"/>
                    <a:pt x="6739" y="540"/>
                    <a:pt x="6739" y="507"/>
                  </a:cubicBezTo>
                  <a:cubicBezTo>
                    <a:pt x="6735" y="474"/>
                    <a:pt x="6731" y="440"/>
                    <a:pt x="6728" y="407"/>
                  </a:cubicBezTo>
                  <a:cubicBezTo>
                    <a:pt x="6724" y="374"/>
                    <a:pt x="6724" y="348"/>
                    <a:pt x="6720" y="318"/>
                  </a:cubicBezTo>
                  <a:cubicBezTo>
                    <a:pt x="6713" y="289"/>
                    <a:pt x="6702" y="252"/>
                    <a:pt x="6694" y="219"/>
                  </a:cubicBezTo>
                  <a:cubicBezTo>
                    <a:pt x="6683" y="182"/>
                    <a:pt x="6680" y="159"/>
                    <a:pt x="6669" y="130"/>
                  </a:cubicBezTo>
                  <a:cubicBezTo>
                    <a:pt x="6661" y="100"/>
                    <a:pt x="6643" y="63"/>
                    <a:pt x="6628" y="30"/>
                  </a:cubicBezTo>
                  <a:lnTo>
                    <a:pt x="6613" y="0"/>
                  </a:lnTo>
                  <a:close/>
                </a:path>
              </a:pathLst>
            </a:custGeom>
            <a:solidFill>
              <a:srgbClr val="1A63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30"/>
            <p:cNvSpPr/>
            <p:nvPr/>
          </p:nvSpPr>
          <p:spPr>
            <a:xfrm>
              <a:off x="2114725" y="4118650"/>
              <a:ext cx="25" cy="600"/>
            </a:xfrm>
            <a:custGeom>
              <a:rect b="b" l="l" r="r" t="t"/>
              <a:pathLst>
                <a:path extrusionOk="0" h="24" w="1">
                  <a:moveTo>
                    <a:pt x="0" y="12"/>
                  </a:moveTo>
                  <a:lnTo>
                    <a:pt x="0" y="1"/>
                  </a:lnTo>
                  <a:lnTo>
                    <a:pt x="0" y="19"/>
                  </a:lnTo>
                  <a:lnTo>
                    <a:pt x="0" y="23"/>
                  </a:lnTo>
                  <a:cubicBezTo>
                    <a:pt x="0" y="19"/>
                    <a:pt x="0" y="16"/>
                    <a:pt x="0" y="12"/>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30"/>
            <p:cNvSpPr/>
            <p:nvPr/>
          </p:nvSpPr>
          <p:spPr>
            <a:xfrm>
              <a:off x="2114725" y="4118950"/>
              <a:ext cx="25" cy="200"/>
            </a:xfrm>
            <a:custGeom>
              <a:rect b="b" l="l" r="r" t="t"/>
              <a:pathLst>
                <a:path extrusionOk="0" h="8" w="1">
                  <a:moveTo>
                    <a:pt x="0" y="7"/>
                  </a:moveTo>
                  <a:lnTo>
                    <a:pt x="0" y="0"/>
                  </a:lnTo>
                  <a:lnTo>
                    <a:pt x="0" y="0"/>
                  </a:ln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30"/>
            <p:cNvSpPr/>
            <p:nvPr/>
          </p:nvSpPr>
          <p:spPr>
            <a:xfrm>
              <a:off x="2275700" y="4130200"/>
              <a:ext cx="25" cy="400"/>
            </a:xfrm>
            <a:custGeom>
              <a:rect b="b" l="l" r="r" t="t"/>
              <a:pathLst>
                <a:path extrusionOk="0" h="16" w="1">
                  <a:moveTo>
                    <a:pt x="0" y="16"/>
                  </a:moveTo>
                  <a:lnTo>
                    <a:pt x="0" y="16"/>
                  </a:lnTo>
                  <a:lnTo>
                    <a:pt x="0" y="8"/>
                  </a:lnTo>
                  <a:lnTo>
                    <a:pt x="0" y="1"/>
                  </a:lnTo>
                  <a:cubicBezTo>
                    <a:pt x="0" y="8"/>
                    <a:pt x="0" y="12"/>
                    <a:pt x="0" y="16"/>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30"/>
            <p:cNvSpPr/>
            <p:nvPr/>
          </p:nvSpPr>
          <p:spPr>
            <a:xfrm>
              <a:off x="2275700" y="4129850"/>
              <a:ext cx="200" cy="750"/>
            </a:xfrm>
            <a:custGeom>
              <a:rect b="b" l="l" r="r" t="t"/>
              <a:pathLst>
                <a:path extrusionOk="0" h="30" w="8">
                  <a:moveTo>
                    <a:pt x="8" y="0"/>
                  </a:moveTo>
                  <a:cubicBezTo>
                    <a:pt x="5" y="5"/>
                    <a:pt x="4" y="12"/>
                    <a:pt x="3" y="20"/>
                  </a:cubicBezTo>
                  <a:lnTo>
                    <a:pt x="3" y="20"/>
                  </a:lnTo>
                  <a:cubicBezTo>
                    <a:pt x="3" y="20"/>
                    <a:pt x="4" y="19"/>
                    <a:pt x="4" y="19"/>
                  </a:cubicBezTo>
                  <a:cubicBezTo>
                    <a:pt x="8" y="15"/>
                    <a:pt x="8" y="4"/>
                    <a:pt x="8" y="0"/>
                  </a:cubicBezTo>
                  <a:close/>
                  <a:moveTo>
                    <a:pt x="3" y="20"/>
                  </a:moveTo>
                  <a:cubicBezTo>
                    <a:pt x="0" y="23"/>
                    <a:pt x="0" y="27"/>
                    <a:pt x="0" y="30"/>
                  </a:cubicBezTo>
                  <a:cubicBezTo>
                    <a:pt x="1" y="27"/>
                    <a:pt x="2" y="23"/>
                    <a:pt x="3" y="2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30"/>
            <p:cNvSpPr/>
            <p:nvPr/>
          </p:nvSpPr>
          <p:spPr>
            <a:xfrm>
              <a:off x="2115825" y="4126325"/>
              <a:ext cx="23500" cy="26375"/>
            </a:xfrm>
            <a:custGeom>
              <a:rect b="b" l="l" r="r" t="t"/>
              <a:pathLst>
                <a:path extrusionOk="0" h="1055" w="940">
                  <a:moveTo>
                    <a:pt x="1" y="1"/>
                  </a:moveTo>
                  <a:cubicBezTo>
                    <a:pt x="8" y="27"/>
                    <a:pt x="12" y="52"/>
                    <a:pt x="23" y="82"/>
                  </a:cubicBezTo>
                  <a:cubicBezTo>
                    <a:pt x="34" y="115"/>
                    <a:pt x="53" y="152"/>
                    <a:pt x="64" y="178"/>
                  </a:cubicBezTo>
                  <a:cubicBezTo>
                    <a:pt x="78" y="208"/>
                    <a:pt x="86" y="226"/>
                    <a:pt x="101" y="259"/>
                  </a:cubicBezTo>
                  <a:cubicBezTo>
                    <a:pt x="119" y="293"/>
                    <a:pt x="145" y="330"/>
                    <a:pt x="160" y="356"/>
                  </a:cubicBezTo>
                  <a:cubicBezTo>
                    <a:pt x="174" y="381"/>
                    <a:pt x="182" y="400"/>
                    <a:pt x="208" y="433"/>
                  </a:cubicBezTo>
                  <a:cubicBezTo>
                    <a:pt x="230" y="466"/>
                    <a:pt x="259" y="496"/>
                    <a:pt x="285" y="529"/>
                  </a:cubicBezTo>
                  <a:cubicBezTo>
                    <a:pt x="304" y="555"/>
                    <a:pt x="322" y="577"/>
                    <a:pt x="345" y="600"/>
                  </a:cubicBezTo>
                  <a:cubicBezTo>
                    <a:pt x="374" y="633"/>
                    <a:pt x="411" y="662"/>
                    <a:pt x="444" y="696"/>
                  </a:cubicBezTo>
                  <a:cubicBezTo>
                    <a:pt x="466" y="718"/>
                    <a:pt x="489" y="740"/>
                    <a:pt x="515" y="758"/>
                  </a:cubicBezTo>
                  <a:cubicBezTo>
                    <a:pt x="552" y="795"/>
                    <a:pt x="596" y="829"/>
                    <a:pt x="644" y="862"/>
                  </a:cubicBezTo>
                  <a:cubicBezTo>
                    <a:pt x="666" y="877"/>
                    <a:pt x="688" y="895"/>
                    <a:pt x="710" y="910"/>
                  </a:cubicBezTo>
                  <a:cubicBezTo>
                    <a:pt x="784" y="962"/>
                    <a:pt x="858" y="1010"/>
                    <a:pt x="940" y="1054"/>
                  </a:cubicBezTo>
                  <a:lnTo>
                    <a:pt x="940" y="1043"/>
                  </a:lnTo>
                  <a:cubicBezTo>
                    <a:pt x="758" y="943"/>
                    <a:pt x="592" y="821"/>
                    <a:pt x="437" y="681"/>
                  </a:cubicBezTo>
                  <a:cubicBezTo>
                    <a:pt x="300" y="555"/>
                    <a:pt x="186" y="411"/>
                    <a:pt x="101" y="245"/>
                  </a:cubicBezTo>
                  <a:cubicBezTo>
                    <a:pt x="60" y="167"/>
                    <a:pt x="27" y="86"/>
                    <a:pt x="1" y="1"/>
                  </a:cubicBezTo>
                  <a:close/>
                </a:path>
              </a:pathLst>
            </a:custGeom>
            <a:solidFill>
              <a:srgbClr val="FF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30"/>
            <p:cNvSpPr/>
            <p:nvPr/>
          </p:nvSpPr>
          <p:spPr>
            <a:xfrm>
              <a:off x="2276075" y="4128925"/>
              <a:ext cx="25" cy="25"/>
            </a:xfrm>
            <a:custGeom>
              <a:rect b="b" l="l" r="r" t="t"/>
              <a:pathLst>
                <a:path extrusionOk="0" fill="none" h="1" w="1">
                  <a:moveTo>
                    <a:pt x="0" y="0"/>
                  </a:moveTo>
                  <a:lnTo>
                    <a:pt x="0" y="0"/>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30"/>
            <p:cNvSpPr/>
            <p:nvPr/>
          </p:nvSpPr>
          <p:spPr>
            <a:xfrm>
              <a:off x="2275700" y="4130575"/>
              <a:ext cx="25" cy="300"/>
            </a:xfrm>
            <a:custGeom>
              <a:rect b="b" l="l" r="r" t="t"/>
              <a:pathLst>
                <a:path extrusionOk="0" fill="none" h="12" w="1">
                  <a:moveTo>
                    <a:pt x="0" y="1"/>
                  </a:moveTo>
                  <a:lnTo>
                    <a:pt x="0" y="12"/>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30"/>
            <p:cNvSpPr/>
            <p:nvPr/>
          </p:nvSpPr>
          <p:spPr>
            <a:xfrm>
              <a:off x="2275700" y="4130300"/>
              <a:ext cx="125" cy="300"/>
            </a:xfrm>
            <a:custGeom>
              <a:rect b="b" l="l" r="r" t="t"/>
              <a:pathLst>
                <a:path extrusionOk="0" fill="none" h="12" w="5">
                  <a:moveTo>
                    <a:pt x="0" y="12"/>
                  </a:moveTo>
                  <a:cubicBezTo>
                    <a:pt x="0" y="8"/>
                    <a:pt x="0" y="4"/>
                    <a:pt x="4" y="1"/>
                  </a:cubicBez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30"/>
            <p:cNvSpPr/>
            <p:nvPr/>
          </p:nvSpPr>
          <p:spPr>
            <a:xfrm>
              <a:off x="2271825" y="4135100"/>
              <a:ext cx="25" cy="25"/>
            </a:xfrm>
            <a:custGeom>
              <a:rect b="b" l="l" r="r" t="t"/>
              <a:pathLst>
                <a:path extrusionOk="0" fill="none" h="1" w="1">
                  <a:moveTo>
                    <a:pt x="0" y="1"/>
                  </a:moveTo>
                  <a:lnTo>
                    <a:pt x="0" y="1"/>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30"/>
            <p:cNvSpPr/>
            <p:nvPr/>
          </p:nvSpPr>
          <p:spPr>
            <a:xfrm>
              <a:off x="2271525" y="4135100"/>
              <a:ext cx="325" cy="500"/>
            </a:xfrm>
            <a:custGeom>
              <a:rect b="b" l="l" r="r" t="t"/>
              <a:pathLst>
                <a:path extrusionOk="0" fill="none" h="20" w="13">
                  <a:moveTo>
                    <a:pt x="12" y="1"/>
                  </a:moveTo>
                  <a:cubicBezTo>
                    <a:pt x="8" y="5"/>
                    <a:pt x="5" y="12"/>
                    <a:pt x="1" y="19"/>
                  </a:cubicBez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30"/>
            <p:cNvSpPr/>
            <p:nvPr/>
          </p:nvSpPr>
          <p:spPr>
            <a:xfrm>
              <a:off x="2275800" y="4118950"/>
              <a:ext cx="1225" cy="7775"/>
            </a:xfrm>
            <a:custGeom>
              <a:rect b="b" l="l" r="r" t="t"/>
              <a:pathLst>
                <a:path extrusionOk="0" fill="none" h="311" w="49">
                  <a:moveTo>
                    <a:pt x="48" y="0"/>
                  </a:moveTo>
                  <a:cubicBezTo>
                    <a:pt x="44" y="104"/>
                    <a:pt x="30" y="207"/>
                    <a:pt x="0" y="311"/>
                  </a:cubicBez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30"/>
            <p:cNvSpPr/>
            <p:nvPr/>
          </p:nvSpPr>
          <p:spPr>
            <a:xfrm>
              <a:off x="2098100" y="4359850"/>
              <a:ext cx="103600" cy="39475"/>
            </a:xfrm>
            <a:custGeom>
              <a:rect b="b" l="l" r="r" t="t"/>
              <a:pathLst>
                <a:path extrusionOk="0" h="1579" w="4144">
                  <a:moveTo>
                    <a:pt x="0" y="0"/>
                  </a:moveTo>
                  <a:lnTo>
                    <a:pt x="0" y="229"/>
                  </a:lnTo>
                  <a:cubicBezTo>
                    <a:pt x="152" y="388"/>
                    <a:pt x="318" y="533"/>
                    <a:pt x="499" y="655"/>
                  </a:cubicBezTo>
                  <a:cubicBezTo>
                    <a:pt x="599" y="721"/>
                    <a:pt x="702" y="788"/>
                    <a:pt x="817" y="850"/>
                  </a:cubicBezTo>
                  <a:cubicBezTo>
                    <a:pt x="1684" y="1338"/>
                    <a:pt x="2803" y="1579"/>
                    <a:pt x="3924" y="1579"/>
                  </a:cubicBezTo>
                  <a:cubicBezTo>
                    <a:pt x="3949" y="1579"/>
                    <a:pt x="3974" y="1579"/>
                    <a:pt x="3999" y="1579"/>
                  </a:cubicBezTo>
                  <a:cubicBezTo>
                    <a:pt x="4047" y="1579"/>
                    <a:pt x="4096" y="1575"/>
                    <a:pt x="4144" y="1571"/>
                  </a:cubicBezTo>
                  <a:lnTo>
                    <a:pt x="4144" y="1342"/>
                  </a:lnTo>
                  <a:cubicBezTo>
                    <a:pt x="4099" y="1342"/>
                    <a:pt x="4047" y="1346"/>
                    <a:pt x="3999" y="1349"/>
                  </a:cubicBezTo>
                  <a:cubicBezTo>
                    <a:pt x="3975" y="1350"/>
                    <a:pt x="3950" y="1350"/>
                    <a:pt x="3925" y="1350"/>
                  </a:cubicBezTo>
                  <a:cubicBezTo>
                    <a:pt x="2804" y="1350"/>
                    <a:pt x="1685" y="1106"/>
                    <a:pt x="817" y="621"/>
                  </a:cubicBezTo>
                  <a:cubicBezTo>
                    <a:pt x="702" y="558"/>
                    <a:pt x="599" y="492"/>
                    <a:pt x="499" y="422"/>
                  </a:cubicBezTo>
                  <a:cubicBezTo>
                    <a:pt x="318" y="300"/>
                    <a:pt x="152" y="159"/>
                    <a:pt x="0" y="0"/>
                  </a:cubicBez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30"/>
            <p:cNvSpPr/>
            <p:nvPr/>
          </p:nvSpPr>
          <p:spPr>
            <a:xfrm>
              <a:off x="2098100" y="4347650"/>
              <a:ext cx="103600" cy="39575"/>
            </a:xfrm>
            <a:custGeom>
              <a:rect b="b" l="l" r="r" t="t"/>
              <a:pathLst>
                <a:path extrusionOk="0" h="1583" w="4144">
                  <a:moveTo>
                    <a:pt x="0" y="0"/>
                  </a:moveTo>
                  <a:lnTo>
                    <a:pt x="0" y="233"/>
                  </a:lnTo>
                  <a:cubicBezTo>
                    <a:pt x="152" y="392"/>
                    <a:pt x="318" y="533"/>
                    <a:pt x="499" y="658"/>
                  </a:cubicBezTo>
                  <a:cubicBezTo>
                    <a:pt x="599" y="725"/>
                    <a:pt x="702" y="791"/>
                    <a:pt x="817" y="854"/>
                  </a:cubicBezTo>
                  <a:cubicBezTo>
                    <a:pt x="1685" y="1339"/>
                    <a:pt x="2804" y="1583"/>
                    <a:pt x="3925" y="1583"/>
                  </a:cubicBezTo>
                  <a:cubicBezTo>
                    <a:pt x="3950" y="1583"/>
                    <a:pt x="3975" y="1583"/>
                    <a:pt x="3999" y="1582"/>
                  </a:cubicBezTo>
                  <a:cubicBezTo>
                    <a:pt x="4047" y="1582"/>
                    <a:pt x="4096" y="1575"/>
                    <a:pt x="4144" y="1575"/>
                  </a:cubicBezTo>
                  <a:lnTo>
                    <a:pt x="4144" y="1342"/>
                  </a:lnTo>
                  <a:cubicBezTo>
                    <a:pt x="4099" y="1342"/>
                    <a:pt x="4047" y="1350"/>
                    <a:pt x="3999" y="1350"/>
                  </a:cubicBezTo>
                  <a:cubicBezTo>
                    <a:pt x="3974" y="1350"/>
                    <a:pt x="3949" y="1350"/>
                    <a:pt x="3924" y="1350"/>
                  </a:cubicBezTo>
                  <a:cubicBezTo>
                    <a:pt x="2803" y="1350"/>
                    <a:pt x="1684" y="1109"/>
                    <a:pt x="817" y="621"/>
                  </a:cubicBezTo>
                  <a:cubicBezTo>
                    <a:pt x="702" y="558"/>
                    <a:pt x="599" y="492"/>
                    <a:pt x="499" y="425"/>
                  </a:cubicBezTo>
                  <a:cubicBezTo>
                    <a:pt x="318" y="303"/>
                    <a:pt x="152" y="159"/>
                    <a:pt x="0" y="0"/>
                  </a:cubicBez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30"/>
            <p:cNvSpPr/>
            <p:nvPr/>
          </p:nvSpPr>
          <p:spPr>
            <a:xfrm>
              <a:off x="2098100" y="4335550"/>
              <a:ext cx="103600" cy="39575"/>
            </a:xfrm>
            <a:custGeom>
              <a:rect b="b" l="l" r="r" t="t"/>
              <a:pathLst>
                <a:path extrusionOk="0" h="1583" w="4144">
                  <a:moveTo>
                    <a:pt x="0" y="0"/>
                  </a:moveTo>
                  <a:lnTo>
                    <a:pt x="0" y="233"/>
                  </a:lnTo>
                  <a:cubicBezTo>
                    <a:pt x="152" y="392"/>
                    <a:pt x="318" y="532"/>
                    <a:pt x="499" y="658"/>
                  </a:cubicBezTo>
                  <a:cubicBezTo>
                    <a:pt x="599" y="725"/>
                    <a:pt x="702" y="791"/>
                    <a:pt x="817" y="854"/>
                  </a:cubicBezTo>
                  <a:cubicBezTo>
                    <a:pt x="1684" y="1342"/>
                    <a:pt x="2803" y="1583"/>
                    <a:pt x="3924" y="1583"/>
                  </a:cubicBezTo>
                  <a:cubicBezTo>
                    <a:pt x="3949" y="1583"/>
                    <a:pt x="3974" y="1582"/>
                    <a:pt x="3999" y="1582"/>
                  </a:cubicBezTo>
                  <a:cubicBezTo>
                    <a:pt x="4047" y="1582"/>
                    <a:pt x="4096" y="1575"/>
                    <a:pt x="4144" y="1575"/>
                  </a:cubicBezTo>
                  <a:lnTo>
                    <a:pt x="4144" y="1342"/>
                  </a:lnTo>
                  <a:cubicBezTo>
                    <a:pt x="4099" y="1342"/>
                    <a:pt x="4047" y="1349"/>
                    <a:pt x="3999" y="1349"/>
                  </a:cubicBezTo>
                  <a:cubicBezTo>
                    <a:pt x="3975" y="1350"/>
                    <a:pt x="3950" y="1350"/>
                    <a:pt x="3925" y="1350"/>
                  </a:cubicBezTo>
                  <a:cubicBezTo>
                    <a:pt x="2804" y="1350"/>
                    <a:pt x="1685" y="1106"/>
                    <a:pt x="817" y="621"/>
                  </a:cubicBezTo>
                  <a:cubicBezTo>
                    <a:pt x="702" y="558"/>
                    <a:pt x="599" y="492"/>
                    <a:pt x="499" y="425"/>
                  </a:cubicBezTo>
                  <a:cubicBezTo>
                    <a:pt x="318" y="300"/>
                    <a:pt x="152" y="159"/>
                    <a:pt x="0" y="0"/>
                  </a:cubicBez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30"/>
            <p:cNvSpPr/>
            <p:nvPr/>
          </p:nvSpPr>
          <p:spPr>
            <a:xfrm>
              <a:off x="2098100" y="4323350"/>
              <a:ext cx="103600" cy="39575"/>
            </a:xfrm>
            <a:custGeom>
              <a:rect b="b" l="l" r="r" t="t"/>
              <a:pathLst>
                <a:path extrusionOk="0" h="1583" w="4144">
                  <a:moveTo>
                    <a:pt x="0" y="0"/>
                  </a:moveTo>
                  <a:lnTo>
                    <a:pt x="0" y="233"/>
                  </a:lnTo>
                  <a:cubicBezTo>
                    <a:pt x="152" y="392"/>
                    <a:pt x="318" y="536"/>
                    <a:pt x="499" y="658"/>
                  </a:cubicBezTo>
                  <a:cubicBezTo>
                    <a:pt x="599" y="728"/>
                    <a:pt x="702" y="795"/>
                    <a:pt x="817" y="858"/>
                  </a:cubicBezTo>
                  <a:cubicBezTo>
                    <a:pt x="1679" y="1339"/>
                    <a:pt x="2788" y="1583"/>
                    <a:pt x="3901" y="1583"/>
                  </a:cubicBezTo>
                  <a:cubicBezTo>
                    <a:pt x="3934" y="1583"/>
                    <a:pt x="3967" y="1583"/>
                    <a:pt x="3999" y="1582"/>
                  </a:cubicBezTo>
                  <a:cubicBezTo>
                    <a:pt x="4047" y="1582"/>
                    <a:pt x="4096" y="1579"/>
                    <a:pt x="4144" y="1579"/>
                  </a:cubicBezTo>
                  <a:lnTo>
                    <a:pt x="4144" y="1342"/>
                  </a:lnTo>
                  <a:cubicBezTo>
                    <a:pt x="4099" y="1342"/>
                    <a:pt x="4047" y="1349"/>
                    <a:pt x="3999" y="1349"/>
                  </a:cubicBezTo>
                  <a:cubicBezTo>
                    <a:pt x="3974" y="1350"/>
                    <a:pt x="3949" y="1350"/>
                    <a:pt x="3924" y="1350"/>
                  </a:cubicBezTo>
                  <a:cubicBezTo>
                    <a:pt x="2803" y="1350"/>
                    <a:pt x="1684" y="1109"/>
                    <a:pt x="817" y="621"/>
                  </a:cubicBezTo>
                  <a:cubicBezTo>
                    <a:pt x="702" y="558"/>
                    <a:pt x="599" y="496"/>
                    <a:pt x="499" y="425"/>
                  </a:cubicBezTo>
                  <a:cubicBezTo>
                    <a:pt x="318" y="303"/>
                    <a:pt x="152" y="159"/>
                    <a:pt x="0" y="0"/>
                  </a:cubicBezTo>
                  <a:close/>
                </a:path>
              </a:pathLst>
            </a:custGeom>
            <a:solidFill>
              <a:srgbClr val="E3F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30"/>
            <p:cNvSpPr/>
            <p:nvPr/>
          </p:nvSpPr>
          <p:spPr>
            <a:xfrm>
              <a:off x="2114825" y="4050275"/>
              <a:ext cx="162200" cy="120950"/>
            </a:xfrm>
            <a:custGeom>
              <a:rect b="b" l="l" r="r" t="t"/>
              <a:pathLst>
                <a:path extrusionOk="0" h="4838" w="6488">
                  <a:moveTo>
                    <a:pt x="3235" y="1"/>
                  </a:moveTo>
                  <a:cubicBezTo>
                    <a:pt x="3072" y="1"/>
                    <a:pt x="2908" y="9"/>
                    <a:pt x="2743" y="27"/>
                  </a:cubicBezTo>
                  <a:lnTo>
                    <a:pt x="2706" y="30"/>
                  </a:lnTo>
                  <a:cubicBezTo>
                    <a:pt x="2528" y="52"/>
                    <a:pt x="2351" y="82"/>
                    <a:pt x="2174" y="119"/>
                  </a:cubicBezTo>
                  <a:lnTo>
                    <a:pt x="2162" y="123"/>
                  </a:lnTo>
                  <a:cubicBezTo>
                    <a:pt x="2100" y="134"/>
                    <a:pt x="2037" y="152"/>
                    <a:pt x="1981" y="167"/>
                  </a:cubicBezTo>
                  <a:cubicBezTo>
                    <a:pt x="1944" y="178"/>
                    <a:pt x="1907" y="186"/>
                    <a:pt x="1870" y="197"/>
                  </a:cubicBezTo>
                  <a:cubicBezTo>
                    <a:pt x="1841" y="208"/>
                    <a:pt x="1815" y="215"/>
                    <a:pt x="1789" y="222"/>
                  </a:cubicBezTo>
                  <a:cubicBezTo>
                    <a:pt x="1726" y="241"/>
                    <a:pt x="1671" y="263"/>
                    <a:pt x="1615" y="282"/>
                  </a:cubicBezTo>
                  <a:lnTo>
                    <a:pt x="1597" y="289"/>
                  </a:lnTo>
                  <a:cubicBezTo>
                    <a:pt x="1405" y="359"/>
                    <a:pt x="1220" y="448"/>
                    <a:pt x="1046" y="555"/>
                  </a:cubicBezTo>
                  <a:lnTo>
                    <a:pt x="1013" y="574"/>
                  </a:lnTo>
                  <a:lnTo>
                    <a:pt x="980" y="596"/>
                  </a:lnTo>
                  <a:cubicBezTo>
                    <a:pt x="932" y="625"/>
                    <a:pt x="884" y="659"/>
                    <a:pt x="832" y="696"/>
                  </a:cubicBezTo>
                  <a:lnTo>
                    <a:pt x="813" y="710"/>
                  </a:lnTo>
                  <a:cubicBezTo>
                    <a:pt x="710" y="784"/>
                    <a:pt x="614" y="866"/>
                    <a:pt x="525" y="958"/>
                  </a:cubicBezTo>
                  <a:cubicBezTo>
                    <a:pt x="506" y="977"/>
                    <a:pt x="488" y="995"/>
                    <a:pt x="470" y="1013"/>
                  </a:cubicBezTo>
                  <a:cubicBezTo>
                    <a:pt x="462" y="1025"/>
                    <a:pt x="451" y="1032"/>
                    <a:pt x="444" y="1043"/>
                  </a:cubicBezTo>
                  <a:cubicBezTo>
                    <a:pt x="385" y="1113"/>
                    <a:pt x="325" y="1187"/>
                    <a:pt x="274" y="1265"/>
                  </a:cubicBezTo>
                  <a:cubicBezTo>
                    <a:pt x="270" y="1272"/>
                    <a:pt x="266" y="1276"/>
                    <a:pt x="263" y="1283"/>
                  </a:cubicBezTo>
                  <a:cubicBezTo>
                    <a:pt x="259" y="1291"/>
                    <a:pt x="251" y="1302"/>
                    <a:pt x="244" y="1309"/>
                  </a:cubicBezTo>
                  <a:cubicBezTo>
                    <a:pt x="237" y="1328"/>
                    <a:pt x="226" y="1342"/>
                    <a:pt x="218" y="1357"/>
                  </a:cubicBezTo>
                  <a:cubicBezTo>
                    <a:pt x="174" y="1431"/>
                    <a:pt x="137" y="1509"/>
                    <a:pt x="107" y="1586"/>
                  </a:cubicBezTo>
                  <a:cubicBezTo>
                    <a:pt x="93" y="1620"/>
                    <a:pt x="81" y="1653"/>
                    <a:pt x="74" y="1683"/>
                  </a:cubicBezTo>
                  <a:cubicBezTo>
                    <a:pt x="67" y="1697"/>
                    <a:pt x="63" y="1712"/>
                    <a:pt x="59" y="1731"/>
                  </a:cubicBezTo>
                  <a:cubicBezTo>
                    <a:pt x="56" y="1745"/>
                    <a:pt x="48" y="1771"/>
                    <a:pt x="44" y="1790"/>
                  </a:cubicBezTo>
                  <a:cubicBezTo>
                    <a:pt x="41" y="1812"/>
                    <a:pt x="33" y="1830"/>
                    <a:pt x="30" y="1849"/>
                  </a:cubicBezTo>
                  <a:cubicBezTo>
                    <a:pt x="19" y="1908"/>
                    <a:pt x="11" y="1967"/>
                    <a:pt x="4" y="2026"/>
                  </a:cubicBezTo>
                  <a:cubicBezTo>
                    <a:pt x="0" y="2085"/>
                    <a:pt x="0" y="2133"/>
                    <a:pt x="0" y="2163"/>
                  </a:cubicBezTo>
                  <a:lnTo>
                    <a:pt x="0" y="2714"/>
                  </a:lnTo>
                  <a:lnTo>
                    <a:pt x="0" y="2732"/>
                  </a:lnTo>
                  <a:lnTo>
                    <a:pt x="0" y="2740"/>
                  </a:lnTo>
                  <a:lnTo>
                    <a:pt x="0" y="2758"/>
                  </a:lnTo>
                  <a:lnTo>
                    <a:pt x="0" y="2895"/>
                  </a:lnTo>
                  <a:lnTo>
                    <a:pt x="0" y="2965"/>
                  </a:lnTo>
                  <a:lnTo>
                    <a:pt x="0" y="2976"/>
                  </a:lnTo>
                  <a:cubicBezTo>
                    <a:pt x="0" y="3009"/>
                    <a:pt x="4" y="3043"/>
                    <a:pt x="7" y="3076"/>
                  </a:cubicBezTo>
                  <a:cubicBezTo>
                    <a:pt x="11" y="3109"/>
                    <a:pt x="11" y="3131"/>
                    <a:pt x="15" y="3161"/>
                  </a:cubicBezTo>
                  <a:cubicBezTo>
                    <a:pt x="22" y="3187"/>
                    <a:pt x="33" y="3224"/>
                    <a:pt x="41" y="3257"/>
                  </a:cubicBezTo>
                  <a:cubicBezTo>
                    <a:pt x="48" y="3287"/>
                    <a:pt x="56" y="3313"/>
                    <a:pt x="63" y="3338"/>
                  </a:cubicBezTo>
                  <a:cubicBezTo>
                    <a:pt x="74" y="3368"/>
                    <a:pt x="93" y="3405"/>
                    <a:pt x="107" y="3438"/>
                  </a:cubicBezTo>
                  <a:cubicBezTo>
                    <a:pt x="122" y="3468"/>
                    <a:pt x="126" y="3490"/>
                    <a:pt x="141" y="3516"/>
                  </a:cubicBezTo>
                  <a:cubicBezTo>
                    <a:pt x="155" y="3542"/>
                    <a:pt x="181" y="3582"/>
                    <a:pt x="200" y="3612"/>
                  </a:cubicBezTo>
                  <a:cubicBezTo>
                    <a:pt x="222" y="3645"/>
                    <a:pt x="229" y="3664"/>
                    <a:pt x="248" y="3690"/>
                  </a:cubicBezTo>
                  <a:cubicBezTo>
                    <a:pt x="270" y="3723"/>
                    <a:pt x="299" y="3752"/>
                    <a:pt x="325" y="3786"/>
                  </a:cubicBezTo>
                  <a:cubicBezTo>
                    <a:pt x="344" y="3808"/>
                    <a:pt x="362" y="3834"/>
                    <a:pt x="385" y="3856"/>
                  </a:cubicBezTo>
                  <a:cubicBezTo>
                    <a:pt x="414" y="3889"/>
                    <a:pt x="451" y="3919"/>
                    <a:pt x="484" y="3952"/>
                  </a:cubicBezTo>
                  <a:cubicBezTo>
                    <a:pt x="506" y="3974"/>
                    <a:pt x="529" y="3996"/>
                    <a:pt x="555" y="4015"/>
                  </a:cubicBezTo>
                  <a:cubicBezTo>
                    <a:pt x="595" y="4052"/>
                    <a:pt x="640" y="4085"/>
                    <a:pt x="684" y="4118"/>
                  </a:cubicBezTo>
                  <a:cubicBezTo>
                    <a:pt x="706" y="4133"/>
                    <a:pt x="728" y="4152"/>
                    <a:pt x="750" y="4166"/>
                  </a:cubicBezTo>
                  <a:cubicBezTo>
                    <a:pt x="821" y="4218"/>
                    <a:pt x="898" y="4266"/>
                    <a:pt x="980" y="4311"/>
                  </a:cubicBezTo>
                  <a:cubicBezTo>
                    <a:pt x="1607" y="4662"/>
                    <a:pt x="2418" y="4837"/>
                    <a:pt x="3229" y="4837"/>
                  </a:cubicBezTo>
                  <a:cubicBezTo>
                    <a:pt x="4080" y="4837"/>
                    <a:pt x="4931" y="4645"/>
                    <a:pt x="5570" y="4263"/>
                  </a:cubicBezTo>
                  <a:cubicBezTo>
                    <a:pt x="5648" y="4218"/>
                    <a:pt x="5718" y="4170"/>
                    <a:pt x="5788" y="4118"/>
                  </a:cubicBezTo>
                  <a:cubicBezTo>
                    <a:pt x="5811" y="4104"/>
                    <a:pt x="5829" y="4085"/>
                    <a:pt x="5851" y="4070"/>
                  </a:cubicBezTo>
                  <a:cubicBezTo>
                    <a:pt x="5892" y="4037"/>
                    <a:pt x="5936" y="4000"/>
                    <a:pt x="5977" y="3967"/>
                  </a:cubicBezTo>
                  <a:cubicBezTo>
                    <a:pt x="5999" y="3945"/>
                    <a:pt x="6018" y="3922"/>
                    <a:pt x="6040" y="3900"/>
                  </a:cubicBezTo>
                  <a:cubicBezTo>
                    <a:pt x="6073" y="3871"/>
                    <a:pt x="6106" y="3837"/>
                    <a:pt x="6132" y="3808"/>
                  </a:cubicBezTo>
                  <a:cubicBezTo>
                    <a:pt x="6154" y="3782"/>
                    <a:pt x="6169" y="3760"/>
                    <a:pt x="6188" y="3734"/>
                  </a:cubicBezTo>
                  <a:cubicBezTo>
                    <a:pt x="6214" y="3704"/>
                    <a:pt x="6239" y="3671"/>
                    <a:pt x="6262" y="3642"/>
                  </a:cubicBezTo>
                  <a:cubicBezTo>
                    <a:pt x="6284" y="3612"/>
                    <a:pt x="6291" y="3590"/>
                    <a:pt x="6306" y="3564"/>
                  </a:cubicBezTo>
                  <a:cubicBezTo>
                    <a:pt x="6324" y="3538"/>
                    <a:pt x="6347" y="3501"/>
                    <a:pt x="6361" y="3472"/>
                  </a:cubicBezTo>
                  <a:cubicBezTo>
                    <a:pt x="6380" y="3438"/>
                    <a:pt x="6384" y="3416"/>
                    <a:pt x="6395" y="3390"/>
                  </a:cubicBezTo>
                  <a:cubicBezTo>
                    <a:pt x="6406" y="3364"/>
                    <a:pt x="6424" y="3327"/>
                    <a:pt x="6432" y="3294"/>
                  </a:cubicBezTo>
                  <a:cubicBezTo>
                    <a:pt x="6443" y="3265"/>
                    <a:pt x="6446" y="3239"/>
                    <a:pt x="6454" y="3213"/>
                  </a:cubicBezTo>
                  <a:cubicBezTo>
                    <a:pt x="6461" y="3187"/>
                    <a:pt x="6469" y="3150"/>
                    <a:pt x="6476" y="3117"/>
                  </a:cubicBezTo>
                  <a:cubicBezTo>
                    <a:pt x="6480" y="3083"/>
                    <a:pt x="6480" y="3061"/>
                    <a:pt x="6480" y="3035"/>
                  </a:cubicBezTo>
                  <a:cubicBezTo>
                    <a:pt x="6483" y="3006"/>
                    <a:pt x="6487" y="2980"/>
                    <a:pt x="6487" y="2950"/>
                  </a:cubicBezTo>
                  <a:lnTo>
                    <a:pt x="6487" y="2884"/>
                  </a:lnTo>
                  <a:lnTo>
                    <a:pt x="6487" y="2873"/>
                  </a:lnTo>
                  <a:lnTo>
                    <a:pt x="6487" y="2732"/>
                  </a:lnTo>
                  <a:lnTo>
                    <a:pt x="6487" y="2437"/>
                  </a:lnTo>
                  <a:lnTo>
                    <a:pt x="6487" y="2141"/>
                  </a:lnTo>
                  <a:cubicBezTo>
                    <a:pt x="6487" y="2096"/>
                    <a:pt x="6483" y="2063"/>
                    <a:pt x="6483" y="2034"/>
                  </a:cubicBezTo>
                  <a:cubicBezTo>
                    <a:pt x="6480" y="1989"/>
                    <a:pt x="6476" y="1949"/>
                    <a:pt x="6469" y="1904"/>
                  </a:cubicBezTo>
                  <a:cubicBezTo>
                    <a:pt x="6465" y="1890"/>
                    <a:pt x="6465" y="1875"/>
                    <a:pt x="6461" y="1860"/>
                  </a:cubicBezTo>
                  <a:cubicBezTo>
                    <a:pt x="6461" y="1856"/>
                    <a:pt x="6461" y="1856"/>
                    <a:pt x="6461" y="1853"/>
                  </a:cubicBezTo>
                  <a:cubicBezTo>
                    <a:pt x="6461" y="1853"/>
                    <a:pt x="6461" y="1849"/>
                    <a:pt x="6461" y="1849"/>
                  </a:cubicBezTo>
                  <a:cubicBezTo>
                    <a:pt x="6454" y="1816"/>
                    <a:pt x="6446" y="1790"/>
                    <a:pt x="6443" y="1764"/>
                  </a:cubicBezTo>
                  <a:cubicBezTo>
                    <a:pt x="6428" y="1712"/>
                    <a:pt x="6413" y="1660"/>
                    <a:pt x="6395" y="1612"/>
                  </a:cubicBezTo>
                  <a:cubicBezTo>
                    <a:pt x="6387" y="1590"/>
                    <a:pt x="6384" y="1579"/>
                    <a:pt x="6380" y="1572"/>
                  </a:cubicBezTo>
                  <a:lnTo>
                    <a:pt x="6376" y="1564"/>
                  </a:lnTo>
                  <a:cubicBezTo>
                    <a:pt x="6302" y="1379"/>
                    <a:pt x="6199" y="1209"/>
                    <a:pt x="6069" y="1062"/>
                  </a:cubicBezTo>
                  <a:cubicBezTo>
                    <a:pt x="6051" y="1039"/>
                    <a:pt x="6029" y="1017"/>
                    <a:pt x="6010" y="995"/>
                  </a:cubicBezTo>
                  <a:lnTo>
                    <a:pt x="6003" y="988"/>
                  </a:lnTo>
                  <a:lnTo>
                    <a:pt x="5970" y="951"/>
                  </a:lnTo>
                  <a:cubicBezTo>
                    <a:pt x="5955" y="936"/>
                    <a:pt x="5940" y="925"/>
                    <a:pt x="5925" y="910"/>
                  </a:cubicBezTo>
                  <a:lnTo>
                    <a:pt x="5899" y="884"/>
                  </a:lnTo>
                  <a:cubicBezTo>
                    <a:pt x="5873" y="858"/>
                    <a:pt x="5848" y="836"/>
                    <a:pt x="5818" y="810"/>
                  </a:cubicBezTo>
                  <a:cubicBezTo>
                    <a:pt x="5792" y="788"/>
                    <a:pt x="5763" y="766"/>
                    <a:pt x="5733" y="740"/>
                  </a:cubicBezTo>
                  <a:cubicBezTo>
                    <a:pt x="5703" y="718"/>
                    <a:pt x="5663" y="692"/>
                    <a:pt x="5630" y="666"/>
                  </a:cubicBezTo>
                  <a:lnTo>
                    <a:pt x="5574" y="629"/>
                  </a:lnTo>
                  <a:cubicBezTo>
                    <a:pt x="5541" y="607"/>
                    <a:pt x="5511" y="585"/>
                    <a:pt x="5478" y="566"/>
                  </a:cubicBezTo>
                  <a:cubicBezTo>
                    <a:pt x="5445" y="548"/>
                    <a:pt x="5408" y="526"/>
                    <a:pt x="5374" y="503"/>
                  </a:cubicBezTo>
                  <a:lnTo>
                    <a:pt x="5363" y="500"/>
                  </a:lnTo>
                  <a:cubicBezTo>
                    <a:pt x="5116" y="367"/>
                    <a:pt x="4850" y="256"/>
                    <a:pt x="4576" y="178"/>
                  </a:cubicBezTo>
                  <a:lnTo>
                    <a:pt x="4572" y="178"/>
                  </a:lnTo>
                  <a:lnTo>
                    <a:pt x="4510" y="160"/>
                  </a:lnTo>
                  <a:cubicBezTo>
                    <a:pt x="4473" y="149"/>
                    <a:pt x="4425" y="137"/>
                    <a:pt x="4369" y="126"/>
                  </a:cubicBezTo>
                  <a:cubicBezTo>
                    <a:pt x="4299" y="108"/>
                    <a:pt x="4218" y="93"/>
                    <a:pt x="4125" y="75"/>
                  </a:cubicBezTo>
                  <a:cubicBezTo>
                    <a:pt x="3996" y="52"/>
                    <a:pt x="3841" y="30"/>
                    <a:pt x="3667" y="19"/>
                  </a:cubicBezTo>
                  <a:cubicBezTo>
                    <a:pt x="3523" y="7"/>
                    <a:pt x="3379" y="1"/>
                    <a:pt x="3235" y="1"/>
                  </a:cubicBezTo>
                  <a:close/>
                </a:path>
              </a:pathLst>
            </a:custGeom>
            <a:solidFill>
              <a:srgbClr val="73E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30"/>
            <p:cNvSpPr/>
            <p:nvPr/>
          </p:nvSpPr>
          <p:spPr>
            <a:xfrm>
              <a:off x="2129150" y="4052950"/>
              <a:ext cx="132900" cy="77000"/>
            </a:xfrm>
            <a:custGeom>
              <a:rect b="b" l="l" r="r" t="t"/>
              <a:pathLst>
                <a:path extrusionOk="0" h="3080" w="5316">
                  <a:moveTo>
                    <a:pt x="2666" y="1"/>
                  </a:moveTo>
                  <a:cubicBezTo>
                    <a:pt x="2662" y="1"/>
                    <a:pt x="2658" y="1"/>
                    <a:pt x="2654" y="1"/>
                  </a:cubicBezTo>
                  <a:cubicBezTo>
                    <a:pt x="1187" y="5"/>
                    <a:pt x="0" y="696"/>
                    <a:pt x="0" y="1546"/>
                  </a:cubicBezTo>
                  <a:cubicBezTo>
                    <a:pt x="4" y="2394"/>
                    <a:pt x="1188" y="3080"/>
                    <a:pt x="2650" y="3080"/>
                  </a:cubicBezTo>
                  <a:cubicBezTo>
                    <a:pt x="2653" y="3080"/>
                    <a:pt x="2657" y="3080"/>
                    <a:pt x="2661" y="3080"/>
                  </a:cubicBezTo>
                  <a:cubicBezTo>
                    <a:pt x="4129" y="3073"/>
                    <a:pt x="5315" y="2381"/>
                    <a:pt x="5315" y="1531"/>
                  </a:cubicBezTo>
                  <a:cubicBezTo>
                    <a:pt x="5312" y="683"/>
                    <a:pt x="4128" y="1"/>
                    <a:pt x="2666" y="1"/>
                  </a:cubicBezTo>
                  <a:close/>
                </a:path>
              </a:pathLst>
            </a:custGeom>
            <a:solidFill>
              <a:srgbClr val="34C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30"/>
            <p:cNvSpPr/>
            <p:nvPr/>
          </p:nvSpPr>
          <p:spPr>
            <a:xfrm>
              <a:off x="1852925" y="4500400"/>
              <a:ext cx="25" cy="25"/>
            </a:xfrm>
            <a:custGeom>
              <a:rect b="b" l="l" r="r" t="t"/>
              <a:pathLst>
                <a:path extrusionOk="0" h="1" w="1">
                  <a:moveTo>
                    <a:pt x="1" y="0"/>
                  </a:moveTo>
                  <a:lnTo>
                    <a:pt x="1" y="0"/>
                  </a:lnTo>
                  <a:lnTo>
                    <a:pt x="1" y="0"/>
                  </a:lnTo>
                  <a:close/>
                </a:path>
              </a:pathLst>
            </a:custGeom>
            <a:solidFill>
              <a:srgbClr val="0E2B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30"/>
            <p:cNvSpPr/>
            <p:nvPr/>
          </p:nvSpPr>
          <p:spPr>
            <a:xfrm>
              <a:off x="1848125" y="4481825"/>
              <a:ext cx="225" cy="1675"/>
            </a:xfrm>
            <a:custGeom>
              <a:rect b="b" l="l" r="r" t="t"/>
              <a:pathLst>
                <a:path extrusionOk="0" h="67" w="9">
                  <a:moveTo>
                    <a:pt x="8" y="67"/>
                  </a:moveTo>
                  <a:cubicBezTo>
                    <a:pt x="8" y="45"/>
                    <a:pt x="1" y="23"/>
                    <a:pt x="1" y="0"/>
                  </a:cubicBezTo>
                  <a:lnTo>
                    <a:pt x="1" y="0"/>
                  </a:lnTo>
                  <a:cubicBezTo>
                    <a:pt x="1" y="23"/>
                    <a:pt x="8" y="45"/>
                    <a:pt x="8" y="67"/>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30"/>
            <p:cNvSpPr/>
            <p:nvPr/>
          </p:nvSpPr>
          <p:spPr>
            <a:xfrm>
              <a:off x="1848125" y="4415475"/>
              <a:ext cx="224475" cy="186575"/>
            </a:xfrm>
            <a:custGeom>
              <a:rect b="b" l="l" r="r" t="t"/>
              <a:pathLst>
                <a:path extrusionOk="0" h="7463" w="8979">
                  <a:moveTo>
                    <a:pt x="7803" y="0"/>
                  </a:moveTo>
                  <a:cubicBezTo>
                    <a:pt x="7796" y="30"/>
                    <a:pt x="7792" y="52"/>
                    <a:pt x="7781" y="85"/>
                  </a:cubicBezTo>
                  <a:cubicBezTo>
                    <a:pt x="7770" y="119"/>
                    <a:pt x="7755" y="159"/>
                    <a:pt x="7744" y="185"/>
                  </a:cubicBezTo>
                  <a:cubicBezTo>
                    <a:pt x="7730" y="215"/>
                    <a:pt x="7726" y="233"/>
                    <a:pt x="7707" y="267"/>
                  </a:cubicBezTo>
                  <a:cubicBezTo>
                    <a:pt x="7693" y="300"/>
                    <a:pt x="7667" y="340"/>
                    <a:pt x="7652" y="366"/>
                  </a:cubicBezTo>
                  <a:cubicBezTo>
                    <a:pt x="7637" y="392"/>
                    <a:pt x="7622" y="422"/>
                    <a:pt x="7604" y="448"/>
                  </a:cubicBezTo>
                  <a:cubicBezTo>
                    <a:pt x="7582" y="481"/>
                    <a:pt x="7556" y="511"/>
                    <a:pt x="7530" y="544"/>
                  </a:cubicBezTo>
                  <a:cubicBezTo>
                    <a:pt x="7511" y="570"/>
                    <a:pt x="7493" y="596"/>
                    <a:pt x="7471" y="621"/>
                  </a:cubicBezTo>
                  <a:cubicBezTo>
                    <a:pt x="7441" y="655"/>
                    <a:pt x="7408" y="684"/>
                    <a:pt x="7375" y="718"/>
                  </a:cubicBezTo>
                  <a:cubicBezTo>
                    <a:pt x="7353" y="740"/>
                    <a:pt x="7330" y="766"/>
                    <a:pt x="7308" y="788"/>
                  </a:cubicBezTo>
                  <a:cubicBezTo>
                    <a:pt x="7268" y="821"/>
                    <a:pt x="7223" y="858"/>
                    <a:pt x="7175" y="891"/>
                  </a:cubicBezTo>
                  <a:cubicBezTo>
                    <a:pt x="7153" y="910"/>
                    <a:pt x="7134" y="928"/>
                    <a:pt x="7112" y="943"/>
                  </a:cubicBezTo>
                  <a:cubicBezTo>
                    <a:pt x="7042" y="995"/>
                    <a:pt x="6964" y="1046"/>
                    <a:pt x="6887" y="1095"/>
                  </a:cubicBezTo>
                  <a:cubicBezTo>
                    <a:pt x="6224" y="1489"/>
                    <a:pt x="5342" y="1688"/>
                    <a:pt x="4460" y="1688"/>
                  </a:cubicBezTo>
                  <a:cubicBezTo>
                    <a:pt x="3616" y="1688"/>
                    <a:pt x="2771" y="1506"/>
                    <a:pt x="2119" y="1139"/>
                  </a:cubicBezTo>
                  <a:cubicBezTo>
                    <a:pt x="2034" y="1095"/>
                    <a:pt x="1956" y="1043"/>
                    <a:pt x="1882" y="995"/>
                  </a:cubicBezTo>
                  <a:cubicBezTo>
                    <a:pt x="1860" y="976"/>
                    <a:pt x="1838" y="958"/>
                    <a:pt x="1812" y="939"/>
                  </a:cubicBezTo>
                  <a:cubicBezTo>
                    <a:pt x="1767" y="906"/>
                    <a:pt x="1719" y="873"/>
                    <a:pt x="1675" y="836"/>
                  </a:cubicBezTo>
                  <a:cubicBezTo>
                    <a:pt x="1653" y="814"/>
                    <a:pt x="1631" y="791"/>
                    <a:pt x="1605" y="769"/>
                  </a:cubicBezTo>
                  <a:cubicBezTo>
                    <a:pt x="1572" y="736"/>
                    <a:pt x="1535" y="703"/>
                    <a:pt x="1501" y="669"/>
                  </a:cubicBezTo>
                  <a:cubicBezTo>
                    <a:pt x="1479" y="644"/>
                    <a:pt x="1461" y="621"/>
                    <a:pt x="1438" y="596"/>
                  </a:cubicBezTo>
                  <a:cubicBezTo>
                    <a:pt x="1413" y="562"/>
                    <a:pt x="1379" y="522"/>
                    <a:pt x="1361" y="496"/>
                  </a:cubicBezTo>
                  <a:cubicBezTo>
                    <a:pt x="1339" y="470"/>
                    <a:pt x="1328" y="448"/>
                    <a:pt x="1309" y="414"/>
                  </a:cubicBezTo>
                  <a:cubicBezTo>
                    <a:pt x="1287" y="381"/>
                    <a:pt x="1261" y="344"/>
                    <a:pt x="1246" y="318"/>
                  </a:cubicBezTo>
                  <a:cubicBezTo>
                    <a:pt x="1231" y="289"/>
                    <a:pt x="1224" y="267"/>
                    <a:pt x="1209" y="233"/>
                  </a:cubicBezTo>
                  <a:cubicBezTo>
                    <a:pt x="1195" y="200"/>
                    <a:pt x="1176" y="163"/>
                    <a:pt x="1165" y="134"/>
                  </a:cubicBezTo>
                  <a:cubicBezTo>
                    <a:pt x="1158" y="104"/>
                    <a:pt x="1150" y="74"/>
                    <a:pt x="1143" y="45"/>
                  </a:cubicBezTo>
                  <a:cubicBezTo>
                    <a:pt x="1139" y="37"/>
                    <a:pt x="1135" y="26"/>
                    <a:pt x="1135" y="19"/>
                  </a:cubicBezTo>
                  <a:cubicBezTo>
                    <a:pt x="1110" y="45"/>
                    <a:pt x="1080" y="71"/>
                    <a:pt x="1054" y="100"/>
                  </a:cubicBezTo>
                  <a:cubicBezTo>
                    <a:pt x="999" y="156"/>
                    <a:pt x="943" y="211"/>
                    <a:pt x="895" y="267"/>
                  </a:cubicBezTo>
                  <a:cubicBezTo>
                    <a:pt x="829" y="344"/>
                    <a:pt x="766" y="422"/>
                    <a:pt x="710" y="499"/>
                  </a:cubicBezTo>
                  <a:lnTo>
                    <a:pt x="677" y="551"/>
                  </a:lnTo>
                  <a:cubicBezTo>
                    <a:pt x="611" y="640"/>
                    <a:pt x="551" y="729"/>
                    <a:pt x="507" y="810"/>
                  </a:cubicBezTo>
                  <a:lnTo>
                    <a:pt x="507" y="814"/>
                  </a:lnTo>
                  <a:cubicBezTo>
                    <a:pt x="500" y="821"/>
                    <a:pt x="496" y="828"/>
                    <a:pt x="492" y="839"/>
                  </a:cubicBezTo>
                  <a:cubicBezTo>
                    <a:pt x="459" y="895"/>
                    <a:pt x="429" y="950"/>
                    <a:pt x="404" y="998"/>
                  </a:cubicBezTo>
                  <a:cubicBezTo>
                    <a:pt x="392" y="1021"/>
                    <a:pt x="381" y="1039"/>
                    <a:pt x="374" y="1058"/>
                  </a:cubicBezTo>
                  <a:cubicBezTo>
                    <a:pt x="337" y="1131"/>
                    <a:pt x="311" y="1191"/>
                    <a:pt x="289" y="1239"/>
                  </a:cubicBezTo>
                  <a:cubicBezTo>
                    <a:pt x="289" y="1242"/>
                    <a:pt x="285" y="1246"/>
                    <a:pt x="285" y="1250"/>
                  </a:cubicBezTo>
                  <a:cubicBezTo>
                    <a:pt x="278" y="1268"/>
                    <a:pt x="270" y="1283"/>
                    <a:pt x="263" y="1302"/>
                  </a:cubicBezTo>
                  <a:cubicBezTo>
                    <a:pt x="256" y="1320"/>
                    <a:pt x="248" y="1346"/>
                    <a:pt x="241" y="1364"/>
                  </a:cubicBezTo>
                  <a:cubicBezTo>
                    <a:pt x="219" y="1427"/>
                    <a:pt x="197" y="1490"/>
                    <a:pt x="174" y="1553"/>
                  </a:cubicBezTo>
                  <a:cubicBezTo>
                    <a:pt x="163" y="1590"/>
                    <a:pt x="152" y="1627"/>
                    <a:pt x="141" y="1667"/>
                  </a:cubicBezTo>
                  <a:cubicBezTo>
                    <a:pt x="115" y="1760"/>
                    <a:pt x="89" y="1856"/>
                    <a:pt x="71" y="1952"/>
                  </a:cubicBezTo>
                  <a:cubicBezTo>
                    <a:pt x="71" y="1963"/>
                    <a:pt x="63" y="1974"/>
                    <a:pt x="63" y="1989"/>
                  </a:cubicBezTo>
                  <a:cubicBezTo>
                    <a:pt x="38" y="2122"/>
                    <a:pt x="19" y="2255"/>
                    <a:pt x="12" y="2388"/>
                  </a:cubicBezTo>
                  <a:cubicBezTo>
                    <a:pt x="8" y="2410"/>
                    <a:pt x="8" y="2433"/>
                    <a:pt x="8" y="2451"/>
                  </a:cubicBezTo>
                  <a:cubicBezTo>
                    <a:pt x="4" y="2518"/>
                    <a:pt x="1" y="2584"/>
                    <a:pt x="1" y="2654"/>
                  </a:cubicBezTo>
                  <a:lnTo>
                    <a:pt x="1" y="2654"/>
                  </a:lnTo>
                  <a:lnTo>
                    <a:pt x="1" y="2654"/>
                  </a:lnTo>
                  <a:cubicBezTo>
                    <a:pt x="1" y="2654"/>
                    <a:pt x="1" y="2654"/>
                    <a:pt x="1" y="2654"/>
                  </a:cubicBezTo>
                  <a:lnTo>
                    <a:pt x="1" y="2654"/>
                  </a:lnTo>
                  <a:lnTo>
                    <a:pt x="1" y="2657"/>
                  </a:lnTo>
                  <a:lnTo>
                    <a:pt x="1" y="2657"/>
                  </a:lnTo>
                  <a:cubicBezTo>
                    <a:pt x="1" y="2656"/>
                    <a:pt x="1" y="2655"/>
                    <a:pt x="1" y="2654"/>
                  </a:cubicBezTo>
                  <a:lnTo>
                    <a:pt x="1" y="2654"/>
                  </a:lnTo>
                  <a:cubicBezTo>
                    <a:pt x="1" y="2656"/>
                    <a:pt x="1" y="2658"/>
                    <a:pt x="1" y="2660"/>
                  </a:cubicBezTo>
                  <a:lnTo>
                    <a:pt x="1" y="2660"/>
                  </a:lnTo>
                  <a:lnTo>
                    <a:pt x="1" y="2657"/>
                  </a:lnTo>
                  <a:lnTo>
                    <a:pt x="1" y="2657"/>
                  </a:lnTo>
                  <a:cubicBezTo>
                    <a:pt x="1" y="2678"/>
                    <a:pt x="8" y="2700"/>
                    <a:pt x="8" y="2721"/>
                  </a:cubicBezTo>
                  <a:cubicBezTo>
                    <a:pt x="5" y="2704"/>
                    <a:pt x="1" y="2681"/>
                    <a:pt x="1" y="2660"/>
                  </a:cubicBezTo>
                  <a:lnTo>
                    <a:pt x="1" y="2660"/>
                  </a:lnTo>
                  <a:lnTo>
                    <a:pt x="27" y="4595"/>
                  </a:lnTo>
                  <a:cubicBezTo>
                    <a:pt x="27" y="4687"/>
                    <a:pt x="34" y="4776"/>
                    <a:pt x="45" y="4865"/>
                  </a:cubicBezTo>
                  <a:cubicBezTo>
                    <a:pt x="49" y="4880"/>
                    <a:pt x="49" y="4894"/>
                    <a:pt x="52" y="4909"/>
                  </a:cubicBezTo>
                  <a:cubicBezTo>
                    <a:pt x="52" y="4920"/>
                    <a:pt x="56" y="4939"/>
                    <a:pt x="60" y="4953"/>
                  </a:cubicBezTo>
                  <a:cubicBezTo>
                    <a:pt x="63" y="4972"/>
                    <a:pt x="63" y="4987"/>
                    <a:pt x="67" y="5002"/>
                  </a:cubicBezTo>
                  <a:cubicBezTo>
                    <a:pt x="78" y="5050"/>
                    <a:pt x="89" y="5098"/>
                    <a:pt x="104" y="5146"/>
                  </a:cubicBezTo>
                  <a:cubicBezTo>
                    <a:pt x="108" y="5149"/>
                    <a:pt x="108" y="5153"/>
                    <a:pt x="108" y="5157"/>
                  </a:cubicBezTo>
                  <a:lnTo>
                    <a:pt x="108" y="5164"/>
                  </a:lnTo>
                  <a:cubicBezTo>
                    <a:pt x="112" y="5175"/>
                    <a:pt x="115" y="5183"/>
                    <a:pt x="119" y="5194"/>
                  </a:cubicBezTo>
                  <a:cubicBezTo>
                    <a:pt x="130" y="5231"/>
                    <a:pt x="148" y="5271"/>
                    <a:pt x="163" y="5316"/>
                  </a:cubicBezTo>
                  <a:cubicBezTo>
                    <a:pt x="174" y="5342"/>
                    <a:pt x="182" y="5360"/>
                    <a:pt x="189" y="5382"/>
                  </a:cubicBezTo>
                  <a:cubicBezTo>
                    <a:pt x="200" y="5408"/>
                    <a:pt x="211" y="5434"/>
                    <a:pt x="226" y="5460"/>
                  </a:cubicBezTo>
                  <a:cubicBezTo>
                    <a:pt x="241" y="5497"/>
                    <a:pt x="259" y="5534"/>
                    <a:pt x="278" y="5563"/>
                  </a:cubicBezTo>
                  <a:lnTo>
                    <a:pt x="296" y="5604"/>
                  </a:lnTo>
                  <a:cubicBezTo>
                    <a:pt x="333" y="5659"/>
                    <a:pt x="363" y="5715"/>
                    <a:pt x="389" y="5752"/>
                  </a:cubicBezTo>
                  <a:lnTo>
                    <a:pt x="400" y="5767"/>
                  </a:lnTo>
                  <a:cubicBezTo>
                    <a:pt x="404" y="5770"/>
                    <a:pt x="404" y="5774"/>
                    <a:pt x="407" y="5778"/>
                  </a:cubicBezTo>
                  <a:lnTo>
                    <a:pt x="429" y="5807"/>
                  </a:lnTo>
                  <a:cubicBezTo>
                    <a:pt x="444" y="5829"/>
                    <a:pt x="463" y="5855"/>
                    <a:pt x="485" y="5885"/>
                  </a:cubicBezTo>
                  <a:cubicBezTo>
                    <a:pt x="500" y="5903"/>
                    <a:pt x="514" y="5918"/>
                    <a:pt x="529" y="5944"/>
                  </a:cubicBezTo>
                  <a:cubicBezTo>
                    <a:pt x="548" y="5966"/>
                    <a:pt x="570" y="5988"/>
                    <a:pt x="592" y="6014"/>
                  </a:cubicBezTo>
                  <a:cubicBezTo>
                    <a:pt x="611" y="6040"/>
                    <a:pt x="636" y="6066"/>
                    <a:pt x="655" y="6085"/>
                  </a:cubicBezTo>
                  <a:cubicBezTo>
                    <a:pt x="673" y="6107"/>
                    <a:pt x="692" y="6125"/>
                    <a:pt x="714" y="6147"/>
                  </a:cubicBezTo>
                  <a:cubicBezTo>
                    <a:pt x="755" y="6188"/>
                    <a:pt x="795" y="6229"/>
                    <a:pt x="836" y="6266"/>
                  </a:cubicBezTo>
                  <a:cubicBezTo>
                    <a:pt x="843" y="6273"/>
                    <a:pt x="851" y="6280"/>
                    <a:pt x="858" y="6288"/>
                  </a:cubicBezTo>
                  <a:lnTo>
                    <a:pt x="869" y="6295"/>
                  </a:lnTo>
                  <a:lnTo>
                    <a:pt x="888" y="6310"/>
                  </a:lnTo>
                  <a:cubicBezTo>
                    <a:pt x="1025" y="6432"/>
                    <a:pt x="1172" y="6539"/>
                    <a:pt x="1328" y="6635"/>
                  </a:cubicBezTo>
                  <a:lnTo>
                    <a:pt x="1361" y="6657"/>
                  </a:lnTo>
                  <a:cubicBezTo>
                    <a:pt x="1409" y="6687"/>
                    <a:pt x="1461" y="6717"/>
                    <a:pt x="1520" y="6750"/>
                  </a:cubicBezTo>
                  <a:cubicBezTo>
                    <a:pt x="1701" y="6850"/>
                    <a:pt x="1886" y="6938"/>
                    <a:pt x="2074" y="7016"/>
                  </a:cubicBezTo>
                  <a:lnTo>
                    <a:pt x="2133" y="7038"/>
                  </a:lnTo>
                  <a:cubicBezTo>
                    <a:pt x="2300" y="7101"/>
                    <a:pt x="2459" y="7156"/>
                    <a:pt x="2618" y="7201"/>
                  </a:cubicBezTo>
                  <a:lnTo>
                    <a:pt x="2640" y="7208"/>
                  </a:lnTo>
                  <a:cubicBezTo>
                    <a:pt x="2688" y="7227"/>
                    <a:pt x="2747" y="7241"/>
                    <a:pt x="2802" y="7256"/>
                  </a:cubicBezTo>
                  <a:cubicBezTo>
                    <a:pt x="2836" y="7264"/>
                    <a:pt x="2869" y="7271"/>
                    <a:pt x="2906" y="7278"/>
                  </a:cubicBezTo>
                  <a:lnTo>
                    <a:pt x="2965" y="7293"/>
                  </a:lnTo>
                  <a:cubicBezTo>
                    <a:pt x="2976" y="7297"/>
                    <a:pt x="2991" y="7297"/>
                    <a:pt x="3002" y="7301"/>
                  </a:cubicBezTo>
                  <a:cubicBezTo>
                    <a:pt x="3094" y="7319"/>
                    <a:pt x="3183" y="7338"/>
                    <a:pt x="3272" y="7352"/>
                  </a:cubicBezTo>
                  <a:cubicBezTo>
                    <a:pt x="3309" y="7360"/>
                    <a:pt x="3346" y="7367"/>
                    <a:pt x="3383" y="7371"/>
                  </a:cubicBezTo>
                  <a:cubicBezTo>
                    <a:pt x="3501" y="7393"/>
                    <a:pt x="3612" y="7408"/>
                    <a:pt x="3715" y="7419"/>
                  </a:cubicBezTo>
                  <a:lnTo>
                    <a:pt x="3775" y="7423"/>
                  </a:lnTo>
                  <a:cubicBezTo>
                    <a:pt x="3823" y="7430"/>
                    <a:pt x="3871" y="7434"/>
                    <a:pt x="3919" y="7437"/>
                  </a:cubicBezTo>
                  <a:cubicBezTo>
                    <a:pt x="4113" y="7454"/>
                    <a:pt x="4307" y="7462"/>
                    <a:pt x="4501" y="7462"/>
                  </a:cubicBezTo>
                  <a:cubicBezTo>
                    <a:pt x="4695" y="7462"/>
                    <a:pt x="4889" y="7454"/>
                    <a:pt x="5083" y="7437"/>
                  </a:cubicBezTo>
                  <a:lnTo>
                    <a:pt x="5124" y="7434"/>
                  </a:lnTo>
                  <a:lnTo>
                    <a:pt x="5209" y="7426"/>
                  </a:lnTo>
                  <a:cubicBezTo>
                    <a:pt x="5242" y="7423"/>
                    <a:pt x="5268" y="7419"/>
                    <a:pt x="5301" y="7415"/>
                  </a:cubicBezTo>
                  <a:lnTo>
                    <a:pt x="5371" y="7408"/>
                  </a:lnTo>
                  <a:lnTo>
                    <a:pt x="5512" y="7389"/>
                  </a:lnTo>
                  <a:lnTo>
                    <a:pt x="5586" y="7378"/>
                  </a:lnTo>
                  <a:lnTo>
                    <a:pt x="5700" y="7360"/>
                  </a:lnTo>
                  <a:lnTo>
                    <a:pt x="5778" y="7345"/>
                  </a:lnTo>
                  <a:lnTo>
                    <a:pt x="5859" y="7330"/>
                  </a:lnTo>
                  <a:cubicBezTo>
                    <a:pt x="5893" y="7323"/>
                    <a:pt x="5926" y="7315"/>
                    <a:pt x="5955" y="7312"/>
                  </a:cubicBezTo>
                  <a:lnTo>
                    <a:pt x="6000" y="7301"/>
                  </a:lnTo>
                  <a:lnTo>
                    <a:pt x="6092" y="7278"/>
                  </a:lnTo>
                  <a:cubicBezTo>
                    <a:pt x="6244" y="7245"/>
                    <a:pt x="6362" y="7208"/>
                    <a:pt x="6447" y="7186"/>
                  </a:cubicBezTo>
                  <a:cubicBezTo>
                    <a:pt x="6658" y="7123"/>
                    <a:pt x="6865" y="7046"/>
                    <a:pt x="7064" y="6957"/>
                  </a:cubicBezTo>
                  <a:cubicBezTo>
                    <a:pt x="7101" y="6942"/>
                    <a:pt x="7138" y="6924"/>
                    <a:pt x="7179" y="6905"/>
                  </a:cubicBezTo>
                  <a:cubicBezTo>
                    <a:pt x="7201" y="6894"/>
                    <a:pt x="7223" y="6883"/>
                    <a:pt x="7249" y="6872"/>
                  </a:cubicBezTo>
                  <a:lnTo>
                    <a:pt x="7297" y="6846"/>
                  </a:lnTo>
                  <a:cubicBezTo>
                    <a:pt x="7341" y="6824"/>
                    <a:pt x="7382" y="6802"/>
                    <a:pt x="7423" y="6779"/>
                  </a:cubicBezTo>
                  <a:lnTo>
                    <a:pt x="7493" y="6742"/>
                  </a:lnTo>
                  <a:lnTo>
                    <a:pt x="7574" y="6694"/>
                  </a:lnTo>
                  <a:cubicBezTo>
                    <a:pt x="7748" y="6591"/>
                    <a:pt x="7911" y="6473"/>
                    <a:pt x="8066" y="6347"/>
                  </a:cubicBezTo>
                  <a:cubicBezTo>
                    <a:pt x="8114" y="6306"/>
                    <a:pt x="8155" y="6273"/>
                    <a:pt x="8184" y="6247"/>
                  </a:cubicBezTo>
                  <a:lnTo>
                    <a:pt x="8188" y="6240"/>
                  </a:lnTo>
                  <a:cubicBezTo>
                    <a:pt x="8217" y="6214"/>
                    <a:pt x="8236" y="6192"/>
                    <a:pt x="8247" y="6184"/>
                  </a:cubicBezTo>
                  <a:cubicBezTo>
                    <a:pt x="8258" y="6173"/>
                    <a:pt x="8269" y="6158"/>
                    <a:pt x="8280" y="6147"/>
                  </a:cubicBezTo>
                  <a:cubicBezTo>
                    <a:pt x="8310" y="6118"/>
                    <a:pt x="8339" y="6088"/>
                    <a:pt x="8365" y="6059"/>
                  </a:cubicBezTo>
                  <a:cubicBezTo>
                    <a:pt x="8402" y="6018"/>
                    <a:pt x="8439" y="5977"/>
                    <a:pt x="8469" y="5940"/>
                  </a:cubicBezTo>
                  <a:lnTo>
                    <a:pt x="8484" y="5922"/>
                  </a:lnTo>
                  <a:lnTo>
                    <a:pt x="8502" y="5900"/>
                  </a:lnTo>
                  <a:cubicBezTo>
                    <a:pt x="8524" y="5866"/>
                    <a:pt x="8558" y="5822"/>
                    <a:pt x="8591" y="5774"/>
                  </a:cubicBezTo>
                  <a:cubicBezTo>
                    <a:pt x="8598" y="5763"/>
                    <a:pt x="8606" y="5756"/>
                    <a:pt x="8613" y="5744"/>
                  </a:cubicBezTo>
                  <a:lnTo>
                    <a:pt x="8620" y="5730"/>
                  </a:lnTo>
                  <a:cubicBezTo>
                    <a:pt x="8657" y="5674"/>
                    <a:pt x="8694" y="5615"/>
                    <a:pt x="8728" y="5556"/>
                  </a:cubicBezTo>
                  <a:cubicBezTo>
                    <a:pt x="8731" y="5545"/>
                    <a:pt x="8731" y="5545"/>
                    <a:pt x="8739" y="5530"/>
                  </a:cubicBezTo>
                  <a:cubicBezTo>
                    <a:pt x="8746" y="5519"/>
                    <a:pt x="8753" y="5504"/>
                    <a:pt x="8761" y="5493"/>
                  </a:cubicBezTo>
                  <a:lnTo>
                    <a:pt x="8794" y="5415"/>
                  </a:lnTo>
                  <a:cubicBezTo>
                    <a:pt x="8809" y="5382"/>
                    <a:pt x="8824" y="5349"/>
                    <a:pt x="8835" y="5319"/>
                  </a:cubicBezTo>
                  <a:cubicBezTo>
                    <a:pt x="8864" y="5245"/>
                    <a:pt x="8890" y="5172"/>
                    <a:pt x="8909" y="5098"/>
                  </a:cubicBezTo>
                  <a:cubicBezTo>
                    <a:pt x="8912" y="5090"/>
                    <a:pt x="8916" y="5083"/>
                    <a:pt x="8916" y="5075"/>
                  </a:cubicBezTo>
                  <a:cubicBezTo>
                    <a:pt x="8923" y="5035"/>
                    <a:pt x="8935" y="4994"/>
                    <a:pt x="8942" y="4957"/>
                  </a:cubicBezTo>
                  <a:cubicBezTo>
                    <a:pt x="8946" y="4935"/>
                    <a:pt x="8949" y="4909"/>
                    <a:pt x="8953" y="4898"/>
                  </a:cubicBezTo>
                  <a:cubicBezTo>
                    <a:pt x="8953" y="4887"/>
                    <a:pt x="8957" y="4872"/>
                    <a:pt x="8957" y="4861"/>
                  </a:cubicBezTo>
                  <a:cubicBezTo>
                    <a:pt x="8960" y="4839"/>
                    <a:pt x="8964" y="4817"/>
                    <a:pt x="8964" y="4795"/>
                  </a:cubicBezTo>
                  <a:cubicBezTo>
                    <a:pt x="8975" y="4702"/>
                    <a:pt x="8979" y="4624"/>
                    <a:pt x="8979" y="4576"/>
                  </a:cubicBezTo>
                  <a:cubicBezTo>
                    <a:pt x="8975" y="4040"/>
                    <a:pt x="8953" y="2636"/>
                    <a:pt x="8953" y="2636"/>
                  </a:cubicBezTo>
                  <a:cubicBezTo>
                    <a:pt x="8953" y="2481"/>
                    <a:pt x="8942" y="2325"/>
                    <a:pt x="8923" y="2174"/>
                  </a:cubicBezTo>
                  <a:cubicBezTo>
                    <a:pt x="8916" y="2137"/>
                    <a:pt x="8912" y="2107"/>
                    <a:pt x="8905" y="2074"/>
                  </a:cubicBezTo>
                  <a:lnTo>
                    <a:pt x="8898" y="2015"/>
                  </a:lnTo>
                  <a:cubicBezTo>
                    <a:pt x="8883" y="1934"/>
                    <a:pt x="8864" y="1852"/>
                    <a:pt x="8842" y="1767"/>
                  </a:cubicBezTo>
                  <a:cubicBezTo>
                    <a:pt x="8842" y="1764"/>
                    <a:pt x="8838" y="1756"/>
                    <a:pt x="8838" y="1749"/>
                  </a:cubicBezTo>
                  <a:cubicBezTo>
                    <a:pt x="8820" y="1679"/>
                    <a:pt x="8801" y="1608"/>
                    <a:pt x="8772" y="1523"/>
                  </a:cubicBezTo>
                  <a:lnTo>
                    <a:pt x="8761" y="1494"/>
                  </a:lnTo>
                  <a:cubicBezTo>
                    <a:pt x="8761" y="1486"/>
                    <a:pt x="8757" y="1479"/>
                    <a:pt x="8757" y="1475"/>
                  </a:cubicBezTo>
                  <a:cubicBezTo>
                    <a:pt x="8750" y="1449"/>
                    <a:pt x="8739" y="1427"/>
                    <a:pt x="8731" y="1405"/>
                  </a:cubicBezTo>
                  <a:cubicBezTo>
                    <a:pt x="8720" y="1375"/>
                    <a:pt x="8709" y="1346"/>
                    <a:pt x="8698" y="1316"/>
                  </a:cubicBezTo>
                  <a:cubicBezTo>
                    <a:pt x="8687" y="1287"/>
                    <a:pt x="8676" y="1261"/>
                    <a:pt x="8661" y="1228"/>
                  </a:cubicBezTo>
                  <a:cubicBezTo>
                    <a:pt x="8646" y="1198"/>
                    <a:pt x="8631" y="1165"/>
                    <a:pt x="8617" y="1135"/>
                  </a:cubicBezTo>
                  <a:cubicBezTo>
                    <a:pt x="8609" y="1113"/>
                    <a:pt x="8602" y="1095"/>
                    <a:pt x="8591" y="1076"/>
                  </a:cubicBezTo>
                  <a:cubicBezTo>
                    <a:pt x="8572" y="1039"/>
                    <a:pt x="8554" y="1002"/>
                    <a:pt x="8535" y="969"/>
                  </a:cubicBezTo>
                  <a:lnTo>
                    <a:pt x="8513" y="928"/>
                  </a:lnTo>
                  <a:cubicBezTo>
                    <a:pt x="8498" y="899"/>
                    <a:pt x="8476" y="862"/>
                    <a:pt x="8465" y="839"/>
                  </a:cubicBezTo>
                  <a:cubicBezTo>
                    <a:pt x="8454" y="817"/>
                    <a:pt x="8439" y="799"/>
                    <a:pt x="8428" y="777"/>
                  </a:cubicBezTo>
                  <a:cubicBezTo>
                    <a:pt x="8424" y="769"/>
                    <a:pt x="8421" y="766"/>
                    <a:pt x="8417" y="758"/>
                  </a:cubicBezTo>
                  <a:cubicBezTo>
                    <a:pt x="8339" y="636"/>
                    <a:pt x="8277" y="544"/>
                    <a:pt x="8232" y="485"/>
                  </a:cubicBezTo>
                  <a:cubicBezTo>
                    <a:pt x="8103" y="311"/>
                    <a:pt x="7959" y="152"/>
                    <a:pt x="78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30"/>
            <p:cNvSpPr/>
            <p:nvPr/>
          </p:nvSpPr>
          <p:spPr>
            <a:xfrm>
              <a:off x="1862275" y="4466200"/>
              <a:ext cx="195000" cy="121075"/>
            </a:xfrm>
            <a:custGeom>
              <a:rect b="b" l="l" r="r" t="t"/>
              <a:pathLst>
                <a:path extrusionOk="0" h="4843" w="7800">
                  <a:moveTo>
                    <a:pt x="3926" y="1"/>
                  </a:moveTo>
                  <a:cubicBezTo>
                    <a:pt x="3741" y="1"/>
                    <a:pt x="3552" y="8"/>
                    <a:pt x="3367" y="27"/>
                  </a:cubicBezTo>
                  <a:lnTo>
                    <a:pt x="3253" y="34"/>
                  </a:lnTo>
                  <a:lnTo>
                    <a:pt x="3101" y="52"/>
                  </a:lnTo>
                  <a:lnTo>
                    <a:pt x="2902" y="78"/>
                  </a:lnTo>
                  <a:lnTo>
                    <a:pt x="2724" y="112"/>
                  </a:lnTo>
                  <a:lnTo>
                    <a:pt x="2525" y="152"/>
                  </a:lnTo>
                  <a:lnTo>
                    <a:pt x="2443" y="171"/>
                  </a:lnTo>
                  <a:cubicBezTo>
                    <a:pt x="2307" y="204"/>
                    <a:pt x="2196" y="234"/>
                    <a:pt x="2118" y="256"/>
                  </a:cubicBezTo>
                  <a:cubicBezTo>
                    <a:pt x="1930" y="311"/>
                    <a:pt x="1749" y="378"/>
                    <a:pt x="1571" y="459"/>
                  </a:cubicBezTo>
                  <a:cubicBezTo>
                    <a:pt x="1538" y="474"/>
                    <a:pt x="1505" y="489"/>
                    <a:pt x="1475" y="503"/>
                  </a:cubicBezTo>
                  <a:lnTo>
                    <a:pt x="1394" y="544"/>
                  </a:lnTo>
                  <a:cubicBezTo>
                    <a:pt x="1331" y="577"/>
                    <a:pt x="1294" y="596"/>
                    <a:pt x="1261" y="614"/>
                  </a:cubicBezTo>
                  <a:lnTo>
                    <a:pt x="1138" y="682"/>
                  </a:lnTo>
                  <a:lnTo>
                    <a:pt x="1138" y="682"/>
                  </a:lnTo>
                  <a:cubicBezTo>
                    <a:pt x="1140" y="680"/>
                    <a:pt x="1143" y="679"/>
                    <a:pt x="1146" y="677"/>
                  </a:cubicBezTo>
                  <a:lnTo>
                    <a:pt x="1146" y="677"/>
                  </a:lnTo>
                  <a:lnTo>
                    <a:pt x="1120" y="692"/>
                  </a:lnTo>
                  <a:lnTo>
                    <a:pt x="1120" y="692"/>
                  </a:lnTo>
                  <a:lnTo>
                    <a:pt x="1138" y="682"/>
                  </a:lnTo>
                  <a:lnTo>
                    <a:pt x="1138" y="682"/>
                  </a:lnTo>
                  <a:cubicBezTo>
                    <a:pt x="989" y="773"/>
                    <a:pt x="844" y="875"/>
                    <a:pt x="706" y="988"/>
                  </a:cubicBezTo>
                  <a:cubicBezTo>
                    <a:pt x="665" y="1021"/>
                    <a:pt x="632" y="1047"/>
                    <a:pt x="610" y="1069"/>
                  </a:cubicBezTo>
                  <a:lnTo>
                    <a:pt x="547" y="1132"/>
                  </a:lnTo>
                  <a:cubicBezTo>
                    <a:pt x="510" y="1172"/>
                    <a:pt x="484" y="1195"/>
                    <a:pt x="462" y="1220"/>
                  </a:cubicBezTo>
                  <a:cubicBezTo>
                    <a:pt x="433" y="1254"/>
                    <a:pt x="407" y="1283"/>
                    <a:pt x="385" y="1313"/>
                  </a:cubicBezTo>
                  <a:lnTo>
                    <a:pt x="355" y="1350"/>
                  </a:lnTo>
                  <a:lnTo>
                    <a:pt x="252" y="1494"/>
                  </a:lnTo>
                  <a:cubicBezTo>
                    <a:pt x="233" y="1520"/>
                    <a:pt x="207" y="1564"/>
                    <a:pt x="185" y="1609"/>
                  </a:cubicBezTo>
                  <a:lnTo>
                    <a:pt x="163" y="1649"/>
                  </a:lnTo>
                  <a:cubicBezTo>
                    <a:pt x="163" y="1649"/>
                    <a:pt x="115" y="1760"/>
                    <a:pt x="104" y="1782"/>
                  </a:cubicBezTo>
                  <a:cubicBezTo>
                    <a:pt x="85" y="1830"/>
                    <a:pt x="67" y="1878"/>
                    <a:pt x="56" y="1926"/>
                  </a:cubicBezTo>
                  <a:cubicBezTo>
                    <a:pt x="56" y="1926"/>
                    <a:pt x="33" y="2015"/>
                    <a:pt x="30" y="2041"/>
                  </a:cubicBezTo>
                  <a:lnTo>
                    <a:pt x="19" y="2085"/>
                  </a:lnTo>
                  <a:lnTo>
                    <a:pt x="11" y="2152"/>
                  </a:lnTo>
                  <a:cubicBezTo>
                    <a:pt x="8" y="2189"/>
                    <a:pt x="4" y="2222"/>
                    <a:pt x="4" y="2248"/>
                  </a:cubicBezTo>
                  <a:lnTo>
                    <a:pt x="0" y="2248"/>
                  </a:lnTo>
                  <a:lnTo>
                    <a:pt x="0" y="2363"/>
                  </a:lnTo>
                  <a:cubicBezTo>
                    <a:pt x="0" y="2381"/>
                    <a:pt x="0" y="2400"/>
                    <a:pt x="4" y="2414"/>
                  </a:cubicBezTo>
                  <a:lnTo>
                    <a:pt x="4" y="2555"/>
                  </a:lnTo>
                  <a:cubicBezTo>
                    <a:pt x="4" y="2621"/>
                    <a:pt x="11" y="2688"/>
                    <a:pt x="19" y="2754"/>
                  </a:cubicBezTo>
                  <a:lnTo>
                    <a:pt x="22" y="2791"/>
                  </a:lnTo>
                  <a:lnTo>
                    <a:pt x="30" y="2825"/>
                  </a:lnTo>
                  <a:cubicBezTo>
                    <a:pt x="37" y="2862"/>
                    <a:pt x="45" y="2899"/>
                    <a:pt x="56" y="2936"/>
                  </a:cubicBezTo>
                  <a:lnTo>
                    <a:pt x="70" y="2987"/>
                  </a:lnTo>
                  <a:cubicBezTo>
                    <a:pt x="78" y="3009"/>
                    <a:pt x="122" y="3124"/>
                    <a:pt x="122" y="3124"/>
                  </a:cubicBezTo>
                  <a:lnTo>
                    <a:pt x="141" y="3165"/>
                  </a:lnTo>
                  <a:cubicBezTo>
                    <a:pt x="159" y="3209"/>
                    <a:pt x="189" y="3265"/>
                    <a:pt x="189" y="3265"/>
                  </a:cubicBezTo>
                  <a:lnTo>
                    <a:pt x="200" y="3287"/>
                  </a:lnTo>
                  <a:cubicBezTo>
                    <a:pt x="222" y="3327"/>
                    <a:pt x="244" y="3364"/>
                    <a:pt x="263" y="3390"/>
                  </a:cubicBezTo>
                  <a:lnTo>
                    <a:pt x="277" y="3412"/>
                  </a:lnTo>
                  <a:lnTo>
                    <a:pt x="277" y="3409"/>
                  </a:lnTo>
                  <a:lnTo>
                    <a:pt x="285" y="3420"/>
                  </a:lnTo>
                  <a:lnTo>
                    <a:pt x="377" y="3545"/>
                  </a:lnTo>
                  <a:lnTo>
                    <a:pt x="429" y="3605"/>
                  </a:lnTo>
                  <a:lnTo>
                    <a:pt x="481" y="3664"/>
                  </a:lnTo>
                  <a:lnTo>
                    <a:pt x="525" y="3708"/>
                  </a:lnTo>
                  <a:cubicBezTo>
                    <a:pt x="558" y="3741"/>
                    <a:pt x="588" y="3771"/>
                    <a:pt x="625" y="3800"/>
                  </a:cubicBezTo>
                  <a:lnTo>
                    <a:pt x="654" y="3830"/>
                  </a:lnTo>
                  <a:cubicBezTo>
                    <a:pt x="773" y="3934"/>
                    <a:pt x="902" y="4030"/>
                    <a:pt x="1035" y="4111"/>
                  </a:cubicBezTo>
                  <a:cubicBezTo>
                    <a:pt x="1035" y="4111"/>
                    <a:pt x="1157" y="4189"/>
                    <a:pt x="1213" y="4218"/>
                  </a:cubicBezTo>
                  <a:cubicBezTo>
                    <a:pt x="1360" y="4303"/>
                    <a:pt x="1519" y="4377"/>
                    <a:pt x="1678" y="4440"/>
                  </a:cubicBezTo>
                  <a:lnTo>
                    <a:pt x="1745" y="4466"/>
                  </a:lnTo>
                  <a:cubicBezTo>
                    <a:pt x="1885" y="4521"/>
                    <a:pt x="2029" y="4569"/>
                    <a:pt x="2177" y="4614"/>
                  </a:cubicBezTo>
                  <a:lnTo>
                    <a:pt x="2214" y="4625"/>
                  </a:lnTo>
                  <a:cubicBezTo>
                    <a:pt x="2248" y="4636"/>
                    <a:pt x="2296" y="4647"/>
                    <a:pt x="2340" y="4658"/>
                  </a:cubicBezTo>
                  <a:lnTo>
                    <a:pt x="2499" y="4695"/>
                  </a:lnTo>
                  <a:lnTo>
                    <a:pt x="2528" y="4702"/>
                  </a:lnTo>
                  <a:cubicBezTo>
                    <a:pt x="2610" y="4717"/>
                    <a:pt x="2691" y="4732"/>
                    <a:pt x="2769" y="4747"/>
                  </a:cubicBezTo>
                  <a:lnTo>
                    <a:pt x="2872" y="4765"/>
                  </a:lnTo>
                  <a:cubicBezTo>
                    <a:pt x="2979" y="4780"/>
                    <a:pt x="3079" y="4795"/>
                    <a:pt x="3175" y="4806"/>
                  </a:cubicBezTo>
                  <a:lnTo>
                    <a:pt x="3367" y="4824"/>
                  </a:lnTo>
                  <a:cubicBezTo>
                    <a:pt x="3475" y="4832"/>
                    <a:pt x="3652" y="4843"/>
                    <a:pt x="3874" y="4843"/>
                  </a:cubicBezTo>
                  <a:cubicBezTo>
                    <a:pt x="4062" y="4843"/>
                    <a:pt x="4251" y="4835"/>
                    <a:pt x="4436" y="4821"/>
                  </a:cubicBezTo>
                  <a:lnTo>
                    <a:pt x="4550" y="4810"/>
                  </a:lnTo>
                  <a:lnTo>
                    <a:pt x="4702" y="4795"/>
                  </a:lnTo>
                  <a:lnTo>
                    <a:pt x="4898" y="4765"/>
                  </a:lnTo>
                  <a:lnTo>
                    <a:pt x="5079" y="4736"/>
                  </a:lnTo>
                  <a:lnTo>
                    <a:pt x="5278" y="4695"/>
                  </a:lnTo>
                  <a:lnTo>
                    <a:pt x="5360" y="4677"/>
                  </a:lnTo>
                  <a:cubicBezTo>
                    <a:pt x="5497" y="4643"/>
                    <a:pt x="5604" y="4610"/>
                    <a:pt x="5685" y="4588"/>
                  </a:cubicBezTo>
                  <a:cubicBezTo>
                    <a:pt x="5870" y="4532"/>
                    <a:pt x="6055" y="4466"/>
                    <a:pt x="6228" y="4388"/>
                  </a:cubicBezTo>
                  <a:cubicBezTo>
                    <a:pt x="6265" y="4373"/>
                    <a:pt x="6295" y="4359"/>
                    <a:pt x="6328" y="4344"/>
                  </a:cubicBezTo>
                  <a:lnTo>
                    <a:pt x="6410" y="4303"/>
                  </a:lnTo>
                  <a:cubicBezTo>
                    <a:pt x="6472" y="4270"/>
                    <a:pt x="6509" y="4251"/>
                    <a:pt x="6543" y="4233"/>
                  </a:cubicBezTo>
                  <a:lnTo>
                    <a:pt x="6683" y="4155"/>
                  </a:lnTo>
                  <a:lnTo>
                    <a:pt x="6683" y="4155"/>
                  </a:lnTo>
                  <a:lnTo>
                    <a:pt x="6653" y="4174"/>
                  </a:lnTo>
                  <a:cubicBezTo>
                    <a:pt x="6809" y="4081"/>
                    <a:pt x="6957" y="3974"/>
                    <a:pt x="7097" y="3863"/>
                  </a:cubicBezTo>
                  <a:cubicBezTo>
                    <a:pt x="7138" y="3826"/>
                    <a:pt x="7167" y="3800"/>
                    <a:pt x="7193" y="3778"/>
                  </a:cubicBezTo>
                  <a:lnTo>
                    <a:pt x="7256" y="3715"/>
                  </a:lnTo>
                  <a:cubicBezTo>
                    <a:pt x="7293" y="3675"/>
                    <a:pt x="7315" y="3653"/>
                    <a:pt x="7337" y="3627"/>
                  </a:cubicBezTo>
                  <a:cubicBezTo>
                    <a:pt x="7371" y="3593"/>
                    <a:pt x="7396" y="3564"/>
                    <a:pt x="7419" y="3534"/>
                  </a:cubicBezTo>
                  <a:lnTo>
                    <a:pt x="7448" y="3501"/>
                  </a:lnTo>
                  <a:lnTo>
                    <a:pt x="7552" y="3353"/>
                  </a:lnTo>
                  <a:cubicBezTo>
                    <a:pt x="7570" y="3327"/>
                    <a:pt x="7592" y="3283"/>
                    <a:pt x="7615" y="3242"/>
                  </a:cubicBezTo>
                  <a:lnTo>
                    <a:pt x="7640" y="3198"/>
                  </a:lnTo>
                  <a:cubicBezTo>
                    <a:pt x="7640" y="3198"/>
                    <a:pt x="7688" y="3087"/>
                    <a:pt x="7700" y="3065"/>
                  </a:cubicBezTo>
                  <a:cubicBezTo>
                    <a:pt x="7718" y="3017"/>
                    <a:pt x="7736" y="2969"/>
                    <a:pt x="7748" y="2921"/>
                  </a:cubicBezTo>
                  <a:cubicBezTo>
                    <a:pt x="7748" y="2921"/>
                    <a:pt x="7770" y="2836"/>
                    <a:pt x="7773" y="2810"/>
                  </a:cubicBezTo>
                  <a:lnTo>
                    <a:pt x="7781" y="2762"/>
                  </a:lnTo>
                  <a:lnTo>
                    <a:pt x="7792" y="2695"/>
                  </a:lnTo>
                  <a:cubicBezTo>
                    <a:pt x="7796" y="2640"/>
                    <a:pt x="7799" y="2581"/>
                    <a:pt x="7799" y="2522"/>
                  </a:cubicBezTo>
                  <a:lnTo>
                    <a:pt x="7799" y="2244"/>
                  </a:lnTo>
                  <a:lnTo>
                    <a:pt x="7796" y="2244"/>
                  </a:lnTo>
                  <a:cubicBezTo>
                    <a:pt x="7796" y="2204"/>
                    <a:pt x="7792" y="2152"/>
                    <a:pt x="7785" y="2089"/>
                  </a:cubicBezTo>
                  <a:lnTo>
                    <a:pt x="7781" y="2052"/>
                  </a:lnTo>
                  <a:lnTo>
                    <a:pt x="7773" y="2019"/>
                  </a:lnTo>
                  <a:cubicBezTo>
                    <a:pt x="7766" y="1982"/>
                    <a:pt x="7759" y="1945"/>
                    <a:pt x="7748" y="1908"/>
                  </a:cubicBezTo>
                  <a:lnTo>
                    <a:pt x="7729" y="1856"/>
                  </a:lnTo>
                  <a:cubicBezTo>
                    <a:pt x="7725" y="1838"/>
                    <a:pt x="7677" y="1723"/>
                    <a:pt x="7677" y="1723"/>
                  </a:cubicBezTo>
                  <a:lnTo>
                    <a:pt x="7659" y="1679"/>
                  </a:lnTo>
                  <a:cubicBezTo>
                    <a:pt x="7640" y="1634"/>
                    <a:pt x="7615" y="1583"/>
                    <a:pt x="7615" y="1583"/>
                  </a:cubicBezTo>
                  <a:lnTo>
                    <a:pt x="7600" y="1557"/>
                  </a:lnTo>
                  <a:cubicBezTo>
                    <a:pt x="7578" y="1516"/>
                    <a:pt x="7555" y="1483"/>
                    <a:pt x="7537" y="1453"/>
                  </a:cubicBezTo>
                  <a:lnTo>
                    <a:pt x="7526" y="1435"/>
                  </a:lnTo>
                  <a:lnTo>
                    <a:pt x="7526" y="1439"/>
                  </a:lnTo>
                  <a:lnTo>
                    <a:pt x="7515" y="1424"/>
                  </a:lnTo>
                  <a:lnTo>
                    <a:pt x="7422" y="1298"/>
                  </a:lnTo>
                  <a:lnTo>
                    <a:pt x="7374" y="1243"/>
                  </a:lnTo>
                  <a:lnTo>
                    <a:pt x="7322" y="1184"/>
                  </a:lnTo>
                  <a:lnTo>
                    <a:pt x="7274" y="1135"/>
                  </a:lnTo>
                  <a:cubicBezTo>
                    <a:pt x="7245" y="1106"/>
                    <a:pt x="7212" y="1076"/>
                    <a:pt x="7178" y="1043"/>
                  </a:cubicBezTo>
                  <a:lnTo>
                    <a:pt x="7149" y="1017"/>
                  </a:lnTo>
                  <a:cubicBezTo>
                    <a:pt x="7030" y="910"/>
                    <a:pt x="6901" y="818"/>
                    <a:pt x="6764" y="733"/>
                  </a:cubicBezTo>
                  <a:cubicBezTo>
                    <a:pt x="6764" y="733"/>
                    <a:pt x="6646" y="659"/>
                    <a:pt x="6591" y="625"/>
                  </a:cubicBezTo>
                  <a:cubicBezTo>
                    <a:pt x="6439" y="544"/>
                    <a:pt x="6284" y="470"/>
                    <a:pt x="6125" y="404"/>
                  </a:cubicBezTo>
                  <a:lnTo>
                    <a:pt x="6058" y="378"/>
                  </a:lnTo>
                  <a:cubicBezTo>
                    <a:pt x="5918" y="326"/>
                    <a:pt x="5770" y="274"/>
                    <a:pt x="5622" y="234"/>
                  </a:cubicBezTo>
                  <a:lnTo>
                    <a:pt x="5589" y="222"/>
                  </a:lnTo>
                  <a:cubicBezTo>
                    <a:pt x="5552" y="211"/>
                    <a:pt x="5508" y="197"/>
                    <a:pt x="5460" y="186"/>
                  </a:cubicBezTo>
                  <a:lnTo>
                    <a:pt x="5304" y="149"/>
                  </a:lnTo>
                  <a:lnTo>
                    <a:pt x="5275" y="145"/>
                  </a:lnTo>
                  <a:cubicBezTo>
                    <a:pt x="5193" y="130"/>
                    <a:pt x="5112" y="112"/>
                    <a:pt x="5031" y="97"/>
                  </a:cubicBezTo>
                  <a:lnTo>
                    <a:pt x="4927" y="82"/>
                  </a:lnTo>
                  <a:cubicBezTo>
                    <a:pt x="4824" y="64"/>
                    <a:pt x="4720" y="52"/>
                    <a:pt x="4624" y="41"/>
                  </a:cubicBezTo>
                  <a:lnTo>
                    <a:pt x="4436" y="23"/>
                  </a:lnTo>
                  <a:cubicBezTo>
                    <a:pt x="4325" y="12"/>
                    <a:pt x="4151" y="1"/>
                    <a:pt x="3926" y="1"/>
                  </a:cubicBezTo>
                  <a:close/>
                </a:path>
              </a:pathLst>
            </a:custGeom>
            <a:solidFill>
              <a:srgbClr val="34C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30"/>
            <p:cNvSpPr/>
            <p:nvPr/>
          </p:nvSpPr>
          <p:spPr>
            <a:xfrm>
              <a:off x="1879275" y="4412975"/>
              <a:ext cx="25" cy="300"/>
            </a:xfrm>
            <a:custGeom>
              <a:rect b="b" l="l" r="r" t="t"/>
              <a:pathLst>
                <a:path extrusionOk="0" h="12" w="1">
                  <a:moveTo>
                    <a:pt x="0" y="12"/>
                  </a:moveTo>
                  <a:lnTo>
                    <a:pt x="0" y="4"/>
                  </a:lnTo>
                  <a:lnTo>
                    <a:pt x="0" y="1"/>
                  </a:lnTo>
                  <a:cubicBezTo>
                    <a:pt x="0" y="4"/>
                    <a:pt x="0" y="8"/>
                    <a:pt x="0" y="12"/>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30"/>
            <p:cNvSpPr/>
            <p:nvPr/>
          </p:nvSpPr>
          <p:spPr>
            <a:xfrm>
              <a:off x="2039500" y="4412325"/>
              <a:ext cx="1225" cy="2075"/>
            </a:xfrm>
            <a:custGeom>
              <a:rect b="b" l="l" r="r" t="t"/>
              <a:pathLst>
                <a:path extrusionOk="0" h="83" w="49">
                  <a:moveTo>
                    <a:pt x="49" y="1"/>
                  </a:moveTo>
                  <a:cubicBezTo>
                    <a:pt x="37" y="19"/>
                    <a:pt x="27" y="37"/>
                    <a:pt x="18" y="54"/>
                  </a:cubicBezTo>
                  <a:lnTo>
                    <a:pt x="18" y="54"/>
                  </a:lnTo>
                  <a:cubicBezTo>
                    <a:pt x="28" y="37"/>
                    <a:pt x="39" y="20"/>
                    <a:pt x="49" y="1"/>
                  </a:cubicBezTo>
                  <a:close/>
                  <a:moveTo>
                    <a:pt x="18" y="54"/>
                  </a:moveTo>
                  <a:lnTo>
                    <a:pt x="18" y="54"/>
                  </a:lnTo>
                  <a:cubicBezTo>
                    <a:pt x="12" y="63"/>
                    <a:pt x="6" y="73"/>
                    <a:pt x="1" y="82"/>
                  </a:cubicBezTo>
                  <a:cubicBezTo>
                    <a:pt x="6" y="74"/>
                    <a:pt x="12" y="64"/>
                    <a:pt x="18" y="54"/>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30"/>
            <p:cNvSpPr/>
            <p:nvPr/>
          </p:nvSpPr>
          <p:spPr>
            <a:xfrm>
              <a:off x="2036350" y="4416400"/>
              <a:ext cx="1975" cy="2525"/>
            </a:xfrm>
            <a:custGeom>
              <a:rect b="b" l="l" r="r" t="t"/>
              <a:pathLst>
                <a:path extrusionOk="0" h="101" w="79">
                  <a:moveTo>
                    <a:pt x="1" y="100"/>
                  </a:moveTo>
                  <a:cubicBezTo>
                    <a:pt x="27" y="67"/>
                    <a:pt x="56" y="34"/>
                    <a:pt x="79" y="0"/>
                  </a:cubicBezTo>
                  <a:cubicBezTo>
                    <a:pt x="56" y="34"/>
                    <a:pt x="27" y="67"/>
                    <a:pt x="1" y="10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30"/>
            <p:cNvSpPr/>
            <p:nvPr/>
          </p:nvSpPr>
          <p:spPr>
            <a:xfrm>
              <a:off x="1880850" y="4415650"/>
              <a:ext cx="1300" cy="2075"/>
            </a:xfrm>
            <a:custGeom>
              <a:rect b="b" l="l" r="r" t="t"/>
              <a:pathLst>
                <a:path extrusionOk="0" h="83" w="52">
                  <a:moveTo>
                    <a:pt x="0" y="1"/>
                  </a:moveTo>
                  <a:cubicBezTo>
                    <a:pt x="19" y="30"/>
                    <a:pt x="33" y="56"/>
                    <a:pt x="52" y="82"/>
                  </a:cubicBezTo>
                  <a:cubicBezTo>
                    <a:pt x="33" y="56"/>
                    <a:pt x="19" y="30"/>
                    <a:pt x="0"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30"/>
            <p:cNvSpPr/>
            <p:nvPr/>
          </p:nvSpPr>
          <p:spPr>
            <a:xfrm>
              <a:off x="1884175" y="4420175"/>
              <a:ext cx="1500" cy="1875"/>
            </a:xfrm>
            <a:custGeom>
              <a:rect b="b" l="l" r="r" t="t"/>
              <a:pathLst>
                <a:path extrusionOk="0" h="75" w="60">
                  <a:moveTo>
                    <a:pt x="59" y="75"/>
                  </a:moveTo>
                  <a:cubicBezTo>
                    <a:pt x="37" y="49"/>
                    <a:pt x="19" y="23"/>
                    <a:pt x="0" y="1"/>
                  </a:cubicBezTo>
                  <a:cubicBezTo>
                    <a:pt x="19" y="23"/>
                    <a:pt x="37" y="49"/>
                    <a:pt x="59" y="75"/>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30"/>
            <p:cNvSpPr/>
            <p:nvPr/>
          </p:nvSpPr>
          <p:spPr>
            <a:xfrm>
              <a:off x="2032475" y="4420750"/>
              <a:ext cx="2425" cy="2500"/>
            </a:xfrm>
            <a:custGeom>
              <a:rect b="b" l="l" r="r" t="t"/>
              <a:pathLst>
                <a:path extrusionOk="0" h="100" w="97">
                  <a:moveTo>
                    <a:pt x="97" y="0"/>
                  </a:moveTo>
                  <a:cubicBezTo>
                    <a:pt x="67" y="33"/>
                    <a:pt x="34" y="67"/>
                    <a:pt x="1" y="100"/>
                  </a:cubicBezTo>
                  <a:cubicBezTo>
                    <a:pt x="34" y="67"/>
                    <a:pt x="67" y="33"/>
                    <a:pt x="97"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30"/>
            <p:cNvSpPr/>
            <p:nvPr/>
          </p:nvSpPr>
          <p:spPr>
            <a:xfrm>
              <a:off x="1893400" y="4428775"/>
              <a:ext cx="1800" cy="1325"/>
            </a:xfrm>
            <a:custGeom>
              <a:rect b="b" l="l" r="r" t="t"/>
              <a:pathLst>
                <a:path extrusionOk="0" h="53" w="72">
                  <a:moveTo>
                    <a:pt x="71" y="52"/>
                  </a:moveTo>
                  <a:cubicBezTo>
                    <a:pt x="49" y="38"/>
                    <a:pt x="27" y="19"/>
                    <a:pt x="1" y="1"/>
                  </a:cubicBezTo>
                  <a:cubicBezTo>
                    <a:pt x="27" y="19"/>
                    <a:pt x="49" y="38"/>
                    <a:pt x="71" y="52"/>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30"/>
            <p:cNvSpPr/>
            <p:nvPr/>
          </p:nvSpPr>
          <p:spPr>
            <a:xfrm>
              <a:off x="1888325" y="4424525"/>
              <a:ext cx="1775" cy="1700"/>
            </a:xfrm>
            <a:custGeom>
              <a:rect b="b" l="l" r="r" t="t"/>
              <a:pathLst>
                <a:path extrusionOk="0" h="68" w="71">
                  <a:moveTo>
                    <a:pt x="1" y="1"/>
                  </a:moveTo>
                  <a:cubicBezTo>
                    <a:pt x="23" y="23"/>
                    <a:pt x="45" y="45"/>
                    <a:pt x="71" y="67"/>
                  </a:cubicBezTo>
                  <a:cubicBezTo>
                    <a:pt x="45" y="45"/>
                    <a:pt x="23" y="23"/>
                    <a:pt x="1"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30"/>
            <p:cNvSpPr/>
            <p:nvPr/>
          </p:nvSpPr>
          <p:spPr>
            <a:xfrm>
              <a:off x="2027575" y="4424900"/>
              <a:ext cx="3275" cy="2600"/>
            </a:xfrm>
            <a:custGeom>
              <a:rect b="b" l="l" r="r" t="t"/>
              <a:pathLst>
                <a:path extrusionOk="0" h="104" w="131">
                  <a:moveTo>
                    <a:pt x="1" y="104"/>
                  </a:moveTo>
                  <a:cubicBezTo>
                    <a:pt x="45" y="71"/>
                    <a:pt x="90" y="37"/>
                    <a:pt x="130" y="0"/>
                  </a:cubicBezTo>
                  <a:cubicBezTo>
                    <a:pt x="90" y="37"/>
                    <a:pt x="45" y="71"/>
                    <a:pt x="1" y="104"/>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30"/>
            <p:cNvSpPr/>
            <p:nvPr/>
          </p:nvSpPr>
          <p:spPr>
            <a:xfrm>
              <a:off x="2020275" y="4428875"/>
              <a:ext cx="5675" cy="3725"/>
            </a:xfrm>
            <a:custGeom>
              <a:rect b="b" l="l" r="r" t="t"/>
              <a:pathLst>
                <a:path extrusionOk="0" h="149" w="227">
                  <a:moveTo>
                    <a:pt x="226" y="0"/>
                  </a:moveTo>
                  <a:cubicBezTo>
                    <a:pt x="156" y="52"/>
                    <a:pt x="82" y="100"/>
                    <a:pt x="1" y="148"/>
                  </a:cubicBezTo>
                  <a:cubicBezTo>
                    <a:pt x="82" y="100"/>
                    <a:pt x="156" y="52"/>
                    <a:pt x="226"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30"/>
            <p:cNvSpPr/>
            <p:nvPr/>
          </p:nvSpPr>
          <p:spPr>
            <a:xfrm>
              <a:off x="2043750" y="4410800"/>
              <a:ext cx="225" cy="2100"/>
            </a:xfrm>
            <a:custGeom>
              <a:rect b="b" l="l" r="r" t="t"/>
              <a:pathLst>
                <a:path extrusionOk="0" h="84" w="9">
                  <a:moveTo>
                    <a:pt x="8" y="0"/>
                  </a:moveTo>
                  <a:cubicBezTo>
                    <a:pt x="8" y="26"/>
                    <a:pt x="8" y="55"/>
                    <a:pt x="1" y="84"/>
                  </a:cubicBezTo>
                  <a:cubicBezTo>
                    <a:pt x="8" y="55"/>
                    <a:pt x="8" y="29"/>
                    <a:pt x="8"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30"/>
            <p:cNvSpPr/>
            <p:nvPr/>
          </p:nvSpPr>
          <p:spPr>
            <a:xfrm>
              <a:off x="1875675" y="4409375"/>
              <a:ext cx="200" cy="2525"/>
            </a:xfrm>
            <a:custGeom>
              <a:rect b="b" l="l" r="r" t="t"/>
              <a:pathLst>
                <a:path extrusionOk="0" h="101" w="8">
                  <a:moveTo>
                    <a:pt x="0" y="0"/>
                  </a:moveTo>
                  <a:cubicBezTo>
                    <a:pt x="0" y="34"/>
                    <a:pt x="4" y="67"/>
                    <a:pt x="8" y="100"/>
                  </a:cubicBezTo>
                  <a:cubicBezTo>
                    <a:pt x="4" y="67"/>
                    <a:pt x="0" y="34"/>
                    <a:pt x="0"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30"/>
            <p:cNvSpPr/>
            <p:nvPr/>
          </p:nvSpPr>
          <p:spPr>
            <a:xfrm>
              <a:off x="2034975" y="4428975"/>
              <a:ext cx="1500" cy="1875"/>
            </a:xfrm>
            <a:custGeom>
              <a:rect b="b" l="l" r="r" t="t"/>
              <a:pathLst>
                <a:path extrusionOk="0" h="75" w="60">
                  <a:moveTo>
                    <a:pt x="60" y="0"/>
                  </a:moveTo>
                  <a:cubicBezTo>
                    <a:pt x="37" y="26"/>
                    <a:pt x="23" y="52"/>
                    <a:pt x="1" y="74"/>
                  </a:cubicBezTo>
                  <a:cubicBezTo>
                    <a:pt x="23" y="52"/>
                    <a:pt x="37" y="26"/>
                    <a:pt x="60"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30"/>
            <p:cNvSpPr/>
            <p:nvPr/>
          </p:nvSpPr>
          <p:spPr>
            <a:xfrm>
              <a:off x="2042750" y="4415375"/>
              <a:ext cx="475" cy="2150"/>
            </a:xfrm>
            <a:custGeom>
              <a:rect b="b" l="l" r="r" t="t"/>
              <a:pathLst>
                <a:path extrusionOk="0" h="86" w="19">
                  <a:moveTo>
                    <a:pt x="18" y="1"/>
                  </a:moveTo>
                  <a:cubicBezTo>
                    <a:pt x="15" y="30"/>
                    <a:pt x="7" y="56"/>
                    <a:pt x="0" y="86"/>
                  </a:cubicBezTo>
                  <a:cubicBezTo>
                    <a:pt x="11" y="56"/>
                    <a:pt x="15" y="30"/>
                    <a:pt x="18"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30"/>
            <p:cNvSpPr/>
            <p:nvPr/>
          </p:nvSpPr>
          <p:spPr>
            <a:xfrm>
              <a:off x="1876025" y="4414075"/>
              <a:ext cx="775" cy="2525"/>
            </a:xfrm>
            <a:custGeom>
              <a:rect b="b" l="l" r="r" t="t"/>
              <a:pathLst>
                <a:path extrusionOk="0" h="101" w="31">
                  <a:moveTo>
                    <a:pt x="1" y="1"/>
                  </a:moveTo>
                  <a:cubicBezTo>
                    <a:pt x="5" y="21"/>
                    <a:pt x="11" y="41"/>
                    <a:pt x="17" y="61"/>
                  </a:cubicBezTo>
                  <a:lnTo>
                    <a:pt x="17" y="61"/>
                  </a:lnTo>
                  <a:cubicBezTo>
                    <a:pt x="13" y="42"/>
                    <a:pt x="7" y="23"/>
                    <a:pt x="1" y="1"/>
                  </a:cubicBezTo>
                  <a:close/>
                  <a:moveTo>
                    <a:pt x="17" y="61"/>
                  </a:moveTo>
                  <a:lnTo>
                    <a:pt x="17" y="61"/>
                  </a:lnTo>
                  <a:cubicBezTo>
                    <a:pt x="18" y="64"/>
                    <a:pt x="19" y="68"/>
                    <a:pt x="19" y="71"/>
                  </a:cubicBezTo>
                  <a:cubicBezTo>
                    <a:pt x="23" y="82"/>
                    <a:pt x="27" y="90"/>
                    <a:pt x="30" y="101"/>
                  </a:cubicBezTo>
                  <a:cubicBezTo>
                    <a:pt x="26" y="88"/>
                    <a:pt x="22" y="74"/>
                    <a:pt x="17" y="6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30"/>
            <p:cNvSpPr/>
            <p:nvPr/>
          </p:nvSpPr>
          <p:spPr>
            <a:xfrm>
              <a:off x="1877325" y="4418700"/>
              <a:ext cx="1150" cy="2525"/>
            </a:xfrm>
            <a:custGeom>
              <a:rect b="b" l="l" r="r" t="t"/>
              <a:pathLst>
                <a:path extrusionOk="0" h="101" w="46">
                  <a:moveTo>
                    <a:pt x="1" y="1"/>
                  </a:moveTo>
                  <a:lnTo>
                    <a:pt x="1" y="1"/>
                  </a:lnTo>
                  <a:cubicBezTo>
                    <a:pt x="12" y="34"/>
                    <a:pt x="27" y="67"/>
                    <a:pt x="45" y="101"/>
                  </a:cubicBezTo>
                  <a:cubicBezTo>
                    <a:pt x="30" y="67"/>
                    <a:pt x="12" y="34"/>
                    <a:pt x="1"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30"/>
            <p:cNvSpPr/>
            <p:nvPr/>
          </p:nvSpPr>
          <p:spPr>
            <a:xfrm>
              <a:off x="1882125" y="4427850"/>
              <a:ext cx="2075" cy="2425"/>
            </a:xfrm>
            <a:custGeom>
              <a:rect b="b" l="l" r="r" t="t"/>
              <a:pathLst>
                <a:path extrusionOk="0" h="97" w="83">
                  <a:moveTo>
                    <a:pt x="1" y="1"/>
                  </a:moveTo>
                  <a:cubicBezTo>
                    <a:pt x="27" y="34"/>
                    <a:pt x="53" y="64"/>
                    <a:pt x="82" y="97"/>
                  </a:cubicBezTo>
                  <a:cubicBezTo>
                    <a:pt x="53" y="64"/>
                    <a:pt x="27" y="30"/>
                    <a:pt x="1"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30"/>
            <p:cNvSpPr/>
            <p:nvPr/>
          </p:nvSpPr>
          <p:spPr>
            <a:xfrm>
              <a:off x="1879375" y="4423325"/>
              <a:ext cx="1500" cy="2525"/>
            </a:xfrm>
            <a:custGeom>
              <a:rect b="b" l="l" r="r" t="t"/>
              <a:pathLst>
                <a:path extrusionOk="0" h="101" w="60">
                  <a:moveTo>
                    <a:pt x="0" y="1"/>
                  </a:moveTo>
                  <a:cubicBezTo>
                    <a:pt x="18" y="34"/>
                    <a:pt x="37" y="67"/>
                    <a:pt x="59" y="100"/>
                  </a:cubicBezTo>
                  <a:cubicBezTo>
                    <a:pt x="41" y="67"/>
                    <a:pt x="18" y="34"/>
                    <a:pt x="0"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30"/>
            <p:cNvSpPr/>
            <p:nvPr/>
          </p:nvSpPr>
          <p:spPr>
            <a:xfrm>
              <a:off x="2040900" y="4420000"/>
              <a:ext cx="850" cy="2050"/>
            </a:xfrm>
            <a:custGeom>
              <a:rect b="b" l="l" r="r" t="t"/>
              <a:pathLst>
                <a:path extrusionOk="0" h="82" w="34">
                  <a:moveTo>
                    <a:pt x="33" y="1"/>
                  </a:moveTo>
                  <a:lnTo>
                    <a:pt x="33" y="1"/>
                  </a:lnTo>
                  <a:cubicBezTo>
                    <a:pt x="22" y="26"/>
                    <a:pt x="15" y="56"/>
                    <a:pt x="0" y="82"/>
                  </a:cubicBezTo>
                  <a:cubicBezTo>
                    <a:pt x="15" y="56"/>
                    <a:pt x="22" y="30"/>
                    <a:pt x="33"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30"/>
            <p:cNvSpPr/>
            <p:nvPr/>
          </p:nvSpPr>
          <p:spPr>
            <a:xfrm>
              <a:off x="2038400" y="4424525"/>
              <a:ext cx="1125" cy="1975"/>
            </a:xfrm>
            <a:custGeom>
              <a:rect b="b" l="l" r="r" t="t"/>
              <a:pathLst>
                <a:path extrusionOk="0" h="79" w="45">
                  <a:moveTo>
                    <a:pt x="45" y="1"/>
                  </a:moveTo>
                  <a:cubicBezTo>
                    <a:pt x="26" y="27"/>
                    <a:pt x="15" y="52"/>
                    <a:pt x="0" y="78"/>
                  </a:cubicBezTo>
                  <a:cubicBezTo>
                    <a:pt x="15" y="52"/>
                    <a:pt x="30" y="27"/>
                    <a:pt x="45"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30"/>
            <p:cNvSpPr/>
            <p:nvPr/>
          </p:nvSpPr>
          <p:spPr>
            <a:xfrm>
              <a:off x="1885750" y="4432100"/>
              <a:ext cx="2600" cy="2525"/>
            </a:xfrm>
            <a:custGeom>
              <a:rect b="b" l="l" r="r" t="t"/>
              <a:pathLst>
                <a:path extrusionOk="0" h="101" w="104">
                  <a:moveTo>
                    <a:pt x="104" y="101"/>
                  </a:moveTo>
                  <a:cubicBezTo>
                    <a:pt x="67" y="67"/>
                    <a:pt x="30" y="38"/>
                    <a:pt x="0" y="1"/>
                  </a:cubicBezTo>
                  <a:cubicBezTo>
                    <a:pt x="30" y="38"/>
                    <a:pt x="67" y="67"/>
                    <a:pt x="104" y="10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30"/>
            <p:cNvSpPr/>
            <p:nvPr/>
          </p:nvSpPr>
          <p:spPr>
            <a:xfrm>
              <a:off x="1890075" y="4436275"/>
              <a:ext cx="3450" cy="2700"/>
            </a:xfrm>
            <a:custGeom>
              <a:rect b="b" l="l" r="r" t="t"/>
              <a:pathLst>
                <a:path extrusionOk="0" h="108" w="138">
                  <a:moveTo>
                    <a:pt x="1" y="0"/>
                  </a:moveTo>
                  <a:cubicBezTo>
                    <a:pt x="41" y="37"/>
                    <a:pt x="89" y="70"/>
                    <a:pt x="138" y="107"/>
                  </a:cubicBezTo>
                  <a:cubicBezTo>
                    <a:pt x="89" y="70"/>
                    <a:pt x="41" y="37"/>
                    <a:pt x="1"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30"/>
            <p:cNvSpPr/>
            <p:nvPr/>
          </p:nvSpPr>
          <p:spPr>
            <a:xfrm>
              <a:off x="1895250" y="4440250"/>
              <a:ext cx="5950" cy="3700"/>
            </a:xfrm>
            <a:custGeom>
              <a:rect b="b" l="l" r="r" t="t"/>
              <a:pathLst>
                <a:path extrusionOk="0" h="148" w="238">
                  <a:moveTo>
                    <a:pt x="1" y="0"/>
                  </a:moveTo>
                  <a:cubicBezTo>
                    <a:pt x="71" y="52"/>
                    <a:pt x="152" y="100"/>
                    <a:pt x="237" y="148"/>
                  </a:cubicBezTo>
                  <a:cubicBezTo>
                    <a:pt x="152" y="100"/>
                    <a:pt x="75" y="52"/>
                    <a:pt x="1"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30"/>
            <p:cNvSpPr/>
            <p:nvPr/>
          </p:nvSpPr>
          <p:spPr>
            <a:xfrm>
              <a:off x="2025925" y="4437650"/>
              <a:ext cx="1675" cy="1325"/>
            </a:xfrm>
            <a:custGeom>
              <a:rect b="b" l="l" r="r" t="t"/>
              <a:pathLst>
                <a:path extrusionOk="0" h="53" w="67">
                  <a:moveTo>
                    <a:pt x="0" y="52"/>
                  </a:moveTo>
                  <a:cubicBezTo>
                    <a:pt x="26" y="38"/>
                    <a:pt x="45" y="19"/>
                    <a:pt x="67" y="1"/>
                  </a:cubicBezTo>
                  <a:cubicBezTo>
                    <a:pt x="45" y="19"/>
                    <a:pt x="26" y="38"/>
                    <a:pt x="0" y="52"/>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30"/>
            <p:cNvSpPr/>
            <p:nvPr/>
          </p:nvSpPr>
          <p:spPr>
            <a:xfrm>
              <a:off x="2030825" y="4433300"/>
              <a:ext cx="1675" cy="1700"/>
            </a:xfrm>
            <a:custGeom>
              <a:rect b="b" l="l" r="r" t="t"/>
              <a:pathLst>
                <a:path extrusionOk="0" h="68" w="67">
                  <a:moveTo>
                    <a:pt x="67" y="1"/>
                  </a:moveTo>
                  <a:lnTo>
                    <a:pt x="67" y="1"/>
                  </a:lnTo>
                  <a:cubicBezTo>
                    <a:pt x="45" y="23"/>
                    <a:pt x="26" y="49"/>
                    <a:pt x="0" y="67"/>
                  </a:cubicBezTo>
                  <a:cubicBezTo>
                    <a:pt x="26" y="49"/>
                    <a:pt x="48" y="23"/>
                    <a:pt x="67"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30"/>
            <p:cNvSpPr/>
            <p:nvPr/>
          </p:nvSpPr>
          <p:spPr>
            <a:xfrm>
              <a:off x="1875575" y="4398925"/>
              <a:ext cx="25" cy="25"/>
            </a:xfrm>
            <a:custGeom>
              <a:rect b="b" l="l" r="r" t="t"/>
              <a:pathLst>
                <a:path extrusionOk="0" h="1" w="1">
                  <a:moveTo>
                    <a:pt x="0" y="1"/>
                  </a:move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30"/>
            <p:cNvSpPr/>
            <p:nvPr/>
          </p:nvSpPr>
          <p:spPr>
            <a:xfrm>
              <a:off x="1875850" y="4401800"/>
              <a:ext cx="200" cy="2150"/>
            </a:xfrm>
            <a:custGeom>
              <a:rect b="b" l="l" r="r" t="t"/>
              <a:pathLst>
                <a:path extrusionOk="0" h="86" w="8">
                  <a:moveTo>
                    <a:pt x="1" y="0"/>
                  </a:moveTo>
                  <a:cubicBezTo>
                    <a:pt x="1" y="26"/>
                    <a:pt x="4" y="56"/>
                    <a:pt x="8" y="85"/>
                  </a:cubicBezTo>
                  <a:cubicBezTo>
                    <a:pt x="4" y="56"/>
                    <a:pt x="1" y="26"/>
                    <a:pt x="1"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30"/>
            <p:cNvSpPr/>
            <p:nvPr/>
          </p:nvSpPr>
          <p:spPr>
            <a:xfrm>
              <a:off x="2043650" y="4393475"/>
              <a:ext cx="225" cy="2150"/>
            </a:xfrm>
            <a:custGeom>
              <a:rect b="b" l="l" r="r" t="t"/>
              <a:pathLst>
                <a:path extrusionOk="0" h="86" w="9">
                  <a:moveTo>
                    <a:pt x="8" y="86"/>
                  </a:moveTo>
                  <a:cubicBezTo>
                    <a:pt x="5" y="56"/>
                    <a:pt x="5" y="27"/>
                    <a:pt x="1" y="1"/>
                  </a:cubicBezTo>
                  <a:cubicBezTo>
                    <a:pt x="5" y="27"/>
                    <a:pt x="5" y="56"/>
                    <a:pt x="8" y="86"/>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30"/>
            <p:cNvSpPr/>
            <p:nvPr/>
          </p:nvSpPr>
          <p:spPr>
            <a:xfrm>
              <a:off x="1876950" y="4387475"/>
              <a:ext cx="1050" cy="2525"/>
            </a:xfrm>
            <a:custGeom>
              <a:rect b="b" l="l" r="r" t="t"/>
              <a:pathLst>
                <a:path extrusionOk="0" h="101" w="42">
                  <a:moveTo>
                    <a:pt x="42" y="0"/>
                  </a:moveTo>
                  <a:cubicBezTo>
                    <a:pt x="27" y="34"/>
                    <a:pt x="12" y="67"/>
                    <a:pt x="1" y="100"/>
                  </a:cubicBezTo>
                  <a:cubicBezTo>
                    <a:pt x="12" y="67"/>
                    <a:pt x="27" y="37"/>
                    <a:pt x="42"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30"/>
            <p:cNvSpPr/>
            <p:nvPr/>
          </p:nvSpPr>
          <p:spPr>
            <a:xfrm>
              <a:off x="1875575" y="4396800"/>
              <a:ext cx="200" cy="2425"/>
            </a:xfrm>
            <a:custGeom>
              <a:rect b="b" l="l" r="r" t="t"/>
              <a:pathLst>
                <a:path extrusionOk="0" h="97" w="8">
                  <a:moveTo>
                    <a:pt x="8" y="1"/>
                  </a:moveTo>
                  <a:cubicBezTo>
                    <a:pt x="4" y="27"/>
                    <a:pt x="0" y="56"/>
                    <a:pt x="0" y="86"/>
                  </a:cubicBezTo>
                  <a:cubicBezTo>
                    <a:pt x="0" y="89"/>
                    <a:pt x="0" y="93"/>
                    <a:pt x="0" y="97"/>
                  </a:cubicBezTo>
                  <a:cubicBezTo>
                    <a:pt x="0" y="64"/>
                    <a:pt x="4" y="30"/>
                    <a:pt x="8"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30"/>
            <p:cNvSpPr/>
            <p:nvPr/>
          </p:nvSpPr>
          <p:spPr>
            <a:xfrm>
              <a:off x="1875950" y="4392100"/>
              <a:ext cx="575" cy="2525"/>
            </a:xfrm>
            <a:custGeom>
              <a:rect b="b" l="l" r="r" t="t"/>
              <a:pathLst>
                <a:path extrusionOk="0" h="101" w="23">
                  <a:moveTo>
                    <a:pt x="22" y="0"/>
                  </a:moveTo>
                  <a:cubicBezTo>
                    <a:pt x="11" y="34"/>
                    <a:pt x="4" y="67"/>
                    <a:pt x="0" y="100"/>
                  </a:cubicBezTo>
                  <a:cubicBezTo>
                    <a:pt x="4" y="67"/>
                    <a:pt x="15" y="37"/>
                    <a:pt x="22"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30"/>
            <p:cNvSpPr/>
            <p:nvPr/>
          </p:nvSpPr>
          <p:spPr>
            <a:xfrm>
              <a:off x="2042375" y="4388775"/>
              <a:ext cx="675" cy="2150"/>
            </a:xfrm>
            <a:custGeom>
              <a:rect b="b" l="l" r="r" t="t"/>
              <a:pathLst>
                <a:path extrusionOk="0" h="86" w="27">
                  <a:moveTo>
                    <a:pt x="0" y="0"/>
                  </a:moveTo>
                  <a:cubicBezTo>
                    <a:pt x="11" y="30"/>
                    <a:pt x="15" y="59"/>
                    <a:pt x="26" y="85"/>
                  </a:cubicBezTo>
                  <a:cubicBezTo>
                    <a:pt x="19" y="59"/>
                    <a:pt x="11" y="30"/>
                    <a:pt x="0"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30"/>
            <p:cNvSpPr/>
            <p:nvPr/>
          </p:nvSpPr>
          <p:spPr>
            <a:xfrm>
              <a:off x="2040975" y="4385450"/>
              <a:ext cx="400" cy="850"/>
            </a:xfrm>
            <a:custGeom>
              <a:rect b="b" l="l" r="r" t="t"/>
              <a:pathLst>
                <a:path extrusionOk="0" h="34" w="16">
                  <a:moveTo>
                    <a:pt x="1" y="0"/>
                  </a:moveTo>
                  <a:lnTo>
                    <a:pt x="1" y="4"/>
                  </a:lnTo>
                  <a:cubicBezTo>
                    <a:pt x="4" y="11"/>
                    <a:pt x="8" y="22"/>
                    <a:pt x="15" y="33"/>
                  </a:cubicBezTo>
                  <a:lnTo>
                    <a:pt x="15" y="33"/>
                  </a:lnTo>
                  <a:cubicBezTo>
                    <a:pt x="8" y="22"/>
                    <a:pt x="4" y="11"/>
                    <a:pt x="1"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30"/>
            <p:cNvSpPr/>
            <p:nvPr/>
          </p:nvSpPr>
          <p:spPr>
            <a:xfrm>
              <a:off x="2043950" y="4398200"/>
              <a:ext cx="200" cy="2425"/>
            </a:xfrm>
            <a:custGeom>
              <a:rect b="b" l="l" r="r" t="t"/>
              <a:pathLst>
                <a:path extrusionOk="0" h="97" w="8">
                  <a:moveTo>
                    <a:pt x="7" y="0"/>
                  </a:moveTo>
                  <a:cubicBezTo>
                    <a:pt x="7" y="30"/>
                    <a:pt x="4" y="63"/>
                    <a:pt x="0" y="96"/>
                  </a:cubicBezTo>
                  <a:cubicBezTo>
                    <a:pt x="4" y="67"/>
                    <a:pt x="7" y="41"/>
                    <a:pt x="7" y="11"/>
                  </a:cubicBezTo>
                  <a:lnTo>
                    <a:pt x="7" y="0"/>
                  </a:ln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30"/>
            <p:cNvSpPr/>
            <p:nvPr/>
          </p:nvSpPr>
          <p:spPr>
            <a:xfrm>
              <a:off x="2043650" y="4402825"/>
              <a:ext cx="125" cy="650"/>
            </a:xfrm>
            <a:custGeom>
              <a:rect b="b" l="l" r="r" t="t"/>
              <a:pathLst>
                <a:path extrusionOk="0" h="26" w="5">
                  <a:moveTo>
                    <a:pt x="5" y="0"/>
                  </a:moveTo>
                  <a:lnTo>
                    <a:pt x="5" y="0"/>
                  </a:lnTo>
                  <a:cubicBezTo>
                    <a:pt x="5" y="8"/>
                    <a:pt x="1" y="15"/>
                    <a:pt x="1" y="26"/>
                  </a:cubicBezTo>
                  <a:cubicBezTo>
                    <a:pt x="1" y="19"/>
                    <a:pt x="5" y="8"/>
                    <a:pt x="5"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30"/>
            <p:cNvSpPr/>
            <p:nvPr/>
          </p:nvSpPr>
          <p:spPr>
            <a:xfrm>
              <a:off x="1878725" y="4398200"/>
              <a:ext cx="25" cy="300"/>
            </a:xfrm>
            <a:custGeom>
              <a:rect b="b" l="l" r="r" t="t"/>
              <a:pathLst>
                <a:path extrusionOk="0" h="12" w="1">
                  <a:moveTo>
                    <a:pt x="0" y="4"/>
                  </a:moveTo>
                  <a:cubicBezTo>
                    <a:pt x="0" y="4"/>
                    <a:pt x="0" y="0"/>
                    <a:pt x="0" y="0"/>
                  </a:cubicBezTo>
                  <a:lnTo>
                    <a:pt x="0" y="8"/>
                  </a:lnTo>
                  <a:cubicBezTo>
                    <a:pt x="0" y="8"/>
                    <a:pt x="0" y="11"/>
                    <a:pt x="0" y="11"/>
                  </a:cubicBezTo>
                  <a:cubicBezTo>
                    <a:pt x="0" y="11"/>
                    <a:pt x="0" y="8"/>
                    <a:pt x="0" y="4"/>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30"/>
            <p:cNvSpPr/>
            <p:nvPr/>
          </p:nvSpPr>
          <p:spPr>
            <a:xfrm>
              <a:off x="1878725" y="4392650"/>
              <a:ext cx="25" cy="850"/>
            </a:xfrm>
            <a:custGeom>
              <a:rect b="b" l="l" r="r" t="t"/>
              <a:pathLst>
                <a:path extrusionOk="0" h="34" w="1">
                  <a:moveTo>
                    <a:pt x="0" y="19"/>
                  </a:moveTo>
                  <a:lnTo>
                    <a:pt x="0" y="34"/>
                  </a:lnTo>
                  <a:lnTo>
                    <a:pt x="0" y="30"/>
                  </a:lnTo>
                  <a:lnTo>
                    <a:pt x="0" y="0"/>
                  </a:ln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30"/>
            <p:cNvSpPr/>
            <p:nvPr/>
          </p:nvSpPr>
          <p:spPr>
            <a:xfrm>
              <a:off x="2039875" y="4385800"/>
              <a:ext cx="25" cy="25"/>
            </a:xfrm>
            <a:custGeom>
              <a:rect b="b" l="l" r="r" t="t"/>
              <a:pathLst>
                <a:path extrusionOk="0" h="1" w="1">
                  <a:moveTo>
                    <a:pt x="0" y="1"/>
                  </a:moveTo>
                  <a:lnTo>
                    <a:pt x="0" y="1"/>
                  </a:ln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30"/>
            <p:cNvSpPr/>
            <p:nvPr/>
          </p:nvSpPr>
          <p:spPr>
            <a:xfrm>
              <a:off x="1878725" y="4393300"/>
              <a:ext cx="25" cy="575"/>
            </a:xfrm>
            <a:custGeom>
              <a:rect b="b" l="l" r="r" t="t"/>
              <a:pathLst>
                <a:path extrusionOk="0" h="23" w="1">
                  <a:moveTo>
                    <a:pt x="0" y="11"/>
                  </a:moveTo>
                  <a:lnTo>
                    <a:pt x="0" y="0"/>
                  </a:lnTo>
                  <a:lnTo>
                    <a:pt x="0" y="19"/>
                  </a:lnTo>
                  <a:lnTo>
                    <a:pt x="0" y="23"/>
                  </a:lnTo>
                  <a:cubicBezTo>
                    <a:pt x="0" y="19"/>
                    <a:pt x="0" y="15"/>
                    <a:pt x="0" y="1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30"/>
            <p:cNvSpPr/>
            <p:nvPr/>
          </p:nvSpPr>
          <p:spPr>
            <a:xfrm>
              <a:off x="1878725" y="4393575"/>
              <a:ext cx="25" cy="200"/>
            </a:xfrm>
            <a:custGeom>
              <a:rect b="b" l="l" r="r" t="t"/>
              <a:pathLst>
                <a:path extrusionOk="0" h="8" w="1">
                  <a:moveTo>
                    <a:pt x="0" y="8"/>
                  </a:moveTo>
                  <a:lnTo>
                    <a:pt x="0" y="0"/>
                  </a:lnTo>
                  <a:lnTo>
                    <a:pt x="0" y="0"/>
                  </a:ln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30"/>
            <p:cNvSpPr/>
            <p:nvPr/>
          </p:nvSpPr>
          <p:spPr>
            <a:xfrm>
              <a:off x="2039700" y="4404850"/>
              <a:ext cx="25" cy="400"/>
            </a:xfrm>
            <a:custGeom>
              <a:rect b="b" l="l" r="r" t="t"/>
              <a:pathLst>
                <a:path extrusionOk="0" h="16" w="1">
                  <a:moveTo>
                    <a:pt x="0" y="15"/>
                  </a:moveTo>
                  <a:lnTo>
                    <a:pt x="0" y="15"/>
                  </a:lnTo>
                  <a:cubicBezTo>
                    <a:pt x="0" y="15"/>
                    <a:pt x="0" y="11"/>
                    <a:pt x="0" y="8"/>
                  </a:cubicBezTo>
                  <a:lnTo>
                    <a:pt x="0" y="0"/>
                  </a:lnTo>
                  <a:cubicBezTo>
                    <a:pt x="0" y="0"/>
                    <a:pt x="0" y="11"/>
                    <a:pt x="0" y="15"/>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30"/>
            <p:cNvSpPr/>
            <p:nvPr/>
          </p:nvSpPr>
          <p:spPr>
            <a:xfrm>
              <a:off x="2039700" y="4404475"/>
              <a:ext cx="200" cy="775"/>
            </a:xfrm>
            <a:custGeom>
              <a:rect b="b" l="l" r="r" t="t"/>
              <a:pathLst>
                <a:path extrusionOk="0" h="31" w="8">
                  <a:moveTo>
                    <a:pt x="7" y="1"/>
                  </a:moveTo>
                  <a:cubicBezTo>
                    <a:pt x="4" y="4"/>
                    <a:pt x="4" y="15"/>
                    <a:pt x="0" y="19"/>
                  </a:cubicBezTo>
                  <a:cubicBezTo>
                    <a:pt x="0" y="23"/>
                    <a:pt x="0" y="26"/>
                    <a:pt x="0" y="30"/>
                  </a:cubicBezTo>
                  <a:cubicBezTo>
                    <a:pt x="4" y="19"/>
                    <a:pt x="4" y="12"/>
                    <a:pt x="7"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30"/>
            <p:cNvSpPr/>
            <p:nvPr/>
          </p:nvSpPr>
          <p:spPr>
            <a:xfrm>
              <a:off x="1876025" y="4385525"/>
              <a:ext cx="168500" cy="72075"/>
            </a:xfrm>
            <a:custGeom>
              <a:rect b="b" l="l" r="r" t="t"/>
              <a:pathLst>
                <a:path extrusionOk="0" h="2883" w="6740">
                  <a:moveTo>
                    <a:pt x="6599" y="1"/>
                  </a:moveTo>
                  <a:lnTo>
                    <a:pt x="6599" y="12"/>
                  </a:lnTo>
                  <a:lnTo>
                    <a:pt x="6599" y="308"/>
                  </a:lnTo>
                  <a:lnTo>
                    <a:pt x="6599" y="311"/>
                  </a:lnTo>
                  <a:cubicBezTo>
                    <a:pt x="6599" y="370"/>
                    <a:pt x="6595" y="426"/>
                    <a:pt x="6584" y="485"/>
                  </a:cubicBezTo>
                  <a:cubicBezTo>
                    <a:pt x="6580" y="504"/>
                    <a:pt x="6577" y="526"/>
                    <a:pt x="6569" y="544"/>
                  </a:cubicBezTo>
                  <a:cubicBezTo>
                    <a:pt x="6562" y="581"/>
                    <a:pt x="6558" y="618"/>
                    <a:pt x="6543" y="655"/>
                  </a:cubicBezTo>
                  <a:cubicBezTo>
                    <a:pt x="6543" y="655"/>
                    <a:pt x="6543" y="655"/>
                    <a:pt x="6543" y="659"/>
                  </a:cubicBezTo>
                  <a:cubicBezTo>
                    <a:pt x="6529" y="714"/>
                    <a:pt x="6506" y="770"/>
                    <a:pt x="6477" y="821"/>
                  </a:cubicBezTo>
                  <a:lnTo>
                    <a:pt x="6477" y="829"/>
                  </a:lnTo>
                  <a:lnTo>
                    <a:pt x="6477" y="833"/>
                  </a:lnTo>
                  <a:cubicBezTo>
                    <a:pt x="6477" y="833"/>
                    <a:pt x="6477" y="836"/>
                    <a:pt x="6477" y="836"/>
                  </a:cubicBezTo>
                  <a:lnTo>
                    <a:pt x="6466" y="858"/>
                  </a:lnTo>
                  <a:cubicBezTo>
                    <a:pt x="6447" y="888"/>
                    <a:pt x="6432" y="918"/>
                    <a:pt x="6414" y="943"/>
                  </a:cubicBezTo>
                  <a:cubicBezTo>
                    <a:pt x="6407" y="962"/>
                    <a:pt x="6395" y="980"/>
                    <a:pt x="6384" y="995"/>
                  </a:cubicBezTo>
                  <a:cubicBezTo>
                    <a:pt x="6377" y="1006"/>
                    <a:pt x="6370" y="1017"/>
                    <a:pt x="6362" y="1028"/>
                  </a:cubicBezTo>
                  <a:cubicBezTo>
                    <a:pt x="6359" y="1032"/>
                    <a:pt x="6355" y="1036"/>
                    <a:pt x="6351" y="1039"/>
                  </a:cubicBezTo>
                  <a:cubicBezTo>
                    <a:pt x="6325" y="1076"/>
                    <a:pt x="6296" y="1113"/>
                    <a:pt x="6262" y="1150"/>
                  </a:cubicBezTo>
                  <a:cubicBezTo>
                    <a:pt x="6262" y="1154"/>
                    <a:pt x="6259" y="1158"/>
                    <a:pt x="6255" y="1161"/>
                  </a:cubicBezTo>
                  <a:cubicBezTo>
                    <a:pt x="6251" y="1165"/>
                    <a:pt x="6240" y="1176"/>
                    <a:pt x="6233" y="1184"/>
                  </a:cubicBezTo>
                  <a:cubicBezTo>
                    <a:pt x="6207" y="1213"/>
                    <a:pt x="6181" y="1243"/>
                    <a:pt x="6148" y="1272"/>
                  </a:cubicBezTo>
                  <a:cubicBezTo>
                    <a:pt x="6129" y="1287"/>
                    <a:pt x="6115" y="1306"/>
                    <a:pt x="6096" y="1324"/>
                  </a:cubicBezTo>
                  <a:lnTo>
                    <a:pt x="6092" y="1328"/>
                  </a:lnTo>
                  <a:cubicBezTo>
                    <a:pt x="6070" y="1346"/>
                    <a:pt x="6044" y="1365"/>
                    <a:pt x="6026" y="1383"/>
                  </a:cubicBezTo>
                  <a:lnTo>
                    <a:pt x="6000" y="1405"/>
                  </a:lnTo>
                  <a:cubicBezTo>
                    <a:pt x="5989" y="1413"/>
                    <a:pt x="5974" y="1420"/>
                    <a:pt x="5963" y="1431"/>
                  </a:cubicBezTo>
                  <a:cubicBezTo>
                    <a:pt x="5945" y="1446"/>
                    <a:pt x="5930" y="1461"/>
                    <a:pt x="5911" y="1476"/>
                  </a:cubicBezTo>
                  <a:cubicBezTo>
                    <a:pt x="5904" y="1483"/>
                    <a:pt x="5893" y="1487"/>
                    <a:pt x="5885" y="1494"/>
                  </a:cubicBezTo>
                  <a:cubicBezTo>
                    <a:pt x="5837" y="1527"/>
                    <a:pt x="5786" y="1561"/>
                    <a:pt x="5730" y="1594"/>
                  </a:cubicBezTo>
                  <a:cubicBezTo>
                    <a:pt x="5719" y="1601"/>
                    <a:pt x="5708" y="1612"/>
                    <a:pt x="5693" y="1620"/>
                  </a:cubicBezTo>
                  <a:cubicBezTo>
                    <a:pt x="5660" y="1638"/>
                    <a:pt x="5627" y="1657"/>
                    <a:pt x="5593" y="1675"/>
                  </a:cubicBezTo>
                  <a:cubicBezTo>
                    <a:pt x="5571" y="1686"/>
                    <a:pt x="5549" y="1697"/>
                    <a:pt x="5527" y="1709"/>
                  </a:cubicBezTo>
                  <a:cubicBezTo>
                    <a:pt x="5505" y="1720"/>
                    <a:pt x="5486" y="1734"/>
                    <a:pt x="5464" y="1745"/>
                  </a:cubicBezTo>
                  <a:lnTo>
                    <a:pt x="5449" y="1753"/>
                  </a:lnTo>
                  <a:cubicBezTo>
                    <a:pt x="5423" y="1764"/>
                    <a:pt x="5397" y="1775"/>
                    <a:pt x="5372" y="1786"/>
                  </a:cubicBezTo>
                  <a:lnTo>
                    <a:pt x="5301" y="1816"/>
                  </a:lnTo>
                  <a:cubicBezTo>
                    <a:pt x="5283" y="1827"/>
                    <a:pt x="5264" y="1834"/>
                    <a:pt x="5246" y="1842"/>
                  </a:cubicBezTo>
                  <a:cubicBezTo>
                    <a:pt x="5227" y="1849"/>
                    <a:pt x="5209" y="1860"/>
                    <a:pt x="5187" y="1867"/>
                  </a:cubicBezTo>
                  <a:cubicBezTo>
                    <a:pt x="5105" y="1901"/>
                    <a:pt x="5020" y="1930"/>
                    <a:pt x="4932" y="1960"/>
                  </a:cubicBezTo>
                  <a:lnTo>
                    <a:pt x="4913" y="1964"/>
                  </a:lnTo>
                  <a:cubicBezTo>
                    <a:pt x="4862" y="1982"/>
                    <a:pt x="4806" y="1997"/>
                    <a:pt x="4751" y="2012"/>
                  </a:cubicBezTo>
                  <a:cubicBezTo>
                    <a:pt x="4710" y="2023"/>
                    <a:pt x="4669" y="2034"/>
                    <a:pt x="4629" y="2045"/>
                  </a:cubicBezTo>
                  <a:cubicBezTo>
                    <a:pt x="4584" y="2056"/>
                    <a:pt x="4551" y="2063"/>
                    <a:pt x="4510" y="2071"/>
                  </a:cubicBezTo>
                  <a:cubicBezTo>
                    <a:pt x="4451" y="2082"/>
                    <a:pt x="4392" y="2097"/>
                    <a:pt x="4329" y="2108"/>
                  </a:cubicBezTo>
                  <a:cubicBezTo>
                    <a:pt x="4289" y="2115"/>
                    <a:pt x="4248" y="2123"/>
                    <a:pt x="4207" y="2126"/>
                  </a:cubicBezTo>
                  <a:cubicBezTo>
                    <a:pt x="4144" y="2137"/>
                    <a:pt x="4089" y="2148"/>
                    <a:pt x="4026" y="2156"/>
                  </a:cubicBezTo>
                  <a:cubicBezTo>
                    <a:pt x="3982" y="2159"/>
                    <a:pt x="3934" y="2163"/>
                    <a:pt x="3889" y="2167"/>
                  </a:cubicBezTo>
                  <a:cubicBezTo>
                    <a:pt x="3830" y="2174"/>
                    <a:pt x="3775" y="2182"/>
                    <a:pt x="3716" y="2185"/>
                  </a:cubicBezTo>
                  <a:cubicBezTo>
                    <a:pt x="3671" y="2185"/>
                    <a:pt x="3620" y="2189"/>
                    <a:pt x="3572" y="2189"/>
                  </a:cubicBezTo>
                  <a:cubicBezTo>
                    <a:pt x="3516" y="2193"/>
                    <a:pt x="3461" y="2196"/>
                    <a:pt x="3405" y="2196"/>
                  </a:cubicBezTo>
                  <a:lnTo>
                    <a:pt x="3350" y="2196"/>
                  </a:lnTo>
                  <a:cubicBezTo>
                    <a:pt x="2962" y="2196"/>
                    <a:pt x="2574" y="2156"/>
                    <a:pt x="2197" y="2074"/>
                  </a:cubicBezTo>
                  <a:cubicBezTo>
                    <a:pt x="2134" y="2060"/>
                    <a:pt x="2075" y="2041"/>
                    <a:pt x="2012" y="2026"/>
                  </a:cubicBezTo>
                  <a:cubicBezTo>
                    <a:pt x="1971" y="2015"/>
                    <a:pt x="1930" y="2008"/>
                    <a:pt x="1890" y="1997"/>
                  </a:cubicBezTo>
                  <a:cubicBezTo>
                    <a:pt x="1834" y="1978"/>
                    <a:pt x="1779" y="1960"/>
                    <a:pt x="1727" y="1941"/>
                  </a:cubicBezTo>
                  <a:cubicBezTo>
                    <a:pt x="1686" y="1927"/>
                    <a:pt x="1649" y="1916"/>
                    <a:pt x="1612" y="1904"/>
                  </a:cubicBezTo>
                  <a:cubicBezTo>
                    <a:pt x="1557" y="1882"/>
                    <a:pt x="1502" y="1856"/>
                    <a:pt x="1446" y="1834"/>
                  </a:cubicBezTo>
                  <a:cubicBezTo>
                    <a:pt x="1417" y="1819"/>
                    <a:pt x="1380" y="1808"/>
                    <a:pt x="1350" y="1794"/>
                  </a:cubicBezTo>
                  <a:cubicBezTo>
                    <a:pt x="1265" y="1757"/>
                    <a:pt x="1180" y="1712"/>
                    <a:pt x="1099" y="1668"/>
                  </a:cubicBezTo>
                  <a:cubicBezTo>
                    <a:pt x="1021" y="1624"/>
                    <a:pt x="943" y="1575"/>
                    <a:pt x="873" y="1527"/>
                  </a:cubicBezTo>
                  <a:cubicBezTo>
                    <a:pt x="847" y="1509"/>
                    <a:pt x="829" y="1494"/>
                    <a:pt x="807" y="1476"/>
                  </a:cubicBezTo>
                  <a:cubicBezTo>
                    <a:pt x="759" y="1442"/>
                    <a:pt x="714" y="1409"/>
                    <a:pt x="674" y="1376"/>
                  </a:cubicBezTo>
                  <a:cubicBezTo>
                    <a:pt x="651" y="1354"/>
                    <a:pt x="629" y="1332"/>
                    <a:pt x="607" y="1309"/>
                  </a:cubicBezTo>
                  <a:cubicBezTo>
                    <a:pt x="574" y="1280"/>
                    <a:pt x="537" y="1246"/>
                    <a:pt x="507" y="1213"/>
                  </a:cubicBezTo>
                  <a:cubicBezTo>
                    <a:pt x="485" y="1191"/>
                    <a:pt x="467" y="1169"/>
                    <a:pt x="448" y="1143"/>
                  </a:cubicBezTo>
                  <a:cubicBezTo>
                    <a:pt x="419" y="1110"/>
                    <a:pt x="393" y="1080"/>
                    <a:pt x="367" y="1047"/>
                  </a:cubicBezTo>
                  <a:cubicBezTo>
                    <a:pt x="345" y="1017"/>
                    <a:pt x="337" y="995"/>
                    <a:pt x="322" y="969"/>
                  </a:cubicBezTo>
                  <a:cubicBezTo>
                    <a:pt x="308" y="943"/>
                    <a:pt x="282" y="906"/>
                    <a:pt x="263" y="877"/>
                  </a:cubicBezTo>
                  <a:cubicBezTo>
                    <a:pt x="245" y="844"/>
                    <a:pt x="237" y="821"/>
                    <a:pt x="226" y="796"/>
                  </a:cubicBezTo>
                  <a:cubicBezTo>
                    <a:pt x="215" y="766"/>
                    <a:pt x="197" y="729"/>
                    <a:pt x="186" y="699"/>
                  </a:cubicBezTo>
                  <a:cubicBezTo>
                    <a:pt x="175" y="666"/>
                    <a:pt x="171" y="644"/>
                    <a:pt x="164" y="614"/>
                  </a:cubicBezTo>
                  <a:cubicBezTo>
                    <a:pt x="160" y="607"/>
                    <a:pt x="156" y="596"/>
                    <a:pt x="156" y="585"/>
                  </a:cubicBezTo>
                  <a:cubicBezTo>
                    <a:pt x="149" y="563"/>
                    <a:pt x="141" y="540"/>
                    <a:pt x="138" y="518"/>
                  </a:cubicBezTo>
                  <a:cubicBezTo>
                    <a:pt x="134" y="504"/>
                    <a:pt x="134" y="489"/>
                    <a:pt x="130" y="474"/>
                  </a:cubicBezTo>
                  <a:lnTo>
                    <a:pt x="130" y="463"/>
                  </a:lnTo>
                  <a:cubicBezTo>
                    <a:pt x="127" y="433"/>
                    <a:pt x="127" y="404"/>
                    <a:pt x="123" y="374"/>
                  </a:cubicBezTo>
                  <a:lnTo>
                    <a:pt x="123" y="337"/>
                  </a:lnTo>
                  <a:cubicBezTo>
                    <a:pt x="123" y="334"/>
                    <a:pt x="123" y="330"/>
                    <a:pt x="123" y="326"/>
                  </a:cubicBezTo>
                  <a:lnTo>
                    <a:pt x="123" y="315"/>
                  </a:lnTo>
                  <a:lnTo>
                    <a:pt x="123" y="8"/>
                  </a:lnTo>
                  <a:cubicBezTo>
                    <a:pt x="112" y="34"/>
                    <a:pt x="104" y="56"/>
                    <a:pt x="97" y="78"/>
                  </a:cubicBezTo>
                  <a:cubicBezTo>
                    <a:pt x="82" y="112"/>
                    <a:pt x="67" y="145"/>
                    <a:pt x="56" y="178"/>
                  </a:cubicBezTo>
                  <a:cubicBezTo>
                    <a:pt x="45" y="212"/>
                    <a:pt x="45" y="234"/>
                    <a:pt x="38" y="263"/>
                  </a:cubicBezTo>
                  <a:cubicBezTo>
                    <a:pt x="30" y="293"/>
                    <a:pt x="19" y="330"/>
                    <a:pt x="16" y="363"/>
                  </a:cubicBezTo>
                  <a:cubicBezTo>
                    <a:pt x="8" y="396"/>
                    <a:pt x="8" y="419"/>
                    <a:pt x="8" y="448"/>
                  </a:cubicBezTo>
                  <a:cubicBezTo>
                    <a:pt x="5" y="478"/>
                    <a:pt x="1" y="515"/>
                    <a:pt x="1" y="548"/>
                  </a:cubicBezTo>
                  <a:lnTo>
                    <a:pt x="1" y="940"/>
                  </a:lnTo>
                  <a:cubicBezTo>
                    <a:pt x="1" y="943"/>
                    <a:pt x="1" y="947"/>
                    <a:pt x="1" y="951"/>
                  </a:cubicBezTo>
                  <a:cubicBezTo>
                    <a:pt x="1" y="984"/>
                    <a:pt x="8" y="1017"/>
                    <a:pt x="12" y="1054"/>
                  </a:cubicBezTo>
                  <a:cubicBezTo>
                    <a:pt x="16" y="1088"/>
                    <a:pt x="16" y="1110"/>
                    <a:pt x="19" y="1139"/>
                  </a:cubicBezTo>
                  <a:cubicBezTo>
                    <a:pt x="27" y="1169"/>
                    <a:pt x="38" y="1206"/>
                    <a:pt x="45" y="1239"/>
                  </a:cubicBezTo>
                  <a:cubicBezTo>
                    <a:pt x="56" y="1272"/>
                    <a:pt x="60" y="1298"/>
                    <a:pt x="71" y="1328"/>
                  </a:cubicBezTo>
                  <a:cubicBezTo>
                    <a:pt x="79" y="1357"/>
                    <a:pt x="97" y="1394"/>
                    <a:pt x="112" y="1428"/>
                  </a:cubicBezTo>
                  <a:cubicBezTo>
                    <a:pt x="127" y="1461"/>
                    <a:pt x="134" y="1483"/>
                    <a:pt x="149" y="1513"/>
                  </a:cubicBezTo>
                  <a:cubicBezTo>
                    <a:pt x="164" y="1538"/>
                    <a:pt x="189" y="1575"/>
                    <a:pt x="212" y="1609"/>
                  </a:cubicBezTo>
                  <a:cubicBezTo>
                    <a:pt x="230" y="1642"/>
                    <a:pt x="245" y="1664"/>
                    <a:pt x="263" y="1690"/>
                  </a:cubicBezTo>
                  <a:cubicBezTo>
                    <a:pt x="282" y="1716"/>
                    <a:pt x="315" y="1757"/>
                    <a:pt x="345" y="1790"/>
                  </a:cubicBezTo>
                  <a:cubicBezTo>
                    <a:pt x="363" y="1816"/>
                    <a:pt x="382" y="1838"/>
                    <a:pt x="404" y="1864"/>
                  </a:cubicBezTo>
                  <a:cubicBezTo>
                    <a:pt x="437" y="1897"/>
                    <a:pt x="474" y="1930"/>
                    <a:pt x="511" y="1964"/>
                  </a:cubicBezTo>
                  <a:cubicBezTo>
                    <a:pt x="533" y="1986"/>
                    <a:pt x="555" y="2008"/>
                    <a:pt x="581" y="2030"/>
                  </a:cubicBezTo>
                  <a:cubicBezTo>
                    <a:pt x="622" y="2067"/>
                    <a:pt x="670" y="2100"/>
                    <a:pt x="714" y="2134"/>
                  </a:cubicBezTo>
                  <a:cubicBezTo>
                    <a:pt x="740" y="2152"/>
                    <a:pt x="762" y="2171"/>
                    <a:pt x="785" y="2189"/>
                  </a:cubicBezTo>
                  <a:cubicBezTo>
                    <a:pt x="858" y="2237"/>
                    <a:pt x="940" y="2289"/>
                    <a:pt x="1021" y="2333"/>
                  </a:cubicBezTo>
                  <a:cubicBezTo>
                    <a:pt x="1674" y="2700"/>
                    <a:pt x="2518" y="2882"/>
                    <a:pt x="3362" y="2882"/>
                  </a:cubicBezTo>
                  <a:cubicBezTo>
                    <a:pt x="4245" y="2882"/>
                    <a:pt x="5126" y="2684"/>
                    <a:pt x="5789" y="2289"/>
                  </a:cubicBezTo>
                  <a:cubicBezTo>
                    <a:pt x="5871" y="2241"/>
                    <a:pt x="5945" y="2189"/>
                    <a:pt x="6015" y="2137"/>
                  </a:cubicBezTo>
                  <a:cubicBezTo>
                    <a:pt x="6037" y="2123"/>
                    <a:pt x="6059" y="2104"/>
                    <a:pt x="6081" y="2086"/>
                  </a:cubicBezTo>
                  <a:cubicBezTo>
                    <a:pt x="6126" y="2052"/>
                    <a:pt x="6170" y="2015"/>
                    <a:pt x="6211" y="1982"/>
                  </a:cubicBezTo>
                  <a:cubicBezTo>
                    <a:pt x="6233" y="1960"/>
                    <a:pt x="6255" y="1934"/>
                    <a:pt x="6277" y="1912"/>
                  </a:cubicBezTo>
                  <a:cubicBezTo>
                    <a:pt x="6310" y="1879"/>
                    <a:pt x="6344" y="1849"/>
                    <a:pt x="6373" y="1816"/>
                  </a:cubicBezTo>
                  <a:cubicBezTo>
                    <a:pt x="6395" y="1790"/>
                    <a:pt x="6414" y="1764"/>
                    <a:pt x="6432" y="1738"/>
                  </a:cubicBezTo>
                  <a:cubicBezTo>
                    <a:pt x="6458" y="1705"/>
                    <a:pt x="6488" y="1675"/>
                    <a:pt x="6510" y="1642"/>
                  </a:cubicBezTo>
                  <a:cubicBezTo>
                    <a:pt x="6525" y="1616"/>
                    <a:pt x="6540" y="1587"/>
                    <a:pt x="6554" y="1561"/>
                  </a:cubicBezTo>
                  <a:cubicBezTo>
                    <a:pt x="6569" y="1535"/>
                    <a:pt x="6595" y="1494"/>
                    <a:pt x="6610" y="1461"/>
                  </a:cubicBezTo>
                  <a:cubicBezTo>
                    <a:pt x="6628" y="1428"/>
                    <a:pt x="6636" y="1409"/>
                    <a:pt x="6647" y="1380"/>
                  </a:cubicBezTo>
                  <a:cubicBezTo>
                    <a:pt x="6658" y="1354"/>
                    <a:pt x="6673" y="1313"/>
                    <a:pt x="6684" y="1280"/>
                  </a:cubicBezTo>
                  <a:cubicBezTo>
                    <a:pt x="6695" y="1246"/>
                    <a:pt x="6699" y="1224"/>
                    <a:pt x="6706" y="1195"/>
                  </a:cubicBezTo>
                  <a:cubicBezTo>
                    <a:pt x="6713" y="1161"/>
                    <a:pt x="6721" y="1128"/>
                    <a:pt x="6728" y="1095"/>
                  </a:cubicBezTo>
                  <a:cubicBezTo>
                    <a:pt x="6732" y="1062"/>
                    <a:pt x="6732" y="1039"/>
                    <a:pt x="6736" y="1010"/>
                  </a:cubicBezTo>
                  <a:cubicBezTo>
                    <a:pt x="6736" y="980"/>
                    <a:pt x="6739" y="951"/>
                    <a:pt x="6739" y="925"/>
                  </a:cubicBezTo>
                  <a:lnTo>
                    <a:pt x="6724" y="518"/>
                  </a:lnTo>
                  <a:cubicBezTo>
                    <a:pt x="6724" y="548"/>
                    <a:pt x="6721" y="574"/>
                    <a:pt x="6717" y="603"/>
                  </a:cubicBezTo>
                  <a:cubicBezTo>
                    <a:pt x="6721" y="570"/>
                    <a:pt x="6724" y="537"/>
                    <a:pt x="6724" y="507"/>
                  </a:cubicBezTo>
                  <a:cubicBezTo>
                    <a:pt x="6724" y="474"/>
                    <a:pt x="6717" y="437"/>
                    <a:pt x="6713" y="404"/>
                  </a:cubicBezTo>
                  <a:cubicBezTo>
                    <a:pt x="6710" y="370"/>
                    <a:pt x="6710" y="345"/>
                    <a:pt x="6706" y="319"/>
                  </a:cubicBezTo>
                  <a:cubicBezTo>
                    <a:pt x="6699" y="289"/>
                    <a:pt x="6687" y="248"/>
                    <a:pt x="6680" y="215"/>
                  </a:cubicBezTo>
                  <a:cubicBezTo>
                    <a:pt x="6669" y="182"/>
                    <a:pt x="6665" y="160"/>
                    <a:pt x="6654" y="130"/>
                  </a:cubicBezTo>
                  <a:cubicBezTo>
                    <a:pt x="6647" y="101"/>
                    <a:pt x="6628" y="64"/>
                    <a:pt x="6614" y="30"/>
                  </a:cubicBezTo>
                  <a:cubicBezTo>
                    <a:pt x="6610" y="19"/>
                    <a:pt x="6602" y="8"/>
                    <a:pt x="6599" y="1"/>
                  </a:cubicBezTo>
                  <a:close/>
                </a:path>
              </a:pathLst>
            </a:custGeom>
            <a:solidFill>
              <a:srgbClr val="73E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30"/>
            <p:cNvSpPr/>
            <p:nvPr/>
          </p:nvSpPr>
          <p:spPr>
            <a:xfrm>
              <a:off x="1879825" y="4400975"/>
              <a:ext cx="23500" cy="26350"/>
            </a:xfrm>
            <a:custGeom>
              <a:rect b="b" l="l" r="r" t="t"/>
              <a:pathLst>
                <a:path extrusionOk="0" h="1054" w="940">
                  <a:moveTo>
                    <a:pt x="0" y="0"/>
                  </a:moveTo>
                  <a:cubicBezTo>
                    <a:pt x="8" y="26"/>
                    <a:pt x="12" y="52"/>
                    <a:pt x="23" y="81"/>
                  </a:cubicBezTo>
                  <a:cubicBezTo>
                    <a:pt x="34" y="115"/>
                    <a:pt x="52" y="152"/>
                    <a:pt x="63" y="178"/>
                  </a:cubicBezTo>
                  <a:cubicBezTo>
                    <a:pt x="74" y="207"/>
                    <a:pt x="82" y="226"/>
                    <a:pt x="100" y="259"/>
                  </a:cubicBezTo>
                  <a:cubicBezTo>
                    <a:pt x="119" y="292"/>
                    <a:pt x="145" y="329"/>
                    <a:pt x="159" y="355"/>
                  </a:cubicBezTo>
                  <a:cubicBezTo>
                    <a:pt x="174" y="381"/>
                    <a:pt x="182" y="399"/>
                    <a:pt x="204" y="433"/>
                  </a:cubicBezTo>
                  <a:cubicBezTo>
                    <a:pt x="230" y="466"/>
                    <a:pt x="259" y="495"/>
                    <a:pt x="285" y="529"/>
                  </a:cubicBezTo>
                  <a:cubicBezTo>
                    <a:pt x="304" y="555"/>
                    <a:pt x="322" y="577"/>
                    <a:pt x="344" y="599"/>
                  </a:cubicBezTo>
                  <a:cubicBezTo>
                    <a:pt x="374" y="632"/>
                    <a:pt x="411" y="662"/>
                    <a:pt x="444" y="695"/>
                  </a:cubicBezTo>
                  <a:cubicBezTo>
                    <a:pt x="466" y="717"/>
                    <a:pt x="488" y="739"/>
                    <a:pt x="511" y="758"/>
                  </a:cubicBezTo>
                  <a:cubicBezTo>
                    <a:pt x="551" y="795"/>
                    <a:pt x="596" y="828"/>
                    <a:pt x="644" y="861"/>
                  </a:cubicBezTo>
                  <a:cubicBezTo>
                    <a:pt x="666" y="876"/>
                    <a:pt x="684" y="895"/>
                    <a:pt x="710" y="913"/>
                  </a:cubicBezTo>
                  <a:cubicBezTo>
                    <a:pt x="780" y="961"/>
                    <a:pt x="858" y="1009"/>
                    <a:pt x="939" y="1054"/>
                  </a:cubicBezTo>
                  <a:lnTo>
                    <a:pt x="939" y="1042"/>
                  </a:lnTo>
                  <a:cubicBezTo>
                    <a:pt x="758" y="943"/>
                    <a:pt x="588" y="821"/>
                    <a:pt x="437" y="680"/>
                  </a:cubicBezTo>
                  <a:cubicBezTo>
                    <a:pt x="300" y="555"/>
                    <a:pt x="185" y="410"/>
                    <a:pt x="97" y="248"/>
                  </a:cubicBezTo>
                  <a:cubicBezTo>
                    <a:pt x="56" y="166"/>
                    <a:pt x="26" y="85"/>
                    <a:pt x="0" y="0"/>
                  </a:cubicBezTo>
                  <a:close/>
                </a:path>
              </a:pathLst>
            </a:custGeom>
            <a:solidFill>
              <a:srgbClr val="FF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30"/>
            <p:cNvSpPr/>
            <p:nvPr/>
          </p:nvSpPr>
          <p:spPr>
            <a:xfrm>
              <a:off x="2040050" y="4403550"/>
              <a:ext cx="25" cy="25"/>
            </a:xfrm>
            <a:custGeom>
              <a:rect b="b" l="l" r="r" t="t"/>
              <a:pathLst>
                <a:path extrusionOk="0" fill="none" h="1" w="1">
                  <a:moveTo>
                    <a:pt x="1" y="1"/>
                  </a:moveTo>
                  <a:lnTo>
                    <a:pt x="1" y="1"/>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30"/>
            <p:cNvSpPr/>
            <p:nvPr/>
          </p:nvSpPr>
          <p:spPr>
            <a:xfrm>
              <a:off x="2039600" y="4405225"/>
              <a:ext cx="125" cy="300"/>
            </a:xfrm>
            <a:custGeom>
              <a:rect b="b" l="l" r="r" t="t"/>
              <a:pathLst>
                <a:path extrusionOk="0" fill="none" h="12" w="5">
                  <a:moveTo>
                    <a:pt x="4" y="0"/>
                  </a:moveTo>
                  <a:cubicBezTo>
                    <a:pt x="4" y="4"/>
                    <a:pt x="4" y="8"/>
                    <a:pt x="0" y="11"/>
                  </a:cubicBez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30"/>
            <p:cNvSpPr/>
            <p:nvPr/>
          </p:nvSpPr>
          <p:spPr>
            <a:xfrm>
              <a:off x="2039700" y="4404950"/>
              <a:ext cx="100" cy="300"/>
            </a:xfrm>
            <a:custGeom>
              <a:rect b="b" l="l" r="r" t="t"/>
              <a:pathLst>
                <a:path extrusionOk="0" fill="none" h="12" w="4">
                  <a:moveTo>
                    <a:pt x="0" y="11"/>
                  </a:moveTo>
                  <a:cubicBezTo>
                    <a:pt x="0" y="7"/>
                    <a:pt x="0" y="4"/>
                    <a:pt x="4" y="0"/>
                  </a:cubicBez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30"/>
            <p:cNvSpPr/>
            <p:nvPr/>
          </p:nvSpPr>
          <p:spPr>
            <a:xfrm>
              <a:off x="2035800" y="4409750"/>
              <a:ext cx="25" cy="25"/>
            </a:xfrm>
            <a:custGeom>
              <a:rect b="b" l="l" r="r" t="t"/>
              <a:pathLst>
                <a:path extrusionOk="0" fill="none" h="1" w="1">
                  <a:moveTo>
                    <a:pt x="1" y="0"/>
                  </a:moveTo>
                  <a:lnTo>
                    <a:pt x="1" y="0"/>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30"/>
            <p:cNvSpPr/>
            <p:nvPr/>
          </p:nvSpPr>
          <p:spPr>
            <a:xfrm>
              <a:off x="2035525" y="4409750"/>
              <a:ext cx="300" cy="475"/>
            </a:xfrm>
            <a:custGeom>
              <a:rect b="b" l="l" r="r" t="t"/>
              <a:pathLst>
                <a:path extrusionOk="0" fill="none" h="19" w="12">
                  <a:moveTo>
                    <a:pt x="12" y="0"/>
                  </a:moveTo>
                  <a:cubicBezTo>
                    <a:pt x="8" y="8"/>
                    <a:pt x="4" y="11"/>
                    <a:pt x="1" y="19"/>
                  </a:cubicBez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30"/>
            <p:cNvSpPr/>
            <p:nvPr/>
          </p:nvSpPr>
          <p:spPr>
            <a:xfrm>
              <a:off x="2039775" y="4393575"/>
              <a:ext cx="1225" cy="7775"/>
            </a:xfrm>
            <a:custGeom>
              <a:rect b="b" l="l" r="r" t="t"/>
              <a:pathLst>
                <a:path extrusionOk="0" fill="none" h="311" w="49">
                  <a:moveTo>
                    <a:pt x="49" y="0"/>
                  </a:moveTo>
                  <a:cubicBezTo>
                    <a:pt x="45" y="104"/>
                    <a:pt x="30" y="207"/>
                    <a:pt x="1" y="311"/>
                  </a:cubicBez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30"/>
            <p:cNvSpPr/>
            <p:nvPr/>
          </p:nvSpPr>
          <p:spPr>
            <a:xfrm>
              <a:off x="1886575" y="4327500"/>
              <a:ext cx="146400" cy="77000"/>
            </a:xfrm>
            <a:custGeom>
              <a:rect b="b" l="l" r="r" t="t"/>
              <a:pathLst>
                <a:path extrusionOk="0" h="3080" w="5856">
                  <a:moveTo>
                    <a:pt x="2936" y="1"/>
                  </a:moveTo>
                  <a:cubicBezTo>
                    <a:pt x="2241" y="1"/>
                    <a:pt x="1546" y="158"/>
                    <a:pt x="1024" y="470"/>
                  </a:cubicBezTo>
                  <a:cubicBezTo>
                    <a:pt x="0" y="1084"/>
                    <a:pt x="22" y="2056"/>
                    <a:pt x="1076" y="2647"/>
                  </a:cubicBezTo>
                  <a:cubicBezTo>
                    <a:pt x="1590" y="2936"/>
                    <a:pt x="2255" y="3079"/>
                    <a:pt x="2919" y="3079"/>
                  </a:cubicBezTo>
                  <a:cubicBezTo>
                    <a:pt x="3614" y="3079"/>
                    <a:pt x="4309" y="2922"/>
                    <a:pt x="4831" y="2610"/>
                  </a:cubicBezTo>
                  <a:cubicBezTo>
                    <a:pt x="5855" y="1997"/>
                    <a:pt x="5829" y="1024"/>
                    <a:pt x="4780" y="433"/>
                  </a:cubicBezTo>
                  <a:cubicBezTo>
                    <a:pt x="4265" y="144"/>
                    <a:pt x="3601" y="1"/>
                    <a:pt x="29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30"/>
            <p:cNvSpPr/>
            <p:nvPr/>
          </p:nvSpPr>
          <p:spPr>
            <a:xfrm>
              <a:off x="1933425" y="4352100"/>
              <a:ext cx="52700" cy="27800"/>
            </a:xfrm>
            <a:custGeom>
              <a:rect b="b" l="l" r="r" t="t"/>
              <a:pathLst>
                <a:path extrusionOk="0" h="1112" w="2108">
                  <a:moveTo>
                    <a:pt x="1052" y="1"/>
                  </a:moveTo>
                  <a:cubicBezTo>
                    <a:pt x="803" y="1"/>
                    <a:pt x="554" y="57"/>
                    <a:pt x="366" y="170"/>
                  </a:cubicBezTo>
                  <a:cubicBezTo>
                    <a:pt x="0" y="392"/>
                    <a:pt x="8" y="743"/>
                    <a:pt x="388" y="957"/>
                  </a:cubicBezTo>
                  <a:cubicBezTo>
                    <a:pt x="573" y="1060"/>
                    <a:pt x="811" y="1112"/>
                    <a:pt x="1050" y="1112"/>
                  </a:cubicBezTo>
                  <a:cubicBezTo>
                    <a:pt x="1299" y="1112"/>
                    <a:pt x="1549" y="1056"/>
                    <a:pt x="1738" y="942"/>
                  </a:cubicBezTo>
                  <a:cubicBezTo>
                    <a:pt x="2107" y="721"/>
                    <a:pt x="2100" y="369"/>
                    <a:pt x="1719" y="159"/>
                  </a:cubicBezTo>
                  <a:cubicBezTo>
                    <a:pt x="1534" y="53"/>
                    <a:pt x="1293" y="1"/>
                    <a:pt x="1052" y="1"/>
                  </a:cubicBezTo>
                  <a:close/>
                </a:path>
              </a:pathLst>
            </a:custGeom>
            <a:solidFill>
              <a:srgbClr val="34C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30"/>
            <p:cNvSpPr/>
            <p:nvPr/>
          </p:nvSpPr>
          <p:spPr>
            <a:xfrm>
              <a:off x="1878725" y="4324900"/>
              <a:ext cx="162275" cy="115650"/>
            </a:xfrm>
            <a:custGeom>
              <a:rect b="b" l="l" r="r" t="t"/>
              <a:pathLst>
                <a:path extrusionOk="0" h="4626" w="6491">
                  <a:moveTo>
                    <a:pt x="3252" y="105"/>
                  </a:moveTo>
                  <a:cubicBezTo>
                    <a:pt x="3915" y="105"/>
                    <a:pt x="4579" y="248"/>
                    <a:pt x="5094" y="537"/>
                  </a:cubicBezTo>
                  <a:cubicBezTo>
                    <a:pt x="6147" y="1128"/>
                    <a:pt x="6169" y="2101"/>
                    <a:pt x="5149" y="2714"/>
                  </a:cubicBezTo>
                  <a:cubicBezTo>
                    <a:pt x="4625" y="3026"/>
                    <a:pt x="3929" y="3183"/>
                    <a:pt x="3234" y="3183"/>
                  </a:cubicBezTo>
                  <a:cubicBezTo>
                    <a:pt x="2570" y="3183"/>
                    <a:pt x="1906" y="3040"/>
                    <a:pt x="1394" y="2751"/>
                  </a:cubicBezTo>
                  <a:cubicBezTo>
                    <a:pt x="340" y="2160"/>
                    <a:pt x="314" y="1188"/>
                    <a:pt x="1338" y="574"/>
                  </a:cubicBezTo>
                  <a:cubicBezTo>
                    <a:pt x="1862" y="262"/>
                    <a:pt x="2557" y="105"/>
                    <a:pt x="3252" y="105"/>
                  </a:cubicBezTo>
                  <a:close/>
                  <a:moveTo>
                    <a:pt x="2713" y="4596"/>
                  </a:moveTo>
                  <a:cubicBezTo>
                    <a:pt x="2772" y="4599"/>
                    <a:pt x="2831" y="4603"/>
                    <a:pt x="2898" y="4607"/>
                  </a:cubicBezTo>
                  <a:cubicBezTo>
                    <a:pt x="2831" y="4603"/>
                    <a:pt x="2769" y="4599"/>
                    <a:pt x="2709" y="4596"/>
                  </a:cubicBezTo>
                  <a:close/>
                  <a:moveTo>
                    <a:pt x="3238" y="1"/>
                  </a:moveTo>
                  <a:cubicBezTo>
                    <a:pt x="3074" y="1"/>
                    <a:pt x="2909" y="9"/>
                    <a:pt x="2746" y="27"/>
                  </a:cubicBezTo>
                  <a:lnTo>
                    <a:pt x="2709" y="31"/>
                  </a:lnTo>
                  <a:cubicBezTo>
                    <a:pt x="2528" y="53"/>
                    <a:pt x="2351" y="82"/>
                    <a:pt x="2174" y="119"/>
                  </a:cubicBezTo>
                  <a:lnTo>
                    <a:pt x="2162" y="123"/>
                  </a:lnTo>
                  <a:cubicBezTo>
                    <a:pt x="2100" y="138"/>
                    <a:pt x="2040" y="153"/>
                    <a:pt x="1981" y="167"/>
                  </a:cubicBezTo>
                  <a:cubicBezTo>
                    <a:pt x="1944" y="178"/>
                    <a:pt x="1907" y="190"/>
                    <a:pt x="1874" y="201"/>
                  </a:cubicBezTo>
                  <a:cubicBezTo>
                    <a:pt x="1837" y="208"/>
                    <a:pt x="1815" y="215"/>
                    <a:pt x="1789" y="227"/>
                  </a:cubicBezTo>
                  <a:cubicBezTo>
                    <a:pt x="1730" y="245"/>
                    <a:pt x="1671" y="264"/>
                    <a:pt x="1619" y="282"/>
                  </a:cubicBezTo>
                  <a:lnTo>
                    <a:pt x="1597" y="289"/>
                  </a:lnTo>
                  <a:cubicBezTo>
                    <a:pt x="1405" y="360"/>
                    <a:pt x="1224" y="448"/>
                    <a:pt x="1046" y="556"/>
                  </a:cubicBezTo>
                  <a:cubicBezTo>
                    <a:pt x="1035" y="559"/>
                    <a:pt x="1028" y="567"/>
                    <a:pt x="1017" y="574"/>
                  </a:cubicBezTo>
                  <a:lnTo>
                    <a:pt x="983" y="596"/>
                  </a:lnTo>
                  <a:cubicBezTo>
                    <a:pt x="932" y="626"/>
                    <a:pt x="884" y="659"/>
                    <a:pt x="832" y="696"/>
                  </a:cubicBezTo>
                  <a:lnTo>
                    <a:pt x="813" y="711"/>
                  </a:lnTo>
                  <a:cubicBezTo>
                    <a:pt x="710" y="785"/>
                    <a:pt x="614" y="870"/>
                    <a:pt x="525" y="958"/>
                  </a:cubicBezTo>
                  <a:cubicBezTo>
                    <a:pt x="506" y="977"/>
                    <a:pt x="488" y="995"/>
                    <a:pt x="470" y="1018"/>
                  </a:cubicBezTo>
                  <a:cubicBezTo>
                    <a:pt x="462" y="1025"/>
                    <a:pt x="455" y="1036"/>
                    <a:pt x="447" y="1043"/>
                  </a:cubicBezTo>
                  <a:cubicBezTo>
                    <a:pt x="385" y="1114"/>
                    <a:pt x="329" y="1188"/>
                    <a:pt x="277" y="1265"/>
                  </a:cubicBezTo>
                  <a:cubicBezTo>
                    <a:pt x="270" y="1273"/>
                    <a:pt x="266" y="1280"/>
                    <a:pt x="263" y="1287"/>
                  </a:cubicBezTo>
                  <a:cubicBezTo>
                    <a:pt x="259" y="1291"/>
                    <a:pt x="251" y="1302"/>
                    <a:pt x="248" y="1313"/>
                  </a:cubicBezTo>
                  <a:cubicBezTo>
                    <a:pt x="240" y="1321"/>
                    <a:pt x="229" y="1343"/>
                    <a:pt x="218" y="1358"/>
                  </a:cubicBezTo>
                  <a:cubicBezTo>
                    <a:pt x="178" y="1432"/>
                    <a:pt x="141" y="1509"/>
                    <a:pt x="107" y="1590"/>
                  </a:cubicBezTo>
                  <a:cubicBezTo>
                    <a:pt x="96" y="1620"/>
                    <a:pt x="85" y="1653"/>
                    <a:pt x="74" y="1683"/>
                  </a:cubicBezTo>
                  <a:cubicBezTo>
                    <a:pt x="70" y="1701"/>
                    <a:pt x="67" y="1716"/>
                    <a:pt x="59" y="1731"/>
                  </a:cubicBezTo>
                  <a:cubicBezTo>
                    <a:pt x="56" y="1746"/>
                    <a:pt x="48" y="1772"/>
                    <a:pt x="44" y="1794"/>
                  </a:cubicBezTo>
                  <a:cubicBezTo>
                    <a:pt x="41" y="1812"/>
                    <a:pt x="37" y="1831"/>
                    <a:pt x="33" y="1849"/>
                  </a:cubicBezTo>
                  <a:cubicBezTo>
                    <a:pt x="19" y="1908"/>
                    <a:pt x="11" y="1967"/>
                    <a:pt x="7" y="2027"/>
                  </a:cubicBezTo>
                  <a:cubicBezTo>
                    <a:pt x="0" y="2086"/>
                    <a:pt x="0" y="2134"/>
                    <a:pt x="0" y="2163"/>
                  </a:cubicBezTo>
                  <a:lnTo>
                    <a:pt x="0" y="2714"/>
                  </a:lnTo>
                  <a:lnTo>
                    <a:pt x="0" y="2733"/>
                  </a:lnTo>
                  <a:lnTo>
                    <a:pt x="0" y="2740"/>
                  </a:lnTo>
                  <a:lnTo>
                    <a:pt x="0" y="2759"/>
                  </a:lnTo>
                  <a:lnTo>
                    <a:pt x="0" y="2803"/>
                  </a:lnTo>
                  <a:cubicBezTo>
                    <a:pt x="0" y="2836"/>
                    <a:pt x="4" y="2866"/>
                    <a:pt x="7" y="2895"/>
                  </a:cubicBezTo>
                  <a:lnTo>
                    <a:pt x="7" y="2906"/>
                  </a:lnTo>
                  <a:cubicBezTo>
                    <a:pt x="15" y="2943"/>
                    <a:pt x="22" y="2980"/>
                    <a:pt x="30" y="3017"/>
                  </a:cubicBezTo>
                  <a:cubicBezTo>
                    <a:pt x="30" y="3028"/>
                    <a:pt x="37" y="3036"/>
                    <a:pt x="37" y="3047"/>
                  </a:cubicBezTo>
                  <a:cubicBezTo>
                    <a:pt x="63" y="3132"/>
                    <a:pt x="96" y="3213"/>
                    <a:pt x="137" y="3291"/>
                  </a:cubicBezTo>
                  <a:cubicBezTo>
                    <a:pt x="226" y="3457"/>
                    <a:pt x="340" y="3601"/>
                    <a:pt x="477" y="3727"/>
                  </a:cubicBezTo>
                  <a:cubicBezTo>
                    <a:pt x="628" y="3867"/>
                    <a:pt x="799" y="3989"/>
                    <a:pt x="980" y="4089"/>
                  </a:cubicBezTo>
                  <a:lnTo>
                    <a:pt x="980" y="4100"/>
                  </a:lnTo>
                  <a:cubicBezTo>
                    <a:pt x="1061" y="4145"/>
                    <a:pt x="1142" y="4185"/>
                    <a:pt x="1227" y="4226"/>
                  </a:cubicBezTo>
                  <a:cubicBezTo>
                    <a:pt x="1261" y="4241"/>
                    <a:pt x="1294" y="4252"/>
                    <a:pt x="1327" y="4267"/>
                  </a:cubicBezTo>
                  <a:cubicBezTo>
                    <a:pt x="1383" y="4289"/>
                    <a:pt x="1434" y="4311"/>
                    <a:pt x="1493" y="4333"/>
                  </a:cubicBezTo>
                  <a:cubicBezTo>
                    <a:pt x="1530" y="4348"/>
                    <a:pt x="1567" y="4359"/>
                    <a:pt x="1604" y="4370"/>
                  </a:cubicBezTo>
                  <a:cubicBezTo>
                    <a:pt x="1660" y="4389"/>
                    <a:pt x="1715" y="4411"/>
                    <a:pt x="1771" y="4426"/>
                  </a:cubicBezTo>
                  <a:cubicBezTo>
                    <a:pt x="1811" y="4437"/>
                    <a:pt x="1852" y="4448"/>
                    <a:pt x="1893" y="4459"/>
                  </a:cubicBezTo>
                  <a:cubicBezTo>
                    <a:pt x="1952" y="4474"/>
                    <a:pt x="2011" y="4488"/>
                    <a:pt x="2074" y="4503"/>
                  </a:cubicBezTo>
                  <a:cubicBezTo>
                    <a:pt x="2440" y="4581"/>
                    <a:pt x="2809" y="4625"/>
                    <a:pt x="3182" y="4625"/>
                  </a:cubicBezTo>
                  <a:cubicBezTo>
                    <a:pt x="3197" y="4625"/>
                    <a:pt x="3212" y="4625"/>
                    <a:pt x="3227" y="4625"/>
                  </a:cubicBezTo>
                  <a:lnTo>
                    <a:pt x="3282" y="4625"/>
                  </a:lnTo>
                  <a:cubicBezTo>
                    <a:pt x="3342" y="4625"/>
                    <a:pt x="3393" y="4621"/>
                    <a:pt x="3449" y="4621"/>
                  </a:cubicBezTo>
                  <a:cubicBezTo>
                    <a:pt x="3497" y="4621"/>
                    <a:pt x="3549" y="4621"/>
                    <a:pt x="3597" y="4614"/>
                  </a:cubicBezTo>
                  <a:cubicBezTo>
                    <a:pt x="3652" y="4610"/>
                    <a:pt x="3711" y="4603"/>
                    <a:pt x="3767" y="4599"/>
                  </a:cubicBezTo>
                  <a:cubicBezTo>
                    <a:pt x="3815" y="4596"/>
                    <a:pt x="3859" y="4592"/>
                    <a:pt x="3907" y="4584"/>
                  </a:cubicBezTo>
                  <a:cubicBezTo>
                    <a:pt x="3966" y="4577"/>
                    <a:pt x="4025" y="4570"/>
                    <a:pt x="4084" y="4559"/>
                  </a:cubicBezTo>
                  <a:cubicBezTo>
                    <a:pt x="4125" y="4551"/>
                    <a:pt x="4170" y="4548"/>
                    <a:pt x="4210" y="4540"/>
                  </a:cubicBezTo>
                  <a:cubicBezTo>
                    <a:pt x="4269" y="4529"/>
                    <a:pt x="4328" y="4514"/>
                    <a:pt x="4391" y="4503"/>
                  </a:cubicBezTo>
                  <a:cubicBezTo>
                    <a:pt x="4428" y="4492"/>
                    <a:pt x="4469" y="4485"/>
                    <a:pt x="4506" y="4477"/>
                  </a:cubicBezTo>
                  <a:cubicBezTo>
                    <a:pt x="4543" y="4466"/>
                    <a:pt x="4587" y="4455"/>
                    <a:pt x="4628" y="4444"/>
                  </a:cubicBezTo>
                  <a:cubicBezTo>
                    <a:pt x="4683" y="4429"/>
                    <a:pt x="4739" y="4414"/>
                    <a:pt x="4790" y="4396"/>
                  </a:cubicBezTo>
                  <a:cubicBezTo>
                    <a:pt x="4798" y="4396"/>
                    <a:pt x="4802" y="4392"/>
                    <a:pt x="4809" y="4392"/>
                  </a:cubicBezTo>
                  <a:cubicBezTo>
                    <a:pt x="4894" y="4363"/>
                    <a:pt x="4983" y="4333"/>
                    <a:pt x="5064" y="4300"/>
                  </a:cubicBezTo>
                  <a:cubicBezTo>
                    <a:pt x="5082" y="4292"/>
                    <a:pt x="5101" y="4281"/>
                    <a:pt x="5119" y="4274"/>
                  </a:cubicBezTo>
                  <a:cubicBezTo>
                    <a:pt x="5138" y="4267"/>
                    <a:pt x="5156" y="4259"/>
                    <a:pt x="5179" y="4248"/>
                  </a:cubicBezTo>
                  <a:lnTo>
                    <a:pt x="5245" y="4222"/>
                  </a:lnTo>
                  <a:cubicBezTo>
                    <a:pt x="5271" y="4207"/>
                    <a:pt x="5297" y="4200"/>
                    <a:pt x="5323" y="4185"/>
                  </a:cubicBezTo>
                  <a:lnTo>
                    <a:pt x="5338" y="4178"/>
                  </a:lnTo>
                  <a:cubicBezTo>
                    <a:pt x="5360" y="4167"/>
                    <a:pt x="5382" y="4156"/>
                    <a:pt x="5400" y="4145"/>
                  </a:cubicBezTo>
                  <a:cubicBezTo>
                    <a:pt x="5423" y="4134"/>
                    <a:pt x="5445" y="4122"/>
                    <a:pt x="5467" y="4108"/>
                  </a:cubicBezTo>
                  <a:cubicBezTo>
                    <a:pt x="5500" y="4089"/>
                    <a:pt x="5533" y="4074"/>
                    <a:pt x="5567" y="4056"/>
                  </a:cubicBezTo>
                  <a:cubicBezTo>
                    <a:pt x="5578" y="4049"/>
                    <a:pt x="5593" y="4037"/>
                    <a:pt x="5604" y="4030"/>
                  </a:cubicBezTo>
                  <a:cubicBezTo>
                    <a:pt x="5659" y="3997"/>
                    <a:pt x="5711" y="3963"/>
                    <a:pt x="5759" y="3927"/>
                  </a:cubicBezTo>
                  <a:cubicBezTo>
                    <a:pt x="5766" y="3923"/>
                    <a:pt x="5777" y="3919"/>
                    <a:pt x="5785" y="3912"/>
                  </a:cubicBezTo>
                  <a:cubicBezTo>
                    <a:pt x="5803" y="3897"/>
                    <a:pt x="5818" y="3882"/>
                    <a:pt x="5837" y="3867"/>
                  </a:cubicBezTo>
                  <a:cubicBezTo>
                    <a:pt x="5848" y="3856"/>
                    <a:pt x="5862" y="3849"/>
                    <a:pt x="5870" y="3842"/>
                  </a:cubicBezTo>
                  <a:lnTo>
                    <a:pt x="5896" y="3816"/>
                  </a:lnTo>
                  <a:cubicBezTo>
                    <a:pt x="5918" y="3797"/>
                    <a:pt x="5944" y="3782"/>
                    <a:pt x="5966" y="3764"/>
                  </a:cubicBezTo>
                  <a:lnTo>
                    <a:pt x="5970" y="3760"/>
                  </a:lnTo>
                  <a:cubicBezTo>
                    <a:pt x="5988" y="3742"/>
                    <a:pt x="6003" y="3723"/>
                    <a:pt x="6021" y="3705"/>
                  </a:cubicBezTo>
                  <a:cubicBezTo>
                    <a:pt x="6051" y="3675"/>
                    <a:pt x="6080" y="3649"/>
                    <a:pt x="6106" y="3620"/>
                  </a:cubicBezTo>
                  <a:cubicBezTo>
                    <a:pt x="6114" y="3612"/>
                    <a:pt x="6121" y="3605"/>
                    <a:pt x="6129" y="3598"/>
                  </a:cubicBezTo>
                  <a:cubicBezTo>
                    <a:pt x="6136" y="3590"/>
                    <a:pt x="6132" y="3590"/>
                    <a:pt x="6136" y="3586"/>
                  </a:cubicBezTo>
                  <a:cubicBezTo>
                    <a:pt x="6169" y="3550"/>
                    <a:pt x="6199" y="3513"/>
                    <a:pt x="6225" y="3472"/>
                  </a:cubicBezTo>
                  <a:cubicBezTo>
                    <a:pt x="6228" y="3468"/>
                    <a:pt x="6232" y="3464"/>
                    <a:pt x="6232" y="3461"/>
                  </a:cubicBezTo>
                  <a:cubicBezTo>
                    <a:pt x="6234" y="3459"/>
                    <a:pt x="6237" y="3456"/>
                    <a:pt x="6240" y="3453"/>
                  </a:cubicBezTo>
                  <a:lnTo>
                    <a:pt x="6240" y="3453"/>
                  </a:lnTo>
                  <a:cubicBezTo>
                    <a:pt x="6240" y="3453"/>
                    <a:pt x="6240" y="3453"/>
                    <a:pt x="6239" y="3453"/>
                  </a:cubicBezTo>
                  <a:cubicBezTo>
                    <a:pt x="6240" y="3453"/>
                    <a:pt x="6240" y="3453"/>
                    <a:pt x="6240" y="3453"/>
                  </a:cubicBezTo>
                  <a:lnTo>
                    <a:pt x="6240" y="3453"/>
                  </a:lnTo>
                  <a:cubicBezTo>
                    <a:pt x="6240" y="3453"/>
                    <a:pt x="6240" y="3453"/>
                    <a:pt x="6240" y="3453"/>
                  </a:cubicBezTo>
                  <a:lnTo>
                    <a:pt x="6240" y="3453"/>
                  </a:lnTo>
                  <a:cubicBezTo>
                    <a:pt x="6251" y="3438"/>
                    <a:pt x="6262" y="3416"/>
                    <a:pt x="6276" y="3398"/>
                  </a:cubicBezTo>
                  <a:lnTo>
                    <a:pt x="6276" y="3398"/>
                  </a:lnTo>
                  <a:cubicBezTo>
                    <a:pt x="6262" y="3420"/>
                    <a:pt x="6251" y="3438"/>
                    <a:pt x="6240" y="3453"/>
                  </a:cubicBezTo>
                  <a:lnTo>
                    <a:pt x="6240" y="3453"/>
                  </a:lnTo>
                  <a:cubicBezTo>
                    <a:pt x="6246" y="3447"/>
                    <a:pt x="6253" y="3439"/>
                    <a:pt x="6258" y="3431"/>
                  </a:cubicBezTo>
                  <a:cubicBezTo>
                    <a:pt x="6265" y="3419"/>
                    <a:pt x="6271" y="3408"/>
                    <a:pt x="6277" y="3397"/>
                  </a:cubicBezTo>
                  <a:lnTo>
                    <a:pt x="6277" y="3397"/>
                  </a:lnTo>
                  <a:cubicBezTo>
                    <a:pt x="6277" y="3397"/>
                    <a:pt x="6277" y="3398"/>
                    <a:pt x="6276" y="3398"/>
                  </a:cubicBezTo>
                  <a:lnTo>
                    <a:pt x="6287" y="3380"/>
                  </a:lnTo>
                  <a:lnTo>
                    <a:pt x="6287" y="3380"/>
                  </a:lnTo>
                  <a:cubicBezTo>
                    <a:pt x="6284" y="3386"/>
                    <a:pt x="6281" y="3391"/>
                    <a:pt x="6277" y="3397"/>
                  </a:cubicBezTo>
                  <a:lnTo>
                    <a:pt x="6277" y="3397"/>
                  </a:lnTo>
                  <a:cubicBezTo>
                    <a:pt x="6281" y="3393"/>
                    <a:pt x="6284" y="3386"/>
                    <a:pt x="6287" y="3379"/>
                  </a:cubicBezTo>
                  <a:lnTo>
                    <a:pt x="6287" y="3379"/>
                  </a:lnTo>
                  <a:cubicBezTo>
                    <a:pt x="6287" y="3379"/>
                    <a:pt x="6287" y="3379"/>
                    <a:pt x="6287" y="3379"/>
                  </a:cubicBezTo>
                  <a:cubicBezTo>
                    <a:pt x="6306" y="3354"/>
                    <a:pt x="6321" y="3324"/>
                    <a:pt x="6336" y="3294"/>
                  </a:cubicBezTo>
                  <a:lnTo>
                    <a:pt x="6350" y="3272"/>
                  </a:lnTo>
                  <a:cubicBezTo>
                    <a:pt x="6350" y="3269"/>
                    <a:pt x="6350" y="3269"/>
                    <a:pt x="6350" y="3269"/>
                  </a:cubicBezTo>
                  <a:lnTo>
                    <a:pt x="6350" y="3261"/>
                  </a:lnTo>
                  <a:lnTo>
                    <a:pt x="6350" y="3258"/>
                  </a:lnTo>
                  <a:cubicBezTo>
                    <a:pt x="6380" y="3206"/>
                    <a:pt x="6402" y="3150"/>
                    <a:pt x="6417" y="3091"/>
                  </a:cubicBezTo>
                  <a:cubicBezTo>
                    <a:pt x="6417" y="3091"/>
                    <a:pt x="6417" y="3091"/>
                    <a:pt x="6417" y="3087"/>
                  </a:cubicBezTo>
                  <a:cubicBezTo>
                    <a:pt x="6428" y="3051"/>
                    <a:pt x="6435" y="3014"/>
                    <a:pt x="6443" y="2977"/>
                  </a:cubicBezTo>
                  <a:cubicBezTo>
                    <a:pt x="6450" y="2958"/>
                    <a:pt x="6454" y="2940"/>
                    <a:pt x="6458" y="2921"/>
                  </a:cubicBezTo>
                  <a:cubicBezTo>
                    <a:pt x="6469" y="2862"/>
                    <a:pt x="6472" y="2803"/>
                    <a:pt x="6472" y="2747"/>
                  </a:cubicBezTo>
                  <a:lnTo>
                    <a:pt x="6472" y="2744"/>
                  </a:lnTo>
                  <a:lnTo>
                    <a:pt x="6472" y="2448"/>
                  </a:lnTo>
                  <a:lnTo>
                    <a:pt x="6491" y="2141"/>
                  </a:lnTo>
                  <a:cubicBezTo>
                    <a:pt x="6491" y="2101"/>
                    <a:pt x="6487" y="2064"/>
                    <a:pt x="6483" y="2034"/>
                  </a:cubicBezTo>
                  <a:cubicBezTo>
                    <a:pt x="6483" y="1990"/>
                    <a:pt x="6476" y="1949"/>
                    <a:pt x="6469" y="1905"/>
                  </a:cubicBezTo>
                  <a:cubicBezTo>
                    <a:pt x="6469" y="1890"/>
                    <a:pt x="6465" y="1875"/>
                    <a:pt x="6461" y="1860"/>
                  </a:cubicBezTo>
                  <a:lnTo>
                    <a:pt x="6461" y="1857"/>
                  </a:lnTo>
                  <a:lnTo>
                    <a:pt x="6461" y="1849"/>
                  </a:lnTo>
                  <a:cubicBezTo>
                    <a:pt x="6458" y="1820"/>
                    <a:pt x="6450" y="1790"/>
                    <a:pt x="6443" y="1764"/>
                  </a:cubicBezTo>
                  <a:cubicBezTo>
                    <a:pt x="6424" y="1698"/>
                    <a:pt x="6409" y="1650"/>
                    <a:pt x="6395" y="1613"/>
                  </a:cubicBezTo>
                  <a:cubicBezTo>
                    <a:pt x="6387" y="1590"/>
                    <a:pt x="6384" y="1579"/>
                    <a:pt x="6384" y="1572"/>
                  </a:cubicBezTo>
                  <a:lnTo>
                    <a:pt x="6380" y="1565"/>
                  </a:lnTo>
                  <a:cubicBezTo>
                    <a:pt x="6302" y="1383"/>
                    <a:pt x="6199" y="1213"/>
                    <a:pt x="6069" y="1062"/>
                  </a:cubicBezTo>
                  <a:cubicBezTo>
                    <a:pt x="6051" y="1040"/>
                    <a:pt x="6032" y="1018"/>
                    <a:pt x="6010" y="995"/>
                  </a:cubicBezTo>
                  <a:lnTo>
                    <a:pt x="6003" y="988"/>
                  </a:lnTo>
                  <a:cubicBezTo>
                    <a:pt x="5992" y="977"/>
                    <a:pt x="5981" y="962"/>
                    <a:pt x="5970" y="951"/>
                  </a:cubicBezTo>
                  <a:cubicBezTo>
                    <a:pt x="5955" y="936"/>
                    <a:pt x="5940" y="925"/>
                    <a:pt x="5929" y="910"/>
                  </a:cubicBezTo>
                  <a:lnTo>
                    <a:pt x="5899" y="884"/>
                  </a:lnTo>
                  <a:cubicBezTo>
                    <a:pt x="5873" y="862"/>
                    <a:pt x="5848" y="836"/>
                    <a:pt x="5822" y="814"/>
                  </a:cubicBezTo>
                  <a:cubicBezTo>
                    <a:pt x="5792" y="788"/>
                    <a:pt x="5763" y="766"/>
                    <a:pt x="5733" y="744"/>
                  </a:cubicBezTo>
                  <a:cubicBezTo>
                    <a:pt x="5703" y="718"/>
                    <a:pt x="5667" y="692"/>
                    <a:pt x="5630" y="666"/>
                  </a:cubicBezTo>
                  <a:cubicBezTo>
                    <a:pt x="5611" y="655"/>
                    <a:pt x="5593" y="641"/>
                    <a:pt x="5574" y="629"/>
                  </a:cubicBezTo>
                  <a:cubicBezTo>
                    <a:pt x="5545" y="607"/>
                    <a:pt x="5511" y="589"/>
                    <a:pt x="5478" y="567"/>
                  </a:cubicBezTo>
                  <a:cubicBezTo>
                    <a:pt x="5445" y="548"/>
                    <a:pt x="5411" y="526"/>
                    <a:pt x="5374" y="507"/>
                  </a:cubicBezTo>
                  <a:lnTo>
                    <a:pt x="5363" y="500"/>
                  </a:lnTo>
                  <a:cubicBezTo>
                    <a:pt x="5116" y="367"/>
                    <a:pt x="4853" y="260"/>
                    <a:pt x="4580" y="182"/>
                  </a:cubicBezTo>
                  <a:lnTo>
                    <a:pt x="4572" y="178"/>
                  </a:lnTo>
                  <a:lnTo>
                    <a:pt x="4510" y="160"/>
                  </a:lnTo>
                  <a:cubicBezTo>
                    <a:pt x="4473" y="153"/>
                    <a:pt x="4425" y="138"/>
                    <a:pt x="4369" y="127"/>
                  </a:cubicBezTo>
                  <a:cubicBezTo>
                    <a:pt x="4303" y="112"/>
                    <a:pt x="4221" y="93"/>
                    <a:pt x="4129" y="79"/>
                  </a:cubicBezTo>
                  <a:cubicBezTo>
                    <a:pt x="3996" y="53"/>
                    <a:pt x="3841" y="31"/>
                    <a:pt x="3671" y="20"/>
                  </a:cubicBezTo>
                  <a:cubicBezTo>
                    <a:pt x="3527" y="7"/>
                    <a:pt x="3382" y="1"/>
                    <a:pt x="3238" y="1"/>
                  </a:cubicBezTo>
                  <a:close/>
                </a:path>
              </a:pathLst>
            </a:custGeom>
            <a:solidFill>
              <a:srgbClr val="1A63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30"/>
            <p:cNvSpPr/>
            <p:nvPr/>
          </p:nvSpPr>
          <p:spPr>
            <a:xfrm>
              <a:off x="1675600" y="4606950"/>
              <a:ext cx="25" cy="25"/>
            </a:xfrm>
            <a:custGeom>
              <a:rect b="b" l="l" r="r" t="t"/>
              <a:pathLst>
                <a:path extrusionOk="0" h="1" w="1">
                  <a:moveTo>
                    <a:pt x="1" y="0"/>
                  </a:moveTo>
                  <a:lnTo>
                    <a:pt x="1" y="0"/>
                  </a:lnTo>
                  <a:lnTo>
                    <a:pt x="1" y="0"/>
                  </a:lnTo>
                  <a:close/>
                </a:path>
              </a:pathLst>
            </a:custGeom>
            <a:solidFill>
              <a:srgbClr val="0E2B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30"/>
            <p:cNvSpPr/>
            <p:nvPr/>
          </p:nvSpPr>
          <p:spPr>
            <a:xfrm>
              <a:off x="1670800" y="4588375"/>
              <a:ext cx="200" cy="1675"/>
            </a:xfrm>
            <a:custGeom>
              <a:rect b="b" l="l" r="r" t="t"/>
              <a:pathLst>
                <a:path extrusionOk="0" h="67" w="8">
                  <a:moveTo>
                    <a:pt x="0" y="0"/>
                  </a:moveTo>
                  <a:cubicBezTo>
                    <a:pt x="0" y="22"/>
                    <a:pt x="4" y="45"/>
                    <a:pt x="8" y="67"/>
                  </a:cubicBezTo>
                  <a:cubicBezTo>
                    <a:pt x="8" y="45"/>
                    <a:pt x="0" y="22"/>
                    <a:pt x="0" y="0"/>
                  </a:cubicBezTo>
                  <a:close/>
                </a:path>
              </a:pathLst>
            </a:custGeom>
            <a:solidFill>
              <a:srgbClr val="E6E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30"/>
            <p:cNvSpPr/>
            <p:nvPr/>
          </p:nvSpPr>
          <p:spPr>
            <a:xfrm>
              <a:off x="1670625" y="4522025"/>
              <a:ext cx="224575" cy="186575"/>
            </a:xfrm>
            <a:custGeom>
              <a:rect b="b" l="l" r="r" t="t"/>
              <a:pathLst>
                <a:path extrusionOk="0" h="7463" w="8983">
                  <a:moveTo>
                    <a:pt x="0" y="2650"/>
                  </a:moveTo>
                  <a:cubicBezTo>
                    <a:pt x="0" y="2652"/>
                    <a:pt x="0" y="2654"/>
                    <a:pt x="0" y="2656"/>
                  </a:cubicBezTo>
                  <a:lnTo>
                    <a:pt x="0" y="2656"/>
                  </a:lnTo>
                  <a:lnTo>
                    <a:pt x="0" y="2650"/>
                  </a:lnTo>
                  <a:close/>
                  <a:moveTo>
                    <a:pt x="7807" y="0"/>
                  </a:moveTo>
                  <a:cubicBezTo>
                    <a:pt x="7799" y="30"/>
                    <a:pt x="7799" y="52"/>
                    <a:pt x="7788" y="85"/>
                  </a:cubicBezTo>
                  <a:cubicBezTo>
                    <a:pt x="7777" y="119"/>
                    <a:pt x="7759" y="159"/>
                    <a:pt x="7747" y="185"/>
                  </a:cubicBezTo>
                  <a:cubicBezTo>
                    <a:pt x="7736" y="211"/>
                    <a:pt x="7729" y="237"/>
                    <a:pt x="7714" y="266"/>
                  </a:cubicBezTo>
                  <a:cubicBezTo>
                    <a:pt x="7699" y="300"/>
                    <a:pt x="7674" y="340"/>
                    <a:pt x="7659" y="366"/>
                  </a:cubicBezTo>
                  <a:cubicBezTo>
                    <a:pt x="7644" y="392"/>
                    <a:pt x="7629" y="422"/>
                    <a:pt x="7611" y="448"/>
                  </a:cubicBezTo>
                  <a:cubicBezTo>
                    <a:pt x="7589" y="481"/>
                    <a:pt x="7563" y="510"/>
                    <a:pt x="7537" y="544"/>
                  </a:cubicBezTo>
                  <a:cubicBezTo>
                    <a:pt x="7515" y="569"/>
                    <a:pt x="7500" y="595"/>
                    <a:pt x="7478" y="618"/>
                  </a:cubicBezTo>
                  <a:cubicBezTo>
                    <a:pt x="7448" y="654"/>
                    <a:pt x="7411" y="684"/>
                    <a:pt x="7378" y="717"/>
                  </a:cubicBezTo>
                  <a:cubicBezTo>
                    <a:pt x="7359" y="740"/>
                    <a:pt x="7337" y="765"/>
                    <a:pt x="7311" y="784"/>
                  </a:cubicBezTo>
                  <a:cubicBezTo>
                    <a:pt x="7274" y="821"/>
                    <a:pt x="7230" y="858"/>
                    <a:pt x="7182" y="891"/>
                  </a:cubicBezTo>
                  <a:cubicBezTo>
                    <a:pt x="7160" y="910"/>
                    <a:pt x="7141" y="928"/>
                    <a:pt x="7115" y="943"/>
                  </a:cubicBezTo>
                  <a:cubicBezTo>
                    <a:pt x="7045" y="995"/>
                    <a:pt x="6971" y="1046"/>
                    <a:pt x="6890" y="1094"/>
                  </a:cubicBezTo>
                  <a:cubicBezTo>
                    <a:pt x="6227" y="1489"/>
                    <a:pt x="5346" y="1688"/>
                    <a:pt x="4465" y="1688"/>
                  </a:cubicBezTo>
                  <a:cubicBezTo>
                    <a:pt x="3622" y="1688"/>
                    <a:pt x="2778" y="1506"/>
                    <a:pt x="2125" y="1139"/>
                  </a:cubicBezTo>
                  <a:cubicBezTo>
                    <a:pt x="2040" y="1094"/>
                    <a:pt x="1963" y="1043"/>
                    <a:pt x="1889" y="995"/>
                  </a:cubicBezTo>
                  <a:cubicBezTo>
                    <a:pt x="1863" y="976"/>
                    <a:pt x="1841" y="958"/>
                    <a:pt x="1819" y="939"/>
                  </a:cubicBezTo>
                  <a:cubicBezTo>
                    <a:pt x="1771" y="906"/>
                    <a:pt x="1723" y="873"/>
                    <a:pt x="1682" y="836"/>
                  </a:cubicBezTo>
                  <a:cubicBezTo>
                    <a:pt x="1660" y="813"/>
                    <a:pt x="1638" y="791"/>
                    <a:pt x="1612" y="769"/>
                  </a:cubicBezTo>
                  <a:cubicBezTo>
                    <a:pt x="1575" y="736"/>
                    <a:pt x="1541" y="703"/>
                    <a:pt x="1508" y="669"/>
                  </a:cubicBezTo>
                  <a:cubicBezTo>
                    <a:pt x="1486" y="643"/>
                    <a:pt x="1468" y="618"/>
                    <a:pt x="1445" y="595"/>
                  </a:cubicBezTo>
                  <a:cubicBezTo>
                    <a:pt x="1419" y="562"/>
                    <a:pt x="1382" y="521"/>
                    <a:pt x="1364" y="496"/>
                  </a:cubicBezTo>
                  <a:cubicBezTo>
                    <a:pt x="1346" y="470"/>
                    <a:pt x="1334" y="448"/>
                    <a:pt x="1312" y="414"/>
                  </a:cubicBezTo>
                  <a:cubicBezTo>
                    <a:pt x="1294" y="381"/>
                    <a:pt x="1268" y="344"/>
                    <a:pt x="1253" y="318"/>
                  </a:cubicBezTo>
                  <a:cubicBezTo>
                    <a:pt x="1238" y="289"/>
                    <a:pt x="1231" y="263"/>
                    <a:pt x="1216" y="233"/>
                  </a:cubicBezTo>
                  <a:cubicBezTo>
                    <a:pt x="1201" y="200"/>
                    <a:pt x="1183" y="163"/>
                    <a:pt x="1172" y="133"/>
                  </a:cubicBezTo>
                  <a:cubicBezTo>
                    <a:pt x="1161" y="104"/>
                    <a:pt x="1157" y="74"/>
                    <a:pt x="1150" y="45"/>
                  </a:cubicBezTo>
                  <a:cubicBezTo>
                    <a:pt x="1146" y="37"/>
                    <a:pt x="1142" y="26"/>
                    <a:pt x="1139" y="19"/>
                  </a:cubicBezTo>
                  <a:cubicBezTo>
                    <a:pt x="1113" y="45"/>
                    <a:pt x="1087" y="70"/>
                    <a:pt x="1061" y="100"/>
                  </a:cubicBezTo>
                  <a:cubicBezTo>
                    <a:pt x="1005" y="156"/>
                    <a:pt x="946" y="211"/>
                    <a:pt x="902" y="266"/>
                  </a:cubicBezTo>
                  <a:cubicBezTo>
                    <a:pt x="832" y="344"/>
                    <a:pt x="773" y="422"/>
                    <a:pt x="717" y="499"/>
                  </a:cubicBezTo>
                  <a:cubicBezTo>
                    <a:pt x="706" y="514"/>
                    <a:pt x="691" y="533"/>
                    <a:pt x="680" y="551"/>
                  </a:cubicBezTo>
                  <a:cubicBezTo>
                    <a:pt x="617" y="640"/>
                    <a:pt x="558" y="728"/>
                    <a:pt x="510" y="810"/>
                  </a:cubicBezTo>
                  <a:cubicBezTo>
                    <a:pt x="506" y="821"/>
                    <a:pt x="503" y="828"/>
                    <a:pt x="495" y="836"/>
                  </a:cubicBezTo>
                  <a:cubicBezTo>
                    <a:pt x="466" y="895"/>
                    <a:pt x="436" y="947"/>
                    <a:pt x="410" y="998"/>
                  </a:cubicBezTo>
                  <a:lnTo>
                    <a:pt x="377" y="1057"/>
                  </a:lnTo>
                  <a:cubicBezTo>
                    <a:pt x="344" y="1128"/>
                    <a:pt x="318" y="1190"/>
                    <a:pt x="296" y="1239"/>
                  </a:cubicBezTo>
                  <a:cubicBezTo>
                    <a:pt x="296" y="1242"/>
                    <a:pt x="292" y="1246"/>
                    <a:pt x="292" y="1250"/>
                  </a:cubicBezTo>
                  <a:lnTo>
                    <a:pt x="270" y="1301"/>
                  </a:lnTo>
                  <a:cubicBezTo>
                    <a:pt x="263" y="1320"/>
                    <a:pt x="255" y="1342"/>
                    <a:pt x="248" y="1364"/>
                  </a:cubicBezTo>
                  <a:cubicBezTo>
                    <a:pt x="222" y="1427"/>
                    <a:pt x="200" y="1490"/>
                    <a:pt x="181" y="1553"/>
                  </a:cubicBezTo>
                  <a:cubicBezTo>
                    <a:pt x="170" y="1590"/>
                    <a:pt x="155" y="1627"/>
                    <a:pt x="144" y="1667"/>
                  </a:cubicBezTo>
                  <a:cubicBezTo>
                    <a:pt x="118" y="1760"/>
                    <a:pt x="96" y="1856"/>
                    <a:pt x="78" y="1952"/>
                  </a:cubicBezTo>
                  <a:cubicBezTo>
                    <a:pt x="74" y="1963"/>
                    <a:pt x="70" y="1974"/>
                    <a:pt x="67" y="1989"/>
                  </a:cubicBezTo>
                  <a:cubicBezTo>
                    <a:pt x="41" y="2122"/>
                    <a:pt x="26" y="2255"/>
                    <a:pt x="19" y="2388"/>
                  </a:cubicBezTo>
                  <a:cubicBezTo>
                    <a:pt x="15" y="2410"/>
                    <a:pt x="15" y="2432"/>
                    <a:pt x="15" y="2451"/>
                  </a:cubicBezTo>
                  <a:cubicBezTo>
                    <a:pt x="11" y="2517"/>
                    <a:pt x="7" y="2584"/>
                    <a:pt x="7" y="2654"/>
                  </a:cubicBezTo>
                  <a:cubicBezTo>
                    <a:pt x="7" y="2676"/>
                    <a:pt x="11" y="2699"/>
                    <a:pt x="7" y="2717"/>
                  </a:cubicBezTo>
                  <a:cubicBezTo>
                    <a:pt x="4" y="2697"/>
                    <a:pt x="1" y="2676"/>
                    <a:pt x="0" y="2656"/>
                  </a:cubicBezTo>
                  <a:lnTo>
                    <a:pt x="0" y="2656"/>
                  </a:lnTo>
                  <a:lnTo>
                    <a:pt x="26" y="4591"/>
                  </a:lnTo>
                  <a:cubicBezTo>
                    <a:pt x="26" y="4683"/>
                    <a:pt x="33" y="4772"/>
                    <a:pt x="44" y="4861"/>
                  </a:cubicBezTo>
                  <a:cubicBezTo>
                    <a:pt x="48" y="4876"/>
                    <a:pt x="48" y="4890"/>
                    <a:pt x="52" y="4902"/>
                  </a:cubicBezTo>
                  <a:cubicBezTo>
                    <a:pt x="52" y="4916"/>
                    <a:pt x="56" y="4935"/>
                    <a:pt x="59" y="4953"/>
                  </a:cubicBezTo>
                  <a:cubicBezTo>
                    <a:pt x="63" y="4968"/>
                    <a:pt x="67" y="4983"/>
                    <a:pt x="67" y="4998"/>
                  </a:cubicBezTo>
                  <a:cubicBezTo>
                    <a:pt x="78" y="5046"/>
                    <a:pt x="89" y="5097"/>
                    <a:pt x="104" y="5145"/>
                  </a:cubicBezTo>
                  <a:lnTo>
                    <a:pt x="107" y="5153"/>
                  </a:lnTo>
                  <a:cubicBezTo>
                    <a:pt x="111" y="5157"/>
                    <a:pt x="111" y="5160"/>
                    <a:pt x="111" y="5160"/>
                  </a:cubicBezTo>
                  <a:cubicBezTo>
                    <a:pt x="115" y="5171"/>
                    <a:pt x="118" y="5179"/>
                    <a:pt x="122" y="5190"/>
                  </a:cubicBezTo>
                  <a:cubicBezTo>
                    <a:pt x="133" y="5227"/>
                    <a:pt x="148" y="5267"/>
                    <a:pt x="166" y="5316"/>
                  </a:cubicBezTo>
                  <a:cubicBezTo>
                    <a:pt x="174" y="5338"/>
                    <a:pt x="181" y="5356"/>
                    <a:pt x="192" y="5382"/>
                  </a:cubicBezTo>
                  <a:cubicBezTo>
                    <a:pt x="203" y="5408"/>
                    <a:pt x="214" y="5430"/>
                    <a:pt x="226" y="5456"/>
                  </a:cubicBezTo>
                  <a:cubicBezTo>
                    <a:pt x="244" y="5497"/>
                    <a:pt x="263" y="5530"/>
                    <a:pt x="277" y="5563"/>
                  </a:cubicBezTo>
                  <a:lnTo>
                    <a:pt x="299" y="5600"/>
                  </a:lnTo>
                  <a:cubicBezTo>
                    <a:pt x="333" y="5659"/>
                    <a:pt x="366" y="5711"/>
                    <a:pt x="392" y="5752"/>
                  </a:cubicBezTo>
                  <a:lnTo>
                    <a:pt x="403" y="5766"/>
                  </a:lnTo>
                  <a:cubicBezTo>
                    <a:pt x="407" y="5770"/>
                    <a:pt x="410" y="5774"/>
                    <a:pt x="410" y="5774"/>
                  </a:cubicBezTo>
                  <a:lnTo>
                    <a:pt x="429" y="5803"/>
                  </a:lnTo>
                  <a:cubicBezTo>
                    <a:pt x="447" y="5826"/>
                    <a:pt x="466" y="5851"/>
                    <a:pt x="488" y="5881"/>
                  </a:cubicBezTo>
                  <a:cubicBezTo>
                    <a:pt x="503" y="5900"/>
                    <a:pt x="514" y="5914"/>
                    <a:pt x="532" y="5940"/>
                  </a:cubicBezTo>
                  <a:cubicBezTo>
                    <a:pt x="551" y="5966"/>
                    <a:pt x="573" y="5985"/>
                    <a:pt x="591" y="6010"/>
                  </a:cubicBezTo>
                  <a:cubicBezTo>
                    <a:pt x="614" y="6036"/>
                    <a:pt x="640" y="6062"/>
                    <a:pt x="658" y="6084"/>
                  </a:cubicBezTo>
                  <a:cubicBezTo>
                    <a:pt x="677" y="6103"/>
                    <a:pt x="695" y="6125"/>
                    <a:pt x="717" y="6147"/>
                  </a:cubicBezTo>
                  <a:cubicBezTo>
                    <a:pt x="754" y="6184"/>
                    <a:pt x="795" y="6225"/>
                    <a:pt x="839" y="6262"/>
                  </a:cubicBezTo>
                  <a:cubicBezTo>
                    <a:pt x="847" y="6269"/>
                    <a:pt x="854" y="6277"/>
                    <a:pt x="861" y="6284"/>
                  </a:cubicBezTo>
                  <a:lnTo>
                    <a:pt x="869" y="6291"/>
                  </a:lnTo>
                  <a:lnTo>
                    <a:pt x="887" y="6310"/>
                  </a:lnTo>
                  <a:cubicBezTo>
                    <a:pt x="1028" y="6428"/>
                    <a:pt x="1176" y="6539"/>
                    <a:pt x="1331" y="6635"/>
                  </a:cubicBezTo>
                  <a:lnTo>
                    <a:pt x="1364" y="6657"/>
                  </a:lnTo>
                  <a:cubicBezTo>
                    <a:pt x="1412" y="6687"/>
                    <a:pt x="1464" y="6716"/>
                    <a:pt x="1523" y="6750"/>
                  </a:cubicBezTo>
                  <a:cubicBezTo>
                    <a:pt x="1704" y="6849"/>
                    <a:pt x="1889" y="6938"/>
                    <a:pt x="2077" y="7016"/>
                  </a:cubicBezTo>
                  <a:lnTo>
                    <a:pt x="2137" y="7038"/>
                  </a:lnTo>
                  <a:cubicBezTo>
                    <a:pt x="2303" y="7101"/>
                    <a:pt x="2462" y="7156"/>
                    <a:pt x="2621" y="7201"/>
                  </a:cubicBezTo>
                  <a:lnTo>
                    <a:pt x="2643" y="7208"/>
                  </a:lnTo>
                  <a:cubicBezTo>
                    <a:pt x="2691" y="7227"/>
                    <a:pt x="2750" y="7241"/>
                    <a:pt x="2806" y="7256"/>
                  </a:cubicBezTo>
                  <a:cubicBezTo>
                    <a:pt x="2839" y="7263"/>
                    <a:pt x="2872" y="7271"/>
                    <a:pt x="2909" y="7278"/>
                  </a:cubicBezTo>
                  <a:lnTo>
                    <a:pt x="2968" y="7293"/>
                  </a:lnTo>
                  <a:cubicBezTo>
                    <a:pt x="2979" y="7297"/>
                    <a:pt x="2994" y="7297"/>
                    <a:pt x="3005" y="7300"/>
                  </a:cubicBezTo>
                  <a:cubicBezTo>
                    <a:pt x="3098" y="7319"/>
                    <a:pt x="3186" y="7337"/>
                    <a:pt x="3275" y="7352"/>
                  </a:cubicBezTo>
                  <a:cubicBezTo>
                    <a:pt x="3312" y="7360"/>
                    <a:pt x="3349" y="7367"/>
                    <a:pt x="3386" y="7371"/>
                  </a:cubicBezTo>
                  <a:cubicBezTo>
                    <a:pt x="3504" y="7393"/>
                    <a:pt x="3615" y="7408"/>
                    <a:pt x="3719" y="7419"/>
                  </a:cubicBezTo>
                  <a:lnTo>
                    <a:pt x="3778" y="7422"/>
                  </a:lnTo>
                  <a:cubicBezTo>
                    <a:pt x="3829" y="7430"/>
                    <a:pt x="3874" y="7433"/>
                    <a:pt x="3922" y="7437"/>
                  </a:cubicBezTo>
                  <a:cubicBezTo>
                    <a:pt x="4114" y="7454"/>
                    <a:pt x="4308" y="7462"/>
                    <a:pt x="4503" y="7462"/>
                  </a:cubicBezTo>
                  <a:cubicBezTo>
                    <a:pt x="4697" y="7462"/>
                    <a:pt x="4892" y="7454"/>
                    <a:pt x="5086" y="7437"/>
                  </a:cubicBezTo>
                  <a:lnTo>
                    <a:pt x="5127" y="7433"/>
                  </a:lnTo>
                  <a:lnTo>
                    <a:pt x="5212" y="7426"/>
                  </a:lnTo>
                  <a:lnTo>
                    <a:pt x="5304" y="7415"/>
                  </a:lnTo>
                  <a:lnTo>
                    <a:pt x="5374" y="7408"/>
                  </a:lnTo>
                  <a:cubicBezTo>
                    <a:pt x="5426" y="7400"/>
                    <a:pt x="5471" y="7397"/>
                    <a:pt x="5519" y="7389"/>
                  </a:cubicBezTo>
                  <a:lnTo>
                    <a:pt x="5589" y="7378"/>
                  </a:lnTo>
                  <a:lnTo>
                    <a:pt x="5703" y="7360"/>
                  </a:lnTo>
                  <a:lnTo>
                    <a:pt x="5785" y="7345"/>
                  </a:lnTo>
                  <a:lnTo>
                    <a:pt x="5862" y="7330"/>
                  </a:lnTo>
                  <a:cubicBezTo>
                    <a:pt x="5899" y="7323"/>
                    <a:pt x="5929" y="7315"/>
                    <a:pt x="5962" y="7312"/>
                  </a:cubicBezTo>
                  <a:lnTo>
                    <a:pt x="6007" y="7300"/>
                  </a:lnTo>
                  <a:lnTo>
                    <a:pt x="6099" y="7278"/>
                  </a:lnTo>
                  <a:cubicBezTo>
                    <a:pt x="6247" y="7245"/>
                    <a:pt x="6365" y="7208"/>
                    <a:pt x="6454" y="7186"/>
                  </a:cubicBezTo>
                  <a:cubicBezTo>
                    <a:pt x="6664" y="7123"/>
                    <a:pt x="6871" y="7045"/>
                    <a:pt x="7071" y="6957"/>
                  </a:cubicBezTo>
                  <a:cubicBezTo>
                    <a:pt x="7108" y="6942"/>
                    <a:pt x="7145" y="6923"/>
                    <a:pt x="7182" y="6905"/>
                  </a:cubicBezTo>
                  <a:cubicBezTo>
                    <a:pt x="7208" y="6894"/>
                    <a:pt x="7230" y="6883"/>
                    <a:pt x="7252" y="6872"/>
                  </a:cubicBezTo>
                  <a:lnTo>
                    <a:pt x="7304" y="6846"/>
                  </a:lnTo>
                  <a:cubicBezTo>
                    <a:pt x="7348" y="6824"/>
                    <a:pt x="7389" y="6801"/>
                    <a:pt x="7426" y="6779"/>
                  </a:cubicBezTo>
                  <a:lnTo>
                    <a:pt x="7500" y="6742"/>
                  </a:lnTo>
                  <a:lnTo>
                    <a:pt x="7581" y="6694"/>
                  </a:lnTo>
                  <a:cubicBezTo>
                    <a:pt x="7755" y="6591"/>
                    <a:pt x="7918" y="6472"/>
                    <a:pt x="8073" y="6347"/>
                  </a:cubicBezTo>
                  <a:cubicBezTo>
                    <a:pt x="8121" y="6306"/>
                    <a:pt x="8158" y="6273"/>
                    <a:pt x="8187" y="6247"/>
                  </a:cubicBezTo>
                  <a:lnTo>
                    <a:pt x="8195" y="6240"/>
                  </a:lnTo>
                  <a:cubicBezTo>
                    <a:pt x="8224" y="6214"/>
                    <a:pt x="8243" y="6192"/>
                    <a:pt x="8254" y="6184"/>
                  </a:cubicBezTo>
                  <a:cubicBezTo>
                    <a:pt x="8265" y="6173"/>
                    <a:pt x="8276" y="6158"/>
                    <a:pt x="8287" y="6147"/>
                  </a:cubicBezTo>
                  <a:cubicBezTo>
                    <a:pt x="8317" y="6118"/>
                    <a:pt x="8346" y="6088"/>
                    <a:pt x="8372" y="6058"/>
                  </a:cubicBezTo>
                  <a:cubicBezTo>
                    <a:pt x="8409" y="6018"/>
                    <a:pt x="8442" y="5977"/>
                    <a:pt x="8476" y="5940"/>
                  </a:cubicBezTo>
                  <a:lnTo>
                    <a:pt x="8490" y="5922"/>
                  </a:lnTo>
                  <a:lnTo>
                    <a:pt x="8509" y="5900"/>
                  </a:lnTo>
                  <a:cubicBezTo>
                    <a:pt x="8531" y="5866"/>
                    <a:pt x="8561" y="5826"/>
                    <a:pt x="8594" y="5774"/>
                  </a:cubicBezTo>
                  <a:cubicBezTo>
                    <a:pt x="8605" y="5763"/>
                    <a:pt x="8612" y="5755"/>
                    <a:pt x="8620" y="5744"/>
                  </a:cubicBezTo>
                  <a:cubicBezTo>
                    <a:pt x="8624" y="5737"/>
                    <a:pt x="8624" y="5733"/>
                    <a:pt x="8627" y="5730"/>
                  </a:cubicBezTo>
                  <a:cubicBezTo>
                    <a:pt x="8664" y="5674"/>
                    <a:pt x="8701" y="5615"/>
                    <a:pt x="8731" y="5556"/>
                  </a:cubicBezTo>
                  <a:cubicBezTo>
                    <a:pt x="8734" y="5545"/>
                    <a:pt x="8738" y="5545"/>
                    <a:pt x="8745" y="5530"/>
                  </a:cubicBezTo>
                  <a:cubicBezTo>
                    <a:pt x="8749" y="5519"/>
                    <a:pt x="8760" y="5504"/>
                    <a:pt x="8764" y="5493"/>
                  </a:cubicBezTo>
                  <a:cubicBezTo>
                    <a:pt x="8779" y="5463"/>
                    <a:pt x="8790" y="5441"/>
                    <a:pt x="8801" y="5415"/>
                  </a:cubicBezTo>
                  <a:cubicBezTo>
                    <a:pt x="8816" y="5382"/>
                    <a:pt x="8827" y="5349"/>
                    <a:pt x="8842" y="5319"/>
                  </a:cubicBezTo>
                  <a:cubicBezTo>
                    <a:pt x="8871" y="5245"/>
                    <a:pt x="8897" y="5175"/>
                    <a:pt x="8916" y="5097"/>
                  </a:cubicBezTo>
                  <a:cubicBezTo>
                    <a:pt x="8916" y="5090"/>
                    <a:pt x="8919" y="5083"/>
                    <a:pt x="8919" y="5075"/>
                  </a:cubicBezTo>
                  <a:cubicBezTo>
                    <a:pt x="8930" y="5035"/>
                    <a:pt x="8938" y="4994"/>
                    <a:pt x="8945" y="4957"/>
                  </a:cubicBezTo>
                  <a:cubicBezTo>
                    <a:pt x="8952" y="4935"/>
                    <a:pt x="8956" y="4909"/>
                    <a:pt x="8956" y="4898"/>
                  </a:cubicBezTo>
                  <a:cubicBezTo>
                    <a:pt x="8960" y="4887"/>
                    <a:pt x="8964" y="4872"/>
                    <a:pt x="8964" y="4861"/>
                  </a:cubicBezTo>
                  <a:cubicBezTo>
                    <a:pt x="8967" y="4839"/>
                    <a:pt x="8971" y="4817"/>
                    <a:pt x="8971" y="4794"/>
                  </a:cubicBezTo>
                  <a:cubicBezTo>
                    <a:pt x="8982" y="4702"/>
                    <a:pt x="8982" y="4624"/>
                    <a:pt x="8982" y="4576"/>
                  </a:cubicBezTo>
                  <a:cubicBezTo>
                    <a:pt x="8982" y="4040"/>
                    <a:pt x="8960" y="2636"/>
                    <a:pt x="8960" y="2636"/>
                  </a:cubicBezTo>
                  <a:cubicBezTo>
                    <a:pt x="8960" y="2480"/>
                    <a:pt x="8949" y="2325"/>
                    <a:pt x="8927" y="2174"/>
                  </a:cubicBezTo>
                  <a:cubicBezTo>
                    <a:pt x="8923" y="2137"/>
                    <a:pt x="8919" y="2107"/>
                    <a:pt x="8912" y="2074"/>
                  </a:cubicBezTo>
                  <a:lnTo>
                    <a:pt x="8901" y="2015"/>
                  </a:lnTo>
                  <a:cubicBezTo>
                    <a:pt x="8890" y="1933"/>
                    <a:pt x="8871" y="1852"/>
                    <a:pt x="8849" y="1767"/>
                  </a:cubicBezTo>
                  <a:cubicBezTo>
                    <a:pt x="8849" y="1763"/>
                    <a:pt x="8845" y="1756"/>
                    <a:pt x="8845" y="1749"/>
                  </a:cubicBezTo>
                  <a:cubicBezTo>
                    <a:pt x="8827" y="1678"/>
                    <a:pt x="8808" y="1608"/>
                    <a:pt x="8779" y="1523"/>
                  </a:cubicBezTo>
                  <a:cubicBezTo>
                    <a:pt x="8775" y="1512"/>
                    <a:pt x="8771" y="1497"/>
                    <a:pt x="8768" y="1494"/>
                  </a:cubicBezTo>
                  <a:cubicBezTo>
                    <a:pt x="8768" y="1486"/>
                    <a:pt x="8764" y="1479"/>
                    <a:pt x="8764" y="1475"/>
                  </a:cubicBezTo>
                  <a:cubicBezTo>
                    <a:pt x="8757" y="1449"/>
                    <a:pt x="8745" y="1427"/>
                    <a:pt x="8738" y="1405"/>
                  </a:cubicBezTo>
                  <a:cubicBezTo>
                    <a:pt x="8727" y="1375"/>
                    <a:pt x="8716" y="1346"/>
                    <a:pt x="8705" y="1316"/>
                  </a:cubicBezTo>
                  <a:cubicBezTo>
                    <a:pt x="8690" y="1287"/>
                    <a:pt x="8683" y="1261"/>
                    <a:pt x="8668" y="1227"/>
                  </a:cubicBezTo>
                  <a:cubicBezTo>
                    <a:pt x="8653" y="1194"/>
                    <a:pt x="8638" y="1165"/>
                    <a:pt x="8624" y="1135"/>
                  </a:cubicBezTo>
                  <a:cubicBezTo>
                    <a:pt x="8616" y="1113"/>
                    <a:pt x="8605" y="1094"/>
                    <a:pt x="8598" y="1076"/>
                  </a:cubicBezTo>
                  <a:cubicBezTo>
                    <a:pt x="8579" y="1039"/>
                    <a:pt x="8561" y="1002"/>
                    <a:pt x="8542" y="969"/>
                  </a:cubicBezTo>
                  <a:lnTo>
                    <a:pt x="8520" y="928"/>
                  </a:lnTo>
                  <a:cubicBezTo>
                    <a:pt x="8502" y="895"/>
                    <a:pt x="8483" y="861"/>
                    <a:pt x="8472" y="839"/>
                  </a:cubicBezTo>
                  <a:cubicBezTo>
                    <a:pt x="8457" y="817"/>
                    <a:pt x="8446" y="799"/>
                    <a:pt x="8435" y="776"/>
                  </a:cubicBezTo>
                  <a:lnTo>
                    <a:pt x="8420" y="758"/>
                  </a:lnTo>
                  <a:cubicBezTo>
                    <a:pt x="8346" y="636"/>
                    <a:pt x="8280" y="544"/>
                    <a:pt x="8235" y="484"/>
                  </a:cubicBezTo>
                  <a:cubicBezTo>
                    <a:pt x="8106" y="311"/>
                    <a:pt x="7966" y="148"/>
                    <a:pt x="78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30"/>
            <p:cNvSpPr/>
            <p:nvPr/>
          </p:nvSpPr>
          <p:spPr>
            <a:xfrm>
              <a:off x="1684850" y="4572750"/>
              <a:ext cx="195100" cy="121175"/>
            </a:xfrm>
            <a:custGeom>
              <a:rect b="b" l="l" r="r" t="t"/>
              <a:pathLst>
                <a:path extrusionOk="0" h="4847" w="7804">
                  <a:moveTo>
                    <a:pt x="3929" y="1"/>
                  </a:moveTo>
                  <a:cubicBezTo>
                    <a:pt x="3741" y="1"/>
                    <a:pt x="3552" y="8"/>
                    <a:pt x="3368" y="23"/>
                  </a:cubicBezTo>
                  <a:lnTo>
                    <a:pt x="3253" y="34"/>
                  </a:lnTo>
                  <a:lnTo>
                    <a:pt x="3101" y="52"/>
                  </a:lnTo>
                  <a:lnTo>
                    <a:pt x="2906" y="78"/>
                  </a:lnTo>
                  <a:lnTo>
                    <a:pt x="2724" y="108"/>
                  </a:lnTo>
                  <a:lnTo>
                    <a:pt x="2525" y="148"/>
                  </a:lnTo>
                  <a:lnTo>
                    <a:pt x="2444" y="171"/>
                  </a:lnTo>
                  <a:cubicBezTo>
                    <a:pt x="2307" y="204"/>
                    <a:pt x="2200" y="233"/>
                    <a:pt x="2118" y="256"/>
                  </a:cubicBezTo>
                  <a:cubicBezTo>
                    <a:pt x="1933" y="311"/>
                    <a:pt x="1749" y="378"/>
                    <a:pt x="1571" y="459"/>
                  </a:cubicBezTo>
                  <a:cubicBezTo>
                    <a:pt x="1538" y="474"/>
                    <a:pt x="1508" y="488"/>
                    <a:pt x="1475" y="503"/>
                  </a:cubicBezTo>
                  <a:lnTo>
                    <a:pt x="1394" y="544"/>
                  </a:lnTo>
                  <a:cubicBezTo>
                    <a:pt x="1331" y="577"/>
                    <a:pt x="1294" y="596"/>
                    <a:pt x="1261" y="614"/>
                  </a:cubicBezTo>
                  <a:lnTo>
                    <a:pt x="1120" y="692"/>
                  </a:lnTo>
                  <a:lnTo>
                    <a:pt x="1150" y="673"/>
                  </a:lnTo>
                  <a:lnTo>
                    <a:pt x="1150" y="673"/>
                  </a:lnTo>
                  <a:cubicBezTo>
                    <a:pt x="995" y="766"/>
                    <a:pt x="847" y="873"/>
                    <a:pt x="706" y="987"/>
                  </a:cubicBezTo>
                  <a:cubicBezTo>
                    <a:pt x="666" y="1021"/>
                    <a:pt x="636" y="1047"/>
                    <a:pt x="610" y="1069"/>
                  </a:cubicBezTo>
                  <a:lnTo>
                    <a:pt x="547" y="1132"/>
                  </a:lnTo>
                  <a:cubicBezTo>
                    <a:pt x="510" y="1172"/>
                    <a:pt x="488" y="1194"/>
                    <a:pt x="466" y="1220"/>
                  </a:cubicBezTo>
                  <a:cubicBezTo>
                    <a:pt x="433" y="1254"/>
                    <a:pt x="407" y="1283"/>
                    <a:pt x="385" y="1313"/>
                  </a:cubicBezTo>
                  <a:lnTo>
                    <a:pt x="355" y="1346"/>
                  </a:lnTo>
                  <a:lnTo>
                    <a:pt x="252" y="1494"/>
                  </a:lnTo>
                  <a:cubicBezTo>
                    <a:pt x="233" y="1520"/>
                    <a:pt x="211" y="1564"/>
                    <a:pt x="189" y="1608"/>
                  </a:cubicBezTo>
                  <a:lnTo>
                    <a:pt x="167" y="1649"/>
                  </a:lnTo>
                  <a:cubicBezTo>
                    <a:pt x="167" y="1649"/>
                    <a:pt x="115" y="1760"/>
                    <a:pt x="108" y="1782"/>
                  </a:cubicBezTo>
                  <a:cubicBezTo>
                    <a:pt x="85" y="1830"/>
                    <a:pt x="71" y="1878"/>
                    <a:pt x="56" y="1926"/>
                  </a:cubicBezTo>
                  <a:cubicBezTo>
                    <a:pt x="56" y="1926"/>
                    <a:pt x="37" y="2015"/>
                    <a:pt x="30" y="2041"/>
                  </a:cubicBezTo>
                  <a:lnTo>
                    <a:pt x="22" y="2085"/>
                  </a:lnTo>
                  <a:lnTo>
                    <a:pt x="11" y="2152"/>
                  </a:lnTo>
                  <a:cubicBezTo>
                    <a:pt x="8" y="2189"/>
                    <a:pt x="4" y="2222"/>
                    <a:pt x="4" y="2248"/>
                  </a:cubicBezTo>
                  <a:lnTo>
                    <a:pt x="4" y="2359"/>
                  </a:lnTo>
                  <a:cubicBezTo>
                    <a:pt x="4" y="2381"/>
                    <a:pt x="4" y="2399"/>
                    <a:pt x="0" y="2418"/>
                  </a:cubicBezTo>
                  <a:lnTo>
                    <a:pt x="0" y="2558"/>
                  </a:lnTo>
                  <a:cubicBezTo>
                    <a:pt x="4" y="2625"/>
                    <a:pt x="8" y="2691"/>
                    <a:pt x="19" y="2758"/>
                  </a:cubicBezTo>
                  <a:lnTo>
                    <a:pt x="22" y="2795"/>
                  </a:lnTo>
                  <a:lnTo>
                    <a:pt x="30" y="2828"/>
                  </a:lnTo>
                  <a:cubicBezTo>
                    <a:pt x="34" y="2865"/>
                    <a:pt x="45" y="2902"/>
                    <a:pt x="52" y="2939"/>
                  </a:cubicBezTo>
                  <a:lnTo>
                    <a:pt x="71" y="2991"/>
                  </a:lnTo>
                  <a:cubicBezTo>
                    <a:pt x="74" y="3013"/>
                    <a:pt x="122" y="3128"/>
                    <a:pt x="122" y="3128"/>
                  </a:cubicBezTo>
                  <a:lnTo>
                    <a:pt x="141" y="3168"/>
                  </a:lnTo>
                  <a:cubicBezTo>
                    <a:pt x="163" y="3213"/>
                    <a:pt x="189" y="3268"/>
                    <a:pt x="189" y="3268"/>
                  </a:cubicBezTo>
                  <a:lnTo>
                    <a:pt x="200" y="3290"/>
                  </a:lnTo>
                  <a:cubicBezTo>
                    <a:pt x="226" y="3331"/>
                    <a:pt x="244" y="3368"/>
                    <a:pt x="263" y="3394"/>
                  </a:cubicBezTo>
                  <a:lnTo>
                    <a:pt x="278" y="3416"/>
                  </a:lnTo>
                  <a:lnTo>
                    <a:pt x="278" y="3412"/>
                  </a:lnTo>
                  <a:lnTo>
                    <a:pt x="285" y="3423"/>
                  </a:lnTo>
                  <a:lnTo>
                    <a:pt x="377" y="3549"/>
                  </a:lnTo>
                  <a:lnTo>
                    <a:pt x="429" y="3608"/>
                  </a:lnTo>
                  <a:lnTo>
                    <a:pt x="481" y="3667"/>
                  </a:lnTo>
                  <a:lnTo>
                    <a:pt x="525" y="3712"/>
                  </a:lnTo>
                  <a:cubicBezTo>
                    <a:pt x="558" y="3745"/>
                    <a:pt x="592" y="3774"/>
                    <a:pt x="625" y="3804"/>
                  </a:cubicBezTo>
                  <a:lnTo>
                    <a:pt x="655" y="3834"/>
                  </a:lnTo>
                  <a:cubicBezTo>
                    <a:pt x="773" y="3937"/>
                    <a:pt x="902" y="4033"/>
                    <a:pt x="1035" y="4114"/>
                  </a:cubicBezTo>
                  <a:cubicBezTo>
                    <a:pt x="1035" y="4114"/>
                    <a:pt x="1157" y="4192"/>
                    <a:pt x="1213" y="4222"/>
                  </a:cubicBezTo>
                  <a:cubicBezTo>
                    <a:pt x="1361" y="4307"/>
                    <a:pt x="1516" y="4381"/>
                    <a:pt x="1678" y="4443"/>
                  </a:cubicBezTo>
                  <a:lnTo>
                    <a:pt x="1745" y="4469"/>
                  </a:lnTo>
                  <a:cubicBezTo>
                    <a:pt x="1885" y="4525"/>
                    <a:pt x="2033" y="4573"/>
                    <a:pt x="2177" y="4617"/>
                  </a:cubicBezTo>
                  <a:lnTo>
                    <a:pt x="2214" y="4628"/>
                  </a:lnTo>
                  <a:cubicBezTo>
                    <a:pt x="2251" y="4639"/>
                    <a:pt x="2296" y="4650"/>
                    <a:pt x="2344" y="4662"/>
                  </a:cubicBezTo>
                  <a:lnTo>
                    <a:pt x="2499" y="4699"/>
                  </a:lnTo>
                  <a:lnTo>
                    <a:pt x="2529" y="4702"/>
                  </a:lnTo>
                  <a:cubicBezTo>
                    <a:pt x="2610" y="4721"/>
                    <a:pt x="2691" y="4735"/>
                    <a:pt x="2769" y="4750"/>
                  </a:cubicBezTo>
                  <a:lnTo>
                    <a:pt x="2872" y="4769"/>
                  </a:lnTo>
                  <a:cubicBezTo>
                    <a:pt x="2980" y="4784"/>
                    <a:pt x="3083" y="4798"/>
                    <a:pt x="3179" y="4809"/>
                  </a:cubicBezTo>
                  <a:lnTo>
                    <a:pt x="3368" y="4828"/>
                  </a:lnTo>
                  <a:cubicBezTo>
                    <a:pt x="3479" y="4835"/>
                    <a:pt x="3652" y="4846"/>
                    <a:pt x="3878" y="4846"/>
                  </a:cubicBezTo>
                  <a:cubicBezTo>
                    <a:pt x="4063" y="4846"/>
                    <a:pt x="4251" y="4839"/>
                    <a:pt x="4436" y="4824"/>
                  </a:cubicBezTo>
                  <a:lnTo>
                    <a:pt x="4550" y="4813"/>
                  </a:lnTo>
                  <a:lnTo>
                    <a:pt x="4702" y="4795"/>
                  </a:lnTo>
                  <a:lnTo>
                    <a:pt x="4898" y="4769"/>
                  </a:lnTo>
                  <a:lnTo>
                    <a:pt x="5079" y="4739"/>
                  </a:lnTo>
                  <a:lnTo>
                    <a:pt x="5279" y="4699"/>
                  </a:lnTo>
                  <a:lnTo>
                    <a:pt x="5360" y="4680"/>
                  </a:lnTo>
                  <a:cubicBezTo>
                    <a:pt x="5497" y="4647"/>
                    <a:pt x="5608" y="4613"/>
                    <a:pt x="5685" y="4591"/>
                  </a:cubicBezTo>
                  <a:cubicBezTo>
                    <a:pt x="5870" y="4540"/>
                    <a:pt x="6055" y="4473"/>
                    <a:pt x="6232" y="4392"/>
                  </a:cubicBezTo>
                  <a:cubicBezTo>
                    <a:pt x="6266" y="4377"/>
                    <a:pt x="6295" y="4362"/>
                    <a:pt x="6328" y="4347"/>
                  </a:cubicBezTo>
                  <a:lnTo>
                    <a:pt x="6410" y="4307"/>
                  </a:lnTo>
                  <a:cubicBezTo>
                    <a:pt x="6472" y="4273"/>
                    <a:pt x="6509" y="4255"/>
                    <a:pt x="6543" y="4236"/>
                  </a:cubicBezTo>
                  <a:lnTo>
                    <a:pt x="6683" y="4159"/>
                  </a:lnTo>
                  <a:lnTo>
                    <a:pt x="6683" y="4159"/>
                  </a:lnTo>
                  <a:lnTo>
                    <a:pt x="6657" y="4177"/>
                  </a:lnTo>
                  <a:cubicBezTo>
                    <a:pt x="6813" y="4081"/>
                    <a:pt x="6960" y="3978"/>
                    <a:pt x="7097" y="3859"/>
                  </a:cubicBezTo>
                  <a:cubicBezTo>
                    <a:pt x="7138" y="3826"/>
                    <a:pt x="7171" y="3800"/>
                    <a:pt x="7193" y="3778"/>
                  </a:cubicBezTo>
                  <a:lnTo>
                    <a:pt x="7256" y="3715"/>
                  </a:lnTo>
                  <a:cubicBezTo>
                    <a:pt x="7293" y="3675"/>
                    <a:pt x="7319" y="3652"/>
                    <a:pt x="7341" y="3627"/>
                  </a:cubicBezTo>
                  <a:cubicBezTo>
                    <a:pt x="7371" y="3593"/>
                    <a:pt x="7397" y="3564"/>
                    <a:pt x="7419" y="3534"/>
                  </a:cubicBezTo>
                  <a:lnTo>
                    <a:pt x="7448" y="3497"/>
                  </a:lnTo>
                  <a:lnTo>
                    <a:pt x="7552" y="3353"/>
                  </a:lnTo>
                  <a:cubicBezTo>
                    <a:pt x="7570" y="3327"/>
                    <a:pt x="7596" y="3283"/>
                    <a:pt x="7618" y="3238"/>
                  </a:cubicBezTo>
                  <a:lnTo>
                    <a:pt x="7641" y="3198"/>
                  </a:lnTo>
                  <a:cubicBezTo>
                    <a:pt x="7641" y="3198"/>
                    <a:pt x="7692" y="3087"/>
                    <a:pt x="7700" y="3065"/>
                  </a:cubicBezTo>
                  <a:cubicBezTo>
                    <a:pt x="7718" y="3017"/>
                    <a:pt x="7737" y="2969"/>
                    <a:pt x="7748" y="2921"/>
                  </a:cubicBezTo>
                  <a:cubicBezTo>
                    <a:pt x="7748" y="2921"/>
                    <a:pt x="7770" y="2832"/>
                    <a:pt x="7774" y="2806"/>
                  </a:cubicBezTo>
                  <a:lnTo>
                    <a:pt x="7785" y="2762"/>
                  </a:lnTo>
                  <a:lnTo>
                    <a:pt x="7792" y="2695"/>
                  </a:lnTo>
                  <a:cubicBezTo>
                    <a:pt x="7803" y="2621"/>
                    <a:pt x="7803" y="2562"/>
                    <a:pt x="7803" y="2521"/>
                  </a:cubicBezTo>
                  <a:lnTo>
                    <a:pt x="7803" y="2244"/>
                  </a:lnTo>
                  <a:lnTo>
                    <a:pt x="7799" y="2244"/>
                  </a:lnTo>
                  <a:cubicBezTo>
                    <a:pt x="7796" y="2200"/>
                    <a:pt x="7792" y="2152"/>
                    <a:pt x="7785" y="2089"/>
                  </a:cubicBezTo>
                  <a:lnTo>
                    <a:pt x="7781" y="2052"/>
                  </a:lnTo>
                  <a:lnTo>
                    <a:pt x="7774" y="2019"/>
                  </a:lnTo>
                  <a:cubicBezTo>
                    <a:pt x="7766" y="1982"/>
                    <a:pt x="7759" y="1945"/>
                    <a:pt x="7748" y="1908"/>
                  </a:cubicBezTo>
                  <a:lnTo>
                    <a:pt x="7733" y="1856"/>
                  </a:lnTo>
                  <a:cubicBezTo>
                    <a:pt x="7726" y="1838"/>
                    <a:pt x="7681" y="1723"/>
                    <a:pt x="7681" y="1723"/>
                  </a:cubicBezTo>
                  <a:lnTo>
                    <a:pt x="7663" y="1679"/>
                  </a:lnTo>
                  <a:cubicBezTo>
                    <a:pt x="7644" y="1634"/>
                    <a:pt x="7615" y="1579"/>
                    <a:pt x="7615" y="1579"/>
                  </a:cubicBezTo>
                  <a:lnTo>
                    <a:pt x="7604" y="1557"/>
                  </a:lnTo>
                  <a:cubicBezTo>
                    <a:pt x="7581" y="1516"/>
                    <a:pt x="7559" y="1479"/>
                    <a:pt x="7541" y="1453"/>
                  </a:cubicBezTo>
                  <a:lnTo>
                    <a:pt x="7526" y="1435"/>
                  </a:lnTo>
                  <a:lnTo>
                    <a:pt x="7519" y="1424"/>
                  </a:lnTo>
                  <a:lnTo>
                    <a:pt x="7426" y="1298"/>
                  </a:lnTo>
                  <a:lnTo>
                    <a:pt x="7374" y="1239"/>
                  </a:lnTo>
                  <a:lnTo>
                    <a:pt x="7323" y="1183"/>
                  </a:lnTo>
                  <a:lnTo>
                    <a:pt x="7278" y="1135"/>
                  </a:lnTo>
                  <a:cubicBezTo>
                    <a:pt x="7245" y="1106"/>
                    <a:pt x="7212" y="1072"/>
                    <a:pt x="7178" y="1043"/>
                  </a:cubicBezTo>
                  <a:lnTo>
                    <a:pt x="7149" y="1013"/>
                  </a:lnTo>
                  <a:cubicBezTo>
                    <a:pt x="7031" y="910"/>
                    <a:pt x="6901" y="817"/>
                    <a:pt x="6768" y="732"/>
                  </a:cubicBezTo>
                  <a:cubicBezTo>
                    <a:pt x="6768" y="732"/>
                    <a:pt x="6646" y="658"/>
                    <a:pt x="6591" y="625"/>
                  </a:cubicBezTo>
                  <a:cubicBezTo>
                    <a:pt x="6443" y="544"/>
                    <a:pt x="6288" y="470"/>
                    <a:pt x="6125" y="403"/>
                  </a:cubicBezTo>
                  <a:lnTo>
                    <a:pt x="6059" y="378"/>
                  </a:lnTo>
                  <a:cubicBezTo>
                    <a:pt x="5918" y="326"/>
                    <a:pt x="5774" y="274"/>
                    <a:pt x="5626" y="233"/>
                  </a:cubicBezTo>
                  <a:lnTo>
                    <a:pt x="5589" y="222"/>
                  </a:lnTo>
                  <a:cubicBezTo>
                    <a:pt x="5552" y="211"/>
                    <a:pt x="5508" y="196"/>
                    <a:pt x="5460" y="185"/>
                  </a:cubicBezTo>
                  <a:lnTo>
                    <a:pt x="5304" y="148"/>
                  </a:lnTo>
                  <a:lnTo>
                    <a:pt x="5275" y="145"/>
                  </a:lnTo>
                  <a:cubicBezTo>
                    <a:pt x="5194" y="126"/>
                    <a:pt x="5112" y="111"/>
                    <a:pt x="5035" y="97"/>
                  </a:cubicBezTo>
                  <a:lnTo>
                    <a:pt x="4931" y="82"/>
                  </a:lnTo>
                  <a:cubicBezTo>
                    <a:pt x="4824" y="63"/>
                    <a:pt x="4724" y="52"/>
                    <a:pt x="4624" y="41"/>
                  </a:cubicBezTo>
                  <a:lnTo>
                    <a:pt x="4436" y="23"/>
                  </a:lnTo>
                  <a:cubicBezTo>
                    <a:pt x="4329" y="12"/>
                    <a:pt x="4151" y="1"/>
                    <a:pt x="3929" y="1"/>
                  </a:cubicBezTo>
                  <a:close/>
                </a:path>
              </a:pathLst>
            </a:custGeom>
            <a:solidFill>
              <a:srgbClr val="FF2A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30"/>
            <p:cNvSpPr/>
            <p:nvPr/>
          </p:nvSpPr>
          <p:spPr>
            <a:xfrm>
              <a:off x="1701850" y="4519525"/>
              <a:ext cx="125" cy="200"/>
            </a:xfrm>
            <a:custGeom>
              <a:rect b="b" l="l" r="r" t="t"/>
              <a:pathLst>
                <a:path extrusionOk="0" h="8" w="5">
                  <a:moveTo>
                    <a:pt x="0" y="0"/>
                  </a:moveTo>
                  <a:lnTo>
                    <a:pt x="0" y="4"/>
                  </a:lnTo>
                  <a:lnTo>
                    <a:pt x="4" y="8"/>
                  </a:lnTo>
                  <a:cubicBezTo>
                    <a:pt x="4" y="8"/>
                    <a:pt x="4" y="4"/>
                    <a:pt x="0"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30"/>
            <p:cNvSpPr/>
            <p:nvPr/>
          </p:nvSpPr>
          <p:spPr>
            <a:xfrm>
              <a:off x="1862075" y="4518875"/>
              <a:ext cx="1225" cy="2050"/>
            </a:xfrm>
            <a:custGeom>
              <a:rect b="b" l="l" r="r" t="t"/>
              <a:pathLst>
                <a:path extrusionOk="0" h="82" w="49">
                  <a:moveTo>
                    <a:pt x="49" y="1"/>
                  </a:moveTo>
                  <a:cubicBezTo>
                    <a:pt x="34" y="26"/>
                    <a:pt x="16" y="52"/>
                    <a:pt x="1" y="82"/>
                  </a:cubicBezTo>
                  <a:cubicBezTo>
                    <a:pt x="16" y="56"/>
                    <a:pt x="34" y="30"/>
                    <a:pt x="49"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30"/>
            <p:cNvSpPr/>
            <p:nvPr/>
          </p:nvSpPr>
          <p:spPr>
            <a:xfrm>
              <a:off x="1859025" y="4522950"/>
              <a:ext cx="1875" cy="2425"/>
            </a:xfrm>
            <a:custGeom>
              <a:rect b="b" l="l" r="r" t="t"/>
              <a:pathLst>
                <a:path extrusionOk="0" h="97" w="75">
                  <a:moveTo>
                    <a:pt x="1" y="96"/>
                  </a:moveTo>
                  <a:cubicBezTo>
                    <a:pt x="27" y="67"/>
                    <a:pt x="53" y="33"/>
                    <a:pt x="75" y="0"/>
                  </a:cubicBezTo>
                  <a:cubicBezTo>
                    <a:pt x="53" y="33"/>
                    <a:pt x="27" y="67"/>
                    <a:pt x="1" y="96"/>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30"/>
            <p:cNvSpPr/>
            <p:nvPr/>
          </p:nvSpPr>
          <p:spPr>
            <a:xfrm>
              <a:off x="1703500" y="4522200"/>
              <a:ext cx="1250" cy="2050"/>
            </a:xfrm>
            <a:custGeom>
              <a:rect b="b" l="l" r="r" t="t"/>
              <a:pathLst>
                <a:path extrusionOk="0" h="82" w="50">
                  <a:moveTo>
                    <a:pt x="1" y="1"/>
                  </a:moveTo>
                  <a:cubicBezTo>
                    <a:pt x="16" y="27"/>
                    <a:pt x="31" y="56"/>
                    <a:pt x="49" y="82"/>
                  </a:cubicBezTo>
                  <a:cubicBezTo>
                    <a:pt x="31" y="56"/>
                    <a:pt x="16" y="27"/>
                    <a:pt x="1"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30"/>
            <p:cNvSpPr/>
            <p:nvPr/>
          </p:nvSpPr>
          <p:spPr>
            <a:xfrm>
              <a:off x="1706750" y="4526725"/>
              <a:ext cx="1600" cy="1875"/>
            </a:xfrm>
            <a:custGeom>
              <a:rect b="b" l="l" r="r" t="t"/>
              <a:pathLst>
                <a:path extrusionOk="0" h="75" w="64">
                  <a:moveTo>
                    <a:pt x="63" y="75"/>
                  </a:moveTo>
                  <a:cubicBezTo>
                    <a:pt x="41" y="49"/>
                    <a:pt x="23" y="23"/>
                    <a:pt x="0" y="1"/>
                  </a:cubicBezTo>
                  <a:cubicBezTo>
                    <a:pt x="23" y="23"/>
                    <a:pt x="41" y="49"/>
                    <a:pt x="63" y="75"/>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30"/>
            <p:cNvSpPr/>
            <p:nvPr/>
          </p:nvSpPr>
          <p:spPr>
            <a:xfrm>
              <a:off x="1855050" y="4527275"/>
              <a:ext cx="2525" cy="2525"/>
            </a:xfrm>
            <a:custGeom>
              <a:rect b="b" l="l" r="r" t="t"/>
              <a:pathLst>
                <a:path extrusionOk="0" h="101" w="101">
                  <a:moveTo>
                    <a:pt x="101" y="1"/>
                  </a:moveTo>
                  <a:cubicBezTo>
                    <a:pt x="71" y="34"/>
                    <a:pt x="34" y="67"/>
                    <a:pt x="1" y="101"/>
                  </a:cubicBezTo>
                  <a:cubicBezTo>
                    <a:pt x="34" y="67"/>
                    <a:pt x="71" y="34"/>
                    <a:pt x="101"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30"/>
            <p:cNvSpPr/>
            <p:nvPr/>
          </p:nvSpPr>
          <p:spPr>
            <a:xfrm>
              <a:off x="1716075" y="4535325"/>
              <a:ext cx="1775" cy="1325"/>
            </a:xfrm>
            <a:custGeom>
              <a:rect b="b" l="l" r="r" t="t"/>
              <a:pathLst>
                <a:path extrusionOk="0" h="53" w="71">
                  <a:moveTo>
                    <a:pt x="1" y="1"/>
                  </a:moveTo>
                  <a:lnTo>
                    <a:pt x="1" y="1"/>
                  </a:lnTo>
                  <a:cubicBezTo>
                    <a:pt x="23" y="19"/>
                    <a:pt x="45" y="37"/>
                    <a:pt x="71" y="52"/>
                  </a:cubicBezTo>
                  <a:cubicBezTo>
                    <a:pt x="49" y="37"/>
                    <a:pt x="23" y="19"/>
                    <a:pt x="1"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30"/>
            <p:cNvSpPr/>
            <p:nvPr/>
          </p:nvSpPr>
          <p:spPr>
            <a:xfrm>
              <a:off x="1710900" y="4531075"/>
              <a:ext cx="1775" cy="1700"/>
            </a:xfrm>
            <a:custGeom>
              <a:rect b="b" l="l" r="r" t="t"/>
              <a:pathLst>
                <a:path extrusionOk="0" h="68" w="71">
                  <a:moveTo>
                    <a:pt x="1" y="1"/>
                  </a:moveTo>
                  <a:lnTo>
                    <a:pt x="1" y="1"/>
                  </a:lnTo>
                  <a:cubicBezTo>
                    <a:pt x="27" y="23"/>
                    <a:pt x="45" y="45"/>
                    <a:pt x="71" y="67"/>
                  </a:cubicBezTo>
                  <a:cubicBezTo>
                    <a:pt x="49" y="45"/>
                    <a:pt x="27" y="23"/>
                    <a:pt x="1"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30"/>
            <p:cNvSpPr/>
            <p:nvPr/>
          </p:nvSpPr>
          <p:spPr>
            <a:xfrm>
              <a:off x="1850150" y="4531450"/>
              <a:ext cx="3275" cy="2600"/>
            </a:xfrm>
            <a:custGeom>
              <a:rect b="b" l="l" r="r" t="t"/>
              <a:pathLst>
                <a:path extrusionOk="0" h="104" w="131">
                  <a:moveTo>
                    <a:pt x="1" y="104"/>
                  </a:moveTo>
                  <a:cubicBezTo>
                    <a:pt x="49" y="71"/>
                    <a:pt x="93" y="37"/>
                    <a:pt x="130" y="0"/>
                  </a:cubicBezTo>
                  <a:cubicBezTo>
                    <a:pt x="93" y="37"/>
                    <a:pt x="49" y="71"/>
                    <a:pt x="1" y="104"/>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30"/>
            <p:cNvSpPr/>
            <p:nvPr/>
          </p:nvSpPr>
          <p:spPr>
            <a:xfrm>
              <a:off x="1842850" y="4535425"/>
              <a:ext cx="5775" cy="3725"/>
            </a:xfrm>
            <a:custGeom>
              <a:rect b="b" l="l" r="r" t="t"/>
              <a:pathLst>
                <a:path extrusionOk="0" h="149" w="231">
                  <a:moveTo>
                    <a:pt x="230" y="0"/>
                  </a:moveTo>
                  <a:cubicBezTo>
                    <a:pt x="160" y="52"/>
                    <a:pt x="82" y="100"/>
                    <a:pt x="1" y="148"/>
                  </a:cubicBezTo>
                  <a:cubicBezTo>
                    <a:pt x="82" y="100"/>
                    <a:pt x="160" y="52"/>
                    <a:pt x="230"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30"/>
            <p:cNvSpPr/>
            <p:nvPr/>
          </p:nvSpPr>
          <p:spPr>
            <a:xfrm>
              <a:off x="1866425" y="4517300"/>
              <a:ext cx="200" cy="2150"/>
            </a:xfrm>
            <a:custGeom>
              <a:rect b="b" l="l" r="r" t="t"/>
              <a:pathLst>
                <a:path extrusionOk="0" h="86" w="8">
                  <a:moveTo>
                    <a:pt x="1" y="86"/>
                  </a:moveTo>
                  <a:cubicBezTo>
                    <a:pt x="4" y="56"/>
                    <a:pt x="4" y="27"/>
                    <a:pt x="8" y="1"/>
                  </a:cubicBezTo>
                  <a:cubicBezTo>
                    <a:pt x="4" y="27"/>
                    <a:pt x="4" y="56"/>
                    <a:pt x="1" y="86"/>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30"/>
            <p:cNvSpPr/>
            <p:nvPr/>
          </p:nvSpPr>
          <p:spPr>
            <a:xfrm>
              <a:off x="1698250" y="4515925"/>
              <a:ext cx="300" cy="2525"/>
            </a:xfrm>
            <a:custGeom>
              <a:rect b="b" l="l" r="r" t="t"/>
              <a:pathLst>
                <a:path extrusionOk="0" h="101" w="12">
                  <a:moveTo>
                    <a:pt x="0" y="0"/>
                  </a:moveTo>
                  <a:cubicBezTo>
                    <a:pt x="0" y="34"/>
                    <a:pt x="8" y="67"/>
                    <a:pt x="11" y="100"/>
                  </a:cubicBezTo>
                  <a:cubicBezTo>
                    <a:pt x="8" y="67"/>
                    <a:pt x="0" y="34"/>
                    <a:pt x="0"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30"/>
            <p:cNvSpPr/>
            <p:nvPr/>
          </p:nvSpPr>
          <p:spPr>
            <a:xfrm>
              <a:off x="1857550" y="4535500"/>
              <a:ext cx="1500" cy="1875"/>
            </a:xfrm>
            <a:custGeom>
              <a:rect b="b" l="l" r="r" t="t"/>
              <a:pathLst>
                <a:path extrusionOk="0" h="75" w="60">
                  <a:moveTo>
                    <a:pt x="60" y="1"/>
                  </a:moveTo>
                  <a:lnTo>
                    <a:pt x="60" y="1"/>
                  </a:lnTo>
                  <a:cubicBezTo>
                    <a:pt x="41" y="27"/>
                    <a:pt x="23" y="53"/>
                    <a:pt x="1" y="75"/>
                  </a:cubicBezTo>
                  <a:cubicBezTo>
                    <a:pt x="27" y="53"/>
                    <a:pt x="41" y="27"/>
                    <a:pt x="60"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30"/>
            <p:cNvSpPr/>
            <p:nvPr/>
          </p:nvSpPr>
          <p:spPr>
            <a:xfrm>
              <a:off x="1865400" y="4521925"/>
              <a:ext cx="500" cy="2150"/>
            </a:xfrm>
            <a:custGeom>
              <a:rect b="b" l="l" r="r" t="t"/>
              <a:pathLst>
                <a:path extrusionOk="0" h="86" w="20">
                  <a:moveTo>
                    <a:pt x="19" y="1"/>
                  </a:moveTo>
                  <a:cubicBezTo>
                    <a:pt x="12" y="30"/>
                    <a:pt x="8" y="56"/>
                    <a:pt x="1" y="86"/>
                  </a:cubicBezTo>
                  <a:cubicBezTo>
                    <a:pt x="8" y="56"/>
                    <a:pt x="12" y="30"/>
                    <a:pt x="19"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30"/>
            <p:cNvSpPr/>
            <p:nvPr/>
          </p:nvSpPr>
          <p:spPr>
            <a:xfrm>
              <a:off x="1698700" y="4520625"/>
              <a:ext cx="675" cy="2525"/>
            </a:xfrm>
            <a:custGeom>
              <a:rect b="b" l="l" r="r" t="t"/>
              <a:pathLst>
                <a:path extrusionOk="0" h="101" w="27">
                  <a:moveTo>
                    <a:pt x="1" y="1"/>
                  </a:moveTo>
                  <a:lnTo>
                    <a:pt x="1" y="1"/>
                  </a:lnTo>
                  <a:cubicBezTo>
                    <a:pt x="4" y="23"/>
                    <a:pt x="12" y="45"/>
                    <a:pt x="19" y="71"/>
                  </a:cubicBezTo>
                  <a:cubicBezTo>
                    <a:pt x="19" y="71"/>
                    <a:pt x="19" y="71"/>
                    <a:pt x="19" y="72"/>
                  </a:cubicBezTo>
                  <a:lnTo>
                    <a:pt x="19" y="72"/>
                  </a:lnTo>
                  <a:cubicBezTo>
                    <a:pt x="13" y="48"/>
                    <a:pt x="6" y="24"/>
                    <a:pt x="1" y="1"/>
                  </a:cubicBezTo>
                  <a:close/>
                  <a:moveTo>
                    <a:pt x="19" y="72"/>
                  </a:moveTo>
                  <a:cubicBezTo>
                    <a:pt x="22" y="81"/>
                    <a:pt x="24" y="91"/>
                    <a:pt x="27" y="101"/>
                  </a:cubicBezTo>
                  <a:cubicBezTo>
                    <a:pt x="27" y="90"/>
                    <a:pt x="23" y="82"/>
                    <a:pt x="19" y="72"/>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30"/>
            <p:cNvSpPr/>
            <p:nvPr/>
          </p:nvSpPr>
          <p:spPr>
            <a:xfrm>
              <a:off x="1699900" y="4525250"/>
              <a:ext cx="1150" cy="2525"/>
            </a:xfrm>
            <a:custGeom>
              <a:rect b="b" l="l" r="r" t="t"/>
              <a:pathLst>
                <a:path extrusionOk="0" h="101" w="46">
                  <a:moveTo>
                    <a:pt x="1" y="1"/>
                  </a:moveTo>
                  <a:cubicBezTo>
                    <a:pt x="8" y="24"/>
                    <a:pt x="20" y="47"/>
                    <a:pt x="31" y="70"/>
                  </a:cubicBezTo>
                  <a:lnTo>
                    <a:pt x="31" y="70"/>
                  </a:lnTo>
                  <a:cubicBezTo>
                    <a:pt x="21" y="47"/>
                    <a:pt x="11" y="23"/>
                    <a:pt x="1" y="1"/>
                  </a:cubicBezTo>
                  <a:close/>
                  <a:moveTo>
                    <a:pt x="31" y="70"/>
                  </a:moveTo>
                  <a:lnTo>
                    <a:pt x="31" y="70"/>
                  </a:lnTo>
                  <a:cubicBezTo>
                    <a:pt x="36" y="80"/>
                    <a:pt x="40" y="91"/>
                    <a:pt x="45" y="100"/>
                  </a:cubicBezTo>
                  <a:cubicBezTo>
                    <a:pt x="41" y="90"/>
                    <a:pt x="36" y="80"/>
                    <a:pt x="31" y="7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30"/>
            <p:cNvSpPr/>
            <p:nvPr/>
          </p:nvSpPr>
          <p:spPr>
            <a:xfrm>
              <a:off x="1704800" y="4534300"/>
              <a:ext cx="2075" cy="2525"/>
            </a:xfrm>
            <a:custGeom>
              <a:rect b="b" l="l" r="r" t="t"/>
              <a:pathLst>
                <a:path extrusionOk="0" h="101" w="83">
                  <a:moveTo>
                    <a:pt x="1" y="1"/>
                  </a:moveTo>
                  <a:cubicBezTo>
                    <a:pt x="23" y="34"/>
                    <a:pt x="52" y="67"/>
                    <a:pt x="82" y="101"/>
                  </a:cubicBezTo>
                  <a:cubicBezTo>
                    <a:pt x="52" y="67"/>
                    <a:pt x="23" y="34"/>
                    <a:pt x="1"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30"/>
            <p:cNvSpPr/>
            <p:nvPr/>
          </p:nvSpPr>
          <p:spPr>
            <a:xfrm>
              <a:off x="1701950" y="4529875"/>
              <a:ext cx="1575" cy="2425"/>
            </a:xfrm>
            <a:custGeom>
              <a:rect b="b" l="l" r="r" t="t"/>
              <a:pathLst>
                <a:path extrusionOk="0" h="97" w="63">
                  <a:moveTo>
                    <a:pt x="0" y="0"/>
                  </a:moveTo>
                  <a:cubicBezTo>
                    <a:pt x="19" y="34"/>
                    <a:pt x="41" y="67"/>
                    <a:pt x="63" y="97"/>
                  </a:cubicBezTo>
                  <a:cubicBezTo>
                    <a:pt x="41" y="67"/>
                    <a:pt x="19" y="34"/>
                    <a:pt x="0"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30"/>
            <p:cNvSpPr/>
            <p:nvPr/>
          </p:nvSpPr>
          <p:spPr>
            <a:xfrm>
              <a:off x="1863550" y="4526550"/>
              <a:ext cx="875" cy="2050"/>
            </a:xfrm>
            <a:custGeom>
              <a:rect b="b" l="l" r="r" t="t"/>
              <a:pathLst>
                <a:path extrusionOk="0" h="82" w="35">
                  <a:moveTo>
                    <a:pt x="1" y="82"/>
                  </a:moveTo>
                  <a:cubicBezTo>
                    <a:pt x="12" y="56"/>
                    <a:pt x="23" y="26"/>
                    <a:pt x="34" y="0"/>
                  </a:cubicBezTo>
                  <a:cubicBezTo>
                    <a:pt x="23" y="26"/>
                    <a:pt x="12" y="56"/>
                    <a:pt x="1" y="82"/>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30"/>
            <p:cNvSpPr/>
            <p:nvPr/>
          </p:nvSpPr>
          <p:spPr>
            <a:xfrm>
              <a:off x="1860975" y="4531075"/>
              <a:ext cx="1125" cy="1975"/>
            </a:xfrm>
            <a:custGeom>
              <a:rect b="b" l="l" r="r" t="t"/>
              <a:pathLst>
                <a:path extrusionOk="0" h="79" w="45">
                  <a:moveTo>
                    <a:pt x="0" y="78"/>
                  </a:moveTo>
                  <a:cubicBezTo>
                    <a:pt x="15" y="52"/>
                    <a:pt x="30" y="26"/>
                    <a:pt x="45" y="0"/>
                  </a:cubicBezTo>
                  <a:cubicBezTo>
                    <a:pt x="30" y="26"/>
                    <a:pt x="15" y="52"/>
                    <a:pt x="0" y="78"/>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30"/>
            <p:cNvSpPr/>
            <p:nvPr/>
          </p:nvSpPr>
          <p:spPr>
            <a:xfrm>
              <a:off x="1708325" y="4538650"/>
              <a:ext cx="2700" cy="2525"/>
            </a:xfrm>
            <a:custGeom>
              <a:rect b="b" l="l" r="r" t="t"/>
              <a:pathLst>
                <a:path extrusionOk="0" h="101" w="108">
                  <a:moveTo>
                    <a:pt x="107" y="100"/>
                  </a:moveTo>
                  <a:cubicBezTo>
                    <a:pt x="70" y="67"/>
                    <a:pt x="33" y="38"/>
                    <a:pt x="0" y="1"/>
                  </a:cubicBezTo>
                  <a:cubicBezTo>
                    <a:pt x="33" y="38"/>
                    <a:pt x="70" y="67"/>
                    <a:pt x="107" y="10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30"/>
            <p:cNvSpPr/>
            <p:nvPr/>
          </p:nvSpPr>
          <p:spPr>
            <a:xfrm>
              <a:off x="1712750" y="4542800"/>
              <a:ext cx="3350" cy="2625"/>
            </a:xfrm>
            <a:custGeom>
              <a:rect b="b" l="l" r="r" t="t"/>
              <a:pathLst>
                <a:path extrusionOk="0" h="105" w="134">
                  <a:moveTo>
                    <a:pt x="1" y="1"/>
                  </a:moveTo>
                  <a:cubicBezTo>
                    <a:pt x="41" y="38"/>
                    <a:pt x="89" y="71"/>
                    <a:pt x="134" y="104"/>
                  </a:cubicBezTo>
                  <a:cubicBezTo>
                    <a:pt x="89" y="71"/>
                    <a:pt x="41" y="38"/>
                    <a:pt x="1"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30"/>
            <p:cNvSpPr/>
            <p:nvPr/>
          </p:nvSpPr>
          <p:spPr>
            <a:xfrm>
              <a:off x="1717825" y="4546775"/>
              <a:ext cx="5950" cy="3725"/>
            </a:xfrm>
            <a:custGeom>
              <a:rect b="b" l="l" r="r" t="t"/>
              <a:pathLst>
                <a:path extrusionOk="0" h="149" w="238">
                  <a:moveTo>
                    <a:pt x="1" y="1"/>
                  </a:moveTo>
                  <a:cubicBezTo>
                    <a:pt x="75" y="53"/>
                    <a:pt x="152" y="101"/>
                    <a:pt x="237" y="149"/>
                  </a:cubicBezTo>
                  <a:cubicBezTo>
                    <a:pt x="152" y="101"/>
                    <a:pt x="75" y="53"/>
                    <a:pt x="1"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30"/>
            <p:cNvSpPr/>
            <p:nvPr/>
          </p:nvSpPr>
          <p:spPr>
            <a:xfrm>
              <a:off x="1848600" y="4544200"/>
              <a:ext cx="1675" cy="1325"/>
            </a:xfrm>
            <a:custGeom>
              <a:rect b="b" l="l" r="r" t="t"/>
              <a:pathLst>
                <a:path extrusionOk="0" h="53" w="67">
                  <a:moveTo>
                    <a:pt x="0" y="52"/>
                  </a:moveTo>
                  <a:cubicBezTo>
                    <a:pt x="22" y="37"/>
                    <a:pt x="44" y="19"/>
                    <a:pt x="67" y="0"/>
                  </a:cubicBezTo>
                  <a:cubicBezTo>
                    <a:pt x="44" y="19"/>
                    <a:pt x="22" y="37"/>
                    <a:pt x="0" y="52"/>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30"/>
            <p:cNvSpPr/>
            <p:nvPr/>
          </p:nvSpPr>
          <p:spPr>
            <a:xfrm>
              <a:off x="1853500" y="4539850"/>
              <a:ext cx="1675" cy="1700"/>
            </a:xfrm>
            <a:custGeom>
              <a:rect b="b" l="l" r="r" t="t"/>
              <a:pathLst>
                <a:path extrusionOk="0" h="68" w="67">
                  <a:moveTo>
                    <a:pt x="0" y="67"/>
                  </a:moveTo>
                  <a:cubicBezTo>
                    <a:pt x="22" y="45"/>
                    <a:pt x="44" y="23"/>
                    <a:pt x="67" y="1"/>
                  </a:cubicBezTo>
                  <a:cubicBezTo>
                    <a:pt x="44" y="23"/>
                    <a:pt x="22" y="45"/>
                    <a:pt x="0" y="67"/>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30"/>
            <p:cNvSpPr/>
            <p:nvPr/>
          </p:nvSpPr>
          <p:spPr>
            <a:xfrm>
              <a:off x="1698250" y="4505475"/>
              <a:ext cx="25" cy="5025"/>
            </a:xfrm>
            <a:custGeom>
              <a:rect b="b" l="l" r="r" t="t"/>
              <a:pathLst>
                <a:path extrusionOk="0" h="201" w="1">
                  <a:moveTo>
                    <a:pt x="0" y="1"/>
                  </a:moveTo>
                  <a:lnTo>
                    <a:pt x="0" y="200"/>
                  </a:lnTo>
                  <a:cubicBezTo>
                    <a:pt x="0" y="130"/>
                    <a:pt x="0" y="60"/>
                    <a:pt x="0"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30"/>
            <p:cNvSpPr/>
            <p:nvPr/>
          </p:nvSpPr>
          <p:spPr>
            <a:xfrm>
              <a:off x="1698425" y="4508350"/>
              <a:ext cx="300" cy="2150"/>
            </a:xfrm>
            <a:custGeom>
              <a:rect b="b" l="l" r="r" t="t"/>
              <a:pathLst>
                <a:path extrusionOk="0" h="86" w="12">
                  <a:moveTo>
                    <a:pt x="1" y="0"/>
                  </a:moveTo>
                  <a:cubicBezTo>
                    <a:pt x="4" y="26"/>
                    <a:pt x="4" y="56"/>
                    <a:pt x="12" y="85"/>
                  </a:cubicBezTo>
                  <a:cubicBezTo>
                    <a:pt x="4" y="56"/>
                    <a:pt x="4" y="26"/>
                    <a:pt x="1"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30"/>
            <p:cNvSpPr/>
            <p:nvPr/>
          </p:nvSpPr>
          <p:spPr>
            <a:xfrm>
              <a:off x="1866250" y="4499925"/>
              <a:ext cx="300" cy="2250"/>
            </a:xfrm>
            <a:custGeom>
              <a:rect b="b" l="l" r="r" t="t"/>
              <a:pathLst>
                <a:path extrusionOk="0" h="90" w="12">
                  <a:moveTo>
                    <a:pt x="11" y="90"/>
                  </a:moveTo>
                  <a:cubicBezTo>
                    <a:pt x="8" y="60"/>
                    <a:pt x="8" y="30"/>
                    <a:pt x="0" y="1"/>
                  </a:cubicBezTo>
                  <a:cubicBezTo>
                    <a:pt x="8" y="30"/>
                    <a:pt x="8" y="60"/>
                    <a:pt x="11" y="9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30"/>
            <p:cNvSpPr/>
            <p:nvPr/>
          </p:nvSpPr>
          <p:spPr>
            <a:xfrm>
              <a:off x="1699625" y="4494025"/>
              <a:ext cx="950" cy="2525"/>
            </a:xfrm>
            <a:custGeom>
              <a:rect b="b" l="l" r="r" t="t"/>
              <a:pathLst>
                <a:path extrusionOk="0" h="101" w="38">
                  <a:moveTo>
                    <a:pt x="38" y="0"/>
                  </a:moveTo>
                  <a:cubicBezTo>
                    <a:pt x="27" y="34"/>
                    <a:pt x="12" y="67"/>
                    <a:pt x="1" y="100"/>
                  </a:cubicBezTo>
                  <a:cubicBezTo>
                    <a:pt x="12" y="67"/>
                    <a:pt x="27" y="34"/>
                    <a:pt x="38"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30"/>
            <p:cNvSpPr/>
            <p:nvPr/>
          </p:nvSpPr>
          <p:spPr>
            <a:xfrm>
              <a:off x="1698250" y="4503275"/>
              <a:ext cx="100" cy="2500"/>
            </a:xfrm>
            <a:custGeom>
              <a:rect b="b" l="l" r="r" t="t"/>
              <a:pathLst>
                <a:path extrusionOk="0" h="100" w="4">
                  <a:moveTo>
                    <a:pt x="4" y="0"/>
                  </a:moveTo>
                  <a:lnTo>
                    <a:pt x="4" y="0"/>
                  </a:lnTo>
                  <a:cubicBezTo>
                    <a:pt x="4" y="30"/>
                    <a:pt x="0" y="59"/>
                    <a:pt x="0" y="89"/>
                  </a:cubicBezTo>
                  <a:cubicBezTo>
                    <a:pt x="0" y="92"/>
                    <a:pt x="0" y="96"/>
                    <a:pt x="0" y="100"/>
                  </a:cubicBezTo>
                  <a:cubicBezTo>
                    <a:pt x="0" y="66"/>
                    <a:pt x="4" y="33"/>
                    <a:pt x="4"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30"/>
            <p:cNvSpPr/>
            <p:nvPr/>
          </p:nvSpPr>
          <p:spPr>
            <a:xfrm>
              <a:off x="1698525" y="4498650"/>
              <a:ext cx="575" cy="2500"/>
            </a:xfrm>
            <a:custGeom>
              <a:rect b="b" l="l" r="r" t="t"/>
              <a:pathLst>
                <a:path extrusionOk="0" h="100" w="23">
                  <a:moveTo>
                    <a:pt x="23" y="0"/>
                  </a:moveTo>
                  <a:cubicBezTo>
                    <a:pt x="15" y="33"/>
                    <a:pt x="8" y="67"/>
                    <a:pt x="0" y="100"/>
                  </a:cubicBezTo>
                  <a:cubicBezTo>
                    <a:pt x="8" y="67"/>
                    <a:pt x="15" y="33"/>
                    <a:pt x="23" y="0"/>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30"/>
            <p:cNvSpPr/>
            <p:nvPr/>
          </p:nvSpPr>
          <p:spPr>
            <a:xfrm>
              <a:off x="1865050" y="4495325"/>
              <a:ext cx="575" cy="2150"/>
            </a:xfrm>
            <a:custGeom>
              <a:rect b="b" l="l" r="r" t="t"/>
              <a:pathLst>
                <a:path extrusionOk="0" h="86" w="23">
                  <a:moveTo>
                    <a:pt x="22" y="85"/>
                  </a:moveTo>
                  <a:cubicBezTo>
                    <a:pt x="15" y="55"/>
                    <a:pt x="11" y="30"/>
                    <a:pt x="0" y="0"/>
                  </a:cubicBezTo>
                  <a:cubicBezTo>
                    <a:pt x="11" y="30"/>
                    <a:pt x="15" y="55"/>
                    <a:pt x="22" y="85"/>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30"/>
            <p:cNvSpPr/>
            <p:nvPr/>
          </p:nvSpPr>
          <p:spPr>
            <a:xfrm>
              <a:off x="1863550" y="4491975"/>
              <a:ext cx="400" cy="875"/>
            </a:xfrm>
            <a:custGeom>
              <a:rect b="b" l="l" r="r" t="t"/>
              <a:pathLst>
                <a:path extrusionOk="0" h="35" w="16">
                  <a:moveTo>
                    <a:pt x="1" y="1"/>
                  </a:moveTo>
                  <a:cubicBezTo>
                    <a:pt x="8" y="12"/>
                    <a:pt x="12" y="23"/>
                    <a:pt x="16" y="34"/>
                  </a:cubicBezTo>
                  <a:cubicBezTo>
                    <a:pt x="12" y="23"/>
                    <a:pt x="8" y="12"/>
                    <a:pt x="1"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30"/>
            <p:cNvSpPr/>
            <p:nvPr/>
          </p:nvSpPr>
          <p:spPr>
            <a:xfrm>
              <a:off x="1866525" y="4504650"/>
              <a:ext cx="200" cy="2525"/>
            </a:xfrm>
            <a:custGeom>
              <a:rect b="b" l="l" r="r" t="t"/>
              <a:pathLst>
                <a:path extrusionOk="0" h="101" w="8">
                  <a:moveTo>
                    <a:pt x="8" y="0"/>
                  </a:moveTo>
                  <a:cubicBezTo>
                    <a:pt x="8" y="34"/>
                    <a:pt x="4" y="67"/>
                    <a:pt x="0" y="100"/>
                  </a:cubicBezTo>
                  <a:cubicBezTo>
                    <a:pt x="4" y="71"/>
                    <a:pt x="8" y="45"/>
                    <a:pt x="8" y="15"/>
                  </a:cubicBezTo>
                  <a:lnTo>
                    <a:pt x="8" y="0"/>
                  </a:ln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30"/>
            <p:cNvSpPr/>
            <p:nvPr/>
          </p:nvSpPr>
          <p:spPr>
            <a:xfrm>
              <a:off x="1866250" y="4509350"/>
              <a:ext cx="200" cy="675"/>
            </a:xfrm>
            <a:custGeom>
              <a:rect b="b" l="l" r="r" t="t"/>
              <a:pathLst>
                <a:path extrusionOk="0" h="27" w="8">
                  <a:moveTo>
                    <a:pt x="8" y="1"/>
                  </a:moveTo>
                  <a:cubicBezTo>
                    <a:pt x="4" y="8"/>
                    <a:pt x="4" y="16"/>
                    <a:pt x="0" y="27"/>
                  </a:cubicBezTo>
                  <a:cubicBezTo>
                    <a:pt x="4" y="19"/>
                    <a:pt x="8" y="8"/>
                    <a:pt x="8" y="1"/>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30"/>
            <p:cNvSpPr/>
            <p:nvPr/>
          </p:nvSpPr>
          <p:spPr>
            <a:xfrm>
              <a:off x="1701375" y="4504750"/>
              <a:ext cx="25" cy="300"/>
            </a:xfrm>
            <a:custGeom>
              <a:rect b="b" l="l" r="r" t="t"/>
              <a:pathLst>
                <a:path extrusionOk="0" h="12" w="1">
                  <a:moveTo>
                    <a:pt x="1" y="4"/>
                  </a:moveTo>
                  <a:lnTo>
                    <a:pt x="1" y="0"/>
                  </a:lnTo>
                  <a:cubicBezTo>
                    <a:pt x="1" y="4"/>
                    <a:pt x="1" y="4"/>
                    <a:pt x="1" y="7"/>
                  </a:cubicBezTo>
                  <a:lnTo>
                    <a:pt x="1" y="11"/>
                  </a:ln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30"/>
            <p:cNvSpPr/>
            <p:nvPr/>
          </p:nvSpPr>
          <p:spPr>
            <a:xfrm>
              <a:off x="1701300" y="4499200"/>
              <a:ext cx="25" cy="850"/>
            </a:xfrm>
            <a:custGeom>
              <a:rect b="b" l="l" r="r" t="t"/>
              <a:pathLst>
                <a:path extrusionOk="0" h="34" w="1">
                  <a:moveTo>
                    <a:pt x="0" y="19"/>
                  </a:moveTo>
                  <a:lnTo>
                    <a:pt x="0" y="34"/>
                  </a:lnTo>
                  <a:lnTo>
                    <a:pt x="0" y="30"/>
                  </a:lnTo>
                  <a:lnTo>
                    <a:pt x="0" y="0"/>
                  </a:lnTo>
                  <a:cubicBezTo>
                    <a:pt x="0" y="8"/>
                    <a:pt x="0" y="15"/>
                    <a:pt x="0" y="19"/>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30"/>
            <p:cNvSpPr/>
            <p:nvPr/>
          </p:nvSpPr>
          <p:spPr>
            <a:xfrm>
              <a:off x="1862550" y="4492350"/>
              <a:ext cx="25" cy="25"/>
            </a:xfrm>
            <a:custGeom>
              <a:rect b="b" l="l" r="r" t="t"/>
              <a:pathLst>
                <a:path extrusionOk="0" h="1" w="1">
                  <a:moveTo>
                    <a:pt x="0" y="1"/>
                  </a:moveTo>
                  <a:lnTo>
                    <a:pt x="0" y="1"/>
                  </a:ln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30"/>
            <p:cNvSpPr/>
            <p:nvPr/>
          </p:nvSpPr>
          <p:spPr>
            <a:xfrm>
              <a:off x="1701300" y="4499850"/>
              <a:ext cx="25" cy="575"/>
            </a:xfrm>
            <a:custGeom>
              <a:rect b="b" l="l" r="r" t="t"/>
              <a:pathLst>
                <a:path extrusionOk="0" h="23" w="1">
                  <a:moveTo>
                    <a:pt x="0" y="11"/>
                  </a:moveTo>
                  <a:lnTo>
                    <a:pt x="0" y="0"/>
                  </a:lnTo>
                  <a:lnTo>
                    <a:pt x="0" y="19"/>
                  </a:lnTo>
                  <a:lnTo>
                    <a:pt x="0" y="22"/>
                  </a:ln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30"/>
            <p:cNvSpPr/>
            <p:nvPr/>
          </p:nvSpPr>
          <p:spPr>
            <a:xfrm>
              <a:off x="1701300" y="4500125"/>
              <a:ext cx="25" cy="200"/>
            </a:xfrm>
            <a:custGeom>
              <a:rect b="b" l="l" r="r" t="t"/>
              <a:pathLst>
                <a:path extrusionOk="0" h="8" w="1">
                  <a:moveTo>
                    <a:pt x="0" y="8"/>
                  </a:moveTo>
                  <a:lnTo>
                    <a:pt x="0" y="0"/>
                  </a:lnTo>
                  <a:lnTo>
                    <a:pt x="0" y="0"/>
                  </a:lnTo>
                  <a:cubicBezTo>
                    <a:pt x="0" y="4"/>
                    <a:pt x="0" y="4"/>
                    <a:pt x="0" y="8"/>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30"/>
            <p:cNvSpPr/>
            <p:nvPr/>
          </p:nvSpPr>
          <p:spPr>
            <a:xfrm>
              <a:off x="1862275" y="4511400"/>
              <a:ext cx="25" cy="375"/>
            </a:xfrm>
            <a:custGeom>
              <a:rect b="b" l="l" r="r" t="t"/>
              <a:pathLst>
                <a:path extrusionOk="0" h="15" w="1">
                  <a:moveTo>
                    <a:pt x="0" y="15"/>
                  </a:moveTo>
                  <a:lnTo>
                    <a:pt x="0" y="15"/>
                  </a:lnTo>
                  <a:lnTo>
                    <a:pt x="0" y="8"/>
                  </a:lnTo>
                  <a:lnTo>
                    <a:pt x="0" y="0"/>
                  </a:lnTo>
                  <a:cubicBezTo>
                    <a:pt x="0" y="4"/>
                    <a:pt x="0" y="11"/>
                    <a:pt x="0" y="15"/>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30"/>
            <p:cNvSpPr/>
            <p:nvPr/>
          </p:nvSpPr>
          <p:spPr>
            <a:xfrm>
              <a:off x="1862275" y="4511025"/>
              <a:ext cx="300" cy="750"/>
            </a:xfrm>
            <a:custGeom>
              <a:rect b="b" l="l" r="r" t="t"/>
              <a:pathLst>
                <a:path extrusionOk="0" h="30" w="12">
                  <a:moveTo>
                    <a:pt x="11" y="0"/>
                  </a:moveTo>
                  <a:lnTo>
                    <a:pt x="11" y="0"/>
                  </a:lnTo>
                  <a:cubicBezTo>
                    <a:pt x="9" y="5"/>
                    <a:pt x="7" y="11"/>
                    <a:pt x="4" y="18"/>
                  </a:cubicBezTo>
                  <a:lnTo>
                    <a:pt x="4" y="18"/>
                  </a:lnTo>
                  <a:lnTo>
                    <a:pt x="11" y="0"/>
                  </a:lnTo>
                  <a:close/>
                  <a:moveTo>
                    <a:pt x="4" y="18"/>
                  </a:moveTo>
                  <a:lnTo>
                    <a:pt x="4" y="19"/>
                  </a:lnTo>
                  <a:cubicBezTo>
                    <a:pt x="4" y="19"/>
                    <a:pt x="4" y="19"/>
                    <a:pt x="4" y="19"/>
                  </a:cubicBezTo>
                  <a:lnTo>
                    <a:pt x="4" y="19"/>
                  </a:lnTo>
                  <a:cubicBezTo>
                    <a:pt x="4" y="19"/>
                    <a:pt x="4" y="18"/>
                    <a:pt x="4" y="18"/>
                  </a:cubicBezTo>
                  <a:close/>
                  <a:moveTo>
                    <a:pt x="4" y="19"/>
                  </a:moveTo>
                  <a:lnTo>
                    <a:pt x="4" y="19"/>
                  </a:lnTo>
                  <a:cubicBezTo>
                    <a:pt x="3" y="23"/>
                    <a:pt x="1" y="26"/>
                    <a:pt x="0" y="30"/>
                  </a:cubicBezTo>
                  <a:cubicBezTo>
                    <a:pt x="4" y="26"/>
                    <a:pt x="4" y="23"/>
                    <a:pt x="4" y="19"/>
                  </a:cubicBezTo>
                  <a:close/>
                </a:path>
              </a:pathLst>
            </a:custGeom>
            <a:solidFill>
              <a:srgbClr val="979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30"/>
            <p:cNvSpPr/>
            <p:nvPr/>
          </p:nvSpPr>
          <p:spPr>
            <a:xfrm>
              <a:off x="1698625" y="4492075"/>
              <a:ext cx="168475" cy="72050"/>
            </a:xfrm>
            <a:custGeom>
              <a:rect b="b" l="l" r="r" t="t"/>
              <a:pathLst>
                <a:path extrusionOk="0" h="2882" w="6739">
                  <a:moveTo>
                    <a:pt x="6598" y="1"/>
                  </a:moveTo>
                  <a:lnTo>
                    <a:pt x="6598" y="15"/>
                  </a:lnTo>
                  <a:lnTo>
                    <a:pt x="6598" y="307"/>
                  </a:lnTo>
                  <a:lnTo>
                    <a:pt x="6598" y="311"/>
                  </a:lnTo>
                  <a:cubicBezTo>
                    <a:pt x="6598" y="367"/>
                    <a:pt x="6594" y="426"/>
                    <a:pt x="6587" y="485"/>
                  </a:cubicBezTo>
                  <a:cubicBezTo>
                    <a:pt x="6583" y="503"/>
                    <a:pt x="6576" y="522"/>
                    <a:pt x="6572" y="540"/>
                  </a:cubicBezTo>
                  <a:cubicBezTo>
                    <a:pt x="6565" y="577"/>
                    <a:pt x="6557" y="614"/>
                    <a:pt x="6546" y="651"/>
                  </a:cubicBezTo>
                  <a:lnTo>
                    <a:pt x="6546" y="655"/>
                  </a:lnTo>
                  <a:cubicBezTo>
                    <a:pt x="6528" y="714"/>
                    <a:pt x="6506" y="769"/>
                    <a:pt x="6480" y="821"/>
                  </a:cubicBezTo>
                  <a:lnTo>
                    <a:pt x="6480" y="825"/>
                  </a:lnTo>
                  <a:cubicBezTo>
                    <a:pt x="6476" y="829"/>
                    <a:pt x="6476" y="829"/>
                    <a:pt x="6480" y="832"/>
                  </a:cubicBezTo>
                  <a:cubicBezTo>
                    <a:pt x="6476" y="832"/>
                    <a:pt x="6476" y="832"/>
                    <a:pt x="6480" y="836"/>
                  </a:cubicBezTo>
                  <a:cubicBezTo>
                    <a:pt x="6472" y="843"/>
                    <a:pt x="6469" y="851"/>
                    <a:pt x="6465" y="858"/>
                  </a:cubicBezTo>
                  <a:cubicBezTo>
                    <a:pt x="6446" y="888"/>
                    <a:pt x="6432" y="914"/>
                    <a:pt x="6417" y="940"/>
                  </a:cubicBezTo>
                  <a:cubicBezTo>
                    <a:pt x="6406" y="958"/>
                    <a:pt x="6398" y="976"/>
                    <a:pt x="6387" y="995"/>
                  </a:cubicBezTo>
                  <a:cubicBezTo>
                    <a:pt x="6380" y="1006"/>
                    <a:pt x="6369" y="1013"/>
                    <a:pt x="6361" y="1025"/>
                  </a:cubicBezTo>
                  <a:lnTo>
                    <a:pt x="6354" y="1036"/>
                  </a:lnTo>
                  <a:cubicBezTo>
                    <a:pt x="6328" y="1076"/>
                    <a:pt x="6299" y="1113"/>
                    <a:pt x="6265" y="1150"/>
                  </a:cubicBezTo>
                  <a:cubicBezTo>
                    <a:pt x="6265" y="1154"/>
                    <a:pt x="6262" y="1158"/>
                    <a:pt x="6258" y="1161"/>
                  </a:cubicBezTo>
                  <a:cubicBezTo>
                    <a:pt x="6250" y="1169"/>
                    <a:pt x="6243" y="1176"/>
                    <a:pt x="6236" y="1183"/>
                  </a:cubicBezTo>
                  <a:cubicBezTo>
                    <a:pt x="6210" y="1209"/>
                    <a:pt x="6180" y="1239"/>
                    <a:pt x="6151" y="1268"/>
                  </a:cubicBezTo>
                  <a:cubicBezTo>
                    <a:pt x="6132" y="1287"/>
                    <a:pt x="6117" y="1305"/>
                    <a:pt x="6099" y="1320"/>
                  </a:cubicBezTo>
                  <a:lnTo>
                    <a:pt x="6095" y="1320"/>
                  </a:lnTo>
                  <a:lnTo>
                    <a:pt x="6092" y="1324"/>
                  </a:lnTo>
                  <a:cubicBezTo>
                    <a:pt x="6073" y="1342"/>
                    <a:pt x="6047" y="1361"/>
                    <a:pt x="6025" y="1379"/>
                  </a:cubicBezTo>
                  <a:lnTo>
                    <a:pt x="5999" y="1402"/>
                  </a:lnTo>
                  <a:cubicBezTo>
                    <a:pt x="5988" y="1413"/>
                    <a:pt x="5977" y="1420"/>
                    <a:pt x="5966" y="1427"/>
                  </a:cubicBezTo>
                  <a:cubicBezTo>
                    <a:pt x="5947" y="1442"/>
                    <a:pt x="5929" y="1457"/>
                    <a:pt x="5910" y="1475"/>
                  </a:cubicBezTo>
                  <a:cubicBezTo>
                    <a:pt x="5903" y="1479"/>
                    <a:pt x="5896" y="1487"/>
                    <a:pt x="5888" y="1490"/>
                  </a:cubicBezTo>
                  <a:cubicBezTo>
                    <a:pt x="5836" y="1527"/>
                    <a:pt x="5785" y="1560"/>
                    <a:pt x="5733" y="1594"/>
                  </a:cubicBezTo>
                  <a:cubicBezTo>
                    <a:pt x="5718" y="1601"/>
                    <a:pt x="5707" y="1609"/>
                    <a:pt x="5692" y="1620"/>
                  </a:cubicBezTo>
                  <a:cubicBezTo>
                    <a:pt x="5663" y="1638"/>
                    <a:pt x="5626" y="1653"/>
                    <a:pt x="5593" y="1671"/>
                  </a:cubicBezTo>
                  <a:lnTo>
                    <a:pt x="5530" y="1708"/>
                  </a:lnTo>
                  <a:cubicBezTo>
                    <a:pt x="5508" y="1719"/>
                    <a:pt x="5485" y="1731"/>
                    <a:pt x="5463" y="1742"/>
                  </a:cubicBezTo>
                  <a:lnTo>
                    <a:pt x="5448" y="1749"/>
                  </a:lnTo>
                  <a:cubicBezTo>
                    <a:pt x="5422" y="1764"/>
                    <a:pt x="5397" y="1771"/>
                    <a:pt x="5371" y="1786"/>
                  </a:cubicBezTo>
                  <a:lnTo>
                    <a:pt x="5304" y="1816"/>
                  </a:lnTo>
                  <a:lnTo>
                    <a:pt x="5245" y="1841"/>
                  </a:lnTo>
                  <a:cubicBezTo>
                    <a:pt x="5227" y="1849"/>
                    <a:pt x="5208" y="1856"/>
                    <a:pt x="5190" y="1864"/>
                  </a:cubicBezTo>
                  <a:cubicBezTo>
                    <a:pt x="5105" y="1897"/>
                    <a:pt x="5020" y="1930"/>
                    <a:pt x="4931" y="1956"/>
                  </a:cubicBezTo>
                  <a:lnTo>
                    <a:pt x="4916" y="1963"/>
                  </a:lnTo>
                  <a:cubicBezTo>
                    <a:pt x="4861" y="1982"/>
                    <a:pt x="4805" y="1997"/>
                    <a:pt x="4750" y="2011"/>
                  </a:cubicBezTo>
                  <a:cubicBezTo>
                    <a:pt x="4709" y="2023"/>
                    <a:pt x="4668" y="2034"/>
                    <a:pt x="4628" y="2045"/>
                  </a:cubicBezTo>
                  <a:cubicBezTo>
                    <a:pt x="4587" y="2056"/>
                    <a:pt x="4550" y="2059"/>
                    <a:pt x="4513" y="2071"/>
                  </a:cubicBezTo>
                  <a:cubicBezTo>
                    <a:pt x="4450" y="2082"/>
                    <a:pt x="4391" y="2096"/>
                    <a:pt x="4332" y="2108"/>
                  </a:cubicBezTo>
                  <a:cubicBezTo>
                    <a:pt x="4288" y="2115"/>
                    <a:pt x="4247" y="2119"/>
                    <a:pt x="4206" y="2126"/>
                  </a:cubicBezTo>
                  <a:cubicBezTo>
                    <a:pt x="4147" y="2137"/>
                    <a:pt x="4088" y="2145"/>
                    <a:pt x="4029" y="2152"/>
                  </a:cubicBezTo>
                  <a:cubicBezTo>
                    <a:pt x="3981" y="2159"/>
                    <a:pt x="3937" y="2163"/>
                    <a:pt x="3889" y="2167"/>
                  </a:cubicBezTo>
                  <a:cubicBezTo>
                    <a:pt x="3833" y="2170"/>
                    <a:pt x="3774" y="2178"/>
                    <a:pt x="3719" y="2181"/>
                  </a:cubicBezTo>
                  <a:cubicBezTo>
                    <a:pt x="3670" y="2185"/>
                    <a:pt x="3622" y="2185"/>
                    <a:pt x="3571" y="2189"/>
                  </a:cubicBezTo>
                  <a:cubicBezTo>
                    <a:pt x="3515" y="2189"/>
                    <a:pt x="3460" y="2193"/>
                    <a:pt x="3404" y="2193"/>
                  </a:cubicBezTo>
                  <a:lnTo>
                    <a:pt x="3349" y="2193"/>
                  </a:lnTo>
                  <a:cubicBezTo>
                    <a:pt x="3334" y="2193"/>
                    <a:pt x="3319" y="2193"/>
                    <a:pt x="3304" y="2193"/>
                  </a:cubicBezTo>
                  <a:cubicBezTo>
                    <a:pt x="2931" y="2193"/>
                    <a:pt x="2562" y="2149"/>
                    <a:pt x="2196" y="2071"/>
                  </a:cubicBezTo>
                  <a:cubicBezTo>
                    <a:pt x="2133" y="2059"/>
                    <a:pt x="2074" y="2041"/>
                    <a:pt x="2015" y="2026"/>
                  </a:cubicBezTo>
                  <a:cubicBezTo>
                    <a:pt x="1974" y="2015"/>
                    <a:pt x="1930" y="2004"/>
                    <a:pt x="1893" y="1993"/>
                  </a:cubicBezTo>
                  <a:cubicBezTo>
                    <a:pt x="1833" y="1978"/>
                    <a:pt x="1782" y="1956"/>
                    <a:pt x="1726" y="1938"/>
                  </a:cubicBezTo>
                  <a:cubicBezTo>
                    <a:pt x="1689" y="1926"/>
                    <a:pt x="1649" y="1915"/>
                    <a:pt x="1615" y="1901"/>
                  </a:cubicBezTo>
                  <a:cubicBezTo>
                    <a:pt x="1556" y="1882"/>
                    <a:pt x="1501" y="1856"/>
                    <a:pt x="1449" y="1834"/>
                  </a:cubicBezTo>
                  <a:cubicBezTo>
                    <a:pt x="1416" y="1819"/>
                    <a:pt x="1382" y="1808"/>
                    <a:pt x="1349" y="1793"/>
                  </a:cubicBezTo>
                  <a:cubicBezTo>
                    <a:pt x="1264" y="1753"/>
                    <a:pt x="1179" y="1712"/>
                    <a:pt x="1102" y="1668"/>
                  </a:cubicBezTo>
                  <a:cubicBezTo>
                    <a:pt x="1020" y="1623"/>
                    <a:pt x="943" y="1575"/>
                    <a:pt x="872" y="1524"/>
                  </a:cubicBezTo>
                  <a:cubicBezTo>
                    <a:pt x="850" y="1509"/>
                    <a:pt x="828" y="1490"/>
                    <a:pt x="806" y="1475"/>
                  </a:cubicBezTo>
                  <a:cubicBezTo>
                    <a:pt x="758" y="1442"/>
                    <a:pt x="713" y="1409"/>
                    <a:pt x="673" y="1372"/>
                  </a:cubicBezTo>
                  <a:cubicBezTo>
                    <a:pt x="651" y="1354"/>
                    <a:pt x="628" y="1331"/>
                    <a:pt x="606" y="1309"/>
                  </a:cubicBezTo>
                  <a:cubicBezTo>
                    <a:pt x="573" y="1276"/>
                    <a:pt x="536" y="1246"/>
                    <a:pt x="506" y="1213"/>
                  </a:cubicBezTo>
                  <a:cubicBezTo>
                    <a:pt x="484" y="1191"/>
                    <a:pt x="466" y="1169"/>
                    <a:pt x="447" y="1143"/>
                  </a:cubicBezTo>
                  <a:cubicBezTo>
                    <a:pt x="421" y="1110"/>
                    <a:pt x="392" y="1080"/>
                    <a:pt x="370" y="1047"/>
                  </a:cubicBezTo>
                  <a:cubicBezTo>
                    <a:pt x="344" y="1013"/>
                    <a:pt x="336" y="995"/>
                    <a:pt x="322" y="969"/>
                  </a:cubicBezTo>
                  <a:cubicBezTo>
                    <a:pt x="303" y="943"/>
                    <a:pt x="277" y="906"/>
                    <a:pt x="262" y="873"/>
                  </a:cubicBezTo>
                  <a:cubicBezTo>
                    <a:pt x="244" y="840"/>
                    <a:pt x="237" y="821"/>
                    <a:pt x="226" y="792"/>
                  </a:cubicBezTo>
                  <a:cubicBezTo>
                    <a:pt x="214" y="766"/>
                    <a:pt x="196" y="729"/>
                    <a:pt x="181" y="696"/>
                  </a:cubicBezTo>
                  <a:cubicBezTo>
                    <a:pt x="170" y="666"/>
                    <a:pt x="166" y="640"/>
                    <a:pt x="159" y="614"/>
                  </a:cubicBezTo>
                  <a:cubicBezTo>
                    <a:pt x="159" y="603"/>
                    <a:pt x="155" y="596"/>
                    <a:pt x="152" y="585"/>
                  </a:cubicBezTo>
                  <a:cubicBezTo>
                    <a:pt x="148" y="562"/>
                    <a:pt x="141" y="540"/>
                    <a:pt x="137" y="518"/>
                  </a:cubicBezTo>
                  <a:cubicBezTo>
                    <a:pt x="137" y="503"/>
                    <a:pt x="133" y="489"/>
                    <a:pt x="129" y="474"/>
                  </a:cubicBezTo>
                  <a:lnTo>
                    <a:pt x="129" y="463"/>
                  </a:lnTo>
                  <a:cubicBezTo>
                    <a:pt x="126" y="433"/>
                    <a:pt x="122" y="404"/>
                    <a:pt x="122" y="370"/>
                  </a:cubicBezTo>
                  <a:lnTo>
                    <a:pt x="122" y="337"/>
                  </a:lnTo>
                  <a:cubicBezTo>
                    <a:pt x="122" y="333"/>
                    <a:pt x="122" y="330"/>
                    <a:pt x="122" y="326"/>
                  </a:cubicBezTo>
                  <a:lnTo>
                    <a:pt x="122" y="311"/>
                  </a:lnTo>
                  <a:lnTo>
                    <a:pt x="122" y="8"/>
                  </a:lnTo>
                  <a:cubicBezTo>
                    <a:pt x="111" y="30"/>
                    <a:pt x="104" y="52"/>
                    <a:pt x="96" y="75"/>
                  </a:cubicBezTo>
                  <a:cubicBezTo>
                    <a:pt x="81" y="108"/>
                    <a:pt x="67" y="141"/>
                    <a:pt x="56" y="174"/>
                  </a:cubicBezTo>
                  <a:cubicBezTo>
                    <a:pt x="44" y="208"/>
                    <a:pt x="41" y="234"/>
                    <a:pt x="37" y="259"/>
                  </a:cubicBezTo>
                  <a:cubicBezTo>
                    <a:pt x="30" y="289"/>
                    <a:pt x="19" y="326"/>
                    <a:pt x="11" y="359"/>
                  </a:cubicBezTo>
                  <a:cubicBezTo>
                    <a:pt x="7" y="392"/>
                    <a:pt x="7" y="418"/>
                    <a:pt x="7" y="448"/>
                  </a:cubicBezTo>
                  <a:cubicBezTo>
                    <a:pt x="4" y="477"/>
                    <a:pt x="0" y="511"/>
                    <a:pt x="0" y="544"/>
                  </a:cubicBezTo>
                  <a:lnTo>
                    <a:pt x="0" y="940"/>
                  </a:lnTo>
                  <a:lnTo>
                    <a:pt x="0" y="951"/>
                  </a:lnTo>
                  <a:cubicBezTo>
                    <a:pt x="0" y="984"/>
                    <a:pt x="4" y="1017"/>
                    <a:pt x="7" y="1050"/>
                  </a:cubicBezTo>
                  <a:cubicBezTo>
                    <a:pt x="11" y="1084"/>
                    <a:pt x="15" y="1110"/>
                    <a:pt x="19" y="1139"/>
                  </a:cubicBezTo>
                  <a:cubicBezTo>
                    <a:pt x="22" y="1169"/>
                    <a:pt x="33" y="1206"/>
                    <a:pt x="44" y="1239"/>
                  </a:cubicBezTo>
                  <a:cubicBezTo>
                    <a:pt x="52" y="1272"/>
                    <a:pt x="59" y="1298"/>
                    <a:pt x="67" y="1324"/>
                  </a:cubicBezTo>
                  <a:cubicBezTo>
                    <a:pt x="78" y="1354"/>
                    <a:pt x="96" y="1390"/>
                    <a:pt x="111" y="1424"/>
                  </a:cubicBezTo>
                  <a:cubicBezTo>
                    <a:pt x="126" y="1457"/>
                    <a:pt x="133" y="1483"/>
                    <a:pt x="148" y="1509"/>
                  </a:cubicBezTo>
                  <a:cubicBezTo>
                    <a:pt x="163" y="1538"/>
                    <a:pt x="189" y="1575"/>
                    <a:pt x="211" y="1609"/>
                  </a:cubicBezTo>
                  <a:cubicBezTo>
                    <a:pt x="229" y="1638"/>
                    <a:pt x="240" y="1660"/>
                    <a:pt x="259" y="1690"/>
                  </a:cubicBezTo>
                  <a:cubicBezTo>
                    <a:pt x="281" y="1716"/>
                    <a:pt x="314" y="1753"/>
                    <a:pt x="340" y="1786"/>
                  </a:cubicBezTo>
                  <a:cubicBezTo>
                    <a:pt x="362" y="1812"/>
                    <a:pt x="381" y="1838"/>
                    <a:pt x="403" y="1864"/>
                  </a:cubicBezTo>
                  <a:cubicBezTo>
                    <a:pt x="436" y="1897"/>
                    <a:pt x="473" y="1930"/>
                    <a:pt x="506" y="1960"/>
                  </a:cubicBezTo>
                  <a:cubicBezTo>
                    <a:pt x="532" y="1982"/>
                    <a:pt x="554" y="2008"/>
                    <a:pt x="577" y="2030"/>
                  </a:cubicBezTo>
                  <a:cubicBezTo>
                    <a:pt x="621" y="2063"/>
                    <a:pt x="665" y="2096"/>
                    <a:pt x="713" y="2133"/>
                  </a:cubicBezTo>
                  <a:cubicBezTo>
                    <a:pt x="739" y="2148"/>
                    <a:pt x="761" y="2167"/>
                    <a:pt x="784" y="2185"/>
                  </a:cubicBezTo>
                  <a:cubicBezTo>
                    <a:pt x="858" y="2237"/>
                    <a:pt x="935" y="2285"/>
                    <a:pt x="1020" y="2333"/>
                  </a:cubicBezTo>
                  <a:cubicBezTo>
                    <a:pt x="1672" y="2700"/>
                    <a:pt x="2514" y="2882"/>
                    <a:pt x="3357" y="2882"/>
                  </a:cubicBezTo>
                  <a:cubicBezTo>
                    <a:pt x="4240" y="2882"/>
                    <a:pt x="5123" y="2682"/>
                    <a:pt x="5788" y="2285"/>
                  </a:cubicBezTo>
                  <a:cubicBezTo>
                    <a:pt x="5866" y="2237"/>
                    <a:pt x="5944" y="2189"/>
                    <a:pt x="6014" y="2137"/>
                  </a:cubicBezTo>
                  <a:cubicBezTo>
                    <a:pt x="6036" y="2119"/>
                    <a:pt x="6055" y="2100"/>
                    <a:pt x="6077" y="2085"/>
                  </a:cubicBezTo>
                  <a:cubicBezTo>
                    <a:pt x="6125" y="2048"/>
                    <a:pt x="6169" y="2015"/>
                    <a:pt x="6206" y="1978"/>
                  </a:cubicBezTo>
                  <a:cubicBezTo>
                    <a:pt x="6232" y="1956"/>
                    <a:pt x="6254" y="1934"/>
                    <a:pt x="6276" y="1912"/>
                  </a:cubicBezTo>
                  <a:cubicBezTo>
                    <a:pt x="6310" y="1878"/>
                    <a:pt x="6343" y="1845"/>
                    <a:pt x="6372" y="1812"/>
                  </a:cubicBezTo>
                  <a:cubicBezTo>
                    <a:pt x="6395" y="1786"/>
                    <a:pt x="6413" y="1764"/>
                    <a:pt x="6432" y="1738"/>
                  </a:cubicBezTo>
                  <a:cubicBezTo>
                    <a:pt x="6457" y="1705"/>
                    <a:pt x="6483" y="1671"/>
                    <a:pt x="6506" y="1638"/>
                  </a:cubicBezTo>
                  <a:cubicBezTo>
                    <a:pt x="6524" y="1612"/>
                    <a:pt x="6539" y="1586"/>
                    <a:pt x="6554" y="1560"/>
                  </a:cubicBezTo>
                  <a:cubicBezTo>
                    <a:pt x="6568" y="1535"/>
                    <a:pt x="6594" y="1494"/>
                    <a:pt x="6609" y="1461"/>
                  </a:cubicBezTo>
                  <a:cubicBezTo>
                    <a:pt x="6627" y="1427"/>
                    <a:pt x="6631" y="1405"/>
                    <a:pt x="6642" y="1379"/>
                  </a:cubicBezTo>
                  <a:cubicBezTo>
                    <a:pt x="6653" y="1350"/>
                    <a:pt x="6672" y="1313"/>
                    <a:pt x="6683" y="1280"/>
                  </a:cubicBezTo>
                  <a:cubicBezTo>
                    <a:pt x="6694" y="1246"/>
                    <a:pt x="6698" y="1220"/>
                    <a:pt x="6705" y="1195"/>
                  </a:cubicBezTo>
                  <a:cubicBezTo>
                    <a:pt x="6713" y="1161"/>
                    <a:pt x="6720" y="1128"/>
                    <a:pt x="6727" y="1095"/>
                  </a:cubicBezTo>
                  <a:cubicBezTo>
                    <a:pt x="6731" y="1061"/>
                    <a:pt x="6731" y="1036"/>
                    <a:pt x="6731" y="1006"/>
                  </a:cubicBezTo>
                  <a:cubicBezTo>
                    <a:pt x="6735" y="980"/>
                    <a:pt x="6738" y="951"/>
                    <a:pt x="6738" y="921"/>
                  </a:cubicBezTo>
                  <a:lnTo>
                    <a:pt x="6724" y="518"/>
                  </a:lnTo>
                  <a:cubicBezTo>
                    <a:pt x="6724" y="548"/>
                    <a:pt x="6720" y="577"/>
                    <a:pt x="6720" y="607"/>
                  </a:cubicBezTo>
                  <a:cubicBezTo>
                    <a:pt x="6720" y="574"/>
                    <a:pt x="6724" y="540"/>
                    <a:pt x="6724" y="507"/>
                  </a:cubicBezTo>
                  <a:cubicBezTo>
                    <a:pt x="6724" y="474"/>
                    <a:pt x="6720" y="441"/>
                    <a:pt x="6716" y="407"/>
                  </a:cubicBezTo>
                  <a:cubicBezTo>
                    <a:pt x="6713" y="374"/>
                    <a:pt x="6713" y="348"/>
                    <a:pt x="6705" y="319"/>
                  </a:cubicBezTo>
                  <a:cubicBezTo>
                    <a:pt x="6701" y="289"/>
                    <a:pt x="6690" y="252"/>
                    <a:pt x="6679" y="219"/>
                  </a:cubicBezTo>
                  <a:cubicBezTo>
                    <a:pt x="6672" y="182"/>
                    <a:pt x="6668" y="160"/>
                    <a:pt x="6657" y="130"/>
                  </a:cubicBezTo>
                  <a:cubicBezTo>
                    <a:pt x="6646" y="100"/>
                    <a:pt x="6627" y="63"/>
                    <a:pt x="6613" y="30"/>
                  </a:cubicBezTo>
                  <a:cubicBezTo>
                    <a:pt x="6609" y="23"/>
                    <a:pt x="6605" y="12"/>
                    <a:pt x="6598" y="1"/>
                  </a:cubicBezTo>
                  <a:close/>
                </a:path>
              </a:pathLst>
            </a:custGeom>
            <a:solidFill>
              <a:srgbClr val="FF2A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30"/>
            <p:cNvSpPr/>
            <p:nvPr/>
          </p:nvSpPr>
          <p:spPr>
            <a:xfrm>
              <a:off x="1702400" y="4507500"/>
              <a:ext cx="23500" cy="26375"/>
            </a:xfrm>
            <a:custGeom>
              <a:rect b="b" l="l" r="r" t="t"/>
              <a:pathLst>
                <a:path extrusionOk="0" h="1055" w="940">
                  <a:moveTo>
                    <a:pt x="1" y="1"/>
                  </a:moveTo>
                  <a:cubicBezTo>
                    <a:pt x="8" y="27"/>
                    <a:pt x="12" y="53"/>
                    <a:pt x="23" y="82"/>
                  </a:cubicBezTo>
                  <a:cubicBezTo>
                    <a:pt x="34" y="116"/>
                    <a:pt x="52" y="152"/>
                    <a:pt x="63" y="178"/>
                  </a:cubicBezTo>
                  <a:cubicBezTo>
                    <a:pt x="78" y="208"/>
                    <a:pt x="82" y="226"/>
                    <a:pt x="100" y="260"/>
                  </a:cubicBezTo>
                  <a:cubicBezTo>
                    <a:pt x="119" y="293"/>
                    <a:pt x="145" y="330"/>
                    <a:pt x="160" y="356"/>
                  </a:cubicBezTo>
                  <a:cubicBezTo>
                    <a:pt x="174" y="382"/>
                    <a:pt x="185" y="400"/>
                    <a:pt x="208" y="433"/>
                  </a:cubicBezTo>
                  <a:cubicBezTo>
                    <a:pt x="230" y="467"/>
                    <a:pt x="259" y="496"/>
                    <a:pt x="285" y="530"/>
                  </a:cubicBezTo>
                  <a:cubicBezTo>
                    <a:pt x="307" y="555"/>
                    <a:pt x="322" y="578"/>
                    <a:pt x="344" y="600"/>
                  </a:cubicBezTo>
                  <a:cubicBezTo>
                    <a:pt x="378" y="633"/>
                    <a:pt x="411" y="663"/>
                    <a:pt x="444" y="696"/>
                  </a:cubicBezTo>
                  <a:cubicBezTo>
                    <a:pt x="466" y="718"/>
                    <a:pt x="489" y="740"/>
                    <a:pt x="514" y="759"/>
                  </a:cubicBezTo>
                  <a:cubicBezTo>
                    <a:pt x="551" y="796"/>
                    <a:pt x="599" y="829"/>
                    <a:pt x="644" y="862"/>
                  </a:cubicBezTo>
                  <a:cubicBezTo>
                    <a:pt x="666" y="877"/>
                    <a:pt x="688" y="895"/>
                    <a:pt x="714" y="910"/>
                  </a:cubicBezTo>
                  <a:cubicBezTo>
                    <a:pt x="784" y="962"/>
                    <a:pt x="858" y="1006"/>
                    <a:pt x="939" y="1054"/>
                  </a:cubicBezTo>
                  <a:lnTo>
                    <a:pt x="939" y="1043"/>
                  </a:lnTo>
                  <a:cubicBezTo>
                    <a:pt x="758" y="943"/>
                    <a:pt x="588" y="822"/>
                    <a:pt x="437" y="681"/>
                  </a:cubicBezTo>
                  <a:cubicBezTo>
                    <a:pt x="300" y="555"/>
                    <a:pt x="185" y="411"/>
                    <a:pt x="100" y="245"/>
                  </a:cubicBezTo>
                  <a:cubicBezTo>
                    <a:pt x="56" y="167"/>
                    <a:pt x="26" y="86"/>
                    <a:pt x="1" y="1"/>
                  </a:cubicBezTo>
                  <a:close/>
                </a:path>
              </a:pathLst>
            </a:custGeom>
            <a:solidFill>
              <a:srgbClr val="FFC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30"/>
            <p:cNvSpPr/>
            <p:nvPr/>
          </p:nvSpPr>
          <p:spPr>
            <a:xfrm>
              <a:off x="1862725" y="4510100"/>
              <a:ext cx="25" cy="25"/>
            </a:xfrm>
            <a:custGeom>
              <a:rect b="b" l="l" r="r" t="t"/>
              <a:pathLst>
                <a:path extrusionOk="0" fill="none" h="1" w="1">
                  <a:moveTo>
                    <a:pt x="1" y="0"/>
                  </a:moveTo>
                  <a:lnTo>
                    <a:pt x="1" y="0"/>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30"/>
            <p:cNvSpPr/>
            <p:nvPr/>
          </p:nvSpPr>
          <p:spPr>
            <a:xfrm>
              <a:off x="1862275" y="4511750"/>
              <a:ext cx="25" cy="325"/>
            </a:xfrm>
            <a:custGeom>
              <a:rect b="b" l="l" r="r" t="t"/>
              <a:pathLst>
                <a:path extrusionOk="0" fill="none" h="13" w="1">
                  <a:moveTo>
                    <a:pt x="0" y="1"/>
                  </a:moveTo>
                  <a:lnTo>
                    <a:pt x="0" y="12"/>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30"/>
            <p:cNvSpPr/>
            <p:nvPr/>
          </p:nvSpPr>
          <p:spPr>
            <a:xfrm>
              <a:off x="1862275" y="4511475"/>
              <a:ext cx="100" cy="300"/>
            </a:xfrm>
            <a:custGeom>
              <a:rect b="b" l="l" r="r" t="t"/>
              <a:pathLst>
                <a:path extrusionOk="0" fill="none" h="12" w="4">
                  <a:moveTo>
                    <a:pt x="0" y="12"/>
                  </a:moveTo>
                  <a:cubicBezTo>
                    <a:pt x="4" y="8"/>
                    <a:pt x="4" y="5"/>
                    <a:pt x="4" y="1"/>
                  </a:cubicBez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30"/>
            <p:cNvSpPr/>
            <p:nvPr/>
          </p:nvSpPr>
          <p:spPr>
            <a:xfrm>
              <a:off x="1858475" y="4516300"/>
              <a:ext cx="25" cy="25"/>
            </a:xfrm>
            <a:custGeom>
              <a:rect b="b" l="l" r="r" t="t"/>
              <a:pathLst>
                <a:path extrusionOk="0" fill="none" h="1" w="1">
                  <a:moveTo>
                    <a:pt x="1" y="0"/>
                  </a:moveTo>
                  <a:lnTo>
                    <a:pt x="1" y="0"/>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30"/>
            <p:cNvSpPr/>
            <p:nvPr/>
          </p:nvSpPr>
          <p:spPr>
            <a:xfrm>
              <a:off x="1858200" y="4516300"/>
              <a:ext cx="300" cy="475"/>
            </a:xfrm>
            <a:custGeom>
              <a:rect b="b" l="l" r="r" t="t"/>
              <a:pathLst>
                <a:path extrusionOk="0" fill="none" h="19" w="12">
                  <a:moveTo>
                    <a:pt x="12" y="0"/>
                  </a:moveTo>
                  <a:cubicBezTo>
                    <a:pt x="8" y="4"/>
                    <a:pt x="4" y="11"/>
                    <a:pt x="1" y="19"/>
                  </a:cubicBez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30"/>
            <p:cNvSpPr/>
            <p:nvPr/>
          </p:nvSpPr>
          <p:spPr>
            <a:xfrm>
              <a:off x="1862450" y="4500125"/>
              <a:ext cx="1125" cy="7775"/>
            </a:xfrm>
            <a:custGeom>
              <a:rect b="b" l="l" r="r" t="t"/>
              <a:pathLst>
                <a:path extrusionOk="0" fill="none" h="311" w="45">
                  <a:moveTo>
                    <a:pt x="45" y="0"/>
                  </a:moveTo>
                  <a:cubicBezTo>
                    <a:pt x="45" y="104"/>
                    <a:pt x="30" y="207"/>
                    <a:pt x="1" y="311"/>
                  </a:cubicBez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30"/>
            <p:cNvSpPr/>
            <p:nvPr/>
          </p:nvSpPr>
          <p:spPr>
            <a:xfrm>
              <a:off x="1709250" y="4434050"/>
              <a:ext cx="146400" cy="76950"/>
            </a:xfrm>
            <a:custGeom>
              <a:rect b="b" l="l" r="r" t="t"/>
              <a:pathLst>
                <a:path extrusionOk="0" h="3078" w="5856">
                  <a:moveTo>
                    <a:pt x="2935" y="1"/>
                  </a:moveTo>
                  <a:cubicBezTo>
                    <a:pt x="2240" y="1"/>
                    <a:pt x="1544" y="158"/>
                    <a:pt x="1020" y="470"/>
                  </a:cubicBezTo>
                  <a:cubicBezTo>
                    <a:pt x="0" y="1083"/>
                    <a:pt x="22" y="2056"/>
                    <a:pt x="1076" y="2647"/>
                  </a:cubicBezTo>
                  <a:cubicBezTo>
                    <a:pt x="1589" y="2934"/>
                    <a:pt x="2254" y="3078"/>
                    <a:pt x="2919" y="3078"/>
                  </a:cubicBezTo>
                  <a:cubicBezTo>
                    <a:pt x="3614" y="3078"/>
                    <a:pt x="4308" y="2922"/>
                    <a:pt x="4831" y="2610"/>
                  </a:cubicBezTo>
                  <a:cubicBezTo>
                    <a:pt x="5855" y="1996"/>
                    <a:pt x="5829" y="1024"/>
                    <a:pt x="4776" y="433"/>
                  </a:cubicBezTo>
                  <a:cubicBezTo>
                    <a:pt x="4263" y="144"/>
                    <a:pt x="3599" y="1"/>
                    <a:pt x="29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30"/>
            <p:cNvSpPr/>
            <p:nvPr/>
          </p:nvSpPr>
          <p:spPr>
            <a:xfrm>
              <a:off x="1754050" y="4457575"/>
              <a:ext cx="56775" cy="29925"/>
            </a:xfrm>
            <a:custGeom>
              <a:rect b="b" l="l" r="r" t="t"/>
              <a:pathLst>
                <a:path extrusionOk="0" h="1197" w="2271">
                  <a:moveTo>
                    <a:pt x="1138" y="1"/>
                  </a:moveTo>
                  <a:cubicBezTo>
                    <a:pt x="868" y="1"/>
                    <a:pt x="599" y="62"/>
                    <a:pt x="396" y="183"/>
                  </a:cubicBezTo>
                  <a:cubicBezTo>
                    <a:pt x="1" y="420"/>
                    <a:pt x="8" y="800"/>
                    <a:pt x="415" y="1030"/>
                  </a:cubicBezTo>
                  <a:cubicBezTo>
                    <a:pt x="615" y="1141"/>
                    <a:pt x="873" y="1197"/>
                    <a:pt x="1130" y="1197"/>
                  </a:cubicBezTo>
                  <a:cubicBezTo>
                    <a:pt x="1399" y="1197"/>
                    <a:pt x="1669" y="1136"/>
                    <a:pt x="1871" y="1015"/>
                  </a:cubicBezTo>
                  <a:cubicBezTo>
                    <a:pt x="2270" y="774"/>
                    <a:pt x="2259" y="397"/>
                    <a:pt x="1853" y="168"/>
                  </a:cubicBezTo>
                  <a:cubicBezTo>
                    <a:pt x="1652" y="56"/>
                    <a:pt x="1395" y="1"/>
                    <a:pt x="1138" y="1"/>
                  </a:cubicBezTo>
                  <a:close/>
                </a:path>
              </a:pathLst>
            </a:custGeom>
            <a:solidFill>
              <a:srgbClr val="FF2A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30"/>
            <p:cNvSpPr/>
            <p:nvPr/>
          </p:nvSpPr>
          <p:spPr>
            <a:xfrm>
              <a:off x="1701375" y="4431450"/>
              <a:ext cx="162200" cy="115650"/>
            </a:xfrm>
            <a:custGeom>
              <a:rect b="b" l="l" r="r" t="t"/>
              <a:pathLst>
                <a:path extrusionOk="0" h="4626" w="6488">
                  <a:moveTo>
                    <a:pt x="6488" y="2747"/>
                  </a:moveTo>
                  <a:lnTo>
                    <a:pt x="6488" y="2747"/>
                  </a:lnTo>
                  <a:cubicBezTo>
                    <a:pt x="6488" y="2851"/>
                    <a:pt x="6469" y="2954"/>
                    <a:pt x="6440" y="3058"/>
                  </a:cubicBezTo>
                  <a:lnTo>
                    <a:pt x="6444" y="3058"/>
                  </a:lnTo>
                  <a:cubicBezTo>
                    <a:pt x="6473" y="2954"/>
                    <a:pt x="6488" y="2851"/>
                    <a:pt x="6488" y="2747"/>
                  </a:cubicBezTo>
                  <a:close/>
                  <a:moveTo>
                    <a:pt x="3251" y="105"/>
                  </a:moveTo>
                  <a:cubicBezTo>
                    <a:pt x="3914" y="105"/>
                    <a:pt x="4578" y="248"/>
                    <a:pt x="5091" y="537"/>
                  </a:cubicBezTo>
                  <a:lnTo>
                    <a:pt x="5094" y="537"/>
                  </a:lnTo>
                  <a:cubicBezTo>
                    <a:pt x="6148" y="1128"/>
                    <a:pt x="6170" y="2100"/>
                    <a:pt x="5146" y="2714"/>
                  </a:cubicBezTo>
                  <a:cubicBezTo>
                    <a:pt x="4624" y="3026"/>
                    <a:pt x="3929" y="3183"/>
                    <a:pt x="3234" y="3183"/>
                  </a:cubicBezTo>
                  <a:cubicBezTo>
                    <a:pt x="2570" y="3183"/>
                    <a:pt x="1905" y="3040"/>
                    <a:pt x="1391" y="2751"/>
                  </a:cubicBezTo>
                  <a:cubicBezTo>
                    <a:pt x="341" y="2160"/>
                    <a:pt x="315" y="1187"/>
                    <a:pt x="1339" y="574"/>
                  </a:cubicBezTo>
                  <a:cubicBezTo>
                    <a:pt x="1861" y="262"/>
                    <a:pt x="2556" y="105"/>
                    <a:pt x="3251" y="105"/>
                  </a:cubicBezTo>
                  <a:close/>
                  <a:moveTo>
                    <a:pt x="6292" y="3379"/>
                  </a:moveTo>
                  <a:cubicBezTo>
                    <a:pt x="6291" y="3381"/>
                    <a:pt x="6289" y="3383"/>
                    <a:pt x="6288" y="3385"/>
                  </a:cubicBezTo>
                  <a:lnTo>
                    <a:pt x="6288" y="3385"/>
                  </a:lnTo>
                  <a:cubicBezTo>
                    <a:pt x="6290" y="3383"/>
                    <a:pt x="6291" y="3381"/>
                    <a:pt x="6292" y="3379"/>
                  </a:cubicBezTo>
                  <a:close/>
                  <a:moveTo>
                    <a:pt x="6277" y="3398"/>
                  </a:moveTo>
                  <a:cubicBezTo>
                    <a:pt x="6266" y="3416"/>
                    <a:pt x="6255" y="3438"/>
                    <a:pt x="6240" y="3453"/>
                  </a:cubicBezTo>
                  <a:cubicBezTo>
                    <a:pt x="6255" y="3435"/>
                    <a:pt x="6266" y="3416"/>
                    <a:pt x="6277" y="3398"/>
                  </a:cubicBezTo>
                  <a:close/>
                  <a:moveTo>
                    <a:pt x="3238" y="1"/>
                  </a:moveTo>
                  <a:cubicBezTo>
                    <a:pt x="3074" y="1"/>
                    <a:pt x="2910" y="9"/>
                    <a:pt x="2747" y="27"/>
                  </a:cubicBezTo>
                  <a:lnTo>
                    <a:pt x="2710" y="30"/>
                  </a:lnTo>
                  <a:cubicBezTo>
                    <a:pt x="2533" y="53"/>
                    <a:pt x="2352" y="82"/>
                    <a:pt x="2174" y="119"/>
                  </a:cubicBezTo>
                  <a:lnTo>
                    <a:pt x="2163" y="123"/>
                  </a:lnTo>
                  <a:cubicBezTo>
                    <a:pt x="2100" y="134"/>
                    <a:pt x="2041" y="152"/>
                    <a:pt x="1982" y="167"/>
                  </a:cubicBezTo>
                  <a:cubicBezTo>
                    <a:pt x="1945" y="178"/>
                    <a:pt x="1908" y="189"/>
                    <a:pt x="1875" y="197"/>
                  </a:cubicBezTo>
                  <a:cubicBezTo>
                    <a:pt x="1838" y="208"/>
                    <a:pt x="1820" y="215"/>
                    <a:pt x="1790" y="223"/>
                  </a:cubicBezTo>
                  <a:cubicBezTo>
                    <a:pt x="1731" y="245"/>
                    <a:pt x="1675" y="263"/>
                    <a:pt x="1620" y="282"/>
                  </a:cubicBezTo>
                  <a:lnTo>
                    <a:pt x="1598" y="289"/>
                  </a:lnTo>
                  <a:cubicBezTo>
                    <a:pt x="1409" y="359"/>
                    <a:pt x="1224" y="448"/>
                    <a:pt x="1047" y="555"/>
                  </a:cubicBezTo>
                  <a:lnTo>
                    <a:pt x="1017" y="574"/>
                  </a:lnTo>
                  <a:lnTo>
                    <a:pt x="984" y="596"/>
                  </a:lnTo>
                  <a:cubicBezTo>
                    <a:pt x="936" y="626"/>
                    <a:pt x="884" y="659"/>
                    <a:pt x="836" y="696"/>
                  </a:cubicBezTo>
                  <a:lnTo>
                    <a:pt x="814" y="711"/>
                  </a:lnTo>
                  <a:cubicBezTo>
                    <a:pt x="714" y="785"/>
                    <a:pt x="618" y="866"/>
                    <a:pt x="526" y="958"/>
                  </a:cubicBezTo>
                  <a:cubicBezTo>
                    <a:pt x="507" y="977"/>
                    <a:pt x="493" y="995"/>
                    <a:pt x="474" y="1017"/>
                  </a:cubicBezTo>
                  <a:lnTo>
                    <a:pt x="448" y="1043"/>
                  </a:lnTo>
                  <a:cubicBezTo>
                    <a:pt x="385" y="1113"/>
                    <a:pt x="330" y="1187"/>
                    <a:pt x="278" y="1265"/>
                  </a:cubicBezTo>
                  <a:lnTo>
                    <a:pt x="263" y="1284"/>
                  </a:lnTo>
                  <a:cubicBezTo>
                    <a:pt x="260" y="1295"/>
                    <a:pt x="256" y="1302"/>
                    <a:pt x="249" y="1313"/>
                  </a:cubicBezTo>
                  <a:cubicBezTo>
                    <a:pt x="238" y="1328"/>
                    <a:pt x="230" y="1343"/>
                    <a:pt x="223" y="1357"/>
                  </a:cubicBezTo>
                  <a:cubicBezTo>
                    <a:pt x="178" y="1431"/>
                    <a:pt x="141" y="1509"/>
                    <a:pt x="108" y="1590"/>
                  </a:cubicBezTo>
                  <a:cubicBezTo>
                    <a:pt x="97" y="1620"/>
                    <a:pt x="86" y="1653"/>
                    <a:pt x="75" y="1683"/>
                  </a:cubicBezTo>
                  <a:cubicBezTo>
                    <a:pt x="71" y="1697"/>
                    <a:pt x="67" y="1712"/>
                    <a:pt x="64" y="1731"/>
                  </a:cubicBezTo>
                  <a:cubicBezTo>
                    <a:pt x="60" y="1746"/>
                    <a:pt x="53" y="1771"/>
                    <a:pt x="45" y="1794"/>
                  </a:cubicBezTo>
                  <a:cubicBezTo>
                    <a:pt x="42" y="1812"/>
                    <a:pt x="38" y="1831"/>
                    <a:pt x="34" y="1849"/>
                  </a:cubicBezTo>
                  <a:cubicBezTo>
                    <a:pt x="23" y="1908"/>
                    <a:pt x="12" y="1967"/>
                    <a:pt x="8" y="2026"/>
                  </a:cubicBezTo>
                  <a:cubicBezTo>
                    <a:pt x="5" y="2086"/>
                    <a:pt x="1" y="2134"/>
                    <a:pt x="1" y="2163"/>
                  </a:cubicBezTo>
                  <a:lnTo>
                    <a:pt x="1" y="2714"/>
                  </a:lnTo>
                  <a:lnTo>
                    <a:pt x="1" y="2732"/>
                  </a:lnTo>
                  <a:lnTo>
                    <a:pt x="1" y="2740"/>
                  </a:lnTo>
                  <a:lnTo>
                    <a:pt x="1" y="2758"/>
                  </a:lnTo>
                  <a:lnTo>
                    <a:pt x="1" y="2803"/>
                  </a:lnTo>
                  <a:cubicBezTo>
                    <a:pt x="1" y="2836"/>
                    <a:pt x="5" y="2866"/>
                    <a:pt x="8" y="2895"/>
                  </a:cubicBezTo>
                  <a:lnTo>
                    <a:pt x="8" y="2906"/>
                  </a:lnTo>
                  <a:cubicBezTo>
                    <a:pt x="16" y="2943"/>
                    <a:pt x="23" y="2980"/>
                    <a:pt x="31" y="3017"/>
                  </a:cubicBezTo>
                  <a:cubicBezTo>
                    <a:pt x="31" y="3028"/>
                    <a:pt x="38" y="3036"/>
                    <a:pt x="42" y="3047"/>
                  </a:cubicBezTo>
                  <a:cubicBezTo>
                    <a:pt x="64" y="3132"/>
                    <a:pt x="97" y="3213"/>
                    <a:pt x="138" y="3294"/>
                  </a:cubicBezTo>
                  <a:cubicBezTo>
                    <a:pt x="226" y="3457"/>
                    <a:pt x="341" y="3601"/>
                    <a:pt x="478" y="3727"/>
                  </a:cubicBezTo>
                  <a:cubicBezTo>
                    <a:pt x="629" y="3867"/>
                    <a:pt x="799" y="3989"/>
                    <a:pt x="980" y="4089"/>
                  </a:cubicBezTo>
                  <a:lnTo>
                    <a:pt x="980" y="4100"/>
                  </a:lnTo>
                  <a:cubicBezTo>
                    <a:pt x="1062" y="4144"/>
                    <a:pt x="1143" y="4185"/>
                    <a:pt x="1228" y="4226"/>
                  </a:cubicBezTo>
                  <a:cubicBezTo>
                    <a:pt x="1261" y="4241"/>
                    <a:pt x="1295" y="4252"/>
                    <a:pt x="1328" y="4266"/>
                  </a:cubicBezTo>
                  <a:cubicBezTo>
                    <a:pt x="1383" y="4289"/>
                    <a:pt x="1439" y="4311"/>
                    <a:pt x="1494" y="4333"/>
                  </a:cubicBezTo>
                  <a:cubicBezTo>
                    <a:pt x="1531" y="4348"/>
                    <a:pt x="1568" y="4359"/>
                    <a:pt x="1605" y="4370"/>
                  </a:cubicBezTo>
                  <a:cubicBezTo>
                    <a:pt x="1661" y="4388"/>
                    <a:pt x="1716" y="4411"/>
                    <a:pt x="1771" y="4425"/>
                  </a:cubicBezTo>
                  <a:cubicBezTo>
                    <a:pt x="1812" y="4436"/>
                    <a:pt x="1853" y="4448"/>
                    <a:pt x="1893" y="4459"/>
                  </a:cubicBezTo>
                  <a:cubicBezTo>
                    <a:pt x="1953" y="4473"/>
                    <a:pt x="2015" y="4492"/>
                    <a:pt x="2075" y="4503"/>
                  </a:cubicBezTo>
                  <a:cubicBezTo>
                    <a:pt x="2439" y="4584"/>
                    <a:pt x="2811" y="4625"/>
                    <a:pt x="3183" y="4625"/>
                  </a:cubicBezTo>
                  <a:cubicBezTo>
                    <a:pt x="3199" y="4625"/>
                    <a:pt x="3215" y="4625"/>
                    <a:pt x="3231" y="4625"/>
                  </a:cubicBezTo>
                  <a:lnTo>
                    <a:pt x="3287" y="4625"/>
                  </a:lnTo>
                  <a:cubicBezTo>
                    <a:pt x="3342" y="4625"/>
                    <a:pt x="3398" y="4621"/>
                    <a:pt x="3453" y="4621"/>
                  </a:cubicBezTo>
                  <a:cubicBezTo>
                    <a:pt x="3498" y="4621"/>
                    <a:pt x="3549" y="4621"/>
                    <a:pt x="3597" y="4614"/>
                  </a:cubicBezTo>
                  <a:cubicBezTo>
                    <a:pt x="3653" y="4610"/>
                    <a:pt x="3712" y="4606"/>
                    <a:pt x="3767" y="4599"/>
                  </a:cubicBezTo>
                  <a:cubicBezTo>
                    <a:pt x="3816" y="4595"/>
                    <a:pt x="3860" y="4592"/>
                    <a:pt x="3908" y="4588"/>
                  </a:cubicBezTo>
                  <a:cubicBezTo>
                    <a:pt x="3967" y="4581"/>
                    <a:pt x="4026" y="4570"/>
                    <a:pt x="4085" y="4558"/>
                  </a:cubicBezTo>
                  <a:cubicBezTo>
                    <a:pt x="4126" y="4551"/>
                    <a:pt x="4170" y="4547"/>
                    <a:pt x="4211" y="4540"/>
                  </a:cubicBezTo>
                  <a:cubicBezTo>
                    <a:pt x="4274" y="4529"/>
                    <a:pt x="4333" y="4514"/>
                    <a:pt x="4392" y="4503"/>
                  </a:cubicBezTo>
                  <a:cubicBezTo>
                    <a:pt x="4429" y="4492"/>
                    <a:pt x="4470" y="4488"/>
                    <a:pt x="4507" y="4477"/>
                  </a:cubicBezTo>
                  <a:cubicBezTo>
                    <a:pt x="4544" y="4470"/>
                    <a:pt x="4588" y="4455"/>
                    <a:pt x="4629" y="4444"/>
                  </a:cubicBezTo>
                  <a:cubicBezTo>
                    <a:pt x="4684" y="4429"/>
                    <a:pt x="4740" y="4414"/>
                    <a:pt x="4791" y="4396"/>
                  </a:cubicBezTo>
                  <a:cubicBezTo>
                    <a:pt x="4799" y="4396"/>
                    <a:pt x="4802" y="4392"/>
                    <a:pt x="4810" y="4392"/>
                  </a:cubicBezTo>
                  <a:cubicBezTo>
                    <a:pt x="4895" y="4363"/>
                    <a:pt x="4984" y="4333"/>
                    <a:pt x="5065" y="4300"/>
                  </a:cubicBezTo>
                  <a:cubicBezTo>
                    <a:pt x="5083" y="4292"/>
                    <a:pt x="5102" y="4281"/>
                    <a:pt x="5120" y="4274"/>
                  </a:cubicBezTo>
                  <a:lnTo>
                    <a:pt x="5179" y="4248"/>
                  </a:lnTo>
                  <a:lnTo>
                    <a:pt x="5183" y="4248"/>
                  </a:lnTo>
                  <a:lnTo>
                    <a:pt x="5246" y="4222"/>
                  </a:lnTo>
                  <a:cubicBezTo>
                    <a:pt x="5272" y="4207"/>
                    <a:pt x="5298" y="4200"/>
                    <a:pt x="5324" y="4185"/>
                  </a:cubicBezTo>
                  <a:lnTo>
                    <a:pt x="5338" y="4178"/>
                  </a:lnTo>
                  <a:cubicBezTo>
                    <a:pt x="5361" y="4167"/>
                    <a:pt x="5383" y="4156"/>
                    <a:pt x="5401" y="4144"/>
                  </a:cubicBezTo>
                  <a:lnTo>
                    <a:pt x="5468" y="4107"/>
                  </a:lnTo>
                  <a:cubicBezTo>
                    <a:pt x="5501" y="4089"/>
                    <a:pt x="5534" y="4074"/>
                    <a:pt x="5568" y="4056"/>
                  </a:cubicBezTo>
                  <a:cubicBezTo>
                    <a:pt x="5579" y="4048"/>
                    <a:pt x="5593" y="4037"/>
                    <a:pt x="5605" y="4030"/>
                  </a:cubicBezTo>
                  <a:cubicBezTo>
                    <a:pt x="5660" y="3997"/>
                    <a:pt x="5712" y="3963"/>
                    <a:pt x="5760" y="3926"/>
                  </a:cubicBezTo>
                  <a:cubicBezTo>
                    <a:pt x="5767" y="3923"/>
                    <a:pt x="5778" y="3915"/>
                    <a:pt x="5786" y="3912"/>
                  </a:cubicBezTo>
                  <a:cubicBezTo>
                    <a:pt x="5804" y="3897"/>
                    <a:pt x="5819" y="3882"/>
                    <a:pt x="5837" y="3864"/>
                  </a:cubicBezTo>
                  <a:cubicBezTo>
                    <a:pt x="5848" y="3856"/>
                    <a:pt x="5863" y="3849"/>
                    <a:pt x="5871" y="3838"/>
                  </a:cubicBezTo>
                  <a:lnTo>
                    <a:pt x="5897" y="3815"/>
                  </a:lnTo>
                  <a:cubicBezTo>
                    <a:pt x="5919" y="3797"/>
                    <a:pt x="5945" y="3782"/>
                    <a:pt x="5967" y="3764"/>
                  </a:cubicBezTo>
                  <a:lnTo>
                    <a:pt x="5970" y="3756"/>
                  </a:lnTo>
                  <a:cubicBezTo>
                    <a:pt x="5993" y="3742"/>
                    <a:pt x="6007" y="3723"/>
                    <a:pt x="6026" y="3705"/>
                  </a:cubicBezTo>
                  <a:cubicBezTo>
                    <a:pt x="6055" y="3675"/>
                    <a:pt x="6085" y="3649"/>
                    <a:pt x="6111" y="3620"/>
                  </a:cubicBezTo>
                  <a:cubicBezTo>
                    <a:pt x="6118" y="3612"/>
                    <a:pt x="6126" y="3605"/>
                    <a:pt x="6129" y="3597"/>
                  </a:cubicBezTo>
                  <a:cubicBezTo>
                    <a:pt x="6133" y="3594"/>
                    <a:pt x="6137" y="3590"/>
                    <a:pt x="6140" y="3586"/>
                  </a:cubicBezTo>
                  <a:cubicBezTo>
                    <a:pt x="6170" y="3549"/>
                    <a:pt x="6200" y="3512"/>
                    <a:pt x="6229" y="3472"/>
                  </a:cubicBezTo>
                  <a:lnTo>
                    <a:pt x="6237" y="3461"/>
                  </a:lnTo>
                  <a:cubicBezTo>
                    <a:pt x="6244" y="3450"/>
                    <a:pt x="6251" y="3442"/>
                    <a:pt x="6259" y="3431"/>
                  </a:cubicBezTo>
                  <a:cubicBezTo>
                    <a:pt x="6272" y="3415"/>
                    <a:pt x="6279" y="3399"/>
                    <a:pt x="6288" y="3385"/>
                  </a:cubicBezTo>
                  <a:lnTo>
                    <a:pt x="6288" y="3385"/>
                  </a:lnTo>
                  <a:cubicBezTo>
                    <a:pt x="6286" y="3388"/>
                    <a:pt x="6283" y="3390"/>
                    <a:pt x="6280" y="3393"/>
                  </a:cubicBezTo>
                  <a:lnTo>
                    <a:pt x="6280" y="3393"/>
                  </a:lnTo>
                  <a:lnTo>
                    <a:pt x="6292" y="3376"/>
                  </a:lnTo>
                  <a:cubicBezTo>
                    <a:pt x="6307" y="3350"/>
                    <a:pt x="6325" y="3324"/>
                    <a:pt x="6336" y="3294"/>
                  </a:cubicBezTo>
                  <a:cubicBezTo>
                    <a:pt x="6344" y="3287"/>
                    <a:pt x="6347" y="3280"/>
                    <a:pt x="6351" y="3272"/>
                  </a:cubicBezTo>
                  <a:cubicBezTo>
                    <a:pt x="6351" y="3268"/>
                    <a:pt x="6351" y="3268"/>
                    <a:pt x="6351" y="3268"/>
                  </a:cubicBezTo>
                  <a:cubicBezTo>
                    <a:pt x="6351" y="3265"/>
                    <a:pt x="6351" y="3265"/>
                    <a:pt x="6351" y="3261"/>
                  </a:cubicBezTo>
                  <a:lnTo>
                    <a:pt x="6351" y="3257"/>
                  </a:lnTo>
                  <a:cubicBezTo>
                    <a:pt x="6381" y="3206"/>
                    <a:pt x="6403" y="3150"/>
                    <a:pt x="6418" y="3091"/>
                  </a:cubicBezTo>
                  <a:lnTo>
                    <a:pt x="6418" y="3087"/>
                  </a:lnTo>
                  <a:cubicBezTo>
                    <a:pt x="6429" y="3054"/>
                    <a:pt x="6440" y="3017"/>
                    <a:pt x="6447" y="2976"/>
                  </a:cubicBezTo>
                  <a:cubicBezTo>
                    <a:pt x="6451" y="2958"/>
                    <a:pt x="6458" y="2939"/>
                    <a:pt x="6458" y="2921"/>
                  </a:cubicBezTo>
                  <a:cubicBezTo>
                    <a:pt x="6469" y="2862"/>
                    <a:pt x="6473" y="2803"/>
                    <a:pt x="6473" y="2747"/>
                  </a:cubicBezTo>
                  <a:lnTo>
                    <a:pt x="6473" y="2744"/>
                  </a:lnTo>
                  <a:lnTo>
                    <a:pt x="6473" y="2452"/>
                  </a:lnTo>
                  <a:lnTo>
                    <a:pt x="6488" y="2141"/>
                  </a:lnTo>
                  <a:cubicBezTo>
                    <a:pt x="6488" y="2097"/>
                    <a:pt x="6484" y="2063"/>
                    <a:pt x="6484" y="2034"/>
                  </a:cubicBezTo>
                  <a:cubicBezTo>
                    <a:pt x="6481" y="1989"/>
                    <a:pt x="6477" y="1949"/>
                    <a:pt x="6469" y="1904"/>
                  </a:cubicBezTo>
                  <a:cubicBezTo>
                    <a:pt x="6469" y="1890"/>
                    <a:pt x="6466" y="1875"/>
                    <a:pt x="6462" y="1860"/>
                  </a:cubicBezTo>
                  <a:cubicBezTo>
                    <a:pt x="6462" y="1856"/>
                    <a:pt x="6462" y="1856"/>
                    <a:pt x="6462" y="1853"/>
                  </a:cubicBezTo>
                  <a:cubicBezTo>
                    <a:pt x="6462" y="1853"/>
                    <a:pt x="6462" y="1849"/>
                    <a:pt x="6462" y="1849"/>
                  </a:cubicBezTo>
                  <a:cubicBezTo>
                    <a:pt x="6455" y="1816"/>
                    <a:pt x="6447" y="1790"/>
                    <a:pt x="6444" y="1764"/>
                  </a:cubicBezTo>
                  <a:cubicBezTo>
                    <a:pt x="6425" y="1697"/>
                    <a:pt x="6410" y="1649"/>
                    <a:pt x="6396" y="1612"/>
                  </a:cubicBezTo>
                  <a:cubicBezTo>
                    <a:pt x="6388" y="1590"/>
                    <a:pt x="6384" y="1579"/>
                    <a:pt x="6381" y="1572"/>
                  </a:cubicBezTo>
                  <a:lnTo>
                    <a:pt x="6377" y="1564"/>
                  </a:lnTo>
                  <a:cubicBezTo>
                    <a:pt x="6303" y="1380"/>
                    <a:pt x="6200" y="1210"/>
                    <a:pt x="6070" y="1062"/>
                  </a:cubicBezTo>
                  <a:cubicBezTo>
                    <a:pt x="6052" y="1040"/>
                    <a:pt x="6030" y="1017"/>
                    <a:pt x="6011" y="995"/>
                  </a:cubicBezTo>
                  <a:cubicBezTo>
                    <a:pt x="6007" y="991"/>
                    <a:pt x="6004" y="991"/>
                    <a:pt x="6004" y="988"/>
                  </a:cubicBezTo>
                  <a:cubicBezTo>
                    <a:pt x="5993" y="977"/>
                    <a:pt x="5982" y="962"/>
                    <a:pt x="5967" y="951"/>
                  </a:cubicBezTo>
                  <a:cubicBezTo>
                    <a:pt x="5956" y="936"/>
                    <a:pt x="5941" y="925"/>
                    <a:pt x="5926" y="910"/>
                  </a:cubicBezTo>
                  <a:lnTo>
                    <a:pt x="5900" y="884"/>
                  </a:lnTo>
                  <a:cubicBezTo>
                    <a:pt x="5874" y="858"/>
                    <a:pt x="5848" y="836"/>
                    <a:pt x="5819" y="814"/>
                  </a:cubicBezTo>
                  <a:cubicBezTo>
                    <a:pt x="5793" y="788"/>
                    <a:pt x="5763" y="766"/>
                    <a:pt x="5734" y="744"/>
                  </a:cubicBezTo>
                  <a:cubicBezTo>
                    <a:pt x="5704" y="718"/>
                    <a:pt x="5664" y="692"/>
                    <a:pt x="5630" y="666"/>
                  </a:cubicBezTo>
                  <a:cubicBezTo>
                    <a:pt x="5612" y="655"/>
                    <a:pt x="5593" y="640"/>
                    <a:pt x="5575" y="629"/>
                  </a:cubicBezTo>
                  <a:cubicBezTo>
                    <a:pt x="5542" y="607"/>
                    <a:pt x="5508" y="589"/>
                    <a:pt x="5479" y="566"/>
                  </a:cubicBezTo>
                  <a:cubicBezTo>
                    <a:pt x="5446" y="548"/>
                    <a:pt x="5409" y="526"/>
                    <a:pt x="5375" y="504"/>
                  </a:cubicBezTo>
                  <a:lnTo>
                    <a:pt x="5364" y="500"/>
                  </a:lnTo>
                  <a:cubicBezTo>
                    <a:pt x="5113" y="367"/>
                    <a:pt x="4850" y="260"/>
                    <a:pt x="4577" y="178"/>
                  </a:cubicBezTo>
                  <a:lnTo>
                    <a:pt x="4570" y="178"/>
                  </a:lnTo>
                  <a:lnTo>
                    <a:pt x="4510" y="160"/>
                  </a:lnTo>
                  <a:cubicBezTo>
                    <a:pt x="4473" y="149"/>
                    <a:pt x="4425" y="138"/>
                    <a:pt x="4370" y="127"/>
                  </a:cubicBezTo>
                  <a:cubicBezTo>
                    <a:pt x="4303" y="112"/>
                    <a:pt x="4222" y="93"/>
                    <a:pt x="4130" y="79"/>
                  </a:cubicBezTo>
                  <a:cubicBezTo>
                    <a:pt x="3997" y="53"/>
                    <a:pt x="3845" y="30"/>
                    <a:pt x="3671" y="19"/>
                  </a:cubicBezTo>
                  <a:cubicBezTo>
                    <a:pt x="3528" y="7"/>
                    <a:pt x="3383" y="1"/>
                    <a:pt x="3238" y="1"/>
                  </a:cubicBezTo>
                  <a:close/>
                </a:path>
              </a:pathLst>
            </a:custGeom>
            <a:solidFill>
              <a:srgbClr val="8F2C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8" name="Google Shape;1438;p30"/>
          <p:cNvSpPr txBox="1"/>
          <p:nvPr/>
        </p:nvSpPr>
        <p:spPr>
          <a:xfrm>
            <a:off x="5023225" y="2666875"/>
            <a:ext cx="2566200" cy="130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1C4588"/>
                </a:solidFill>
                <a:highlight>
                  <a:srgbClr val="EDF9F9"/>
                </a:highlight>
                <a:latin typeface="Mada"/>
                <a:ea typeface="Mada"/>
                <a:cs typeface="Mada"/>
                <a:sym typeface="Mada"/>
              </a:rPr>
              <a:t>Open pneumothorax:</a:t>
            </a:r>
            <a:r>
              <a:rPr lang="en-GB" sz="1100">
                <a:solidFill>
                  <a:srgbClr val="1C4588"/>
                </a:solidFill>
                <a:highlight>
                  <a:srgbClr val="EDF9F9"/>
                </a:highlight>
                <a:latin typeface="Mada"/>
                <a:ea typeface="Mada"/>
                <a:cs typeface="Mada"/>
                <a:sym typeface="Mada"/>
              </a:rPr>
              <a:t> </a:t>
            </a:r>
            <a:endParaRPr sz="1100">
              <a:solidFill>
                <a:srgbClr val="1C4588"/>
              </a:solidFill>
              <a:highlight>
                <a:srgbClr val="EDF9F9"/>
              </a:highlight>
              <a:latin typeface="Mada"/>
              <a:ea typeface="Mada"/>
              <a:cs typeface="Mada"/>
              <a:sym typeface="Mada"/>
            </a:endParaRPr>
          </a:p>
          <a:p>
            <a:pPr indent="-207498" lvl="0" marL="26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Immediate treatment with an occlusive dressing taped on three sides to allow air out of the chest but not in.</a:t>
            </a:r>
            <a:endParaRPr sz="1000">
              <a:solidFill>
                <a:srgbClr val="1C4588"/>
              </a:solidFill>
              <a:latin typeface="Mada"/>
              <a:ea typeface="Mada"/>
              <a:cs typeface="Mada"/>
              <a:sym typeface="Mada"/>
            </a:endParaRPr>
          </a:p>
          <a:p>
            <a:pPr indent="-207498" lvl="0" marL="26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Definitive treatment is with a chest drain.</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p:txBody>
      </p:sp>
      <p:sp>
        <p:nvSpPr>
          <p:cNvPr id="1439" name="Google Shape;1439;p30"/>
          <p:cNvSpPr txBox="1"/>
          <p:nvPr/>
        </p:nvSpPr>
        <p:spPr>
          <a:xfrm>
            <a:off x="4917625" y="1271350"/>
            <a:ext cx="2785800" cy="130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1C4588"/>
                </a:solidFill>
                <a:highlight>
                  <a:srgbClr val="EDF9F9"/>
                </a:highlight>
                <a:latin typeface="Mada"/>
                <a:ea typeface="Mada"/>
                <a:cs typeface="Mada"/>
                <a:sym typeface="Mada"/>
              </a:rPr>
              <a:t>Tension pneumothorax (Medical emergency!)</a:t>
            </a:r>
            <a:r>
              <a:rPr b="1" lang="en-GB" sz="1100">
                <a:solidFill>
                  <a:srgbClr val="1C4588"/>
                </a:solidFill>
                <a:highlight>
                  <a:srgbClr val="EDF9F9"/>
                </a:highlight>
                <a:latin typeface="Mada"/>
                <a:ea typeface="Mada"/>
                <a:cs typeface="Mada"/>
                <a:sym typeface="Mada"/>
              </a:rPr>
              <a:t>:</a:t>
            </a:r>
            <a:r>
              <a:rPr lang="en-GB" sz="1100">
                <a:solidFill>
                  <a:srgbClr val="1C4588"/>
                </a:solidFill>
                <a:highlight>
                  <a:srgbClr val="EDF9F9"/>
                </a:highlight>
                <a:latin typeface="Mada"/>
                <a:ea typeface="Mada"/>
                <a:cs typeface="Mada"/>
                <a:sym typeface="Mada"/>
              </a:rPr>
              <a:t> </a:t>
            </a:r>
            <a:endParaRPr sz="1100">
              <a:solidFill>
                <a:srgbClr val="1C4588"/>
              </a:solidFill>
              <a:highlight>
                <a:srgbClr val="EDF9F9"/>
              </a:highlight>
              <a:latin typeface="Mada"/>
              <a:ea typeface="Mada"/>
              <a:cs typeface="Mada"/>
              <a:sym typeface="Mada"/>
            </a:endParaRPr>
          </a:p>
          <a:p>
            <a:pPr indent="-207498" lvl="0" marL="26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If tension isn’t relieved by decompression (via large-bore needle or chest tube) followed by thoracostomy the patient is likely to die from hemodynamic compromise.</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p:txBody>
      </p:sp>
      <p:sp>
        <p:nvSpPr>
          <p:cNvPr id="1440" name="Google Shape;1440;p30"/>
          <p:cNvSpPr txBox="1"/>
          <p:nvPr/>
        </p:nvSpPr>
        <p:spPr>
          <a:xfrm>
            <a:off x="76275" y="1285325"/>
            <a:ext cx="2785800" cy="27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1C4588"/>
                </a:solidFill>
                <a:highlight>
                  <a:srgbClr val="EDF9F9"/>
                </a:highlight>
                <a:latin typeface="Mada"/>
                <a:ea typeface="Mada"/>
                <a:cs typeface="Mada"/>
                <a:sym typeface="Mada"/>
              </a:rPr>
              <a:t>Spontaneous pneumothorax:</a:t>
            </a:r>
            <a:endParaRPr b="1" sz="1100">
              <a:solidFill>
                <a:srgbClr val="1C4588"/>
              </a:solidFill>
              <a:highlight>
                <a:srgbClr val="EDF9F9"/>
              </a:highlight>
              <a:latin typeface="Mada"/>
              <a:ea typeface="Mada"/>
              <a:cs typeface="Mada"/>
              <a:sym typeface="Mada"/>
            </a:endParaRPr>
          </a:p>
          <a:p>
            <a:pPr indent="-207498" lvl="0" marL="269999" rtl="0" algn="l">
              <a:spcBef>
                <a:spcPts val="0"/>
              </a:spcBef>
              <a:spcAft>
                <a:spcPts val="0"/>
              </a:spcAft>
              <a:buClr>
                <a:srgbClr val="999999"/>
              </a:buClr>
              <a:buSzPts val="1000"/>
              <a:buFont typeface="Mada"/>
              <a:buChar char="●"/>
            </a:pPr>
            <a:r>
              <a:rPr b="1" lang="en-GB" sz="1000">
                <a:solidFill>
                  <a:srgbClr val="999999"/>
                </a:solidFill>
                <a:latin typeface="Mada"/>
                <a:ea typeface="Mada"/>
                <a:cs typeface="Mada"/>
                <a:sym typeface="Mada"/>
              </a:rPr>
              <a:t>Primary spontaneous pneumothorax:</a:t>
            </a:r>
            <a:endParaRPr b="1" sz="1000">
              <a:solidFill>
                <a:srgbClr val="999999"/>
              </a:solidFill>
              <a:latin typeface="Mada"/>
              <a:ea typeface="Mada"/>
              <a:cs typeface="Mada"/>
              <a:sym typeface="Mada"/>
            </a:endParaRPr>
          </a:p>
          <a:p>
            <a:pPr indent="0" lvl="0" marL="0" rtl="0" algn="l">
              <a:spcBef>
                <a:spcPts val="0"/>
              </a:spcBef>
              <a:spcAft>
                <a:spcPts val="0"/>
              </a:spcAft>
              <a:buNone/>
            </a:pPr>
            <a:r>
              <a:rPr lang="en-GB" sz="1000">
                <a:solidFill>
                  <a:srgbClr val="999999"/>
                </a:solidFill>
                <a:latin typeface="Mada"/>
                <a:ea typeface="Mada"/>
                <a:cs typeface="Mada"/>
                <a:sym typeface="Mada"/>
              </a:rPr>
              <a:t>          - If </a:t>
            </a:r>
            <a:r>
              <a:rPr lang="en-GB" sz="1000" u="sng">
                <a:solidFill>
                  <a:srgbClr val="999999"/>
                </a:solidFill>
                <a:latin typeface="Mada"/>
                <a:ea typeface="Mada"/>
                <a:cs typeface="Mada"/>
                <a:sym typeface="Mada"/>
              </a:rPr>
              <a:t>small</a:t>
            </a:r>
            <a:r>
              <a:rPr lang="en-GB" sz="1000">
                <a:solidFill>
                  <a:srgbClr val="999999"/>
                </a:solidFill>
                <a:latin typeface="Mada"/>
                <a:ea typeface="Mada"/>
                <a:cs typeface="Mada"/>
                <a:sym typeface="Mada"/>
              </a:rPr>
              <a:t> and patient is </a:t>
            </a:r>
            <a:r>
              <a:rPr lang="en-GB" sz="1000" u="sng">
                <a:solidFill>
                  <a:srgbClr val="999999"/>
                </a:solidFill>
                <a:latin typeface="Mada"/>
                <a:ea typeface="Mada"/>
                <a:cs typeface="Mada"/>
                <a:sym typeface="Mada"/>
              </a:rPr>
              <a:t>asymptomatic</a:t>
            </a:r>
            <a:r>
              <a:rPr lang="en-GB" sz="1000">
                <a:solidFill>
                  <a:srgbClr val="999999"/>
                </a:solidFill>
                <a:latin typeface="Mada"/>
                <a:ea typeface="Mada"/>
                <a:cs typeface="Mada"/>
                <a:sym typeface="Mada"/>
              </a:rPr>
              <a:t>:</a:t>
            </a:r>
            <a:endParaRPr sz="1000">
              <a:solidFill>
                <a:srgbClr val="999999"/>
              </a:solidFill>
              <a:latin typeface="Mada"/>
              <a:ea typeface="Mada"/>
              <a:cs typeface="Mada"/>
              <a:sym typeface="Mada"/>
            </a:endParaRPr>
          </a:p>
          <a:p>
            <a:pPr indent="0" lvl="0" marL="269999" rtl="0" algn="l">
              <a:spcBef>
                <a:spcPts val="0"/>
              </a:spcBef>
              <a:spcAft>
                <a:spcPts val="0"/>
              </a:spcAft>
              <a:buNone/>
            </a:pPr>
            <a:r>
              <a:rPr lang="en-GB" sz="1000">
                <a:solidFill>
                  <a:srgbClr val="999999"/>
                </a:solidFill>
                <a:latin typeface="Mada"/>
                <a:ea typeface="Mada"/>
                <a:cs typeface="Mada"/>
                <a:sym typeface="Mada"/>
              </a:rPr>
              <a:t>○ Observation (should resolve  spontaneously in 10 days) reassess with CXR.</a:t>
            </a:r>
            <a:endParaRPr sz="1000">
              <a:solidFill>
                <a:srgbClr val="999999"/>
              </a:solidFill>
              <a:latin typeface="Mada"/>
              <a:ea typeface="Mada"/>
              <a:cs typeface="Mada"/>
              <a:sym typeface="Mada"/>
            </a:endParaRPr>
          </a:p>
          <a:p>
            <a:pPr indent="0" lvl="0" marL="269999" rtl="0" algn="l">
              <a:spcBef>
                <a:spcPts val="0"/>
              </a:spcBef>
              <a:spcAft>
                <a:spcPts val="0"/>
              </a:spcAft>
              <a:buNone/>
            </a:pPr>
            <a:r>
              <a:rPr lang="en-GB" sz="1000">
                <a:solidFill>
                  <a:srgbClr val="999999"/>
                </a:solidFill>
                <a:latin typeface="Mada"/>
                <a:ea typeface="Mada"/>
                <a:cs typeface="Mada"/>
                <a:sym typeface="Mada"/>
              </a:rPr>
              <a:t>○ Small chest tube may benefit some patients.</a:t>
            </a:r>
            <a:endParaRPr sz="1000">
              <a:solidFill>
                <a:srgbClr val="999999"/>
              </a:solidFill>
              <a:latin typeface="Mada"/>
              <a:ea typeface="Mada"/>
              <a:cs typeface="Mada"/>
              <a:sym typeface="Mada"/>
            </a:endParaRPr>
          </a:p>
          <a:p>
            <a:pPr indent="0" lvl="0" marL="0" rtl="0" algn="l">
              <a:spcBef>
                <a:spcPts val="0"/>
              </a:spcBef>
              <a:spcAft>
                <a:spcPts val="0"/>
              </a:spcAft>
              <a:buNone/>
            </a:pPr>
            <a:r>
              <a:rPr lang="en-GB" sz="1000">
                <a:solidFill>
                  <a:srgbClr val="999999"/>
                </a:solidFill>
                <a:latin typeface="Mada"/>
                <a:ea typeface="Mada"/>
                <a:cs typeface="Mada"/>
                <a:sym typeface="Mada"/>
              </a:rPr>
              <a:t>           - If </a:t>
            </a:r>
            <a:r>
              <a:rPr lang="en-GB" sz="1000" u="sng">
                <a:solidFill>
                  <a:srgbClr val="999999"/>
                </a:solidFill>
                <a:latin typeface="Mada"/>
                <a:ea typeface="Mada"/>
                <a:cs typeface="Mada"/>
                <a:sym typeface="Mada"/>
              </a:rPr>
              <a:t>larger</a:t>
            </a:r>
            <a:r>
              <a:rPr lang="en-GB" sz="1000">
                <a:solidFill>
                  <a:srgbClr val="999999"/>
                </a:solidFill>
                <a:latin typeface="Mada"/>
                <a:ea typeface="Mada"/>
                <a:cs typeface="Mada"/>
                <a:sym typeface="Mada"/>
              </a:rPr>
              <a:t> and/or patient is </a:t>
            </a:r>
            <a:endParaRPr sz="1000">
              <a:solidFill>
                <a:srgbClr val="999999"/>
              </a:solidFill>
              <a:latin typeface="Mada"/>
              <a:ea typeface="Mada"/>
              <a:cs typeface="Mada"/>
              <a:sym typeface="Mada"/>
            </a:endParaRPr>
          </a:p>
          <a:p>
            <a:pPr indent="0" lvl="0" marL="0" rtl="0" algn="l">
              <a:spcBef>
                <a:spcPts val="0"/>
              </a:spcBef>
              <a:spcAft>
                <a:spcPts val="0"/>
              </a:spcAft>
              <a:buNone/>
            </a:pPr>
            <a:r>
              <a:rPr lang="en-GB" sz="1000">
                <a:solidFill>
                  <a:srgbClr val="999999"/>
                </a:solidFill>
                <a:latin typeface="Mada"/>
                <a:ea typeface="Mada"/>
                <a:cs typeface="Mada"/>
                <a:sym typeface="Mada"/>
              </a:rPr>
              <a:t>           </a:t>
            </a:r>
            <a:r>
              <a:rPr lang="en-GB" sz="1000" u="sng">
                <a:solidFill>
                  <a:srgbClr val="999999"/>
                </a:solidFill>
                <a:latin typeface="Mada"/>
                <a:ea typeface="Mada"/>
                <a:cs typeface="Mada"/>
                <a:sym typeface="Mada"/>
              </a:rPr>
              <a:t>symptomatic</a:t>
            </a:r>
            <a:r>
              <a:rPr lang="en-GB" sz="1000">
                <a:solidFill>
                  <a:srgbClr val="999999"/>
                </a:solidFill>
                <a:latin typeface="Mada"/>
                <a:ea typeface="Mada"/>
                <a:cs typeface="Mada"/>
                <a:sym typeface="Mada"/>
              </a:rPr>
              <a:t>:</a:t>
            </a:r>
            <a:endParaRPr sz="1000">
              <a:solidFill>
                <a:srgbClr val="999999"/>
              </a:solidFill>
              <a:latin typeface="Mada"/>
              <a:ea typeface="Mada"/>
              <a:cs typeface="Mada"/>
              <a:sym typeface="Mada"/>
            </a:endParaRPr>
          </a:p>
          <a:p>
            <a:pPr indent="0" lvl="0" marL="269999" rtl="0" algn="l">
              <a:spcBef>
                <a:spcPts val="0"/>
              </a:spcBef>
              <a:spcAft>
                <a:spcPts val="0"/>
              </a:spcAft>
              <a:buNone/>
            </a:pPr>
            <a:r>
              <a:rPr lang="en-GB" sz="1000">
                <a:solidFill>
                  <a:srgbClr val="999999"/>
                </a:solidFill>
                <a:latin typeface="Mada"/>
                <a:ea typeface="Mada"/>
                <a:cs typeface="Mada"/>
                <a:sym typeface="Mada"/>
              </a:rPr>
              <a:t>○ Administration of supplemental oxygen</a:t>
            </a:r>
            <a:endParaRPr sz="1000">
              <a:solidFill>
                <a:srgbClr val="999999"/>
              </a:solidFill>
              <a:latin typeface="Mada"/>
              <a:ea typeface="Mada"/>
              <a:cs typeface="Mada"/>
              <a:sym typeface="Mada"/>
            </a:endParaRPr>
          </a:p>
          <a:p>
            <a:pPr indent="0" lvl="0" marL="269999" rtl="0" algn="l">
              <a:spcBef>
                <a:spcPts val="0"/>
              </a:spcBef>
              <a:spcAft>
                <a:spcPts val="0"/>
              </a:spcAft>
              <a:buNone/>
            </a:pPr>
            <a:r>
              <a:rPr lang="en-GB" sz="1000">
                <a:solidFill>
                  <a:srgbClr val="999999"/>
                </a:solidFill>
                <a:latin typeface="Mada"/>
                <a:ea typeface="Mada"/>
                <a:cs typeface="Mada"/>
                <a:sym typeface="Mada"/>
              </a:rPr>
              <a:t>○ Chest tube insertion to allow air to be released.</a:t>
            </a:r>
            <a:endParaRPr sz="1000">
              <a:solidFill>
                <a:srgbClr val="999999"/>
              </a:solidFill>
              <a:latin typeface="Mada"/>
              <a:ea typeface="Mada"/>
              <a:cs typeface="Mada"/>
              <a:sym typeface="Mada"/>
            </a:endParaRPr>
          </a:p>
          <a:p>
            <a:pPr indent="-207498" lvl="0" marL="269999" rtl="0" algn="l">
              <a:spcBef>
                <a:spcPts val="0"/>
              </a:spcBef>
              <a:spcAft>
                <a:spcPts val="0"/>
              </a:spcAft>
              <a:buClr>
                <a:srgbClr val="999999"/>
              </a:buClr>
              <a:buSzPts val="1000"/>
              <a:buFont typeface="Mada"/>
              <a:buChar char="●"/>
            </a:pPr>
            <a:r>
              <a:rPr b="1" lang="en-GB" sz="1000">
                <a:solidFill>
                  <a:srgbClr val="999999"/>
                </a:solidFill>
                <a:latin typeface="Mada"/>
                <a:ea typeface="Mada"/>
                <a:cs typeface="Mada"/>
                <a:sym typeface="Mada"/>
              </a:rPr>
              <a:t>Secondary spontaneous pneumothorax:</a:t>
            </a:r>
            <a:endParaRPr b="1" sz="1000">
              <a:solidFill>
                <a:srgbClr val="999999"/>
              </a:solidFill>
              <a:latin typeface="Mada"/>
              <a:ea typeface="Mada"/>
              <a:cs typeface="Mada"/>
              <a:sym typeface="Mada"/>
            </a:endParaRPr>
          </a:p>
          <a:p>
            <a:pPr indent="0" lvl="0" marL="269999" rtl="0" algn="l">
              <a:spcBef>
                <a:spcPts val="0"/>
              </a:spcBef>
              <a:spcAft>
                <a:spcPts val="0"/>
              </a:spcAft>
              <a:buNone/>
            </a:pPr>
            <a:r>
              <a:rPr lang="en-GB" sz="1000">
                <a:solidFill>
                  <a:srgbClr val="999999"/>
                </a:solidFill>
                <a:latin typeface="Mada"/>
                <a:ea typeface="Mada"/>
                <a:cs typeface="Mada"/>
                <a:sym typeface="Mada"/>
              </a:rPr>
              <a:t>○ Chest tube drainage</a:t>
            </a:r>
            <a:endParaRPr sz="1000">
              <a:solidFill>
                <a:srgbClr val="999999"/>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sp>
        <p:nvSpPr>
          <p:cNvPr id="1445" name="Google Shape;1445;p3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31"/>
          <p:cNvSpPr/>
          <p:nvPr/>
        </p:nvSpPr>
        <p:spPr>
          <a:xfrm>
            <a:off x="164350" y="9084050"/>
            <a:ext cx="6957300" cy="1836900"/>
          </a:xfrm>
          <a:prstGeom prst="round2SameRect">
            <a:avLst>
              <a:gd fmla="val 16667" name="adj1"/>
              <a:gd fmla="val 0" name="adj2"/>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solidFill>
                  <a:srgbClr val="6AA84F"/>
                </a:solidFill>
                <a:latin typeface="Mada"/>
                <a:ea typeface="Mada"/>
                <a:cs typeface="Mada"/>
                <a:sym typeface="Mada"/>
              </a:rPr>
              <a:t>Picture C-D:</a:t>
            </a:r>
            <a:r>
              <a:rPr lang="en-GB" sz="1200">
                <a:solidFill>
                  <a:srgbClr val="6AA84F"/>
                </a:solidFill>
                <a:latin typeface="Mada"/>
                <a:ea typeface="Mada"/>
                <a:cs typeface="Mada"/>
                <a:sym typeface="Mada"/>
              </a:rPr>
              <a:t> Decortication → removing visceral/parietal pleura and debris. </a:t>
            </a:r>
            <a:endParaRPr sz="1200">
              <a:solidFill>
                <a:srgbClr val="6AA84F"/>
              </a:solidFill>
              <a:latin typeface="Mada"/>
              <a:ea typeface="Mada"/>
              <a:cs typeface="Mada"/>
              <a:sym typeface="Mada"/>
            </a:endParaRPr>
          </a:p>
          <a:p>
            <a:pPr indent="0" lvl="0" marL="0" rtl="0" algn="l">
              <a:spcBef>
                <a:spcPts val="0"/>
              </a:spcBef>
              <a:spcAft>
                <a:spcPts val="0"/>
              </a:spcAft>
              <a:buNone/>
            </a:pPr>
            <a:r>
              <a:rPr lang="en-GB" sz="1200">
                <a:solidFill>
                  <a:srgbClr val="6AA84F"/>
                </a:solidFill>
                <a:latin typeface="Mada"/>
                <a:ea typeface="Mada"/>
                <a:cs typeface="Mada"/>
                <a:sym typeface="Mada"/>
              </a:rPr>
              <a:t>Inserting chest tubes to inflate the lungs and we leave them for few more days until the lungs fills the cavity and return to its normal state.</a:t>
            </a:r>
            <a:endParaRPr sz="1200">
              <a:solidFill>
                <a:srgbClr val="6AA84F"/>
              </a:solidFill>
              <a:latin typeface="Mada"/>
              <a:ea typeface="Mada"/>
              <a:cs typeface="Mada"/>
              <a:sym typeface="Mada"/>
            </a:endParaRPr>
          </a:p>
        </p:txBody>
      </p:sp>
      <p:pic>
        <p:nvPicPr>
          <p:cNvPr id="1447" name="Google Shape;1447;p31"/>
          <p:cNvPicPr preferRelativeResize="0"/>
          <p:nvPr/>
        </p:nvPicPr>
        <p:blipFill>
          <a:blip r:embed="rId3">
            <a:alphaModFix/>
          </a:blip>
          <a:stretch>
            <a:fillRect/>
          </a:stretch>
        </p:blipFill>
        <p:spPr>
          <a:xfrm>
            <a:off x="338055" y="8192277"/>
            <a:ext cx="1685219" cy="1419471"/>
          </a:xfrm>
          <a:prstGeom prst="rect">
            <a:avLst/>
          </a:prstGeom>
          <a:noFill/>
          <a:ln cap="flat" cmpd="sng" w="9525">
            <a:solidFill>
              <a:schemeClr val="dk2"/>
            </a:solidFill>
            <a:prstDash val="solid"/>
            <a:round/>
            <a:headEnd len="sm" w="sm" type="none"/>
            <a:tailEnd len="sm" w="sm" type="none"/>
          </a:ln>
        </p:spPr>
      </p:pic>
      <p:pic>
        <p:nvPicPr>
          <p:cNvPr id="1448" name="Google Shape;1448;p31"/>
          <p:cNvPicPr preferRelativeResize="0"/>
          <p:nvPr/>
        </p:nvPicPr>
        <p:blipFill>
          <a:blip r:embed="rId4">
            <a:alphaModFix/>
          </a:blip>
          <a:stretch>
            <a:fillRect/>
          </a:stretch>
        </p:blipFill>
        <p:spPr>
          <a:xfrm>
            <a:off x="2220660" y="8192273"/>
            <a:ext cx="2619300" cy="1419472"/>
          </a:xfrm>
          <a:prstGeom prst="rect">
            <a:avLst/>
          </a:prstGeom>
          <a:noFill/>
          <a:ln cap="flat" cmpd="sng" w="9525">
            <a:solidFill>
              <a:schemeClr val="dk2"/>
            </a:solidFill>
            <a:prstDash val="solid"/>
            <a:round/>
            <a:headEnd len="sm" w="sm" type="none"/>
            <a:tailEnd len="sm" w="sm" type="none"/>
          </a:ln>
        </p:spPr>
      </p:pic>
      <p:pic>
        <p:nvPicPr>
          <p:cNvPr id="1449" name="Google Shape;1449;p31"/>
          <p:cNvPicPr preferRelativeResize="0"/>
          <p:nvPr/>
        </p:nvPicPr>
        <p:blipFill>
          <a:blip r:embed="rId5">
            <a:alphaModFix/>
          </a:blip>
          <a:stretch>
            <a:fillRect/>
          </a:stretch>
        </p:blipFill>
        <p:spPr>
          <a:xfrm>
            <a:off x="4839947" y="8192273"/>
            <a:ext cx="2168320" cy="1419477"/>
          </a:xfrm>
          <a:prstGeom prst="rect">
            <a:avLst/>
          </a:prstGeom>
          <a:noFill/>
          <a:ln cap="flat" cmpd="sng" w="9525">
            <a:solidFill>
              <a:schemeClr val="dk2"/>
            </a:solidFill>
            <a:prstDash val="solid"/>
            <a:round/>
            <a:headEnd len="sm" w="sm" type="none"/>
            <a:tailEnd len="sm" w="sm" type="none"/>
          </a:ln>
        </p:spPr>
      </p:pic>
      <p:sp>
        <p:nvSpPr>
          <p:cNvPr id="1450" name="Google Shape;1450;p31"/>
          <p:cNvSpPr txBox="1"/>
          <p:nvPr/>
        </p:nvSpPr>
        <p:spPr>
          <a:xfrm>
            <a:off x="1308971" y="8053500"/>
            <a:ext cx="1113900" cy="413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C</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1451" name="Google Shape;1451;p31"/>
          <p:cNvSpPr txBox="1"/>
          <p:nvPr/>
        </p:nvSpPr>
        <p:spPr>
          <a:xfrm>
            <a:off x="4098357" y="8053500"/>
            <a:ext cx="1641900" cy="413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D</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1452" name="Google Shape;1452;p31"/>
          <p:cNvSpPr txBox="1"/>
          <p:nvPr/>
        </p:nvSpPr>
        <p:spPr>
          <a:xfrm>
            <a:off x="344500" y="4662950"/>
            <a:ext cx="6957300" cy="2748600"/>
          </a:xfrm>
          <a:prstGeom prst="rect">
            <a:avLst/>
          </a:prstGeom>
          <a:noFill/>
          <a:ln cap="flat" cmpd="sng" w="9525">
            <a:solidFill>
              <a:srgbClr val="E29578"/>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1C4588"/>
              </a:solidFill>
              <a:latin typeface="Mada"/>
              <a:ea typeface="Mada"/>
              <a:cs typeface="Mada"/>
              <a:sym typeface="Mada"/>
            </a:endParaRPr>
          </a:p>
          <a:p>
            <a:pPr indent="-211199" lvl="0" marL="269999"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Pleural effusion is an abnormal collection of fluid in the pleural space while </a:t>
            </a:r>
            <a:endParaRPr sz="1200">
              <a:solidFill>
                <a:srgbClr val="999999"/>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         Empyema is a collection of pus within the pleural cavity and it commonly follows</a:t>
            </a:r>
            <a:endParaRPr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         pneumonia due to secondary infection of a reactive parapneumonic effusion.</a:t>
            </a:r>
            <a:endParaRPr sz="1200">
              <a:solidFill>
                <a:srgbClr val="1C4588"/>
              </a:solidFill>
              <a:latin typeface="Mada"/>
              <a:ea typeface="Mada"/>
              <a:cs typeface="Mada"/>
              <a:sym typeface="Mada"/>
            </a:endParaRPr>
          </a:p>
          <a:p>
            <a:pPr indent="-211199"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Thin empyema may be resolved be intercostal drainage.</a:t>
            </a:r>
            <a:endParaRPr sz="1200">
              <a:solidFill>
                <a:srgbClr val="1C4588"/>
              </a:solidFill>
              <a:latin typeface="Mada"/>
              <a:ea typeface="Mada"/>
              <a:cs typeface="Mada"/>
              <a:sym typeface="Mada"/>
            </a:endParaRPr>
          </a:p>
          <a:p>
            <a:pPr indent="-211199"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Thick &amp; loculated empyema requires formal surgical drainage.</a:t>
            </a:r>
            <a:endParaRPr sz="1200">
              <a:solidFill>
                <a:srgbClr val="999999"/>
              </a:solidFill>
              <a:latin typeface="Mada"/>
              <a:ea typeface="Mada"/>
              <a:cs typeface="Mada"/>
              <a:sym typeface="Mada"/>
            </a:endParaRPr>
          </a:p>
          <a:p>
            <a:pPr indent="-211199"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Other causes of empyema include postsurgical bronchial or oesophageal suture</a:t>
            </a:r>
            <a:endParaRPr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         line leakage, lung abscesses, esophageal rupture or perforation, repeated aspiration</a:t>
            </a:r>
            <a:endParaRPr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         of pleural effusion, secondary infection of a clotted haemothorax and, rarely, a </a:t>
            </a:r>
            <a:endParaRPr sz="1200">
              <a:solidFill>
                <a:srgbClr val="1C4588"/>
              </a:solidFill>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         sub-phrenic abscess.</a:t>
            </a:r>
            <a:endParaRPr sz="1200">
              <a:solidFill>
                <a:srgbClr val="1C4588"/>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Picture A:</a:t>
            </a:r>
            <a:r>
              <a:rPr lang="en-GB" sz="1200">
                <a:solidFill>
                  <a:srgbClr val="6AA84F"/>
                </a:solidFill>
                <a:latin typeface="Mada"/>
                <a:ea typeface="Mada"/>
                <a:cs typeface="Mada"/>
                <a:sym typeface="Mada"/>
              </a:rPr>
              <a:t> Parapneumonic effusion and collapsed lung (opacity).</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Picture B:</a:t>
            </a:r>
            <a:r>
              <a:rPr lang="en-GB" sz="1200">
                <a:solidFill>
                  <a:srgbClr val="6AA84F"/>
                </a:solidFill>
                <a:latin typeface="Mada"/>
                <a:ea typeface="Mada"/>
                <a:cs typeface="Mada"/>
                <a:sym typeface="Mada"/>
              </a:rPr>
              <a:t> Collapsed right lung with empyema failed drainage of pus due to </a:t>
            </a:r>
            <a:endParaRPr sz="1200">
              <a:solidFill>
                <a:srgbClr val="6AA84F"/>
              </a:solidFill>
              <a:latin typeface="Mada"/>
              <a:ea typeface="Mada"/>
              <a:cs typeface="Mada"/>
              <a:sym typeface="Mada"/>
            </a:endParaRPr>
          </a:p>
          <a:p>
            <a:pPr indent="-228600" lvl="0" marL="269999" rtl="0" algn="l">
              <a:spcBef>
                <a:spcPts val="0"/>
              </a:spcBef>
              <a:spcAft>
                <a:spcPts val="0"/>
              </a:spcAft>
              <a:buNone/>
            </a:pPr>
            <a:r>
              <a:rPr lang="en-GB" sz="1200">
                <a:solidFill>
                  <a:srgbClr val="6AA84F"/>
                </a:solidFill>
                <a:latin typeface="Mada"/>
                <a:ea typeface="Mada"/>
                <a:cs typeface="Mada"/>
                <a:sym typeface="Mada"/>
              </a:rPr>
              <a:t>        thickened pleura (visceral and parietal) and thickened debris.</a:t>
            </a:r>
            <a:endParaRPr sz="1200">
              <a:solidFill>
                <a:srgbClr val="6AA84F"/>
              </a:solidFill>
              <a:latin typeface="Mada"/>
              <a:ea typeface="Mada"/>
              <a:cs typeface="Mada"/>
              <a:sym typeface="Mada"/>
            </a:endParaRPr>
          </a:p>
        </p:txBody>
      </p:sp>
      <p:pic>
        <p:nvPicPr>
          <p:cNvPr id="1453" name="Google Shape;1453;p31"/>
          <p:cNvPicPr preferRelativeResize="0"/>
          <p:nvPr/>
        </p:nvPicPr>
        <p:blipFill>
          <a:blip r:embed="rId6">
            <a:alphaModFix/>
          </a:blip>
          <a:stretch>
            <a:fillRect/>
          </a:stretch>
        </p:blipFill>
        <p:spPr>
          <a:xfrm>
            <a:off x="6207122" y="4790773"/>
            <a:ext cx="977400" cy="907519"/>
          </a:xfrm>
          <a:prstGeom prst="rect">
            <a:avLst/>
          </a:prstGeom>
          <a:noFill/>
          <a:ln cap="flat" cmpd="sng" w="9525">
            <a:solidFill>
              <a:schemeClr val="dk2"/>
            </a:solidFill>
            <a:prstDash val="solid"/>
            <a:round/>
            <a:headEnd len="sm" w="sm" type="none"/>
            <a:tailEnd len="sm" w="sm" type="none"/>
          </a:ln>
        </p:spPr>
      </p:pic>
      <p:sp>
        <p:nvSpPr>
          <p:cNvPr id="1454" name="Google Shape;1454;p31"/>
          <p:cNvSpPr/>
          <p:nvPr/>
        </p:nvSpPr>
        <p:spPr>
          <a:xfrm>
            <a:off x="810991" y="4403825"/>
            <a:ext cx="4212705"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31"/>
          <p:cNvSpPr txBox="1"/>
          <p:nvPr/>
        </p:nvSpPr>
        <p:spPr>
          <a:xfrm>
            <a:off x="621410" y="4442263"/>
            <a:ext cx="39720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Empyema  &amp; Pleural Effusion</a:t>
            </a:r>
            <a:endParaRPr b="1" sz="1600">
              <a:solidFill>
                <a:srgbClr val="E29578"/>
              </a:solidFill>
              <a:latin typeface="Lora"/>
              <a:ea typeface="Lora"/>
              <a:cs typeface="Lora"/>
              <a:sym typeface="Lora"/>
            </a:endParaRPr>
          </a:p>
        </p:txBody>
      </p:sp>
      <p:pic>
        <p:nvPicPr>
          <p:cNvPr id="1456" name="Google Shape;1456;p31"/>
          <p:cNvPicPr preferRelativeResize="0"/>
          <p:nvPr/>
        </p:nvPicPr>
        <p:blipFill>
          <a:blip r:embed="rId7">
            <a:alphaModFix/>
          </a:blip>
          <a:stretch>
            <a:fillRect/>
          </a:stretch>
        </p:blipFill>
        <p:spPr>
          <a:xfrm>
            <a:off x="6207125" y="5835875"/>
            <a:ext cx="977400" cy="768023"/>
          </a:xfrm>
          <a:prstGeom prst="rect">
            <a:avLst/>
          </a:prstGeom>
          <a:noFill/>
          <a:ln cap="flat" cmpd="sng" w="9525">
            <a:solidFill>
              <a:schemeClr val="dk2"/>
            </a:solidFill>
            <a:prstDash val="solid"/>
            <a:round/>
            <a:headEnd len="sm" w="sm" type="none"/>
            <a:tailEnd len="sm" w="sm" type="none"/>
          </a:ln>
        </p:spPr>
      </p:pic>
      <p:sp>
        <p:nvSpPr>
          <p:cNvPr id="1457" name="Google Shape;1457;p31"/>
          <p:cNvSpPr txBox="1"/>
          <p:nvPr/>
        </p:nvSpPr>
        <p:spPr>
          <a:xfrm>
            <a:off x="6429100" y="4682725"/>
            <a:ext cx="872700" cy="3918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A</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1458" name="Google Shape;1458;p31"/>
          <p:cNvSpPr txBox="1"/>
          <p:nvPr/>
        </p:nvSpPr>
        <p:spPr>
          <a:xfrm>
            <a:off x="6429100" y="5739064"/>
            <a:ext cx="872700" cy="3918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B</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1459" name="Google Shape;1459;p31"/>
          <p:cNvSpPr txBox="1"/>
          <p:nvPr/>
        </p:nvSpPr>
        <p:spPr>
          <a:xfrm>
            <a:off x="-7594075" y="4635500"/>
            <a:ext cx="3269400" cy="35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31"/>
          <p:cNvSpPr txBox="1"/>
          <p:nvPr/>
        </p:nvSpPr>
        <p:spPr>
          <a:xfrm>
            <a:off x="268300" y="1040975"/>
            <a:ext cx="6957300" cy="25383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1C4588"/>
              </a:solidFill>
              <a:latin typeface="Mada"/>
              <a:ea typeface="Mada"/>
              <a:cs typeface="Mada"/>
              <a:sym typeface="Mada"/>
            </a:endParaRPr>
          </a:p>
          <a:p>
            <a:pPr indent="-209550" lvl="0" marL="2667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Mesothelioma is a malignancy that involves mesothelial cells that normally line the body cavities, including the pleura. </a:t>
            </a:r>
            <a:endParaRPr sz="1200">
              <a:solidFill>
                <a:srgbClr val="999999"/>
              </a:solidFill>
              <a:latin typeface="Mada"/>
              <a:ea typeface="Mada"/>
              <a:cs typeface="Mada"/>
              <a:sym typeface="Mada"/>
            </a:endParaRPr>
          </a:p>
          <a:p>
            <a:pPr indent="-209550" lvl="0" marL="266700" rtl="0" algn="l">
              <a:spcBef>
                <a:spcPts val="0"/>
              </a:spcBef>
              <a:spcAft>
                <a:spcPts val="0"/>
              </a:spcAft>
              <a:buClr>
                <a:srgbClr val="999999"/>
              </a:buClr>
              <a:buSzPts val="1200"/>
              <a:buFont typeface="Mada"/>
              <a:buChar char="●"/>
            </a:pPr>
            <a:r>
              <a:rPr b="1" lang="en-GB" sz="1200">
                <a:solidFill>
                  <a:srgbClr val="999999"/>
                </a:solidFill>
                <a:latin typeface="Mada"/>
                <a:ea typeface="Mada"/>
                <a:cs typeface="Mada"/>
                <a:sym typeface="Mada"/>
              </a:rPr>
              <a:t>Asbestos</a:t>
            </a:r>
            <a:r>
              <a:rPr lang="en-GB" sz="1200">
                <a:solidFill>
                  <a:srgbClr val="999999"/>
                </a:solidFill>
                <a:latin typeface="Mada"/>
                <a:ea typeface="Mada"/>
                <a:cs typeface="Mada"/>
                <a:sym typeface="Mada"/>
              </a:rPr>
              <a:t> is the principal carcinogen implicated in the pathogenesis of malignant pleural mesothelioma.  </a:t>
            </a:r>
            <a:endParaRPr sz="1200">
              <a:solidFill>
                <a:srgbClr val="999999"/>
              </a:solidFill>
              <a:latin typeface="Mada"/>
              <a:ea typeface="Mada"/>
              <a:cs typeface="Mada"/>
              <a:sym typeface="Mada"/>
            </a:endParaRPr>
          </a:p>
          <a:p>
            <a:pPr indent="-209550" lvl="0" marL="2667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The patient commonly presents with: shortness of breath. </a:t>
            </a:r>
            <a:endParaRPr sz="1200">
              <a:solidFill>
                <a:srgbClr val="999999"/>
              </a:solidFill>
              <a:latin typeface="Mada"/>
              <a:ea typeface="Mada"/>
              <a:cs typeface="Mada"/>
              <a:sym typeface="Mada"/>
            </a:endParaRPr>
          </a:p>
          <a:p>
            <a:pPr indent="-209550" lvl="0" marL="2667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In many cases, the diagnosis is made by a percutaneous pleural biopsy but, if this is not successful, thoracoscopy or open pleural biopsy is useful. </a:t>
            </a:r>
            <a:endParaRPr sz="1200">
              <a:solidFill>
                <a:srgbClr val="1C4588"/>
              </a:solidFill>
              <a:latin typeface="Mada"/>
              <a:ea typeface="Mada"/>
              <a:cs typeface="Mada"/>
              <a:sym typeface="Mada"/>
            </a:endParaRPr>
          </a:p>
          <a:p>
            <a:pPr indent="-209550" lvl="0" marL="2667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main differential diagnosis is disseminated adenocarcinoma involving the pleural cavity.</a:t>
            </a:r>
            <a:endParaRPr sz="1200">
              <a:solidFill>
                <a:srgbClr val="1C4588"/>
              </a:solidFill>
              <a:latin typeface="Mada"/>
              <a:ea typeface="Mada"/>
              <a:cs typeface="Mada"/>
              <a:sym typeface="Mada"/>
            </a:endParaRPr>
          </a:p>
          <a:p>
            <a:pPr indent="-211199"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Surgical resection by excision of the parietal pleura, lung, diaphragm and pericardium (pleuropneumonectomy) is not generally reported to offer a survival benefit, except possibly in very early lesions. Radiotherapy and chemotherapy have no curative value. Therapy is, therefore, usually directed towards controlling symptoms.</a:t>
            </a:r>
            <a:endParaRPr sz="1200">
              <a:solidFill>
                <a:srgbClr val="1C4588"/>
              </a:solidFill>
              <a:latin typeface="Mada"/>
              <a:ea typeface="Mada"/>
              <a:cs typeface="Mada"/>
              <a:sym typeface="Mada"/>
            </a:endParaRPr>
          </a:p>
        </p:txBody>
      </p:sp>
      <p:sp>
        <p:nvSpPr>
          <p:cNvPr id="1461" name="Google Shape;1461;p31"/>
          <p:cNvSpPr/>
          <p:nvPr/>
        </p:nvSpPr>
        <p:spPr>
          <a:xfrm>
            <a:off x="734804" y="781838"/>
            <a:ext cx="4212705"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31"/>
          <p:cNvSpPr txBox="1"/>
          <p:nvPr/>
        </p:nvSpPr>
        <p:spPr>
          <a:xfrm>
            <a:off x="545222" y="820275"/>
            <a:ext cx="39720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Mesothelioma </a:t>
            </a:r>
            <a:endParaRPr b="1" sz="1600">
              <a:solidFill>
                <a:srgbClr val="E29578"/>
              </a:solidFill>
              <a:latin typeface="Lora"/>
              <a:ea typeface="Lora"/>
              <a:cs typeface="Lora"/>
              <a:sym typeface="Lor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 name="Google Shape;79;p14"/>
          <p:cNvGrpSpPr/>
          <p:nvPr/>
        </p:nvGrpSpPr>
        <p:grpSpPr>
          <a:xfrm>
            <a:off x="74475" y="800559"/>
            <a:ext cx="7440599" cy="2146941"/>
            <a:chOff x="195262" y="487039"/>
            <a:chExt cx="7440599" cy="2146941"/>
          </a:xfrm>
        </p:grpSpPr>
        <p:sp>
          <p:nvSpPr>
            <p:cNvPr id="80" name="Google Shape;80;p14"/>
            <p:cNvSpPr/>
            <p:nvPr/>
          </p:nvSpPr>
          <p:spPr>
            <a:xfrm>
              <a:off x="3032203" y="487039"/>
              <a:ext cx="1324200" cy="468900"/>
            </a:xfrm>
            <a:prstGeom prst="roundRect">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600">
                  <a:solidFill>
                    <a:srgbClr val="FFFFFF"/>
                  </a:solidFill>
                  <a:latin typeface="Lora"/>
                  <a:ea typeface="Lora"/>
                  <a:cs typeface="Lora"/>
                  <a:sym typeface="Lora"/>
                </a:rPr>
                <a:t>The lung </a:t>
              </a:r>
              <a:endParaRPr b="1" sz="1600">
                <a:solidFill>
                  <a:srgbClr val="FFFFFF"/>
                </a:solidFill>
                <a:latin typeface="Lora"/>
                <a:ea typeface="Lora"/>
                <a:cs typeface="Lora"/>
                <a:sym typeface="Lora"/>
              </a:endParaRPr>
            </a:p>
          </p:txBody>
        </p:sp>
        <p:sp>
          <p:nvSpPr>
            <p:cNvPr id="81" name="Google Shape;81;p14"/>
            <p:cNvSpPr/>
            <p:nvPr/>
          </p:nvSpPr>
          <p:spPr>
            <a:xfrm>
              <a:off x="5214380" y="1323962"/>
              <a:ext cx="1324200" cy="4689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a:solidFill>
                    <a:srgbClr val="E29578"/>
                  </a:solidFill>
                  <a:latin typeface="Lora"/>
                  <a:ea typeface="Lora"/>
                  <a:cs typeface="Lora"/>
                  <a:sym typeface="Lora"/>
                </a:rPr>
                <a:t>Anatomy </a:t>
              </a:r>
              <a:endParaRPr b="1">
                <a:solidFill>
                  <a:srgbClr val="E29578"/>
                </a:solidFill>
                <a:latin typeface="Lora"/>
                <a:ea typeface="Lora"/>
                <a:cs typeface="Lora"/>
                <a:sym typeface="Lora"/>
              </a:endParaRPr>
            </a:p>
          </p:txBody>
        </p:sp>
        <p:sp>
          <p:nvSpPr>
            <p:cNvPr id="82" name="Google Shape;82;p14"/>
            <p:cNvSpPr/>
            <p:nvPr/>
          </p:nvSpPr>
          <p:spPr>
            <a:xfrm>
              <a:off x="703002" y="1323962"/>
              <a:ext cx="1324200" cy="4689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300">
                  <a:solidFill>
                    <a:srgbClr val="E29578"/>
                  </a:solidFill>
                  <a:latin typeface="Lora"/>
                  <a:ea typeface="Lora"/>
                  <a:cs typeface="Lora"/>
                  <a:sym typeface="Lora"/>
                </a:rPr>
                <a:t>Embryology </a:t>
              </a:r>
              <a:endParaRPr b="1" sz="1300">
                <a:solidFill>
                  <a:srgbClr val="E29578"/>
                </a:solidFill>
                <a:latin typeface="Lora"/>
                <a:ea typeface="Lora"/>
                <a:cs typeface="Lora"/>
                <a:sym typeface="Lora"/>
              </a:endParaRPr>
            </a:p>
          </p:txBody>
        </p:sp>
        <p:sp>
          <p:nvSpPr>
            <p:cNvPr id="83" name="Google Shape;83;p14"/>
            <p:cNvSpPr/>
            <p:nvPr/>
          </p:nvSpPr>
          <p:spPr>
            <a:xfrm>
              <a:off x="195262" y="2165080"/>
              <a:ext cx="10155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Bronchial system </a:t>
              </a:r>
              <a:endParaRPr sz="1200">
                <a:latin typeface="Mada"/>
                <a:ea typeface="Mada"/>
                <a:cs typeface="Mada"/>
                <a:sym typeface="Mada"/>
              </a:endParaRPr>
            </a:p>
          </p:txBody>
        </p:sp>
        <p:sp>
          <p:nvSpPr>
            <p:cNvPr id="84" name="Google Shape;84;p14"/>
            <p:cNvSpPr/>
            <p:nvPr/>
          </p:nvSpPr>
          <p:spPr>
            <a:xfrm>
              <a:off x="1531635" y="2165080"/>
              <a:ext cx="10155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Alveolar system </a:t>
              </a:r>
              <a:endParaRPr sz="1200">
                <a:latin typeface="Mada"/>
                <a:ea typeface="Mada"/>
                <a:cs typeface="Mada"/>
                <a:sym typeface="Mada"/>
              </a:endParaRPr>
            </a:p>
          </p:txBody>
        </p:sp>
        <p:sp>
          <p:nvSpPr>
            <p:cNvPr id="85" name="Google Shape;85;p14"/>
            <p:cNvSpPr/>
            <p:nvPr/>
          </p:nvSpPr>
          <p:spPr>
            <a:xfrm>
              <a:off x="2989312" y="2165080"/>
              <a:ext cx="10155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Lobes</a:t>
              </a:r>
              <a:endParaRPr sz="1200">
                <a:solidFill>
                  <a:srgbClr val="7575AC"/>
                </a:solidFill>
                <a:latin typeface="Mada"/>
                <a:ea typeface="Mada"/>
                <a:cs typeface="Mada"/>
                <a:sym typeface="Mada"/>
              </a:endParaRPr>
            </a:p>
          </p:txBody>
        </p:sp>
        <p:sp>
          <p:nvSpPr>
            <p:cNvPr id="86" name="Google Shape;86;p14"/>
            <p:cNvSpPr/>
            <p:nvPr/>
          </p:nvSpPr>
          <p:spPr>
            <a:xfrm>
              <a:off x="5364111" y="2165080"/>
              <a:ext cx="10155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Fissures</a:t>
              </a:r>
              <a:endParaRPr baseline="30000" sz="1200">
                <a:solidFill>
                  <a:srgbClr val="7575AC"/>
                </a:solidFill>
                <a:latin typeface="Mada"/>
                <a:ea typeface="Mada"/>
                <a:cs typeface="Mada"/>
                <a:sym typeface="Mada"/>
              </a:endParaRPr>
            </a:p>
          </p:txBody>
        </p:sp>
        <p:cxnSp>
          <p:nvCxnSpPr>
            <p:cNvPr id="87" name="Google Shape;87;p14"/>
            <p:cNvCxnSpPr>
              <a:stCxn id="80" idx="2"/>
              <a:endCxn id="81" idx="0"/>
            </p:cNvCxnSpPr>
            <p:nvPr/>
          </p:nvCxnSpPr>
          <p:spPr>
            <a:xfrm flipH="1" rot="-5400000">
              <a:off x="4601353" y="48889"/>
              <a:ext cx="368100" cy="2182200"/>
            </a:xfrm>
            <a:prstGeom prst="bentConnector3">
              <a:avLst>
                <a:gd fmla="val 49990" name="adj1"/>
              </a:avLst>
            </a:prstGeom>
            <a:noFill/>
            <a:ln cap="flat" cmpd="sng" w="19050">
              <a:solidFill>
                <a:srgbClr val="FFDDD2"/>
              </a:solidFill>
              <a:prstDash val="solid"/>
              <a:round/>
              <a:headEnd len="sm" w="sm" type="none"/>
              <a:tailEnd len="sm" w="sm" type="none"/>
            </a:ln>
          </p:spPr>
        </p:cxnSp>
        <p:cxnSp>
          <p:nvCxnSpPr>
            <p:cNvPr id="88" name="Google Shape;88;p14"/>
            <p:cNvCxnSpPr>
              <a:stCxn id="82" idx="0"/>
              <a:endCxn id="80" idx="2"/>
            </p:cNvCxnSpPr>
            <p:nvPr/>
          </p:nvCxnSpPr>
          <p:spPr>
            <a:xfrm rot="-5400000">
              <a:off x="2345652" y="-24688"/>
              <a:ext cx="368100" cy="2329200"/>
            </a:xfrm>
            <a:prstGeom prst="bentConnector3">
              <a:avLst>
                <a:gd fmla="val 49990" name="adj1"/>
              </a:avLst>
            </a:prstGeom>
            <a:noFill/>
            <a:ln cap="flat" cmpd="sng" w="19050">
              <a:solidFill>
                <a:srgbClr val="FFDDD2"/>
              </a:solidFill>
              <a:prstDash val="solid"/>
              <a:round/>
              <a:headEnd len="sm" w="sm" type="none"/>
              <a:tailEnd len="sm" w="sm" type="none"/>
            </a:ln>
          </p:spPr>
        </p:cxnSp>
        <p:cxnSp>
          <p:nvCxnSpPr>
            <p:cNvPr id="89" name="Google Shape;89;p14"/>
            <p:cNvCxnSpPr>
              <a:stCxn id="82" idx="2"/>
              <a:endCxn id="84" idx="0"/>
            </p:cNvCxnSpPr>
            <p:nvPr/>
          </p:nvCxnSpPr>
          <p:spPr>
            <a:xfrm flipH="1" rot="-5400000">
              <a:off x="1516152" y="1641812"/>
              <a:ext cx="372300" cy="674400"/>
            </a:xfrm>
            <a:prstGeom prst="bentConnector3">
              <a:avLst>
                <a:gd fmla="val 49989" name="adj1"/>
              </a:avLst>
            </a:prstGeom>
            <a:noFill/>
            <a:ln cap="flat" cmpd="sng" w="19050">
              <a:solidFill>
                <a:srgbClr val="FFDDD2"/>
              </a:solidFill>
              <a:prstDash val="solid"/>
              <a:round/>
              <a:headEnd len="sm" w="sm" type="none"/>
              <a:tailEnd len="sm" w="sm" type="none"/>
            </a:ln>
          </p:spPr>
        </p:cxnSp>
        <p:cxnSp>
          <p:nvCxnSpPr>
            <p:cNvPr id="90" name="Google Shape;90;p14"/>
            <p:cNvCxnSpPr>
              <a:stCxn id="83" idx="0"/>
              <a:endCxn id="82" idx="2"/>
            </p:cNvCxnSpPr>
            <p:nvPr/>
          </p:nvCxnSpPr>
          <p:spPr>
            <a:xfrm rot="-5400000">
              <a:off x="847912" y="1647880"/>
              <a:ext cx="372300" cy="662100"/>
            </a:xfrm>
            <a:prstGeom prst="bentConnector3">
              <a:avLst>
                <a:gd fmla="val 49989" name="adj1"/>
              </a:avLst>
            </a:prstGeom>
            <a:noFill/>
            <a:ln cap="flat" cmpd="sng" w="19050">
              <a:solidFill>
                <a:srgbClr val="FFDDD2"/>
              </a:solidFill>
              <a:prstDash val="solid"/>
              <a:round/>
              <a:headEnd len="sm" w="sm" type="none"/>
              <a:tailEnd len="sm" w="sm" type="none"/>
            </a:ln>
          </p:spPr>
        </p:cxnSp>
        <p:cxnSp>
          <p:nvCxnSpPr>
            <p:cNvPr id="91" name="Google Shape;91;p14"/>
            <p:cNvCxnSpPr>
              <a:stCxn id="81" idx="2"/>
              <a:endCxn id="86" idx="0"/>
            </p:cNvCxnSpPr>
            <p:nvPr/>
          </p:nvCxnSpPr>
          <p:spPr>
            <a:xfrm rot="5400000">
              <a:off x="5688080" y="1976762"/>
              <a:ext cx="372300" cy="4500"/>
            </a:xfrm>
            <a:prstGeom prst="bentConnector3">
              <a:avLst>
                <a:gd fmla="val 49989" name="adj1"/>
              </a:avLst>
            </a:prstGeom>
            <a:noFill/>
            <a:ln cap="flat" cmpd="sng" w="19050">
              <a:solidFill>
                <a:srgbClr val="FFDDD2"/>
              </a:solidFill>
              <a:prstDash val="solid"/>
              <a:round/>
              <a:headEnd len="sm" w="sm" type="none"/>
              <a:tailEnd len="sm" w="sm" type="none"/>
            </a:ln>
          </p:spPr>
        </p:cxnSp>
        <p:cxnSp>
          <p:nvCxnSpPr>
            <p:cNvPr id="92" name="Google Shape;92;p14"/>
            <p:cNvCxnSpPr>
              <a:stCxn id="85" idx="0"/>
              <a:endCxn id="81" idx="2"/>
            </p:cNvCxnSpPr>
            <p:nvPr/>
          </p:nvCxnSpPr>
          <p:spPr>
            <a:xfrm rot="-5400000">
              <a:off x="4500562" y="789280"/>
              <a:ext cx="372300" cy="2379300"/>
            </a:xfrm>
            <a:prstGeom prst="bentConnector3">
              <a:avLst>
                <a:gd fmla="val 49989" name="adj1"/>
              </a:avLst>
            </a:prstGeom>
            <a:noFill/>
            <a:ln cap="flat" cmpd="sng" w="19050">
              <a:solidFill>
                <a:srgbClr val="FFDDD2"/>
              </a:solidFill>
              <a:prstDash val="solid"/>
              <a:round/>
              <a:headEnd len="sm" w="sm" type="none"/>
              <a:tailEnd len="sm" w="sm" type="none"/>
            </a:ln>
          </p:spPr>
        </p:cxnSp>
        <p:cxnSp>
          <p:nvCxnSpPr>
            <p:cNvPr id="93" name="Google Shape;93;p14"/>
            <p:cNvCxnSpPr>
              <a:stCxn id="81" idx="2"/>
              <a:endCxn id="94" idx="0"/>
            </p:cNvCxnSpPr>
            <p:nvPr/>
          </p:nvCxnSpPr>
          <p:spPr>
            <a:xfrm flipH="1" rot="-5400000">
              <a:off x="6316130" y="1353212"/>
              <a:ext cx="372300" cy="1251600"/>
            </a:xfrm>
            <a:prstGeom prst="bentConnector3">
              <a:avLst>
                <a:gd fmla="val 49989" name="adj1"/>
              </a:avLst>
            </a:prstGeom>
            <a:noFill/>
            <a:ln cap="flat" cmpd="sng" w="19050">
              <a:solidFill>
                <a:srgbClr val="FFDDD2"/>
              </a:solidFill>
              <a:prstDash val="solid"/>
              <a:round/>
              <a:headEnd len="sm" w="sm" type="none"/>
              <a:tailEnd len="sm" w="sm" type="none"/>
            </a:ln>
          </p:spPr>
        </p:cxnSp>
        <p:cxnSp>
          <p:nvCxnSpPr>
            <p:cNvPr id="95" name="Google Shape;95;p14"/>
            <p:cNvCxnSpPr>
              <a:stCxn id="81" idx="2"/>
              <a:endCxn id="96" idx="0"/>
            </p:cNvCxnSpPr>
            <p:nvPr/>
          </p:nvCxnSpPr>
          <p:spPr>
            <a:xfrm rot="5400000">
              <a:off x="5094380" y="1383062"/>
              <a:ext cx="372300" cy="1191900"/>
            </a:xfrm>
            <a:prstGeom prst="bentConnector3">
              <a:avLst>
                <a:gd fmla="val 49989" name="adj1"/>
              </a:avLst>
            </a:prstGeom>
            <a:noFill/>
            <a:ln cap="flat" cmpd="sng" w="19050">
              <a:solidFill>
                <a:srgbClr val="FFDDD2"/>
              </a:solidFill>
              <a:prstDash val="solid"/>
              <a:round/>
              <a:headEnd len="sm" w="sm" type="none"/>
              <a:tailEnd len="sm" w="sm" type="none"/>
            </a:ln>
          </p:spPr>
        </p:cxnSp>
        <p:sp>
          <p:nvSpPr>
            <p:cNvPr id="94" name="Google Shape;94;p14"/>
            <p:cNvSpPr/>
            <p:nvPr/>
          </p:nvSpPr>
          <p:spPr>
            <a:xfrm>
              <a:off x="6620361" y="2165080"/>
              <a:ext cx="10155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Blood supply </a:t>
              </a:r>
              <a:endParaRPr sz="1200">
                <a:solidFill>
                  <a:srgbClr val="7575AC"/>
                </a:solidFill>
                <a:latin typeface="Mada"/>
                <a:ea typeface="Mada"/>
                <a:cs typeface="Mada"/>
                <a:sym typeface="Mada"/>
              </a:endParaRPr>
            </a:p>
          </p:txBody>
        </p:sp>
        <p:sp>
          <p:nvSpPr>
            <p:cNvPr id="96" name="Google Shape;96;p14"/>
            <p:cNvSpPr/>
            <p:nvPr/>
          </p:nvSpPr>
          <p:spPr>
            <a:xfrm>
              <a:off x="4176710" y="2165080"/>
              <a:ext cx="10155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Segments</a:t>
              </a:r>
              <a:endParaRPr sz="1200">
                <a:solidFill>
                  <a:srgbClr val="7575AC"/>
                </a:solidFill>
                <a:latin typeface="Mada"/>
                <a:ea typeface="Mada"/>
                <a:cs typeface="Mada"/>
                <a:sym typeface="Mada"/>
              </a:endParaRPr>
            </a:p>
          </p:txBody>
        </p:sp>
      </p:grpSp>
      <p:grpSp>
        <p:nvGrpSpPr>
          <p:cNvPr id="97" name="Google Shape;97;p14"/>
          <p:cNvGrpSpPr/>
          <p:nvPr/>
        </p:nvGrpSpPr>
        <p:grpSpPr>
          <a:xfrm>
            <a:off x="323344" y="3247190"/>
            <a:ext cx="467181" cy="476434"/>
            <a:chOff x="2410712" y="2415450"/>
            <a:chExt cx="312600" cy="312600"/>
          </a:xfrm>
        </p:grpSpPr>
        <p:sp>
          <p:nvSpPr>
            <p:cNvPr id="98" name="Google Shape;98;p1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 name="Google Shape;100;p14"/>
          <p:cNvSpPr txBox="1"/>
          <p:nvPr/>
        </p:nvSpPr>
        <p:spPr>
          <a:xfrm>
            <a:off x="780625" y="3273825"/>
            <a:ext cx="5328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Bronchopulmonary segments:</a:t>
            </a:r>
            <a:endParaRPr b="1" sz="1800">
              <a:solidFill>
                <a:srgbClr val="006D77"/>
              </a:solidFill>
              <a:highlight>
                <a:srgbClr val="EDF9F9"/>
              </a:highlight>
              <a:latin typeface="Lora"/>
              <a:ea typeface="Lora"/>
              <a:cs typeface="Lora"/>
              <a:sym typeface="Lora"/>
            </a:endParaRPr>
          </a:p>
        </p:txBody>
      </p:sp>
      <p:grpSp>
        <p:nvGrpSpPr>
          <p:cNvPr id="101" name="Google Shape;101;p14"/>
          <p:cNvGrpSpPr/>
          <p:nvPr/>
        </p:nvGrpSpPr>
        <p:grpSpPr>
          <a:xfrm>
            <a:off x="323344" y="8657390"/>
            <a:ext cx="467181" cy="476434"/>
            <a:chOff x="2410712" y="2415450"/>
            <a:chExt cx="312600" cy="312600"/>
          </a:xfrm>
        </p:grpSpPr>
        <p:sp>
          <p:nvSpPr>
            <p:cNvPr id="102" name="Google Shape;102;p1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14"/>
          <p:cNvSpPr txBox="1"/>
          <p:nvPr/>
        </p:nvSpPr>
        <p:spPr>
          <a:xfrm>
            <a:off x="780625" y="8657400"/>
            <a:ext cx="5328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Blood supply:</a:t>
            </a:r>
            <a:endParaRPr b="1" sz="1800">
              <a:solidFill>
                <a:srgbClr val="006D77"/>
              </a:solidFill>
              <a:highlight>
                <a:srgbClr val="EDF9F9"/>
              </a:highlight>
              <a:latin typeface="Lora"/>
              <a:ea typeface="Lora"/>
              <a:cs typeface="Lora"/>
              <a:sym typeface="Lora"/>
            </a:endParaRPr>
          </a:p>
        </p:txBody>
      </p:sp>
      <p:pic>
        <p:nvPicPr>
          <p:cNvPr id="105" name="Google Shape;105;p14"/>
          <p:cNvPicPr preferRelativeResize="0"/>
          <p:nvPr/>
        </p:nvPicPr>
        <p:blipFill rotWithShape="1">
          <a:blip r:embed="rId3">
            <a:alphaModFix/>
          </a:blip>
          <a:srcRect b="2587" l="5171" r="6583" t="12853"/>
          <a:stretch/>
        </p:blipFill>
        <p:spPr>
          <a:xfrm>
            <a:off x="5341600" y="8572727"/>
            <a:ext cx="1929575" cy="1952399"/>
          </a:xfrm>
          <a:prstGeom prst="rect">
            <a:avLst/>
          </a:prstGeom>
          <a:noFill/>
          <a:ln cap="flat" cmpd="sng" w="19050">
            <a:solidFill>
              <a:srgbClr val="FFDDD2"/>
            </a:solidFill>
            <a:prstDash val="dash"/>
            <a:round/>
            <a:headEnd len="sm" w="sm" type="none"/>
            <a:tailEnd len="sm" w="sm" type="none"/>
          </a:ln>
        </p:spPr>
      </p:pic>
      <p:sp>
        <p:nvSpPr>
          <p:cNvPr id="106" name="Google Shape;106;p14"/>
          <p:cNvSpPr txBox="1"/>
          <p:nvPr/>
        </p:nvSpPr>
        <p:spPr>
          <a:xfrm>
            <a:off x="323350" y="8906025"/>
            <a:ext cx="4956900" cy="1549500"/>
          </a:xfrm>
          <a:prstGeom prst="rect">
            <a:avLst/>
          </a:prstGeom>
          <a:noFill/>
          <a:ln>
            <a:noFill/>
          </a:ln>
        </p:spPr>
        <p:txBody>
          <a:bodyPr anchorCtr="0" anchor="ctr" bIns="91425" lIns="91425" spcFirstLastPara="1" rIns="91425" wrap="square" tIns="91425">
            <a:noAutofit/>
          </a:bodyPr>
          <a:lstStyle/>
          <a:p>
            <a:pPr indent="-211199" lvl="0" marL="269999" rtl="0" algn="l">
              <a:spcBef>
                <a:spcPts val="0"/>
              </a:spcBef>
              <a:spcAft>
                <a:spcPts val="0"/>
              </a:spcAft>
              <a:buSzPts val="1200"/>
              <a:buFont typeface="Mada"/>
              <a:buChar char="●"/>
            </a:pPr>
            <a:r>
              <a:rPr lang="en-GB" sz="1200">
                <a:latin typeface="Mada"/>
                <a:ea typeface="Mada"/>
                <a:cs typeface="Mada"/>
                <a:sym typeface="Mada"/>
              </a:rPr>
              <a:t>Lungs do not receive any vascular supply from the pulmonary vessels (pulmonary artery or veins) </a:t>
            </a:r>
            <a:r>
              <a:rPr lang="en-GB" sz="1100">
                <a:solidFill>
                  <a:srgbClr val="6AA84F"/>
                </a:solidFill>
                <a:latin typeface="Mada"/>
                <a:ea typeface="Mada"/>
                <a:cs typeface="Mada"/>
                <a:sym typeface="Mada"/>
              </a:rPr>
              <a:t>As they are part of the pulmonary circulation.</a:t>
            </a:r>
            <a:endParaRPr sz="1100">
              <a:solidFill>
                <a:srgbClr val="6AA84F"/>
              </a:solidFill>
              <a:latin typeface="Mada"/>
              <a:ea typeface="Mada"/>
              <a:cs typeface="Mada"/>
              <a:sym typeface="Mada"/>
            </a:endParaRPr>
          </a:p>
          <a:p>
            <a:pPr indent="-211199" lvl="0" marL="269999" rtl="0" algn="l">
              <a:spcBef>
                <a:spcPts val="0"/>
              </a:spcBef>
              <a:spcAft>
                <a:spcPts val="0"/>
              </a:spcAft>
              <a:buSzPts val="1200"/>
              <a:buFont typeface="Mada"/>
              <a:buChar char="●"/>
            </a:pPr>
            <a:r>
              <a:rPr lang="en-GB" sz="1200">
                <a:latin typeface="Mada"/>
                <a:ea typeface="Mada"/>
                <a:cs typeface="Mada"/>
                <a:sym typeface="Mada"/>
              </a:rPr>
              <a:t>Blood delivered to lung tissue via the </a:t>
            </a:r>
            <a:r>
              <a:rPr lang="en-GB" sz="1200">
                <a:latin typeface="Mada"/>
                <a:ea typeface="Mada"/>
                <a:cs typeface="Mada"/>
                <a:sym typeface="Mada"/>
              </a:rPr>
              <a:t>bronchial</a:t>
            </a:r>
            <a:r>
              <a:rPr lang="en-GB" sz="1200">
                <a:latin typeface="Mada"/>
                <a:ea typeface="Mada"/>
                <a:cs typeface="Mada"/>
                <a:sym typeface="Mada"/>
              </a:rPr>
              <a:t> arteries.</a:t>
            </a:r>
            <a:endParaRPr sz="1200">
              <a:latin typeface="Mada"/>
              <a:ea typeface="Mada"/>
              <a:cs typeface="Mada"/>
              <a:sym typeface="Mada"/>
            </a:endParaRPr>
          </a:p>
          <a:p>
            <a:pPr indent="-211199" lvl="0" marL="269999" rtl="0" algn="l">
              <a:spcBef>
                <a:spcPts val="0"/>
              </a:spcBef>
              <a:spcAft>
                <a:spcPts val="0"/>
              </a:spcAft>
              <a:buSzPts val="1200"/>
              <a:buFont typeface="Mada"/>
              <a:buChar char="●"/>
            </a:pPr>
            <a:r>
              <a:rPr lang="en-GB" sz="1200">
                <a:latin typeface="Mada"/>
                <a:ea typeface="Mada"/>
                <a:cs typeface="Mada"/>
                <a:sym typeface="Mada"/>
              </a:rPr>
              <a:t>Vessels evolve from </a:t>
            </a:r>
            <a:r>
              <a:rPr lang="en-GB" sz="1100">
                <a:solidFill>
                  <a:srgbClr val="6AA84F"/>
                </a:solidFill>
                <a:latin typeface="Mada"/>
                <a:ea typeface="Mada"/>
                <a:cs typeface="Mada"/>
                <a:sym typeface="Mada"/>
              </a:rPr>
              <a:t>intercostal arteries or directly from</a:t>
            </a:r>
            <a:r>
              <a:rPr lang="en-GB" sz="1200">
                <a:latin typeface="Mada"/>
                <a:ea typeface="Mada"/>
                <a:cs typeface="Mada"/>
                <a:sym typeface="Mada"/>
              </a:rPr>
              <a:t> aortic arch.</a:t>
            </a:r>
            <a:endParaRPr sz="1200">
              <a:latin typeface="Mada"/>
              <a:ea typeface="Mada"/>
              <a:cs typeface="Mada"/>
              <a:sym typeface="Mada"/>
            </a:endParaRPr>
          </a:p>
          <a:p>
            <a:pPr indent="-211199" lvl="0" marL="269999" rtl="0" algn="l">
              <a:spcBef>
                <a:spcPts val="0"/>
              </a:spcBef>
              <a:spcAft>
                <a:spcPts val="0"/>
              </a:spcAft>
              <a:buSzPts val="1200"/>
              <a:buFont typeface="Mada"/>
              <a:buChar char="●"/>
            </a:pPr>
            <a:r>
              <a:rPr lang="en-GB" sz="1200">
                <a:latin typeface="Mada"/>
                <a:ea typeface="Mada"/>
                <a:cs typeface="Mada"/>
                <a:sym typeface="Mada"/>
              </a:rPr>
              <a:t>Travel along the bronchial tree. </a:t>
            </a:r>
            <a:endParaRPr sz="1200">
              <a:latin typeface="Mada"/>
              <a:ea typeface="Mada"/>
              <a:cs typeface="Mada"/>
              <a:sym typeface="Mada"/>
            </a:endParaRPr>
          </a:p>
        </p:txBody>
      </p:sp>
      <p:sp>
        <p:nvSpPr>
          <p:cNvPr id="107" name="Google Shape;107;p14"/>
          <p:cNvSpPr txBox="1"/>
          <p:nvPr/>
        </p:nvSpPr>
        <p:spPr>
          <a:xfrm>
            <a:off x="1114225" y="171688"/>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Anatomy</a:t>
            </a:r>
            <a:r>
              <a:rPr b="1" lang="en-GB" sz="2200">
                <a:solidFill>
                  <a:srgbClr val="006D77"/>
                </a:solidFill>
                <a:latin typeface="Lora"/>
                <a:ea typeface="Lora"/>
                <a:cs typeface="Lora"/>
                <a:sym typeface="Lora"/>
              </a:rPr>
              <a:t> of the lung:</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sp>
        <p:nvSpPr>
          <p:cNvPr id="108" name="Google Shape;108;p14"/>
          <p:cNvSpPr/>
          <p:nvPr/>
        </p:nvSpPr>
        <p:spPr>
          <a:xfrm>
            <a:off x="475750" y="4264050"/>
            <a:ext cx="3203400" cy="4000200"/>
          </a:xfrm>
          <a:prstGeom prst="roundRect">
            <a:avLst>
              <a:gd fmla="val 22613" name="adj"/>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4"/>
          <p:cNvSpPr/>
          <p:nvPr/>
        </p:nvSpPr>
        <p:spPr>
          <a:xfrm>
            <a:off x="3880225" y="4264050"/>
            <a:ext cx="3203400" cy="4000200"/>
          </a:xfrm>
          <a:prstGeom prst="roundRect">
            <a:avLst>
              <a:gd fmla="val 22613" name="adj"/>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4"/>
          <p:cNvSpPr/>
          <p:nvPr/>
        </p:nvSpPr>
        <p:spPr>
          <a:xfrm flipH="1">
            <a:off x="1630603" y="3795903"/>
            <a:ext cx="1101819" cy="810236"/>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4"/>
          <p:cNvSpPr txBox="1"/>
          <p:nvPr/>
        </p:nvSpPr>
        <p:spPr>
          <a:xfrm>
            <a:off x="1725513" y="3928771"/>
            <a:ext cx="912000" cy="5445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en-GB" sz="1600">
                <a:solidFill>
                  <a:srgbClr val="006D77"/>
                </a:solidFill>
                <a:latin typeface="Lora"/>
                <a:ea typeface="Lora"/>
                <a:cs typeface="Lora"/>
                <a:sym typeface="Lora"/>
              </a:rPr>
              <a:t>Right Lung</a:t>
            </a:r>
            <a:endParaRPr sz="1800">
              <a:solidFill>
                <a:srgbClr val="006D77"/>
              </a:solidFill>
              <a:latin typeface="Lora"/>
              <a:ea typeface="Lora"/>
              <a:cs typeface="Lora"/>
              <a:sym typeface="Lora"/>
            </a:endParaRPr>
          </a:p>
        </p:txBody>
      </p:sp>
      <p:sp>
        <p:nvSpPr>
          <p:cNvPr id="112" name="Google Shape;112;p14"/>
          <p:cNvSpPr txBox="1"/>
          <p:nvPr/>
        </p:nvSpPr>
        <p:spPr>
          <a:xfrm>
            <a:off x="3905575" y="4627375"/>
            <a:ext cx="2809500" cy="1243200"/>
          </a:xfrm>
          <a:prstGeom prst="rect">
            <a:avLst/>
          </a:prstGeom>
          <a:noFill/>
          <a:ln>
            <a:noFill/>
          </a:ln>
        </p:spPr>
        <p:txBody>
          <a:bodyPr anchorCtr="0" anchor="t" bIns="0" lIns="0" spcFirstLastPara="1" rIns="0" wrap="square" tIns="6025">
            <a:noAutofit/>
          </a:bodyPr>
          <a:lstStyle/>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Has 2 lobes:</a:t>
            </a:r>
            <a:endParaRPr sz="1000">
              <a:solidFill>
                <a:srgbClr val="6AA84F"/>
              </a:solidFill>
              <a:latin typeface="Mada"/>
              <a:ea typeface="Mada"/>
              <a:cs typeface="Mada"/>
              <a:sym typeface="Mada"/>
            </a:endParaRPr>
          </a:p>
          <a:p>
            <a:pPr indent="-292100" lvl="1" marL="9144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Upper lobe, divided into [Apico-posterior (S1+S2), Anterior (S3) segments] and has Lingular division [Superior (S4), inferior (S5) segments].</a:t>
            </a:r>
            <a:endParaRPr sz="1000">
              <a:solidFill>
                <a:srgbClr val="6AA84F"/>
              </a:solidFill>
              <a:latin typeface="Mada"/>
              <a:ea typeface="Mada"/>
              <a:cs typeface="Mada"/>
              <a:sym typeface="Mada"/>
            </a:endParaRPr>
          </a:p>
          <a:p>
            <a:pPr indent="-292100" lvl="1" marL="9144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Lower lobe, divided into Superior or Apical lower (S6), Anterior-medial basal (S7+8), Lateral basal (S9) and Posterior basal (S10) segments], has no medial segment due to the position of the heart.</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Has oblique fissure which divides the left lung.</a:t>
            </a:r>
            <a:endParaRPr sz="1000">
              <a:latin typeface="Mada"/>
              <a:ea typeface="Mada"/>
              <a:cs typeface="Mada"/>
              <a:sym typeface="Mada"/>
            </a:endParaRPr>
          </a:p>
        </p:txBody>
      </p:sp>
      <p:sp>
        <p:nvSpPr>
          <p:cNvPr id="113" name="Google Shape;113;p14"/>
          <p:cNvSpPr/>
          <p:nvPr/>
        </p:nvSpPr>
        <p:spPr>
          <a:xfrm flipH="1">
            <a:off x="4998513" y="3797406"/>
            <a:ext cx="1128199" cy="807230"/>
          </a:xfrm>
          <a:custGeom>
            <a:rect b="b" l="l" r="r" t="t"/>
            <a:pathLst>
              <a:path extrusionOk="0" h="12087" w="16893">
                <a:moveTo>
                  <a:pt x="9066" y="1"/>
                </a:moveTo>
                <a:cubicBezTo>
                  <a:pt x="7695" y="1"/>
                  <a:pt x="6073" y="215"/>
                  <a:pt x="4159" y="725"/>
                </a:cubicBezTo>
                <a:cubicBezTo>
                  <a:pt x="1862" y="1337"/>
                  <a:pt x="375" y="2074"/>
                  <a:pt x="177" y="4210"/>
                </a:cubicBezTo>
                <a:cubicBezTo>
                  <a:pt x="1" y="6115"/>
                  <a:pt x="800" y="8433"/>
                  <a:pt x="2785" y="10177"/>
                </a:cubicBezTo>
                <a:cubicBezTo>
                  <a:pt x="4602" y="11773"/>
                  <a:pt x="6115" y="12087"/>
                  <a:pt x="7966" y="12087"/>
                </a:cubicBezTo>
                <a:cubicBezTo>
                  <a:pt x="8388" y="12087"/>
                  <a:pt x="8827" y="12070"/>
                  <a:pt x="9291" y="12049"/>
                </a:cubicBezTo>
                <a:cubicBezTo>
                  <a:pt x="12991" y="11881"/>
                  <a:pt x="16893" y="8342"/>
                  <a:pt x="15878" y="4210"/>
                </a:cubicBezTo>
                <a:cubicBezTo>
                  <a:pt x="15438" y="2422"/>
                  <a:pt x="13671" y="1"/>
                  <a:pt x="9066"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4"/>
          <p:cNvSpPr txBox="1"/>
          <p:nvPr/>
        </p:nvSpPr>
        <p:spPr>
          <a:xfrm>
            <a:off x="5136625" y="3928775"/>
            <a:ext cx="912000" cy="5445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en-GB" sz="1600">
                <a:solidFill>
                  <a:srgbClr val="006D77"/>
                </a:solidFill>
                <a:latin typeface="Lora"/>
                <a:ea typeface="Lora"/>
                <a:cs typeface="Lora"/>
                <a:sym typeface="Lora"/>
              </a:rPr>
              <a:t>Left Lung</a:t>
            </a:r>
            <a:endParaRPr sz="1800">
              <a:solidFill>
                <a:srgbClr val="006D77"/>
              </a:solidFill>
              <a:latin typeface="Lora"/>
              <a:ea typeface="Lora"/>
              <a:cs typeface="Lora"/>
              <a:sym typeface="Lora"/>
            </a:endParaRPr>
          </a:p>
        </p:txBody>
      </p:sp>
      <p:sp>
        <p:nvSpPr>
          <p:cNvPr id="115" name="Google Shape;115;p14"/>
          <p:cNvSpPr txBox="1"/>
          <p:nvPr/>
        </p:nvSpPr>
        <p:spPr>
          <a:xfrm>
            <a:off x="512025" y="4551175"/>
            <a:ext cx="2956800" cy="1243200"/>
          </a:xfrm>
          <a:prstGeom prst="rect">
            <a:avLst/>
          </a:prstGeom>
          <a:noFill/>
          <a:ln>
            <a:noFill/>
          </a:ln>
        </p:spPr>
        <p:txBody>
          <a:bodyPr anchorCtr="0" anchor="t" bIns="0" lIns="0" spcFirstLastPara="1" rIns="0" wrap="square" tIns="6025">
            <a:noAutofit/>
          </a:bodyPr>
          <a:lstStyle/>
          <a:p>
            <a:pPr indent="-285750" lvl="0" marL="457200" rtl="0" algn="l">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Has 3 lobes:</a:t>
            </a:r>
            <a:endParaRPr sz="900">
              <a:solidFill>
                <a:srgbClr val="6AA84F"/>
              </a:solidFill>
              <a:latin typeface="Mada"/>
              <a:ea typeface="Mada"/>
              <a:cs typeface="Mada"/>
              <a:sym typeface="Mada"/>
            </a:endParaRPr>
          </a:p>
          <a:p>
            <a:pPr indent="-285750" lvl="1" marL="914400" rtl="0" algn="l">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Upper lobe, divided into 3 segments [Apical (S1), Posterior (S2), Anterior (S3)].</a:t>
            </a:r>
            <a:endParaRPr sz="900">
              <a:solidFill>
                <a:srgbClr val="6AA84F"/>
              </a:solidFill>
              <a:latin typeface="Mada"/>
              <a:ea typeface="Mada"/>
              <a:cs typeface="Mada"/>
              <a:sym typeface="Mada"/>
            </a:endParaRPr>
          </a:p>
          <a:p>
            <a:pPr indent="-285750" lvl="1" marL="914400" rtl="0" algn="l">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Middle lobe, divided into 2 segments [Lateral (S4), Medial (S5)] (present in the left lung as Lingular division of upper lobe).</a:t>
            </a:r>
            <a:endParaRPr sz="900">
              <a:solidFill>
                <a:srgbClr val="6AA84F"/>
              </a:solidFill>
              <a:latin typeface="Mada"/>
              <a:ea typeface="Mada"/>
              <a:cs typeface="Mada"/>
              <a:sym typeface="Mada"/>
            </a:endParaRPr>
          </a:p>
          <a:p>
            <a:pPr indent="-285750" lvl="1" marL="914400" rtl="0" algn="l">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Lower lobe, divided into 5 segments [Superior or Apical lower (S6), Medial basal (S7), Anterior basal (S8), Lateral basal (S9) Posterior basal (S10)].</a:t>
            </a:r>
            <a:endParaRPr sz="900">
              <a:solidFill>
                <a:srgbClr val="6AA84F"/>
              </a:solidFill>
              <a:latin typeface="Mada"/>
              <a:ea typeface="Mada"/>
              <a:cs typeface="Mada"/>
              <a:sym typeface="Mada"/>
            </a:endParaRPr>
          </a:p>
          <a:p>
            <a:pPr indent="0" lvl="0" marL="0" rtl="0" algn="l">
              <a:spcBef>
                <a:spcPts val="0"/>
              </a:spcBef>
              <a:spcAft>
                <a:spcPts val="0"/>
              </a:spcAft>
              <a:buNone/>
            </a:pPr>
            <a:r>
              <a:t/>
            </a:r>
            <a:endParaRPr sz="900">
              <a:solidFill>
                <a:srgbClr val="6AA84F"/>
              </a:solidFill>
              <a:latin typeface="Mada"/>
              <a:ea typeface="Mada"/>
              <a:cs typeface="Mada"/>
              <a:sym typeface="Mada"/>
            </a:endParaRPr>
          </a:p>
          <a:p>
            <a:pPr indent="-285750" lvl="0" marL="457200" rtl="0" algn="l">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Has 2 fissures:</a:t>
            </a:r>
            <a:endParaRPr sz="900">
              <a:solidFill>
                <a:srgbClr val="6AA84F"/>
              </a:solidFill>
              <a:latin typeface="Mada"/>
              <a:ea typeface="Mada"/>
              <a:cs typeface="Mada"/>
              <a:sym typeface="Mada"/>
            </a:endParaRPr>
          </a:p>
          <a:p>
            <a:pPr indent="-285750" lvl="1" marL="630000" rtl="0" algn="l">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oblique fissure: divides the lower lobe from other lobes.</a:t>
            </a:r>
            <a:endParaRPr sz="900">
              <a:solidFill>
                <a:srgbClr val="6AA84F"/>
              </a:solidFill>
              <a:latin typeface="Mada"/>
              <a:ea typeface="Mada"/>
              <a:cs typeface="Mada"/>
              <a:sym typeface="Mada"/>
            </a:endParaRPr>
          </a:p>
          <a:p>
            <a:pPr indent="-285750" lvl="1" marL="630000" rtl="0" algn="l">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transverse (horizontal) fissure: divides the upper and middle lobes.</a:t>
            </a:r>
            <a:endParaRPr sz="900">
              <a:latin typeface="Mada"/>
              <a:ea typeface="Mada"/>
              <a:cs typeface="Mada"/>
              <a:sym typeface="Mada"/>
            </a:endParaRPr>
          </a:p>
        </p:txBody>
      </p:sp>
      <p:pic>
        <p:nvPicPr>
          <p:cNvPr id="116" name="Google Shape;116;p14"/>
          <p:cNvPicPr preferRelativeResize="0"/>
          <p:nvPr/>
        </p:nvPicPr>
        <p:blipFill rotWithShape="1">
          <a:blip r:embed="rId4">
            <a:alphaModFix/>
          </a:blip>
          <a:srcRect b="18120" l="5159" r="0" t="0"/>
          <a:stretch/>
        </p:blipFill>
        <p:spPr>
          <a:xfrm>
            <a:off x="1194875" y="6894038"/>
            <a:ext cx="1727975" cy="1079774"/>
          </a:xfrm>
          <a:prstGeom prst="rect">
            <a:avLst/>
          </a:prstGeom>
          <a:noFill/>
          <a:ln>
            <a:noFill/>
          </a:ln>
        </p:spPr>
      </p:pic>
      <p:pic>
        <p:nvPicPr>
          <p:cNvPr id="117" name="Google Shape;117;p14"/>
          <p:cNvPicPr preferRelativeResize="0"/>
          <p:nvPr/>
        </p:nvPicPr>
        <p:blipFill rotWithShape="1">
          <a:blip r:embed="rId5">
            <a:alphaModFix/>
          </a:blip>
          <a:srcRect b="17681" l="0" r="0" t="0"/>
          <a:stretch/>
        </p:blipFill>
        <p:spPr>
          <a:xfrm>
            <a:off x="4679425" y="6890148"/>
            <a:ext cx="1727975" cy="1079752"/>
          </a:xfrm>
          <a:prstGeom prst="rect">
            <a:avLst/>
          </a:prstGeom>
          <a:noFill/>
          <a:ln>
            <a:noFill/>
          </a:ln>
        </p:spPr>
      </p:pic>
      <p:cxnSp>
        <p:nvCxnSpPr>
          <p:cNvPr id="118" name="Google Shape;118;p14"/>
          <p:cNvCxnSpPr/>
          <p:nvPr/>
        </p:nvCxnSpPr>
        <p:spPr>
          <a:xfrm>
            <a:off x="2077075" y="677550"/>
            <a:ext cx="3600000" cy="3900"/>
          </a:xfrm>
          <a:prstGeom prst="straightConnector1">
            <a:avLst/>
          </a:prstGeom>
          <a:noFill/>
          <a:ln cap="flat" cmpd="sng" w="19050">
            <a:solidFill>
              <a:srgbClr val="83C5BE"/>
            </a:solidFill>
            <a:prstDash val="solid"/>
            <a:round/>
            <a:headEnd len="med" w="med" type="oval"/>
            <a:tailEnd len="med" w="med" type="oval"/>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sp>
        <p:nvSpPr>
          <p:cNvPr id="1467" name="Google Shape;1467;p32"/>
          <p:cNvSpPr txBox="1"/>
          <p:nvPr/>
        </p:nvSpPr>
        <p:spPr>
          <a:xfrm>
            <a:off x="1387850" y="8371275"/>
            <a:ext cx="2474400" cy="20520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32"/>
          <p:cNvSpPr txBox="1"/>
          <p:nvPr/>
        </p:nvSpPr>
        <p:spPr>
          <a:xfrm>
            <a:off x="1188900" y="970600"/>
            <a:ext cx="6117300" cy="161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1C4588"/>
              </a:solidFill>
              <a:latin typeface="Mada"/>
              <a:ea typeface="Mada"/>
              <a:cs typeface="Mada"/>
              <a:sym typeface="Mada"/>
            </a:endParaRPr>
          </a:p>
          <a:p>
            <a:pPr indent="0" lvl="0" marL="0" rtl="0" algn="l">
              <a:lnSpc>
                <a:spcPct val="115000"/>
              </a:lnSpc>
              <a:spcBef>
                <a:spcPts val="0"/>
              </a:spcBef>
              <a:spcAft>
                <a:spcPts val="0"/>
              </a:spcAft>
              <a:buNone/>
            </a:pPr>
            <a:r>
              <a:t/>
            </a:r>
            <a:endParaRPr b="1" sz="1200">
              <a:solidFill>
                <a:srgbClr val="0B5394"/>
              </a:solidFill>
              <a:latin typeface="Mada"/>
              <a:ea typeface="Mada"/>
              <a:cs typeface="Mada"/>
              <a:sym typeface="Mada"/>
            </a:endParaRPr>
          </a:p>
          <a:p>
            <a:pPr indent="0" lvl="0" marL="0" rtl="0" algn="l">
              <a:lnSpc>
                <a:spcPct val="115000"/>
              </a:lnSpc>
              <a:spcBef>
                <a:spcPts val="0"/>
              </a:spcBef>
              <a:spcAft>
                <a:spcPts val="0"/>
              </a:spcAft>
              <a:buNone/>
            </a:pPr>
            <a:r>
              <a:t/>
            </a:r>
            <a:endParaRPr b="1" sz="1200">
              <a:solidFill>
                <a:srgbClr val="0B5394"/>
              </a:solidFill>
              <a:latin typeface="Mada"/>
              <a:ea typeface="Mada"/>
              <a:cs typeface="Mada"/>
              <a:sym typeface="Mada"/>
            </a:endParaRPr>
          </a:p>
          <a:p>
            <a:pPr indent="-213848" lvl="0" marL="269999" rtl="0" algn="l">
              <a:lnSpc>
                <a:spcPct val="115000"/>
              </a:lnSpc>
              <a:spcBef>
                <a:spcPts val="0"/>
              </a:spcBef>
              <a:spcAft>
                <a:spcPts val="0"/>
              </a:spcAft>
              <a:buClr>
                <a:srgbClr val="0B5394"/>
              </a:buClr>
              <a:buSzPts val="1100"/>
              <a:buFont typeface="Mada"/>
              <a:buChar char="●"/>
            </a:pPr>
            <a:r>
              <a:rPr lang="en-GB" sz="1100">
                <a:solidFill>
                  <a:srgbClr val="0B5394"/>
                </a:solidFill>
                <a:latin typeface="Mada"/>
                <a:ea typeface="Mada"/>
                <a:cs typeface="Mada"/>
                <a:sym typeface="Mada"/>
              </a:rPr>
              <a:t>History of  a potential thoracic surgical patient should include presenting symptoms, previous diagnosis of cardio­ pulmonary disease, comorbid conditions such as diabetes mellitus, renal and liver dysfunction, current medications and allergies, tobacco use, and alcohol use. As the most fre­quent complications are pulmonary and cardiovascular, the history should focus on these areas.</a:t>
            </a:r>
            <a:endParaRPr sz="1100">
              <a:solidFill>
                <a:srgbClr val="0B5394"/>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rgbClr val="0B5394"/>
              </a:solidFill>
              <a:latin typeface="Mada"/>
              <a:ea typeface="Mada"/>
              <a:cs typeface="Mada"/>
              <a:sym typeface="Mada"/>
            </a:endParaRPr>
          </a:p>
          <a:p>
            <a:pPr indent="-213848" lvl="0" marL="269999" rtl="0" algn="l">
              <a:lnSpc>
                <a:spcPct val="115000"/>
              </a:lnSpc>
              <a:spcBef>
                <a:spcPts val="0"/>
              </a:spcBef>
              <a:spcAft>
                <a:spcPts val="0"/>
              </a:spcAft>
              <a:buClr>
                <a:srgbClr val="0B5394"/>
              </a:buClr>
              <a:buSzPts val="1100"/>
              <a:buFont typeface="Mada"/>
              <a:buChar char="●"/>
            </a:pPr>
            <a:r>
              <a:rPr b="1" lang="en-GB" sz="1100">
                <a:solidFill>
                  <a:srgbClr val="0B5394"/>
                </a:solidFill>
                <a:latin typeface="Mada"/>
                <a:ea typeface="Mada"/>
                <a:cs typeface="Mada"/>
                <a:sym typeface="Mada"/>
              </a:rPr>
              <a:t>Major presenting symptoms:</a:t>
            </a:r>
            <a:endParaRPr b="1" sz="1100">
              <a:solidFill>
                <a:srgbClr val="0B5394"/>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rgbClr val="0B5394"/>
              </a:solidFill>
              <a:latin typeface="Mada"/>
              <a:ea typeface="Mada"/>
              <a:cs typeface="Mada"/>
              <a:sym typeface="Mada"/>
            </a:endParaRPr>
          </a:p>
          <a:p>
            <a:pPr indent="0" lvl="0" marL="0" rtl="0" algn="l">
              <a:lnSpc>
                <a:spcPct val="115000"/>
              </a:lnSpc>
              <a:spcBef>
                <a:spcPts val="0"/>
              </a:spcBef>
              <a:spcAft>
                <a:spcPts val="0"/>
              </a:spcAft>
              <a:buNone/>
            </a:pPr>
            <a:r>
              <a:t/>
            </a:r>
            <a:endParaRPr sz="12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sz="1200">
              <a:latin typeface="Mada"/>
              <a:ea typeface="Mada"/>
              <a:cs typeface="Mada"/>
              <a:sym typeface="Mada"/>
            </a:endParaRPr>
          </a:p>
          <a:p>
            <a:pPr indent="0" lvl="0" marL="0" rtl="0" algn="l">
              <a:lnSpc>
                <a:spcPct val="115000"/>
              </a:lnSpc>
              <a:spcBef>
                <a:spcPts val="1600"/>
              </a:spcBef>
              <a:spcAft>
                <a:spcPts val="0"/>
              </a:spcAft>
              <a:buNone/>
            </a:pPr>
            <a:r>
              <a:t/>
            </a:r>
            <a:endParaRPr sz="1200">
              <a:solidFill>
                <a:srgbClr val="0B5394"/>
              </a:solidFill>
              <a:highlight>
                <a:srgbClr val="CCCCCC"/>
              </a:highlight>
              <a:latin typeface="Mada"/>
              <a:ea typeface="Mada"/>
              <a:cs typeface="Mada"/>
              <a:sym typeface="Mada"/>
            </a:endParaRPr>
          </a:p>
          <a:p>
            <a:pPr indent="0" lvl="0" marL="0" rtl="0" algn="l">
              <a:lnSpc>
                <a:spcPct val="115000"/>
              </a:lnSpc>
              <a:spcBef>
                <a:spcPts val="0"/>
              </a:spcBef>
              <a:spcAft>
                <a:spcPts val="0"/>
              </a:spcAft>
              <a:buNone/>
            </a:pPr>
            <a:r>
              <a:t/>
            </a:r>
            <a:endParaRPr sz="1200">
              <a:solidFill>
                <a:srgbClr val="0B5394"/>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rgbClr val="0B5394"/>
              </a:solidFill>
              <a:latin typeface="Mada"/>
              <a:ea typeface="Mada"/>
              <a:cs typeface="Mada"/>
              <a:sym typeface="Mada"/>
            </a:endParaRPr>
          </a:p>
        </p:txBody>
      </p:sp>
      <p:sp>
        <p:nvSpPr>
          <p:cNvPr id="1469" name="Google Shape;1469;p3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32"/>
          <p:cNvSpPr txBox="1"/>
          <p:nvPr/>
        </p:nvSpPr>
        <p:spPr>
          <a:xfrm>
            <a:off x="1161975" y="5562700"/>
            <a:ext cx="6251700" cy="236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100">
              <a:solidFill>
                <a:srgbClr val="0B5394"/>
              </a:solidFill>
              <a:latin typeface="Mada"/>
              <a:ea typeface="Mada"/>
              <a:cs typeface="Mada"/>
              <a:sym typeface="Mada"/>
            </a:endParaRPr>
          </a:p>
          <a:p>
            <a:pPr indent="-203200" lvl="0" marL="266700" rtl="0" algn="l">
              <a:lnSpc>
                <a:spcPct val="115000"/>
              </a:lnSpc>
              <a:spcBef>
                <a:spcPts val="0"/>
              </a:spcBef>
              <a:spcAft>
                <a:spcPts val="0"/>
              </a:spcAft>
              <a:buClr>
                <a:srgbClr val="0B5394"/>
              </a:buClr>
              <a:buSzPts val="1100"/>
              <a:buFont typeface="Mada"/>
              <a:buChar char="●"/>
            </a:pPr>
            <a:r>
              <a:rPr lang="en-GB" sz="1100">
                <a:solidFill>
                  <a:srgbClr val="0B5394"/>
                </a:solidFill>
                <a:latin typeface="Mada"/>
                <a:ea typeface="Mada"/>
                <a:cs typeface="Mada"/>
                <a:sym typeface="Mada"/>
              </a:rPr>
              <a:t>Examination begins with an assessment of overall appearance, looking especially for evidence of cachexia and generalized wasting. </a:t>
            </a:r>
            <a:endParaRPr sz="1100">
              <a:solidFill>
                <a:srgbClr val="0B5394"/>
              </a:solidFill>
              <a:latin typeface="Mada"/>
              <a:ea typeface="Mada"/>
              <a:cs typeface="Mada"/>
              <a:sym typeface="Mada"/>
            </a:endParaRPr>
          </a:p>
          <a:p>
            <a:pPr indent="-203200" lvl="0" marL="266700" rtl="0" algn="l">
              <a:lnSpc>
                <a:spcPct val="115000"/>
              </a:lnSpc>
              <a:spcBef>
                <a:spcPts val="0"/>
              </a:spcBef>
              <a:spcAft>
                <a:spcPts val="0"/>
              </a:spcAft>
              <a:buClr>
                <a:srgbClr val="0B5394"/>
              </a:buClr>
              <a:buSzPts val="1100"/>
              <a:buFont typeface="Mada"/>
              <a:buChar char="●"/>
            </a:pPr>
            <a:r>
              <a:rPr lang="en-GB" sz="1100">
                <a:solidFill>
                  <a:srgbClr val="0B5394"/>
                </a:solidFill>
                <a:latin typeface="Mada"/>
                <a:ea typeface="Mada"/>
                <a:cs typeface="Mada"/>
                <a:sym typeface="Mada"/>
              </a:rPr>
              <a:t>Cervical and supraclavicular lymphadenopathy can indicate metastatic disease.</a:t>
            </a:r>
            <a:endParaRPr sz="1100">
              <a:solidFill>
                <a:srgbClr val="0B5394"/>
              </a:solidFill>
              <a:latin typeface="Mada"/>
              <a:ea typeface="Mada"/>
              <a:cs typeface="Mada"/>
              <a:sym typeface="Mada"/>
            </a:endParaRPr>
          </a:p>
          <a:p>
            <a:pPr indent="-203200" lvl="0" marL="266700" rtl="0" algn="l">
              <a:lnSpc>
                <a:spcPct val="115000"/>
              </a:lnSpc>
              <a:spcBef>
                <a:spcPts val="0"/>
              </a:spcBef>
              <a:spcAft>
                <a:spcPts val="0"/>
              </a:spcAft>
              <a:buClr>
                <a:srgbClr val="0B5394"/>
              </a:buClr>
              <a:buSzPts val="1100"/>
              <a:buFont typeface="Mada"/>
              <a:buChar char="●"/>
            </a:pPr>
            <a:r>
              <a:rPr lang="en-GB" sz="1100">
                <a:solidFill>
                  <a:srgbClr val="0B5394"/>
                </a:solidFill>
                <a:latin typeface="Mada"/>
                <a:ea typeface="Mada"/>
                <a:cs typeface="Mada"/>
                <a:sym typeface="Mada"/>
              </a:rPr>
              <a:t> Cardiovascular examination should note murmurs (valvular disease), arrhythmias (atrial fibrillation), and presence of peripheral edema (congestive heart failure).</a:t>
            </a:r>
            <a:endParaRPr sz="1100">
              <a:solidFill>
                <a:srgbClr val="0B5394"/>
              </a:solidFill>
              <a:latin typeface="Mada"/>
              <a:ea typeface="Mada"/>
              <a:cs typeface="Mada"/>
              <a:sym typeface="Mada"/>
            </a:endParaRPr>
          </a:p>
          <a:p>
            <a:pPr indent="-203200" lvl="0" marL="266700" rtl="0" algn="l">
              <a:lnSpc>
                <a:spcPct val="115000"/>
              </a:lnSpc>
              <a:spcBef>
                <a:spcPts val="0"/>
              </a:spcBef>
              <a:spcAft>
                <a:spcPts val="0"/>
              </a:spcAft>
              <a:buClr>
                <a:srgbClr val="0B5394"/>
              </a:buClr>
              <a:buSzPts val="1100"/>
              <a:buFont typeface="Mada"/>
              <a:buChar char="●"/>
            </a:pPr>
            <a:r>
              <a:rPr lang="en-GB" sz="1100">
                <a:solidFill>
                  <a:srgbClr val="0B5394"/>
                </a:solidFill>
                <a:latin typeface="Mada"/>
                <a:ea typeface="Mada"/>
                <a:cs typeface="Mada"/>
                <a:sym typeface="Mada"/>
              </a:rPr>
              <a:t>Pulmonary examination should note respiratory rate, use of accessory respiratory muscles, and presence of wheezing or rales. </a:t>
            </a:r>
            <a:endParaRPr sz="1100">
              <a:solidFill>
                <a:srgbClr val="0B5394"/>
              </a:solidFill>
              <a:latin typeface="Mada"/>
              <a:ea typeface="Mada"/>
              <a:cs typeface="Mada"/>
              <a:sym typeface="Mada"/>
            </a:endParaRPr>
          </a:p>
          <a:p>
            <a:pPr indent="-203200" lvl="0" marL="266700" rtl="0" algn="l">
              <a:lnSpc>
                <a:spcPct val="115000"/>
              </a:lnSpc>
              <a:spcBef>
                <a:spcPts val="0"/>
              </a:spcBef>
              <a:spcAft>
                <a:spcPts val="0"/>
              </a:spcAft>
              <a:buClr>
                <a:srgbClr val="0B5394"/>
              </a:buClr>
              <a:buSzPts val="1100"/>
              <a:buFont typeface="Mada"/>
              <a:buChar char="●"/>
            </a:pPr>
            <a:r>
              <a:rPr lang="en-GB" sz="1100">
                <a:solidFill>
                  <a:srgbClr val="0B5394"/>
                </a:solidFill>
                <a:latin typeface="Mada"/>
                <a:ea typeface="Mada"/>
                <a:cs typeface="Mada"/>
                <a:sym typeface="Mada"/>
              </a:rPr>
              <a:t>Abdominal examination can confirm the presence of regional tenderness, organomegaly, masses, or adenopathy. </a:t>
            </a:r>
            <a:endParaRPr sz="1100">
              <a:solidFill>
                <a:srgbClr val="0B5394"/>
              </a:solidFill>
              <a:latin typeface="Mada"/>
              <a:ea typeface="Mada"/>
              <a:cs typeface="Mada"/>
              <a:sym typeface="Mada"/>
            </a:endParaRPr>
          </a:p>
          <a:p>
            <a:pPr indent="-203200" lvl="0" marL="266700" rtl="0" algn="l">
              <a:lnSpc>
                <a:spcPct val="115000"/>
              </a:lnSpc>
              <a:spcBef>
                <a:spcPts val="0"/>
              </a:spcBef>
              <a:spcAft>
                <a:spcPts val="0"/>
              </a:spcAft>
              <a:buClr>
                <a:srgbClr val="0B5394"/>
              </a:buClr>
              <a:buSzPts val="1100"/>
              <a:buFont typeface="Mada"/>
              <a:buChar char="●"/>
            </a:pPr>
            <a:r>
              <a:rPr lang="en-GB" sz="1100">
                <a:solidFill>
                  <a:srgbClr val="0B5394"/>
                </a:solidFill>
                <a:latin typeface="Mada"/>
                <a:ea typeface="Mada"/>
                <a:cs typeface="Mada"/>
                <a:sym typeface="Mada"/>
              </a:rPr>
              <a:t>The extremities should be examined for equality of pulses, cyanosis, or clubbing.</a:t>
            </a:r>
            <a:endParaRPr sz="1100">
              <a:solidFill>
                <a:srgbClr val="0B5394"/>
              </a:solidFill>
              <a:latin typeface="Mada"/>
              <a:ea typeface="Mada"/>
              <a:cs typeface="Mada"/>
              <a:sym typeface="Mada"/>
            </a:endParaRPr>
          </a:p>
          <a:p>
            <a:pPr indent="-203200" lvl="0" marL="266700" rtl="0" algn="l">
              <a:lnSpc>
                <a:spcPct val="115000"/>
              </a:lnSpc>
              <a:spcBef>
                <a:spcPts val="0"/>
              </a:spcBef>
              <a:spcAft>
                <a:spcPts val="0"/>
              </a:spcAft>
              <a:buClr>
                <a:srgbClr val="0B5394"/>
              </a:buClr>
              <a:buSzPts val="1100"/>
              <a:buFont typeface="Mada"/>
              <a:buChar char="●"/>
            </a:pPr>
            <a:r>
              <a:rPr lang="en-GB" sz="1100">
                <a:solidFill>
                  <a:srgbClr val="0B5394"/>
                </a:solidFill>
                <a:latin typeface="Mada"/>
                <a:ea typeface="Mada"/>
                <a:cs typeface="Mada"/>
                <a:sym typeface="Mada"/>
              </a:rPr>
              <a:t> Neurologic examination should focus on motor strength and gait, both of which are important because deficits can affect postoperative mobilization and rehabilitation.</a:t>
            </a:r>
            <a:endParaRPr sz="1100">
              <a:solidFill>
                <a:srgbClr val="0B5394"/>
              </a:solidFill>
              <a:latin typeface="Mada"/>
              <a:ea typeface="Mada"/>
              <a:cs typeface="Mada"/>
              <a:sym typeface="Mada"/>
            </a:endParaRPr>
          </a:p>
          <a:p>
            <a:pPr indent="0" lvl="0" marL="0" rtl="0" algn="l">
              <a:lnSpc>
                <a:spcPct val="115000"/>
              </a:lnSpc>
              <a:spcBef>
                <a:spcPts val="0"/>
              </a:spcBef>
              <a:spcAft>
                <a:spcPts val="0"/>
              </a:spcAft>
              <a:buNone/>
            </a:pPr>
            <a:r>
              <a:t/>
            </a:r>
            <a:endParaRPr sz="1100">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100">
              <a:latin typeface="Lora"/>
              <a:ea typeface="Lora"/>
              <a:cs typeface="Lora"/>
              <a:sym typeface="Lora"/>
            </a:endParaRPr>
          </a:p>
          <a:p>
            <a:pPr indent="0" lvl="0" marL="0" rtl="0" algn="l">
              <a:lnSpc>
                <a:spcPct val="115000"/>
              </a:lnSpc>
              <a:spcBef>
                <a:spcPts val="1600"/>
              </a:spcBef>
              <a:spcAft>
                <a:spcPts val="0"/>
              </a:spcAft>
              <a:buNone/>
            </a:pPr>
            <a:r>
              <a:t/>
            </a:r>
            <a:endParaRPr sz="1100">
              <a:solidFill>
                <a:srgbClr val="0B5394"/>
              </a:solidFill>
              <a:highlight>
                <a:srgbClr val="CCCCCC"/>
              </a:highlight>
              <a:latin typeface="Mada"/>
              <a:ea typeface="Mada"/>
              <a:cs typeface="Mada"/>
              <a:sym typeface="Mada"/>
            </a:endParaRPr>
          </a:p>
          <a:p>
            <a:pPr indent="0" lvl="0" marL="0" rtl="0" algn="l">
              <a:lnSpc>
                <a:spcPct val="115000"/>
              </a:lnSpc>
              <a:spcBef>
                <a:spcPts val="0"/>
              </a:spcBef>
              <a:spcAft>
                <a:spcPts val="0"/>
              </a:spcAft>
              <a:buNone/>
            </a:pPr>
            <a:r>
              <a:t/>
            </a:r>
            <a:endParaRPr sz="1100">
              <a:solidFill>
                <a:srgbClr val="0B5394"/>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rgbClr val="0B5394"/>
              </a:solidFill>
              <a:latin typeface="Mada"/>
              <a:ea typeface="Mada"/>
              <a:cs typeface="Mada"/>
              <a:sym typeface="Mada"/>
            </a:endParaRPr>
          </a:p>
        </p:txBody>
      </p:sp>
      <p:cxnSp>
        <p:nvCxnSpPr>
          <p:cNvPr id="1471" name="Google Shape;1471;p32"/>
          <p:cNvCxnSpPr/>
          <p:nvPr/>
        </p:nvCxnSpPr>
        <p:spPr>
          <a:xfrm>
            <a:off x="927966" y="903311"/>
            <a:ext cx="5724000" cy="3600"/>
          </a:xfrm>
          <a:prstGeom prst="straightConnector1">
            <a:avLst/>
          </a:prstGeom>
          <a:noFill/>
          <a:ln cap="flat" cmpd="sng" w="19050">
            <a:solidFill>
              <a:srgbClr val="83C5BE"/>
            </a:solidFill>
            <a:prstDash val="solid"/>
            <a:round/>
            <a:headEnd len="med" w="med" type="oval"/>
            <a:tailEnd len="med" w="med" type="oval"/>
          </a:ln>
        </p:spPr>
      </p:cxnSp>
      <p:sp>
        <p:nvSpPr>
          <p:cNvPr id="1472" name="Google Shape;1472;p32"/>
          <p:cNvSpPr txBox="1"/>
          <p:nvPr/>
        </p:nvSpPr>
        <p:spPr>
          <a:xfrm>
            <a:off x="1006850" y="167435"/>
            <a:ext cx="5525700" cy="2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History and Physical Examination:</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473" name="Google Shape;1473;p32"/>
          <p:cNvCxnSpPr/>
          <p:nvPr/>
        </p:nvCxnSpPr>
        <p:spPr>
          <a:xfrm flipH="1">
            <a:off x="700132" y="1224465"/>
            <a:ext cx="18000" cy="6390000"/>
          </a:xfrm>
          <a:prstGeom prst="straightConnector1">
            <a:avLst/>
          </a:prstGeom>
          <a:noFill/>
          <a:ln cap="flat" cmpd="sng" w="28575">
            <a:solidFill>
              <a:srgbClr val="FFDDD2"/>
            </a:solidFill>
            <a:prstDash val="solid"/>
            <a:round/>
            <a:headEnd len="med" w="med" type="oval"/>
            <a:tailEnd len="med" w="med" type="oval"/>
          </a:ln>
        </p:spPr>
      </p:cxnSp>
      <p:grpSp>
        <p:nvGrpSpPr>
          <p:cNvPr id="1474" name="Google Shape;1474;p32"/>
          <p:cNvGrpSpPr/>
          <p:nvPr/>
        </p:nvGrpSpPr>
        <p:grpSpPr>
          <a:xfrm>
            <a:off x="156485" y="1606244"/>
            <a:ext cx="1051684" cy="1056104"/>
            <a:chOff x="1086250" y="2163525"/>
            <a:chExt cx="341800" cy="341925"/>
          </a:xfrm>
        </p:grpSpPr>
        <p:sp>
          <p:nvSpPr>
            <p:cNvPr id="1475" name="Google Shape;1475;p32"/>
            <p:cNvSpPr/>
            <p:nvPr/>
          </p:nvSpPr>
          <p:spPr>
            <a:xfrm>
              <a:off x="1086250" y="2163525"/>
              <a:ext cx="341800" cy="341925"/>
            </a:xfrm>
            <a:custGeom>
              <a:rect b="b" l="l" r="r" t="t"/>
              <a:pathLst>
                <a:path extrusionOk="0" h="13677" w="13672">
                  <a:moveTo>
                    <a:pt x="6839" y="0"/>
                  </a:moveTo>
                  <a:cubicBezTo>
                    <a:pt x="3060" y="0"/>
                    <a:pt x="1" y="3059"/>
                    <a:pt x="1" y="6838"/>
                  </a:cubicBezTo>
                  <a:cubicBezTo>
                    <a:pt x="1" y="10613"/>
                    <a:pt x="3060" y="13676"/>
                    <a:pt x="6839" y="13676"/>
                  </a:cubicBezTo>
                  <a:cubicBezTo>
                    <a:pt x="10613" y="13676"/>
                    <a:pt x="13672" y="10613"/>
                    <a:pt x="13672" y="6838"/>
                  </a:cubicBezTo>
                  <a:cubicBezTo>
                    <a:pt x="13672" y="3059"/>
                    <a:pt x="10613" y="0"/>
                    <a:pt x="683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32"/>
            <p:cNvSpPr/>
            <p:nvPr/>
          </p:nvSpPr>
          <p:spPr>
            <a:xfrm>
              <a:off x="1117625" y="2175225"/>
              <a:ext cx="243400" cy="327175"/>
            </a:xfrm>
            <a:custGeom>
              <a:rect b="b" l="l" r="r" t="t"/>
              <a:pathLst>
                <a:path extrusionOk="0" h="13087" w="9736">
                  <a:moveTo>
                    <a:pt x="3087" y="0"/>
                  </a:moveTo>
                  <a:cubicBezTo>
                    <a:pt x="2286" y="315"/>
                    <a:pt x="1553" y="778"/>
                    <a:pt x="928" y="1363"/>
                  </a:cubicBezTo>
                  <a:lnTo>
                    <a:pt x="19" y="11548"/>
                  </a:lnTo>
                  <a:cubicBezTo>
                    <a:pt x="1" y="11755"/>
                    <a:pt x="145" y="11939"/>
                    <a:pt x="347" y="11975"/>
                  </a:cubicBezTo>
                  <a:lnTo>
                    <a:pt x="6857" y="13087"/>
                  </a:lnTo>
                  <a:cubicBezTo>
                    <a:pt x="7504" y="12965"/>
                    <a:pt x="8130" y="12749"/>
                    <a:pt x="8715" y="12448"/>
                  </a:cubicBezTo>
                  <a:lnTo>
                    <a:pt x="9736" y="940"/>
                  </a:lnTo>
                  <a:cubicBezTo>
                    <a:pt x="9259" y="576"/>
                    <a:pt x="8737" y="275"/>
                    <a:pt x="8184" y="45"/>
                  </a:cubicBezTo>
                  <a:lnTo>
                    <a:pt x="3087"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32"/>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32"/>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32"/>
            <p:cNvSpPr/>
            <p:nvPr/>
          </p:nvSpPr>
          <p:spPr>
            <a:xfrm>
              <a:off x="1109975" y="2199050"/>
              <a:ext cx="238225" cy="275900"/>
            </a:xfrm>
            <a:custGeom>
              <a:rect b="b" l="l" r="r" t="t"/>
              <a:pathLst>
                <a:path extrusionOk="0" h="11036" w="9529">
                  <a:moveTo>
                    <a:pt x="1706" y="1"/>
                  </a:moveTo>
                  <a:cubicBezTo>
                    <a:pt x="1706" y="1"/>
                    <a:pt x="667" y="8769"/>
                    <a:pt x="1" y="9331"/>
                  </a:cubicBezTo>
                  <a:lnTo>
                    <a:pt x="7819" y="11036"/>
                  </a:lnTo>
                  <a:lnTo>
                    <a:pt x="9529" y="68"/>
                  </a:lnTo>
                  <a:lnTo>
                    <a:pt x="1706"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32"/>
            <p:cNvSpPr/>
            <p:nvPr/>
          </p:nvSpPr>
          <p:spPr>
            <a:xfrm>
              <a:off x="1088500" y="2392500"/>
              <a:ext cx="219775" cy="82450"/>
            </a:xfrm>
            <a:custGeom>
              <a:rect b="b" l="l" r="r" t="t"/>
              <a:pathLst>
                <a:path extrusionOk="0" h="3298" w="8791">
                  <a:moveTo>
                    <a:pt x="8791" y="2578"/>
                  </a:moveTo>
                  <a:lnTo>
                    <a:pt x="8791" y="2579"/>
                  </a:lnTo>
                  <a:lnTo>
                    <a:pt x="8791" y="2579"/>
                  </a:lnTo>
                  <a:cubicBezTo>
                    <a:pt x="8791" y="2579"/>
                    <a:pt x="8791" y="2579"/>
                    <a:pt x="8791" y="2578"/>
                  </a:cubicBezTo>
                  <a:close/>
                  <a:moveTo>
                    <a:pt x="77" y="0"/>
                  </a:moveTo>
                  <a:cubicBezTo>
                    <a:pt x="1" y="1179"/>
                    <a:pt x="860" y="1593"/>
                    <a:pt x="860" y="1593"/>
                  </a:cubicBezTo>
                  <a:lnTo>
                    <a:pt x="8274" y="3210"/>
                  </a:lnTo>
                  <a:lnTo>
                    <a:pt x="8274" y="3210"/>
                  </a:lnTo>
                  <a:cubicBezTo>
                    <a:pt x="7749" y="3012"/>
                    <a:pt x="7050" y="1633"/>
                    <a:pt x="7050" y="1633"/>
                  </a:cubicBezTo>
                  <a:lnTo>
                    <a:pt x="77" y="0"/>
                  </a:lnTo>
                  <a:close/>
                  <a:moveTo>
                    <a:pt x="8274" y="3210"/>
                  </a:moveTo>
                  <a:lnTo>
                    <a:pt x="8274" y="3210"/>
                  </a:lnTo>
                  <a:cubicBezTo>
                    <a:pt x="8311" y="3224"/>
                    <a:pt x="8347" y="3232"/>
                    <a:pt x="8381" y="3233"/>
                  </a:cubicBezTo>
                  <a:lnTo>
                    <a:pt x="8381" y="3233"/>
                  </a:lnTo>
                  <a:lnTo>
                    <a:pt x="8274" y="3210"/>
                  </a:lnTo>
                  <a:close/>
                  <a:moveTo>
                    <a:pt x="8791" y="2579"/>
                  </a:moveTo>
                  <a:cubicBezTo>
                    <a:pt x="8716" y="3055"/>
                    <a:pt x="8570" y="3233"/>
                    <a:pt x="8393" y="3233"/>
                  </a:cubicBezTo>
                  <a:cubicBezTo>
                    <a:pt x="8389" y="3233"/>
                    <a:pt x="8385" y="3233"/>
                    <a:pt x="8381" y="3233"/>
                  </a:cubicBezTo>
                  <a:lnTo>
                    <a:pt x="8381" y="3233"/>
                  </a:lnTo>
                  <a:lnTo>
                    <a:pt x="8678" y="3298"/>
                  </a:lnTo>
                  <a:lnTo>
                    <a:pt x="8791" y="2579"/>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32"/>
            <p:cNvSpPr/>
            <p:nvPr/>
          </p:nvSpPr>
          <p:spPr>
            <a:xfrm>
              <a:off x="1211775" y="2184100"/>
              <a:ext cx="10700" cy="9800"/>
            </a:xfrm>
            <a:custGeom>
              <a:rect b="b" l="l" r="r" t="t"/>
              <a:pathLst>
                <a:path extrusionOk="0" h="392" w="428">
                  <a:moveTo>
                    <a:pt x="216" y="1"/>
                  </a:moveTo>
                  <a:cubicBezTo>
                    <a:pt x="202" y="1"/>
                    <a:pt x="189" y="2"/>
                    <a:pt x="176" y="5"/>
                  </a:cubicBezTo>
                  <a:cubicBezTo>
                    <a:pt x="68" y="28"/>
                    <a:pt x="0" y="131"/>
                    <a:pt x="23" y="234"/>
                  </a:cubicBezTo>
                  <a:cubicBezTo>
                    <a:pt x="42" y="328"/>
                    <a:pt x="123" y="392"/>
                    <a:pt x="212" y="392"/>
                  </a:cubicBezTo>
                  <a:cubicBezTo>
                    <a:pt x="225" y="392"/>
                    <a:pt x="239" y="390"/>
                    <a:pt x="252" y="387"/>
                  </a:cubicBezTo>
                  <a:cubicBezTo>
                    <a:pt x="360" y="365"/>
                    <a:pt x="428" y="261"/>
                    <a:pt x="405" y="158"/>
                  </a:cubicBezTo>
                  <a:cubicBezTo>
                    <a:pt x="389" y="64"/>
                    <a:pt x="306" y="1"/>
                    <a:pt x="216"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32"/>
            <p:cNvSpPr/>
            <p:nvPr/>
          </p:nvSpPr>
          <p:spPr>
            <a:xfrm>
              <a:off x="1281950" y="2183950"/>
              <a:ext cx="10700" cy="9850"/>
            </a:xfrm>
            <a:custGeom>
              <a:rect b="b" l="l" r="r" t="t"/>
              <a:pathLst>
                <a:path extrusionOk="0" h="394" w="428">
                  <a:moveTo>
                    <a:pt x="218" y="1"/>
                  </a:moveTo>
                  <a:cubicBezTo>
                    <a:pt x="202" y="1"/>
                    <a:pt x="187" y="3"/>
                    <a:pt x="171" y="7"/>
                  </a:cubicBezTo>
                  <a:cubicBezTo>
                    <a:pt x="63" y="29"/>
                    <a:pt x="0" y="133"/>
                    <a:pt x="23" y="240"/>
                  </a:cubicBezTo>
                  <a:cubicBezTo>
                    <a:pt x="42" y="330"/>
                    <a:pt x="123" y="393"/>
                    <a:pt x="215" y="393"/>
                  </a:cubicBezTo>
                  <a:cubicBezTo>
                    <a:pt x="229" y="393"/>
                    <a:pt x="243" y="392"/>
                    <a:pt x="257" y="389"/>
                  </a:cubicBezTo>
                  <a:cubicBezTo>
                    <a:pt x="360" y="362"/>
                    <a:pt x="428" y="258"/>
                    <a:pt x="405" y="155"/>
                  </a:cubicBezTo>
                  <a:cubicBezTo>
                    <a:pt x="386" y="63"/>
                    <a:pt x="305" y="1"/>
                    <a:pt x="218"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32"/>
            <p:cNvSpPr/>
            <p:nvPr/>
          </p:nvSpPr>
          <p:spPr>
            <a:xfrm>
              <a:off x="1215475" y="2188925"/>
              <a:ext cx="71900" cy="22650"/>
            </a:xfrm>
            <a:custGeom>
              <a:rect b="b" l="l" r="r" t="t"/>
              <a:pathLst>
                <a:path extrusionOk="0" fill="none" h="906" w="2876">
                  <a:moveTo>
                    <a:pt x="68" y="1"/>
                  </a:moveTo>
                  <a:lnTo>
                    <a:pt x="10" y="698"/>
                  </a:lnTo>
                  <a:cubicBezTo>
                    <a:pt x="1" y="811"/>
                    <a:pt x="86" y="905"/>
                    <a:pt x="199" y="905"/>
                  </a:cubicBezTo>
                  <a:lnTo>
                    <a:pt x="1130" y="905"/>
                  </a:lnTo>
                  <a:lnTo>
                    <a:pt x="1134" y="874"/>
                  </a:lnTo>
                  <a:cubicBezTo>
                    <a:pt x="1143" y="770"/>
                    <a:pt x="1229" y="689"/>
                    <a:pt x="1332" y="689"/>
                  </a:cubicBezTo>
                  <a:lnTo>
                    <a:pt x="1422" y="689"/>
                  </a:lnTo>
                  <a:cubicBezTo>
                    <a:pt x="1539" y="689"/>
                    <a:pt x="1634" y="788"/>
                    <a:pt x="1620" y="905"/>
                  </a:cubicBezTo>
                  <a:lnTo>
                    <a:pt x="1620" y="905"/>
                  </a:lnTo>
                  <a:lnTo>
                    <a:pt x="2619" y="905"/>
                  </a:lnTo>
                  <a:cubicBezTo>
                    <a:pt x="2718" y="905"/>
                    <a:pt x="2799" y="833"/>
                    <a:pt x="2808" y="734"/>
                  </a:cubicBezTo>
                  <a:lnTo>
                    <a:pt x="2875" y="1"/>
                  </a:lnTo>
                </a:path>
              </a:pathLst>
            </a:custGeom>
            <a:noFill/>
            <a:ln cap="flat" cmpd="sng" w="4275">
              <a:solidFill>
                <a:srgbClr val="F9BDA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32"/>
            <p:cNvSpPr/>
            <p:nvPr/>
          </p:nvSpPr>
          <p:spPr>
            <a:xfrm>
              <a:off x="1178600" y="2242925"/>
              <a:ext cx="123950" cy="3275"/>
            </a:xfrm>
            <a:custGeom>
              <a:rect b="b" l="l" r="r" t="t"/>
              <a:pathLst>
                <a:path extrusionOk="0" fill="none" h="131" w="4958">
                  <a:moveTo>
                    <a:pt x="0" y="0"/>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32"/>
            <p:cNvSpPr/>
            <p:nvPr/>
          </p:nvSpPr>
          <p:spPr>
            <a:xfrm>
              <a:off x="1176900" y="2261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32"/>
            <p:cNvSpPr/>
            <p:nvPr/>
          </p:nvSpPr>
          <p:spPr>
            <a:xfrm>
              <a:off x="1173875" y="2279925"/>
              <a:ext cx="123950" cy="3400"/>
            </a:xfrm>
            <a:custGeom>
              <a:rect b="b" l="l" r="r" t="t"/>
              <a:pathLst>
                <a:path extrusionOk="0" fill="none" h="136" w="4958">
                  <a:moveTo>
                    <a:pt x="0" y="0"/>
                  </a:moveTo>
                  <a:lnTo>
                    <a:pt x="4958" y="135"/>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32"/>
            <p:cNvSpPr/>
            <p:nvPr/>
          </p:nvSpPr>
          <p:spPr>
            <a:xfrm>
              <a:off x="1170825" y="2298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32"/>
            <p:cNvSpPr/>
            <p:nvPr/>
          </p:nvSpPr>
          <p:spPr>
            <a:xfrm>
              <a:off x="1167800" y="2316925"/>
              <a:ext cx="123850" cy="3275"/>
            </a:xfrm>
            <a:custGeom>
              <a:rect b="b" l="l" r="r" t="t"/>
              <a:pathLst>
                <a:path extrusionOk="0" fill="none" h="131" w="4954">
                  <a:moveTo>
                    <a:pt x="0" y="0"/>
                  </a:moveTo>
                  <a:lnTo>
                    <a:pt x="4953"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32"/>
            <p:cNvSpPr/>
            <p:nvPr/>
          </p:nvSpPr>
          <p:spPr>
            <a:xfrm>
              <a:off x="1182375" y="2341925"/>
              <a:ext cx="46275" cy="39200"/>
            </a:xfrm>
            <a:custGeom>
              <a:rect b="b" l="l" r="r" t="t"/>
              <a:pathLst>
                <a:path extrusionOk="0" h="1568" w="1851">
                  <a:moveTo>
                    <a:pt x="1028" y="0"/>
                  </a:moveTo>
                  <a:cubicBezTo>
                    <a:pt x="377" y="0"/>
                    <a:pt x="1" y="770"/>
                    <a:pt x="434" y="1286"/>
                  </a:cubicBezTo>
                  <a:cubicBezTo>
                    <a:pt x="595" y="1480"/>
                    <a:pt x="813" y="1567"/>
                    <a:pt x="1027" y="1567"/>
                  </a:cubicBezTo>
                  <a:cubicBezTo>
                    <a:pt x="1405" y="1567"/>
                    <a:pt x="1775" y="1296"/>
                    <a:pt x="1815" y="854"/>
                  </a:cubicBezTo>
                  <a:cubicBezTo>
                    <a:pt x="1851" y="422"/>
                    <a:pt x="1536" y="44"/>
                    <a:pt x="1104" y="4"/>
                  </a:cubicBezTo>
                  <a:cubicBezTo>
                    <a:pt x="1078" y="1"/>
                    <a:pt x="1053" y="0"/>
                    <a:pt x="102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32"/>
            <p:cNvSpPr/>
            <p:nvPr/>
          </p:nvSpPr>
          <p:spPr>
            <a:xfrm>
              <a:off x="1164075" y="2343800"/>
              <a:ext cx="53225" cy="30050"/>
            </a:xfrm>
            <a:custGeom>
              <a:rect b="b" l="l" r="r" t="t"/>
              <a:pathLst>
                <a:path extrusionOk="0" fill="none" h="1202" w="2129">
                  <a:moveTo>
                    <a:pt x="320" y="1202"/>
                  </a:moveTo>
                  <a:cubicBezTo>
                    <a:pt x="100" y="932"/>
                    <a:pt x="1" y="581"/>
                    <a:pt x="50" y="235"/>
                  </a:cubicBezTo>
                  <a:cubicBezTo>
                    <a:pt x="64" y="149"/>
                    <a:pt x="100" y="55"/>
                    <a:pt x="181" y="32"/>
                  </a:cubicBezTo>
                  <a:cubicBezTo>
                    <a:pt x="298" y="1"/>
                    <a:pt x="383" y="145"/>
                    <a:pt x="419" y="261"/>
                  </a:cubicBezTo>
                  <a:cubicBezTo>
                    <a:pt x="469" y="410"/>
                    <a:pt x="518" y="563"/>
                    <a:pt x="568" y="716"/>
                  </a:cubicBezTo>
                  <a:cubicBezTo>
                    <a:pt x="572" y="743"/>
                    <a:pt x="590" y="770"/>
                    <a:pt x="613" y="792"/>
                  </a:cubicBezTo>
                  <a:cubicBezTo>
                    <a:pt x="734" y="864"/>
                    <a:pt x="792" y="522"/>
                    <a:pt x="923" y="572"/>
                  </a:cubicBezTo>
                  <a:cubicBezTo>
                    <a:pt x="995" y="599"/>
                    <a:pt x="972" y="711"/>
                    <a:pt x="1013" y="774"/>
                  </a:cubicBezTo>
                  <a:cubicBezTo>
                    <a:pt x="1062" y="846"/>
                    <a:pt x="1175" y="837"/>
                    <a:pt x="1251" y="792"/>
                  </a:cubicBezTo>
                  <a:cubicBezTo>
                    <a:pt x="1328" y="752"/>
                    <a:pt x="1395" y="689"/>
                    <a:pt x="1481" y="680"/>
                  </a:cubicBezTo>
                  <a:cubicBezTo>
                    <a:pt x="1566" y="675"/>
                    <a:pt x="1647" y="716"/>
                    <a:pt x="1728" y="707"/>
                  </a:cubicBezTo>
                  <a:cubicBezTo>
                    <a:pt x="1872" y="693"/>
                    <a:pt x="1989" y="518"/>
                    <a:pt x="2129" y="558"/>
                  </a:cubicBezTo>
                </a:path>
              </a:pathLst>
            </a:custGeom>
            <a:noFill/>
            <a:ln cap="rnd" cmpd="sng" w="4275">
              <a:solidFill>
                <a:srgbClr val="96D6E0"/>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1" name="Google Shape;1491;p32"/>
          <p:cNvSpPr txBox="1"/>
          <p:nvPr/>
        </p:nvSpPr>
        <p:spPr>
          <a:xfrm>
            <a:off x="930659" y="1241282"/>
            <a:ext cx="14808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006D77"/>
                </a:solidFill>
                <a:latin typeface="Lora"/>
                <a:ea typeface="Lora"/>
                <a:cs typeface="Lora"/>
                <a:sym typeface="Lora"/>
              </a:rPr>
              <a:t>History</a:t>
            </a:r>
            <a:endParaRPr b="1" sz="1600">
              <a:solidFill>
                <a:srgbClr val="006D77"/>
              </a:solidFill>
              <a:latin typeface="Lora"/>
              <a:ea typeface="Lora"/>
              <a:cs typeface="Lora"/>
              <a:sym typeface="Lora"/>
            </a:endParaRPr>
          </a:p>
        </p:txBody>
      </p:sp>
      <p:sp>
        <p:nvSpPr>
          <p:cNvPr id="1492" name="Google Shape;1492;p32"/>
          <p:cNvSpPr txBox="1"/>
          <p:nvPr/>
        </p:nvSpPr>
        <p:spPr>
          <a:xfrm>
            <a:off x="1136352" y="5394292"/>
            <a:ext cx="22896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006D77"/>
                </a:solidFill>
                <a:latin typeface="Lora"/>
                <a:ea typeface="Lora"/>
                <a:cs typeface="Lora"/>
                <a:sym typeface="Lora"/>
              </a:rPr>
              <a:t>Physical Examination </a:t>
            </a:r>
            <a:endParaRPr b="1" sz="1600">
              <a:solidFill>
                <a:srgbClr val="006D77"/>
              </a:solidFill>
              <a:latin typeface="Lora"/>
              <a:ea typeface="Lora"/>
              <a:cs typeface="Lora"/>
              <a:sym typeface="Lora"/>
            </a:endParaRPr>
          </a:p>
        </p:txBody>
      </p:sp>
      <p:grpSp>
        <p:nvGrpSpPr>
          <p:cNvPr id="1493" name="Google Shape;1493;p32"/>
          <p:cNvGrpSpPr/>
          <p:nvPr/>
        </p:nvGrpSpPr>
        <p:grpSpPr>
          <a:xfrm>
            <a:off x="64" y="5907405"/>
            <a:ext cx="1212858" cy="1042054"/>
            <a:chOff x="1186450" y="2531950"/>
            <a:chExt cx="399400" cy="341825"/>
          </a:xfrm>
        </p:grpSpPr>
        <p:sp>
          <p:nvSpPr>
            <p:cNvPr id="1494" name="Google Shape;1494;p32"/>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32"/>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32"/>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32"/>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32"/>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32"/>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32"/>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32"/>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32"/>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32"/>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32"/>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32"/>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32"/>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32"/>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32"/>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9" name="Google Shape;1509;p32"/>
          <p:cNvSpPr txBox="1"/>
          <p:nvPr/>
        </p:nvSpPr>
        <p:spPr>
          <a:xfrm>
            <a:off x="1083050" y="588200"/>
            <a:ext cx="5654700" cy="24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83C5BE"/>
                </a:solidFill>
                <a:latin typeface="Lora"/>
                <a:ea typeface="Lora"/>
                <a:cs typeface="Lora"/>
                <a:sym typeface="Lora"/>
              </a:rPr>
              <a:t>Added from Johns Hopkins Textbook of Cardiothoracic Surgery &amp; Talley</a:t>
            </a:r>
            <a:endParaRPr b="1" sz="1200">
              <a:solidFill>
                <a:srgbClr val="83C5BE"/>
              </a:solidFill>
              <a:latin typeface="Lora"/>
              <a:ea typeface="Lora"/>
              <a:cs typeface="Lora"/>
              <a:sym typeface="Lora"/>
            </a:endParaRPr>
          </a:p>
        </p:txBody>
      </p:sp>
      <p:pic>
        <p:nvPicPr>
          <p:cNvPr id="1510" name="Google Shape;1510;p32"/>
          <p:cNvPicPr preferRelativeResize="0"/>
          <p:nvPr/>
        </p:nvPicPr>
        <p:blipFill>
          <a:blip r:embed="rId3">
            <a:alphaModFix/>
          </a:blip>
          <a:stretch>
            <a:fillRect/>
          </a:stretch>
        </p:blipFill>
        <p:spPr>
          <a:xfrm>
            <a:off x="1507525" y="8463350"/>
            <a:ext cx="2245376" cy="1888674"/>
          </a:xfrm>
          <a:prstGeom prst="rect">
            <a:avLst/>
          </a:prstGeom>
          <a:noFill/>
          <a:ln cap="flat" cmpd="sng" w="9525">
            <a:solidFill>
              <a:srgbClr val="666666"/>
            </a:solidFill>
            <a:prstDash val="solid"/>
            <a:round/>
            <a:headEnd len="sm" w="sm" type="none"/>
            <a:tailEnd len="sm" w="sm" type="none"/>
          </a:ln>
        </p:spPr>
      </p:pic>
      <p:pic>
        <p:nvPicPr>
          <p:cNvPr id="1511" name="Google Shape;1511;p32"/>
          <p:cNvPicPr preferRelativeResize="0"/>
          <p:nvPr/>
        </p:nvPicPr>
        <p:blipFill rotWithShape="1">
          <a:blip r:embed="rId4">
            <a:alphaModFix/>
          </a:blip>
          <a:srcRect b="3213" l="0" r="0" t="0"/>
          <a:stretch/>
        </p:blipFill>
        <p:spPr>
          <a:xfrm>
            <a:off x="4033873" y="8417549"/>
            <a:ext cx="2683153" cy="1961204"/>
          </a:xfrm>
          <a:prstGeom prst="rect">
            <a:avLst/>
          </a:prstGeom>
          <a:noFill/>
          <a:ln>
            <a:noFill/>
          </a:ln>
        </p:spPr>
      </p:pic>
      <p:sp>
        <p:nvSpPr>
          <p:cNvPr id="1512" name="Google Shape;1512;p32"/>
          <p:cNvSpPr/>
          <p:nvPr/>
        </p:nvSpPr>
        <p:spPr>
          <a:xfrm>
            <a:off x="2617201" y="3470588"/>
            <a:ext cx="922994" cy="547878"/>
          </a:xfrm>
          <a:custGeom>
            <a:rect b="b" l="l" r="r" t="t"/>
            <a:pathLst>
              <a:path extrusionOk="0" h="34512" w="56756">
                <a:moveTo>
                  <a:pt x="0" y="34512"/>
                </a:moveTo>
                <a:cubicBezTo>
                  <a:pt x="4302" y="31932"/>
                  <a:pt x="925" y="24476"/>
                  <a:pt x="567" y="19472"/>
                </a:cubicBezTo>
                <a:cubicBezTo>
                  <a:pt x="69" y="12507"/>
                  <a:pt x="2825" y="2910"/>
                  <a:pt x="9364" y="459"/>
                </a:cubicBezTo>
                <a:cubicBezTo>
                  <a:pt x="17000" y="-2404"/>
                  <a:pt x="21744" y="11178"/>
                  <a:pt x="28661" y="15499"/>
                </a:cubicBezTo>
                <a:cubicBezTo>
                  <a:pt x="32932" y="18167"/>
                  <a:pt x="38925" y="15324"/>
                  <a:pt x="43702" y="16918"/>
                </a:cubicBezTo>
                <a:cubicBezTo>
                  <a:pt x="50415" y="19157"/>
                  <a:pt x="54516" y="26948"/>
                  <a:pt x="56756" y="33661"/>
                </a:cubicBezTo>
              </a:path>
            </a:pathLst>
          </a:custGeom>
          <a:noFill/>
          <a:ln cap="flat" cmpd="sng" w="9525">
            <a:solidFill>
              <a:srgbClr val="FFDDD2"/>
            </a:solidFill>
            <a:prstDash val="solid"/>
            <a:round/>
            <a:headEnd len="med" w="med" type="none"/>
            <a:tailEnd len="med" w="med" type="none"/>
          </a:ln>
        </p:spPr>
      </p:sp>
      <p:sp>
        <p:nvSpPr>
          <p:cNvPr id="1513" name="Google Shape;1513;p32"/>
          <p:cNvSpPr/>
          <p:nvPr/>
        </p:nvSpPr>
        <p:spPr>
          <a:xfrm>
            <a:off x="3422603" y="3549946"/>
            <a:ext cx="1005963" cy="1315505"/>
          </a:xfrm>
          <a:custGeom>
            <a:rect b="b" l="l" r="r" t="t"/>
            <a:pathLst>
              <a:path extrusionOk="0" h="86875" w="65227">
                <a:moveTo>
                  <a:pt x="58590" y="0"/>
                </a:moveTo>
                <a:cubicBezTo>
                  <a:pt x="58590" y="7737"/>
                  <a:pt x="69288" y="17668"/>
                  <a:pt x="63414" y="22703"/>
                </a:cubicBezTo>
                <a:cubicBezTo>
                  <a:pt x="56725" y="28436"/>
                  <a:pt x="45796" y="23327"/>
                  <a:pt x="37022" y="24122"/>
                </a:cubicBezTo>
                <a:cubicBezTo>
                  <a:pt x="28104" y="24930"/>
                  <a:pt x="21936" y="33811"/>
                  <a:pt x="14036" y="38027"/>
                </a:cubicBezTo>
                <a:cubicBezTo>
                  <a:pt x="8757" y="40844"/>
                  <a:pt x="673" y="43419"/>
                  <a:pt x="131" y="49378"/>
                </a:cubicBezTo>
                <a:cubicBezTo>
                  <a:pt x="-395" y="55155"/>
                  <a:pt x="1794" y="63234"/>
                  <a:pt x="7226" y="65270"/>
                </a:cubicBezTo>
                <a:cubicBezTo>
                  <a:pt x="15375" y="68324"/>
                  <a:pt x="24965" y="63162"/>
                  <a:pt x="33333" y="65553"/>
                </a:cubicBezTo>
                <a:cubicBezTo>
                  <a:pt x="40251" y="67529"/>
                  <a:pt x="35864" y="82157"/>
                  <a:pt x="42414" y="85134"/>
                </a:cubicBezTo>
                <a:cubicBezTo>
                  <a:pt x="48215" y="87771"/>
                  <a:pt x="56691" y="87411"/>
                  <a:pt x="61427" y="83148"/>
                </a:cubicBezTo>
                <a:cubicBezTo>
                  <a:pt x="63936" y="80889"/>
                  <a:pt x="63414" y="76592"/>
                  <a:pt x="63414" y="73215"/>
                </a:cubicBezTo>
              </a:path>
            </a:pathLst>
          </a:custGeom>
          <a:noFill/>
          <a:ln cap="flat" cmpd="sng" w="9525">
            <a:solidFill>
              <a:srgbClr val="FFDDD2"/>
            </a:solidFill>
            <a:prstDash val="solid"/>
            <a:round/>
            <a:headEnd len="med" w="med" type="none"/>
            <a:tailEnd len="med" w="med" type="none"/>
          </a:ln>
        </p:spPr>
      </p:sp>
      <p:sp>
        <p:nvSpPr>
          <p:cNvPr id="1514" name="Google Shape;1514;p32"/>
          <p:cNvSpPr/>
          <p:nvPr/>
        </p:nvSpPr>
        <p:spPr>
          <a:xfrm>
            <a:off x="3094572" y="3611669"/>
            <a:ext cx="1005900" cy="9822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32"/>
          <p:cNvSpPr/>
          <p:nvPr/>
        </p:nvSpPr>
        <p:spPr>
          <a:xfrm>
            <a:off x="2467877" y="3919233"/>
            <a:ext cx="459140" cy="366939"/>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32"/>
          <p:cNvSpPr/>
          <p:nvPr/>
        </p:nvSpPr>
        <p:spPr>
          <a:xfrm rot="1849625">
            <a:off x="4151778" y="4457227"/>
            <a:ext cx="456195" cy="369396"/>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32"/>
          <p:cNvSpPr/>
          <p:nvPr/>
        </p:nvSpPr>
        <p:spPr>
          <a:xfrm rot="5197861">
            <a:off x="4155708" y="3355239"/>
            <a:ext cx="448282" cy="375834"/>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32"/>
          <p:cNvSpPr txBox="1"/>
          <p:nvPr/>
        </p:nvSpPr>
        <p:spPr>
          <a:xfrm flipH="1">
            <a:off x="2393707" y="3839317"/>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2200">
                <a:solidFill>
                  <a:srgbClr val="006D77"/>
                </a:solidFill>
                <a:latin typeface="Pathway Gothic One"/>
                <a:ea typeface="Pathway Gothic One"/>
                <a:cs typeface="Pathway Gothic One"/>
                <a:sym typeface="Pathway Gothic One"/>
              </a:rPr>
              <a:t>01</a:t>
            </a:r>
            <a:endParaRPr sz="2200">
              <a:solidFill>
                <a:srgbClr val="006D77"/>
              </a:solidFill>
              <a:latin typeface="Pathway Gothic One"/>
              <a:ea typeface="Pathway Gothic One"/>
              <a:cs typeface="Pathway Gothic One"/>
              <a:sym typeface="Pathway Gothic One"/>
            </a:endParaRPr>
          </a:p>
        </p:txBody>
      </p:sp>
      <p:sp>
        <p:nvSpPr>
          <p:cNvPr id="1519" name="Google Shape;1519;p32"/>
          <p:cNvSpPr txBox="1"/>
          <p:nvPr/>
        </p:nvSpPr>
        <p:spPr>
          <a:xfrm flipH="1">
            <a:off x="4186138" y="3290884"/>
            <a:ext cx="9228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rgbClr val="006D77"/>
                </a:solidFill>
                <a:latin typeface="Pathway Gothic One"/>
                <a:ea typeface="Pathway Gothic One"/>
                <a:cs typeface="Pathway Gothic One"/>
                <a:sym typeface="Pathway Gothic One"/>
              </a:rPr>
              <a:t>02</a:t>
            </a:r>
            <a:endParaRPr sz="2200">
              <a:solidFill>
                <a:srgbClr val="006D77"/>
              </a:solidFill>
              <a:latin typeface="Pathway Gothic One"/>
              <a:ea typeface="Pathway Gothic One"/>
              <a:cs typeface="Pathway Gothic One"/>
              <a:sym typeface="Pathway Gothic One"/>
            </a:endParaRPr>
          </a:p>
        </p:txBody>
      </p:sp>
      <p:sp>
        <p:nvSpPr>
          <p:cNvPr id="1520" name="Google Shape;1520;p32"/>
          <p:cNvSpPr txBox="1"/>
          <p:nvPr/>
        </p:nvSpPr>
        <p:spPr>
          <a:xfrm flipH="1">
            <a:off x="4167312" y="4364770"/>
            <a:ext cx="5877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rgbClr val="006D77"/>
                </a:solidFill>
                <a:latin typeface="Pathway Gothic One"/>
                <a:ea typeface="Pathway Gothic One"/>
                <a:cs typeface="Pathway Gothic One"/>
                <a:sym typeface="Pathway Gothic One"/>
              </a:rPr>
              <a:t>03</a:t>
            </a:r>
            <a:endParaRPr sz="2200">
              <a:solidFill>
                <a:srgbClr val="006D77"/>
              </a:solidFill>
              <a:latin typeface="Pathway Gothic One"/>
              <a:ea typeface="Pathway Gothic One"/>
              <a:cs typeface="Pathway Gothic One"/>
              <a:sym typeface="Pathway Gothic One"/>
            </a:endParaRPr>
          </a:p>
        </p:txBody>
      </p:sp>
      <p:grpSp>
        <p:nvGrpSpPr>
          <p:cNvPr id="1521" name="Google Shape;1521;p32"/>
          <p:cNvGrpSpPr/>
          <p:nvPr/>
        </p:nvGrpSpPr>
        <p:grpSpPr>
          <a:xfrm>
            <a:off x="3262417" y="3768313"/>
            <a:ext cx="670223" cy="668810"/>
            <a:chOff x="1742800" y="1776150"/>
            <a:chExt cx="665300" cy="680100"/>
          </a:xfrm>
        </p:grpSpPr>
        <p:sp>
          <p:nvSpPr>
            <p:cNvPr id="1522" name="Google Shape;1522;p32"/>
            <p:cNvSpPr/>
            <p:nvPr/>
          </p:nvSpPr>
          <p:spPr>
            <a:xfrm>
              <a:off x="1742800" y="1776150"/>
              <a:ext cx="656000" cy="575100"/>
            </a:xfrm>
            <a:custGeom>
              <a:rect b="b" l="l" r="r" t="t"/>
              <a:pathLst>
                <a:path extrusionOk="0" h="23004" w="26240">
                  <a:moveTo>
                    <a:pt x="15453" y="0"/>
                  </a:moveTo>
                  <a:cubicBezTo>
                    <a:pt x="15073" y="0"/>
                    <a:pt x="14700" y="89"/>
                    <a:pt x="14399" y="331"/>
                  </a:cubicBezTo>
                  <a:cubicBezTo>
                    <a:pt x="13930" y="713"/>
                    <a:pt x="13793" y="1580"/>
                    <a:pt x="14262" y="1962"/>
                  </a:cubicBezTo>
                  <a:cubicBezTo>
                    <a:pt x="12419" y="1488"/>
                    <a:pt x="10544" y="1084"/>
                    <a:pt x="8656" y="1084"/>
                  </a:cubicBezTo>
                  <a:cubicBezTo>
                    <a:pt x="8533" y="1084"/>
                    <a:pt x="8409" y="1085"/>
                    <a:pt x="8286" y="1089"/>
                  </a:cubicBezTo>
                  <a:cubicBezTo>
                    <a:pt x="6265" y="1147"/>
                    <a:pt x="4215" y="1731"/>
                    <a:pt x="2627" y="3059"/>
                  </a:cubicBezTo>
                  <a:cubicBezTo>
                    <a:pt x="1047" y="4387"/>
                    <a:pt x="0" y="6538"/>
                    <a:pt x="224" y="8674"/>
                  </a:cubicBezTo>
                  <a:cubicBezTo>
                    <a:pt x="318" y="9584"/>
                    <a:pt x="671" y="10508"/>
                    <a:pt x="1350" y="11078"/>
                  </a:cubicBezTo>
                  <a:cubicBezTo>
                    <a:pt x="1716" y="11382"/>
                    <a:pt x="2192" y="11553"/>
                    <a:pt x="2656" y="11553"/>
                  </a:cubicBezTo>
                  <a:cubicBezTo>
                    <a:pt x="3009" y="11553"/>
                    <a:pt x="3354" y="11454"/>
                    <a:pt x="3639" y="11240"/>
                  </a:cubicBezTo>
                  <a:lnTo>
                    <a:pt x="3639" y="11240"/>
                  </a:lnTo>
                  <a:cubicBezTo>
                    <a:pt x="3056" y="11778"/>
                    <a:pt x="3028" y="12898"/>
                    <a:pt x="3623" y="13445"/>
                  </a:cubicBezTo>
                  <a:cubicBezTo>
                    <a:pt x="3865" y="13669"/>
                    <a:pt x="4148" y="13761"/>
                    <a:pt x="4437" y="13761"/>
                  </a:cubicBezTo>
                  <a:cubicBezTo>
                    <a:pt x="4726" y="13761"/>
                    <a:pt x="5020" y="13669"/>
                    <a:pt x="5283" y="13525"/>
                  </a:cubicBezTo>
                  <a:cubicBezTo>
                    <a:pt x="5744" y="13267"/>
                    <a:pt x="6071" y="13162"/>
                    <a:pt x="6581" y="13162"/>
                  </a:cubicBezTo>
                  <a:cubicBezTo>
                    <a:pt x="6614" y="13162"/>
                    <a:pt x="6649" y="13163"/>
                    <a:pt x="6684" y="13164"/>
                  </a:cubicBezTo>
                  <a:cubicBezTo>
                    <a:pt x="8055" y="13193"/>
                    <a:pt x="9369" y="13828"/>
                    <a:pt x="10458" y="14679"/>
                  </a:cubicBezTo>
                  <a:cubicBezTo>
                    <a:pt x="11822" y="15733"/>
                    <a:pt x="12927" y="17119"/>
                    <a:pt x="14139" y="18368"/>
                  </a:cubicBezTo>
                  <a:cubicBezTo>
                    <a:pt x="15475" y="19732"/>
                    <a:pt x="16969" y="20944"/>
                    <a:pt x="18593" y="21962"/>
                  </a:cubicBezTo>
                  <a:cubicBezTo>
                    <a:pt x="19263" y="22381"/>
                    <a:pt x="19177" y="23003"/>
                    <a:pt x="20028" y="23003"/>
                  </a:cubicBezTo>
                  <a:cubicBezTo>
                    <a:pt x="20056" y="23003"/>
                    <a:pt x="20085" y="23003"/>
                    <a:pt x="20115" y="23001"/>
                  </a:cubicBezTo>
                  <a:cubicBezTo>
                    <a:pt x="20953" y="22936"/>
                    <a:pt x="21754" y="22662"/>
                    <a:pt x="22447" y="22200"/>
                  </a:cubicBezTo>
                  <a:cubicBezTo>
                    <a:pt x="23804" y="21312"/>
                    <a:pt x="24713" y="19833"/>
                    <a:pt x="25139" y="18317"/>
                  </a:cubicBezTo>
                  <a:cubicBezTo>
                    <a:pt x="25615" y="16614"/>
                    <a:pt x="25745" y="14730"/>
                    <a:pt x="25695" y="12969"/>
                  </a:cubicBezTo>
                  <a:cubicBezTo>
                    <a:pt x="25680" y="12074"/>
                    <a:pt x="25579" y="11186"/>
                    <a:pt x="25406" y="10313"/>
                  </a:cubicBezTo>
                  <a:cubicBezTo>
                    <a:pt x="25348" y="10031"/>
                    <a:pt x="24966" y="8032"/>
                    <a:pt x="24684" y="7996"/>
                  </a:cubicBezTo>
                  <a:lnTo>
                    <a:pt x="24684" y="7996"/>
                  </a:lnTo>
                  <a:cubicBezTo>
                    <a:pt x="24724" y="8001"/>
                    <a:pt x="24763" y="8003"/>
                    <a:pt x="24801" y="8003"/>
                  </a:cubicBezTo>
                  <a:cubicBezTo>
                    <a:pt x="25624" y="8003"/>
                    <a:pt x="26239" y="6931"/>
                    <a:pt x="25998" y="6069"/>
                  </a:cubicBezTo>
                  <a:cubicBezTo>
                    <a:pt x="25745" y="5167"/>
                    <a:pt x="24843" y="4611"/>
                    <a:pt x="23962" y="4524"/>
                  </a:cubicBezTo>
                  <a:cubicBezTo>
                    <a:pt x="23854" y="4514"/>
                    <a:pt x="23746" y="4509"/>
                    <a:pt x="23638" y="4509"/>
                  </a:cubicBezTo>
                  <a:cubicBezTo>
                    <a:pt x="22867" y="4509"/>
                    <a:pt x="22105" y="4761"/>
                    <a:pt x="21371" y="5008"/>
                  </a:cubicBezTo>
                  <a:cubicBezTo>
                    <a:pt x="20058" y="2864"/>
                    <a:pt x="18455" y="605"/>
                    <a:pt x="16110" y="78"/>
                  </a:cubicBezTo>
                  <a:cubicBezTo>
                    <a:pt x="15897" y="31"/>
                    <a:pt x="15674" y="0"/>
                    <a:pt x="15453" y="0"/>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32"/>
            <p:cNvSpPr/>
            <p:nvPr/>
          </p:nvSpPr>
          <p:spPr>
            <a:xfrm>
              <a:off x="1855375" y="1882175"/>
              <a:ext cx="499500" cy="574075"/>
            </a:xfrm>
            <a:custGeom>
              <a:rect b="b" l="l" r="r" t="t"/>
              <a:pathLst>
                <a:path extrusionOk="0" h="22963" w="19980">
                  <a:moveTo>
                    <a:pt x="10898" y="0"/>
                  </a:moveTo>
                  <a:cubicBezTo>
                    <a:pt x="5636" y="0"/>
                    <a:pt x="718" y="3501"/>
                    <a:pt x="217" y="9334"/>
                  </a:cubicBezTo>
                  <a:cubicBezTo>
                    <a:pt x="73" y="10936"/>
                    <a:pt x="1" y="12885"/>
                    <a:pt x="196" y="14798"/>
                  </a:cubicBezTo>
                  <a:cubicBezTo>
                    <a:pt x="470" y="17432"/>
                    <a:pt x="1271" y="20009"/>
                    <a:pt x="3162" y="21532"/>
                  </a:cubicBezTo>
                  <a:cubicBezTo>
                    <a:pt x="4407" y="22525"/>
                    <a:pt x="6011" y="22962"/>
                    <a:pt x="7586" y="22962"/>
                  </a:cubicBezTo>
                  <a:cubicBezTo>
                    <a:pt x="7637" y="22962"/>
                    <a:pt x="7688" y="22962"/>
                    <a:pt x="7738" y="22961"/>
                  </a:cubicBezTo>
                  <a:cubicBezTo>
                    <a:pt x="9362" y="22932"/>
                    <a:pt x="10950" y="22470"/>
                    <a:pt x="12458" y="21864"/>
                  </a:cubicBezTo>
                  <a:cubicBezTo>
                    <a:pt x="14082" y="21207"/>
                    <a:pt x="15389" y="20175"/>
                    <a:pt x="16608" y="18897"/>
                  </a:cubicBezTo>
                  <a:cubicBezTo>
                    <a:pt x="18904" y="16479"/>
                    <a:pt x="19856" y="13087"/>
                    <a:pt x="19929" y="9709"/>
                  </a:cubicBezTo>
                  <a:cubicBezTo>
                    <a:pt x="19979" y="7393"/>
                    <a:pt x="19741" y="4924"/>
                    <a:pt x="18355" y="3098"/>
                  </a:cubicBezTo>
                  <a:cubicBezTo>
                    <a:pt x="17193" y="1575"/>
                    <a:pt x="15374" y="716"/>
                    <a:pt x="13541" y="298"/>
                  </a:cubicBezTo>
                  <a:cubicBezTo>
                    <a:pt x="12663" y="98"/>
                    <a:pt x="11776" y="0"/>
                    <a:pt x="1089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32"/>
            <p:cNvSpPr/>
            <p:nvPr/>
          </p:nvSpPr>
          <p:spPr>
            <a:xfrm>
              <a:off x="1889125" y="2115125"/>
              <a:ext cx="71125" cy="29275"/>
            </a:xfrm>
            <a:custGeom>
              <a:rect b="b" l="l" r="r" t="t"/>
              <a:pathLst>
                <a:path extrusionOk="0" h="1171" w="2845">
                  <a:moveTo>
                    <a:pt x="1279" y="0"/>
                  </a:moveTo>
                  <a:cubicBezTo>
                    <a:pt x="937" y="0"/>
                    <a:pt x="594" y="73"/>
                    <a:pt x="275" y="218"/>
                  </a:cubicBezTo>
                  <a:cubicBezTo>
                    <a:pt x="66" y="305"/>
                    <a:pt x="1" y="622"/>
                    <a:pt x="116" y="803"/>
                  </a:cubicBezTo>
                  <a:cubicBezTo>
                    <a:pt x="205" y="944"/>
                    <a:pt x="331" y="1008"/>
                    <a:pt x="472" y="1008"/>
                  </a:cubicBezTo>
                  <a:cubicBezTo>
                    <a:pt x="547" y="1008"/>
                    <a:pt x="627" y="990"/>
                    <a:pt x="708" y="954"/>
                  </a:cubicBezTo>
                  <a:lnTo>
                    <a:pt x="708" y="954"/>
                  </a:lnTo>
                  <a:cubicBezTo>
                    <a:pt x="670" y="971"/>
                    <a:pt x="658" y="977"/>
                    <a:pt x="659" y="977"/>
                  </a:cubicBezTo>
                  <a:cubicBezTo>
                    <a:pt x="662" y="977"/>
                    <a:pt x="725" y="952"/>
                    <a:pt x="744" y="947"/>
                  </a:cubicBezTo>
                  <a:cubicBezTo>
                    <a:pt x="780" y="933"/>
                    <a:pt x="816" y="918"/>
                    <a:pt x="852" y="911"/>
                  </a:cubicBezTo>
                  <a:cubicBezTo>
                    <a:pt x="888" y="897"/>
                    <a:pt x="932" y="889"/>
                    <a:pt x="968" y="882"/>
                  </a:cubicBezTo>
                  <a:cubicBezTo>
                    <a:pt x="989" y="879"/>
                    <a:pt x="1013" y="871"/>
                    <a:pt x="1034" y="866"/>
                  </a:cubicBezTo>
                  <a:lnTo>
                    <a:pt x="1034" y="866"/>
                  </a:lnTo>
                  <a:cubicBezTo>
                    <a:pt x="1033" y="866"/>
                    <a:pt x="1032" y="866"/>
                    <a:pt x="1032" y="866"/>
                  </a:cubicBezTo>
                  <a:cubicBezTo>
                    <a:pt x="1028" y="866"/>
                    <a:pt x="1033" y="865"/>
                    <a:pt x="1047" y="863"/>
                  </a:cubicBezTo>
                  <a:lnTo>
                    <a:pt x="1047" y="863"/>
                  </a:lnTo>
                  <a:cubicBezTo>
                    <a:pt x="1043" y="864"/>
                    <a:pt x="1038" y="865"/>
                    <a:pt x="1034" y="866"/>
                  </a:cubicBezTo>
                  <a:lnTo>
                    <a:pt x="1034" y="866"/>
                  </a:lnTo>
                  <a:cubicBezTo>
                    <a:pt x="1041" y="866"/>
                    <a:pt x="1058" y="864"/>
                    <a:pt x="1083" y="861"/>
                  </a:cubicBezTo>
                  <a:cubicBezTo>
                    <a:pt x="1080" y="860"/>
                    <a:pt x="1077" y="859"/>
                    <a:pt x="1073" y="859"/>
                  </a:cubicBezTo>
                  <a:lnTo>
                    <a:pt x="1073" y="859"/>
                  </a:lnTo>
                  <a:lnTo>
                    <a:pt x="1062" y="861"/>
                  </a:lnTo>
                  <a:cubicBezTo>
                    <a:pt x="1056" y="861"/>
                    <a:pt x="1051" y="862"/>
                    <a:pt x="1047" y="863"/>
                  </a:cubicBezTo>
                  <a:lnTo>
                    <a:pt x="1047" y="863"/>
                  </a:lnTo>
                  <a:cubicBezTo>
                    <a:pt x="1056" y="861"/>
                    <a:pt x="1065" y="859"/>
                    <a:pt x="1073" y="859"/>
                  </a:cubicBezTo>
                  <a:cubicBezTo>
                    <a:pt x="1073" y="859"/>
                    <a:pt x="1073" y="859"/>
                    <a:pt x="1073" y="859"/>
                  </a:cubicBezTo>
                  <a:lnTo>
                    <a:pt x="1073" y="859"/>
                  </a:lnTo>
                  <a:lnTo>
                    <a:pt x="1119" y="853"/>
                  </a:lnTo>
                  <a:cubicBezTo>
                    <a:pt x="1148" y="853"/>
                    <a:pt x="1184" y="853"/>
                    <a:pt x="1213" y="846"/>
                  </a:cubicBezTo>
                  <a:cubicBezTo>
                    <a:pt x="1293" y="846"/>
                    <a:pt x="1372" y="846"/>
                    <a:pt x="1451" y="853"/>
                  </a:cubicBezTo>
                  <a:lnTo>
                    <a:pt x="1487" y="853"/>
                  </a:lnTo>
                  <a:cubicBezTo>
                    <a:pt x="1523" y="861"/>
                    <a:pt x="1560" y="868"/>
                    <a:pt x="1603" y="875"/>
                  </a:cubicBezTo>
                  <a:cubicBezTo>
                    <a:pt x="1668" y="889"/>
                    <a:pt x="1733" y="911"/>
                    <a:pt x="1805" y="933"/>
                  </a:cubicBezTo>
                  <a:cubicBezTo>
                    <a:pt x="1841" y="940"/>
                    <a:pt x="1877" y="954"/>
                    <a:pt x="1913" y="976"/>
                  </a:cubicBezTo>
                  <a:cubicBezTo>
                    <a:pt x="1882" y="961"/>
                    <a:pt x="1866" y="953"/>
                    <a:pt x="1864" y="953"/>
                  </a:cubicBezTo>
                  <a:cubicBezTo>
                    <a:pt x="1862" y="953"/>
                    <a:pt x="1871" y="959"/>
                    <a:pt x="1892" y="969"/>
                  </a:cubicBezTo>
                  <a:lnTo>
                    <a:pt x="1949" y="990"/>
                  </a:lnTo>
                  <a:cubicBezTo>
                    <a:pt x="2021" y="1027"/>
                    <a:pt x="2086" y="1070"/>
                    <a:pt x="2151" y="1113"/>
                  </a:cubicBezTo>
                  <a:cubicBezTo>
                    <a:pt x="2221" y="1152"/>
                    <a:pt x="2297" y="1170"/>
                    <a:pt x="2370" y="1170"/>
                  </a:cubicBezTo>
                  <a:cubicBezTo>
                    <a:pt x="2518" y="1170"/>
                    <a:pt x="2659" y="1096"/>
                    <a:pt x="2736" y="962"/>
                  </a:cubicBezTo>
                  <a:cubicBezTo>
                    <a:pt x="2844" y="752"/>
                    <a:pt x="2779" y="500"/>
                    <a:pt x="2584" y="384"/>
                  </a:cubicBezTo>
                  <a:cubicBezTo>
                    <a:pt x="2189" y="129"/>
                    <a:pt x="1734" y="0"/>
                    <a:pt x="1279" y="0"/>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32"/>
            <p:cNvSpPr/>
            <p:nvPr/>
          </p:nvSpPr>
          <p:spPr>
            <a:xfrm>
              <a:off x="2041225" y="2118000"/>
              <a:ext cx="85750" cy="33250"/>
            </a:xfrm>
            <a:custGeom>
              <a:rect b="b" l="l" r="r" t="t"/>
              <a:pathLst>
                <a:path extrusionOk="0" h="1330" w="3430">
                  <a:moveTo>
                    <a:pt x="1631" y="0"/>
                  </a:moveTo>
                  <a:cubicBezTo>
                    <a:pt x="1154" y="0"/>
                    <a:pt x="680" y="137"/>
                    <a:pt x="290" y="428"/>
                  </a:cubicBezTo>
                  <a:cubicBezTo>
                    <a:pt x="109" y="565"/>
                    <a:pt x="1" y="810"/>
                    <a:pt x="138" y="1020"/>
                  </a:cubicBezTo>
                  <a:cubicBezTo>
                    <a:pt x="217" y="1143"/>
                    <a:pt x="374" y="1237"/>
                    <a:pt x="526" y="1237"/>
                  </a:cubicBezTo>
                  <a:cubicBezTo>
                    <a:pt x="595" y="1237"/>
                    <a:pt x="664" y="1217"/>
                    <a:pt x="723" y="1171"/>
                  </a:cubicBezTo>
                  <a:cubicBezTo>
                    <a:pt x="809" y="1106"/>
                    <a:pt x="896" y="1056"/>
                    <a:pt x="983" y="1005"/>
                  </a:cubicBezTo>
                  <a:lnTo>
                    <a:pt x="1048" y="976"/>
                  </a:lnTo>
                  <a:lnTo>
                    <a:pt x="1055" y="976"/>
                  </a:lnTo>
                  <a:cubicBezTo>
                    <a:pt x="1105" y="962"/>
                    <a:pt x="1149" y="940"/>
                    <a:pt x="1199" y="926"/>
                  </a:cubicBezTo>
                  <a:cubicBezTo>
                    <a:pt x="1250" y="912"/>
                    <a:pt x="1300" y="897"/>
                    <a:pt x="1351" y="890"/>
                  </a:cubicBezTo>
                  <a:cubicBezTo>
                    <a:pt x="1372" y="883"/>
                    <a:pt x="1430" y="875"/>
                    <a:pt x="1452" y="868"/>
                  </a:cubicBezTo>
                  <a:cubicBezTo>
                    <a:pt x="1518" y="863"/>
                    <a:pt x="1581" y="858"/>
                    <a:pt x="1645" y="858"/>
                  </a:cubicBezTo>
                  <a:cubicBezTo>
                    <a:pt x="1672" y="858"/>
                    <a:pt x="1698" y="859"/>
                    <a:pt x="1726" y="861"/>
                  </a:cubicBezTo>
                  <a:cubicBezTo>
                    <a:pt x="1776" y="861"/>
                    <a:pt x="1820" y="868"/>
                    <a:pt x="1863" y="868"/>
                  </a:cubicBezTo>
                  <a:lnTo>
                    <a:pt x="1870" y="868"/>
                  </a:lnTo>
                  <a:lnTo>
                    <a:pt x="1942" y="883"/>
                  </a:lnTo>
                  <a:cubicBezTo>
                    <a:pt x="2036" y="897"/>
                    <a:pt x="2137" y="926"/>
                    <a:pt x="2238" y="962"/>
                  </a:cubicBezTo>
                  <a:lnTo>
                    <a:pt x="2275" y="976"/>
                  </a:lnTo>
                  <a:lnTo>
                    <a:pt x="2303" y="991"/>
                  </a:lnTo>
                  <a:cubicBezTo>
                    <a:pt x="2354" y="1013"/>
                    <a:pt x="2397" y="1041"/>
                    <a:pt x="2441" y="1063"/>
                  </a:cubicBezTo>
                  <a:cubicBezTo>
                    <a:pt x="2484" y="1092"/>
                    <a:pt x="2534" y="1121"/>
                    <a:pt x="2570" y="1150"/>
                  </a:cubicBezTo>
                  <a:lnTo>
                    <a:pt x="2578" y="1150"/>
                  </a:lnTo>
                  <a:cubicBezTo>
                    <a:pt x="2599" y="1164"/>
                    <a:pt x="2621" y="1186"/>
                    <a:pt x="2643" y="1207"/>
                  </a:cubicBezTo>
                  <a:cubicBezTo>
                    <a:pt x="2734" y="1284"/>
                    <a:pt x="2853" y="1330"/>
                    <a:pt x="2969" y="1330"/>
                  </a:cubicBezTo>
                  <a:cubicBezTo>
                    <a:pt x="3073" y="1330"/>
                    <a:pt x="3174" y="1293"/>
                    <a:pt x="3249" y="1207"/>
                  </a:cubicBezTo>
                  <a:cubicBezTo>
                    <a:pt x="3400" y="1041"/>
                    <a:pt x="3429" y="760"/>
                    <a:pt x="3256" y="601"/>
                  </a:cubicBezTo>
                  <a:cubicBezTo>
                    <a:pt x="2813" y="210"/>
                    <a:pt x="2220" y="0"/>
                    <a:pt x="1631" y="0"/>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32"/>
            <p:cNvSpPr/>
            <p:nvPr/>
          </p:nvSpPr>
          <p:spPr>
            <a:xfrm>
              <a:off x="2040250" y="2045400"/>
              <a:ext cx="81125" cy="57700"/>
            </a:xfrm>
            <a:custGeom>
              <a:rect b="b" l="l" r="r" t="t"/>
              <a:pathLst>
                <a:path extrusionOk="0" h="2308" w="3245">
                  <a:moveTo>
                    <a:pt x="573" y="0"/>
                  </a:moveTo>
                  <a:cubicBezTo>
                    <a:pt x="283" y="0"/>
                    <a:pt x="0" y="301"/>
                    <a:pt x="184" y="640"/>
                  </a:cubicBezTo>
                  <a:cubicBezTo>
                    <a:pt x="733" y="1528"/>
                    <a:pt x="1635" y="2134"/>
                    <a:pt x="2667" y="2293"/>
                  </a:cubicBezTo>
                  <a:cubicBezTo>
                    <a:pt x="2706" y="2302"/>
                    <a:pt x="2744" y="2307"/>
                    <a:pt x="2782" y="2307"/>
                  </a:cubicBezTo>
                  <a:cubicBezTo>
                    <a:pt x="2858" y="2307"/>
                    <a:pt x="2932" y="2288"/>
                    <a:pt x="2999" y="2249"/>
                  </a:cubicBezTo>
                  <a:cubicBezTo>
                    <a:pt x="3093" y="2192"/>
                    <a:pt x="3165" y="2105"/>
                    <a:pt x="3194" y="1997"/>
                  </a:cubicBezTo>
                  <a:cubicBezTo>
                    <a:pt x="3245" y="1802"/>
                    <a:pt x="3136" y="1506"/>
                    <a:pt x="2898" y="1477"/>
                  </a:cubicBezTo>
                  <a:cubicBezTo>
                    <a:pt x="2682" y="1441"/>
                    <a:pt x="2465" y="1390"/>
                    <a:pt x="2256" y="1311"/>
                  </a:cubicBezTo>
                  <a:cubicBezTo>
                    <a:pt x="2227" y="1304"/>
                    <a:pt x="2205" y="1297"/>
                    <a:pt x="2176" y="1282"/>
                  </a:cubicBezTo>
                  <a:cubicBezTo>
                    <a:pt x="2133" y="1261"/>
                    <a:pt x="2083" y="1239"/>
                    <a:pt x="2032" y="1217"/>
                  </a:cubicBezTo>
                  <a:cubicBezTo>
                    <a:pt x="1931" y="1167"/>
                    <a:pt x="1830" y="1109"/>
                    <a:pt x="1736" y="1044"/>
                  </a:cubicBezTo>
                  <a:cubicBezTo>
                    <a:pt x="1693" y="1015"/>
                    <a:pt x="1649" y="986"/>
                    <a:pt x="1613" y="957"/>
                  </a:cubicBezTo>
                  <a:lnTo>
                    <a:pt x="1563" y="921"/>
                  </a:lnTo>
                  <a:lnTo>
                    <a:pt x="1534" y="900"/>
                  </a:lnTo>
                  <a:cubicBezTo>
                    <a:pt x="1455" y="827"/>
                    <a:pt x="1375" y="755"/>
                    <a:pt x="1296" y="683"/>
                  </a:cubicBezTo>
                  <a:cubicBezTo>
                    <a:pt x="1216" y="604"/>
                    <a:pt x="1144" y="517"/>
                    <a:pt x="1079" y="431"/>
                  </a:cubicBezTo>
                  <a:lnTo>
                    <a:pt x="1029" y="366"/>
                  </a:lnTo>
                  <a:cubicBezTo>
                    <a:pt x="993" y="315"/>
                    <a:pt x="957" y="257"/>
                    <a:pt x="928" y="207"/>
                  </a:cubicBezTo>
                  <a:cubicBezTo>
                    <a:pt x="836" y="61"/>
                    <a:pt x="704" y="0"/>
                    <a:pt x="573" y="0"/>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32"/>
            <p:cNvSpPr/>
            <p:nvPr/>
          </p:nvSpPr>
          <p:spPr>
            <a:xfrm>
              <a:off x="1938025" y="2056325"/>
              <a:ext cx="200" cy="400"/>
            </a:xfrm>
            <a:custGeom>
              <a:rect b="b" l="l" r="r" t="t"/>
              <a:pathLst>
                <a:path extrusionOk="0" h="16" w="8">
                  <a:moveTo>
                    <a:pt x="8" y="1"/>
                  </a:moveTo>
                  <a:lnTo>
                    <a:pt x="4" y="8"/>
                  </a:lnTo>
                  <a:lnTo>
                    <a:pt x="4" y="8"/>
                  </a:lnTo>
                  <a:cubicBezTo>
                    <a:pt x="6" y="6"/>
                    <a:pt x="8" y="4"/>
                    <a:pt x="8" y="1"/>
                  </a:cubicBezTo>
                  <a:close/>
                  <a:moveTo>
                    <a:pt x="4" y="8"/>
                  </a:moveTo>
                  <a:lnTo>
                    <a:pt x="4" y="8"/>
                  </a:lnTo>
                  <a:cubicBezTo>
                    <a:pt x="2" y="10"/>
                    <a:pt x="1" y="12"/>
                    <a:pt x="1" y="15"/>
                  </a:cubicBezTo>
                  <a:lnTo>
                    <a:pt x="4" y="8"/>
                  </a:lnTo>
                  <a:close/>
                </a:path>
              </a:pathLst>
            </a:custGeom>
            <a:solidFill>
              <a:srgbClr val="2729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32"/>
            <p:cNvSpPr/>
            <p:nvPr/>
          </p:nvSpPr>
          <p:spPr>
            <a:xfrm>
              <a:off x="1889300" y="2048725"/>
              <a:ext cx="72200" cy="51000"/>
            </a:xfrm>
            <a:custGeom>
              <a:rect b="b" l="l" r="r" t="t"/>
              <a:pathLst>
                <a:path extrusionOk="0" h="2040" w="2888">
                  <a:moveTo>
                    <a:pt x="2408" y="0"/>
                  </a:moveTo>
                  <a:cubicBezTo>
                    <a:pt x="2258" y="0"/>
                    <a:pt x="2112" y="74"/>
                    <a:pt x="2029" y="211"/>
                  </a:cubicBezTo>
                  <a:cubicBezTo>
                    <a:pt x="2007" y="240"/>
                    <a:pt x="1978" y="276"/>
                    <a:pt x="1957" y="305"/>
                  </a:cubicBezTo>
                  <a:cubicBezTo>
                    <a:pt x="1965" y="297"/>
                    <a:pt x="1973" y="291"/>
                    <a:pt x="1973" y="291"/>
                  </a:cubicBezTo>
                  <a:lnTo>
                    <a:pt x="1973" y="291"/>
                  </a:lnTo>
                  <a:cubicBezTo>
                    <a:pt x="1974" y="291"/>
                    <a:pt x="1970" y="295"/>
                    <a:pt x="1957" y="305"/>
                  </a:cubicBezTo>
                  <a:lnTo>
                    <a:pt x="1950" y="319"/>
                  </a:lnTo>
                  <a:cubicBezTo>
                    <a:pt x="1942" y="334"/>
                    <a:pt x="1928" y="348"/>
                    <a:pt x="1913" y="362"/>
                  </a:cubicBezTo>
                  <a:cubicBezTo>
                    <a:pt x="1848" y="435"/>
                    <a:pt x="1791" y="500"/>
                    <a:pt x="1719" y="565"/>
                  </a:cubicBezTo>
                  <a:cubicBezTo>
                    <a:pt x="1690" y="601"/>
                    <a:pt x="1654" y="630"/>
                    <a:pt x="1625" y="658"/>
                  </a:cubicBezTo>
                  <a:lnTo>
                    <a:pt x="1567" y="702"/>
                  </a:lnTo>
                  <a:lnTo>
                    <a:pt x="1553" y="716"/>
                  </a:lnTo>
                  <a:lnTo>
                    <a:pt x="1516" y="745"/>
                  </a:lnTo>
                  <a:lnTo>
                    <a:pt x="1466" y="781"/>
                  </a:lnTo>
                  <a:cubicBezTo>
                    <a:pt x="1423" y="810"/>
                    <a:pt x="1387" y="832"/>
                    <a:pt x="1343" y="860"/>
                  </a:cubicBezTo>
                  <a:cubicBezTo>
                    <a:pt x="1271" y="904"/>
                    <a:pt x="1192" y="947"/>
                    <a:pt x="1112" y="990"/>
                  </a:cubicBezTo>
                  <a:cubicBezTo>
                    <a:pt x="1083" y="998"/>
                    <a:pt x="1055" y="1019"/>
                    <a:pt x="1018" y="1034"/>
                  </a:cubicBezTo>
                  <a:cubicBezTo>
                    <a:pt x="1011" y="1034"/>
                    <a:pt x="1004" y="1034"/>
                    <a:pt x="997" y="1041"/>
                  </a:cubicBezTo>
                  <a:lnTo>
                    <a:pt x="932" y="1063"/>
                  </a:lnTo>
                  <a:cubicBezTo>
                    <a:pt x="751" y="1128"/>
                    <a:pt x="564" y="1178"/>
                    <a:pt x="376" y="1207"/>
                  </a:cubicBezTo>
                  <a:cubicBezTo>
                    <a:pt x="268" y="1236"/>
                    <a:pt x="174" y="1308"/>
                    <a:pt x="123" y="1402"/>
                  </a:cubicBezTo>
                  <a:cubicBezTo>
                    <a:pt x="1" y="1604"/>
                    <a:pt x="66" y="1871"/>
                    <a:pt x="275" y="1986"/>
                  </a:cubicBezTo>
                  <a:cubicBezTo>
                    <a:pt x="346" y="2022"/>
                    <a:pt x="424" y="2039"/>
                    <a:pt x="504" y="2039"/>
                  </a:cubicBezTo>
                  <a:cubicBezTo>
                    <a:pt x="538" y="2039"/>
                    <a:pt x="572" y="2036"/>
                    <a:pt x="607" y="2030"/>
                  </a:cubicBezTo>
                  <a:cubicBezTo>
                    <a:pt x="1488" y="1885"/>
                    <a:pt x="2274" y="1380"/>
                    <a:pt x="2772" y="637"/>
                  </a:cubicBezTo>
                  <a:cubicBezTo>
                    <a:pt x="2888" y="435"/>
                    <a:pt x="2816" y="175"/>
                    <a:pt x="2621" y="52"/>
                  </a:cubicBezTo>
                  <a:cubicBezTo>
                    <a:pt x="2553" y="17"/>
                    <a:pt x="2480" y="0"/>
                    <a:pt x="2408" y="0"/>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32"/>
            <p:cNvSpPr/>
            <p:nvPr/>
          </p:nvSpPr>
          <p:spPr>
            <a:xfrm>
              <a:off x="1993950" y="2235775"/>
              <a:ext cx="137350" cy="93525"/>
            </a:xfrm>
            <a:custGeom>
              <a:rect b="b" l="l" r="r" t="t"/>
              <a:pathLst>
                <a:path extrusionOk="0" h="3741" w="5494">
                  <a:moveTo>
                    <a:pt x="3953" y="1"/>
                  </a:moveTo>
                  <a:cubicBezTo>
                    <a:pt x="3645" y="1"/>
                    <a:pt x="3339" y="111"/>
                    <a:pt x="3097" y="322"/>
                  </a:cubicBezTo>
                  <a:cubicBezTo>
                    <a:pt x="2811" y="572"/>
                    <a:pt x="2421" y="1297"/>
                    <a:pt x="1958" y="1297"/>
                  </a:cubicBezTo>
                  <a:cubicBezTo>
                    <a:pt x="1873" y="1297"/>
                    <a:pt x="1786" y="1272"/>
                    <a:pt x="1697" y="1217"/>
                  </a:cubicBezTo>
                  <a:cubicBezTo>
                    <a:pt x="1668" y="1195"/>
                    <a:pt x="1639" y="1188"/>
                    <a:pt x="1603" y="1188"/>
                  </a:cubicBezTo>
                  <a:cubicBezTo>
                    <a:pt x="1486" y="1148"/>
                    <a:pt x="1367" y="1129"/>
                    <a:pt x="1249" y="1129"/>
                  </a:cubicBezTo>
                  <a:cubicBezTo>
                    <a:pt x="604" y="1129"/>
                    <a:pt x="0" y="1691"/>
                    <a:pt x="37" y="2393"/>
                  </a:cubicBezTo>
                  <a:cubicBezTo>
                    <a:pt x="83" y="3216"/>
                    <a:pt x="780" y="3741"/>
                    <a:pt x="1531" y="3741"/>
                  </a:cubicBezTo>
                  <a:cubicBezTo>
                    <a:pt x="1716" y="3741"/>
                    <a:pt x="1904" y="3709"/>
                    <a:pt x="2087" y="3642"/>
                  </a:cubicBezTo>
                  <a:cubicBezTo>
                    <a:pt x="2325" y="3548"/>
                    <a:pt x="2542" y="3418"/>
                    <a:pt x="2736" y="3252"/>
                  </a:cubicBezTo>
                  <a:cubicBezTo>
                    <a:pt x="2953" y="3072"/>
                    <a:pt x="3227" y="2963"/>
                    <a:pt x="3516" y="2949"/>
                  </a:cubicBezTo>
                  <a:cubicBezTo>
                    <a:pt x="4014" y="2913"/>
                    <a:pt x="4461" y="2812"/>
                    <a:pt x="4830" y="2444"/>
                  </a:cubicBezTo>
                  <a:cubicBezTo>
                    <a:pt x="5494" y="1787"/>
                    <a:pt x="5407" y="538"/>
                    <a:pt x="4505" y="127"/>
                  </a:cubicBezTo>
                  <a:cubicBezTo>
                    <a:pt x="4330" y="42"/>
                    <a:pt x="4141" y="1"/>
                    <a:pt x="3953" y="1"/>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32"/>
            <p:cNvSpPr/>
            <p:nvPr/>
          </p:nvSpPr>
          <p:spPr>
            <a:xfrm>
              <a:off x="1969050" y="2167425"/>
              <a:ext cx="34500" cy="59800"/>
            </a:xfrm>
            <a:custGeom>
              <a:rect b="b" l="l" r="r" t="t"/>
              <a:pathLst>
                <a:path extrusionOk="0" h="2392" w="1380">
                  <a:moveTo>
                    <a:pt x="860" y="0"/>
                  </a:moveTo>
                  <a:cubicBezTo>
                    <a:pt x="828" y="0"/>
                    <a:pt x="795" y="14"/>
                    <a:pt x="766" y="46"/>
                  </a:cubicBezTo>
                  <a:cubicBezTo>
                    <a:pt x="376" y="479"/>
                    <a:pt x="1" y="1020"/>
                    <a:pt x="124" y="1641"/>
                  </a:cubicBezTo>
                  <a:cubicBezTo>
                    <a:pt x="205" y="2063"/>
                    <a:pt x="572" y="2392"/>
                    <a:pt x="982" y="2392"/>
                  </a:cubicBezTo>
                  <a:cubicBezTo>
                    <a:pt x="1084" y="2392"/>
                    <a:pt x="1189" y="2371"/>
                    <a:pt x="1293" y="2327"/>
                  </a:cubicBezTo>
                  <a:cubicBezTo>
                    <a:pt x="1358" y="2283"/>
                    <a:pt x="1380" y="2197"/>
                    <a:pt x="1343" y="2132"/>
                  </a:cubicBezTo>
                  <a:cubicBezTo>
                    <a:pt x="1314" y="2088"/>
                    <a:pt x="1265" y="2064"/>
                    <a:pt x="1217" y="2064"/>
                  </a:cubicBezTo>
                  <a:cubicBezTo>
                    <a:pt x="1193" y="2064"/>
                    <a:pt x="1170" y="2070"/>
                    <a:pt x="1149" y="2081"/>
                  </a:cubicBezTo>
                  <a:cubicBezTo>
                    <a:pt x="1093" y="2100"/>
                    <a:pt x="1036" y="2109"/>
                    <a:pt x="980" y="2109"/>
                  </a:cubicBezTo>
                  <a:cubicBezTo>
                    <a:pt x="861" y="2109"/>
                    <a:pt x="744" y="2068"/>
                    <a:pt x="651" y="1995"/>
                  </a:cubicBezTo>
                  <a:cubicBezTo>
                    <a:pt x="485" y="1865"/>
                    <a:pt x="391" y="1677"/>
                    <a:pt x="383" y="1475"/>
                  </a:cubicBezTo>
                  <a:cubicBezTo>
                    <a:pt x="355" y="992"/>
                    <a:pt x="665" y="587"/>
                    <a:pt x="968" y="248"/>
                  </a:cubicBezTo>
                  <a:cubicBezTo>
                    <a:pt x="1062" y="143"/>
                    <a:pt x="966" y="0"/>
                    <a:pt x="860" y="0"/>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32"/>
            <p:cNvSpPr/>
            <p:nvPr/>
          </p:nvSpPr>
          <p:spPr>
            <a:xfrm>
              <a:off x="2045100" y="2164000"/>
              <a:ext cx="56975" cy="25600"/>
            </a:xfrm>
            <a:custGeom>
              <a:rect b="b" l="l" r="r" t="t"/>
              <a:pathLst>
                <a:path extrusionOk="0" h="1024" w="2279">
                  <a:moveTo>
                    <a:pt x="196" y="0"/>
                  </a:moveTo>
                  <a:cubicBezTo>
                    <a:pt x="76" y="0"/>
                    <a:pt x="1" y="185"/>
                    <a:pt x="127" y="270"/>
                  </a:cubicBezTo>
                  <a:cubicBezTo>
                    <a:pt x="719" y="652"/>
                    <a:pt x="1383" y="905"/>
                    <a:pt x="2076" y="1020"/>
                  </a:cubicBezTo>
                  <a:cubicBezTo>
                    <a:pt x="2086" y="1022"/>
                    <a:pt x="2097" y="1023"/>
                    <a:pt x="2107" y="1023"/>
                  </a:cubicBezTo>
                  <a:cubicBezTo>
                    <a:pt x="2175" y="1023"/>
                    <a:pt x="2238" y="982"/>
                    <a:pt x="2257" y="919"/>
                  </a:cubicBezTo>
                  <a:cubicBezTo>
                    <a:pt x="2278" y="840"/>
                    <a:pt x="2228" y="768"/>
                    <a:pt x="2156" y="746"/>
                  </a:cubicBezTo>
                  <a:cubicBezTo>
                    <a:pt x="1484" y="638"/>
                    <a:pt x="842" y="392"/>
                    <a:pt x="272" y="24"/>
                  </a:cubicBezTo>
                  <a:cubicBezTo>
                    <a:pt x="246" y="8"/>
                    <a:pt x="220" y="0"/>
                    <a:pt x="196" y="0"/>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32"/>
            <p:cNvSpPr/>
            <p:nvPr/>
          </p:nvSpPr>
          <p:spPr>
            <a:xfrm>
              <a:off x="1904475" y="2161275"/>
              <a:ext cx="51075" cy="28075"/>
            </a:xfrm>
            <a:custGeom>
              <a:rect b="b" l="l" r="r" t="t"/>
              <a:pathLst>
                <a:path extrusionOk="0" h="1123" w="2043">
                  <a:moveTo>
                    <a:pt x="1841" y="1"/>
                  </a:moveTo>
                  <a:cubicBezTo>
                    <a:pt x="1809" y="1"/>
                    <a:pt x="1776" y="14"/>
                    <a:pt x="1747" y="47"/>
                  </a:cubicBezTo>
                  <a:cubicBezTo>
                    <a:pt x="1321" y="487"/>
                    <a:pt x="751" y="768"/>
                    <a:pt x="144" y="833"/>
                  </a:cubicBezTo>
                  <a:cubicBezTo>
                    <a:pt x="65" y="841"/>
                    <a:pt x="0" y="898"/>
                    <a:pt x="0" y="978"/>
                  </a:cubicBezTo>
                  <a:cubicBezTo>
                    <a:pt x="0" y="1057"/>
                    <a:pt x="65" y="1122"/>
                    <a:pt x="144" y="1122"/>
                  </a:cubicBezTo>
                  <a:cubicBezTo>
                    <a:pt x="830" y="1050"/>
                    <a:pt x="1465" y="740"/>
                    <a:pt x="1949" y="249"/>
                  </a:cubicBezTo>
                  <a:cubicBezTo>
                    <a:pt x="2043" y="144"/>
                    <a:pt x="1946" y="1"/>
                    <a:pt x="1841" y="1"/>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32"/>
            <p:cNvSpPr/>
            <p:nvPr/>
          </p:nvSpPr>
          <p:spPr>
            <a:xfrm>
              <a:off x="1943625" y="2312200"/>
              <a:ext cx="46400" cy="45675"/>
            </a:xfrm>
            <a:custGeom>
              <a:rect b="b" l="l" r="r" t="t"/>
              <a:pathLst>
                <a:path extrusionOk="0" h="1827" w="1856">
                  <a:moveTo>
                    <a:pt x="1054" y="0"/>
                  </a:moveTo>
                  <a:lnTo>
                    <a:pt x="982" y="881"/>
                  </a:lnTo>
                  <a:cubicBezTo>
                    <a:pt x="715" y="845"/>
                    <a:pt x="448" y="823"/>
                    <a:pt x="174" y="816"/>
                  </a:cubicBezTo>
                  <a:lnTo>
                    <a:pt x="22" y="816"/>
                  </a:lnTo>
                  <a:lnTo>
                    <a:pt x="29" y="967"/>
                  </a:lnTo>
                  <a:cubicBezTo>
                    <a:pt x="44" y="1242"/>
                    <a:pt x="29" y="1516"/>
                    <a:pt x="0" y="1790"/>
                  </a:cubicBezTo>
                  <a:lnTo>
                    <a:pt x="282" y="1826"/>
                  </a:lnTo>
                  <a:cubicBezTo>
                    <a:pt x="311" y="1588"/>
                    <a:pt x="325" y="1343"/>
                    <a:pt x="318" y="1104"/>
                  </a:cubicBezTo>
                  <a:lnTo>
                    <a:pt x="318" y="1104"/>
                  </a:lnTo>
                  <a:cubicBezTo>
                    <a:pt x="578" y="1119"/>
                    <a:pt x="830" y="1148"/>
                    <a:pt x="1083" y="1191"/>
                  </a:cubicBezTo>
                  <a:lnTo>
                    <a:pt x="1242" y="1220"/>
                  </a:lnTo>
                  <a:lnTo>
                    <a:pt x="1299" y="477"/>
                  </a:lnTo>
                  <a:lnTo>
                    <a:pt x="1711" y="715"/>
                  </a:lnTo>
                  <a:lnTo>
                    <a:pt x="1855" y="469"/>
                  </a:lnTo>
                  <a:lnTo>
                    <a:pt x="1054" y="0"/>
                  </a:lnTo>
                  <a:close/>
                </a:path>
              </a:pathLst>
            </a:custGeom>
            <a:solidFill>
              <a:srgbClr val="EFF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32"/>
            <p:cNvSpPr/>
            <p:nvPr/>
          </p:nvSpPr>
          <p:spPr>
            <a:xfrm>
              <a:off x="2002250" y="2346825"/>
              <a:ext cx="43700" cy="52900"/>
            </a:xfrm>
            <a:custGeom>
              <a:rect b="b" l="l" r="r" t="t"/>
              <a:pathLst>
                <a:path extrusionOk="0" h="2116" w="1748">
                  <a:moveTo>
                    <a:pt x="1343" y="1"/>
                  </a:moveTo>
                  <a:lnTo>
                    <a:pt x="1084" y="124"/>
                  </a:lnTo>
                  <a:lnTo>
                    <a:pt x="1300" y="578"/>
                  </a:lnTo>
                  <a:cubicBezTo>
                    <a:pt x="1026" y="586"/>
                    <a:pt x="759" y="614"/>
                    <a:pt x="492" y="651"/>
                  </a:cubicBezTo>
                  <a:lnTo>
                    <a:pt x="203" y="694"/>
                  </a:lnTo>
                  <a:lnTo>
                    <a:pt x="420" y="896"/>
                  </a:lnTo>
                  <a:cubicBezTo>
                    <a:pt x="665" y="1127"/>
                    <a:pt x="860" y="1408"/>
                    <a:pt x="1004" y="1719"/>
                  </a:cubicBezTo>
                  <a:cubicBezTo>
                    <a:pt x="980" y="1718"/>
                    <a:pt x="956" y="1718"/>
                    <a:pt x="931" y="1718"/>
                  </a:cubicBezTo>
                  <a:cubicBezTo>
                    <a:pt x="616" y="1718"/>
                    <a:pt x="302" y="1761"/>
                    <a:pt x="1" y="1841"/>
                  </a:cubicBezTo>
                  <a:lnTo>
                    <a:pt x="73" y="2116"/>
                  </a:lnTo>
                  <a:cubicBezTo>
                    <a:pt x="359" y="2037"/>
                    <a:pt x="654" y="1998"/>
                    <a:pt x="955" y="1998"/>
                  </a:cubicBezTo>
                  <a:cubicBezTo>
                    <a:pt x="1041" y="1998"/>
                    <a:pt x="1127" y="2001"/>
                    <a:pt x="1214" y="2007"/>
                  </a:cubicBezTo>
                  <a:lnTo>
                    <a:pt x="1430" y="2022"/>
                  </a:lnTo>
                  <a:lnTo>
                    <a:pt x="1430" y="2022"/>
                  </a:lnTo>
                  <a:lnTo>
                    <a:pt x="1358" y="1813"/>
                  </a:lnTo>
                  <a:cubicBezTo>
                    <a:pt x="1235" y="1473"/>
                    <a:pt x="1048" y="1163"/>
                    <a:pt x="817" y="889"/>
                  </a:cubicBezTo>
                  <a:cubicBezTo>
                    <a:pt x="1048" y="867"/>
                    <a:pt x="1286" y="845"/>
                    <a:pt x="1524" y="845"/>
                  </a:cubicBezTo>
                  <a:lnTo>
                    <a:pt x="1748" y="845"/>
                  </a:lnTo>
                  <a:lnTo>
                    <a:pt x="1343" y="1"/>
                  </a:lnTo>
                  <a:close/>
                </a:path>
              </a:pathLst>
            </a:custGeom>
            <a:solidFill>
              <a:srgbClr val="EFF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32"/>
            <p:cNvSpPr/>
            <p:nvPr/>
          </p:nvSpPr>
          <p:spPr>
            <a:xfrm>
              <a:off x="2072275" y="2335300"/>
              <a:ext cx="39725" cy="63900"/>
            </a:xfrm>
            <a:custGeom>
              <a:rect b="b" l="l" r="r" t="t"/>
              <a:pathLst>
                <a:path extrusionOk="0" h="2556" w="1589">
                  <a:moveTo>
                    <a:pt x="859" y="0"/>
                  </a:moveTo>
                  <a:lnTo>
                    <a:pt x="0" y="873"/>
                  </a:lnTo>
                  <a:lnTo>
                    <a:pt x="989" y="1126"/>
                  </a:lnTo>
                  <a:lnTo>
                    <a:pt x="217" y="2122"/>
                  </a:lnTo>
                  <a:lnTo>
                    <a:pt x="1494" y="2555"/>
                  </a:lnTo>
                  <a:lnTo>
                    <a:pt x="1588" y="2281"/>
                  </a:lnTo>
                  <a:lnTo>
                    <a:pt x="693" y="1978"/>
                  </a:lnTo>
                  <a:lnTo>
                    <a:pt x="1480" y="960"/>
                  </a:lnTo>
                  <a:lnTo>
                    <a:pt x="549" y="722"/>
                  </a:lnTo>
                  <a:lnTo>
                    <a:pt x="1061" y="202"/>
                  </a:lnTo>
                  <a:lnTo>
                    <a:pt x="859" y="0"/>
                  </a:lnTo>
                  <a:close/>
                </a:path>
              </a:pathLst>
            </a:custGeom>
            <a:solidFill>
              <a:srgbClr val="EFF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32"/>
            <p:cNvSpPr/>
            <p:nvPr/>
          </p:nvSpPr>
          <p:spPr>
            <a:xfrm>
              <a:off x="2293125" y="2094850"/>
              <a:ext cx="114975" cy="174525"/>
            </a:xfrm>
            <a:custGeom>
              <a:rect b="b" l="l" r="r" t="t"/>
              <a:pathLst>
                <a:path extrusionOk="0" h="6981" w="4599">
                  <a:moveTo>
                    <a:pt x="3251" y="1"/>
                  </a:moveTo>
                  <a:cubicBezTo>
                    <a:pt x="3093" y="1"/>
                    <a:pt x="2936" y="28"/>
                    <a:pt x="2787" y="84"/>
                  </a:cubicBezTo>
                  <a:cubicBezTo>
                    <a:pt x="2123" y="300"/>
                    <a:pt x="1502" y="906"/>
                    <a:pt x="1148" y="1390"/>
                  </a:cubicBezTo>
                  <a:cubicBezTo>
                    <a:pt x="340" y="2487"/>
                    <a:pt x="1" y="3981"/>
                    <a:pt x="484" y="5288"/>
                  </a:cubicBezTo>
                  <a:cubicBezTo>
                    <a:pt x="769" y="6063"/>
                    <a:pt x="1467" y="6981"/>
                    <a:pt x="2293" y="6981"/>
                  </a:cubicBezTo>
                  <a:cubicBezTo>
                    <a:pt x="2536" y="6981"/>
                    <a:pt x="2789" y="6902"/>
                    <a:pt x="3046" y="6717"/>
                  </a:cubicBezTo>
                  <a:cubicBezTo>
                    <a:pt x="3335" y="6507"/>
                    <a:pt x="3508" y="6182"/>
                    <a:pt x="3660" y="5858"/>
                  </a:cubicBezTo>
                  <a:cubicBezTo>
                    <a:pt x="4259" y="4566"/>
                    <a:pt x="4577" y="3158"/>
                    <a:pt x="4591" y="1736"/>
                  </a:cubicBezTo>
                  <a:cubicBezTo>
                    <a:pt x="4598" y="993"/>
                    <a:pt x="4389" y="257"/>
                    <a:pt x="3581" y="40"/>
                  </a:cubicBezTo>
                  <a:cubicBezTo>
                    <a:pt x="3471" y="14"/>
                    <a:pt x="3361" y="1"/>
                    <a:pt x="325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32"/>
            <p:cNvSpPr/>
            <p:nvPr/>
          </p:nvSpPr>
          <p:spPr>
            <a:xfrm>
              <a:off x="2321100" y="2120275"/>
              <a:ext cx="62950" cy="111950"/>
            </a:xfrm>
            <a:custGeom>
              <a:rect b="b" l="l" r="r" t="t"/>
              <a:pathLst>
                <a:path extrusionOk="0" h="4478" w="2518">
                  <a:moveTo>
                    <a:pt x="1882" y="1"/>
                  </a:moveTo>
                  <a:cubicBezTo>
                    <a:pt x="1605" y="1"/>
                    <a:pt x="1326" y="132"/>
                    <a:pt x="1112" y="337"/>
                  </a:cubicBezTo>
                  <a:cubicBezTo>
                    <a:pt x="722" y="712"/>
                    <a:pt x="477" y="1275"/>
                    <a:pt x="304" y="1788"/>
                  </a:cubicBezTo>
                  <a:cubicBezTo>
                    <a:pt x="123" y="2329"/>
                    <a:pt x="0" y="2950"/>
                    <a:pt x="73" y="3520"/>
                  </a:cubicBezTo>
                  <a:cubicBezTo>
                    <a:pt x="127" y="3985"/>
                    <a:pt x="442" y="4477"/>
                    <a:pt x="948" y="4477"/>
                  </a:cubicBezTo>
                  <a:cubicBezTo>
                    <a:pt x="976" y="4477"/>
                    <a:pt x="1004" y="4476"/>
                    <a:pt x="1033" y="4473"/>
                  </a:cubicBezTo>
                  <a:cubicBezTo>
                    <a:pt x="1208" y="4451"/>
                    <a:pt x="1213" y="4183"/>
                    <a:pt x="1046" y="4183"/>
                  </a:cubicBezTo>
                  <a:cubicBezTo>
                    <a:pt x="1041" y="4183"/>
                    <a:pt x="1037" y="4184"/>
                    <a:pt x="1033" y="4184"/>
                  </a:cubicBezTo>
                  <a:cubicBezTo>
                    <a:pt x="1008" y="4187"/>
                    <a:pt x="984" y="4188"/>
                    <a:pt x="961" y="4188"/>
                  </a:cubicBezTo>
                  <a:cubicBezTo>
                    <a:pt x="490" y="4188"/>
                    <a:pt x="340" y="3645"/>
                    <a:pt x="340" y="3246"/>
                  </a:cubicBezTo>
                  <a:cubicBezTo>
                    <a:pt x="340" y="2798"/>
                    <a:pt x="419" y="2351"/>
                    <a:pt x="556" y="1918"/>
                  </a:cubicBezTo>
                  <a:cubicBezTo>
                    <a:pt x="686" y="1506"/>
                    <a:pt x="881" y="1116"/>
                    <a:pt x="1126" y="763"/>
                  </a:cubicBezTo>
                  <a:cubicBezTo>
                    <a:pt x="1291" y="530"/>
                    <a:pt x="1587" y="273"/>
                    <a:pt x="1884" y="273"/>
                  </a:cubicBezTo>
                  <a:cubicBezTo>
                    <a:pt x="1992" y="273"/>
                    <a:pt x="2100" y="307"/>
                    <a:pt x="2202" y="387"/>
                  </a:cubicBezTo>
                  <a:cubicBezTo>
                    <a:pt x="2232" y="412"/>
                    <a:pt x="2265" y="422"/>
                    <a:pt x="2297" y="422"/>
                  </a:cubicBezTo>
                  <a:cubicBezTo>
                    <a:pt x="2416" y="422"/>
                    <a:pt x="2518" y="277"/>
                    <a:pt x="2404" y="185"/>
                  </a:cubicBezTo>
                  <a:cubicBezTo>
                    <a:pt x="2244" y="57"/>
                    <a:pt x="2064" y="1"/>
                    <a:pt x="1882" y="1"/>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32"/>
            <p:cNvSpPr/>
            <p:nvPr/>
          </p:nvSpPr>
          <p:spPr>
            <a:xfrm>
              <a:off x="1874325" y="1870650"/>
              <a:ext cx="479275" cy="328525"/>
            </a:xfrm>
            <a:custGeom>
              <a:rect b="b" l="l" r="r" t="t"/>
              <a:pathLst>
                <a:path extrusionOk="0" h="13141" w="19171">
                  <a:moveTo>
                    <a:pt x="9838" y="1"/>
                  </a:moveTo>
                  <a:cubicBezTo>
                    <a:pt x="1870" y="1"/>
                    <a:pt x="1" y="6648"/>
                    <a:pt x="1" y="6648"/>
                  </a:cubicBezTo>
                  <a:cubicBezTo>
                    <a:pt x="418" y="6697"/>
                    <a:pt x="870" y="6720"/>
                    <a:pt x="1346" y="6720"/>
                  </a:cubicBezTo>
                  <a:cubicBezTo>
                    <a:pt x="5434" y="6720"/>
                    <a:pt x="11279" y="5033"/>
                    <a:pt x="11693" y="3682"/>
                  </a:cubicBezTo>
                  <a:cubicBezTo>
                    <a:pt x="12388" y="4459"/>
                    <a:pt x="13236" y="4645"/>
                    <a:pt x="13887" y="4645"/>
                  </a:cubicBezTo>
                  <a:cubicBezTo>
                    <a:pt x="14482" y="4645"/>
                    <a:pt x="14912" y="4490"/>
                    <a:pt x="14912" y="4490"/>
                  </a:cubicBezTo>
                  <a:lnTo>
                    <a:pt x="14912" y="4490"/>
                  </a:lnTo>
                  <a:cubicBezTo>
                    <a:pt x="13930" y="7828"/>
                    <a:pt x="15598" y="13141"/>
                    <a:pt x="16550" y="13141"/>
                  </a:cubicBezTo>
                  <a:cubicBezTo>
                    <a:pt x="16739" y="13141"/>
                    <a:pt x="16899" y="12932"/>
                    <a:pt x="17005" y="12458"/>
                  </a:cubicBezTo>
                  <a:cubicBezTo>
                    <a:pt x="17648" y="9593"/>
                    <a:pt x="19171" y="9210"/>
                    <a:pt x="19171" y="9210"/>
                  </a:cubicBezTo>
                  <a:cubicBezTo>
                    <a:pt x="19171" y="4404"/>
                    <a:pt x="17806" y="1"/>
                    <a:pt x="9838" y="1"/>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9" name="Google Shape;1539;p32"/>
          <p:cNvSpPr txBox="1"/>
          <p:nvPr/>
        </p:nvSpPr>
        <p:spPr>
          <a:xfrm>
            <a:off x="1507525" y="3916274"/>
            <a:ext cx="1378200" cy="1160100"/>
          </a:xfrm>
          <a:prstGeom prst="rect">
            <a:avLst/>
          </a:prstGeom>
          <a:noFill/>
          <a:ln>
            <a:noFill/>
          </a:ln>
        </p:spPr>
        <p:txBody>
          <a:bodyPr anchorCtr="0" anchor="t" bIns="91425" lIns="91425" spcFirstLastPara="1" rIns="91425" wrap="square" tIns="91425">
            <a:noAutofit/>
          </a:bodyPr>
          <a:lstStyle/>
          <a:p>
            <a:pPr indent="-207498" lvl="0" marL="269999" marR="0" rtl="0" algn="l">
              <a:spcBef>
                <a:spcPts val="0"/>
              </a:spcBef>
              <a:spcAft>
                <a:spcPts val="0"/>
              </a:spcAft>
              <a:buClr>
                <a:srgbClr val="0B5394"/>
              </a:buClr>
              <a:buSzPts val="1000"/>
              <a:buFont typeface="Mada"/>
              <a:buChar char="●"/>
            </a:pPr>
            <a:r>
              <a:rPr lang="en-GB" sz="1000">
                <a:solidFill>
                  <a:srgbClr val="0B5394"/>
                </a:solidFill>
                <a:latin typeface="Mada"/>
                <a:ea typeface="Mada"/>
                <a:cs typeface="Mada"/>
                <a:sym typeface="Mada"/>
              </a:rPr>
              <a:t>Cough</a:t>
            </a:r>
            <a:endParaRPr sz="1000">
              <a:solidFill>
                <a:srgbClr val="0B5394"/>
              </a:solidFill>
              <a:latin typeface="Mada"/>
              <a:ea typeface="Mada"/>
              <a:cs typeface="Mada"/>
              <a:sym typeface="Mada"/>
            </a:endParaRPr>
          </a:p>
          <a:p>
            <a:pPr indent="-207498" lvl="0" marL="269999" marR="0" rtl="0" algn="l">
              <a:spcBef>
                <a:spcPts val="0"/>
              </a:spcBef>
              <a:spcAft>
                <a:spcPts val="0"/>
              </a:spcAft>
              <a:buClr>
                <a:srgbClr val="0B5394"/>
              </a:buClr>
              <a:buSzPts val="1000"/>
              <a:buFont typeface="Mada"/>
              <a:buChar char="●"/>
            </a:pPr>
            <a:r>
              <a:rPr lang="en-GB" sz="1000">
                <a:solidFill>
                  <a:srgbClr val="0B5394"/>
                </a:solidFill>
                <a:latin typeface="Mada"/>
                <a:ea typeface="Mada"/>
                <a:cs typeface="Mada"/>
                <a:sym typeface="Mada"/>
              </a:rPr>
              <a:t>Sputum</a:t>
            </a:r>
            <a:endParaRPr sz="1000">
              <a:solidFill>
                <a:srgbClr val="0B5394"/>
              </a:solidFill>
              <a:latin typeface="Mada"/>
              <a:ea typeface="Mada"/>
              <a:cs typeface="Mada"/>
              <a:sym typeface="Mada"/>
            </a:endParaRPr>
          </a:p>
          <a:p>
            <a:pPr indent="-207498" lvl="0" marL="269999" marR="0" rtl="0" algn="l">
              <a:spcBef>
                <a:spcPts val="0"/>
              </a:spcBef>
              <a:spcAft>
                <a:spcPts val="0"/>
              </a:spcAft>
              <a:buClr>
                <a:srgbClr val="0B5394"/>
              </a:buClr>
              <a:buSzPts val="1000"/>
              <a:buFont typeface="Mada"/>
              <a:buChar char="●"/>
            </a:pPr>
            <a:r>
              <a:rPr lang="en-GB" sz="1000">
                <a:solidFill>
                  <a:srgbClr val="0B5394"/>
                </a:solidFill>
                <a:latin typeface="Mada"/>
                <a:ea typeface="Mada"/>
                <a:cs typeface="Mada"/>
                <a:sym typeface="Mada"/>
              </a:rPr>
              <a:t>Haemoptysis</a:t>
            </a:r>
            <a:endParaRPr sz="1000"/>
          </a:p>
        </p:txBody>
      </p:sp>
      <p:sp>
        <p:nvSpPr>
          <p:cNvPr id="1540" name="Google Shape;1540;p32"/>
          <p:cNvSpPr txBox="1"/>
          <p:nvPr/>
        </p:nvSpPr>
        <p:spPr>
          <a:xfrm>
            <a:off x="4659225" y="3171175"/>
            <a:ext cx="2876400" cy="468600"/>
          </a:xfrm>
          <a:prstGeom prst="rect">
            <a:avLst/>
          </a:prstGeom>
          <a:noFill/>
          <a:ln>
            <a:noFill/>
          </a:ln>
        </p:spPr>
        <p:txBody>
          <a:bodyPr anchorCtr="0" anchor="t" bIns="91425" lIns="91425" spcFirstLastPara="1" rIns="91425" wrap="square" tIns="91425">
            <a:noAutofit/>
          </a:bodyPr>
          <a:lstStyle/>
          <a:p>
            <a:pPr indent="-207498" lvl="0" marL="269999" rtl="0" algn="l">
              <a:spcBef>
                <a:spcPts val="0"/>
              </a:spcBef>
              <a:spcAft>
                <a:spcPts val="0"/>
              </a:spcAft>
              <a:buClr>
                <a:srgbClr val="0B5394"/>
              </a:buClr>
              <a:buSzPts val="1000"/>
              <a:buFont typeface="Mada"/>
              <a:buChar char="●"/>
            </a:pPr>
            <a:r>
              <a:rPr lang="en-GB" sz="1000">
                <a:solidFill>
                  <a:srgbClr val="0B5394"/>
                </a:solidFill>
                <a:latin typeface="Mada"/>
                <a:ea typeface="Mada"/>
                <a:cs typeface="Mada"/>
                <a:sym typeface="Mada"/>
              </a:rPr>
              <a:t>Dyspnoea (acute, progressive or paroxysmal)</a:t>
            </a:r>
            <a:endParaRPr sz="1000">
              <a:solidFill>
                <a:srgbClr val="0B5394"/>
              </a:solidFill>
              <a:latin typeface="Mada"/>
              <a:ea typeface="Mada"/>
              <a:cs typeface="Mada"/>
              <a:sym typeface="Mada"/>
            </a:endParaRPr>
          </a:p>
          <a:p>
            <a:pPr indent="-207498" lvl="0" marL="269999" rtl="0" algn="l">
              <a:spcBef>
                <a:spcPts val="0"/>
              </a:spcBef>
              <a:spcAft>
                <a:spcPts val="0"/>
              </a:spcAft>
              <a:buClr>
                <a:srgbClr val="0B5394"/>
              </a:buClr>
              <a:buSzPts val="1000"/>
              <a:buFont typeface="Mada"/>
              <a:buChar char="●"/>
            </a:pPr>
            <a:r>
              <a:rPr lang="en-GB" sz="1000">
                <a:solidFill>
                  <a:srgbClr val="0B5394"/>
                </a:solidFill>
                <a:latin typeface="Mada"/>
                <a:ea typeface="Mada"/>
                <a:cs typeface="Mada"/>
                <a:sym typeface="Mada"/>
              </a:rPr>
              <a:t>Wheeze</a:t>
            </a:r>
            <a:endParaRPr sz="1000">
              <a:solidFill>
                <a:srgbClr val="0B5394"/>
              </a:solidFill>
              <a:latin typeface="Mada"/>
              <a:ea typeface="Mada"/>
              <a:cs typeface="Mada"/>
              <a:sym typeface="Mada"/>
            </a:endParaRPr>
          </a:p>
          <a:p>
            <a:pPr indent="-207498" lvl="0" marL="269999" rtl="0" algn="l">
              <a:spcBef>
                <a:spcPts val="0"/>
              </a:spcBef>
              <a:spcAft>
                <a:spcPts val="0"/>
              </a:spcAft>
              <a:buClr>
                <a:srgbClr val="0B5394"/>
              </a:buClr>
              <a:buSzPts val="1000"/>
              <a:buFont typeface="Mada"/>
              <a:buChar char="●"/>
            </a:pPr>
            <a:r>
              <a:rPr lang="en-GB" sz="1000">
                <a:solidFill>
                  <a:srgbClr val="0B5394"/>
                </a:solidFill>
                <a:latin typeface="Mada"/>
                <a:ea typeface="Mada"/>
                <a:cs typeface="Mada"/>
                <a:sym typeface="Mada"/>
              </a:rPr>
              <a:t>Chest pain</a:t>
            </a:r>
            <a:endParaRPr sz="1000">
              <a:solidFill>
                <a:srgbClr val="0B5394"/>
              </a:solidFill>
              <a:latin typeface="Mada"/>
              <a:ea typeface="Mada"/>
              <a:cs typeface="Mada"/>
              <a:sym typeface="Mada"/>
            </a:endParaRPr>
          </a:p>
        </p:txBody>
      </p:sp>
      <p:sp>
        <p:nvSpPr>
          <p:cNvPr id="1541" name="Google Shape;1541;p32"/>
          <p:cNvSpPr txBox="1"/>
          <p:nvPr/>
        </p:nvSpPr>
        <p:spPr>
          <a:xfrm>
            <a:off x="4673752" y="4307423"/>
            <a:ext cx="2418300" cy="669000"/>
          </a:xfrm>
          <a:prstGeom prst="rect">
            <a:avLst/>
          </a:prstGeom>
          <a:noFill/>
          <a:ln>
            <a:noFill/>
          </a:ln>
        </p:spPr>
        <p:txBody>
          <a:bodyPr anchorCtr="0" anchor="t" bIns="91425" lIns="91425" spcFirstLastPara="1" rIns="91425" wrap="square" tIns="91425">
            <a:noAutofit/>
          </a:bodyPr>
          <a:lstStyle/>
          <a:p>
            <a:pPr indent="-207498" lvl="0" marL="269999" rtl="0" algn="l">
              <a:spcBef>
                <a:spcPts val="0"/>
              </a:spcBef>
              <a:spcAft>
                <a:spcPts val="0"/>
              </a:spcAft>
              <a:buClr>
                <a:srgbClr val="0B5394"/>
              </a:buClr>
              <a:buSzPts val="1000"/>
              <a:buFont typeface="Mada"/>
              <a:buChar char="●"/>
            </a:pPr>
            <a:r>
              <a:rPr lang="en-GB" sz="1000">
                <a:solidFill>
                  <a:srgbClr val="0B5394"/>
                </a:solidFill>
                <a:latin typeface="Mada"/>
                <a:ea typeface="Mada"/>
                <a:cs typeface="Mada"/>
                <a:sym typeface="Mada"/>
              </a:rPr>
              <a:t>Fever</a:t>
            </a:r>
            <a:endParaRPr sz="1000">
              <a:solidFill>
                <a:srgbClr val="0B5394"/>
              </a:solidFill>
              <a:latin typeface="Mada"/>
              <a:ea typeface="Mada"/>
              <a:cs typeface="Mada"/>
              <a:sym typeface="Mada"/>
            </a:endParaRPr>
          </a:p>
          <a:p>
            <a:pPr indent="-207498" lvl="0" marL="269999" rtl="0" algn="l">
              <a:spcBef>
                <a:spcPts val="0"/>
              </a:spcBef>
              <a:spcAft>
                <a:spcPts val="0"/>
              </a:spcAft>
              <a:buClr>
                <a:srgbClr val="0B5394"/>
              </a:buClr>
              <a:buSzPts val="1000"/>
              <a:buFont typeface="Mada"/>
              <a:buChar char="●"/>
            </a:pPr>
            <a:r>
              <a:rPr lang="en-GB" sz="1000">
                <a:solidFill>
                  <a:srgbClr val="0B5394"/>
                </a:solidFill>
                <a:latin typeface="Mada"/>
                <a:ea typeface="Mada"/>
                <a:cs typeface="Mada"/>
                <a:sym typeface="Mada"/>
              </a:rPr>
              <a:t>Hoarseness</a:t>
            </a:r>
            <a:endParaRPr sz="1000">
              <a:solidFill>
                <a:srgbClr val="0B5394"/>
              </a:solidFill>
              <a:latin typeface="Mada"/>
              <a:ea typeface="Mada"/>
              <a:cs typeface="Mada"/>
              <a:sym typeface="Mada"/>
            </a:endParaRPr>
          </a:p>
          <a:p>
            <a:pPr indent="-207498" lvl="0" marL="269999" rtl="0" algn="l">
              <a:spcBef>
                <a:spcPts val="0"/>
              </a:spcBef>
              <a:spcAft>
                <a:spcPts val="0"/>
              </a:spcAft>
              <a:buClr>
                <a:srgbClr val="0B5394"/>
              </a:buClr>
              <a:buSzPts val="1000"/>
              <a:buFont typeface="Mada"/>
              <a:buChar char="●"/>
            </a:pPr>
            <a:r>
              <a:rPr lang="en-GB" sz="1000">
                <a:solidFill>
                  <a:srgbClr val="0B5394"/>
                </a:solidFill>
                <a:latin typeface="Mada"/>
                <a:ea typeface="Mada"/>
                <a:cs typeface="Mada"/>
                <a:sym typeface="Mada"/>
              </a:rPr>
              <a:t>Night sweats</a:t>
            </a:r>
            <a:endParaRPr sz="1000">
              <a:solidFill>
                <a:srgbClr val="0B5394"/>
              </a:solidFill>
              <a:latin typeface="Mada"/>
              <a:ea typeface="Mada"/>
              <a:cs typeface="Mada"/>
              <a:sym typeface="Mada"/>
            </a:endParaRPr>
          </a:p>
        </p:txBody>
      </p:sp>
      <p:sp>
        <p:nvSpPr>
          <p:cNvPr id="1542" name="Google Shape;1542;p32"/>
          <p:cNvSpPr txBox="1"/>
          <p:nvPr/>
        </p:nvSpPr>
        <p:spPr>
          <a:xfrm>
            <a:off x="4033895" y="8371275"/>
            <a:ext cx="2716500" cy="20220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6" name="Shape 1546"/>
        <p:cNvGrpSpPr/>
        <p:nvPr/>
      </p:nvGrpSpPr>
      <p:grpSpPr>
        <a:xfrm>
          <a:off x="0" y="0"/>
          <a:ext cx="0" cy="0"/>
          <a:chOff x="0" y="0"/>
          <a:chExt cx="0" cy="0"/>
        </a:xfrm>
      </p:grpSpPr>
      <p:pic>
        <p:nvPicPr>
          <p:cNvPr id="1547" name="Google Shape;1547;p33"/>
          <p:cNvPicPr preferRelativeResize="0"/>
          <p:nvPr/>
        </p:nvPicPr>
        <p:blipFill>
          <a:blip r:embed="rId3">
            <a:alphaModFix/>
          </a:blip>
          <a:stretch>
            <a:fillRect/>
          </a:stretch>
        </p:blipFill>
        <p:spPr>
          <a:xfrm>
            <a:off x="4652324" y="8111921"/>
            <a:ext cx="2487543" cy="2345575"/>
          </a:xfrm>
          <a:prstGeom prst="rect">
            <a:avLst/>
          </a:prstGeom>
          <a:noFill/>
          <a:ln>
            <a:noFill/>
          </a:ln>
        </p:spPr>
      </p:pic>
      <p:sp>
        <p:nvSpPr>
          <p:cNvPr id="1548" name="Google Shape;1548;p3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33"/>
          <p:cNvSpPr txBox="1"/>
          <p:nvPr/>
        </p:nvSpPr>
        <p:spPr>
          <a:xfrm>
            <a:off x="882163" y="508065"/>
            <a:ext cx="5525700" cy="38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Assessment of Pulmonary Resection:</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550" name="Google Shape;1550;p33"/>
          <p:cNvCxnSpPr/>
          <p:nvPr/>
        </p:nvCxnSpPr>
        <p:spPr>
          <a:xfrm>
            <a:off x="1125078" y="6287372"/>
            <a:ext cx="5508000" cy="3900"/>
          </a:xfrm>
          <a:prstGeom prst="straightConnector1">
            <a:avLst/>
          </a:prstGeom>
          <a:noFill/>
          <a:ln cap="flat" cmpd="sng" w="19050">
            <a:solidFill>
              <a:srgbClr val="83C5BE"/>
            </a:solidFill>
            <a:prstDash val="solid"/>
            <a:round/>
            <a:headEnd len="med" w="med" type="oval"/>
            <a:tailEnd len="med" w="med" type="oval"/>
          </a:ln>
        </p:spPr>
      </p:cxnSp>
      <p:sp>
        <p:nvSpPr>
          <p:cNvPr id="1551" name="Google Shape;1551;p33"/>
          <p:cNvSpPr txBox="1"/>
          <p:nvPr/>
        </p:nvSpPr>
        <p:spPr>
          <a:xfrm>
            <a:off x="588063" y="1746618"/>
            <a:ext cx="6413400" cy="171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Lora"/>
              <a:ea typeface="Lora"/>
              <a:cs typeface="Lora"/>
              <a:sym typeface="Lora"/>
            </a:endParaRPr>
          </a:p>
          <a:p>
            <a:pPr indent="0" lvl="0" marL="0" rtl="0" algn="l">
              <a:lnSpc>
                <a:spcPct val="115000"/>
              </a:lnSpc>
              <a:spcBef>
                <a:spcPts val="1600"/>
              </a:spcBef>
              <a:spcAft>
                <a:spcPts val="0"/>
              </a:spcAft>
              <a:buClr>
                <a:schemeClr val="dk1"/>
              </a:buClr>
              <a:buSzPts val="1100"/>
              <a:buFont typeface="Arial"/>
              <a:buNone/>
            </a:pPr>
            <a:r>
              <a:rPr b="1" lang="en-GB" sz="1200">
                <a:solidFill>
                  <a:srgbClr val="0B5394"/>
                </a:solidFill>
                <a:latin typeface="Mada"/>
                <a:ea typeface="Mada"/>
                <a:cs typeface="Mada"/>
                <a:sym typeface="Mada"/>
              </a:rPr>
              <a:t>Assessment addresses two questions: </a:t>
            </a:r>
            <a:endParaRPr b="1" sz="1200">
              <a:solidFill>
                <a:srgbClr val="0B5394"/>
              </a:solidFill>
              <a:latin typeface="Mada"/>
              <a:ea typeface="Mada"/>
              <a:cs typeface="Mada"/>
              <a:sym typeface="Mada"/>
            </a:endParaRPr>
          </a:p>
          <a:p>
            <a:pPr indent="-304800" lvl="0" marL="457200" rtl="0" algn="l">
              <a:lnSpc>
                <a:spcPct val="115000"/>
              </a:lnSpc>
              <a:spcBef>
                <a:spcPts val="1600"/>
              </a:spcBef>
              <a:spcAft>
                <a:spcPts val="0"/>
              </a:spcAft>
              <a:buClr>
                <a:srgbClr val="0B5394"/>
              </a:buClr>
              <a:buSzPts val="1200"/>
              <a:buFont typeface="Mada"/>
              <a:buChar char="➔"/>
            </a:pPr>
            <a:r>
              <a:rPr lang="en-GB" sz="1200">
                <a:solidFill>
                  <a:srgbClr val="0B5394"/>
                </a:solidFill>
                <a:latin typeface="Mada"/>
                <a:ea typeface="Mada"/>
                <a:cs typeface="Mada"/>
                <a:sym typeface="Mada"/>
              </a:rPr>
              <a:t>Is the patient fit for pulmonary resection? </a:t>
            </a:r>
            <a:endParaRPr sz="1200">
              <a:solidFill>
                <a:srgbClr val="0B5394"/>
              </a:solidFill>
              <a:latin typeface="Mada"/>
              <a:ea typeface="Mada"/>
              <a:cs typeface="Mada"/>
              <a:sym typeface="Mada"/>
            </a:endParaRPr>
          </a:p>
          <a:p>
            <a:pPr indent="-304800" lvl="0" marL="457200" rtl="0" algn="l">
              <a:lnSpc>
                <a:spcPct val="115000"/>
              </a:lnSpc>
              <a:spcBef>
                <a:spcPts val="0"/>
              </a:spcBef>
              <a:spcAft>
                <a:spcPts val="0"/>
              </a:spcAft>
              <a:buClr>
                <a:srgbClr val="0B5394"/>
              </a:buClr>
              <a:buSzPts val="1200"/>
              <a:buFont typeface="Mada"/>
              <a:buChar char="➔"/>
            </a:pPr>
            <a:r>
              <a:rPr lang="en-GB" sz="1200">
                <a:solidFill>
                  <a:srgbClr val="0B5394"/>
                </a:solidFill>
                <a:latin typeface="Mada"/>
                <a:ea typeface="Mada"/>
                <a:cs typeface="Mada"/>
                <a:sym typeface="Mada"/>
              </a:rPr>
              <a:t>Is the disease potentially curable?</a:t>
            </a:r>
            <a:endParaRPr sz="1200">
              <a:solidFill>
                <a:srgbClr val="0B5394"/>
              </a:solidFill>
              <a:latin typeface="Mada"/>
              <a:ea typeface="Mada"/>
              <a:cs typeface="Mada"/>
              <a:sym typeface="Mada"/>
            </a:endParaRPr>
          </a:p>
          <a:p>
            <a:pPr indent="0" lvl="0" marL="457200" rtl="0" algn="l">
              <a:lnSpc>
                <a:spcPct val="115000"/>
              </a:lnSpc>
              <a:spcBef>
                <a:spcPts val="1600"/>
              </a:spcBef>
              <a:spcAft>
                <a:spcPts val="1600"/>
              </a:spcAft>
              <a:buNone/>
            </a:pPr>
            <a:r>
              <a:rPr lang="en-GB" sz="1200">
                <a:solidFill>
                  <a:srgbClr val="0B5394"/>
                </a:solidFill>
                <a:latin typeface="Mada"/>
                <a:ea typeface="Mada"/>
                <a:cs typeface="Mada"/>
                <a:sym typeface="Mada"/>
              </a:rPr>
              <a:t>So, patients with poor LV function and/ or unstable angina are not suitable for pulmonary resection.If an effusion is present, this should be aspirated; if malignant cells are noted on cytology, this would preclude resection.Following assessment and surgical resection, the final pathological Tumour, Node, Metastasis (TNM) stage is helpful in indicating prognosis and determining whether a patient might benefit from adjuvant therapy, usually within the setting of a trial.</a:t>
            </a:r>
            <a:endParaRPr/>
          </a:p>
        </p:txBody>
      </p:sp>
      <p:sp>
        <p:nvSpPr>
          <p:cNvPr id="1552" name="Google Shape;1552;p33"/>
          <p:cNvSpPr txBox="1"/>
          <p:nvPr/>
        </p:nvSpPr>
        <p:spPr>
          <a:xfrm>
            <a:off x="258050" y="6485675"/>
            <a:ext cx="6848700" cy="1611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0B5394"/>
              </a:buClr>
              <a:buSzPts val="1200"/>
              <a:buFont typeface="Mada"/>
              <a:buChar char="●"/>
            </a:pPr>
            <a:r>
              <a:rPr lang="en-GB" sz="1200">
                <a:solidFill>
                  <a:srgbClr val="0B5394"/>
                </a:solidFill>
                <a:latin typeface="Mada"/>
                <a:ea typeface="Mada"/>
                <a:cs typeface="Mada"/>
                <a:sym typeface="Mada"/>
              </a:rPr>
              <a:t>The presence of symmetrical breath sounds indicate satisfactory ventilation; an absence or decrease of breath sounds may indicate a pneumothorax and/or hemothorax and necessitate chest tube placement. Pulse oximetry can be used to determine if oxygenation is satisfactory (O2 saturation &gt;90–95%); hypoxia may be secondary to airway compromise, pulmonary contusion, or neurological injury impairing respiratory drive and necessitate intubation. Measurement of end tidal CO2 (capnography) is also very useful.</a:t>
            </a:r>
            <a:endParaRPr/>
          </a:p>
        </p:txBody>
      </p:sp>
      <p:pic>
        <p:nvPicPr>
          <p:cNvPr id="1553" name="Google Shape;1553;p33"/>
          <p:cNvPicPr preferRelativeResize="0"/>
          <p:nvPr/>
        </p:nvPicPr>
        <p:blipFill rotWithShape="1">
          <a:blip r:embed="rId4">
            <a:alphaModFix/>
          </a:blip>
          <a:srcRect b="5371" l="0" r="5873" t="4958"/>
          <a:stretch/>
        </p:blipFill>
        <p:spPr>
          <a:xfrm>
            <a:off x="4513925" y="1522145"/>
            <a:ext cx="2487550" cy="1650679"/>
          </a:xfrm>
          <a:prstGeom prst="rect">
            <a:avLst/>
          </a:prstGeom>
          <a:noFill/>
          <a:ln>
            <a:noFill/>
          </a:ln>
        </p:spPr>
      </p:pic>
      <p:cxnSp>
        <p:nvCxnSpPr>
          <p:cNvPr id="1554" name="Google Shape;1554;p33"/>
          <p:cNvCxnSpPr/>
          <p:nvPr/>
        </p:nvCxnSpPr>
        <p:spPr>
          <a:xfrm>
            <a:off x="891016" y="1106116"/>
            <a:ext cx="5508000" cy="3900"/>
          </a:xfrm>
          <a:prstGeom prst="straightConnector1">
            <a:avLst/>
          </a:prstGeom>
          <a:noFill/>
          <a:ln cap="flat" cmpd="sng" w="19050">
            <a:solidFill>
              <a:srgbClr val="83C5BE"/>
            </a:solidFill>
            <a:prstDash val="solid"/>
            <a:round/>
            <a:headEnd len="med" w="med" type="oval"/>
            <a:tailEnd len="med" w="med" type="oval"/>
          </a:ln>
        </p:spPr>
      </p:cxnSp>
      <p:sp>
        <p:nvSpPr>
          <p:cNvPr id="1555" name="Google Shape;1555;p33"/>
          <p:cNvSpPr txBox="1"/>
          <p:nvPr/>
        </p:nvSpPr>
        <p:spPr>
          <a:xfrm>
            <a:off x="1116219" y="5556563"/>
            <a:ext cx="5525700" cy="38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Chest tube indications:</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sp>
        <p:nvSpPr>
          <p:cNvPr id="1556" name="Google Shape;1556;p33"/>
          <p:cNvSpPr txBox="1"/>
          <p:nvPr/>
        </p:nvSpPr>
        <p:spPr>
          <a:xfrm>
            <a:off x="2149850" y="5922200"/>
            <a:ext cx="5654700" cy="24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83C5BE"/>
                </a:solidFill>
                <a:latin typeface="Lora"/>
                <a:ea typeface="Lora"/>
                <a:cs typeface="Lora"/>
                <a:sym typeface="Lora"/>
              </a:rPr>
              <a:t>Added from </a:t>
            </a:r>
            <a:r>
              <a:rPr b="1" lang="en-GB" sz="1200">
                <a:solidFill>
                  <a:srgbClr val="83C5BE"/>
                </a:solidFill>
                <a:latin typeface="Lora"/>
                <a:ea typeface="Lora"/>
                <a:cs typeface="Lora"/>
                <a:sym typeface="Lora"/>
              </a:rPr>
              <a:t>Kaplan for Surgery, 2020 edition</a:t>
            </a:r>
            <a:endParaRPr b="1" sz="1200">
              <a:solidFill>
                <a:srgbClr val="83C5BE"/>
              </a:solidFill>
              <a:latin typeface="Lora"/>
              <a:ea typeface="Lora"/>
              <a:cs typeface="Lora"/>
              <a:sym typeface="Lor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0" name="Shape 1560"/>
        <p:cNvGrpSpPr/>
        <p:nvPr/>
      </p:nvGrpSpPr>
      <p:grpSpPr>
        <a:xfrm>
          <a:off x="0" y="0"/>
          <a:ext cx="0" cy="0"/>
          <a:chOff x="0" y="0"/>
          <a:chExt cx="0" cy="0"/>
        </a:xfrm>
      </p:grpSpPr>
      <p:sp>
        <p:nvSpPr>
          <p:cNvPr id="1561" name="Google Shape;1561;p3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34"/>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Summary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563" name="Google Shape;1563;p34"/>
          <p:cNvCxnSpPr/>
          <p:nvPr/>
        </p:nvCxnSpPr>
        <p:spPr>
          <a:xfrm>
            <a:off x="2458075" y="677550"/>
            <a:ext cx="2880000" cy="3900"/>
          </a:xfrm>
          <a:prstGeom prst="straightConnector1">
            <a:avLst/>
          </a:prstGeom>
          <a:noFill/>
          <a:ln cap="flat" cmpd="sng" w="19050">
            <a:solidFill>
              <a:srgbClr val="83C5BE"/>
            </a:solidFill>
            <a:prstDash val="solid"/>
            <a:round/>
            <a:headEnd len="med" w="med" type="oval"/>
            <a:tailEnd len="med" w="med" type="oval"/>
          </a:ln>
        </p:spPr>
      </p:cxnSp>
      <p:sp>
        <p:nvSpPr>
          <p:cNvPr id="1564" name="Google Shape;1564;p34"/>
          <p:cNvSpPr/>
          <p:nvPr/>
        </p:nvSpPr>
        <p:spPr>
          <a:xfrm>
            <a:off x="74475" y="1014125"/>
            <a:ext cx="7440600" cy="95154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34"/>
          <p:cNvSpPr txBox="1"/>
          <p:nvPr/>
        </p:nvSpPr>
        <p:spPr>
          <a:xfrm>
            <a:off x="698151" y="698500"/>
            <a:ext cx="1682400" cy="30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Recall</a:t>
            </a:r>
            <a:endParaRPr sz="2400">
              <a:solidFill>
                <a:srgbClr val="E29578"/>
              </a:solidFill>
              <a:latin typeface="Lora"/>
              <a:ea typeface="Lora"/>
              <a:cs typeface="Lora"/>
              <a:sym typeface="Lora"/>
            </a:endParaRPr>
          </a:p>
        </p:txBody>
      </p:sp>
      <p:sp>
        <p:nvSpPr>
          <p:cNvPr id="1566" name="Google Shape;1566;p34"/>
          <p:cNvSpPr txBox="1"/>
          <p:nvPr/>
        </p:nvSpPr>
        <p:spPr>
          <a:xfrm>
            <a:off x="344825" y="1454050"/>
            <a:ext cx="7206600" cy="89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006D77"/>
                </a:solidFill>
                <a:latin typeface="Lora"/>
                <a:ea typeface="Lora"/>
                <a:cs typeface="Lora"/>
                <a:sym typeface="Lora"/>
              </a:rPr>
              <a:t>Q1</a:t>
            </a:r>
            <a:r>
              <a:rPr lang="en-GB" sz="900">
                <a:solidFill>
                  <a:srgbClr val="006D77"/>
                </a:solidFill>
                <a:latin typeface="Lora"/>
                <a:ea typeface="Lora"/>
                <a:cs typeface="Lora"/>
                <a:sym typeface="Lora"/>
              </a:rPr>
              <a:t>: What’s pulmonary sequestration? What’s the treatment of each type?</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Answer: </a:t>
            </a:r>
            <a:r>
              <a:rPr lang="en-GB" sz="900">
                <a:solidFill>
                  <a:srgbClr val="83C5BE"/>
                </a:solidFill>
                <a:latin typeface="Mada"/>
                <a:ea typeface="Mada"/>
                <a:cs typeface="Mada"/>
                <a:sym typeface="Mada"/>
              </a:rPr>
              <a:t>Abnormal benign lung tissue with separate blood supply that DOES NOT communicate with the normal tracheobronchial airway; have systemic arterial blood supply (usually off thoracic aorta).</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u="sng">
                <a:solidFill>
                  <a:srgbClr val="83C5BE"/>
                </a:solidFill>
                <a:latin typeface="Mada"/>
                <a:ea typeface="Mada"/>
                <a:cs typeface="Mada"/>
                <a:sym typeface="Mada"/>
              </a:rPr>
              <a:t>Treatment </a:t>
            </a:r>
            <a:r>
              <a:rPr lang="en-GB" sz="900">
                <a:solidFill>
                  <a:srgbClr val="83C5BE"/>
                </a:solidFill>
                <a:latin typeface="Mada"/>
                <a:ea typeface="Mada"/>
                <a:cs typeface="Mada"/>
                <a:sym typeface="Mada"/>
              </a:rPr>
              <a:t>→ </a:t>
            </a:r>
            <a:r>
              <a:rPr lang="en-GB" sz="900">
                <a:solidFill>
                  <a:srgbClr val="83C5BE"/>
                </a:solidFill>
                <a:latin typeface="Mada"/>
                <a:ea typeface="Mada"/>
                <a:cs typeface="Mada"/>
                <a:sym typeface="Mada"/>
              </a:rPr>
              <a:t>Extralobar? Surgical resection. Intralobar? Lobectomy.</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006D77"/>
                </a:solidFill>
                <a:latin typeface="Lora"/>
                <a:ea typeface="Lora"/>
                <a:cs typeface="Lora"/>
                <a:sym typeface="Lora"/>
              </a:rPr>
              <a:t>Q2: What is the major risk during operation for sequestration?</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Answer: Anomalous blood supply from below the diaphragm (can be cut and retracted into the abdomen and result in exsanguination!); always document blood supply by A-gram or U/S with Doppler flow.</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006D77"/>
                </a:solidFill>
                <a:latin typeface="Lora"/>
                <a:ea typeface="Lora"/>
                <a:cs typeface="Lora"/>
                <a:sym typeface="Lora"/>
              </a:rPr>
              <a:t>Q3: What’s Pectus Excavatum? </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Answer: Chest wall deformity with sternum caving inward (Think: exCAVatum = CAVE).</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006D77"/>
                </a:solidFill>
                <a:latin typeface="Lora"/>
                <a:ea typeface="Lora"/>
                <a:cs typeface="Lora"/>
                <a:sym typeface="Lora"/>
              </a:rPr>
              <a:t>Q4: What’s Pectus Carinatum?</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Answer: Chest wall deformity with sternum outward (pectus = chest, carinatum = pigeon); much less common than pectus excavatum. </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900">
                <a:solidFill>
                  <a:srgbClr val="006D77"/>
                </a:solidFill>
                <a:latin typeface="Lora"/>
                <a:ea typeface="Lora"/>
                <a:cs typeface="Lora"/>
                <a:sym typeface="Lora"/>
              </a:rPr>
              <a:t>Q5: What are the two types of pleural effusions and their etiologies? </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Answer:</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1. Transudative → congestive heart failure, nephrotic syndrome, and cirrhosis. </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2. Exudative → infection, malignancy, trauma, and pancreatitis.</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006D77"/>
                </a:solidFill>
                <a:latin typeface="Lora"/>
                <a:ea typeface="Lora"/>
                <a:cs typeface="Lora"/>
                <a:sym typeface="Lora"/>
              </a:rPr>
              <a:t>Q6: What are Light’s criteria, whereby if at least one of the criteria is met, the fluid is defined as exudative?</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Answer: </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1. Pleural fluid-to-serum protein ratio &gt;0.5</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2. Pleural fluid-to-serum LDH ratio &gt;0.6</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3. Pleural fluid LDH &gt;2/3 upper limit of laboratory’s normal serum LDH</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006D77"/>
                </a:solidFill>
                <a:latin typeface="Lora"/>
                <a:ea typeface="Lora"/>
                <a:cs typeface="Lora"/>
                <a:sym typeface="Lora"/>
              </a:rPr>
              <a:t>Q7: What is the diagnostic test of choice? And what is the treatment?</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u="sng">
                <a:solidFill>
                  <a:srgbClr val="83C5BE"/>
                </a:solidFill>
                <a:latin typeface="Mada"/>
                <a:ea typeface="Mada"/>
                <a:cs typeface="Mada"/>
                <a:sym typeface="Mada"/>
              </a:rPr>
              <a:t>Diagnosis: </a:t>
            </a:r>
            <a:r>
              <a:rPr lang="en-GB" sz="900">
                <a:solidFill>
                  <a:srgbClr val="83C5BE"/>
                </a:solidFill>
                <a:latin typeface="Mada"/>
                <a:ea typeface="Mada"/>
                <a:cs typeface="Mada"/>
                <a:sym typeface="Mada"/>
              </a:rPr>
              <a:t>Thoracentesis (needle drainage) with pleural fluid studies, including cytology.</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u="sng">
                <a:solidFill>
                  <a:srgbClr val="83C5BE"/>
                </a:solidFill>
                <a:latin typeface="Mada"/>
                <a:ea typeface="Mada"/>
                <a:cs typeface="Mada"/>
                <a:sym typeface="Mada"/>
              </a:rPr>
              <a:t>Treatment:</a:t>
            </a:r>
            <a:endParaRPr sz="900" u="sng">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1. Pigtail catheter or thoracostomy (chest tube)</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2. Treat underlying condition</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3. Consider sclerosis if malignant pleural effusion</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006D77"/>
                </a:solidFill>
                <a:latin typeface="Lora"/>
                <a:ea typeface="Lora"/>
                <a:cs typeface="Lora"/>
                <a:sym typeface="Lora"/>
              </a:rPr>
              <a:t>Q8: What is an empyema?</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Answer: Infected pleural effusion; must be drained, usually with chest tube(s). Decortication (thoracotomy and removal of an infected fibrous rind from around the lung)  may be necessary if tube thoracostomy drainage is incomplete</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006D77"/>
                </a:solidFill>
                <a:latin typeface="Lora"/>
                <a:ea typeface="Lora"/>
                <a:cs typeface="Lora"/>
                <a:sym typeface="Lora"/>
              </a:rPr>
              <a:t>Q9: What type of lung cancer arises in nonsmokers?</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Answer: Adenocarcinoma.</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006D77"/>
                </a:solidFill>
                <a:latin typeface="Lora"/>
                <a:ea typeface="Lora"/>
                <a:cs typeface="Lora"/>
                <a:sym typeface="Lora"/>
              </a:rPr>
              <a:t>Q10: Cancer arises more often in which lung?</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Answer: Right &gt; left; upper lobes &gt; lower lobes.</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006D77"/>
                </a:solidFill>
                <a:latin typeface="Lora"/>
                <a:ea typeface="Lora"/>
                <a:cs typeface="Lora"/>
                <a:sym typeface="Lora"/>
              </a:rPr>
              <a:t>Q11: What are the signs/symptoms of lung cancer?</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Answer: Change in a chronic cough. Hemoptysis, chest pain, dyspnea. Pleural effusion (suggests chest wall involvement). Hoarseness</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(recurrent laryngeal nerve involvement). Superior vena cava syndrome. Diaphragmatic paralysis (phrenic nerve involvement). Symptoms of metastasis/paraneoplastic syndrome. Finger clubbing.</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006D77"/>
                </a:solidFill>
                <a:latin typeface="Lora"/>
                <a:ea typeface="Lora"/>
                <a:cs typeface="Lora"/>
                <a:sym typeface="Lora"/>
              </a:rPr>
              <a:t>Q12: What are paraneoplastic syndromes?</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Answer: Syndromes that are associated with tumors but may affect distant parts of the body; they may be caused by hormones released from endocrinologically active tumors or may be of uncertain etiology.</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006D77"/>
                </a:solidFill>
                <a:latin typeface="Lora"/>
                <a:ea typeface="Lora"/>
                <a:cs typeface="Lora"/>
                <a:sym typeface="Lora"/>
              </a:rPr>
              <a:t>Q13: What is the characteristic appearance of hamartoma on CXR?</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Answer: “Popcorn” calcification.</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006D77"/>
                </a:solidFill>
                <a:latin typeface="Lora"/>
                <a:ea typeface="Lora"/>
                <a:cs typeface="Lora"/>
                <a:sym typeface="Lora"/>
              </a:rPr>
              <a:t>Q14: What are the signs/symptoms of lung abscess? What is the associated diagnostic study?</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Answer: Symptoms → Fever, productive cough, sepsis, fatigue. Diagnosis → CXR: air–fluid level.</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006D77"/>
                </a:solidFill>
                <a:latin typeface="Lora"/>
                <a:ea typeface="Lora"/>
                <a:cs typeface="Lora"/>
                <a:sym typeface="Lora"/>
              </a:rPr>
              <a:t>Q15: Where are Thymoma found in the mediastinum? What percentage of patients with thymoma have myasthenia gravis?</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Answer: Anterior. 30% to 45%.</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006D77"/>
                </a:solidFill>
                <a:latin typeface="Lora"/>
                <a:ea typeface="Lora"/>
                <a:cs typeface="Lora"/>
                <a:sym typeface="Lora"/>
              </a:rPr>
              <a:t>Q16: Where in the mediastinum do Neurogenic Tumors occur?</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Answer: Posterior, in the paravertebral gutters</a:t>
            </a:r>
            <a:endParaRPr sz="9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900">
              <a:solidFill>
                <a:srgbClr val="83C5BE"/>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900">
              <a:solidFill>
                <a:srgbClr val="83C5BE"/>
              </a:solidFill>
              <a:latin typeface="Mada"/>
              <a:ea typeface="Mada"/>
              <a:cs typeface="Mada"/>
              <a:sym typeface="Mad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0" name="Shape 1570"/>
        <p:cNvGrpSpPr/>
        <p:nvPr/>
      </p:nvGrpSpPr>
      <p:grpSpPr>
        <a:xfrm>
          <a:off x="0" y="0"/>
          <a:ext cx="0" cy="0"/>
          <a:chOff x="0" y="0"/>
          <a:chExt cx="0" cy="0"/>
        </a:xfrm>
      </p:grpSpPr>
      <p:sp>
        <p:nvSpPr>
          <p:cNvPr id="1571" name="Google Shape;1571;p35"/>
          <p:cNvSpPr/>
          <p:nvPr/>
        </p:nvSpPr>
        <p:spPr>
          <a:xfrm rot="5400000">
            <a:off x="1839075" y="-1618561"/>
            <a:ext cx="1030500" cy="48354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35"/>
          <p:cNvSpPr/>
          <p:nvPr/>
        </p:nvSpPr>
        <p:spPr>
          <a:xfrm rot="5400000">
            <a:off x="1630943" y="-1630950"/>
            <a:ext cx="1005300" cy="4419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35"/>
          <p:cNvSpPr txBox="1"/>
          <p:nvPr/>
        </p:nvSpPr>
        <p:spPr>
          <a:xfrm>
            <a:off x="-28575" y="77823"/>
            <a:ext cx="3838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6000">
                <a:solidFill>
                  <a:srgbClr val="006D77"/>
                </a:solidFill>
                <a:latin typeface="Lora"/>
                <a:ea typeface="Lora"/>
                <a:cs typeface="Lora"/>
                <a:sym typeface="Lora"/>
              </a:rPr>
              <a:t>Quiz</a:t>
            </a:r>
            <a:endParaRPr sz="6000">
              <a:solidFill>
                <a:srgbClr val="006D77"/>
              </a:solidFill>
              <a:latin typeface="Lora"/>
              <a:ea typeface="Lora"/>
              <a:cs typeface="Lora"/>
              <a:sym typeface="Lora"/>
            </a:endParaRPr>
          </a:p>
        </p:txBody>
      </p:sp>
      <p:graphicFrame>
        <p:nvGraphicFramePr>
          <p:cNvPr id="1574" name="Google Shape;1574;p35"/>
          <p:cNvGraphicFramePr/>
          <p:nvPr/>
        </p:nvGraphicFramePr>
        <p:xfrm>
          <a:off x="1477951" y="9549388"/>
          <a:ext cx="3000000" cy="3000000"/>
        </p:xfrm>
        <a:graphic>
          <a:graphicData uri="http://schemas.openxmlformats.org/drawingml/2006/table">
            <a:tbl>
              <a:tblPr>
                <a:noFill/>
                <a:tableStyleId>{5AD902E2-DF5E-42A9-8A7F-ED845534F3F0}</a:tableStyleId>
              </a:tblPr>
              <a:tblGrid>
                <a:gridCol w="382350"/>
                <a:gridCol w="382350"/>
                <a:gridCol w="382350"/>
                <a:gridCol w="382350"/>
                <a:gridCol w="382350"/>
                <a:gridCol w="382350"/>
              </a:tblGrid>
              <a:tr h="123800">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Q1</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Q4</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GB" sz="800">
                          <a:solidFill>
                            <a:srgbClr val="006D77"/>
                          </a:solidFill>
                          <a:latin typeface="Mada"/>
                          <a:ea typeface="Mada"/>
                          <a:cs typeface="Mada"/>
                          <a:sym typeface="Mada"/>
                        </a:rPr>
                        <a:t>Q7</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Q2</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A</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Q5</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A</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GB" sz="800">
                          <a:solidFill>
                            <a:srgbClr val="006D77"/>
                          </a:solidFill>
                          <a:latin typeface="Mada"/>
                          <a:ea typeface="Mada"/>
                          <a:cs typeface="Mada"/>
                          <a:sym typeface="Mada"/>
                        </a:rPr>
                        <a:t>Q8</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Q3</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Q6</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GB" sz="800">
                          <a:solidFill>
                            <a:srgbClr val="006D77"/>
                          </a:solidFill>
                          <a:latin typeface="Mada"/>
                          <a:ea typeface="Mada"/>
                          <a:cs typeface="Mada"/>
                          <a:sym typeface="Mada"/>
                        </a:rPr>
                        <a:t>Q9</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A</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1575" name="Google Shape;1575;p35"/>
          <p:cNvSpPr/>
          <p:nvPr/>
        </p:nvSpPr>
        <p:spPr>
          <a:xfrm rot="5400000">
            <a:off x="352300"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35"/>
          <p:cNvSpPr/>
          <p:nvPr/>
        </p:nvSpPr>
        <p:spPr>
          <a:xfrm rot="5400000">
            <a:off x="262287"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35"/>
          <p:cNvSpPr txBox="1"/>
          <p:nvPr/>
        </p:nvSpPr>
        <p:spPr>
          <a:xfrm>
            <a:off x="95250" y="9674931"/>
            <a:ext cx="1382700" cy="3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rPr>
              <a:t>Answers</a:t>
            </a:r>
            <a:endParaRPr b="1" u="sng">
              <a:solidFill>
                <a:srgbClr val="E29578"/>
              </a:solidFill>
              <a:latin typeface="Lora"/>
              <a:ea typeface="Lora"/>
              <a:cs typeface="Lora"/>
              <a:sym typeface="Lora"/>
            </a:endParaRPr>
          </a:p>
        </p:txBody>
      </p:sp>
      <p:sp>
        <p:nvSpPr>
          <p:cNvPr id="1578" name="Google Shape;1578;p35"/>
          <p:cNvSpPr/>
          <p:nvPr/>
        </p:nvSpPr>
        <p:spPr>
          <a:xfrm>
            <a:off x="114300" y="1799025"/>
            <a:ext cx="7381800" cy="75405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35"/>
          <p:cNvSpPr txBox="1"/>
          <p:nvPr/>
        </p:nvSpPr>
        <p:spPr>
          <a:xfrm>
            <a:off x="673847" y="1326312"/>
            <a:ext cx="1669200" cy="57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MCQ</a:t>
            </a:r>
            <a:endParaRPr sz="2400">
              <a:solidFill>
                <a:srgbClr val="E29578"/>
              </a:solidFill>
              <a:latin typeface="Lora"/>
              <a:ea typeface="Lora"/>
              <a:cs typeface="Lora"/>
              <a:sym typeface="Lora"/>
            </a:endParaRPr>
          </a:p>
        </p:txBody>
      </p:sp>
      <p:sp>
        <p:nvSpPr>
          <p:cNvPr id="1580" name="Google Shape;1580;p35"/>
          <p:cNvSpPr/>
          <p:nvPr/>
        </p:nvSpPr>
        <p:spPr>
          <a:xfrm flipH="1" rot="-5400000">
            <a:off x="6799187"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35"/>
          <p:cNvSpPr/>
          <p:nvPr/>
        </p:nvSpPr>
        <p:spPr>
          <a:xfrm flipH="1" rot="-5400000">
            <a:off x="6900600"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35"/>
          <p:cNvSpPr txBox="1"/>
          <p:nvPr/>
        </p:nvSpPr>
        <p:spPr>
          <a:xfrm>
            <a:off x="6572200" y="9674913"/>
            <a:ext cx="1495200" cy="3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3">
                  <a:extLst>
                    <a:ext uri="{A12FA001-AC4F-418D-AE19-62706E023703}">
                      <ahyp:hlinkClr val="tx"/>
                    </a:ext>
                  </a:extLst>
                </a:hlinkClick>
              </a:rPr>
              <a:t>Extra Questions</a:t>
            </a:r>
            <a:endParaRPr b="1" u="sng">
              <a:solidFill>
                <a:srgbClr val="E29578"/>
              </a:solidFill>
              <a:latin typeface="Lora"/>
              <a:ea typeface="Lora"/>
              <a:cs typeface="Lora"/>
              <a:sym typeface="Lora"/>
            </a:endParaRPr>
          </a:p>
        </p:txBody>
      </p:sp>
      <p:sp>
        <p:nvSpPr>
          <p:cNvPr id="1583" name="Google Shape;1583;p35"/>
          <p:cNvSpPr txBox="1"/>
          <p:nvPr/>
        </p:nvSpPr>
        <p:spPr>
          <a:xfrm>
            <a:off x="400362" y="2229800"/>
            <a:ext cx="6809700" cy="72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750">
                <a:solidFill>
                  <a:srgbClr val="006D77"/>
                </a:solidFill>
                <a:latin typeface="Lora"/>
                <a:ea typeface="Lora"/>
                <a:cs typeface="Lora"/>
                <a:sym typeface="Lora"/>
              </a:rPr>
              <a:t>Q1: A 42-year-old  homeless  man  presents  with  a  3-week  history  of  shortness  of  breath,  fevers,  and pleuritic chest pain. Chest x-ray (CXR) reveals a large left pleural effusion. Thoracentesis reveals thick, purulent-appearing fluid, which is found to have glucose less than 40 mg/dL and a pH of 6.5. A chest tube is placed, but the pleural effusion persists. Which of the following is the most appropriate management of this patient?</a:t>
            </a:r>
            <a:endParaRPr sz="750">
              <a:solidFill>
                <a:srgbClr val="006D77"/>
              </a:solidFill>
              <a:latin typeface="Lora"/>
              <a:ea typeface="Lora"/>
              <a:cs typeface="Lora"/>
              <a:sym typeface="Lora"/>
            </a:endParaRPr>
          </a:p>
          <a:p>
            <a:pPr indent="0" lvl="0" marL="0" rtl="0" algn="l">
              <a:spcBef>
                <a:spcPts val="0"/>
              </a:spcBef>
              <a:spcAft>
                <a:spcPts val="0"/>
              </a:spcAft>
              <a:buNone/>
            </a:pPr>
            <a:r>
              <a:rPr lang="en-GB" sz="750">
                <a:solidFill>
                  <a:srgbClr val="83C5BE"/>
                </a:solidFill>
                <a:latin typeface="Mada"/>
                <a:ea typeface="Mada"/>
                <a:cs typeface="Mada"/>
                <a:sym typeface="Mada"/>
              </a:rPr>
              <a:t>A) Placement of a second chest tube at the bedside and antibiotic therapy.</a:t>
            </a:r>
            <a:endParaRPr sz="750">
              <a:solidFill>
                <a:srgbClr val="83C5BE"/>
              </a:solidFill>
              <a:latin typeface="Mada"/>
              <a:ea typeface="Mada"/>
              <a:cs typeface="Mada"/>
              <a:sym typeface="Mada"/>
            </a:endParaRPr>
          </a:p>
          <a:p>
            <a:pPr indent="0" lvl="0" marL="0" rtl="0" algn="l">
              <a:spcBef>
                <a:spcPts val="0"/>
              </a:spcBef>
              <a:spcAft>
                <a:spcPts val="0"/>
              </a:spcAft>
              <a:buNone/>
            </a:pPr>
            <a:r>
              <a:rPr lang="en-GB" sz="750">
                <a:solidFill>
                  <a:srgbClr val="83C5BE"/>
                </a:solidFill>
                <a:latin typeface="Mada"/>
                <a:ea typeface="Mada"/>
                <a:cs typeface="Mada"/>
                <a:sym typeface="Mada"/>
              </a:rPr>
              <a:t>B) Thoracotomy with instillation of antibiotics into the pleural space.</a:t>
            </a:r>
            <a:endParaRPr sz="750">
              <a:solidFill>
                <a:srgbClr val="83C5BE"/>
              </a:solidFill>
              <a:latin typeface="Mada"/>
              <a:ea typeface="Mada"/>
              <a:cs typeface="Mada"/>
              <a:sym typeface="Mada"/>
            </a:endParaRPr>
          </a:p>
          <a:p>
            <a:pPr indent="0" lvl="0" marL="0" rtl="0" algn="l">
              <a:spcBef>
                <a:spcPts val="0"/>
              </a:spcBef>
              <a:spcAft>
                <a:spcPts val="0"/>
              </a:spcAft>
              <a:buNone/>
            </a:pPr>
            <a:r>
              <a:rPr lang="en-GB" sz="750">
                <a:solidFill>
                  <a:srgbClr val="83C5BE"/>
                </a:solidFill>
                <a:latin typeface="Mada"/>
                <a:ea typeface="Mada"/>
                <a:cs typeface="Mada"/>
                <a:sym typeface="Mada"/>
              </a:rPr>
              <a:t>C) Thoracotomy with decortication and antibiotic therapy.</a:t>
            </a:r>
            <a:endParaRPr sz="750">
              <a:solidFill>
                <a:srgbClr val="83C5BE"/>
              </a:solidFill>
              <a:latin typeface="Mada"/>
              <a:ea typeface="Mada"/>
              <a:cs typeface="Mada"/>
              <a:sym typeface="Mada"/>
            </a:endParaRPr>
          </a:p>
          <a:p>
            <a:pPr indent="0" lvl="0" marL="0" rtl="0" algn="l">
              <a:spcBef>
                <a:spcPts val="0"/>
              </a:spcBef>
              <a:spcAft>
                <a:spcPts val="0"/>
              </a:spcAft>
              <a:buNone/>
            </a:pPr>
            <a:r>
              <a:t/>
            </a:r>
            <a:endParaRPr sz="750">
              <a:solidFill>
                <a:srgbClr val="83C5BE"/>
              </a:solidFill>
              <a:latin typeface="Mada"/>
              <a:ea typeface="Mada"/>
              <a:cs typeface="Mada"/>
              <a:sym typeface="Mada"/>
            </a:endParaRPr>
          </a:p>
          <a:p>
            <a:pPr indent="0" lvl="0" marL="0" rtl="0" algn="l">
              <a:spcBef>
                <a:spcPts val="0"/>
              </a:spcBef>
              <a:spcAft>
                <a:spcPts val="0"/>
              </a:spcAft>
              <a:buNone/>
            </a:pPr>
            <a:r>
              <a:rPr lang="en-GB" sz="750">
                <a:solidFill>
                  <a:srgbClr val="006D77"/>
                </a:solidFill>
                <a:latin typeface="Lora"/>
                <a:ea typeface="Lora"/>
                <a:cs typeface="Lora"/>
                <a:sym typeface="Lora"/>
              </a:rPr>
              <a:t>Q2: A 63-year-old woman with chronic obstructive pulmonary disease (COPD) presents with a several- week history of fever, night sweats, weight loss, and cough. Her CXR is noted to have a density in the left upper lobe with a relatively thin-walled cavity. Bronchoscopy and computed tomographic (CT) scan are suggestive  of  a  lung  abscess  rather  than  a  malignant  process.  Which  of  the  following  is  the  most appropriate initial management of this patient?</a:t>
            </a:r>
            <a:endParaRPr sz="750">
              <a:solidFill>
                <a:srgbClr val="006D77"/>
              </a:solidFill>
              <a:latin typeface="Lora"/>
              <a:ea typeface="Lora"/>
              <a:cs typeface="Lora"/>
              <a:sym typeface="Lora"/>
            </a:endParaRPr>
          </a:p>
          <a:p>
            <a:pPr indent="0" lvl="0" marL="0" rtl="0" algn="l">
              <a:spcBef>
                <a:spcPts val="0"/>
              </a:spcBef>
              <a:spcAft>
                <a:spcPts val="0"/>
              </a:spcAft>
              <a:buNone/>
            </a:pPr>
            <a:r>
              <a:rPr lang="en-GB" sz="750">
                <a:solidFill>
                  <a:srgbClr val="83C5BE"/>
                </a:solidFill>
                <a:latin typeface="Mada"/>
                <a:ea typeface="Mada"/>
                <a:cs typeface="Mada"/>
                <a:sym typeface="Mada"/>
              </a:rPr>
              <a:t>A) Systemic antibiotics directed against the causative agent.</a:t>
            </a:r>
            <a:endParaRPr sz="750">
              <a:solidFill>
                <a:srgbClr val="83C5BE"/>
              </a:solidFill>
              <a:latin typeface="Mada"/>
              <a:ea typeface="Mada"/>
              <a:cs typeface="Mada"/>
              <a:sym typeface="Mada"/>
            </a:endParaRPr>
          </a:p>
          <a:p>
            <a:pPr indent="0" lvl="0" marL="0" rtl="0" algn="l">
              <a:spcBef>
                <a:spcPts val="0"/>
              </a:spcBef>
              <a:spcAft>
                <a:spcPts val="0"/>
              </a:spcAft>
              <a:buNone/>
            </a:pPr>
            <a:r>
              <a:rPr lang="en-GB" sz="750">
                <a:solidFill>
                  <a:srgbClr val="83C5BE"/>
                </a:solidFill>
                <a:latin typeface="Mada"/>
                <a:ea typeface="Mada"/>
                <a:cs typeface="Mada"/>
                <a:sym typeface="Mada"/>
              </a:rPr>
              <a:t>B) Left upper lobectomy.</a:t>
            </a:r>
            <a:endParaRPr sz="750">
              <a:solidFill>
                <a:srgbClr val="83C5BE"/>
              </a:solidFill>
              <a:latin typeface="Mada"/>
              <a:ea typeface="Mada"/>
              <a:cs typeface="Mada"/>
              <a:sym typeface="Mada"/>
            </a:endParaRPr>
          </a:p>
          <a:p>
            <a:pPr indent="0" lvl="0" marL="0" rtl="0" algn="l">
              <a:spcBef>
                <a:spcPts val="0"/>
              </a:spcBef>
              <a:spcAft>
                <a:spcPts val="0"/>
              </a:spcAft>
              <a:buNone/>
            </a:pPr>
            <a:r>
              <a:rPr lang="en-GB" sz="750">
                <a:solidFill>
                  <a:srgbClr val="83C5BE"/>
                </a:solidFill>
                <a:latin typeface="Mada"/>
                <a:ea typeface="Mada"/>
                <a:cs typeface="Mada"/>
                <a:sym typeface="Mada"/>
              </a:rPr>
              <a:t>C) Surgical drainage of the abscess.</a:t>
            </a:r>
            <a:endParaRPr sz="750">
              <a:solidFill>
                <a:srgbClr val="83C5BE"/>
              </a:solidFill>
              <a:latin typeface="Mada"/>
              <a:ea typeface="Mada"/>
              <a:cs typeface="Mada"/>
              <a:sym typeface="Mada"/>
            </a:endParaRPr>
          </a:p>
          <a:p>
            <a:pPr indent="0" lvl="0" marL="0" rtl="0" algn="l">
              <a:spcBef>
                <a:spcPts val="0"/>
              </a:spcBef>
              <a:spcAft>
                <a:spcPts val="0"/>
              </a:spcAft>
              <a:buNone/>
            </a:pPr>
            <a:r>
              <a:t/>
            </a:r>
            <a:endParaRPr sz="750">
              <a:solidFill>
                <a:srgbClr val="006D77"/>
              </a:solidFill>
              <a:latin typeface="Lora"/>
              <a:ea typeface="Lora"/>
              <a:cs typeface="Lora"/>
              <a:sym typeface="Lora"/>
            </a:endParaRPr>
          </a:p>
          <a:p>
            <a:pPr indent="0" lvl="0" marL="0" rtl="0" algn="l">
              <a:spcBef>
                <a:spcPts val="0"/>
              </a:spcBef>
              <a:spcAft>
                <a:spcPts val="0"/>
              </a:spcAft>
              <a:buNone/>
            </a:pPr>
            <a:r>
              <a:rPr lang="en-GB" sz="750">
                <a:solidFill>
                  <a:srgbClr val="006D77"/>
                </a:solidFill>
                <a:latin typeface="Lora"/>
                <a:ea typeface="Lora"/>
                <a:cs typeface="Lora"/>
                <a:sym typeface="Lora"/>
              </a:rPr>
              <a:t>Q3: A 71-year-old woman with a 40-year smoking history is noted to have a peripheral nodule in her left upper lobe on chest x-ray. Workup is consistent with small cell lung cancer with ipsilateral mediastinal lymph node involvement but no extrathoracic disease. What is the best treatment option for this patient?</a:t>
            </a:r>
            <a:endParaRPr sz="750">
              <a:solidFill>
                <a:srgbClr val="006D77"/>
              </a:solidFill>
              <a:latin typeface="Lora"/>
              <a:ea typeface="Lora"/>
              <a:cs typeface="Lora"/>
              <a:sym typeface="Lora"/>
            </a:endParaRPr>
          </a:p>
          <a:p>
            <a:pPr indent="0" lvl="0" marL="0" rtl="0" algn="l">
              <a:spcBef>
                <a:spcPts val="0"/>
              </a:spcBef>
              <a:spcAft>
                <a:spcPts val="0"/>
              </a:spcAft>
              <a:buNone/>
            </a:pPr>
            <a:r>
              <a:rPr lang="en-GB" sz="750">
                <a:solidFill>
                  <a:srgbClr val="83C5BE"/>
                </a:solidFill>
                <a:latin typeface="Mada"/>
                <a:ea typeface="Mada"/>
                <a:cs typeface="Mada"/>
                <a:sym typeface="Mada"/>
              </a:rPr>
              <a:t>A) Thoracotomy with left upper lobectomy and mediastinal lymph node dissection</a:t>
            </a:r>
            <a:endParaRPr sz="750">
              <a:solidFill>
                <a:srgbClr val="83C5BE"/>
              </a:solidFill>
              <a:latin typeface="Mada"/>
              <a:ea typeface="Mada"/>
              <a:cs typeface="Mada"/>
              <a:sym typeface="Mada"/>
            </a:endParaRPr>
          </a:p>
          <a:p>
            <a:pPr indent="0" lvl="0" marL="0" rtl="0" algn="l">
              <a:spcBef>
                <a:spcPts val="0"/>
              </a:spcBef>
              <a:spcAft>
                <a:spcPts val="0"/>
              </a:spcAft>
              <a:buNone/>
            </a:pPr>
            <a:r>
              <a:rPr lang="en-GB" sz="750">
                <a:solidFill>
                  <a:srgbClr val="83C5BE"/>
                </a:solidFill>
                <a:latin typeface="Mada"/>
                <a:ea typeface="Mada"/>
                <a:cs typeface="Mada"/>
                <a:sym typeface="Mada"/>
              </a:rPr>
              <a:t>B) Neoadjuvant  chemoradiation  followed  by  thoracotomy  with  left  upper  lobectomy.</a:t>
            </a:r>
            <a:endParaRPr sz="750">
              <a:solidFill>
                <a:srgbClr val="83C5BE"/>
              </a:solidFill>
              <a:latin typeface="Mada"/>
              <a:ea typeface="Mada"/>
              <a:cs typeface="Mada"/>
              <a:sym typeface="Mada"/>
            </a:endParaRPr>
          </a:p>
          <a:p>
            <a:pPr indent="0" lvl="0" marL="0" rtl="0" algn="l">
              <a:spcBef>
                <a:spcPts val="0"/>
              </a:spcBef>
              <a:spcAft>
                <a:spcPts val="0"/>
              </a:spcAft>
              <a:buNone/>
            </a:pPr>
            <a:r>
              <a:rPr lang="en-GB" sz="750">
                <a:solidFill>
                  <a:srgbClr val="83C5BE"/>
                </a:solidFill>
                <a:latin typeface="Mada"/>
                <a:ea typeface="Mada"/>
                <a:cs typeface="Mada"/>
                <a:sym typeface="Mada"/>
              </a:rPr>
              <a:t>C) Chemoradiation.</a:t>
            </a:r>
            <a:endParaRPr sz="750">
              <a:solidFill>
                <a:srgbClr val="83C5BE"/>
              </a:solidFill>
              <a:latin typeface="Mada"/>
              <a:ea typeface="Mada"/>
              <a:cs typeface="Mada"/>
              <a:sym typeface="Mada"/>
            </a:endParaRPr>
          </a:p>
          <a:p>
            <a:pPr indent="0" lvl="0" marL="0" rtl="0" algn="l">
              <a:spcBef>
                <a:spcPts val="0"/>
              </a:spcBef>
              <a:spcAft>
                <a:spcPts val="0"/>
              </a:spcAft>
              <a:buNone/>
            </a:pPr>
            <a:r>
              <a:t/>
            </a:r>
            <a:endParaRPr sz="750">
              <a:solidFill>
                <a:srgbClr val="006D77"/>
              </a:solidFill>
              <a:latin typeface="Lora"/>
              <a:ea typeface="Lora"/>
              <a:cs typeface="Lora"/>
              <a:sym typeface="Lora"/>
            </a:endParaRPr>
          </a:p>
          <a:p>
            <a:pPr indent="0" lvl="0" marL="0" rtl="0" algn="l">
              <a:spcBef>
                <a:spcPts val="0"/>
              </a:spcBef>
              <a:spcAft>
                <a:spcPts val="0"/>
              </a:spcAft>
              <a:buNone/>
            </a:pPr>
            <a:r>
              <a:rPr lang="en-GB" sz="750">
                <a:solidFill>
                  <a:srgbClr val="006D77"/>
                </a:solidFill>
                <a:latin typeface="Lora"/>
                <a:ea typeface="Lora"/>
                <a:cs typeface="Lora"/>
                <a:sym typeface="Lora"/>
              </a:rPr>
              <a:t>Q4: A previously healthy 20-year-old man is admitted to the hospital with acute onset of left-sided chest pain. Electrocardiographic findings are normal, but CXR shows a 40% left pneumothorax. Appropriate treatment consists of which of the following procedures?</a:t>
            </a:r>
            <a:endParaRPr sz="750">
              <a:solidFill>
                <a:srgbClr val="006D77"/>
              </a:solidFill>
              <a:latin typeface="Lora"/>
              <a:ea typeface="Lora"/>
              <a:cs typeface="Lora"/>
              <a:sym typeface="Lora"/>
            </a:endParaRPr>
          </a:p>
          <a:p>
            <a:pPr indent="0" lvl="0" marL="0" rtl="0" algn="l">
              <a:spcBef>
                <a:spcPts val="0"/>
              </a:spcBef>
              <a:spcAft>
                <a:spcPts val="0"/>
              </a:spcAft>
              <a:buNone/>
            </a:pPr>
            <a:r>
              <a:rPr lang="en-GB" sz="750">
                <a:solidFill>
                  <a:srgbClr val="83C5BE"/>
                </a:solidFill>
                <a:latin typeface="Mada"/>
                <a:ea typeface="Mada"/>
                <a:cs typeface="Mada"/>
                <a:sym typeface="Mada"/>
              </a:rPr>
              <a:t>A) </a:t>
            </a:r>
            <a:r>
              <a:rPr lang="en-GB" sz="750">
                <a:solidFill>
                  <a:srgbClr val="83C5BE"/>
                </a:solidFill>
                <a:latin typeface="Mada"/>
                <a:ea typeface="Mada"/>
                <a:cs typeface="Mada"/>
                <a:sym typeface="Mada"/>
              </a:rPr>
              <a:t>Thoracotomy</a:t>
            </a:r>
            <a:endParaRPr sz="750">
              <a:solidFill>
                <a:srgbClr val="83C5BE"/>
              </a:solidFill>
              <a:latin typeface="Mada"/>
              <a:ea typeface="Mada"/>
              <a:cs typeface="Mada"/>
              <a:sym typeface="Mada"/>
            </a:endParaRPr>
          </a:p>
          <a:p>
            <a:pPr indent="0" lvl="0" marL="0" rtl="0" algn="l">
              <a:spcBef>
                <a:spcPts val="0"/>
              </a:spcBef>
              <a:spcAft>
                <a:spcPts val="0"/>
              </a:spcAft>
              <a:buNone/>
            </a:pPr>
            <a:r>
              <a:rPr lang="en-GB" sz="750">
                <a:solidFill>
                  <a:srgbClr val="83C5BE"/>
                </a:solidFill>
                <a:latin typeface="Mada"/>
                <a:ea typeface="Mada"/>
                <a:cs typeface="Mada"/>
                <a:sym typeface="Mada"/>
              </a:rPr>
              <a:t>B) Tube thoracostomy</a:t>
            </a:r>
            <a:endParaRPr sz="750">
              <a:solidFill>
                <a:srgbClr val="83C5BE"/>
              </a:solidFill>
              <a:latin typeface="Mada"/>
              <a:ea typeface="Mada"/>
              <a:cs typeface="Mada"/>
              <a:sym typeface="Mada"/>
            </a:endParaRPr>
          </a:p>
          <a:p>
            <a:pPr indent="0" lvl="0" marL="0" rtl="0" algn="l">
              <a:spcBef>
                <a:spcPts val="0"/>
              </a:spcBef>
              <a:spcAft>
                <a:spcPts val="0"/>
              </a:spcAft>
              <a:buNone/>
            </a:pPr>
            <a:r>
              <a:rPr lang="en-GB" sz="750">
                <a:solidFill>
                  <a:srgbClr val="83C5BE"/>
                </a:solidFill>
                <a:latin typeface="Mada"/>
                <a:ea typeface="Mada"/>
                <a:cs typeface="Mada"/>
                <a:sym typeface="Mada"/>
              </a:rPr>
              <a:t>C) Thoracostomy and intubation</a:t>
            </a:r>
            <a:endParaRPr sz="750">
              <a:solidFill>
                <a:srgbClr val="83C5BE"/>
              </a:solidFill>
              <a:latin typeface="Mada"/>
              <a:ea typeface="Mada"/>
              <a:cs typeface="Mada"/>
              <a:sym typeface="Mada"/>
            </a:endParaRPr>
          </a:p>
          <a:p>
            <a:pPr indent="0" lvl="0" marL="0" rtl="0" algn="l">
              <a:spcBef>
                <a:spcPts val="0"/>
              </a:spcBef>
              <a:spcAft>
                <a:spcPts val="0"/>
              </a:spcAft>
              <a:buNone/>
            </a:pPr>
            <a:r>
              <a:t/>
            </a:r>
            <a:endParaRPr sz="750">
              <a:solidFill>
                <a:srgbClr val="006D77"/>
              </a:solidFill>
              <a:latin typeface="Lora"/>
              <a:ea typeface="Lora"/>
              <a:cs typeface="Lora"/>
              <a:sym typeface="Lora"/>
            </a:endParaRPr>
          </a:p>
          <a:p>
            <a:pPr indent="0" lvl="0" marL="0" rtl="0" algn="l">
              <a:spcBef>
                <a:spcPts val="0"/>
              </a:spcBef>
              <a:spcAft>
                <a:spcPts val="0"/>
              </a:spcAft>
              <a:buNone/>
            </a:pPr>
            <a:r>
              <a:rPr lang="en-GB" sz="750">
                <a:solidFill>
                  <a:srgbClr val="FF0000"/>
                </a:solidFill>
                <a:latin typeface="Lora"/>
                <a:ea typeface="Lora"/>
                <a:cs typeface="Lora"/>
                <a:sym typeface="Lora"/>
              </a:rPr>
              <a:t>Q5:</a:t>
            </a:r>
            <a:r>
              <a:rPr lang="en-GB" sz="750">
                <a:solidFill>
                  <a:srgbClr val="006D77"/>
                </a:solidFill>
                <a:latin typeface="Lora"/>
                <a:ea typeface="Lora"/>
                <a:cs typeface="Lora"/>
                <a:sym typeface="Lora"/>
              </a:rPr>
              <a:t> </a:t>
            </a:r>
            <a:r>
              <a:rPr lang="en-GB" sz="750">
                <a:solidFill>
                  <a:srgbClr val="006D77"/>
                </a:solidFill>
                <a:latin typeface="Lora"/>
                <a:ea typeface="Lora"/>
                <a:cs typeface="Lora"/>
                <a:sym typeface="Lora"/>
              </a:rPr>
              <a:t>A 32 years old male presented with history of mild chest pain, productive cough especially early in the morning and dyspnea for 6 weeks. He gave history of swallowing a metal object. Chest CT-scan showed cystic abnormality. </a:t>
            </a:r>
            <a:endParaRPr sz="750">
              <a:solidFill>
                <a:srgbClr val="006D77"/>
              </a:solidFill>
              <a:latin typeface="Lora"/>
              <a:ea typeface="Lora"/>
              <a:cs typeface="Lora"/>
              <a:sym typeface="Lora"/>
            </a:endParaRPr>
          </a:p>
          <a:p>
            <a:pPr indent="0" lvl="0" marL="0" rtl="0" algn="l">
              <a:spcBef>
                <a:spcPts val="0"/>
              </a:spcBef>
              <a:spcAft>
                <a:spcPts val="0"/>
              </a:spcAft>
              <a:buNone/>
            </a:pPr>
            <a:r>
              <a:rPr lang="en-GB" sz="750">
                <a:solidFill>
                  <a:srgbClr val="006D77"/>
                </a:solidFill>
                <a:latin typeface="Lora"/>
                <a:ea typeface="Lora"/>
                <a:cs typeface="Lora"/>
                <a:sym typeface="Lora"/>
              </a:rPr>
              <a:t>What is the most likely diagnosis?</a:t>
            </a:r>
            <a:endParaRPr sz="750">
              <a:solidFill>
                <a:srgbClr val="006D77"/>
              </a:solidFill>
              <a:latin typeface="Lora"/>
              <a:ea typeface="Lora"/>
              <a:cs typeface="Lora"/>
              <a:sym typeface="Lora"/>
            </a:endParaRPr>
          </a:p>
          <a:p>
            <a:pPr indent="0" lvl="0" marL="0" rtl="0" algn="l">
              <a:spcBef>
                <a:spcPts val="0"/>
              </a:spcBef>
              <a:spcAft>
                <a:spcPts val="0"/>
              </a:spcAft>
              <a:buNone/>
            </a:pPr>
            <a:r>
              <a:rPr lang="en-GB" sz="750">
                <a:solidFill>
                  <a:srgbClr val="83C5BE"/>
                </a:solidFill>
                <a:latin typeface="Mada"/>
                <a:ea typeface="Mada"/>
                <a:cs typeface="Mada"/>
                <a:sym typeface="Mada"/>
              </a:rPr>
              <a:t>A) Bronchiectasis</a:t>
            </a:r>
            <a:endParaRPr sz="750">
              <a:solidFill>
                <a:srgbClr val="83C5BE"/>
              </a:solidFill>
              <a:latin typeface="Mada"/>
              <a:ea typeface="Mada"/>
              <a:cs typeface="Mada"/>
              <a:sym typeface="Mada"/>
            </a:endParaRPr>
          </a:p>
          <a:p>
            <a:pPr indent="0" lvl="0" marL="0" rtl="0" algn="l">
              <a:spcBef>
                <a:spcPts val="0"/>
              </a:spcBef>
              <a:spcAft>
                <a:spcPts val="0"/>
              </a:spcAft>
              <a:buNone/>
            </a:pPr>
            <a:r>
              <a:rPr lang="en-GB" sz="750">
                <a:solidFill>
                  <a:srgbClr val="83C5BE"/>
                </a:solidFill>
                <a:latin typeface="Mada"/>
                <a:ea typeface="Mada"/>
                <a:cs typeface="Mada"/>
                <a:sym typeface="Mada"/>
              </a:rPr>
              <a:t>B) </a:t>
            </a:r>
            <a:r>
              <a:rPr lang="en-GB" sz="750">
                <a:solidFill>
                  <a:srgbClr val="83C5BE"/>
                </a:solidFill>
                <a:latin typeface="Mada"/>
                <a:ea typeface="Mada"/>
                <a:cs typeface="Mada"/>
                <a:sym typeface="Mada"/>
              </a:rPr>
              <a:t>Thymoma</a:t>
            </a:r>
            <a:endParaRPr sz="750">
              <a:solidFill>
                <a:srgbClr val="83C5BE"/>
              </a:solidFill>
              <a:latin typeface="Mada"/>
              <a:ea typeface="Mada"/>
              <a:cs typeface="Mada"/>
              <a:sym typeface="Mada"/>
            </a:endParaRPr>
          </a:p>
          <a:p>
            <a:pPr indent="0" lvl="0" marL="0" rtl="0" algn="l">
              <a:spcBef>
                <a:spcPts val="0"/>
              </a:spcBef>
              <a:spcAft>
                <a:spcPts val="0"/>
              </a:spcAft>
              <a:buNone/>
            </a:pPr>
            <a:r>
              <a:rPr lang="en-GB" sz="750">
                <a:solidFill>
                  <a:srgbClr val="83C5BE"/>
                </a:solidFill>
                <a:latin typeface="Mada"/>
                <a:ea typeface="Mada"/>
                <a:cs typeface="Mada"/>
                <a:sym typeface="Mada"/>
              </a:rPr>
              <a:t>C) </a:t>
            </a:r>
            <a:r>
              <a:rPr lang="en-GB" sz="750">
                <a:solidFill>
                  <a:srgbClr val="83C5BE"/>
                </a:solidFill>
                <a:latin typeface="Mada"/>
                <a:ea typeface="Mada"/>
                <a:cs typeface="Mada"/>
                <a:sym typeface="Mada"/>
              </a:rPr>
              <a:t>Pneumonia</a:t>
            </a:r>
            <a:endParaRPr sz="750">
              <a:solidFill>
                <a:srgbClr val="83C5BE"/>
              </a:solidFill>
              <a:latin typeface="Mada"/>
              <a:ea typeface="Mada"/>
              <a:cs typeface="Mada"/>
              <a:sym typeface="Mada"/>
            </a:endParaRPr>
          </a:p>
          <a:p>
            <a:pPr indent="0" lvl="0" marL="0" rtl="0" algn="l">
              <a:spcBef>
                <a:spcPts val="0"/>
              </a:spcBef>
              <a:spcAft>
                <a:spcPts val="0"/>
              </a:spcAft>
              <a:buNone/>
            </a:pPr>
            <a:r>
              <a:t/>
            </a:r>
            <a:endParaRPr sz="750">
              <a:solidFill>
                <a:srgbClr val="006D77"/>
              </a:solidFill>
              <a:latin typeface="Lora"/>
              <a:ea typeface="Lora"/>
              <a:cs typeface="Lora"/>
              <a:sym typeface="Lora"/>
            </a:endParaRPr>
          </a:p>
          <a:p>
            <a:pPr indent="0" lvl="0" marL="0" rtl="0" algn="l">
              <a:spcBef>
                <a:spcPts val="0"/>
              </a:spcBef>
              <a:spcAft>
                <a:spcPts val="0"/>
              </a:spcAft>
              <a:buNone/>
            </a:pPr>
            <a:r>
              <a:rPr lang="en-GB" sz="750">
                <a:solidFill>
                  <a:srgbClr val="006D77"/>
                </a:solidFill>
                <a:latin typeface="Lora"/>
                <a:ea typeface="Lora"/>
                <a:cs typeface="Lora"/>
                <a:sym typeface="Lora"/>
              </a:rPr>
              <a:t>Q6: A 72-year-old woman is brought to the emergency department because of lethargy and weakness for the past 5 days. During this period, she has had a headache that worsens when she leans forward or lies down. Her arms and face have appeared swollen over the past 2 weeks. She has smoked two packs of cigarettes daily for 40 years. Examination shows jugular venous distention. There is pitting edema in both arms. Which of the following is the most likely cause of this patient's symptoms?</a:t>
            </a:r>
            <a:endParaRPr sz="750">
              <a:solidFill>
                <a:srgbClr val="006D77"/>
              </a:solidFill>
              <a:latin typeface="Lora"/>
              <a:ea typeface="Lora"/>
              <a:cs typeface="Lora"/>
              <a:sym typeface="Lora"/>
            </a:endParaRPr>
          </a:p>
          <a:p>
            <a:pPr indent="0" lvl="0" marL="0" rtl="0" algn="l">
              <a:spcBef>
                <a:spcPts val="0"/>
              </a:spcBef>
              <a:spcAft>
                <a:spcPts val="0"/>
              </a:spcAft>
              <a:buNone/>
            </a:pPr>
            <a:r>
              <a:rPr lang="en-GB" sz="750">
                <a:solidFill>
                  <a:srgbClr val="83C5BE"/>
                </a:solidFill>
                <a:latin typeface="Mada"/>
                <a:ea typeface="Mada"/>
                <a:cs typeface="Mada"/>
                <a:sym typeface="Mada"/>
              </a:rPr>
              <a:t>A) Pulmonary embolism</a:t>
            </a:r>
            <a:endParaRPr sz="750">
              <a:solidFill>
                <a:srgbClr val="83C5BE"/>
              </a:solidFill>
              <a:latin typeface="Mada"/>
              <a:ea typeface="Mada"/>
              <a:cs typeface="Mada"/>
              <a:sym typeface="Mada"/>
            </a:endParaRPr>
          </a:p>
          <a:p>
            <a:pPr indent="0" lvl="0" marL="0" rtl="0" algn="l">
              <a:spcBef>
                <a:spcPts val="0"/>
              </a:spcBef>
              <a:spcAft>
                <a:spcPts val="0"/>
              </a:spcAft>
              <a:buNone/>
            </a:pPr>
            <a:r>
              <a:rPr lang="en-GB" sz="750">
                <a:solidFill>
                  <a:srgbClr val="83C5BE"/>
                </a:solidFill>
                <a:latin typeface="Mada"/>
                <a:ea typeface="Mada"/>
                <a:cs typeface="Mada"/>
                <a:sym typeface="Mada"/>
              </a:rPr>
              <a:t>B</a:t>
            </a:r>
            <a:r>
              <a:rPr lang="en-GB" sz="750">
                <a:solidFill>
                  <a:srgbClr val="83C5BE"/>
                </a:solidFill>
                <a:latin typeface="Mada"/>
                <a:ea typeface="Mada"/>
                <a:cs typeface="Mada"/>
                <a:sym typeface="Mada"/>
              </a:rPr>
              <a:t>) Pulmonary tuberculosis</a:t>
            </a:r>
            <a:endParaRPr sz="750">
              <a:solidFill>
                <a:srgbClr val="83C5BE"/>
              </a:solidFill>
              <a:latin typeface="Mada"/>
              <a:ea typeface="Mada"/>
              <a:cs typeface="Mada"/>
              <a:sym typeface="Mada"/>
            </a:endParaRPr>
          </a:p>
          <a:p>
            <a:pPr indent="0" lvl="0" marL="0" rtl="0" algn="l">
              <a:spcBef>
                <a:spcPts val="0"/>
              </a:spcBef>
              <a:spcAft>
                <a:spcPts val="0"/>
              </a:spcAft>
              <a:buNone/>
            </a:pPr>
            <a:r>
              <a:rPr lang="en-GB" sz="750">
                <a:solidFill>
                  <a:srgbClr val="83C5BE"/>
                </a:solidFill>
                <a:latin typeface="Mada"/>
                <a:ea typeface="Mada"/>
                <a:cs typeface="Mada"/>
                <a:sym typeface="Mada"/>
              </a:rPr>
              <a:t>C) Lung cancer</a:t>
            </a:r>
            <a:endParaRPr sz="750">
              <a:solidFill>
                <a:srgbClr val="83C5BE"/>
              </a:solidFill>
              <a:latin typeface="Mada"/>
              <a:ea typeface="Mada"/>
              <a:cs typeface="Mada"/>
              <a:sym typeface="Mada"/>
            </a:endParaRPr>
          </a:p>
          <a:p>
            <a:pPr indent="0" lvl="0" marL="0" rtl="0" algn="l">
              <a:spcBef>
                <a:spcPts val="0"/>
              </a:spcBef>
              <a:spcAft>
                <a:spcPts val="0"/>
              </a:spcAft>
              <a:buNone/>
            </a:pPr>
            <a:r>
              <a:t/>
            </a:r>
            <a:endParaRPr sz="75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750">
                <a:solidFill>
                  <a:srgbClr val="FF0000"/>
                </a:solidFill>
                <a:latin typeface="Lora"/>
                <a:ea typeface="Lora"/>
                <a:cs typeface="Lora"/>
                <a:sym typeface="Lora"/>
              </a:rPr>
              <a:t>Q7</a:t>
            </a:r>
            <a:r>
              <a:rPr lang="en-GB" sz="750">
                <a:solidFill>
                  <a:srgbClr val="006D77"/>
                </a:solidFill>
                <a:latin typeface="Lora"/>
                <a:ea typeface="Lora"/>
                <a:cs typeface="Lora"/>
                <a:sym typeface="Lora"/>
              </a:rPr>
              <a:t>: In SCLC, which one of the following used for staging?</a:t>
            </a:r>
            <a:endParaRPr sz="750">
              <a:solidFill>
                <a:srgbClr val="006D77"/>
              </a:solidFill>
              <a:latin typeface="Lora"/>
              <a:ea typeface="Lora"/>
              <a:cs typeface="Lora"/>
              <a:sym typeface="Lora"/>
            </a:endParaRPr>
          </a:p>
          <a:p>
            <a:pPr indent="0" lvl="0" marL="0" rtl="0" algn="l">
              <a:spcBef>
                <a:spcPts val="0"/>
              </a:spcBef>
              <a:spcAft>
                <a:spcPts val="0"/>
              </a:spcAft>
              <a:buNone/>
            </a:pPr>
            <a:r>
              <a:rPr lang="en-GB" sz="750">
                <a:solidFill>
                  <a:srgbClr val="83C5BE"/>
                </a:solidFill>
                <a:latin typeface="Mada"/>
                <a:ea typeface="Mada"/>
                <a:cs typeface="Mada"/>
                <a:sym typeface="Mada"/>
              </a:rPr>
              <a:t>A)  Lung aspiration </a:t>
            </a:r>
            <a:endParaRPr sz="750">
              <a:solidFill>
                <a:srgbClr val="83C5BE"/>
              </a:solidFill>
              <a:latin typeface="Mada"/>
              <a:ea typeface="Mada"/>
              <a:cs typeface="Mada"/>
              <a:sym typeface="Mada"/>
            </a:endParaRPr>
          </a:p>
          <a:p>
            <a:pPr indent="0" lvl="0" marL="0" rtl="0" algn="l">
              <a:spcBef>
                <a:spcPts val="0"/>
              </a:spcBef>
              <a:spcAft>
                <a:spcPts val="0"/>
              </a:spcAft>
              <a:buNone/>
            </a:pPr>
            <a:r>
              <a:rPr lang="en-GB" sz="750">
                <a:solidFill>
                  <a:srgbClr val="83C5BE"/>
                </a:solidFill>
                <a:latin typeface="Mada"/>
                <a:ea typeface="Mada"/>
                <a:cs typeface="Mada"/>
                <a:sym typeface="Mada"/>
              </a:rPr>
              <a:t>B) Bronchoscopy</a:t>
            </a:r>
            <a:endParaRPr sz="750">
              <a:solidFill>
                <a:srgbClr val="83C5BE"/>
              </a:solidFill>
              <a:latin typeface="Mada"/>
              <a:ea typeface="Mada"/>
              <a:cs typeface="Mada"/>
              <a:sym typeface="Mada"/>
            </a:endParaRPr>
          </a:p>
          <a:p>
            <a:pPr indent="0" lvl="0" marL="0" rtl="0" algn="l">
              <a:spcBef>
                <a:spcPts val="0"/>
              </a:spcBef>
              <a:spcAft>
                <a:spcPts val="0"/>
              </a:spcAft>
              <a:buNone/>
            </a:pPr>
            <a:r>
              <a:rPr lang="en-GB" sz="750">
                <a:solidFill>
                  <a:srgbClr val="83C5BE"/>
                </a:solidFill>
                <a:latin typeface="Mada"/>
                <a:ea typeface="Mada"/>
                <a:cs typeface="Mada"/>
                <a:sym typeface="Mada"/>
              </a:rPr>
              <a:t>C) CT</a:t>
            </a:r>
            <a:endParaRPr sz="750">
              <a:solidFill>
                <a:srgbClr val="83C5BE"/>
              </a:solidFill>
              <a:latin typeface="Mada"/>
              <a:ea typeface="Mada"/>
              <a:cs typeface="Mada"/>
              <a:sym typeface="Mada"/>
            </a:endParaRPr>
          </a:p>
          <a:p>
            <a:pPr indent="0" lvl="0" marL="0" rtl="0" algn="l">
              <a:spcBef>
                <a:spcPts val="0"/>
              </a:spcBef>
              <a:spcAft>
                <a:spcPts val="0"/>
              </a:spcAft>
              <a:buNone/>
            </a:pPr>
            <a:r>
              <a:t/>
            </a:r>
            <a:endParaRPr sz="750">
              <a:solidFill>
                <a:srgbClr val="83C5BE"/>
              </a:solidFill>
              <a:latin typeface="Mada"/>
              <a:ea typeface="Mada"/>
              <a:cs typeface="Mada"/>
              <a:sym typeface="Mada"/>
            </a:endParaRPr>
          </a:p>
          <a:p>
            <a:pPr indent="0" lvl="0" marL="0" rtl="0" algn="l">
              <a:spcBef>
                <a:spcPts val="0"/>
              </a:spcBef>
              <a:spcAft>
                <a:spcPts val="0"/>
              </a:spcAft>
              <a:buNone/>
            </a:pPr>
            <a:r>
              <a:rPr lang="en-GB" sz="750">
                <a:solidFill>
                  <a:srgbClr val="FF0000"/>
                </a:solidFill>
                <a:latin typeface="Lora"/>
                <a:ea typeface="Lora"/>
                <a:cs typeface="Lora"/>
                <a:sym typeface="Lora"/>
              </a:rPr>
              <a:t>Q8</a:t>
            </a:r>
            <a:r>
              <a:rPr lang="en-GB" sz="750">
                <a:solidFill>
                  <a:srgbClr val="006D77"/>
                </a:solidFill>
                <a:latin typeface="Lora"/>
                <a:ea typeface="Lora"/>
                <a:cs typeface="Lora"/>
                <a:sym typeface="Lora"/>
              </a:rPr>
              <a:t>: What is the GOLDEN STANDARD method to investigate primary lung carcinoma?</a:t>
            </a:r>
            <a:endParaRPr sz="750">
              <a:solidFill>
                <a:srgbClr val="006D77"/>
              </a:solidFill>
              <a:latin typeface="Lora"/>
              <a:ea typeface="Lora"/>
              <a:cs typeface="Lora"/>
              <a:sym typeface="Lora"/>
            </a:endParaRPr>
          </a:p>
          <a:p>
            <a:pPr indent="0" lvl="0" marL="0" rtl="0" algn="l">
              <a:spcBef>
                <a:spcPts val="0"/>
              </a:spcBef>
              <a:spcAft>
                <a:spcPts val="0"/>
              </a:spcAft>
              <a:buNone/>
            </a:pPr>
            <a:r>
              <a:rPr lang="en-GB" sz="750">
                <a:solidFill>
                  <a:srgbClr val="83C5BE"/>
                </a:solidFill>
                <a:latin typeface="Mada"/>
                <a:ea typeface="Mada"/>
                <a:cs typeface="Mada"/>
                <a:sym typeface="Mada"/>
              </a:rPr>
              <a:t>A) Chest X-ray</a:t>
            </a:r>
            <a:endParaRPr sz="750">
              <a:solidFill>
                <a:srgbClr val="83C5BE"/>
              </a:solidFill>
              <a:latin typeface="Mada"/>
              <a:ea typeface="Mada"/>
              <a:cs typeface="Mada"/>
              <a:sym typeface="Mada"/>
            </a:endParaRPr>
          </a:p>
          <a:p>
            <a:pPr indent="0" lvl="0" marL="0" rtl="0" algn="l">
              <a:spcBef>
                <a:spcPts val="0"/>
              </a:spcBef>
              <a:spcAft>
                <a:spcPts val="0"/>
              </a:spcAft>
              <a:buNone/>
            </a:pPr>
            <a:r>
              <a:rPr lang="en-GB" sz="750">
                <a:solidFill>
                  <a:srgbClr val="83C5BE"/>
                </a:solidFill>
                <a:latin typeface="Mada"/>
                <a:ea typeface="Mada"/>
                <a:cs typeface="Mada"/>
                <a:sym typeface="Mada"/>
              </a:rPr>
              <a:t>B) CT scan with IV contrast</a:t>
            </a:r>
            <a:endParaRPr sz="750">
              <a:solidFill>
                <a:srgbClr val="83C5BE"/>
              </a:solidFill>
              <a:latin typeface="Mada"/>
              <a:ea typeface="Mada"/>
              <a:cs typeface="Mada"/>
              <a:sym typeface="Mada"/>
            </a:endParaRPr>
          </a:p>
          <a:p>
            <a:pPr indent="0" lvl="0" marL="0" rtl="0" algn="l">
              <a:spcBef>
                <a:spcPts val="0"/>
              </a:spcBef>
              <a:spcAft>
                <a:spcPts val="0"/>
              </a:spcAft>
              <a:buNone/>
            </a:pPr>
            <a:r>
              <a:rPr lang="en-GB" sz="750">
                <a:solidFill>
                  <a:srgbClr val="83C5BE"/>
                </a:solidFill>
                <a:latin typeface="Mada"/>
                <a:ea typeface="Mada"/>
                <a:cs typeface="Mada"/>
                <a:sym typeface="Mada"/>
              </a:rPr>
              <a:t>C) Bronchoscopy</a:t>
            </a:r>
            <a:endParaRPr sz="750">
              <a:solidFill>
                <a:srgbClr val="83C5BE"/>
              </a:solidFill>
              <a:latin typeface="Mada"/>
              <a:ea typeface="Mada"/>
              <a:cs typeface="Mada"/>
              <a:sym typeface="Mada"/>
            </a:endParaRPr>
          </a:p>
          <a:p>
            <a:pPr indent="0" lvl="0" marL="0" rtl="0" algn="l">
              <a:spcBef>
                <a:spcPts val="0"/>
              </a:spcBef>
              <a:spcAft>
                <a:spcPts val="0"/>
              </a:spcAft>
              <a:buNone/>
            </a:pPr>
            <a:r>
              <a:t/>
            </a:r>
            <a:endParaRPr sz="750">
              <a:solidFill>
                <a:srgbClr val="83C5BE"/>
              </a:solidFill>
              <a:latin typeface="Mada"/>
              <a:ea typeface="Mada"/>
              <a:cs typeface="Mada"/>
              <a:sym typeface="Mada"/>
            </a:endParaRPr>
          </a:p>
          <a:p>
            <a:pPr indent="0" lvl="0" marL="0" rtl="0" algn="l">
              <a:spcBef>
                <a:spcPts val="0"/>
              </a:spcBef>
              <a:spcAft>
                <a:spcPts val="0"/>
              </a:spcAft>
              <a:buNone/>
            </a:pPr>
            <a:r>
              <a:rPr lang="en-GB" sz="750">
                <a:solidFill>
                  <a:srgbClr val="FF0000"/>
                </a:solidFill>
                <a:latin typeface="Lora"/>
                <a:ea typeface="Lora"/>
                <a:cs typeface="Lora"/>
                <a:sym typeface="Lora"/>
              </a:rPr>
              <a:t>Q9</a:t>
            </a:r>
            <a:r>
              <a:rPr lang="en-GB" sz="750">
                <a:solidFill>
                  <a:srgbClr val="006D77"/>
                </a:solidFill>
                <a:latin typeface="Lora"/>
                <a:ea typeface="Lora"/>
                <a:cs typeface="Lora"/>
                <a:sym typeface="Lora"/>
              </a:rPr>
              <a:t>: Which one of the following statements are correct regarding SCLC management?</a:t>
            </a:r>
            <a:endParaRPr sz="750">
              <a:solidFill>
                <a:srgbClr val="006D77"/>
              </a:solidFill>
              <a:latin typeface="Lora"/>
              <a:ea typeface="Lora"/>
              <a:cs typeface="Lora"/>
              <a:sym typeface="Lora"/>
            </a:endParaRPr>
          </a:p>
          <a:p>
            <a:pPr indent="0" lvl="0" marL="0" rtl="0" algn="l">
              <a:spcBef>
                <a:spcPts val="0"/>
              </a:spcBef>
              <a:spcAft>
                <a:spcPts val="0"/>
              </a:spcAft>
              <a:buNone/>
            </a:pPr>
            <a:r>
              <a:rPr lang="en-GB" sz="750">
                <a:solidFill>
                  <a:srgbClr val="83C5BE"/>
                </a:solidFill>
                <a:latin typeface="Mada"/>
                <a:ea typeface="Mada"/>
                <a:cs typeface="Mada"/>
                <a:sym typeface="Mada"/>
              </a:rPr>
              <a:t>A)  No surgical indication to do any intervention</a:t>
            </a:r>
            <a:endParaRPr sz="750">
              <a:solidFill>
                <a:srgbClr val="83C5BE"/>
              </a:solidFill>
              <a:latin typeface="Mada"/>
              <a:ea typeface="Mada"/>
              <a:cs typeface="Mada"/>
              <a:sym typeface="Mada"/>
            </a:endParaRPr>
          </a:p>
          <a:p>
            <a:pPr indent="0" lvl="0" marL="0" rtl="0" algn="l">
              <a:spcBef>
                <a:spcPts val="0"/>
              </a:spcBef>
              <a:spcAft>
                <a:spcPts val="0"/>
              </a:spcAft>
              <a:buNone/>
            </a:pPr>
            <a:r>
              <a:rPr lang="en-GB" sz="750">
                <a:solidFill>
                  <a:srgbClr val="83C5BE"/>
                </a:solidFill>
                <a:latin typeface="Mada"/>
                <a:ea typeface="Mada"/>
                <a:cs typeface="Mada"/>
                <a:sym typeface="Mada"/>
              </a:rPr>
              <a:t>B)  Surgery only</a:t>
            </a:r>
            <a:endParaRPr sz="75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750">
                <a:solidFill>
                  <a:srgbClr val="83C5BE"/>
                </a:solidFill>
                <a:latin typeface="Mada"/>
                <a:ea typeface="Mada"/>
                <a:cs typeface="Mada"/>
                <a:sym typeface="Mada"/>
              </a:rPr>
              <a:t>C) Chemotherapy to down stage the tumor and then the patient undergo surgery</a:t>
            </a:r>
            <a:endParaRPr sz="750">
              <a:solidFill>
                <a:srgbClr val="83C5BE"/>
              </a:solidFill>
              <a:latin typeface="Mada"/>
              <a:ea typeface="Mada"/>
              <a:cs typeface="Mada"/>
              <a:sym typeface="Mada"/>
            </a:endParaRPr>
          </a:p>
        </p:txBody>
      </p:sp>
      <p:sp>
        <p:nvSpPr>
          <p:cNvPr id="1584" name="Google Shape;1584;p35"/>
          <p:cNvSpPr/>
          <p:nvPr/>
        </p:nvSpPr>
        <p:spPr>
          <a:xfrm>
            <a:off x="241950" y="5493675"/>
            <a:ext cx="158400" cy="1512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35"/>
          <p:cNvSpPr/>
          <p:nvPr/>
        </p:nvSpPr>
        <p:spPr>
          <a:xfrm>
            <a:off x="241950" y="7200775"/>
            <a:ext cx="158400" cy="1512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35"/>
          <p:cNvSpPr/>
          <p:nvPr/>
        </p:nvSpPr>
        <p:spPr>
          <a:xfrm>
            <a:off x="241950" y="7779675"/>
            <a:ext cx="158400" cy="1512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35"/>
          <p:cNvSpPr/>
          <p:nvPr/>
        </p:nvSpPr>
        <p:spPr>
          <a:xfrm>
            <a:off x="241950" y="8358575"/>
            <a:ext cx="158400" cy="1512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1" name="Shape 1591"/>
        <p:cNvGrpSpPr/>
        <p:nvPr/>
      </p:nvGrpSpPr>
      <p:grpSpPr>
        <a:xfrm>
          <a:off x="0" y="0"/>
          <a:ext cx="0" cy="0"/>
          <a:chOff x="0" y="0"/>
          <a:chExt cx="0" cy="0"/>
        </a:xfrm>
      </p:grpSpPr>
      <p:sp>
        <p:nvSpPr>
          <p:cNvPr id="1592" name="Google Shape;1592;p36"/>
          <p:cNvSpPr/>
          <p:nvPr/>
        </p:nvSpPr>
        <p:spPr>
          <a:xfrm rot="5400000">
            <a:off x="2749050" y="-1810343"/>
            <a:ext cx="1959300" cy="75699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36"/>
          <p:cNvSpPr/>
          <p:nvPr/>
        </p:nvSpPr>
        <p:spPr>
          <a:xfrm rot="5400000">
            <a:off x="2427672" y="-1903575"/>
            <a:ext cx="1911300" cy="6918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36"/>
          <p:cNvSpPr txBox="1"/>
          <p:nvPr/>
        </p:nvSpPr>
        <p:spPr>
          <a:xfrm>
            <a:off x="-28575" y="992225"/>
            <a:ext cx="48102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000">
                <a:solidFill>
                  <a:srgbClr val="006D77"/>
                </a:solidFill>
                <a:latin typeface="Lora"/>
                <a:ea typeface="Lora"/>
                <a:cs typeface="Lora"/>
                <a:sym typeface="Lora"/>
              </a:rPr>
              <a:t>Good Luck!</a:t>
            </a:r>
            <a:endParaRPr sz="4000">
              <a:solidFill>
                <a:srgbClr val="006D77"/>
              </a:solidFill>
              <a:latin typeface="Lora"/>
              <a:ea typeface="Lora"/>
              <a:cs typeface="Lora"/>
              <a:sym typeface="Lora"/>
            </a:endParaRPr>
          </a:p>
        </p:txBody>
      </p:sp>
      <p:cxnSp>
        <p:nvCxnSpPr>
          <p:cNvPr id="1595" name="Google Shape;1595;p36"/>
          <p:cNvCxnSpPr/>
          <p:nvPr/>
        </p:nvCxnSpPr>
        <p:spPr>
          <a:xfrm>
            <a:off x="1095375" y="58293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1596" name="Google Shape;1596;p36"/>
          <p:cNvCxnSpPr/>
          <p:nvPr/>
        </p:nvCxnSpPr>
        <p:spPr>
          <a:xfrm rot="10800000">
            <a:off x="790575" y="6305550"/>
            <a:ext cx="5305500" cy="0"/>
          </a:xfrm>
          <a:prstGeom prst="straightConnector1">
            <a:avLst/>
          </a:prstGeom>
          <a:noFill/>
          <a:ln cap="flat" cmpd="sng" w="19050">
            <a:solidFill>
              <a:srgbClr val="FFDDD2"/>
            </a:solidFill>
            <a:prstDash val="solid"/>
            <a:round/>
            <a:headEnd len="med" w="med" type="none"/>
            <a:tailEnd len="med" w="med" type="oval"/>
          </a:ln>
        </p:spPr>
      </p:cxnSp>
      <p:sp>
        <p:nvSpPr>
          <p:cNvPr id="1597" name="Google Shape;1597;p36"/>
          <p:cNvSpPr txBox="1"/>
          <p:nvPr/>
        </p:nvSpPr>
        <p:spPr>
          <a:xfrm>
            <a:off x="1228725" y="5829300"/>
            <a:ext cx="4076700" cy="3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This lecture was done by:</a:t>
            </a:r>
            <a:endParaRPr sz="2400">
              <a:solidFill>
                <a:srgbClr val="E29578"/>
              </a:solidFill>
              <a:latin typeface="Lora"/>
              <a:ea typeface="Lora"/>
              <a:cs typeface="Lora"/>
              <a:sym typeface="Lora"/>
            </a:endParaRPr>
          </a:p>
        </p:txBody>
      </p:sp>
      <p:sp>
        <p:nvSpPr>
          <p:cNvPr id="1598" name="Google Shape;1598;p36"/>
          <p:cNvSpPr txBox="1"/>
          <p:nvPr/>
        </p:nvSpPr>
        <p:spPr>
          <a:xfrm>
            <a:off x="723900" y="3457575"/>
            <a:ext cx="5695800" cy="4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006D77"/>
                </a:solidFill>
                <a:latin typeface="Lora"/>
                <a:ea typeface="Lora"/>
                <a:cs typeface="Lora"/>
                <a:sym typeface="Lora"/>
              </a:rPr>
              <a:t>Team leaders:</a:t>
            </a:r>
            <a:endParaRPr sz="2400">
              <a:solidFill>
                <a:srgbClr val="83C5BE"/>
              </a:solidFill>
              <a:latin typeface="Lora"/>
              <a:ea typeface="Lora"/>
              <a:cs typeface="Lora"/>
              <a:sym typeface="Lora"/>
            </a:endParaRPr>
          </a:p>
        </p:txBody>
      </p:sp>
      <p:pic>
        <p:nvPicPr>
          <p:cNvPr id="1599" name="Google Shape;1599;p36"/>
          <p:cNvPicPr preferRelativeResize="0"/>
          <p:nvPr/>
        </p:nvPicPr>
        <p:blipFill rotWithShape="1">
          <a:blip r:embed="rId3">
            <a:alphaModFix/>
          </a:blip>
          <a:srcRect b="0" l="0" r="0" t="0"/>
          <a:stretch/>
        </p:blipFill>
        <p:spPr>
          <a:xfrm>
            <a:off x="4655575" y="410926"/>
            <a:ext cx="2029774" cy="2029800"/>
          </a:xfrm>
          <a:prstGeom prst="rect">
            <a:avLst/>
          </a:prstGeom>
          <a:noFill/>
          <a:ln>
            <a:noFill/>
          </a:ln>
        </p:spPr>
      </p:pic>
      <p:sp>
        <p:nvSpPr>
          <p:cNvPr id="1600" name="Google Shape;1600;p36"/>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36"/>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36"/>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4">
                  <a:extLst>
                    <a:ext uri="{A12FA001-AC4F-418D-AE19-62706E023703}">
                      <ahyp:hlinkClr val="tx"/>
                    </a:ext>
                  </a:extLst>
                </a:hlinkClick>
              </a:rPr>
              <a:t>Feedback</a:t>
            </a:r>
            <a:endParaRPr b="1" u="sng">
              <a:solidFill>
                <a:srgbClr val="E29578"/>
              </a:solidFill>
              <a:latin typeface="Lora"/>
              <a:ea typeface="Lora"/>
              <a:cs typeface="Lora"/>
              <a:sym typeface="Lora"/>
            </a:endParaRPr>
          </a:p>
        </p:txBody>
      </p:sp>
      <p:pic>
        <p:nvPicPr>
          <p:cNvPr id="1603" name="Google Shape;1603;p36"/>
          <p:cNvPicPr preferRelativeResize="0"/>
          <p:nvPr/>
        </p:nvPicPr>
        <p:blipFill>
          <a:blip r:embed="rId5">
            <a:alphaModFix/>
          </a:blip>
          <a:stretch>
            <a:fillRect/>
          </a:stretch>
        </p:blipFill>
        <p:spPr>
          <a:xfrm>
            <a:off x="104150" y="9976075"/>
            <a:ext cx="495300" cy="495300"/>
          </a:xfrm>
          <a:prstGeom prst="rect">
            <a:avLst/>
          </a:prstGeom>
          <a:noFill/>
          <a:ln>
            <a:noFill/>
          </a:ln>
        </p:spPr>
      </p:pic>
      <p:sp>
        <p:nvSpPr>
          <p:cNvPr id="1604" name="Google Shape;1604;p36"/>
          <p:cNvSpPr txBox="1"/>
          <p:nvPr/>
        </p:nvSpPr>
        <p:spPr>
          <a:xfrm>
            <a:off x="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Note taker</a:t>
            </a:r>
            <a:endParaRPr b="1" sz="1000">
              <a:solidFill>
                <a:srgbClr val="83C5BE"/>
              </a:solidFill>
              <a:latin typeface="Mada"/>
              <a:ea typeface="Mada"/>
              <a:cs typeface="Mada"/>
              <a:sym typeface="Mada"/>
            </a:endParaRPr>
          </a:p>
        </p:txBody>
      </p:sp>
      <p:sp>
        <p:nvSpPr>
          <p:cNvPr id="1605" name="Google Shape;1605;p36"/>
          <p:cNvSpPr txBox="1"/>
          <p:nvPr/>
        </p:nvSpPr>
        <p:spPr>
          <a:xfrm>
            <a:off x="76200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Reviewer</a:t>
            </a:r>
            <a:endParaRPr b="1" sz="1000">
              <a:solidFill>
                <a:srgbClr val="83C5BE"/>
              </a:solidFill>
              <a:latin typeface="Mada"/>
              <a:ea typeface="Mada"/>
              <a:cs typeface="Mada"/>
              <a:sym typeface="Mada"/>
            </a:endParaRPr>
          </a:p>
        </p:txBody>
      </p:sp>
      <p:pic>
        <p:nvPicPr>
          <p:cNvPr id="1606" name="Google Shape;1606;p36"/>
          <p:cNvPicPr preferRelativeResize="0"/>
          <p:nvPr/>
        </p:nvPicPr>
        <p:blipFill>
          <a:blip r:embed="rId6">
            <a:alphaModFix/>
          </a:blip>
          <a:stretch>
            <a:fillRect/>
          </a:stretch>
        </p:blipFill>
        <p:spPr>
          <a:xfrm>
            <a:off x="872800" y="9961650"/>
            <a:ext cx="508200" cy="508200"/>
          </a:xfrm>
          <a:prstGeom prst="rect">
            <a:avLst/>
          </a:prstGeom>
          <a:noFill/>
          <a:ln>
            <a:noFill/>
          </a:ln>
        </p:spPr>
      </p:pic>
      <p:sp>
        <p:nvSpPr>
          <p:cNvPr id="1607" name="Google Shape;1607;p36"/>
          <p:cNvSpPr txBox="1"/>
          <p:nvPr/>
        </p:nvSpPr>
        <p:spPr>
          <a:xfrm>
            <a:off x="1107875" y="6340900"/>
            <a:ext cx="6024900" cy="25425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Ajeed Alrashoud</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Ghalia Alnufaei</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Shahad Althaqib</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Razan AlRabah</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Sedra Elsirawani</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Nujud Alabdullatif</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Badr AlQarni</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Abdulaziz Alghamdi</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Special thanks to </a:t>
            </a:r>
            <a:r>
              <a:rPr lang="en-GB" sz="2000">
                <a:solidFill>
                  <a:srgbClr val="83C5BE"/>
                </a:solidFill>
                <a:latin typeface="Mada"/>
                <a:ea typeface="Mada"/>
                <a:cs typeface="Mada"/>
                <a:sym typeface="Mada"/>
              </a:rPr>
              <a:t>May Babaeer</a:t>
            </a:r>
            <a:r>
              <a:rPr lang="en-GB" sz="2000">
                <a:solidFill>
                  <a:srgbClr val="E29578"/>
                </a:solidFill>
                <a:latin typeface="Mada"/>
                <a:ea typeface="Mada"/>
                <a:cs typeface="Mada"/>
                <a:sym typeface="Mada"/>
              </a:rPr>
              <a:t> &amp; </a:t>
            </a:r>
            <a:r>
              <a:rPr lang="en-GB" sz="2000">
                <a:solidFill>
                  <a:srgbClr val="83C5BE"/>
                </a:solidFill>
                <a:latin typeface="Mada"/>
                <a:ea typeface="Mada"/>
                <a:cs typeface="Mada"/>
                <a:sym typeface="Mada"/>
              </a:rPr>
              <a:t>Ajeed Alrashoud</a:t>
            </a:r>
            <a:endParaRPr sz="2000">
              <a:solidFill>
                <a:srgbClr val="83C5BE"/>
              </a:solidFill>
              <a:latin typeface="Mada"/>
              <a:ea typeface="Mada"/>
              <a:cs typeface="Mada"/>
              <a:sym typeface="Mada"/>
            </a:endParaRPr>
          </a:p>
        </p:txBody>
      </p:sp>
      <p:sp>
        <p:nvSpPr>
          <p:cNvPr id="1608" name="Google Shape;1608;p36"/>
          <p:cNvSpPr txBox="1"/>
          <p:nvPr/>
        </p:nvSpPr>
        <p:spPr>
          <a:xfrm>
            <a:off x="581003" y="4086349"/>
            <a:ext cx="3477000" cy="12003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2300"/>
              <a:buFont typeface="Arial"/>
              <a:buNone/>
            </a:pPr>
            <a:r>
              <a:rPr b="0" i="0" lang="en-GB" sz="2300" u="none" cap="none" strike="noStrike">
                <a:solidFill>
                  <a:srgbClr val="83C5BE"/>
                </a:solidFill>
                <a:latin typeface="Lora"/>
                <a:ea typeface="Lora"/>
                <a:cs typeface="Lora"/>
                <a:sym typeface="Lora"/>
              </a:rPr>
              <a:t>Nouf Alshammari</a:t>
            </a:r>
            <a:endParaRPr b="0" i="0" sz="2300" u="none" cap="none" strike="noStrike">
              <a:solidFill>
                <a:srgbClr val="83C5BE"/>
              </a:solidFill>
              <a:latin typeface="Lora"/>
              <a:ea typeface="Lora"/>
              <a:cs typeface="Lora"/>
              <a:sym typeface="Lora"/>
            </a:endParaRPr>
          </a:p>
          <a:p>
            <a:pPr indent="0" lvl="0" marL="0" marR="0" rtl="0" algn="l">
              <a:lnSpc>
                <a:spcPct val="150000"/>
              </a:lnSpc>
              <a:spcBef>
                <a:spcPts val="0"/>
              </a:spcBef>
              <a:spcAft>
                <a:spcPts val="0"/>
              </a:spcAft>
              <a:buClr>
                <a:srgbClr val="000000"/>
              </a:buClr>
              <a:buSzPts val="2300"/>
              <a:buFont typeface="Arial"/>
              <a:buNone/>
            </a:pPr>
            <a:r>
              <a:rPr b="0" i="0" lang="en-GB" sz="2300" u="none" cap="none" strike="noStrike">
                <a:solidFill>
                  <a:srgbClr val="83C5BE"/>
                </a:solidFill>
                <a:latin typeface="Lora"/>
                <a:ea typeface="Lora"/>
                <a:cs typeface="Lora"/>
                <a:sym typeface="Lora"/>
              </a:rPr>
              <a:t>Haneen Somily</a:t>
            </a:r>
            <a:endParaRPr b="0" i="0" sz="2300" u="none" cap="none" strike="noStrike">
              <a:solidFill>
                <a:srgbClr val="83C5BE"/>
              </a:solidFill>
              <a:latin typeface="Lora"/>
              <a:ea typeface="Lora"/>
              <a:cs typeface="Lora"/>
              <a:sym typeface="Lora"/>
            </a:endParaRPr>
          </a:p>
        </p:txBody>
      </p:sp>
      <p:sp>
        <p:nvSpPr>
          <p:cNvPr id="1609" name="Google Shape;1609;p36"/>
          <p:cNvSpPr txBox="1"/>
          <p:nvPr/>
        </p:nvSpPr>
        <p:spPr>
          <a:xfrm>
            <a:off x="4004439" y="4086349"/>
            <a:ext cx="4243500" cy="12003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2300"/>
              <a:buFont typeface="Arial"/>
              <a:buNone/>
            </a:pPr>
            <a:r>
              <a:rPr b="0" i="0" lang="en-GB" sz="2300" u="none" cap="none" strike="noStrike">
                <a:solidFill>
                  <a:srgbClr val="83C5BE"/>
                </a:solidFill>
                <a:latin typeface="Lora"/>
                <a:ea typeface="Lora"/>
                <a:cs typeface="Lora"/>
                <a:sym typeface="Lora"/>
              </a:rPr>
              <a:t>Naif Alsulais</a:t>
            </a:r>
            <a:endParaRPr b="0" i="0" sz="2300" u="none" cap="none" strike="noStrike">
              <a:solidFill>
                <a:srgbClr val="83C5BE"/>
              </a:solidFill>
              <a:latin typeface="Lora"/>
              <a:ea typeface="Lora"/>
              <a:cs typeface="Lora"/>
              <a:sym typeface="Lora"/>
            </a:endParaRPr>
          </a:p>
          <a:p>
            <a:pPr indent="0" lvl="0" marL="0" marR="0" rtl="0" algn="l">
              <a:lnSpc>
                <a:spcPct val="150000"/>
              </a:lnSpc>
              <a:spcBef>
                <a:spcPts val="0"/>
              </a:spcBef>
              <a:spcAft>
                <a:spcPts val="0"/>
              </a:spcAft>
              <a:buClr>
                <a:srgbClr val="000000"/>
              </a:buClr>
              <a:buSzPts val="2300"/>
              <a:buFont typeface="Arial"/>
              <a:buNone/>
            </a:pPr>
            <a:r>
              <a:rPr b="0" i="0" lang="en-GB" sz="2300" u="none" cap="none" strike="noStrike">
                <a:solidFill>
                  <a:srgbClr val="83C5BE"/>
                </a:solidFill>
                <a:latin typeface="Lora"/>
                <a:ea typeface="Lora"/>
                <a:cs typeface="Lora"/>
                <a:sym typeface="Lora"/>
              </a:rPr>
              <a:t>Mohammed alshoieer</a:t>
            </a:r>
            <a:endParaRPr b="0" i="0" sz="2300" u="none" cap="none" strike="noStrike">
              <a:solidFill>
                <a:srgbClr val="83C5BE"/>
              </a:solidFill>
              <a:latin typeface="Lora"/>
              <a:ea typeface="Lora"/>
              <a:cs typeface="Lora"/>
              <a:sym typeface="Lora"/>
            </a:endParaRPr>
          </a:p>
        </p:txBody>
      </p:sp>
      <p:pic>
        <p:nvPicPr>
          <p:cNvPr id="1610" name="Google Shape;1610;p36"/>
          <p:cNvPicPr preferRelativeResize="0"/>
          <p:nvPr/>
        </p:nvPicPr>
        <p:blipFill>
          <a:blip r:embed="rId5">
            <a:alphaModFix/>
          </a:blip>
          <a:stretch>
            <a:fillRect/>
          </a:stretch>
        </p:blipFill>
        <p:spPr>
          <a:xfrm>
            <a:off x="1194738" y="7386138"/>
            <a:ext cx="291150" cy="291150"/>
          </a:xfrm>
          <a:prstGeom prst="rect">
            <a:avLst/>
          </a:prstGeom>
          <a:noFill/>
          <a:ln>
            <a:noFill/>
          </a:ln>
        </p:spPr>
      </p:pic>
      <p:pic>
        <p:nvPicPr>
          <p:cNvPr id="1611" name="Google Shape;1611;p36"/>
          <p:cNvPicPr preferRelativeResize="0"/>
          <p:nvPr/>
        </p:nvPicPr>
        <p:blipFill>
          <a:blip r:embed="rId5">
            <a:alphaModFix/>
          </a:blip>
          <a:stretch>
            <a:fillRect/>
          </a:stretch>
        </p:blipFill>
        <p:spPr>
          <a:xfrm>
            <a:off x="1194738" y="7690938"/>
            <a:ext cx="291150" cy="291150"/>
          </a:xfrm>
          <a:prstGeom prst="rect">
            <a:avLst/>
          </a:prstGeom>
          <a:noFill/>
          <a:ln>
            <a:noFill/>
          </a:ln>
        </p:spPr>
      </p:pic>
      <p:pic>
        <p:nvPicPr>
          <p:cNvPr id="1612" name="Google Shape;1612;p36"/>
          <p:cNvPicPr preferRelativeResize="0"/>
          <p:nvPr/>
        </p:nvPicPr>
        <p:blipFill>
          <a:blip r:embed="rId5">
            <a:alphaModFix/>
          </a:blip>
          <a:stretch>
            <a:fillRect/>
          </a:stretch>
        </p:blipFill>
        <p:spPr>
          <a:xfrm>
            <a:off x="1194738" y="7995738"/>
            <a:ext cx="291150" cy="291150"/>
          </a:xfrm>
          <a:prstGeom prst="rect">
            <a:avLst/>
          </a:prstGeom>
          <a:noFill/>
          <a:ln>
            <a:noFill/>
          </a:ln>
        </p:spPr>
      </p:pic>
      <p:pic>
        <p:nvPicPr>
          <p:cNvPr id="1613" name="Google Shape;1613;p36"/>
          <p:cNvPicPr preferRelativeResize="0"/>
          <p:nvPr/>
        </p:nvPicPr>
        <p:blipFill>
          <a:blip r:embed="rId5">
            <a:alphaModFix/>
          </a:blip>
          <a:stretch>
            <a:fillRect/>
          </a:stretch>
        </p:blipFill>
        <p:spPr>
          <a:xfrm>
            <a:off x="1194738" y="8300538"/>
            <a:ext cx="291150" cy="291150"/>
          </a:xfrm>
          <a:prstGeom prst="rect">
            <a:avLst/>
          </a:prstGeom>
          <a:noFill/>
          <a:ln>
            <a:noFill/>
          </a:ln>
        </p:spPr>
      </p:pic>
      <p:pic>
        <p:nvPicPr>
          <p:cNvPr id="1614" name="Google Shape;1614;p36"/>
          <p:cNvPicPr preferRelativeResize="0"/>
          <p:nvPr/>
        </p:nvPicPr>
        <p:blipFill>
          <a:blip r:embed="rId6">
            <a:alphaModFix/>
          </a:blip>
          <a:stretch>
            <a:fillRect/>
          </a:stretch>
        </p:blipFill>
        <p:spPr>
          <a:xfrm>
            <a:off x="1202762" y="8605350"/>
            <a:ext cx="291150" cy="291150"/>
          </a:xfrm>
          <a:prstGeom prst="rect">
            <a:avLst/>
          </a:prstGeom>
          <a:noFill/>
          <a:ln>
            <a:noFill/>
          </a:ln>
        </p:spPr>
      </p:pic>
      <p:pic>
        <p:nvPicPr>
          <p:cNvPr id="1615" name="Google Shape;1615;p36"/>
          <p:cNvPicPr preferRelativeResize="0"/>
          <p:nvPr/>
        </p:nvPicPr>
        <p:blipFill>
          <a:blip r:embed="rId7">
            <a:alphaModFix/>
          </a:blip>
          <a:stretch>
            <a:fillRect/>
          </a:stretch>
        </p:blipFill>
        <p:spPr>
          <a:xfrm>
            <a:off x="6943364" y="8681550"/>
            <a:ext cx="570286" cy="570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15"/>
          <p:cNvPicPr preferRelativeResize="0"/>
          <p:nvPr/>
        </p:nvPicPr>
        <p:blipFill>
          <a:blip r:embed="rId3">
            <a:alphaModFix/>
          </a:blip>
          <a:stretch>
            <a:fillRect/>
          </a:stretch>
        </p:blipFill>
        <p:spPr>
          <a:xfrm>
            <a:off x="5891310" y="7478428"/>
            <a:ext cx="1488015" cy="1237258"/>
          </a:xfrm>
          <a:prstGeom prst="rect">
            <a:avLst/>
          </a:prstGeom>
          <a:noFill/>
          <a:ln>
            <a:noFill/>
          </a:ln>
        </p:spPr>
      </p:pic>
      <p:sp>
        <p:nvSpPr>
          <p:cNvPr id="124" name="Google Shape;124;p15"/>
          <p:cNvSpPr txBox="1"/>
          <p:nvPr/>
        </p:nvSpPr>
        <p:spPr>
          <a:xfrm>
            <a:off x="5892564" y="4532425"/>
            <a:ext cx="1472400" cy="18264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5"/>
          <p:cNvSpPr txBox="1"/>
          <p:nvPr/>
        </p:nvSpPr>
        <p:spPr>
          <a:xfrm>
            <a:off x="299750" y="4173425"/>
            <a:ext cx="4891800" cy="281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highlight>
                  <a:srgbClr val="EDF9F9"/>
                </a:highlight>
                <a:latin typeface="Mada"/>
                <a:ea typeface="Mada"/>
                <a:cs typeface="Mada"/>
                <a:sym typeface="Mada"/>
              </a:rPr>
              <a:t>Trachea:</a:t>
            </a:r>
            <a:endParaRPr b="1">
              <a:highlight>
                <a:srgbClr val="EDF9F9"/>
              </a:highlight>
              <a:latin typeface="Mada"/>
              <a:ea typeface="Mada"/>
              <a:cs typeface="Mada"/>
              <a:sym typeface="Mada"/>
            </a:endParaRPr>
          </a:p>
          <a:p>
            <a:pPr indent="-211199" lvl="0" marL="269999" rtl="0" algn="l">
              <a:spcBef>
                <a:spcPts val="0"/>
              </a:spcBef>
              <a:spcAft>
                <a:spcPts val="0"/>
              </a:spcAft>
              <a:buSzPts val="1200"/>
              <a:buFont typeface="Mada"/>
              <a:buChar char="●"/>
            </a:pPr>
            <a:r>
              <a:rPr lang="en-GB" sz="1200">
                <a:latin typeface="Mada"/>
                <a:ea typeface="Mada"/>
                <a:cs typeface="Mada"/>
                <a:sym typeface="Mada"/>
              </a:rPr>
              <a:t>Begins where larynx ends (about C6) </a:t>
            </a:r>
            <a:r>
              <a:rPr lang="en-GB" sz="1200">
                <a:solidFill>
                  <a:srgbClr val="6AA84F"/>
                </a:solidFill>
                <a:latin typeface="Mada"/>
                <a:ea typeface="Mada"/>
                <a:cs typeface="Mada"/>
                <a:sym typeface="Mada"/>
              </a:rPr>
              <a:t>and bifurcates to right and left bronchi (at the site of primary carina).</a:t>
            </a:r>
            <a:endParaRPr sz="1200">
              <a:solidFill>
                <a:srgbClr val="6AA84F"/>
              </a:solidFill>
              <a:latin typeface="Mada"/>
              <a:ea typeface="Mada"/>
              <a:cs typeface="Mada"/>
              <a:sym typeface="Mada"/>
            </a:endParaRPr>
          </a:p>
          <a:p>
            <a:pPr indent="-211199" lvl="0" marL="269999" rtl="0" algn="l">
              <a:spcBef>
                <a:spcPts val="0"/>
              </a:spcBef>
              <a:spcAft>
                <a:spcPts val="0"/>
              </a:spcAft>
              <a:buSzPts val="1200"/>
              <a:buFont typeface="Mada"/>
              <a:buChar char="●"/>
            </a:pPr>
            <a:r>
              <a:rPr lang="en-GB" sz="1200">
                <a:latin typeface="Mada"/>
                <a:ea typeface="Mada"/>
                <a:cs typeface="Mada"/>
                <a:sym typeface="Mada"/>
              </a:rPr>
              <a:t>10 cm long, half in neck, half in mediastinum. </a:t>
            </a:r>
            <a:endParaRPr sz="1200">
              <a:latin typeface="Mada"/>
              <a:ea typeface="Mada"/>
              <a:cs typeface="Mada"/>
              <a:sym typeface="Mada"/>
            </a:endParaRPr>
          </a:p>
          <a:p>
            <a:pPr indent="-211199" lvl="0" marL="269999" rtl="0" algn="l">
              <a:spcBef>
                <a:spcPts val="0"/>
              </a:spcBef>
              <a:spcAft>
                <a:spcPts val="0"/>
              </a:spcAft>
              <a:buSzPts val="1200"/>
              <a:buFont typeface="Mada"/>
              <a:buChar char="●"/>
            </a:pPr>
            <a:r>
              <a:rPr lang="en-GB" sz="1200">
                <a:latin typeface="Mada"/>
                <a:ea typeface="Mada"/>
                <a:cs typeface="Mada"/>
                <a:sym typeface="Mada"/>
              </a:rPr>
              <a:t>20 U-Shaped rings of hyaline cartilage, keeps lumen intact but not as brittle as bone. </a:t>
            </a:r>
            <a:endParaRPr sz="1200">
              <a:latin typeface="Mada"/>
              <a:ea typeface="Mada"/>
              <a:cs typeface="Mada"/>
              <a:sym typeface="Mada"/>
            </a:endParaRPr>
          </a:p>
          <a:p>
            <a:pPr indent="-211199" lvl="0" marL="269999" rtl="0" algn="l">
              <a:spcBef>
                <a:spcPts val="0"/>
              </a:spcBef>
              <a:spcAft>
                <a:spcPts val="0"/>
              </a:spcAft>
              <a:buSzPts val="1200"/>
              <a:buFont typeface="Mada"/>
              <a:buChar char="●"/>
            </a:pPr>
            <a:r>
              <a:rPr lang="en-GB" sz="1200">
                <a:latin typeface="Mada"/>
                <a:ea typeface="Mada"/>
                <a:cs typeface="Mada"/>
                <a:sym typeface="Mada"/>
              </a:rPr>
              <a:t>Lined with epithelium and cilia which work to keep foreign bodies/irritants away from lungs.</a:t>
            </a:r>
            <a:endParaRPr sz="1200">
              <a:latin typeface="Mada"/>
              <a:ea typeface="Mada"/>
              <a:cs typeface="Mada"/>
              <a:sym typeface="Mada"/>
            </a:endParaRPr>
          </a:p>
          <a:p>
            <a:pPr indent="-211199" lvl="0" marL="269999" rtl="0" algn="l">
              <a:spcBef>
                <a:spcPts val="0"/>
              </a:spcBef>
              <a:spcAft>
                <a:spcPts val="0"/>
              </a:spcAft>
              <a:buSzPts val="1200"/>
              <a:buFont typeface="Mada"/>
              <a:buChar char="●"/>
            </a:pPr>
            <a:r>
              <a:rPr lang="en-GB" sz="1200">
                <a:solidFill>
                  <a:srgbClr val="6AA84F"/>
                </a:solidFill>
                <a:latin typeface="Mada"/>
                <a:ea typeface="Mada"/>
                <a:cs typeface="Mada"/>
                <a:sym typeface="Mada"/>
              </a:rPr>
              <a:t>Anterior &amp; lateral walls are formed of cartilage while the posterior wall is membranous with smooth muscles and it’s in contact with the esophagus. </a:t>
            </a:r>
            <a:r>
              <a:rPr lang="en-GB" sz="1200">
                <a:solidFill>
                  <a:srgbClr val="999999"/>
                </a:solidFill>
                <a:latin typeface="Mada"/>
                <a:ea typeface="Mada"/>
                <a:cs typeface="Mada"/>
                <a:sym typeface="Mada"/>
              </a:rPr>
              <a:t>If there’s increased pressure necrosis of the posterior wall of the trachea (iatrogenic injury, blunt chest or neck trauma, prolonged mechanical ventilation via endotracheal or tracheostomy tube, and excessive tube cuff pressure in patients ventilated for lung disease) it may lead to tracheoesophageal fistula (emergency). </a:t>
            </a:r>
            <a:r>
              <a:rPr lang="en-GB" sz="1200">
                <a:solidFill>
                  <a:srgbClr val="6AA84F"/>
                </a:solidFill>
                <a:latin typeface="Mada"/>
                <a:ea typeface="Mada"/>
                <a:cs typeface="Mada"/>
                <a:sym typeface="Mada"/>
              </a:rPr>
              <a:t>Bronchiectasis and immotile cilia syndrome may lead to impaired cilia motility. </a:t>
            </a:r>
            <a:endParaRPr sz="1200">
              <a:latin typeface="Mada"/>
              <a:ea typeface="Mada"/>
              <a:cs typeface="Mada"/>
              <a:sym typeface="Mada"/>
            </a:endParaRPr>
          </a:p>
        </p:txBody>
      </p:sp>
      <p:sp>
        <p:nvSpPr>
          <p:cNvPr id="127" name="Google Shape;127;p15"/>
          <p:cNvSpPr txBox="1"/>
          <p:nvPr/>
        </p:nvSpPr>
        <p:spPr>
          <a:xfrm>
            <a:off x="332300" y="9255575"/>
            <a:ext cx="4686300" cy="85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highlight>
                  <a:srgbClr val="EDF9F9"/>
                </a:highlight>
                <a:latin typeface="Mada"/>
                <a:ea typeface="Mada"/>
                <a:cs typeface="Mada"/>
                <a:sym typeface="Mada"/>
              </a:rPr>
              <a:t>Bronchioles:</a:t>
            </a:r>
            <a:endParaRPr b="1">
              <a:highlight>
                <a:srgbClr val="EDF9F9"/>
              </a:highlight>
              <a:latin typeface="Mada"/>
              <a:ea typeface="Mada"/>
              <a:cs typeface="Mada"/>
              <a:sym typeface="Mada"/>
            </a:endParaRPr>
          </a:p>
          <a:p>
            <a:pPr indent="-211199" lvl="0" marL="269999" rtl="0" algn="l">
              <a:spcBef>
                <a:spcPts val="0"/>
              </a:spcBef>
              <a:spcAft>
                <a:spcPts val="0"/>
              </a:spcAft>
              <a:buSzPts val="1200"/>
              <a:buFont typeface="Mada"/>
              <a:buChar char="●"/>
            </a:pPr>
            <a:r>
              <a:rPr lang="en-GB" sz="1200">
                <a:latin typeface="Mada"/>
                <a:ea typeface="Mada"/>
                <a:cs typeface="Mada"/>
                <a:sym typeface="Mada"/>
              </a:rPr>
              <a:t>First level of airway surrounded by smooth muscle; therefore can change diameter as in bronchoconstriction and bronchodilation.</a:t>
            </a:r>
            <a:endParaRPr sz="1200">
              <a:latin typeface="Mada"/>
              <a:ea typeface="Mada"/>
              <a:cs typeface="Mada"/>
              <a:sym typeface="Mada"/>
            </a:endParaRPr>
          </a:p>
        </p:txBody>
      </p:sp>
      <p:grpSp>
        <p:nvGrpSpPr>
          <p:cNvPr id="128" name="Google Shape;128;p15"/>
          <p:cNvGrpSpPr/>
          <p:nvPr/>
        </p:nvGrpSpPr>
        <p:grpSpPr>
          <a:xfrm>
            <a:off x="323344" y="503990"/>
            <a:ext cx="467181" cy="476434"/>
            <a:chOff x="2410712" y="2415450"/>
            <a:chExt cx="312600" cy="312600"/>
          </a:xfrm>
        </p:grpSpPr>
        <p:sp>
          <p:nvSpPr>
            <p:cNvPr id="129" name="Google Shape;129;p1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15"/>
          <p:cNvSpPr txBox="1"/>
          <p:nvPr/>
        </p:nvSpPr>
        <p:spPr>
          <a:xfrm>
            <a:off x="780625" y="530625"/>
            <a:ext cx="5328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Airways:</a:t>
            </a:r>
            <a:endParaRPr b="1" sz="1800">
              <a:solidFill>
                <a:srgbClr val="006D77"/>
              </a:solidFill>
              <a:highlight>
                <a:srgbClr val="EDF9F9"/>
              </a:highlight>
              <a:latin typeface="Lora"/>
              <a:ea typeface="Lora"/>
              <a:cs typeface="Lora"/>
              <a:sym typeface="Lora"/>
            </a:endParaRPr>
          </a:p>
        </p:txBody>
      </p:sp>
      <p:cxnSp>
        <p:nvCxnSpPr>
          <p:cNvPr id="132" name="Google Shape;132;p15"/>
          <p:cNvCxnSpPr/>
          <p:nvPr/>
        </p:nvCxnSpPr>
        <p:spPr>
          <a:xfrm>
            <a:off x="293382" y="1571038"/>
            <a:ext cx="7002900" cy="0"/>
          </a:xfrm>
          <a:prstGeom prst="straightConnector1">
            <a:avLst/>
          </a:prstGeom>
          <a:noFill/>
          <a:ln cap="flat" cmpd="sng" w="28575">
            <a:solidFill>
              <a:srgbClr val="FFDDD2"/>
            </a:solidFill>
            <a:prstDash val="solid"/>
            <a:round/>
            <a:headEnd len="med" w="med" type="oval"/>
            <a:tailEnd len="med" w="med" type="oval"/>
          </a:ln>
        </p:spPr>
      </p:cxnSp>
      <p:grpSp>
        <p:nvGrpSpPr>
          <p:cNvPr id="133" name="Google Shape;133;p15"/>
          <p:cNvGrpSpPr/>
          <p:nvPr/>
        </p:nvGrpSpPr>
        <p:grpSpPr>
          <a:xfrm>
            <a:off x="1759922" y="1421201"/>
            <a:ext cx="291593" cy="306911"/>
            <a:chOff x="2410712" y="2415450"/>
            <a:chExt cx="312600" cy="312600"/>
          </a:xfrm>
        </p:grpSpPr>
        <p:sp>
          <p:nvSpPr>
            <p:cNvPr id="134" name="Google Shape;134;p1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 name="Google Shape;136;p15"/>
          <p:cNvGrpSpPr/>
          <p:nvPr/>
        </p:nvGrpSpPr>
        <p:grpSpPr>
          <a:xfrm>
            <a:off x="3627172" y="1421201"/>
            <a:ext cx="291593" cy="306911"/>
            <a:chOff x="4412481" y="2415450"/>
            <a:chExt cx="312600" cy="312600"/>
          </a:xfrm>
        </p:grpSpPr>
        <p:sp>
          <p:nvSpPr>
            <p:cNvPr id="137" name="Google Shape;137;p15"/>
            <p:cNvSpPr/>
            <p:nvPr/>
          </p:nvSpPr>
          <p:spPr>
            <a:xfrm>
              <a:off x="4412481"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5"/>
            <p:cNvSpPr/>
            <p:nvPr/>
          </p:nvSpPr>
          <p:spPr>
            <a:xfrm>
              <a:off x="4518381"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p15"/>
          <p:cNvSpPr/>
          <p:nvPr/>
        </p:nvSpPr>
        <p:spPr>
          <a:xfrm>
            <a:off x="395075" y="1343962"/>
            <a:ext cx="1314300" cy="444900"/>
          </a:xfrm>
          <a:prstGeom prst="chevron">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ada"/>
                <a:ea typeface="Mada"/>
                <a:cs typeface="Mada"/>
                <a:sym typeface="Mada"/>
              </a:rPr>
              <a:t>Trachea</a:t>
            </a:r>
            <a:endParaRPr b="1">
              <a:solidFill>
                <a:srgbClr val="E29578"/>
              </a:solidFill>
              <a:latin typeface="Mada"/>
              <a:ea typeface="Mada"/>
              <a:cs typeface="Mada"/>
              <a:sym typeface="Mada"/>
            </a:endParaRPr>
          </a:p>
        </p:txBody>
      </p:sp>
      <p:sp>
        <p:nvSpPr>
          <p:cNvPr id="140" name="Google Shape;140;p15"/>
          <p:cNvSpPr/>
          <p:nvPr/>
        </p:nvSpPr>
        <p:spPr>
          <a:xfrm>
            <a:off x="2191884" y="1343962"/>
            <a:ext cx="1314300" cy="444900"/>
          </a:xfrm>
          <a:prstGeom prst="chevron">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ada"/>
                <a:ea typeface="Mada"/>
                <a:cs typeface="Mada"/>
                <a:sym typeface="Mada"/>
              </a:rPr>
              <a:t>1ry bronchi</a:t>
            </a:r>
            <a:endParaRPr b="1">
              <a:solidFill>
                <a:srgbClr val="E29578"/>
              </a:solidFill>
              <a:latin typeface="Mada"/>
              <a:ea typeface="Mada"/>
              <a:cs typeface="Mada"/>
              <a:sym typeface="Mada"/>
            </a:endParaRPr>
          </a:p>
        </p:txBody>
      </p:sp>
      <p:sp>
        <p:nvSpPr>
          <p:cNvPr id="141" name="Google Shape;141;p15"/>
          <p:cNvSpPr/>
          <p:nvPr/>
        </p:nvSpPr>
        <p:spPr>
          <a:xfrm>
            <a:off x="3988693" y="1343962"/>
            <a:ext cx="1314300" cy="444900"/>
          </a:xfrm>
          <a:prstGeom prst="chevron">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ada"/>
                <a:ea typeface="Mada"/>
                <a:cs typeface="Mada"/>
                <a:sym typeface="Mada"/>
              </a:rPr>
              <a:t>2ry bronchi</a:t>
            </a:r>
            <a:endParaRPr b="1">
              <a:solidFill>
                <a:srgbClr val="E29578"/>
              </a:solidFill>
              <a:latin typeface="Mada"/>
              <a:ea typeface="Mada"/>
              <a:cs typeface="Mada"/>
              <a:sym typeface="Mada"/>
            </a:endParaRPr>
          </a:p>
        </p:txBody>
      </p:sp>
      <p:sp>
        <p:nvSpPr>
          <p:cNvPr id="142" name="Google Shape;142;p15"/>
          <p:cNvSpPr/>
          <p:nvPr/>
        </p:nvSpPr>
        <p:spPr>
          <a:xfrm>
            <a:off x="5785502" y="1343962"/>
            <a:ext cx="1314300" cy="444900"/>
          </a:xfrm>
          <a:prstGeom prst="chevron">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500">
              <a:solidFill>
                <a:srgbClr val="E29578"/>
              </a:solidFill>
              <a:latin typeface="Mada"/>
              <a:ea typeface="Mada"/>
              <a:cs typeface="Mada"/>
              <a:sym typeface="Mada"/>
            </a:endParaRPr>
          </a:p>
        </p:txBody>
      </p:sp>
      <p:grpSp>
        <p:nvGrpSpPr>
          <p:cNvPr id="143" name="Google Shape;143;p15"/>
          <p:cNvGrpSpPr/>
          <p:nvPr/>
        </p:nvGrpSpPr>
        <p:grpSpPr>
          <a:xfrm>
            <a:off x="5494423" y="1421201"/>
            <a:ext cx="291593" cy="306911"/>
            <a:chOff x="6414250" y="2415450"/>
            <a:chExt cx="312600" cy="312600"/>
          </a:xfrm>
        </p:grpSpPr>
        <p:sp>
          <p:nvSpPr>
            <p:cNvPr id="144" name="Google Shape;144;p15"/>
            <p:cNvSpPr/>
            <p:nvPr/>
          </p:nvSpPr>
          <p:spPr>
            <a:xfrm>
              <a:off x="6414250"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5"/>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46" name="Google Shape;146;p15"/>
          <p:cNvCxnSpPr/>
          <p:nvPr/>
        </p:nvCxnSpPr>
        <p:spPr>
          <a:xfrm>
            <a:off x="293382" y="3095038"/>
            <a:ext cx="7002900" cy="0"/>
          </a:xfrm>
          <a:prstGeom prst="straightConnector1">
            <a:avLst/>
          </a:prstGeom>
          <a:noFill/>
          <a:ln cap="flat" cmpd="sng" w="28575">
            <a:solidFill>
              <a:srgbClr val="FFDDD2"/>
            </a:solidFill>
            <a:prstDash val="solid"/>
            <a:round/>
            <a:headEnd len="med" w="med" type="oval"/>
            <a:tailEnd len="med" w="med" type="oval"/>
          </a:ln>
        </p:spPr>
      </p:cxnSp>
      <p:grpSp>
        <p:nvGrpSpPr>
          <p:cNvPr id="147" name="Google Shape;147;p15"/>
          <p:cNvGrpSpPr/>
          <p:nvPr/>
        </p:nvGrpSpPr>
        <p:grpSpPr>
          <a:xfrm>
            <a:off x="2293322" y="2945201"/>
            <a:ext cx="291593" cy="306911"/>
            <a:chOff x="2410712" y="2415450"/>
            <a:chExt cx="312600" cy="312600"/>
          </a:xfrm>
        </p:grpSpPr>
        <p:sp>
          <p:nvSpPr>
            <p:cNvPr id="148" name="Google Shape;148;p1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49" name="Google Shape;149;p1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grpSp>
      <p:grpSp>
        <p:nvGrpSpPr>
          <p:cNvPr id="150" name="Google Shape;150;p15"/>
          <p:cNvGrpSpPr/>
          <p:nvPr/>
        </p:nvGrpSpPr>
        <p:grpSpPr>
          <a:xfrm>
            <a:off x="5074972" y="2945201"/>
            <a:ext cx="291593" cy="306911"/>
            <a:chOff x="4412481" y="2415450"/>
            <a:chExt cx="312600" cy="312600"/>
          </a:xfrm>
        </p:grpSpPr>
        <p:sp>
          <p:nvSpPr>
            <p:cNvPr id="151" name="Google Shape;151;p15"/>
            <p:cNvSpPr/>
            <p:nvPr/>
          </p:nvSpPr>
          <p:spPr>
            <a:xfrm>
              <a:off x="4412481"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52" name="Google Shape;152;p15"/>
            <p:cNvSpPr/>
            <p:nvPr/>
          </p:nvSpPr>
          <p:spPr>
            <a:xfrm>
              <a:off x="4518381"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grpSp>
      <p:sp>
        <p:nvSpPr>
          <p:cNvPr id="153" name="Google Shape;153;p15"/>
          <p:cNvSpPr/>
          <p:nvPr/>
        </p:nvSpPr>
        <p:spPr>
          <a:xfrm>
            <a:off x="395075" y="2867950"/>
            <a:ext cx="1314000" cy="444900"/>
          </a:xfrm>
          <a:prstGeom prst="chevron">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Mada"/>
                <a:ea typeface="Mada"/>
                <a:cs typeface="Mada"/>
                <a:sym typeface="Mada"/>
              </a:rPr>
              <a:t>Terminal bronchiole</a:t>
            </a:r>
            <a:endParaRPr b="1" sz="1100">
              <a:solidFill>
                <a:srgbClr val="E29578"/>
              </a:solidFill>
              <a:latin typeface="Mada"/>
              <a:ea typeface="Mada"/>
              <a:cs typeface="Mada"/>
              <a:sym typeface="Mada"/>
            </a:endParaRPr>
          </a:p>
        </p:txBody>
      </p:sp>
      <p:sp>
        <p:nvSpPr>
          <p:cNvPr id="154" name="Google Shape;154;p15"/>
          <p:cNvSpPr/>
          <p:nvPr/>
        </p:nvSpPr>
        <p:spPr>
          <a:xfrm>
            <a:off x="3049120" y="2867950"/>
            <a:ext cx="1314000" cy="444900"/>
          </a:xfrm>
          <a:prstGeom prst="chevron">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E29578"/>
              </a:solidFill>
              <a:latin typeface="Mada"/>
              <a:ea typeface="Mada"/>
              <a:cs typeface="Mada"/>
              <a:sym typeface="Mada"/>
            </a:endParaRPr>
          </a:p>
        </p:txBody>
      </p:sp>
      <p:sp>
        <p:nvSpPr>
          <p:cNvPr id="155" name="Google Shape;155;p15"/>
          <p:cNvSpPr/>
          <p:nvPr/>
        </p:nvSpPr>
        <p:spPr>
          <a:xfrm>
            <a:off x="5798443" y="2867962"/>
            <a:ext cx="1314300" cy="444900"/>
          </a:xfrm>
          <a:prstGeom prst="chevron">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ada"/>
                <a:ea typeface="Mada"/>
                <a:cs typeface="Mada"/>
                <a:sym typeface="Mada"/>
              </a:rPr>
              <a:t>Alveoli</a:t>
            </a:r>
            <a:endParaRPr b="1">
              <a:solidFill>
                <a:srgbClr val="E29578"/>
              </a:solidFill>
              <a:latin typeface="Mada"/>
              <a:ea typeface="Mada"/>
              <a:cs typeface="Mada"/>
              <a:sym typeface="Mada"/>
            </a:endParaRPr>
          </a:p>
        </p:txBody>
      </p:sp>
      <p:sp>
        <p:nvSpPr>
          <p:cNvPr id="156" name="Google Shape;156;p15"/>
          <p:cNvSpPr/>
          <p:nvPr/>
        </p:nvSpPr>
        <p:spPr>
          <a:xfrm rot="-5400000">
            <a:off x="3657675" y="-809550"/>
            <a:ext cx="209400" cy="5524500"/>
          </a:xfrm>
          <a:prstGeom prst="leftBrace">
            <a:avLst>
              <a:gd fmla="val 50000" name="adj1"/>
              <a:gd fmla="val 50000" name="adj2"/>
            </a:avLst>
          </a:prstGeom>
          <a:noFill/>
          <a:ln cap="flat" cmpd="sng" w="1905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5"/>
          <p:cNvSpPr txBox="1"/>
          <p:nvPr/>
        </p:nvSpPr>
        <p:spPr>
          <a:xfrm>
            <a:off x="1457325" y="2085975"/>
            <a:ext cx="4572000" cy="19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chemeClr val="dk1"/>
                </a:solidFill>
                <a:latin typeface="Mada"/>
                <a:ea typeface="Mada"/>
                <a:cs typeface="Mada"/>
                <a:sym typeface="Mada"/>
              </a:rPr>
              <a:t>All comprised of hyaline cartilage</a:t>
            </a:r>
            <a:endParaRPr/>
          </a:p>
        </p:txBody>
      </p:sp>
      <p:pic>
        <p:nvPicPr>
          <p:cNvPr id="158" name="Google Shape;158;p15"/>
          <p:cNvPicPr preferRelativeResize="0"/>
          <p:nvPr/>
        </p:nvPicPr>
        <p:blipFill>
          <a:blip r:embed="rId4">
            <a:alphaModFix/>
          </a:blip>
          <a:stretch>
            <a:fillRect/>
          </a:stretch>
        </p:blipFill>
        <p:spPr>
          <a:xfrm>
            <a:off x="5928172" y="4583637"/>
            <a:ext cx="1401057" cy="1715118"/>
          </a:xfrm>
          <a:prstGeom prst="rect">
            <a:avLst/>
          </a:prstGeom>
          <a:noFill/>
          <a:ln>
            <a:noFill/>
          </a:ln>
        </p:spPr>
      </p:pic>
      <p:sp>
        <p:nvSpPr>
          <p:cNvPr id="159" name="Google Shape;159;p15"/>
          <p:cNvSpPr txBox="1"/>
          <p:nvPr/>
        </p:nvSpPr>
        <p:spPr>
          <a:xfrm>
            <a:off x="333375" y="7552725"/>
            <a:ext cx="4686300" cy="155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highlight>
                  <a:srgbClr val="EDF9F9"/>
                </a:highlight>
                <a:latin typeface="Mada"/>
                <a:ea typeface="Mada"/>
                <a:cs typeface="Mada"/>
                <a:sym typeface="Mada"/>
              </a:rPr>
              <a:t>Primary -main- bronchi:</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The right main bronchus is shorter, wider and vertical (more in continuation with the trachea) while the left main bronchus is longer, narrower and more angular.</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So when</a:t>
            </a:r>
            <a:r>
              <a:rPr b="1" lang="en-GB" sz="1200">
                <a:solidFill>
                  <a:srgbClr val="6AA84F"/>
                </a:solidFill>
                <a:latin typeface="Mada"/>
                <a:ea typeface="Mada"/>
                <a:cs typeface="Mada"/>
                <a:sym typeface="Mada"/>
              </a:rPr>
              <a:t> foreign bodies get aspirated</a:t>
            </a:r>
            <a:r>
              <a:rPr lang="en-GB" sz="1200">
                <a:solidFill>
                  <a:srgbClr val="6AA84F"/>
                </a:solidFill>
                <a:latin typeface="Mada"/>
                <a:ea typeface="Mada"/>
                <a:cs typeface="Mada"/>
                <a:sym typeface="Mada"/>
              </a:rPr>
              <a:t>, it will most likely go to the </a:t>
            </a:r>
            <a:r>
              <a:rPr b="1" lang="en-GB" sz="1200">
                <a:solidFill>
                  <a:srgbClr val="6AA84F"/>
                </a:solidFill>
                <a:latin typeface="Mada"/>
                <a:ea typeface="Mada"/>
                <a:cs typeface="Mada"/>
                <a:sym typeface="Mada"/>
              </a:rPr>
              <a:t>right main bronchus</a:t>
            </a:r>
            <a:r>
              <a:rPr lang="en-GB" sz="1200">
                <a:solidFill>
                  <a:srgbClr val="6AA84F"/>
                </a:solidFill>
                <a:latin typeface="Mada"/>
                <a:ea typeface="Mada"/>
                <a:cs typeface="Mada"/>
                <a:sym typeface="Mada"/>
              </a:rPr>
              <a:t> &gt; inferior lobar bronchus &gt; lower lobe of right lung (this is due to the structural differences).</a:t>
            </a:r>
            <a:endParaRPr sz="1200"/>
          </a:p>
        </p:txBody>
      </p:sp>
      <p:sp>
        <p:nvSpPr>
          <p:cNvPr id="160" name="Google Shape;160;p15"/>
          <p:cNvSpPr txBox="1"/>
          <p:nvPr/>
        </p:nvSpPr>
        <p:spPr>
          <a:xfrm>
            <a:off x="5836575" y="1283900"/>
            <a:ext cx="1231800" cy="63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rgbClr val="E29578"/>
                </a:solidFill>
                <a:latin typeface="Mada"/>
                <a:ea typeface="Mada"/>
                <a:cs typeface="Mada"/>
                <a:sym typeface="Mada"/>
              </a:rPr>
              <a:t>3ry bronchi</a:t>
            </a:r>
            <a:r>
              <a:rPr b="1" lang="en-GB">
                <a:solidFill>
                  <a:srgbClr val="E29578"/>
                </a:solidFill>
                <a:latin typeface="Mada"/>
                <a:ea typeface="Mada"/>
                <a:cs typeface="Mada"/>
                <a:sym typeface="Mada"/>
              </a:rPr>
              <a:t> </a:t>
            </a:r>
            <a:endParaRPr b="1">
              <a:solidFill>
                <a:srgbClr val="E29578"/>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800">
                <a:solidFill>
                  <a:srgbClr val="E29578"/>
                </a:solidFill>
                <a:latin typeface="Mada"/>
                <a:ea typeface="Mada"/>
                <a:cs typeface="Mada"/>
                <a:sym typeface="Mada"/>
              </a:rPr>
              <a:t>out to 25 generations</a:t>
            </a:r>
            <a:endParaRPr sz="1700"/>
          </a:p>
        </p:txBody>
      </p:sp>
      <p:pic>
        <p:nvPicPr>
          <p:cNvPr id="161" name="Google Shape;161;p15"/>
          <p:cNvPicPr preferRelativeResize="0"/>
          <p:nvPr/>
        </p:nvPicPr>
        <p:blipFill>
          <a:blip r:embed="rId5">
            <a:alphaModFix/>
          </a:blip>
          <a:stretch>
            <a:fillRect/>
          </a:stretch>
        </p:blipFill>
        <p:spPr>
          <a:xfrm>
            <a:off x="5904562" y="9162684"/>
            <a:ext cx="1416979" cy="1258866"/>
          </a:xfrm>
          <a:prstGeom prst="rect">
            <a:avLst/>
          </a:prstGeom>
          <a:noFill/>
          <a:ln>
            <a:noFill/>
          </a:ln>
        </p:spPr>
      </p:pic>
      <p:sp>
        <p:nvSpPr>
          <p:cNvPr id="162" name="Google Shape;162;p15"/>
          <p:cNvSpPr txBox="1"/>
          <p:nvPr/>
        </p:nvSpPr>
        <p:spPr>
          <a:xfrm>
            <a:off x="5876925" y="7389210"/>
            <a:ext cx="1472400" cy="14022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5"/>
          <p:cNvSpPr txBox="1"/>
          <p:nvPr/>
        </p:nvSpPr>
        <p:spPr>
          <a:xfrm>
            <a:off x="5876925" y="9095139"/>
            <a:ext cx="1472400" cy="14022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5"/>
          <p:cNvSpPr txBox="1"/>
          <p:nvPr/>
        </p:nvSpPr>
        <p:spPr>
          <a:xfrm>
            <a:off x="3005625" y="2773738"/>
            <a:ext cx="1401000" cy="63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rgbClr val="E29578"/>
                </a:solidFill>
                <a:latin typeface="Mada"/>
                <a:ea typeface="Mada"/>
                <a:cs typeface="Mada"/>
                <a:sym typeface="Mada"/>
              </a:rPr>
              <a:t>Respiratory bronchiole</a:t>
            </a:r>
            <a:endParaRPr b="1" sz="1000">
              <a:solidFill>
                <a:srgbClr val="E29578"/>
              </a:solidFill>
              <a:latin typeface="Mada"/>
              <a:ea typeface="Mada"/>
              <a:cs typeface="Mada"/>
              <a:sym typeface="Mada"/>
            </a:endParaRPr>
          </a:p>
          <a:p>
            <a:pPr indent="0" lvl="0" marL="0" rtl="0" algn="ctr">
              <a:spcBef>
                <a:spcPts val="0"/>
              </a:spcBef>
              <a:spcAft>
                <a:spcPts val="0"/>
              </a:spcAft>
              <a:buNone/>
            </a:pPr>
            <a:r>
              <a:rPr b="1" lang="en-GB" sz="800">
                <a:solidFill>
                  <a:srgbClr val="E29578"/>
                </a:solidFill>
                <a:latin typeface="Mada"/>
                <a:ea typeface="Mada"/>
                <a:cs typeface="Mada"/>
                <a:sym typeface="Mada"/>
              </a:rPr>
              <a:t>(3-8 orders)</a:t>
            </a:r>
            <a:endParaRPr b="1" sz="800">
              <a:solidFill>
                <a:srgbClr val="E29578"/>
              </a:solidFill>
              <a:latin typeface="Mada"/>
              <a:ea typeface="Mada"/>
              <a:cs typeface="Mada"/>
              <a:sym typeface="Mad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6"/>
          <p:cNvSpPr txBox="1"/>
          <p:nvPr/>
        </p:nvSpPr>
        <p:spPr>
          <a:xfrm>
            <a:off x="238125" y="4710825"/>
            <a:ext cx="7111500" cy="1152000"/>
          </a:xfrm>
          <a:prstGeom prst="rect">
            <a:avLst/>
          </a:prstGeom>
          <a:noFill/>
          <a:ln cap="flat" cmpd="sng" w="9525">
            <a:solidFill>
              <a:srgbClr val="E29578"/>
            </a:solidFill>
            <a:prstDash val="dash"/>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200">
              <a:solidFill>
                <a:srgbClr val="6AA84F"/>
              </a:solidFill>
              <a:latin typeface="Mada"/>
              <a:ea typeface="Mada"/>
              <a:cs typeface="Mada"/>
              <a:sym typeface="Mada"/>
            </a:endParaRPr>
          </a:p>
          <a:p>
            <a:pPr indent="0" lvl="0" marL="457200" rtl="0" algn="l">
              <a:spcBef>
                <a:spcPts val="0"/>
              </a:spcBef>
              <a:spcAft>
                <a:spcPts val="0"/>
              </a:spcAft>
              <a:buNone/>
            </a:pPr>
            <a:r>
              <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Incomplete development of the lungs </a:t>
            </a:r>
            <a:endParaRPr sz="1200">
              <a:solidFill>
                <a:srgbClr val="6AA84F"/>
              </a:solidFill>
              <a:latin typeface="Mada"/>
              <a:ea typeface="Mada"/>
              <a:cs typeface="Mada"/>
              <a:sym typeface="Mada"/>
            </a:endParaRPr>
          </a:p>
          <a:p>
            <a:pPr indent="0" lvl="0" marL="0" rtl="0" algn="l">
              <a:spcBef>
                <a:spcPts val="0"/>
              </a:spcBef>
              <a:spcAft>
                <a:spcPts val="0"/>
              </a:spcAft>
              <a:buNone/>
            </a:pPr>
            <a:r>
              <a:rPr lang="en-GB" sz="1200">
                <a:solidFill>
                  <a:srgbClr val="6AA84F"/>
                </a:solidFill>
                <a:latin typeface="Mada"/>
                <a:ea typeface="Mada"/>
                <a:cs typeface="Mada"/>
                <a:sym typeface="Mada"/>
              </a:rPr>
              <a:t>        (the patient may present with small non functioning lung).</a:t>
            </a:r>
            <a:endParaRPr sz="1200">
              <a:solidFill>
                <a:srgbClr val="6AA84F"/>
              </a:solidFill>
              <a:latin typeface="Mada"/>
              <a:ea typeface="Mada"/>
              <a:cs typeface="Mada"/>
              <a:sym typeface="Mada"/>
            </a:endParaRPr>
          </a:p>
        </p:txBody>
      </p:sp>
      <p:sp>
        <p:nvSpPr>
          <p:cNvPr id="171" name="Google Shape;171;p16"/>
          <p:cNvSpPr txBox="1"/>
          <p:nvPr/>
        </p:nvSpPr>
        <p:spPr>
          <a:xfrm>
            <a:off x="238125" y="6371525"/>
            <a:ext cx="7111500" cy="1863300"/>
          </a:xfrm>
          <a:prstGeom prst="rect">
            <a:avLst/>
          </a:prstGeom>
          <a:noFill/>
          <a:ln cap="flat" cmpd="sng" w="9525">
            <a:solidFill>
              <a:srgbClr val="E29578"/>
            </a:solidFill>
            <a:prstDash val="dash"/>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200">
              <a:solidFill>
                <a:srgbClr val="999999"/>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999999"/>
                </a:solidFill>
                <a:latin typeface="Mada"/>
                <a:ea typeface="Mada"/>
                <a:cs typeface="Mada"/>
                <a:sym typeface="Mada"/>
              </a:rPr>
              <a:t>Overgrowth of abnormal lung tissue that does not function properly and may form fluid-filled cysts.</a:t>
            </a:r>
            <a:endParaRPr sz="1200">
              <a:solidFill>
                <a:srgbClr val="999999"/>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Pediatric patients usually present with pneumothorax, repetitive chest infections, fever and malformation &amp; chest abnormality on CXR and CT-scan. </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Surgery is needed to remove this part of the lung.</a:t>
            </a:r>
            <a:endParaRPr sz="1200">
              <a:solidFill>
                <a:srgbClr val="6AA84F"/>
              </a:solidFill>
              <a:latin typeface="Mada"/>
              <a:ea typeface="Mada"/>
              <a:cs typeface="Mada"/>
              <a:sym typeface="Mada"/>
            </a:endParaRPr>
          </a:p>
        </p:txBody>
      </p:sp>
      <p:sp>
        <p:nvSpPr>
          <p:cNvPr id="172" name="Google Shape;172;p16"/>
          <p:cNvSpPr txBox="1"/>
          <p:nvPr/>
        </p:nvSpPr>
        <p:spPr>
          <a:xfrm>
            <a:off x="238125" y="3281925"/>
            <a:ext cx="7111500" cy="9696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209550" lvl="0" marL="2667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No development / complete absence of the lungs (could be unilateral or bilateral).</a:t>
            </a:r>
            <a:endParaRPr sz="1200">
              <a:solidFill>
                <a:srgbClr val="6AA84F"/>
              </a:solidFill>
              <a:latin typeface="Mada"/>
              <a:ea typeface="Mada"/>
              <a:cs typeface="Mada"/>
              <a:sym typeface="Mada"/>
            </a:endParaRPr>
          </a:p>
        </p:txBody>
      </p:sp>
      <p:sp>
        <p:nvSpPr>
          <p:cNvPr id="173" name="Google Shape;173;p16"/>
          <p:cNvSpPr/>
          <p:nvPr/>
        </p:nvSpPr>
        <p:spPr>
          <a:xfrm>
            <a:off x="844250" y="3007875"/>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6"/>
          <p:cNvSpPr txBox="1"/>
          <p:nvPr/>
        </p:nvSpPr>
        <p:spPr>
          <a:xfrm>
            <a:off x="969000" y="3026100"/>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Agenesis</a:t>
            </a:r>
            <a:endParaRPr b="1" sz="1600">
              <a:solidFill>
                <a:srgbClr val="E29578"/>
              </a:solidFill>
              <a:latin typeface="Lora"/>
              <a:ea typeface="Lora"/>
              <a:cs typeface="Lora"/>
              <a:sym typeface="Lora"/>
            </a:endParaRPr>
          </a:p>
        </p:txBody>
      </p:sp>
      <p:sp>
        <p:nvSpPr>
          <p:cNvPr id="175" name="Google Shape;175;p16"/>
          <p:cNvSpPr/>
          <p:nvPr/>
        </p:nvSpPr>
        <p:spPr>
          <a:xfrm>
            <a:off x="844250" y="4468888"/>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6"/>
          <p:cNvSpPr txBox="1"/>
          <p:nvPr/>
        </p:nvSpPr>
        <p:spPr>
          <a:xfrm>
            <a:off x="969900" y="4468875"/>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Hypoplasia</a:t>
            </a:r>
            <a:r>
              <a:rPr b="1" lang="en-GB" sz="1600">
                <a:solidFill>
                  <a:srgbClr val="E29578"/>
                </a:solidFill>
                <a:latin typeface="Lora"/>
                <a:ea typeface="Lora"/>
                <a:cs typeface="Lora"/>
                <a:sym typeface="Lora"/>
              </a:rPr>
              <a:t> </a:t>
            </a:r>
            <a:endParaRPr b="1" sz="1600">
              <a:solidFill>
                <a:srgbClr val="E29578"/>
              </a:solidFill>
              <a:latin typeface="Lora"/>
              <a:ea typeface="Lora"/>
              <a:cs typeface="Lora"/>
              <a:sym typeface="Lora"/>
            </a:endParaRPr>
          </a:p>
        </p:txBody>
      </p:sp>
      <p:sp>
        <p:nvSpPr>
          <p:cNvPr id="177" name="Google Shape;177;p16"/>
          <p:cNvSpPr/>
          <p:nvPr/>
        </p:nvSpPr>
        <p:spPr>
          <a:xfrm>
            <a:off x="844250" y="6120436"/>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6"/>
          <p:cNvSpPr txBox="1"/>
          <p:nvPr/>
        </p:nvSpPr>
        <p:spPr>
          <a:xfrm>
            <a:off x="588000" y="6138650"/>
            <a:ext cx="3520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rgbClr val="E29578"/>
                </a:solidFill>
                <a:latin typeface="Lora"/>
                <a:ea typeface="Lora"/>
                <a:cs typeface="Lora"/>
                <a:sym typeface="Lora"/>
              </a:rPr>
              <a:t>Cystic Adenomatoid Malformation</a:t>
            </a:r>
            <a:r>
              <a:rPr b="1" lang="en-GB" sz="1300">
                <a:solidFill>
                  <a:srgbClr val="E29578"/>
                </a:solidFill>
                <a:latin typeface="Lora"/>
                <a:ea typeface="Lora"/>
                <a:cs typeface="Lora"/>
                <a:sym typeface="Lora"/>
              </a:rPr>
              <a:t> </a:t>
            </a:r>
            <a:endParaRPr b="1" baseline="30000" sz="1300">
              <a:solidFill>
                <a:srgbClr val="E29578"/>
              </a:solidFill>
              <a:latin typeface="Lora"/>
              <a:ea typeface="Lora"/>
              <a:cs typeface="Lora"/>
              <a:sym typeface="Lora"/>
            </a:endParaRPr>
          </a:p>
        </p:txBody>
      </p:sp>
      <p:sp>
        <p:nvSpPr>
          <p:cNvPr id="179" name="Google Shape;179;p16"/>
          <p:cNvSpPr txBox="1"/>
          <p:nvPr/>
        </p:nvSpPr>
        <p:spPr>
          <a:xfrm>
            <a:off x="238125" y="8673225"/>
            <a:ext cx="7111500" cy="18975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It can affect children and newborns, it happens when the entire lobe </a:t>
            </a:r>
            <a:r>
              <a:rPr lang="en-GB" sz="1200">
                <a:solidFill>
                  <a:srgbClr val="6AA84F"/>
                </a:solidFill>
                <a:latin typeface="Mada"/>
                <a:ea typeface="Mada"/>
                <a:cs typeface="Mada"/>
                <a:sym typeface="Mada"/>
              </a:rPr>
              <a:t>(usually the right upper lobe) </a:t>
            </a:r>
            <a:r>
              <a:rPr lang="en-GB" sz="1200">
                <a:solidFill>
                  <a:srgbClr val="6AA84F"/>
                </a:solidFill>
                <a:latin typeface="Mada"/>
                <a:ea typeface="Mada"/>
                <a:cs typeface="Mada"/>
                <a:sym typeface="Mada"/>
              </a:rPr>
              <a:t>is replaced with a big cyst or emphysematous bullae</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The newborn will not be able to breath and need to be put on </a:t>
            </a:r>
            <a:r>
              <a:rPr lang="en-GB" sz="1200">
                <a:solidFill>
                  <a:srgbClr val="6AA84F"/>
                </a:solidFill>
                <a:latin typeface="Mada"/>
                <a:ea typeface="Mada"/>
                <a:cs typeface="Mada"/>
                <a:sym typeface="Mada"/>
              </a:rPr>
              <a:t>+ve pressure mechanical ventilation</a:t>
            </a:r>
            <a:r>
              <a:rPr lang="en-GB"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The longer they’re put on a ventilator the more likely that the emphysematous bullae enlarges and starts to compress other parts of the lung “like a balloon”. So to relieve the patient from the ventilator, we have to do lobectomy (removal of the entire lobe surgically) and then inflate the lung again.</a:t>
            </a:r>
            <a:endParaRPr sz="1200">
              <a:solidFill>
                <a:srgbClr val="6AA84F"/>
              </a:solidFill>
              <a:latin typeface="Mada"/>
              <a:ea typeface="Mada"/>
              <a:cs typeface="Mada"/>
              <a:sym typeface="Mada"/>
            </a:endParaRPr>
          </a:p>
        </p:txBody>
      </p:sp>
      <p:sp>
        <p:nvSpPr>
          <p:cNvPr id="180" name="Google Shape;180;p16"/>
          <p:cNvSpPr/>
          <p:nvPr/>
        </p:nvSpPr>
        <p:spPr>
          <a:xfrm>
            <a:off x="844250" y="8431288"/>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6"/>
          <p:cNvSpPr txBox="1"/>
          <p:nvPr/>
        </p:nvSpPr>
        <p:spPr>
          <a:xfrm>
            <a:off x="969900" y="8431275"/>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Lobar Emphysema</a:t>
            </a:r>
            <a:endParaRPr b="1" sz="1600">
              <a:solidFill>
                <a:srgbClr val="E29578"/>
              </a:solidFill>
              <a:latin typeface="Lora"/>
              <a:ea typeface="Lora"/>
              <a:cs typeface="Lora"/>
              <a:sym typeface="Lora"/>
            </a:endParaRPr>
          </a:p>
        </p:txBody>
      </p:sp>
      <p:sp>
        <p:nvSpPr>
          <p:cNvPr id="182" name="Google Shape;182;p16"/>
          <p:cNvSpPr txBox="1"/>
          <p:nvPr/>
        </p:nvSpPr>
        <p:spPr>
          <a:xfrm>
            <a:off x="1114225" y="171688"/>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Diseases of the lung:</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83" name="Google Shape;183;p16"/>
          <p:cNvCxnSpPr/>
          <p:nvPr/>
        </p:nvCxnSpPr>
        <p:spPr>
          <a:xfrm>
            <a:off x="2077075" y="677550"/>
            <a:ext cx="3600000" cy="3900"/>
          </a:xfrm>
          <a:prstGeom prst="straightConnector1">
            <a:avLst/>
          </a:prstGeom>
          <a:noFill/>
          <a:ln cap="flat" cmpd="sng" w="19050">
            <a:solidFill>
              <a:srgbClr val="83C5BE"/>
            </a:solidFill>
            <a:prstDash val="solid"/>
            <a:round/>
            <a:headEnd len="med" w="med" type="oval"/>
            <a:tailEnd len="med" w="med" type="oval"/>
          </a:ln>
        </p:spPr>
      </p:cxnSp>
      <p:grpSp>
        <p:nvGrpSpPr>
          <p:cNvPr id="184" name="Google Shape;184;p16"/>
          <p:cNvGrpSpPr/>
          <p:nvPr/>
        </p:nvGrpSpPr>
        <p:grpSpPr>
          <a:xfrm>
            <a:off x="323344" y="808790"/>
            <a:ext cx="467181" cy="476434"/>
            <a:chOff x="2410712" y="2415450"/>
            <a:chExt cx="312600" cy="312600"/>
          </a:xfrm>
        </p:grpSpPr>
        <p:sp>
          <p:nvSpPr>
            <p:cNvPr id="185" name="Google Shape;185;p1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7" name="Google Shape;187;p16"/>
          <p:cNvSpPr txBox="1"/>
          <p:nvPr/>
        </p:nvSpPr>
        <p:spPr>
          <a:xfrm>
            <a:off x="780625" y="835425"/>
            <a:ext cx="4008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1- Congenital Lung Diseases:</a:t>
            </a:r>
            <a:endParaRPr b="1" sz="1800">
              <a:solidFill>
                <a:srgbClr val="006D77"/>
              </a:solidFill>
              <a:highlight>
                <a:srgbClr val="EDF9F9"/>
              </a:highlight>
              <a:latin typeface="Lora"/>
              <a:ea typeface="Lora"/>
              <a:cs typeface="Lora"/>
              <a:sym typeface="Lora"/>
            </a:endParaRPr>
          </a:p>
        </p:txBody>
      </p:sp>
      <p:sp>
        <p:nvSpPr>
          <p:cNvPr id="188" name="Google Shape;188;p16"/>
          <p:cNvSpPr/>
          <p:nvPr/>
        </p:nvSpPr>
        <p:spPr>
          <a:xfrm rot="10800000">
            <a:off x="353503" y="2038146"/>
            <a:ext cx="287700" cy="135900"/>
          </a:xfrm>
          <a:prstGeom prst="triangl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6"/>
          <p:cNvSpPr/>
          <p:nvPr/>
        </p:nvSpPr>
        <p:spPr>
          <a:xfrm>
            <a:off x="199800" y="1552987"/>
            <a:ext cx="627900" cy="5292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6"/>
          <p:cNvSpPr txBox="1"/>
          <p:nvPr/>
        </p:nvSpPr>
        <p:spPr>
          <a:xfrm>
            <a:off x="353500" y="1500387"/>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83C5BE"/>
                </a:solidFill>
                <a:latin typeface="Life Savers ExtraBold"/>
                <a:ea typeface="Life Savers ExtraBold"/>
                <a:cs typeface="Life Savers ExtraBold"/>
                <a:sym typeface="Life Savers ExtraBold"/>
              </a:rPr>
              <a:t>1</a:t>
            </a:r>
            <a:endParaRPr sz="3000">
              <a:solidFill>
                <a:srgbClr val="83C5BE"/>
              </a:solidFill>
              <a:latin typeface="Life Savers ExtraBold"/>
              <a:ea typeface="Life Savers ExtraBold"/>
              <a:cs typeface="Life Savers ExtraBold"/>
              <a:sym typeface="Life Savers ExtraBold"/>
            </a:endParaRPr>
          </a:p>
        </p:txBody>
      </p:sp>
      <p:cxnSp>
        <p:nvCxnSpPr>
          <p:cNvPr id="191" name="Google Shape;191;p16"/>
          <p:cNvCxnSpPr/>
          <p:nvPr/>
        </p:nvCxnSpPr>
        <p:spPr>
          <a:xfrm>
            <a:off x="876421" y="1806418"/>
            <a:ext cx="480300" cy="0"/>
          </a:xfrm>
          <a:prstGeom prst="straightConnector1">
            <a:avLst/>
          </a:prstGeom>
          <a:noFill/>
          <a:ln cap="flat" cmpd="sng" w="19050">
            <a:solidFill>
              <a:srgbClr val="83C5BE"/>
            </a:solidFill>
            <a:prstDash val="solid"/>
            <a:round/>
            <a:headEnd len="med" w="med" type="none"/>
            <a:tailEnd len="med" w="med" type="oval"/>
          </a:ln>
        </p:spPr>
      </p:cxnSp>
      <p:sp>
        <p:nvSpPr>
          <p:cNvPr id="192" name="Google Shape;192;p16"/>
          <p:cNvSpPr/>
          <p:nvPr/>
        </p:nvSpPr>
        <p:spPr>
          <a:xfrm rot="10800000">
            <a:off x="1625352" y="2038146"/>
            <a:ext cx="287700" cy="135900"/>
          </a:xfrm>
          <a:prstGeom prst="triangle">
            <a:avLst>
              <a:gd fmla="val 50000" name="adj"/>
            </a:avLst>
          </a:pr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6"/>
          <p:cNvSpPr/>
          <p:nvPr/>
        </p:nvSpPr>
        <p:spPr>
          <a:xfrm>
            <a:off x="1471650" y="1552987"/>
            <a:ext cx="627900" cy="529200"/>
          </a:xfrm>
          <a:prstGeom prst="roundRect">
            <a:avLst>
              <a:gd fmla="val 16667"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6"/>
          <p:cNvSpPr txBox="1"/>
          <p:nvPr/>
        </p:nvSpPr>
        <p:spPr>
          <a:xfrm>
            <a:off x="1582074" y="1487899"/>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E29578"/>
                </a:solidFill>
                <a:latin typeface="Life Savers ExtraBold"/>
                <a:ea typeface="Life Savers ExtraBold"/>
                <a:cs typeface="Life Savers ExtraBold"/>
                <a:sym typeface="Life Savers ExtraBold"/>
              </a:rPr>
              <a:t>2</a:t>
            </a:r>
            <a:endParaRPr sz="3000">
              <a:solidFill>
                <a:srgbClr val="E29578"/>
              </a:solidFill>
              <a:latin typeface="Life Savers ExtraBold"/>
              <a:ea typeface="Life Savers ExtraBold"/>
              <a:cs typeface="Life Savers ExtraBold"/>
              <a:sym typeface="Life Savers ExtraBold"/>
            </a:endParaRPr>
          </a:p>
        </p:txBody>
      </p:sp>
      <p:cxnSp>
        <p:nvCxnSpPr>
          <p:cNvPr id="195" name="Google Shape;195;p16"/>
          <p:cNvCxnSpPr/>
          <p:nvPr/>
        </p:nvCxnSpPr>
        <p:spPr>
          <a:xfrm>
            <a:off x="2176846" y="1806418"/>
            <a:ext cx="480300" cy="0"/>
          </a:xfrm>
          <a:prstGeom prst="straightConnector1">
            <a:avLst/>
          </a:prstGeom>
          <a:noFill/>
          <a:ln cap="flat" cmpd="sng" w="19050">
            <a:solidFill>
              <a:srgbClr val="83C5BE"/>
            </a:solidFill>
            <a:prstDash val="solid"/>
            <a:round/>
            <a:headEnd len="med" w="med" type="none"/>
            <a:tailEnd len="med" w="med" type="oval"/>
          </a:ln>
        </p:spPr>
      </p:cxnSp>
      <p:sp>
        <p:nvSpPr>
          <p:cNvPr id="196" name="Google Shape;196;p16"/>
          <p:cNvSpPr/>
          <p:nvPr/>
        </p:nvSpPr>
        <p:spPr>
          <a:xfrm rot="10800000">
            <a:off x="2916252" y="2038146"/>
            <a:ext cx="287700" cy="135900"/>
          </a:xfrm>
          <a:prstGeom prst="triangl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6"/>
          <p:cNvSpPr/>
          <p:nvPr/>
        </p:nvSpPr>
        <p:spPr>
          <a:xfrm>
            <a:off x="2762550" y="1552987"/>
            <a:ext cx="627900" cy="5292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83C5BE"/>
              </a:solidFill>
            </a:endParaRPr>
          </a:p>
        </p:txBody>
      </p:sp>
      <p:sp>
        <p:nvSpPr>
          <p:cNvPr id="198" name="Google Shape;198;p16"/>
          <p:cNvSpPr txBox="1"/>
          <p:nvPr/>
        </p:nvSpPr>
        <p:spPr>
          <a:xfrm>
            <a:off x="2872974" y="1487899"/>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83C5BE"/>
                </a:solidFill>
                <a:latin typeface="Life Savers ExtraBold"/>
                <a:ea typeface="Life Savers ExtraBold"/>
                <a:cs typeface="Life Savers ExtraBold"/>
                <a:sym typeface="Life Savers ExtraBold"/>
              </a:rPr>
              <a:t>3</a:t>
            </a:r>
            <a:endParaRPr sz="3000">
              <a:solidFill>
                <a:srgbClr val="83C5BE"/>
              </a:solidFill>
              <a:latin typeface="Life Savers ExtraBold"/>
              <a:ea typeface="Life Savers ExtraBold"/>
              <a:cs typeface="Life Savers ExtraBold"/>
              <a:sym typeface="Life Savers ExtraBold"/>
            </a:endParaRPr>
          </a:p>
        </p:txBody>
      </p:sp>
      <p:cxnSp>
        <p:nvCxnSpPr>
          <p:cNvPr id="199" name="Google Shape;199;p16"/>
          <p:cNvCxnSpPr/>
          <p:nvPr/>
        </p:nvCxnSpPr>
        <p:spPr>
          <a:xfrm>
            <a:off x="3486796" y="1806418"/>
            <a:ext cx="480300" cy="0"/>
          </a:xfrm>
          <a:prstGeom prst="straightConnector1">
            <a:avLst/>
          </a:prstGeom>
          <a:noFill/>
          <a:ln cap="flat" cmpd="sng" w="19050">
            <a:solidFill>
              <a:srgbClr val="83C5BE"/>
            </a:solidFill>
            <a:prstDash val="solid"/>
            <a:round/>
            <a:headEnd len="med" w="med" type="none"/>
            <a:tailEnd len="med" w="med" type="oval"/>
          </a:ln>
        </p:spPr>
      </p:cxnSp>
      <p:sp>
        <p:nvSpPr>
          <p:cNvPr id="200" name="Google Shape;200;p16"/>
          <p:cNvSpPr/>
          <p:nvPr/>
        </p:nvSpPr>
        <p:spPr>
          <a:xfrm rot="10800000">
            <a:off x="4264302" y="2038146"/>
            <a:ext cx="287700" cy="135900"/>
          </a:xfrm>
          <a:prstGeom prst="triangle">
            <a:avLst>
              <a:gd fmla="val 50000" name="adj"/>
            </a:avLst>
          </a:pr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6"/>
          <p:cNvSpPr/>
          <p:nvPr/>
        </p:nvSpPr>
        <p:spPr>
          <a:xfrm>
            <a:off x="4072500" y="1552987"/>
            <a:ext cx="627900" cy="529200"/>
          </a:xfrm>
          <a:prstGeom prst="roundRect">
            <a:avLst>
              <a:gd fmla="val 16667"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6"/>
          <p:cNvSpPr txBox="1"/>
          <p:nvPr/>
        </p:nvSpPr>
        <p:spPr>
          <a:xfrm>
            <a:off x="4162399" y="1487912"/>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E29578"/>
                </a:solidFill>
                <a:latin typeface="Life Savers ExtraBold"/>
                <a:ea typeface="Life Savers ExtraBold"/>
                <a:cs typeface="Life Savers ExtraBold"/>
                <a:sym typeface="Life Savers ExtraBold"/>
              </a:rPr>
              <a:t>4</a:t>
            </a:r>
            <a:endParaRPr sz="3000">
              <a:solidFill>
                <a:srgbClr val="E29578"/>
              </a:solidFill>
              <a:latin typeface="Life Savers ExtraBold"/>
              <a:ea typeface="Life Savers ExtraBold"/>
              <a:cs typeface="Life Savers ExtraBold"/>
              <a:sym typeface="Life Savers ExtraBold"/>
            </a:endParaRPr>
          </a:p>
        </p:txBody>
      </p:sp>
      <p:cxnSp>
        <p:nvCxnSpPr>
          <p:cNvPr id="203" name="Google Shape;203;p16"/>
          <p:cNvCxnSpPr/>
          <p:nvPr/>
        </p:nvCxnSpPr>
        <p:spPr>
          <a:xfrm>
            <a:off x="4767646" y="1806418"/>
            <a:ext cx="480300" cy="0"/>
          </a:xfrm>
          <a:prstGeom prst="straightConnector1">
            <a:avLst/>
          </a:prstGeom>
          <a:noFill/>
          <a:ln cap="flat" cmpd="sng" w="19050">
            <a:solidFill>
              <a:srgbClr val="83C5BE"/>
            </a:solidFill>
            <a:prstDash val="solid"/>
            <a:round/>
            <a:headEnd len="med" w="med" type="none"/>
            <a:tailEnd len="med" w="med" type="oval"/>
          </a:ln>
        </p:spPr>
      </p:cxnSp>
      <p:sp>
        <p:nvSpPr>
          <p:cNvPr id="204" name="Google Shape;204;p16"/>
          <p:cNvSpPr/>
          <p:nvPr/>
        </p:nvSpPr>
        <p:spPr>
          <a:xfrm rot="10800000">
            <a:off x="5497527" y="2038146"/>
            <a:ext cx="287700" cy="135900"/>
          </a:xfrm>
          <a:prstGeom prst="triangl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6"/>
          <p:cNvSpPr/>
          <p:nvPr/>
        </p:nvSpPr>
        <p:spPr>
          <a:xfrm>
            <a:off x="5343825" y="1552987"/>
            <a:ext cx="627900" cy="5292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83C5BE"/>
              </a:solidFill>
            </a:endParaRPr>
          </a:p>
        </p:txBody>
      </p:sp>
      <p:sp>
        <p:nvSpPr>
          <p:cNvPr id="206" name="Google Shape;206;p16"/>
          <p:cNvSpPr txBox="1"/>
          <p:nvPr/>
        </p:nvSpPr>
        <p:spPr>
          <a:xfrm>
            <a:off x="5454249" y="1487899"/>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83C5BE"/>
                </a:solidFill>
                <a:latin typeface="Life Savers ExtraBold"/>
                <a:ea typeface="Life Savers ExtraBold"/>
                <a:cs typeface="Life Savers ExtraBold"/>
                <a:sym typeface="Life Savers ExtraBold"/>
              </a:rPr>
              <a:t>5</a:t>
            </a:r>
            <a:endParaRPr sz="3000">
              <a:solidFill>
                <a:srgbClr val="83C5BE"/>
              </a:solidFill>
              <a:latin typeface="Life Savers ExtraBold"/>
              <a:ea typeface="Life Savers ExtraBold"/>
              <a:cs typeface="Life Savers ExtraBold"/>
              <a:sym typeface="Life Savers ExtraBold"/>
            </a:endParaRPr>
          </a:p>
        </p:txBody>
      </p:sp>
      <p:sp>
        <p:nvSpPr>
          <p:cNvPr id="207" name="Google Shape;207;p16"/>
          <p:cNvSpPr/>
          <p:nvPr/>
        </p:nvSpPr>
        <p:spPr>
          <a:xfrm rot="10800000">
            <a:off x="6797952" y="2038146"/>
            <a:ext cx="287700" cy="135900"/>
          </a:xfrm>
          <a:prstGeom prst="triangle">
            <a:avLst>
              <a:gd fmla="val 50000" name="adj"/>
            </a:avLst>
          </a:pr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6"/>
          <p:cNvSpPr/>
          <p:nvPr/>
        </p:nvSpPr>
        <p:spPr>
          <a:xfrm>
            <a:off x="6606150" y="1552987"/>
            <a:ext cx="627900" cy="529200"/>
          </a:xfrm>
          <a:prstGeom prst="roundRect">
            <a:avLst>
              <a:gd fmla="val 16667"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6"/>
          <p:cNvSpPr txBox="1"/>
          <p:nvPr/>
        </p:nvSpPr>
        <p:spPr>
          <a:xfrm>
            <a:off x="6724624" y="1487912"/>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E29578"/>
                </a:solidFill>
                <a:latin typeface="Life Savers ExtraBold"/>
                <a:ea typeface="Life Savers ExtraBold"/>
                <a:cs typeface="Life Savers ExtraBold"/>
                <a:sym typeface="Life Savers ExtraBold"/>
              </a:rPr>
              <a:t>6</a:t>
            </a:r>
            <a:endParaRPr sz="3000">
              <a:solidFill>
                <a:srgbClr val="E29578"/>
              </a:solidFill>
              <a:latin typeface="Life Savers ExtraBold"/>
              <a:ea typeface="Life Savers ExtraBold"/>
              <a:cs typeface="Life Savers ExtraBold"/>
              <a:sym typeface="Life Savers ExtraBold"/>
            </a:endParaRPr>
          </a:p>
        </p:txBody>
      </p:sp>
      <p:cxnSp>
        <p:nvCxnSpPr>
          <p:cNvPr id="210" name="Google Shape;210;p16"/>
          <p:cNvCxnSpPr/>
          <p:nvPr/>
        </p:nvCxnSpPr>
        <p:spPr>
          <a:xfrm>
            <a:off x="6053521" y="1806418"/>
            <a:ext cx="480300" cy="0"/>
          </a:xfrm>
          <a:prstGeom prst="straightConnector1">
            <a:avLst/>
          </a:prstGeom>
          <a:noFill/>
          <a:ln cap="flat" cmpd="sng" w="19050">
            <a:solidFill>
              <a:srgbClr val="83C5BE"/>
            </a:solidFill>
            <a:prstDash val="solid"/>
            <a:round/>
            <a:headEnd len="med" w="med" type="none"/>
            <a:tailEnd len="med" w="med" type="oval"/>
          </a:ln>
        </p:spPr>
      </p:cxnSp>
      <p:sp>
        <p:nvSpPr>
          <p:cNvPr id="211" name="Google Shape;211;p16"/>
          <p:cNvSpPr txBox="1"/>
          <p:nvPr/>
        </p:nvSpPr>
        <p:spPr>
          <a:xfrm>
            <a:off x="6236401" y="2168496"/>
            <a:ext cx="1314300" cy="40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GB" sz="1200">
                <a:latin typeface="Mada"/>
                <a:ea typeface="Mada"/>
                <a:cs typeface="Mada"/>
                <a:sym typeface="Mada"/>
              </a:rPr>
              <a:t>Bronchogenic Cyst</a:t>
            </a:r>
            <a:endParaRPr sz="1200">
              <a:latin typeface="Mada"/>
              <a:ea typeface="Mada"/>
              <a:cs typeface="Mada"/>
              <a:sym typeface="Mada"/>
            </a:endParaRPr>
          </a:p>
        </p:txBody>
      </p:sp>
      <p:sp>
        <p:nvSpPr>
          <p:cNvPr id="212" name="Google Shape;212;p16"/>
          <p:cNvSpPr txBox="1"/>
          <p:nvPr/>
        </p:nvSpPr>
        <p:spPr>
          <a:xfrm>
            <a:off x="-85575" y="2142250"/>
            <a:ext cx="1314300" cy="123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Agenesis </a:t>
            </a:r>
            <a:endParaRPr>
              <a:latin typeface="Mada"/>
              <a:ea typeface="Mada"/>
              <a:cs typeface="Mada"/>
              <a:sym typeface="Mada"/>
            </a:endParaRPr>
          </a:p>
          <a:p>
            <a:pPr indent="0" lvl="0" marL="0" rtl="0" algn="ctr">
              <a:spcBef>
                <a:spcPts val="0"/>
              </a:spcBef>
              <a:spcAft>
                <a:spcPts val="0"/>
              </a:spcAft>
              <a:buNone/>
            </a:pPr>
            <a:r>
              <a:t/>
            </a:r>
            <a:endParaRPr>
              <a:latin typeface="Mada"/>
              <a:ea typeface="Mada"/>
              <a:cs typeface="Mada"/>
              <a:sym typeface="Mada"/>
            </a:endParaRPr>
          </a:p>
        </p:txBody>
      </p:sp>
      <p:sp>
        <p:nvSpPr>
          <p:cNvPr id="213" name="Google Shape;213;p16"/>
          <p:cNvSpPr txBox="1"/>
          <p:nvPr/>
        </p:nvSpPr>
        <p:spPr>
          <a:xfrm>
            <a:off x="1131100" y="2165875"/>
            <a:ext cx="1392000" cy="105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Hypoplasia</a:t>
            </a:r>
            <a:endParaRPr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214" name="Google Shape;214;p16"/>
          <p:cNvSpPr txBox="1"/>
          <p:nvPr/>
        </p:nvSpPr>
        <p:spPr>
          <a:xfrm>
            <a:off x="2324875" y="2222225"/>
            <a:ext cx="1592100" cy="5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Cystic Adenomatoid Malformation</a:t>
            </a:r>
            <a:endParaRPr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215" name="Google Shape;215;p16"/>
          <p:cNvSpPr txBox="1"/>
          <p:nvPr/>
        </p:nvSpPr>
        <p:spPr>
          <a:xfrm>
            <a:off x="3613975" y="2191525"/>
            <a:ext cx="1764000" cy="105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Pulmonary Sequestration</a:t>
            </a:r>
            <a:endParaRPr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216" name="Google Shape;216;p16"/>
          <p:cNvSpPr txBox="1"/>
          <p:nvPr/>
        </p:nvSpPr>
        <p:spPr>
          <a:xfrm>
            <a:off x="5074975" y="2168500"/>
            <a:ext cx="1212900" cy="136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Lobar Emphysema</a:t>
            </a:r>
            <a:endParaRPr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pic>
        <p:nvPicPr>
          <p:cNvPr id="217" name="Google Shape;217;p16"/>
          <p:cNvPicPr preferRelativeResize="0"/>
          <p:nvPr/>
        </p:nvPicPr>
        <p:blipFill>
          <a:blip r:embed="rId3">
            <a:alphaModFix/>
          </a:blip>
          <a:stretch>
            <a:fillRect/>
          </a:stretch>
        </p:blipFill>
        <p:spPr>
          <a:xfrm>
            <a:off x="5557468" y="6852000"/>
            <a:ext cx="1792157" cy="1503100"/>
          </a:xfrm>
          <a:prstGeom prst="rect">
            <a:avLst/>
          </a:prstGeom>
          <a:noFill/>
          <a:ln>
            <a:noFill/>
          </a:ln>
        </p:spPr>
      </p:pic>
      <p:pic>
        <p:nvPicPr>
          <p:cNvPr id="218" name="Google Shape;218;p16"/>
          <p:cNvPicPr preferRelativeResize="0"/>
          <p:nvPr/>
        </p:nvPicPr>
        <p:blipFill>
          <a:blip r:embed="rId4">
            <a:alphaModFix/>
          </a:blip>
          <a:stretch>
            <a:fillRect/>
          </a:stretch>
        </p:blipFill>
        <p:spPr>
          <a:xfrm>
            <a:off x="5861375" y="4776585"/>
            <a:ext cx="1392000" cy="105636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7"/>
          <p:cNvSpPr/>
          <p:nvPr/>
        </p:nvSpPr>
        <p:spPr>
          <a:xfrm>
            <a:off x="74475" y="9779550"/>
            <a:ext cx="7440600" cy="8364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solidFill>
                  <a:srgbClr val="999999"/>
                </a:solidFill>
                <a:latin typeface="Mada"/>
                <a:ea typeface="Mada"/>
                <a:cs typeface="Mada"/>
                <a:sym typeface="Mada"/>
              </a:rPr>
              <a:t>1. </a:t>
            </a:r>
            <a:r>
              <a:rPr b="1" lang="en-GB" sz="1100">
                <a:solidFill>
                  <a:srgbClr val="999999"/>
                </a:solidFill>
                <a:latin typeface="Mada"/>
                <a:ea typeface="Mada"/>
                <a:cs typeface="Mada"/>
                <a:sym typeface="Mada"/>
              </a:rPr>
              <a:t>Intralobar:</a:t>
            </a:r>
            <a:r>
              <a:rPr lang="en-GB" sz="1100">
                <a:solidFill>
                  <a:srgbClr val="999999"/>
                </a:solidFill>
                <a:latin typeface="Mada"/>
                <a:ea typeface="Mada"/>
                <a:cs typeface="Mada"/>
                <a:sym typeface="Mada"/>
              </a:rPr>
              <a:t> Sequestration in normal lung tissue covered by normal visceral pleura; usually found in </a:t>
            </a:r>
            <a:r>
              <a:rPr lang="en-GB" sz="1100" u="sng">
                <a:solidFill>
                  <a:srgbClr val="999999"/>
                </a:solidFill>
                <a:latin typeface="Mada"/>
                <a:ea typeface="Mada"/>
                <a:cs typeface="Mada"/>
                <a:sym typeface="Mada"/>
              </a:rPr>
              <a:t>adults</a:t>
            </a:r>
            <a:r>
              <a:rPr lang="en-GB" sz="1100">
                <a:solidFill>
                  <a:srgbClr val="999999"/>
                </a:solidFill>
                <a:latin typeface="Mada"/>
                <a:ea typeface="Mada"/>
                <a:cs typeface="Mada"/>
                <a:sym typeface="Mada"/>
              </a:rPr>
              <a:t>. </a:t>
            </a:r>
            <a:endParaRPr sz="1100">
              <a:solidFill>
                <a:srgbClr val="999999"/>
              </a:solidFill>
              <a:latin typeface="Mada"/>
              <a:ea typeface="Mada"/>
              <a:cs typeface="Mada"/>
              <a:sym typeface="Mada"/>
            </a:endParaRPr>
          </a:p>
          <a:p>
            <a:pPr indent="0" lvl="0" marL="0" rtl="0" algn="l">
              <a:spcBef>
                <a:spcPts val="0"/>
              </a:spcBef>
              <a:spcAft>
                <a:spcPts val="0"/>
              </a:spcAft>
              <a:buNone/>
            </a:pPr>
            <a:r>
              <a:rPr b="1" lang="en-GB" sz="1100">
                <a:solidFill>
                  <a:srgbClr val="999999"/>
                </a:solidFill>
                <a:latin typeface="Mada"/>
                <a:ea typeface="Mada"/>
                <a:cs typeface="Mada"/>
                <a:sym typeface="Mada"/>
              </a:rPr>
              <a:t>    Extralobar: </a:t>
            </a:r>
            <a:r>
              <a:rPr lang="en-GB" sz="1100">
                <a:solidFill>
                  <a:srgbClr val="999999"/>
                </a:solidFill>
                <a:latin typeface="Mada"/>
                <a:ea typeface="Mada"/>
                <a:cs typeface="Mada"/>
                <a:sym typeface="Mada"/>
              </a:rPr>
              <a:t>Sequestration not in normal lung covered by its own pleura; usually found in </a:t>
            </a:r>
            <a:r>
              <a:rPr lang="en-GB" sz="1100" u="sng">
                <a:solidFill>
                  <a:srgbClr val="999999"/>
                </a:solidFill>
                <a:latin typeface="Mada"/>
                <a:ea typeface="Mada"/>
                <a:cs typeface="Mada"/>
                <a:sym typeface="Mada"/>
              </a:rPr>
              <a:t>children</a:t>
            </a:r>
            <a:r>
              <a:rPr lang="en-GB" sz="1100">
                <a:solidFill>
                  <a:srgbClr val="999999"/>
                </a:solidFill>
                <a:latin typeface="Mada"/>
                <a:ea typeface="Mada"/>
                <a:cs typeface="Mada"/>
                <a:sym typeface="Mada"/>
              </a:rPr>
              <a:t>.</a:t>
            </a:r>
            <a:endParaRPr sz="1100">
              <a:solidFill>
                <a:srgbClr val="999999"/>
              </a:solidFill>
              <a:latin typeface="Mada"/>
              <a:ea typeface="Mada"/>
              <a:cs typeface="Mada"/>
              <a:sym typeface="Mada"/>
            </a:endParaRPr>
          </a:p>
          <a:p>
            <a:pPr indent="0" lvl="0" marL="0" rtl="0" algn="l">
              <a:spcBef>
                <a:spcPts val="0"/>
              </a:spcBef>
              <a:spcAft>
                <a:spcPts val="0"/>
              </a:spcAft>
              <a:buNone/>
            </a:pPr>
            <a:r>
              <a:rPr lang="en-GB" sz="1100">
                <a:solidFill>
                  <a:srgbClr val="6AA84F"/>
                </a:solidFill>
                <a:latin typeface="Mada"/>
                <a:ea typeface="Mada"/>
                <a:cs typeface="Mada"/>
                <a:sym typeface="Mada"/>
              </a:rPr>
              <a:t>2. Bronchus and cartilaginous components are benign in nature. </a:t>
            </a:r>
            <a:endParaRPr sz="1100">
              <a:solidFill>
                <a:srgbClr val="6AA84F"/>
              </a:solidFill>
              <a:latin typeface="Mada"/>
              <a:ea typeface="Mada"/>
              <a:cs typeface="Mada"/>
              <a:sym typeface="Mada"/>
            </a:endParaRPr>
          </a:p>
          <a:p>
            <a:pPr indent="0" lvl="0" marL="0" rtl="0" algn="l">
              <a:spcBef>
                <a:spcPts val="0"/>
              </a:spcBef>
              <a:spcAft>
                <a:spcPts val="0"/>
              </a:spcAft>
              <a:buNone/>
            </a:pPr>
            <a:r>
              <a:rPr lang="en-GB" sz="1100">
                <a:solidFill>
                  <a:srgbClr val="999999"/>
                </a:solidFill>
                <a:latin typeface="Mada"/>
                <a:ea typeface="Mada"/>
                <a:cs typeface="Mada"/>
                <a:sym typeface="Mada"/>
              </a:rPr>
              <a:t>3. Stridor is a noisy or high-pitched wheezing sound with breathing. It is a sign that the upper airway is partially blocked.</a:t>
            </a:r>
            <a:endParaRPr sz="1100">
              <a:solidFill>
                <a:srgbClr val="999999"/>
              </a:solidFill>
              <a:latin typeface="Mada"/>
              <a:ea typeface="Mada"/>
              <a:cs typeface="Mada"/>
              <a:sym typeface="Mada"/>
            </a:endParaRPr>
          </a:p>
        </p:txBody>
      </p:sp>
      <p:sp>
        <p:nvSpPr>
          <p:cNvPr id="225" name="Google Shape;225;p17"/>
          <p:cNvSpPr txBox="1"/>
          <p:nvPr/>
        </p:nvSpPr>
        <p:spPr>
          <a:xfrm>
            <a:off x="238125" y="6219125"/>
            <a:ext cx="7111500" cy="32310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It’s a benign cysts with malignant position, because it can compress </a:t>
            </a:r>
            <a:endParaRPr sz="1200">
              <a:solidFill>
                <a:srgbClr val="6AA84F"/>
              </a:solidFill>
              <a:latin typeface="Mada"/>
              <a:ea typeface="Mada"/>
              <a:cs typeface="Mada"/>
              <a:sym typeface="Mada"/>
            </a:endParaRPr>
          </a:p>
          <a:p>
            <a:pPr indent="-228600" lvl="0" marL="269999" rtl="0" algn="l">
              <a:spcBef>
                <a:spcPts val="0"/>
              </a:spcBef>
              <a:spcAft>
                <a:spcPts val="0"/>
              </a:spcAft>
              <a:buNone/>
            </a:pPr>
            <a:r>
              <a:rPr lang="en-GB" sz="1200">
                <a:solidFill>
                  <a:srgbClr val="6AA84F"/>
                </a:solidFill>
                <a:latin typeface="Mada"/>
                <a:ea typeface="Mada"/>
                <a:cs typeface="Mada"/>
                <a:sym typeface="Mada"/>
              </a:rPr>
              <a:t>       vital organs (e.g. trachea, esophagus, vessels) and it’s filled with fluid </a:t>
            </a:r>
            <a:endParaRPr sz="1200">
              <a:solidFill>
                <a:srgbClr val="6AA84F"/>
              </a:solidFill>
              <a:latin typeface="Mada"/>
              <a:ea typeface="Mada"/>
              <a:cs typeface="Mada"/>
              <a:sym typeface="Mada"/>
            </a:endParaRPr>
          </a:p>
          <a:p>
            <a:pPr indent="-228600" lvl="0" marL="269999" rtl="0" algn="l">
              <a:spcBef>
                <a:spcPts val="0"/>
              </a:spcBef>
              <a:spcAft>
                <a:spcPts val="0"/>
              </a:spcAft>
              <a:buNone/>
            </a:pPr>
            <a:r>
              <a:rPr lang="en-GB" sz="1200">
                <a:solidFill>
                  <a:srgbClr val="6AA84F"/>
                </a:solidFill>
                <a:latin typeface="Mada"/>
                <a:ea typeface="Mada"/>
                <a:cs typeface="Mada"/>
                <a:sym typeface="Mada"/>
              </a:rPr>
              <a:t>       and supportive debris which makes it prone to infections.</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Location: right paratracheal (most common) and subcarinal.</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Patient can present with dysphagia and stridor</a:t>
            </a:r>
            <a:r>
              <a:rPr baseline="30000" lang="en-GB" sz="1200">
                <a:solidFill>
                  <a:srgbClr val="6AA84F"/>
                </a:solidFill>
                <a:latin typeface="Mada"/>
                <a:ea typeface="Mada"/>
                <a:cs typeface="Mada"/>
                <a:sym typeface="Mada"/>
              </a:rPr>
              <a:t>3</a:t>
            </a:r>
            <a:r>
              <a:rPr lang="en-GB"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Complications: infections, hemorrhage and transformation to malignant </a:t>
            </a:r>
            <a:endParaRPr sz="1200">
              <a:solidFill>
                <a:srgbClr val="6AA84F"/>
              </a:solidFill>
              <a:latin typeface="Mada"/>
              <a:ea typeface="Mada"/>
              <a:cs typeface="Mada"/>
              <a:sym typeface="Mada"/>
            </a:endParaRPr>
          </a:p>
          <a:p>
            <a:pPr indent="0" lvl="0" marL="0" rtl="0" algn="l">
              <a:spcBef>
                <a:spcPts val="0"/>
              </a:spcBef>
              <a:spcAft>
                <a:spcPts val="0"/>
              </a:spcAft>
              <a:buNone/>
            </a:pPr>
            <a:r>
              <a:rPr lang="en-GB" sz="1200">
                <a:solidFill>
                  <a:srgbClr val="6AA84F"/>
                </a:solidFill>
                <a:latin typeface="Mada"/>
                <a:ea typeface="Mada"/>
                <a:cs typeface="Mada"/>
                <a:sym typeface="Mada"/>
              </a:rPr>
              <a:t>         adenocarcinoma if left untreated for a long time.</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Treatment: surgical resection of the cyst by thoracoscopy. </a:t>
            </a:r>
            <a:endParaRPr sz="1200">
              <a:solidFill>
                <a:srgbClr val="6AA84F"/>
              </a:solidFill>
              <a:latin typeface="Mada"/>
              <a:ea typeface="Mada"/>
              <a:cs typeface="Mada"/>
              <a:sym typeface="Mada"/>
            </a:endParaRPr>
          </a:p>
          <a:p>
            <a:pPr indent="0" lvl="0" marL="0" rtl="0" algn="l">
              <a:spcBef>
                <a:spcPts val="0"/>
              </a:spcBef>
              <a:spcAft>
                <a:spcPts val="0"/>
              </a:spcAft>
              <a:buNone/>
            </a:pPr>
            <a:r>
              <a:rPr lang="en-GB" sz="1200">
                <a:solidFill>
                  <a:srgbClr val="6AA84F"/>
                </a:solidFill>
                <a:latin typeface="Mada"/>
                <a:ea typeface="Mada"/>
                <a:cs typeface="Mada"/>
                <a:sym typeface="Mada"/>
              </a:rPr>
              <a:t>         Or if it’s adherent to SVC or the heart (tricky situations), a thoracotomy is </a:t>
            </a:r>
            <a:endParaRPr sz="1200">
              <a:solidFill>
                <a:srgbClr val="6AA84F"/>
              </a:solidFill>
              <a:latin typeface="Mada"/>
              <a:ea typeface="Mada"/>
              <a:cs typeface="Mada"/>
              <a:sym typeface="Mada"/>
            </a:endParaRPr>
          </a:p>
          <a:p>
            <a:pPr indent="0" lvl="0" marL="0" rtl="0" algn="l">
              <a:spcBef>
                <a:spcPts val="0"/>
              </a:spcBef>
              <a:spcAft>
                <a:spcPts val="0"/>
              </a:spcAft>
              <a:buNone/>
            </a:pPr>
            <a:r>
              <a:rPr lang="en-GB" sz="1200">
                <a:solidFill>
                  <a:srgbClr val="6AA84F"/>
                </a:solidFill>
                <a:latin typeface="Mada"/>
                <a:ea typeface="Mada"/>
                <a:cs typeface="Mada"/>
                <a:sym typeface="Mada"/>
              </a:rPr>
              <a:t>         performed.</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Picture A</a:t>
            </a:r>
            <a:r>
              <a:rPr lang="en-GB" sz="1200">
                <a:solidFill>
                  <a:srgbClr val="6AA84F"/>
                </a:solidFill>
                <a:latin typeface="Mada"/>
                <a:ea typeface="Mada"/>
                <a:cs typeface="Mada"/>
                <a:sym typeface="Mada"/>
              </a:rPr>
              <a:t>: CXR showing abnormal cyst in the middle posterior mediastinum </a:t>
            </a:r>
            <a:endParaRPr sz="12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rgbClr val="6AA84F"/>
                </a:solidFill>
                <a:latin typeface="Mada"/>
                <a:ea typeface="Mada"/>
                <a:cs typeface="Mada"/>
                <a:sym typeface="Mada"/>
              </a:rPr>
              <a:t>         which is compressing the esophagus and trachea.</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Picture B</a:t>
            </a:r>
            <a:r>
              <a:rPr lang="en-GB" sz="1200">
                <a:solidFill>
                  <a:srgbClr val="6AA84F"/>
                </a:solidFill>
                <a:latin typeface="Mada"/>
                <a:ea typeface="Mada"/>
                <a:cs typeface="Mada"/>
                <a:sym typeface="Mada"/>
              </a:rPr>
              <a:t>: CT scan showing a big cyst posterior to SVC and near to trachea, </a:t>
            </a:r>
            <a:endParaRPr sz="12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rgbClr val="6AA84F"/>
                </a:solidFill>
                <a:latin typeface="Mada"/>
                <a:ea typeface="Mada"/>
                <a:cs typeface="Mada"/>
                <a:sym typeface="Mada"/>
              </a:rPr>
              <a:t>         if it increases in size, it will compress on trachea or esophagus, </a:t>
            </a:r>
            <a:endParaRPr sz="12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rgbClr val="6AA84F"/>
                </a:solidFill>
                <a:latin typeface="Mada"/>
                <a:ea typeface="Mada"/>
                <a:cs typeface="Mada"/>
                <a:sym typeface="Mada"/>
              </a:rPr>
              <a:t>         could even lead to compression of SVC and massive bleeding.</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226" name="Google Shape;226;p17"/>
          <p:cNvSpPr txBox="1"/>
          <p:nvPr/>
        </p:nvSpPr>
        <p:spPr>
          <a:xfrm>
            <a:off x="238125" y="691125"/>
            <a:ext cx="7111500" cy="4974000"/>
          </a:xfrm>
          <a:prstGeom prst="rect">
            <a:avLst/>
          </a:prstGeom>
          <a:noFill/>
          <a:ln cap="flat" cmpd="sng" w="9525">
            <a:solidFill>
              <a:srgbClr val="E29578"/>
            </a:solidFill>
            <a:prstDash val="dash"/>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200">
              <a:solidFill>
                <a:srgbClr val="6AA84F"/>
              </a:solidFill>
              <a:latin typeface="Mada"/>
              <a:ea typeface="Mada"/>
              <a:cs typeface="Mada"/>
              <a:sym typeface="Mada"/>
            </a:endParaRPr>
          </a:p>
          <a:p>
            <a:pPr indent="0" lvl="0" marL="457200" rtl="0" algn="l">
              <a:spcBef>
                <a:spcPts val="0"/>
              </a:spcBef>
              <a:spcAft>
                <a:spcPts val="0"/>
              </a:spcAft>
              <a:buNone/>
            </a:pPr>
            <a:r>
              <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Pulmonary sequestration is more commonly seen in pedia population however it can be present in adults.</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It’s a nonfunctional mass of normal lung tissue that lacks normal communication w</a:t>
            </a:r>
            <a:r>
              <a:rPr lang="en-GB" sz="1200">
                <a:solidFill>
                  <a:srgbClr val="6AA84F"/>
                </a:solidFill>
                <a:latin typeface="Mada"/>
                <a:ea typeface="Mada"/>
                <a:cs typeface="Mada"/>
                <a:sym typeface="Mada"/>
              </a:rPr>
              <a:t>ith </a:t>
            </a:r>
            <a:r>
              <a:rPr lang="en-GB" sz="1200">
                <a:solidFill>
                  <a:srgbClr val="6AA84F"/>
                </a:solidFill>
                <a:latin typeface="Mada"/>
                <a:ea typeface="Mada"/>
                <a:cs typeface="Mada"/>
                <a:sym typeface="Mada"/>
              </a:rPr>
              <a:t>the airways. Part of the lung loses its connection from the major bronchi</a:t>
            </a:r>
            <a:r>
              <a:rPr lang="en-GB" sz="1200">
                <a:solidFill>
                  <a:srgbClr val="6AA84F"/>
                </a:solidFill>
                <a:latin typeface="Mada"/>
                <a:ea typeface="Mada"/>
                <a:cs typeface="Mada"/>
                <a:sym typeface="Mada"/>
              </a:rPr>
              <a:t>al </a:t>
            </a:r>
            <a:r>
              <a:rPr lang="en-GB" sz="1200">
                <a:solidFill>
                  <a:srgbClr val="6AA84F"/>
                </a:solidFill>
                <a:latin typeface="Mada"/>
                <a:ea typeface="Mada"/>
                <a:cs typeface="Mada"/>
                <a:sym typeface="Mada"/>
              </a:rPr>
              <a:t>tree (</a:t>
            </a:r>
            <a:r>
              <a:rPr lang="en-GB" sz="1200">
                <a:solidFill>
                  <a:srgbClr val="6AA84F"/>
                </a:solidFill>
                <a:latin typeface="Mada"/>
                <a:ea typeface="Mada"/>
                <a:cs typeface="Mada"/>
                <a:sym typeface="Mada"/>
              </a:rPr>
              <a:t>appears as sequestered mass) and</a:t>
            </a:r>
            <a:r>
              <a:rPr lang="en-GB" sz="1200">
                <a:solidFill>
                  <a:srgbClr val="6AA84F"/>
                </a:solidFill>
                <a:latin typeface="Mada"/>
                <a:ea typeface="Mada"/>
                <a:cs typeface="Mada"/>
                <a:sym typeface="Mada"/>
              </a:rPr>
              <a:t> any secretions or inflammatory processes may precipitate chest infections. </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It can be extra- or intralobar</a:t>
            </a:r>
            <a:r>
              <a:rPr baseline="30000" lang="en-GB" sz="1200">
                <a:solidFill>
                  <a:srgbClr val="6AA84F"/>
                </a:solidFill>
                <a:latin typeface="Mada"/>
                <a:ea typeface="Mada"/>
                <a:cs typeface="Mada"/>
                <a:sym typeface="Mada"/>
              </a:rPr>
              <a:t>1</a:t>
            </a:r>
            <a:r>
              <a:rPr lang="en-GB" sz="1200">
                <a:solidFill>
                  <a:srgbClr val="6AA84F"/>
                </a:solidFill>
                <a:latin typeface="Mada"/>
                <a:ea typeface="Mada"/>
                <a:cs typeface="Mada"/>
                <a:sym typeface="Mada"/>
              </a:rPr>
              <a:t> and it’s usually located in the left lower lobe.  </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On CXR or CT-scan: a mass is found (usually in the left lower lobe). </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patients present with repetitive infections.</a:t>
            </a:r>
            <a:endParaRPr sz="1200">
              <a:solidFill>
                <a:srgbClr val="6AA84F"/>
              </a:solidFill>
              <a:latin typeface="Mada"/>
              <a:ea typeface="Mada"/>
              <a:cs typeface="Mada"/>
              <a:sym typeface="Mada"/>
            </a:endParaRPr>
          </a:p>
          <a:p>
            <a:pPr indent="-211199"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It is characterized by receiving its own arterial blood supply from the systemic circulation (especially thoracic aorta, it could be two or three major arteries). So the surgeon should identify the blood supply (in case of resection) by </a:t>
            </a:r>
            <a:r>
              <a:rPr lang="en-GB" sz="1200" u="sng">
                <a:solidFill>
                  <a:srgbClr val="6AA84F"/>
                </a:solidFill>
                <a:latin typeface="Mada"/>
                <a:ea typeface="Mada"/>
                <a:cs typeface="Mada"/>
                <a:sym typeface="Mada"/>
              </a:rPr>
              <a:t>CT scan with contrast</a:t>
            </a:r>
            <a:r>
              <a:rPr lang="en-GB" sz="1200">
                <a:solidFill>
                  <a:srgbClr val="6AA84F"/>
                </a:solidFill>
                <a:latin typeface="Mada"/>
                <a:ea typeface="Mada"/>
                <a:cs typeface="Mada"/>
                <a:sym typeface="Mada"/>
              </a:rPr>
              <a:t> to locate the blood supply (these vessels could be above, below, or directly on the diaphragm) to prevent massive bleeding. We have to control the abnormal systemic blood supply coming from a major Aorta by carefully tying the blood vessel first during the surgical procedure.</a:t>
            </a:r>
            <a:endParaRPr sz="1200">
              <a:solidFill>
                <a:srgbClr val="6AA84F"/>
              </a:solidFill>
              <a:latin typeface="Mada"/>
              <a:ea typeface="Mada"/>
              <a:cs typeface="Mada"/>
              <a:sym typeface="Mada"/>
            </a:endParaRPr>
          </a:p>
        </p:txBody>
      </p:sp>
      <p:sp>
        <p:nvSpPr>
          <p:cNvPr id="227" name="Google Shape;227;p17"/>
          <p:cNvSpPr/>
          <p:nvPr/>
        </p:nvSpPr>
        <p:spPr>
          <a:xfrm>
            <a:off x="844250" y="417075"/>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7"/>
          <p:cNvSpPr txBox="1"/>
          <p:nvPr/>
        </p:nvSpPr>
        <p:spPr>
          <a:xfrm>
            <a:off x="969000" y="435300"/>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Pulmonary Sequestration</a:t>
            </a:r>
            <a:endParaRPr b="1" sz="1600">
              <a:solidFill>
                <a:srgbClr val="E29578"/>
              </a:solidFill>
              <a:latin typeface="Lora"/>
              <a:ea typeface="Lora"/>
              <a:cs typeface="Lora"/>
              <a:sym typeface="Lora"/>
            </a:endParaRPr>
          </a:p>
        </p:txBody>
      </p:sp>
      <p:sp>
        <p:nvSpPr>
          <p:cNvPr id="229" name="Google Shape;229;p17"/>
          <p:cNvSpPr/>
          <p:nvPr/>
        </p:nvSpPr>
        <p:spPr>
          <a:xfrm>
            <a:off x="844250" y="5968036"/>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7"/>
          <p:cNvSpPr txBox="1"/>
          <p:nvPr/>
        </p:nvSpPr>
        <p:spPr>
          <a:xfrm>
            <a:off x="969000" y="5986261"/>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Bronchogenic Cyst</a:t>
            </a:r>
            <a:r>
              <a:rPr b="1" baseline="30000" lang="en-GB" sz="1600">
                <a:solidFill>
                  <a:srgbClr val="E29578"/>
                </a:solidFill>
                <a:latin typeface="Lora"/>
                <a:ea typeface="Lora"/>
                <a:cs typeface="Lora"/>
                <a:sym typeface="Lora"/>
              </a:rPr>
              <a:t>2</a:t>
            </a:r>
            <a:endParaRPr b="1" baseline="30000" sz="1600">
              <a:solidFill>
                <a:srgbClr val="E29578"/>
              </a:solidFill>
              <a:latin typeface="Lora"/>
              <a:ea typeface="Lora"/>
              <a:cs typeface="Lora"/>
              <a:sym typeface="Lora"/>
            </a:endParaRPr>
          </a:p>
        </p:txBody>
      </p:sp>
      <p:pic>
        <p:nvPicPr>
          <p:cNvPr id="231" name="Google Shape;231;p17"/>
          <p:cNvPicPr preferRelativeResize="0"/>
          <p:nvPr/>
        </p:nvPicPr>
        <p:blipFill rotWithShape="1">
          <a:blip r:embed="rId3">
            <a:alphaModFix/>
          </a:blip>
          <a:srcRect b="2806" l="1864" r="2027" t="2379"/>
          <a:stretch/>
        </p:blipFill>
        <p:spPr>
          <a:xfrm>
            <a:off x="5683450" y="6523151"/>
            <a:ext cx="1555350" cy="927175"/>
          </a:xfrm>
          <a:prstGeom prst="rect">
            <a:avLst/>
          </a:prstGeom>
          <a:noFill/>
          <a:ln cap="flat" cmpd="sng" w="9525">
            <a:solidFill>
              <a:srgbClr val="000000"/>
            </a:solidFill>
            <a:prstDash val="solid"/>
            <a:round/>
            <a:headEnd len="sm" w="sm" type="none"/>
            <a:tailEnd len="sm" w="sm" type="none"/>
          </a:ln>
        </p:spPr>
      </p:pic>
      <p:pic>
        <p:nvPicPr>
          <p:cNvPr id="232" name="Google Shape;232;p17"/>
          <p:cNvPicPr preferRelativeResize="0"/>
          <p:nvPr/>
        </p:nvPicPr>
        <p:blipFill rotWithShape="1">
          <a:blip r:embed="rId4">
            <a:alphaModFix/>
          </a:blip>
          <a:srcRect b="3390" l="2354" r="1933" t="2941"/>
          <a:stretch/>
        </p:blipFill>
        <p:spPr>
          <a:xfrm>
            <a:off x="5683450" y="7833379"/>
            <a:ext cx="1555350" cy="1326625"/>
          </a:xfrm>
          <a:prstGeom prst="rect">
            <a:avLst/>
          </a:prstGeom>
          <a:noFill/>
          <a:ln cap="flat" cmpd="sng" w="9525">
            <a:solidFill>
              <a:srgbClr val="000000"/>
            </a:solidFill>
            <a:prstDash val="solid"/>
            <a:round/>
            <a:headEnd len="sm" w="sm" type="none"/>
            <a:tailEnd len="sm" w="sm" type="none"/>
          </a:ln>
        </p:spPr>
      </p:pic>
      <p:sp>
        <p:nvSpPr>
          <p:cNvPr id="233" name="Google Shape;233;p17"/>
          <p:cNvSpPr/>
          <p:nvPr/>
        </p:nvSpPr>
        <p:spPr>
          <a:xfrm>
            <a:off x="6156700" y="6559051"/>
            <a:ext cx="394800" cy="4269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7"/>
          <p:cNvSpPr/>
          <p:nvPr/>
        </p:nvSpPr>
        <p:spPr>
          <a:xfrm>
            <a:off x="5850800" y="8440804"/>
            <a:ext cx="256500" cy="3093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7"/>
          <p:cNvSpPr txBox="1"/>
          <p:nvPr/>
        </p:nvSpPr>
        <p:spPr>
          <a:xfrm>
            <a:off x="6491548" y="6364226"/>
            <a:ext cx="882300" cy="468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A</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236" name="Google Shape;236;p17"/>
          <p:cNvSpPr txBox="1"/>
          <p:nvPr/>
        </p:nvSpPr>
        <p:spPr>
          <a:xfrm>
            <a:off x="6491548" y="7695252"/>
            <a:ext cx="882300" cy="468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B</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pic>
        <p:nvPicPr>
          <p:cNvPr id="237" name="Google Shape;237;p17"/>
          <p:cNvPicPr preferRelativeResize="0"/>
          <p:nvPr/>
        </p:nvPicPr>
        <p:blipFill>
          <a:blip r:embed="rId5">
            <a:alphaModFix/>
          </a:blip>
          <a:stretch>
            <a:fillRect/>
          </a:stretch>
        </p:blipFill>
        <p:spPr>
          <a:xfrm>
            <a:off x="2371700" y="3271600"/>
            <a:ext cx="2922950" cy="2451500"/>
          </a:xfrm>
          <a:prstGeom prst="rect">
            <a:avLst/>
          </a:prstGeom>
          <a:noFill/>
          <a:ln>
            <a:noFill/>
          </a:ln>
        </p:spPr>
      </p:pic>
      <p:sp>
        <p:nvSpPr>
          <p:cNvPr id="238" name="Google Shape;238;p17"/>
          <p:cNvSpPr/>
          <p:nvPr/>
        </p:nvSpPr>
        <p:spPr>
          <a:xfrm>
            <a:off x="5180400" y="4168950"/>
            <a:ext cx="660000" cy="614100"/>
          </a:xfrm>
          <a:prstGeom prst="wedgeEllipseCallout">
            <a:avLst>
              <a:gd fmla="val -122095" name="adj1"/>
              <a:gd fmla="val -17501" name="adj2"/>
            </a:avLst>
          </a:prstGeom>
          <a:noFill/>
          <a:ln cap="flat" cmpd="sng" w="9525">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7"/>
          <p:cNvSpPr txBox="1"/>
          <p:nvPr/>
        </p:nvSpPr>
        <p:spPr>
          <a:xfrm>
            <a:off x="5134350" y="4207350"/>
            <a:ext cx="752100" cy="46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600">
                <a:solidFill>
                  <a:srgbClr val="999999"/>
                </a:solidFill>
                <a:latin typeface="Mada"/>
                <a:ea typeface="Mada"/>
                <a:cs typeface="Mada"/>
                <a:sym typeface="Mada"/>
              </a:rPr>
              <a:t>arterial blood supply from the systemic circulation.</a:t>
            </a:r>
            <a:endParaRPr sz="600">
              <a:solidFill>
                <a:srgbClr val="999999"/>
              </a:solidFill>
              <a:latin typeface="Mada"/>
              <a:ea typeface="Mada"/>
              <a:cs typeface="Mada"/>
              <a:sym typeface="Mad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8"/>
          <p:cNvSpPr txBox="1"/>
          <p:nvPr/>
        </p:nvSpPr>
        <p:spPr>
          <a:xfrm>
            <a:off x="1114225" y="247888"/>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Diseases of the lung:</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246" name="Google Shape;246;p18"/>
          <p:cNvCxnSpPr/>
          <p:nvPr/>
        </p:nvCxnSpPr>
        <p:spPr>
          <a:xfrm>
            <a:off x="2077075" y="753750"/>
            <a:ext cx="3600000" cy="3900"/>
          </a:xfrm>
          <a:prstGeom prst="straightConnector1">
            <a:avLst/>
          </a:prstGeom>
          <a:noFill/>
          <a:ln cap="flat" cmpd="sng" w="19050">
            <a:solidFill>
              <a:srgbClr val="83C5BE"/>
            </a:solidFill>
            <a:prstDash val="solid"/>
            <a:round/>
            <a:headEnd len="med" w="med" type="oval"/>
            <a:tailEnd len="med" w="med" type="oval"/>
          </a:ln>
        </p:spPr>
      </p:cxnSp>
      <p:grpSp>
        <p:nvGrpSpPr>
          <p:cNvPr id="247" name="Google Shape;247;p18"/>
          <p:cNvGrpSpPr/>
          <p:nvPr/>
        </p:nvGrpSpPr>
        <p:grpSpPr>
          <a:xfrm>
            <a:off x="323344" y="884990"/>
            <a:ext cx="467181" cy="476434"/>
            <a:chOff x="2410712" y="2415450"/>
            <a:chExt cx="312600" cy="312600"/>
          </a:xfrm>
        </p:grpSpPr>
        <p:sp>
          <p:nvSpPr>
            <p:cNvPr id="248" name="Google Shape;248;p1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0" name="Google Shape;250;p18"/>
          <p:cNvSpPr txBox="1"/>
          <p:nvPr/>
        </p:nvSpPr>
        <p:spPr>
          <a:xfrm>
            <a:off x="780625" y="911625"/>
            <a:ext cx="4591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2- </a:t>
            </a:r>
            <a:r>
              <a:rPr b="1" lang="en-GB" sz="1800">
                <a:solidFill>
                  <a:srgbClr val="006D77"/>
                </a:solidFill>
                <a:highlight>
                  <a:srgbClr val="EDF9F9"/>
                </a:highlight>
                <a:latin typeface="Lora"/>
                <a:ea typeface="Lora"/>
                <a:cs typeface="Lora"/>
                <a:sym typeface="Lora"/>
              </a:rPr>
              <a:t>Infectious Lung Disease:</a:t>
            </a:r>
            <a:endParaRPr b="1" sz="1800">
              <a:solidFill>
                <a:srgbClr val="006D77"/>
              </a:solidFill>
              <a:highlight>
                <a:srgbClr val="EDF9F9"/>
              </a:highlight>
              <a:latin typeface="Lora"/>
              <a:ea typeface="Lora"/>
              <a:cs typeface="Lora"/>
              <a:sym typeface="Lora"/>
            </a:endParaRPr>
          </a:p>
        </p:txBody>
      </p:sp>
      <p:sp>
        <p:nvSpPr>
          <p:cNvPr id="251" name="Google Shape;251;p18"/>
          <p:cNvSpPr/>
          <p:nvPr/>
        </p:nvSpPr>
        <p:spPr>
          <a:xfrm rot="10800000">
            <a:off x="696403" y="2038146"/>
            <a:ext cx="287700" cy="135900"/>
          </a:xfrm>
          <a:prstGeom prst="triangl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8"/>
          <p:cNvSpPr/>
          <p:nvPr/>
        </p:nvSpPr>
        <p:spPr>
          <a:xfrm>
            <a:off x="542700" y="1552987"/>
            <a:ext cx="627900" cy="5292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8"/>
          <p:cNvSpPr txBox="1"/>
          <p:nvPr/>
        </p:nvSpPr>
        <p:spPr>
          <a:xfrm>
            <a:off x="696400" y="1500387"/>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83C5BE"/>
                </a:solidFill>
                <a:latin typeface="Life Savers ExtraBold"/>
                <a:ea typeface="Life Savers ExtraBold"/>
                <a:cs typeface="Life Savers ExtraBold"/>
                <a:sym typeface="Life Savers ExtraBold"/>
              </a:rPr>
              <a:t>1</a:t>
            </a:r>
            <a:endParaRPr sz="3000">
              <a:solidFill>
                <a:srgbClr val="83C5BE"/>
              </a:solidFill>
              <a:latin typeface="Life Savers ExtraBold"/>
              <a:ea typeface="Life Savers ExtraBold"/>
              <a:cs typeface="Life Savers ExtraBold"/>
              <a:sym typeface="Life Savers ExtraBold"/>
            </a:endParaRPr>
          </a:p>
        </p:txBody>
      </p:sp>
      <p:cxnSp>
        <p:nvCxnSpPr>
          <p:cNvPr id="254" name="Google Shape;254;p18"/>
          <p:cNvCxnSpPr/>
          <p:nvPr/>
        </p:nvCxnSpPr>
        <p:spPr>
          <a:xfrm>
            <a:off x="1390771" y="1806418"/>
            <a:ext cx="480300" cy="0"/>
          </a:xfrm>
          <a:prstGeom prst="straightConnector1">
            <a:avLst/>
          </a:prstGeom>
          <a:noFill/>
          <a:ln cap="flat" cmpd="sng" w="19050">
            <a:solidFill>
              <a:srgbClr val="83C5BE"/>
            </a:solidFill>
            <a:prstDash val="solid"/>
            <a:round/>
            <a:headEnd len="med" w="med" type="none"/>
            <a:tailEnd len="med" w="med" type="oval"/>
          </a:ln>
        </p:spPr>
      </p:cxnSp>
      <p:sp>
        <p:nvSpPr>
          <p:cNvPr id="255" name="Google Shape;255;p18"/>
          <p:cNvSpPr/>
          <p:nvPr/>
        </p:nvSpPr>
        <p:spPr>
          <a:xfrm rot="10800000">
            <a:off x="2244477" y="2038146"/>
            <a:ext cx="287700" cy="135900"/>
          </a:xfrm>
          <a:prstGeom prst="triangle">
            <a:avLst>
              <a:gd fmla="val 50000" name="adj"/>
            </a:avLst>
          </a:pr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8"/>
          <p:cNvSpPr/>
          <p:nvPr/>
        </p:nvSpPr>
        <p:spPr>
          <a:xfrm>
            <a:off x="2090775" y="1552987"/>
            <a:ext cx="627900" cy="529200"/>
          </a:xfrm>
          <a:prstGeom prst="roundRect">
            <a:avLst>
              <a:gd fmla="val 16667"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8"/>
          <p:cNvSpPr txBox="1"/>
          <p:nvPr/>
        </p:nvSpPr>
        <p:spPr>
          <a:xfrm>
            <a:off x="2458894" y="1670600"/>
            <a:ext cx="369000" cy="27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8"/>
          <p:cNvSpPr txBox="1"/>
          <p:nvPr/>
        </p:nvSpPr>
        <p:spPr>
          <a:xfrm>
            <a:off x="2201199" y="1487899"/>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E29578"/>
                </a:solidFill>
                <a:latin typeface="Life Savers ExtraBold"/>
                <a:ea typeface="Life Savers ExtraBold"/>
                <a:cs typeface="Life Savers ExtraBold"/>
                <a:sym typeface="Life Savers ExtraBold"/>
              </a:rPr>
              <a:t>2</a:t>
            </a:r>
            <a:endParaRPr sz="3000">
              <a:solidFill>
                <a:srgbClr val="E29578"/>
              </a:solidFill>
              <a:latin typeface="Life Savers ExtraBold"/>
              <a:ea typeface="Life Savers ExtraBold"/>
              <a:cs typeface="Life Savers ExtraBold"/>
              <a:sym typeface="Life Savers ExtraBold"/>
            </a:endParaRPr>
          </a:p>
        </p:txBody>
      </p:sp>
      <p:cxnSp>
        <p:nvCxnSpPr>
          <p:cNvPr id="259" name="Google Shape;259;p18"/>
          <p:cNvCxnSpPr/>
          <p:nvPr/>
        </p:nvCxnSpPr>
        <p:spPr>
          <a:xfrm>
            <a:off x="2862646" y="1806418"/>
            <a:ext cx="480300" cy="0"/>
          </a:xfrm>
          <a:prstGeom prst="straightConnector1">
            <a:avLst/>
          </a:prstGeom>
          <a:noFill/>
          <a:ln cap="flat" cmpd="sng" w="19050">
            <a:solidFill>
              <a:srgbClr val="83C5BE"/>
            </a:solidFill>
            <a:prstDash val="solid"/>
            <a:round/>
            <a:headEnd len="med" w="med" type="none"/>
            <a:tailEnd len="med" w="med" type="oval"/>
          </a:ln>
        </p:spPr>
      </p:cxnSp>
      <p:sp>
        <p:nvSpPr>
          <p:cNvPr id="260" name="Google Shape;260;p18"/>
          <p:cNvSpPr/>
          <p:nvPr/>
        </p:nvSpPr>
        <p:spPr>
          <a:xfrm rot="10800000">
            <a:off x="3716352" y="2038146"/>
            <a:ext cx="287700" cy="135900"/>
          </a:xfrm>
          <a:prstGeom prst="triangl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8"/>
          <p:cNvSpPr/>
          <p:nvPr/>
        </p:nvSpPr>
        <p:spPr>
          <a:xfrm>
            <a:off x="3562650" y="1552987"/>
            <a:ext cx="627900" cy="5292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83C5BE"/>
              </a:solidFill>
            </a:endParaRPr>
          </a:p>
        </p:txBody>
      </p:sp>
      <p:sp>
        <p:nvSpPr>
          <p:cNvPr id="262" name="Google Shape;262;p18"/>
          <p:cNvSpPr txBox="1"/>
          <p:nvPr/>
        </p:nvSpPr>
        <p:spPr>
          <a:xfrm>
            <a:off x="3673074" y="1487899"/>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83C5BE"/>
                </a:solidFill>
                <a:latin typeface="Life Savers ExtraBold"/>
                <a:ea typeface="Life Savers ExtraBold"/>
                <a:cs typeface="Life Savers ExtraBold"/>
                <a:sym typeface="Life Savers ExtraBold"/>
              </a:rPr>
              <a:t>3</a:t>
            </a:r>
            <a:endParaRPr sz="3000">
              <a:solidFill>
                <a:srgbClr val="83C5BE"/>
              </a:solidFill>
              <a:latin typeface="Life Savers ExtraBold"/>
              <a:ea typeface="Life Savers ExtraBold"/>
              <a:cs typeface="Life Savers ExtraBold"/>
              <a:sym typeface="Life Savers ExtraBold"/>
            </a:endParaRPr>
          </a:p>
        </p:txBody>
      </p:sp>
      <p:cxnSp>
        <p:nvCxnSpPr>
          <p:cNvPr id="263" name="Google Shape;263;p18"/>
          <p:cNvCxnSpPr/>
          <p:nvPr/>
        </p:nvCxnSpPr>
        <p:spPr>
          <a:xfrm>
            <a:off x="4334521" y="1806418"/>
            <a:ext cx="480300" cy="0"/>
          </a:xfrm>
          <a:prstGeom prst="straightConnector1">
            <a:avLst/>
          </a:prstGeom>
          <a:noFill/>
          <a:ln cap="flat" cmpd="sng" w="19050">
            <a:solidFill>
              <a:srgbClr val="83C5BE"/>
            </a:solidFill>
            <a:prstDash val="solid"/>
            <a:round/>
            <a:headEnd len="med" w="med" type="none"/>
            <a:tailEnd len="med" w="med" type="oval"/>
          </a:ln>
        </p:spPr>
      </p:cxnSp>
      <p:sp>
        <p:nvSpPr>
          <p:cNvPr id="264" name="Google Shape;264;p18"/>
          <p:cNvSpPr/>
          <p:nvPr/>
        </p:nvSpPr>
        <p:spPr>
          <a:xfrm rot="10800000">
            <a:off x="5188227" y="2038146"/>
            <a:ext cx="287700" cy="135900"/>
          </a:xfrm>
          <a:prstGeom prst="triangle">
            <a:avLst>
              <a:gd fmla="val 50000" name="adj"/>
            </a:avLst>
          </a:pr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8"/>
          <p:cNvSpPr/>
          <p:nvPr/>
        </p:nvSpPr>
        <p:spPr>
          <a:xfrm>
            <a:off x="5034525" y="1552987"/>
            <a:ext cx="627900" cy="529200"/>
          </a:xfrm>
          <a:prstGeom prst="roundRect">
            <a:avLst>
              <a:gd fmla="val 16667"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8"/>
          <p:cNvSpPr txBox="1"/>
          <p:nvPr/>
        </p:nvSpPr>
        <p:spPr>
          <a:xfrm>
            <a:off x="5124424" y="1487912"/>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E29578"/>
                </a:solidFill>
                <a:latin typeface="Life Savers ExtraBold"/>
                <a:ea typeface="Life Savers ExtraBold"/>
                <a:cs typeface="Life Savers ExtraBold"/>
                <a:sym typeface="Life Savers ExtraBold"/>
              </a:rPr>
              <a:t>4</a:t>
            </a:r>
            <a:endParaRPr sz="3000">
              <a:solidFill>
                <a:srgbClr val="E29578"/>
              </a:solidFill>
              <a:latin typeface="Life Savers ExtraBold"/>
              <a:ea typeface="Life Savers ExtraBold"/>
              <a:cs typeface="Life Savers ExtraBold"/>
              <a:sym typeface="Life Savers ExtraBold"/>
            </a:endParaRPr>
          </a:p>
        </p:txBody>
      </p:sp>
      <p:sp>
        <p:nvSpPr>
          <p:cNvPr id="267" name="Google Shape;267;p18"/>
          <p:cNvSpPr txBox="1"/>
          <p:nvPr/>
        </p:nvSpPr>
        <p:spPr>
          <a:xfrm>
            <a:off x="273925" y="2181675"/>
            <a:ext cx="1240500" cy="40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GB">
                <a:latin typeface="Mada"/>
                <a:ea typeface="Mada"/>
                <a:cs typeface="Mada"/>
                <a:sym typeface="Mada"/>
              </a:rPr>
              <a:t>Lung abscess</a:t>
            </a:r>
            <a:endParaRPr>
              <a:latin typeface="Mada"/>
              <a:ea typeface="Mada"/>
              <a:cs typeface="Mada"/>
              <a:sym typeface="Mada"/>
            </a:endParaRPr>
          </a:p>
        </p:txBody>
      </p:sp>
      <p:sp>
        <p:nvSpPr>
          <p:cNvPr id="268" name="Google Shape;268;p18"/>
          <p:cNvSpPr txBox="1"/>
          <p:nvPr/>
        </p:nvSpPr>
        <p:spPr>
          <a:xfrm>
            <a:off x="1749300" y="2181675"/>
            <a:ext cx="1392000" cy="40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Clr>
                <a:srgbClr val="000000"/>
              </a:buClr>
              <a:buSzPts val="1100"/>
              <a:buFont typeface="Arial"/>
              <a:buNone/>
            </a:pPr>
            <a:r>
              <a:rPr lang="en-GB">
                <a:latin typeface="Mada"/>
                <a:ea typeface="Mada"/>
                <a:cs typeface="Mada"/>
                <a:sym typeface="Mada"/>
              </a:rPr>
              <a:t>Bronchiectasis </a:t>
            </a:r>
            <a:endParaRPr>
              <a:latin typeface="Mada"/>
              <a:ea typeface="Mada"/>
              <a:cs typeface="Mada"/>
              <a:sym typeface="Mada"/>
            </a:endParaRPr>
          </a:p>
        </p:txBody>
      </p:sp>
      <p:sp>
        <p:nvSpPr>
          <p:cNvPr id="269" name="Google Shape;269;p18"/>
          <p:cNvSpPr txBox="1"/>
          <p:nvPr/>
        </p:nvSpPr>
        <p:spPr>
          <a:xfrm>
            <a:off x="3333000" y="2181675"/>
            <a:ext cx="1240500" cy="40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GB">
                <a:latin typeface="Mada"/>
                <a:ea typeface="Mada"/>
                <a:cs typeface="Mada"/>
                <a:sym typeface="Mada"/>
              </a:rPr>
              <a:t>Tuberculosis</a:t>
            </a:r>
            <a:endParaRPr>
              <a:latin typeface="Mada"/>
              <a:ea typeface="Mada"/>
              <a:cs typeface="Mada"/>
              <a:sym typeface="Mada"/>
            </a:endParaRPr>
          </a:p>
        </p:txBody>
      </p:sp>
      <p:sp>
        <p:nvSpPr>
          <p:cNvPr id="270" name="Google Shape;270;p18"/>
          <p:cNvSpPr txBox="1"/>
          <p:nvPr/>
        </p:nvSpPr>
        <p:spPr>
          <a:xfrm>
            <a:off x="4842297" y="2181675"/>
            <a:ext cx="1165800" cy="40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GB">
                <a:latin typeface="Mada"/>
                <a:ea typeface="Mada"/>
                <a:cs typeface="Mada"/>
                <a:sym typeface="Mada"/>
              </a:rPr>
              <a:t>Aspergillosis</a:t>
            </a:r>
            <a:endParaRPr>
              <a:latin typeface="Mada"/>
              <a:ea typeface="Mada"/>
              <a:cs typeface="Mada"/>
              <a:sym typeface="Mada"/>
            </a:endParaRPr>
          </a:p>
        </p:txBody>
      </p:sp>
      <p:cxnSp>
        <p:nvCxnSpPr>
          <p:cNvPr id="271" name="Google Shape;271;p18"/>
          <p:cNvCxnSpPr/>
          <p:nvPr/>
        </p:nvCxnSpPr>
        <p:spPr>
          <a:xfrm>
            <a:off x="5834446" y="1806418"/>
            <a:ext cx="480300" cy="0"/>
          </a:xfrm>
          <a:prstGeom prst="straightConnector1">
            <a:avLst/>
          </a:prstGeom>
          <a:noFill/>
          <a:ln cap="flat" cmpd="sng" w="19050">
            <a:solidFill>
              <a:srgbClr val="83C5BE"/>
            </a:solidFill>
            <a:prstDash val="solid"/>
            <a:round/>
            <a:headEnd len="med" w="med" type="none"/>
            <a:tailEnd len="med" w="med" type="oval"/>
          </a:ln>
        </p:spPr>
      </p:cxnSp>
      <p:sp>
        <p:nvSpPr>
          <p:cNvPr id="272" name="Google Shape;272;p18"/>
          <p:cNvSpPr/>
          <p:nvPr/>
        </p:nvSpPr>
        <p:spPr>
          <a:xfrm rot="10800000">
            <a:off x="6688152" y="2038146"/>
            <a:ext cx="287700" cy="135900"/>
          </a:xfrm>
          <a:prstGeom prst="triangl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8"/>
          <p:cNvSpPr/>
          <p:nvPr/>
        </p:nvSpPr>
        <p:spPr>
          <a:xfrm>
            <a:off x="6534450" y="1552987"/>
            <a:ext cx="627900" cy="5292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83C5BE"/>
              </a:solidFill>
            </a:endParaRPr>
          </a:p>
        </p:txBody>
      </p:sp>
      <p:sp>
        <p:nvSpPr>
          <p:cNvPr id="274" name="Google Shape;274;p18"/>
          <p:cNvSpPr txBox="1"/>
          <p:nvPr/>
        </p:nvSpPr>
        <p:spPr>
          <a:xfrm>
            <a:off x="6644874" y="1487899"/>
            <a:ext cx="287700" cy="27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83C5BE"/>
                </a:solidFill>
                <a:latin typeface="Life Savers ExtraBold"/>
                <a:ea typeface="Life Savers ExtraBold"/>
                <a:cs typeface="Life Savers ExtraBold"/>
                <a:sym typeface="Life Savers ExtraBold"/>
              </a:rPr>
              <a:t>5</a:t>
            </a:r>
            <a:endParaRPr sz="3000">
              <a:solidFill>
                <a:srgbClr val="83C5BE"/>
              </a:solidFill>
              <a:latin typeface="Life Savers ExtraBold"/>
              <a:ea typeface="Life Savers ExtraBold"/>
              <a:cs typeface="Life Savers ExtraBold"/>
              <a:sym typeface="Life Savers ExtraBold"/>
            </a:endParaRPr>
          </a:p>
        </p:txBody>
      </p:sp>
      <p:sp>
        <p:nvSpPr>
          <p:cNvPr id="275" name="Google Shape;275;p18"/>
          <p:cNvSpPr txBox="1"/>
          <p:nvPr/>
        </p:nvSpPr>
        <p:spPr>
          <a:xfrm>
            <a:off x="6191250" y="2181675"/>
            <a:ext cx="1240500" cy="40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GB">
                <a:latin typeface="Mada"/>
                <a:ea typeface="Mada"/>
                <a:cs typeface="Mada"/>
                <a:sym typeface="Mada"/>
              </a:rPr>
              <a:t>Hydatid Cyst </a:t>
            </a:r>
            <a:endParaRPr>
              <a:latin typeface="Mada"/>
              <a:ea typeface="Mada"/>
              <a:cs typeface="Mada"/>
              <a:sym typeface="Mada"/>
            </a:endParaRPr>
          </a:p>
        </p:txBody>
      </p:sp>
      <p:sp>
        <p:nvSpPr>
          <p:cNvPr id="276" name="Google Shape;276;p18"/>
          <p:cNvSpPr txBox="1"/>
          <p:nvPr/>
        </p:nvSpPr>
        <p:spPr>
          <a:xfrm>
            <a:off x="22571" y="4391892"/>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Causes</a:t>
            </a:r>
            <a:endParaRPr>
              <a:solidFill>
                <a:srgbClr val="006D77"/>
              </a:solidFill>
              <a:latin typeface="Mada"/>
              <a:ea typeface="Mada"/>
              <a:cs typeface="Mada"/>
              <a:sym typeface="Mada"/>
            </a:endParaRPr>
          </a:p>
        </p:txBody>
      </p:sp>
      <p:grpSp>
        <p:nvGrpSpPr>
          <p:cNvPr id="277" name="Google Shape;277;p18"/>
          <p:cNvGrpSpPr/>
          <p:nvPr/>
        </p:nvGrpSpPr>
        <p:grpSpPr>
          <a:xfrm>
            <a:off x="377741" y="3748741"/>
            <a:ext cx="893400" cy="459195"/>
            <a:chOff x="3969900" y="337650"/>
            <a:chExt cx="608500" cy="312675"/>
          </a:xfrm>
        </p:grpSpPr>
        <p:sp>
          <p:nvSpPr>
            <p:cNvPr id="278" name="Google Shape;278;p18"/>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8"/>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8"/>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8"/>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8"/>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3" name="Google Shape;283;p18"/>
          <p:cNvSpPr/>
          <p:nvPr/>
        </p:nvSpPr>
        <p:spPr>
          <a:xfrm>
            <a:off x="352425" y="2876550"/>
            <a:ext cx="2558700" cy="459300"/>
          </a:xfrm>
          <a:prstGeom prst="homePlate">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006D77"/>
                </a:solidFill>
                <a:latin typeface="Lora"/>
                <a:ea typeface="Lora"/>
                <a:cs typeface="Lora"/>
                <a:sym typeface="Lora"/>
              </a:rPr>
              <a:t>Lung Abscess</a:t>
            </a:r>
            <a:endParaRPr baseline="30000"/>
          </a:p>
        </p:txBody>
      </p:sp>
      <p:sp>
        <p:nvSpPr>
          <p:cNvPr id="284" name="Google Shape;284;p18"/>
          <p:cNvSpPr txBox="1"/>
          <p:nvPr/>
        </p:nvSpPr>
        <p:spPr>
          <a:xfrm>
            <a:off x="1238250" y="3686175"/>
            <a:ext cx="4019400" cy="8604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SzPts val="1200"/>
              <a:buFont typeface="Mada"/>
              <a:buChar char="●"/>
            </a:pPr>
            <a:r>
              <a:rPr lang="en-GB" sz="1200">
                <a:solidFill>
                  <a:srgbClr val="6AA84F"/>
                </a:solidFill>
                <a:latin typeface="Mada"/>
                <a:ea typeface="Mada"/>
                <a:cs typeface="Mada"/>
                <a:sym typeface="Mada"/>
              </a:rPr>
              <a:t>Immunocompromised (Diabetic, HIV, etc), complication of pneumonia, bronchial obstruction (by tumor</a:t>
            </a:r>
            <a:r>
              <a:rPr lang="en-GB" sz="1200">
                <a:latin typeface="Mada"/>
                <a:ea typeface="Mada"/>
                <a:cs typeface="Mada"/>
                <a:sym typeface="Mada"/>
              </a:rPr>
              <a:t> </a:t>
            </a:r>
            <a:r>
              <a:rPr lang="en-GB" sz="1200">
                <a:solidFill>
                  <a:srgbClr val="999999"/>
                </a:solidFill>
                <a:latin typeface="Mada"/>
                <a:ea typeface="Mada"/>
                <a:cs typeface="Mada"/>
                <a:sym typeface="Mada"/>
              </a:rPr>
              <a:t>or inhaled foreign bodies especially In children) bacteremia, and septic emboli.</a:t>
            </a:r>
            <a:endParaRPr sz="1200">
              <a:solidFill>
                <a:srgbClr val="999999"/>
              </a:solidFill>
              <a:latin typeface="Mada"/>
              <a:ea typeface="Mada"/>
              <a:cs typeface="Mada"/>
              <a:sym typeface="Mada"/>
            </a:endParaRPr>
          </a:p>
        </p:txBody>
      </p:sp>
      <p:cxnSp>
        <p:nvCxnSpPr>
          <p:cNvPr id="285" name="Google Shape;285;p18"/>
          <p:cNvCxnSpPr/>
          <p:nvPr/>
        </p:nvCxnSpPr>
        <p:spPr>
          <a:xfrm>
            <a:off x="1428750" y="3790950"/>
            <a:ext cx="0" cy="762000"/>
          </a:xfrm>
          <a:prstGeom prst="straightConnector1">
            <a:avLst/>
          </a:prstGeom>
          <a:noFill/>
          <a:ln cap="flat" cmpd="sng" w="9525">
            <a:solidFill>
              <a:srgbClr val="B7B7B7"/>
            </a:solidFill>
            <a:prstDash val="solid"/>
            <a:round/>
            <a:headEnd len="med" w="med" type="none"/>
            <a:tailEnd len="med" w="med" type="none"/>
          </a:ln>
        </p:spPr>
      </p:cxnSp>
      <p:sp>
        <p:nvSpPr>
          <p:cNvPr id="286" name="Google Shape;286;p18"/>
          <p:cNvSpPr txBox="1"/>
          <p:nvPr/>
        </p:nvSpPr>
        <p:spPr>
          <a:xfrm>
            <a:off x="22571" y="5992092"/>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Clinical</a:t>
            </a:r>
            <a:endParaRPr b="1">
              <a:solidFill>
                <a:srgbClr val="006D77"/>
              </a:solidFill>
              <a:latin typeface="Mada"/>
              <a:ea typeface="Mada"/>
              <a:cs typeface="Mada"/>
              <a:sym typeface="Mada"/>
            </a:endParaRPr>
          </a:p>
          <a:p>
            <a:pPr indent="0" lvl="0" marL="0" rtl="0" algn="ctr">
              <a:spcBef>
                <a:spcPts val="0"/>
              </a:spcBef>
              <a:spcAft>
                <a:spcPts val="0"/>
              </a:spcAft>
              <a:buNone/>
            </a:pPr>
            <a:r>
              <a:rPr b="1" lang="en-GB">
                <a:solidFill>
                  <a:srgbClr val="006D77"/>
                </a:solidFill>
                <a:latin typeface="Mada"/>
                <a:ea typeface="Mada"/>
                <a:cs typeface="Mada"/>
                <a:sym typeface="Mada"/>
              </a:rPr>
              <a:t>Feature</a:t>
            </a:r>
            <a:endParaRPr b="1">
              <a:solidFill>
                <a:srgbClr val="006D77"/>
              </a:solidFill>
              <a:latin typeface="Mada"/>
              <a:ea typeface="Mada"/>
              <a:cs typeface="Mada"/>
              <a:sym typeface="Mada"/>
            </a:endParaRPr>
          </a:p>
        </p:txBody>
      </p:sp>
      <p:grpSp>
        <p:nvGrpSpPr>
          <p:cNvPr id="287" name="Google Shape;287;p18"/>
          <p:cNvGrpSpPr/>
          <p:nvPr/>
        </p:nvGrpSpPr>
        <p:grpSpPr>
          <a:xfrm>
            <a:off x="377741" y="5044141"/>
            <a:ext cx="893400" cy="459195"/>
            <a:chOff x="3969900" y="337650"/>
            <a:chExt cx="608500" cy="312675"/>
          </a:xfrm>
        </p:grpSpPr>
        <p:sp>
          <p:nvSpPr>
            <p:cNvPr id="288" name="Google Shape;288;p18"/>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8"/>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8"/>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8"/>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8"/>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93" name="Google Shape;293;p18"/>
          <p:cNvCxnSpPr/>
          <p:nvPr/>
        </p:nvCxnSpPr>
        <p:spPr>
          <a:xfrm>
            <a:off x="1428750" y="5238750"/>
            <a:ext cx="0" cy="762000"/>
          </a:xfrm>
          <a:prstGeom prst="straightConnector1">
            <a:avLst/>
          </a:prstGeom>
          <a:noFill/>
          <a:ln cap="flat" cmpd="sng" w="9525">
            <a:solidFill>
              <a:srgbClr val="B7B7B7"/>
            </a:solidFill>
            <a:prstDash val="solid"/>
            <a:round/>
            <a:headEnd len="med" w="med" type="none"/>
            <a:tailEnd len="med" w="med" type="none"/>
          </a:ln>
        </p:spPr>
      </p:cxnSp>
      <p:sp>
        <p:nvSpPr>
          <p:cNvPr id="294" name="Google Shape;294;p18"/>
          <p:cNvSpPr txBox="1"/>
          <p:nvPr/>
        </p:nvSpPr>
        <p:spPr>
          <a:xfrm>
            <a:off x="1238250" y="5135900"/>
            <a:ext cx="4286100" cy="9963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SzPts val="1200"/>
              <a:buFont typeface="Mada"/>
              <a:buChar char="●"/>
            </a:pPr>
            <a:r>
              <a:rPr lang="en-GB" sz="1200">
                <a:solidFill>
                  <a:schemeClr val="dk1"/>
                </a:solidFill>
                <a:latin typeface="Mada"/>
                <a:ea typeface="Mada"/>
                <a:cs typeface="Mada"/>
                <a:sym typeface="Mada"/>
              </a:rPr>
              <a:t>Copious production of foul smelling sputum</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rgbClr val="6AA84F"/>
                </a:solidFill>
                <a:latin typeface="Mada"/>
                <a:ea typeface="Mada"/>
                <a:cs typeface="Mada"/>
                <a:sym typeface="Mada"/>
              </a:rPr>
              <a:t>Productive</a:t>
            </a:r>
            <a:r>
              <a:rPr lang="en-GB" sz="1200">
                <a:solidFill>
                  <a:schemeClr val="dk1"/>
                </a:solidFill>
                <a:latin typeface="Mada"/>
                <a:ea typeface="Mada"/>
                <a:cs typeface="Mada"/>
                <a:sym typeface="Mada"/>
              </a:rPr>
              <a:t> Cough </a:t>
            </a:r>
            <a:r>
              <a:rPr lang="en-GB" sz="1200">
                <a:solidFill>
                  <a:srgbClr val="6AA84F"/>
                </a:solidFill>
                <a:latin typeface="Mada"/>
                <a:ea typeface="Mada"/>
                <a:cs typeface="Mada"/>
                <a:sym typeface="Mada"/>
              </a:rPr>
              <a:t>+/- hemoptysis</a:t>
            </a:r>
            <a:endParaRPr sz="1200">
              <a:solidFill>
                <a:srgbClr val="6AA84F"/>
              </a:solidFill>
              <a:latin typeface="Mada"/>
              <a:ea typeface="Mada"/>
              <a:cs typeface="Mada"/>
              <a:sym typeface="Mada"/>
            </a:endParaRPr>
          </a:p>
          <a:p>
            <a:pPr indent="-173399"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 Septic, toxic, high fever &amp; chills</a:t>
            </a:r>
            <a:endParaRPr sz="1200">
              <a:solidFill>
                <a:srgbClr val="6AA84F"/>
              </a:solidFill>
              <a:latin typeface="Mada"/>
              <a:ea typeface="Mada"/>
              <a:cs typeface="Mada"/>
              <a:sym typeface="Mada"/>
            </a:endParaRPr>
          </a:p>
          <a:p>
            <a:pPr indent="-173399"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 Severe chest pain and difficulty breathing </a:t>
            </a:r>
            <a:endParaRPr sz="1200">
              <a:solidFill>
                <a:srgbClr val="6AA84F"/>
              </a:solidFill>
              <a:latin typeface="Mada"/>
              <a:ea typeface="Mada"/>
              <a:cs typeface="Mada"/>
              <a:sym typeface="Mada"/>
            </a:endParaRPr>
          </a:p>
        </p:txBody>
      </p:sp>
      <p:sp>
        <p:nvSpPr>
          <p:cNvPr id="295" name="Google Shape;295;p18"/>
          <p:cNvSpPr txBox="1"/>
          <p:nvPr/>
        </p:nvSpPr>
        <p:spPr>
          <a:xfrm>
            <a:off x="2918171" y="7516092"/>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Treatment</a:t>
            </a:r>
            <a:endParaRPr b="1">
              <a:solidFill>
                <a:srgbClr val="006D77"/>
              </a:solidFill>
              <a:latin typeface="Mada"/>
              <a:ea typeface="Mada"/>
              <a:cs typeface="Mada"/>
              <a:sym typeface="Mada"/>
            </a:endParaRPr>
          </a:p>
        </p:txBody>
      </p:sp>
      <p:grpSp>
        <p:nvGrpSpPr>
          <p:cNvPr id="296" name="Google Shape;296;p18"/>
          <p:cNvGrpSpPr/>
          <p:nvPr/>
        </p:nvGrpSpPr>
        <p:grpSpPr>
          <a:xfrm>
            <a:off x="3273341" y="6796741"/>
            <a:ext cx="893400" cy="459195"/>
            <a:chOff x="3969900" y="337650"/>
            <a:chExt cx="608500" cy="312675"/>
          </a:xfrm>
        </p:grpSpPr>
        <p:sp>
          <p:nvSpPr>
            <p:cNvPr id="297" name="Google Shape;297;p18"/>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8"/>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8"/>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8"/>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8"/>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02" name="Google Shape;302;p18"/>
          <p:cNvCxnSpPr/>
          <p:nvPr/>
        </p:nvCxnSpPr>
        <p:spPr>
          <a:xfrm>
            <a:off x="4324350" y="6991350"/>
            <a:ext cx="0" cy="762000"/>
          </a:xfrm>
          <a:prstGeom prst="straightConnector1">
            <a:avLst/>
          </a:prstGeom>
          <a:noFill/>
          <a:ln cap="flat" cmpd="sng" w="9525">
            <a:solidFill>
              <a:srgbClr val="B7B7B7"/>
            </a:solidFill>
            <a:prstDash val="solid"/>
            <a:round/>
            <a:headEnd len="med" w="med" type="none"/>
            <a:tailEnd len="med" w="med" type="none"/>
          </a:ln>
        </p:spPr>
      </p:cxnSp>
      <p:sp>
        <p:nvSpPr>
          <p:cNvPr id="303" name="Google Shape;303;p18"/>
          <p:cNvSpPr txBox="1"/>
          <p:nvPr/>
        </p:nvSpPr>
        <p:spPr>
          <a:xfrm>
            <a:off x="4362450" y="6905625"/>
            <a:ext cx="3150900" cy="10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6AA84F"/>
                </a:solidFill>
                <a:latin typeface="Mada"/>
                <a:ea typeface="Mada"/>
                <a:cs typeface="Mada"/>
                <a:sym typeface="Mada"/>
              </a:rPr>
              <a:t>Concerted management:</a:t>
            </a:r>
            <a:endParaRPr sz="1100">
              <a:solidFill>
                <a:srgbClr val="6AA84F"/>
              </a:solidFill>
              <a:latin typeface="Mada"/>
              <a:ea typeface="Mada"/>
              <a:cs typeface="Mada"/>
              <a:sym typeface="Mada"/>
            </a:endParaRPr>
          </a:p>
          <a:p>
            <a:pPr indent="-204849" lvl="0" marL="269999" rtl="0" algn="l">
              <a:spcBef>
                <a:spcPts val="0"/>
              </a:spcBef>
              <a:spcAft>
                <a:spcPts val="0"/>
              </a:spcAft>
              <a:buSzPts val="1100"/>
              <a:buFont typeface="Mada"/>
              <a:buChar char="●"/>
            </a:pPr>
            <a:r>
              <a:rPr lang="en-GB" sz="1100">
                <a:solidFill>
                  <a:schemeClr val="dk1"/>
                </a:solidFill>
                <a:latin typeface="Mada"/>
                <a:ea typeface="Mada"/>
                <a:cs typeface="Mada"/>
                <a:sym typeface="Mada"/>
              </a:rPr>
              <a:t>Antibiotics</a:t>
            </a:r>
            <a:endParaRPr baseline="30000" sz="1100">
              <a:solidFill>
                <a:schemeClr val="dk1"/>
              </a:solidFill>
              <a:latin typeface="Mada"/>
              <a:ea typeface="Mada"/>
              <a:cs typeface="Mada"/>
              <a:sym typeface="Mada"/>
            </a:endParaRPr>
          </a:p>
          <a:p>
            <a:pPr indent="-204849" lvl="0" marL="26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Drainage</a:t>
            </a:r>
            <a:r>
              <a:rPr lang="en-GB" sz="1100">
                <a:solidFill>
                  <a:srgbClr val="6AA84F"/>
                </a:solidFill>
                <a:latin typeface="Mada"/>
                <a:ea typeface="Mada"/>
                <a:cs typeface="Mada"/>
                <a:sym typeface="Mada"/>
              </a:rPr>
              <a:t> by pigtail catheters</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167049"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Internal </a:t>
            </a:r>
            <a:r>
              <a:rPr lang="en-GB" sz="1100">
                <a:solidFill>
                  <a:srgbClr val="999999"/>
                </a:solidFill>
                <a:latin typeface="Mada"/>
                <a:ea typeface="Mada"/>
                <a:cs typeface="Mada"/>
                <a:sym typeface="Mada"/>
              </a:rPr>
              <a:t>(bronchoscope).</a:t>
            </a:r>
            <a:endParaRPr sz="1100">
              <a:solidFill>
                <a:srgbClr val="999999"/>
              </a:solidFill>
              <a:latin typeface="Mada"/>
              <a:ea typeface="Mada"/>
              <a:cs typeface="Mada"/>
              <a:sym typeface="Mada"/>
            </a:endParaRPr>
          </a:p>
          <a:p>
            <a:pPr indent="-167049"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External </a:t>
            </a:r>
            <a:r>
              <a:rPr lang="en-GB" sz="1100">
                <a:solidFill>
                  <a:srgbClr val="999999"/>
                </a:solidFill>
                <a:latin typeface="Mada"/>
                <a:ea typeface="Mada"/>
                <a:cs typeface="Mada"/>
                <a:sym typeface="Mada"/>
              </a:rPr>
              <a:t>(Percutaneous Tube Drainage).</a:t>
            </a:r>
            <a:endParaRPr sz="1100">
              <a:solidFill>
                <a:srgbClr val="999999"/>
              </a:solidFill>
              <a:latin typeface="Mada"/>
              <a:ea typeface="Mada"/>
              <a:cs typeface="Mada"/>
              <a:sym typeface="Mada"/>
            </a:endParaRPr>
          </a:p>
        </p:txBody>
      </p:sp>
      <p:sp>
        <p:nvSpPr>
          <p:cNvPr id="304" name="Google Shape;304;p18"/>
          <p:cNvSpPr txBox="1"/>
          <p:nvPr/>
        </p:nvSpPr>
        <p:spPr>
          <a:xfrm>
            <a:off x="1371750" y="8669025"/>
            <a:ext cx="4286100" cy="1851600"/>
          </a:xfrm>
          <a:prstGeom prst="rect">
            <a:avLst/>
          </a:prstGeom>
          <a:noFill/>
          <a:ln>
            <a:noFill/>
          </a:ln>
        </p:spPr>
        <p:txBody>
          <a:bodyPr anchorCtr="0" anchor="t" bIns="91425" lIns="91425" spcFirstLastPara="1" rIns="91425" wrap="square" tIns="91425">
            <a:noAutofit/>
          </a:bodyPr>
          <a:lstStyle/>
          <a:p>
            <a:pPr indent="-250825" lvl="0" marL="36195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Pulmonary resection</a:t>
            </a:r>
            <a:endParaRPr sz="1100">
              <a:solidFill>
                <a:schemeClr val="dk1"/>
              </a:solidFill>
              <a:latin typeface="Mada"/>
              <a:ea typeface="Mada"/>
              <a:cs typeface="Mada"/>
              <a:sym typeface="Mada"/>
            </a:endParaRPr>
          </a:p>
          <a:p>
            <a:pPr indent="-250825" lvl="0" marL="36195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Type of Resection:</a:t>
            </a:r>
            <a:endParaRPr sz="1100">
              <a:solidFill>
                <a:schemeClr val="dk1"/>
              </a:solidFill>
              <a:latin typeface="Mada"/>
              <a:ea typeface="Mada"/>
              <a:cs typeface="Mada"/>
              <a:sym typeface="Mada"/>
            </a:endParaRPr>
          </a:p>
          <a:p>
            <a:pPr indent="-167049"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Lobectomy</a:t>
            </a:r>
            <a:endParaRPr sz="1100">
              <a:solidFill>
                <a:schemeClr val="dk1"/>
              </a:solidFill>
              <a:latin typeface="Mada"/>
              <a:ea typeface="Mada"/>
              <a:cs typeface="Mada"/>
              <a:sym typeface="Mada"/>
            </a:endParaRPr>
          </a:p>
          <a:p>
            <a:pPr indent="-167049"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Segmentectomy</a:t>
            </a:r>
            <a:endParaRPr sz="1100">
              <a:solidFill>
                <a:schemeClr val="dk1"/>
              </a:solidFill>
              <a:latin typeface="Mada"/>
              <a:ea typeface="Mada"/>
              <a:cs typeface="Mada"/>
              <a:sym typeface="Mada"/>
            </a:endParaRPr>
          </a:p>
          <a:p>
            <a:pPr indent="-167049" lvl="0" marL="457200" rtl="0" algn="l">
              <a:spcBef>
                <a:spcPts val="0"/>
              </a:spcBef>
              <a:spcAft>
                <a:spcPts val="0"/>
              </a:spcAft>
              <a:buClr>
                <a:schemeClr val="dk1"/>
              </a:buClr>
              <a:buSzPts val="1100"/>
              <a:buFont typeface="Mada"/>
              <a:buChar char="○"/>
            </a:pPr>
            <a:r>
              <a:rPr lang="en-GB" sz="1100">
                <a:solidFill>
                  <a:srgbClr val="6AA84F"/>
                </a:solidFill>
                <a:latin typeface="Mada"/>
                <a:ea typeface="Mada"/>
                <a:cs typeface="Mada"/>
                <a:sym typeface="Mada"/>
              </a:rPr>
              <a:t>Pneumonectomy</a:t>
            </a:r>
            <a:endParaRPr sz="1100">
              <a:solidFill>
                <a:srgbClr val="6AA84F"/>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pic>
        <p:nvPicPr>
          <p:cNvPr id="305" name="Google Shape;305;p18"/>
          <p:cNvPicPr preferRelativeResize="0"/>
          <p:nvPr/>
        </p:nvPicPr>
        <p:blipFill>
          <a:blip r:embed="rId3">
            <a:alphaModFix/>
          </a:blip>
          <a:stretch>
            <a:fillRect/>
          </a:stretch>
        </p:blipFill>
        <p:spPr>
          <a:xfrm>
            <a:off x="5622163" y="3740300"/>
            <a:ext cx="1574401" cy="1314726"/>
          </a:xfrm>
          <a:prstGeom prst="rect">
            <a:avLst/>
          </a:prstGeom>
          <a:noFill/>
          <a:ln cap="flat" cmpd="sng" w="9525">
            <a:solidFill>
              <a:schemeClr val="dk2"/>
            </a:solidFill>
            <a:prstDash val="solid"/>
            <a:round/>
            <a:headEnd len="sm" w="sm" type="none"/>
            <a:tailEnd len="sm" w="sm" type="none"/>
          </a:ln>
        </p:spPr>
      </p:pic>
      <p:sp>
        <p:nvSpPr>
          <p:cNvPr id="306" name="Google Shape;306;p18"/>
          <p:cNvSpPr/>
          <p:nvPr/>
        </p:nvSpPr>
        <p:spPr>
          <a:xfrm>
            <a:off x="5900563" y="3882100"/>
            <a:ext cx="534300" cy="5292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8"/>
          <p:cNvSpPr txBox="1"/>
          <p:nvPr/>
        </p:nvSpPr>
        <p:spPr>
          <a:xfrm>
            <a:off x="6455645" y="3582486"/>
            <a:ext cx="882300" cy="468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FFDDD2"/>
                </a:solidFill>
                <a:highlight>
                  <a:srgbClr val="FFDDD2"/>
                </a:highlight>
                <a:latin typeface="Mada"/>
                <a:ea typeface="Mada"/>
                <a:cs typeface="Mada"/>
                <a:sym typeface="Mada"/>
              </a:rPr>
              <a:t>.</a:t>
            </a:r>
            <a:r>
              <a:rPr b="1" lang="en-GB">
                <a:solidFill>
                  <a:srgbClr val="E29578"/>
                </a:solidFill>
                <a:highlight>
                  <a:srgbClr val="FFDDD2"/>
                </a:highlight>
                <a:latin typeface="Mada"/>
                <a:ea typeface="Mada"/>
                <a:cs typeface="Mada"/>
                <a:sym typeface="Mada"/>
              </a:rPr>
              <a:t>A</a:t>
            </a:r>
            <a:r>
              <a:rPr b="1" lang="en-GB">
                <a:solidFill>
                  <a:srgbClr val="FFDDD2"/>
                </a:solidFill>
                <a:highlight>
                  <a:srgbClr val="FFDDD2"/>
                </a:highlight>
                <a:latin typeface="Mada"/>
                <a:ea typeface="Mada"/>
                <a:cs typeface="Mada"/>
                <a:sym typeface="Mada"/>
              </a:rPr>
              <a:t>.</a:t>
            </a:r>
            <a:endParaRPr b="1">
              <a:solidFill>
                <a:srgbClr val="FFDDD2"/>
              </a:solidFill>
              <a:highlight>
                <a:srgbClr val="FFDDD2"/>
              </a:highlight>
            </a:endParaRPr>
          </a:p>
        </p:txBody>
      </p:sp>
      <p:sp>
        <p:nvSpPr>
          <p:cNvPr id="308" name="Google Shape;308;p18"/>
          <p:cNvSpPr txBox="1"/>
          <p:nvPr/>
        </p:nvSpPr>
        <p:spPr>
          <a:xfrm>
            <a:off x="5545975" y="5078500"/>
            <a:ext cx="1967100" cy="9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100">
                <a:solidFill>
                  <a:srgbClr val="6AA84F"/>
                </a:solidFill>
                <a:latin typeface="Mada"/>
                <a:ea typeface="Mada"/>
                <a:cs typeface="Mada"/>
                <a:sym typeface="Mada"/>
              </a:rPr>
              <a:t>Picture A: </a:t>
            </a:r>
            <a:r>
              <a:rPr lang="en-GB" sz="1100">
                <a:solidFill>
                  <a:srgbClr val="6AA84F"/>
                </a:solidFill>
                <a:latin typeface="Mada"/>
                <a:ea typeface="Mada"/>
                <a:cs typeface="Mada"/>
                <a:sym typeface="Mada"/>
              </a:rPr>
              <a:t>showing air-fluid level abscess in the right upper lobe of the lung (Air-fluid level means it’s made up of these two components).</a:t>
            </a:r>
            <a:endParaRPr sz="1100"/>
          </a:p>
        </p:txBody>
      </p:sp>
      <p:sp>
        <p:nvSpPr>
          <p:cNvPr id="309" name="Google Shape;309;p18"/>
          <p:cNvSpPr txBox="1"/>
          <p:nvPr/>
        </p:nvSpPr>
        <p:spPr>
          <a:xfrm>
            <a:off x="22571" y="9268692"/>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Surgery</a:t>
            </a:r>
            <a:endParaRPr b="1">
              <a:solidFill>
                <a:srgbClr val="006D77"/>
              </a:solidFill>
              <a:latin typeface="Mada"/>
              <a:ea typeface="Mada"/>
              <a:cs typeface="Mada"/>
              <a:sym typeface="Mada"/>
            </a:endParaRPr>
          </a:p>
        </p:txBody>
      </p:sp>
      <p:grpSp>
        <p:nvGrpSpPr>
          <p:cNvPr id="310" name="Google Shape;310;p18"/>
          <p:cNvGrpSpPr/>
          <p:nvPr/>
        </p:nvGrpSpPr>
        <p:grpSpPr>
          <a:xfrm>
            <a:off x="377741" y="8549341"/>
            <a:ext cx="893400" cy="459195"/>
            <a:chOff x="3969900" y="337650"/>
            <a:chExt cx="608500" cy="312675"/>
          </a:xfrm>
        </p:grpSpPr>
        <p:sp>
          <p:nvSpPr>
            <p:cNvPr id="311" name="Google Shape;311;p18"/>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8"/>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8"/>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8"/>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8"/>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16" name="Google Shape;316;p18"/>
          <p:cNvCxnSpPr/>
          <p:nvPr/>
        </p:nvCxnSpPr>
        <p:spPr>
          <a:xfrm>
            <a:off x="1428750" y="8743950"/>
            <a:ext cx="0" cy="762000"/>
          </a:xfrm>
          <a:prstGeom prst="straightConnector1">
            <a:avLst/>
          </a:prstGeom>
          <a:noFill/>
          <a:ln cap="flat" cmpd="sng" w="9525">
            <a:solidFill>
              <a:srgbClr val="B7B7B7"/>
            </a:solidFill>
            <a:prstDash val="solid"/>
            <a:round/>
            <a:headEnd len="med" w="med" type="none"/>
            <a:tailEnd len="med" w="med" type="none"/>
          </a:ln>
        </p:spPr>
      </p:cxnSp>
      <p:sp>
        <p:nvSpPr>
          <p:cNvPr id="317" name="Google Shape;317;p18"/>
          <p:cNvSpPr txBox="1"/>
          <p:nvPr/>
        </p:nvSpPr>
        <p:spPr>
          <a:xfrm>
            <a:off x="3171275" y="8670175"/>
            <a:ext cx="4418100" cy="912000"/>
          </a:xfrm>
          <a:prstGeom prst="rect">
            <a:avLst/>
          </a:prstGeom>
          <a:noFill/>
          <a:ln>
            <a:noFill/>
          </a:ln>
        </p:spPr>
        <p:txBody>
          <a:bodyPr anchorCtr="0" anchor="t" bIns="91425" lIns="91425" spcFirstLastPara="1" rIns="91425" wrap="square" tIns="91425">
            <a:noAutofit/>
          </a:bodyPr>
          <a:lstStyle/>
          <a:p>
            <a:pPr indent="-249850" lvl="0" marL="360000" rtl="0" algn="l">
              <a:spcBef>
                <a:spcPts val="0"/>
              </a:spcBef>
              <a:spcAft>
                <a:spcPts val="0"/>
              </a:spcAft>
              <a:buClr>
                <a:srgbClr val="FF0000"/>
              </a:buClr>
              <a:buSzPts val="1100"/>
              <a:buFont typeface="Mada"/>
              <a:buChar char="●"/>
            </a:pPr>
            <a:r>
              <a:rPr lang="en-GB" sz="1100">
                <a:solidFill>
                  <a:srgbClr val="FF0000"/>
                </a:solidFill>
                <a:latin typeface="Mada"/>
                <a:ea typeface="Mada"/>
                <a:cs typeface="Mada"/>
                <a:sym typeface="Mada"/>
              </a:rPr>
              <a:t>Resection Indications: </a:t>
            </a:r>
            <a:endParaRPr sz="1100">
              <a:solidFill>
                <a:srgbClr val="FF0000"/>
              </a:solidFill>
              <a:latin typeface="Mada"/>
              <a:ea typeface="Mada"/>
              <a:cs typeface="Mada"/>
              <a:sym typeface="Mada"/>
            </a:endParaRPr>
          </a:p>
          <a:p>
            <a:pPr indent="-159849" lvl="0" marL="4500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Failure of medical RX</a:t>
            </a:r>
            <a:endParaRPr sz="1100">
              <a:solidFill>
                <a:schemeClr val="dk1"/>
              </a:solidFill>
              <a:latin typeface="Mada"/>
              <a:ea typeface="Mada"/>
              <a:cs typeface="Mada"/>
              <a:sym typeface="Mada"/>
            </a:endParaRPr>
          </a:p>
          <a:p>
            <a:pPr indent="-159849" lvl="0" marL="4500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Giant abscess ( &gt;5cm)</a:t>
            </a:r>
            <a:endParaRPr sz="1100">
              <a:solidFill>
                <a:schemeClr val="dk1"/>
              </a:solidFill>
              <a:latin typeface="Mada"/>
              <a:ea typeface="Mada"/>
              <a:cs typeface="Mada"/>
              <a:sym typeface="Mada"/>
            </a:endParaRPr>
          </a:p>
          <a:p>
            <a:pPr indent="-159849" lvl="0" marL="4500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Hemorrhage</a:t>
            </a:r>
            <a:endParaRPr sz="1100">
              <a:solidFill>
                <a:schemeClr val="dk1"/>
              </a:solidFill>
              <a:latin typeface="Mada"/>
              <a:ea typeface="Mada"/>
              <a:cs typeface="Mada"/>
              <a:sym typeface="Mada"/>
            </a:endParaRPr>
          </a:p>
          <a:p>
            <a:pPr indent="-159849" lvl="0" marL="4500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Inability to rule out carcinoma</a:t>
            </a:r>
            <a:r>
              <a:rPr baseline="30000" lang="en-GB" sz="1100">
                <a:solidFill>
                  <a:schemeClr val="dk1"/>
                </a:solidFill>
                <a:latin typeface="Mada"/>
                <a:ea typeface="Mada"/>
                <a:cs typeface="Mada"/>
                <a:sym typeface="Mada"/>
              </a:rPr>
              <a:t> </a:t>
            </a:r>
            <a:r>
              <a:rPr lang="en-GB" sz="1100">
                <a:solidFill>
                  <a:srgbClr val="6AA84F"/>
                </a:solidFill>
                <a:latin typeface="Mada"/>
                <a:ea typeface="Mada"/>
                <a:cs typeface="Mada"/>
                <a:sym typeface="Mada"/>
              </a:rPr>
              <a:t>due to old age, patient being a heavy smoker or the abscess being large with thick wall.</a:t>
            </a:r>
            <a:endParaRPr sz="1100">
              <a:solidFill>
                <a:srgbClr val="6AA84F"/>
              </a:solidFill>
              <a:latin typeface="Mada"/>
              <a:ea typeface="Mada"/>
              <a:cs typeface="Mada"/>
              <a:sym typeface="Mada"/>
            </a:endParaRPr>
          </a:p>
          <a:p>
            <a:pPr indent="-159849" lvl="0" marL="4500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Which carcinoma causes abscess? Squamous</a:t>
            </a:r>
            <a:endParaRPr sz="1100">
              <a:solidFill>
                <a:srgbClr val="999999"/>
              </a:solidFill>
              <a:latin typeface="Mada"/>
              <a:ea typeface="Mada"/>
              <a:cs typeface="Mada"/>
              <a:sym typeface="Mada"/>
            </a:endParaRPr>
          </a:p>
          <a:p>
            <a:pPr indent="-159849" lvl="0" marL="4500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Rupture with resulting empyema</a:t>
            </a:r>
            <a:endParaRPr/>
          </a:p>
        </p:txBody>
      </p:sp>
      <p:pic>
        <p:nvPicPr>
          <p:cNvPr id="318" name="Google Shape;318;p18"/>
          <p:cNvPicPr preferRelativeResize="0"/>
          <p:nvPr/>
        </p:nvPicPr>
        <p:blipFill>
          <a:blip r:embed="rId4">
            <a:alphaModFix/>
          </a:blip>
          <a:stretch>
            <a:fillRect/>
          </a:stretch>
        </p:blipFill>
        <p:spPr>
          <a:xfrm>
            <a:off x="3508287" y="7022400"/>
            <a:ext cx="423549" cy="423549"/>
          </a:xfrm>
          <a:prstGeom prst="rect">
            <a:avLst/>
          </a:prstGeom>
          <a:noFill/>
          <a:ln>
            <a:noFill/>
          </a:ln>
        </p:spPr>
      </p:pic>
      <p:pic>
        <p:nvPicPr>
          <p:cNvPr id="319" name="Google Shape;319;p18"/>
          <p:cNvPicPr preferRelativeResize="0"/>
          <p:nvPr/>
        </p:nvPicPr>
        <p:blipFill>
          <a:blip r:embed="rId5">
            <a:alphaModFix/>
          </a:blip>
          <a:stretch>
            <a:fillRect/>
          </a:stretch>
        </p:blipFill>
        <p:spPr>
          <a:xfrm>
            <a:off x="576187" y="5306864"/>
            <a:ext cx="467174" cy="467148"/>
          </a:xfrm>
          <a:prstGeom prst="rect">
            <a:avLst/>
          </a:prstGeom>
          <a:noFill/>
          <a:ln>
            <a:noFill/>
          </a:ln>
        </p:spPr>
      </p:pic>
      <p:pic>
        <p:nvPicPr>
          <p:cNvPr id="320" name="Google Shape;320;p18"/>
          <p:cNvPicPr preferRelativeResize="0"/>
          <p:nvPr/>
        </p:nvPicPr>
        <p:blipFill>
          <a:blip r:embed="rId6">
            <a:alphaModFix/>
          </a:blip>
          <a:stretch>
            <a:fillRect/>
          </a:stretch>
        </p:blipFill>
        <p:spPr>
          <a:xfrm>
            <a:off x="548750" y="3956407"/>
            <a:ext cx="467174" cy="467174"/>
          </a:xfrm>
          <a:prstGeom prst="rect">
            <a:avLst/>
          </a:prstGeom>
          <a:noFill/>
          <a:ln>
            <a:noFill/>
          </a:ln>
        </p:spPr>
      </p:pic>
      <p:pic>
        <p:nvPicPr>
          <p:cNvPr id="321" name="Google Shape;321;p18"/>
          <p:cNvPicPr preferRelativeResize="0"/>
          <p:nvPr/>
        </p:nvPicPr>
        <p:blipFill>
          <a:blip r:embed="rId7">
            <a:alphaModFix/>
          </a:blip>
          <a:stretch>
            <a:fillRect/>
          </a:stretch>
        </p:blipFill>
        <p:spPr>
          <a:xfrm>
            <a:off x="576191" y="8775900"/>
            <a:ext cx="467174" cy="467174"/>
          </a:xfrm>
          <a:prstGeom prst="rect">
            <a:avLst/>
          </a:prstGeom>
          <a:noFill/>
          <a:ln>
            <a:noFill/>
          </a:ln>
        </p:spPr>
      </p:pic>
      <p:sp>
        <p:nvSpPr>
          <p:cNvPr id="322" name="Google Shape;322;p18"/>
          <p:cNvSpPr txBox="1"/>
          <p:nvPr/>
        </p:nvSpPr>
        <p:spPr>
          <a:xfrm>
            <a:off x="-31691" y="7558142"/>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Investigation</a:t>
            </a:r>
            <a:endParaRPr>
              <a:solidFill>
                <a:srgbClr val="006D77"/>
              </a:solidFill>
              <a:latin typeface="Mada"/>
              <a:ea typeface="Mada"/>
              <a:cs typeface="Mada"/>
              <a:sym typeface="Mada"/>
            </a:endParaRPr>
          </a:p>
        </p:txBody>
      </p:sp>
      <p:grpSp>
        <p:nvGrpSpPr>
          <p:cNvPr id="323" name="Google Shape;323;p18"/>
          <p:cNvGrpSpPr/>
          <p:nvPr/>
        </p:nvGrpSpPr>
        <p:grpSpPr>
          <a:xfrm>
            <a:off x="323479" y="6914991"/>
            <a:ext cx="893400" cy="459195"/>
            <a:chOff x="3969900" y="337650"/>
            <a:chExt cx="608500" cy="312675"/>
          </a:xfrm>
        </p:grpSpPr>
        <p:sp>
          <p:nvSpPr>
            <p:cNvPr id="324" name="Google Shape;324;p18"/>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8"/>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8"/>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8"/>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8"/>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9" name="Google Shape;329;p18"/>
          <p:cNvSpPr txBox="1"/>
          <p:nvPr/>
        </p:nvSpPr>
        <p:spPr>
          <a:xfrm>
            <a:off x="1260193" y="7004825"/>
            <a:ext cx="1574400" cy="8604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CXR</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CT </a:t>
            </a:r>
            <a:endParaRPr sz="1200">
              <a:solidFill>
                <a:schemeClr val="dk1"/>
              </a:solidFill>
              <a:latin typeface="Mada"/>
              <a:ea typeface="Mada"/>
              <a:cs typeface="Mada"/>
              <a:sym typeface="Mada"/>
            </a:endParaRPr>
          </a:p>
        </p:txBody>
      </p:sp>
      <p:cxnSp>
        <p:nvCxnSpPr>
          <p:cNvPr id="330" name="Google Shape;330;p18"/>
          <p:cNvCxnSpPr/>
          <p:nvPr/>
        </p:nvCxnSpPr>
        <p:spPr>
          <a:xfrm>
            <a:off x="1432427" y="6999375"/>
            <a:ext cx="0" cy="762000"/>
          </a:xfrm>
          <a:prstGeom prst="straightConnector1">
            <a:avLst/>
          </a:prstGeom>
          <a:noFill/>
          <a:ln cap="flat" cmpd="sng" w="9525">
            <a:solidFill>
              <a:srgbClr val="B7B7B7"/>
            </a:solidFill>
            <a:prstDash val="solid"/>
            <a:round/>
            <a:headEnd len="med" w="med" type="none"/>
            <a:tailEnd len="med" w="med" type="none"/>
          </a:ln>
        </p:spPr>
      </p:cxnSp>
      <p:pic>
        <p:nvPicPr>
          <p:cNvPr id="331" name="Google Shape;331;p18"/>
          <p:cNvPicPr preferRelativeResize="0"/>
          <p:nvPr/>
        </p:nvPicPr>
        <p:blipFill rotWithShape="1">
          <a:blip r:embed="rId8">
            <a:alphaModFix/>
          </a:blip>
          <a:srcRect b="0" l="0" r="0" t="0"/>
          <a:stretch/>
        </p:blipFill>
        <p:spPr>
          <a:xfrm>
            <a:off x="549937" y="7121750"/>
            <a:ext cx="421426" cy="4214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19"/>
          <p:cNvSpPr txBox="1"/>
          <p:nvPr/>
        </p:nvSpPr>
        <p:spPr>
          <a:xfrm>
            <a:off x="1202914" y="2687850"/>
            <a:ext cx="5897700" cy="10479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Types: </a:t>
            </a:r>
            <a:r>
              <a:rPr lang="en-GB" sz="1200">
                <a:solidFill>
                  <a:schemeClr val="dk1"/>
                </a:solidFill>
                <a:latin typeface="Mada"/>
                <a:ea typeface="Mada"/>
                <a:cs typeface="Mada"/>
                <a:sym typeface="Mada"/>
              </a:rPr>
              <a:t>cystic or cylindrical </a:t>
            </a:r>
            <a:r>
              <a:rPr lang="en-GB" sz="1100">
                <a:solidFill>
                  <a:srgbClr val="6AA84F"/>
                </a:solidFill>
                <a:latin typeface="Mada"/>
                <a:ea typeface="Mada"/>
                <a:cs typeface="Mada"/>
                <a:sym typeface="Mada"/>
              </a:rPr>
              <a:t>(cystic type is surgically corrected while Cylindrical type e.g. Cystic fibrosis, immotile cilia syndrome, are not surgically correctable)</a:t>
            </a:r>
            <a:endParaRPr baseline="30000" sz="11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Productive morning c</a:t>
            </a:r>
            <a:r>
              <a:rPr lang="en-GB" sz="1200">
                <a:solidFill>
                  <a:schemeClr val="dk1"/>
                </a:solidFill>
                <a:latin typeface="Mada"/>
                <a:ea typeface="Mada"/>
                <a:cs typeface="Mada"/>
                <a:sym typeface="Mada"/>
              </a:rPr>
              <a:t>ough </a:t>
            </a:r>
            <a:r>
              <a:rPr lang="en-GB" sz="1100">
                <a:solidFill>
                  <a:srgbClr val="6AA84F"/>
                </a:solidFill>
                <a:latin typeface="Mada"/>
                <a:ea typeface="Mada"/>
                <a:cs typeface="Mada"/>
                <a:sym typeface="Mada"/>
              </a:rPr>
              <a:t>due to collection of secretions during sleep.</a:t>
            </a:r>
            <a:endParaRPr sz="1100">
              <a:solidFill>
                <a:srgbClr val="6AA84F"/>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Dyspnea </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Haemoptysis (50%)</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Clubbing </a:t>
            </a:r>
            <a:r>
              <a:rPr lang="en-GB" sz="1100">
                <a:solidFill>
                  <a:srgbClr val="6AA84F"/>
                </a:solidFill>
                <a:latin typeface="Mada"/>
                <a:ea typeface="Mada"/>
                <a:cs typeface="Mada"/>
                <a:sym typeface="Mada"/>
              </a:rPr>
              <a:t>can be due to; pulmonary, congenital cardiac, GI disorders or idiopathic.</a:t>
            </a:r>
            <a:endParaRPr>
              <a:solidFill>
                <a:schemeClr val="dk1"/>
              </a:solidFill>
              <a:latin typeface="Mada"/>
              <a:ea typeface="Mada"/>
              <a:cs typeface="Mada"/>
              <a:sym typeface="Mada"/>
            </a:endParaRPr>
          </a:p>
        </p:txBody>
      </p:sp>
      <p:sp>
        <p:nvSpPr>
          <p:cNvPr id="337" name="Google Shape;337;p19"/>
          <p:cNvSpPr txBox="1"/>
          <p:nvPr/>
        </p:nvSpPr>
        <p:spPr>
          <a:xfrm>
            <a:off x="1314450" y="5857875"/>
            <a:ext cx="3129600" cy="590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solidFill>
                  <a:schemeClr val="dk1"/>
                </a:solidFill>
                <a:latin typeface="Mada"/>
                <a:ea typeface="Mada"/>
                <a:cs typeface="Mada"/>
                <a:sym typeface="Mada"/>
              </a:rPr>
              <a:t>Medical:</a:t>
            </a:r>
            <a:endParaRPr sz="1200">
              <a:solidFill>
                <a:schemeClr val="dk1"/>
              </a:solidFill>
              <a:latin typeface="Mada"/>
              <a:ea typeface="Mada"/>
              <a:cs typeface="Mada"/>
              <a:sym typeface="Mada"/>
            </a:endParaRPr>
          </a:p>
          <a:p>
            <a:pPr indent="-167049"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Medical Rx is usually for bilateral conditions (to avoid removing two lungs).</a:t>
            </a:r>
            <a:endParaRPr sz="1100">
              <a:solidFill>
                <a:srgbClr val="6AA84F"/>
              </a:solidFill>
              <a:latin typeface="Mada"/>
              <a:ea typeface="Mada"/>
              <a:cs typeface="Mada"/>
              <a:sym typeface="Mada"/>
            </a:endParaRPr>
          </a:p>
          <a:p>
            <a:pPr indent="-167049"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Antibiotics, supportive, Postural drainage.</a:t>
            </a:r>
            <a:endParaRPr sz="1100">
              <a:solidFill>
                <a:srgbClr val="6AA84F"/>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resolve most cases</a:t>
            </a:r>
            <a:endParaRPr sz="1200">
              <a:solidFill>
                <a:schemeClr val="dk1"/>
              </a:solidFill>
              <a:latin typeface="Mada"/>
              <a:ea typeface="Mada"/>
              <a:cs typeface="Mada"/>
              <a:sym typeface="Mada"/>
            </a:endParaRPr>
          </a:p>
        </p:txBody>
      </p:sp>
      <p:sp>
        <p:nvSpPr>
          <p:cNvPr id="338" name="Google Shape;338;p1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9"/>
          <p:cNvSpPr/>
          <p:nvPr/>
        </p:nvSpPr>
        <p:spPr>
          <a:xfrm>
            <a:off x="352425" y="458025"/>
            <a:ext cx="2962200" cy="590700"/>
          </a:xfrm>
          <a:prstGeom prst="homePlate">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006D77"/>
                </a:solidFill>
                <a:latin typeface="Lora"/>
                <a:ea typeface="Lora"/>
                <a:cs typeface="Lora"/>
                <a:sym typeface="Lora"/>
              </a:rPr>
              <a:t>Bronchiectasis</a:t>
            </a:r>
            <a:r>
              <a:rPr b="1" baseline="30000" lang="en-GB" sz="1800">
                <a:solidFill>
                  <a:srgbClr val="006D77"/>
                </a:solidFill>
                <a:latin typeface="Lora"/>
                <a:ea typeface="Lora"/>
                <a:cs typeface="Lora"/>
                <a:sym typeface="Lora"/>
              </a:rPr>
              <a:t>1</a:t>
            </a:r>
            <a:endParaRPr b="1" baseline="30000" sz="1800">
              <a:solidFill>
                <a:srgbClr val="006D77"/>
              </a:solidFill>
              <a:latin typeface="Lora"/>
              <a:ea typeface="Lora"/>
              <a:cs typeface="Lora"/>
              <a:sym typeface="Lora"/>
            </a:endParaRPr>
          </a:p>
          <a:p>
            <a:pPr indent="-317500" lvl="0" marL="457200" rtl="0" algn="ctr">
              <a:spcBef>
                <a:spcPts val="0"/>
              </a:spcBef>
              <a:spcAft>
                <a:spcPts val="0"/>
              </a:spcAft>
              <a:buSzPts val="1400"/>
              <a:buFont typeface="Mada"/>
              <a:buChar char="➔"/>
            </a:pPr>
            <a:r>
              <a:rPr lang="en-GB">
                <a:latin typeface="Mada"/>
                <a:ea typeface="Mada"/>
                <a:cs typeface="Mada"/>
                <a:sym typeface="Mada"/>
              </a:rPr>
              <a:t>It is a bronchial dilatation</a:t>
            </a:r>
            <a:endParaRPr>
              <a:latin typeface="Mada"/>
              <a:ea typeface="Mada"/>
              <a:cs typeface="Mada"/>
              <a:sym typeface="Mada"/>
            </a:endParaRPr>
          </a:p>
        </p:txBody>
      </p:sp>
      <p:sp>
        <p:nvSpPr>
          <p:cNvPr id="340" name="Google Shape;340;p19"/>
          <p:cNvSpPr txBox="1"/>
          <p:nvPr/>
        </p:nvSpPr>
        <p:spPr>
          <a:xfrm>
            <a:off x="32646" y="2092054"/>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Causes</a:t>
            </a:r>
            <a:endParaRPr>
              <a:solidFill>
                <a:srgbClr val="006D77"/>
              </a:solidFill>
              <a:latin typeface="Mada"/>
              <a:ea typeface="Mada"/>
              <a:cs typeface="Mada"/>
              <a:sym typeface="Mada"/>
            </a:endParaRPr>
          </a:p>
        </p:txBody>
      </p:sp>
      <p:grpSp>
        <p:nvGrpSpPr>
          <p:cNvPr id="341" name="Google Shape;341;p19"/>
          <p:cNvGrpSpPr/>
          <p:nvPr/>
        </p:nvGrpSpPr>
        <p:grpSpPr>
          <a:xfrm>
            <a:off x="387816" y="1448904"/>
            <a:ext cx="893400" cy="459195"/>
            <a:chOff x="3969900" y="337650"/>
            <a:chExt cx="608500" cy="312675"/>
          </a:xfrm>
        </p:grpSpPr>
        <p:sp>
          <p:nvSpPr>
            <p:cNvPr id="342" name="Google Shape;342;p19"/>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9"/>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9"/>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9"/>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9"/>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7" name="Google Shape;347;p19"/>
          <p:cNvSpPr txBox="1"/>
          <p:nvPr/>
        </p:nvSpPr>
        <p:spPr>
          <a:xfrm>
            <a:off x="1248325" y="1462550"/>
            <a:ext cx="6419700" cy="10479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Congenital </a:t>
            </a:r>
            <a:r>
              <a:rPr lang="en-GB" sz="1100">
                <a:solidFill>
                  <a:srgbClr val="6AA84F"/>
                </a:solidFill>
                <a:latin typeface="Mada"/>
                <a:ea typeface="Mada"/>
                <a:cs typeface="Mada"/>
                <a:sym typeface="Mada"/>
              </a:rPr>
              <a:t>e.g. Immotile cilia syndrome, Mucoviscidosis (cystic fibrosis). </a:t>
            </a:r>
            <a:endParaRPr sz="11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Infection </a:t>
            </a:r>
            <a:r>
              <a:rPr lang="en-GB" sz="1100">
                <a:solidFill>
                  <a:srgbClr val="6AA84F"/>
                </a:solidFill>
                <a:latin typeface="Mada"/>
                <a:ea typeface="Mada"/>
                <a:cs typeface="Mada"/>
                <a:sym typeface="Mada"/>
              </a:rPr>
              <a:t>e.g. whooping cough, untreated pneumonia.</a:t>
            </a:r>
            <a:endParaRPr sz="11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Obstruction e.g. Foreign body </a:t>
            </a:r>
            <a:r>
              <a:rPr lang="en-GB" sz="1100">
                <a:solidFill>
                  <a:srgbClr val="6AA84F"/>
                </a:solidFill>
                <a:latin typeface="Mada"/>
                <a:ea typeface="Mada"/>
                <a:cs typeface="Mada"/>
                <a:sym typeface="Mada"/>
              </a:rPr>
              <a:t>when a frogein body stays for 6 months or longer (year).</a:t>
            </a:r>
            <a:r>
              <a:rPr lang="en-GB" sz="1100">
                <a:solidFill>
                  <a:schemeClr val="dk1"/>
                </a:solidFill>
                <a:latin typeface="Mada"/>
                <a:ea typeface="Mada"/>
                <a:cs typeface="Mada"/>
                <a:sym typeface="Mada"/>
              </a:rPr>
              <a:t> </a:t>
            </a:r>
            <a:endParaRPr sz="1100">
              <a:latin typeface="Mada"/>
              <a:ea typeface="Mada"/>
              <a:cs typeface="Mada"/>
              <a:sym typeface="Mada"/>
            </a:endParaRPr>
          </a:p>
        </p:txBody>
      </p:sp>
      <p:cxnSp>
        <p:nvCxnSpPr>
          <p:cNvPr id="348" name="Google Shape;348;p19"/>
          <p:cNvCxnSpPr/>
          <p:nvPr/>
        </p:nvCxnSpPr>
        <p:spPr>
          <a:xfrm>
            <a:off x="1462410" y="1476363"/>
            <a:ext cx="0" cy="762000"/>
          </a:xfrm>
          <a:prstGeom prst="straightConnector1">
            <a:avLst/>
          </a:prstGeom>
          <a:noFill/>
          <a:ln cap="flat" cmpd="sng" w="9525">
            <a:solidFill>
              <a:srgbClr val="B7B7B7"/>
            </a:solidFill>
            <a:prstDash val="solid"/>
            <a:round/>
            <a:headEnd len="med" w="med" type="none"/>
            <a:tailEnd len="med" w="med" type="none"/>
          </a:ln>
        </p:spPr>
      </p:cxnSp>
      <p:sp>
        <p:nvSpPr>
          <p:cNvPr id="349" name="Google Shape;349;p19"/>
          <p:cNvSpPr txBox="1"/>
          <p:nvPr/>
        </p:nvSpPr>
        <p:spPr>
          <a:xfrm>
            <a:off x="63409" y="3660329"/>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Clinical</a:t>
            </a:r>
            <a:endParaRPr b="1">
              <a:solidFill>
                <a:srgbClr val="006D77"/>
              </a:solidFill>
              <a:latin typeface="Mada"/>
              <a:ea typeface="Mada"/>
              <a:cs typeface="Mada"/>
              <a:sym typeface="Mada"/>
            </a:endParaRPr>
          </a:p>
          <a:p>
            <a:pPr indent="0" lvl="0" marL="0" rtl="0" algn="ctr">
              <a:spcBef>
                <a:spcPts val="0"/>
              </a:spcBef>
              <a:spcAft>
                <a:spcPts val="0"/>
              </a:spcAft>
              <a:buNone/>
            </a:pPr>
            <a:r>
              <a:rPr b="1" lang="en-GB">
                <a:solidFill>
                  <a:srgbClr val="006D77"/>
                </a:solidFill>
                <a:latin typeface="Mada"/>
                <a:ea typeface="Mada"/>
                <a:cs typeface="Mada"/>
                <a:sym typeface="Mada"/>
              </a:rPr>
              <a:t>Feature</a:t>
            </a:r>
            <a:endParaRPr b="1">
              <a:solidFill>
                <a:srgbClr val="006D77"/>
              </a:solidFill>
              <a:latin typeface="Mada"/>
              <a:ea typeface="Mada"/>
              <a:cs typeface="Mada"/>
              <a:sym typeface="Mada"/>
            </a:endParaRPr>
          </a:p>
        </p:txBody>
      </p:sp>
      <p:grpSp>
        <p:nvGrpSpPr>
          <p:cNvPr id="350" name="Google Shape;350;p19"/>
          <p:cNvGrpSpPr/>
          <p:nvPr/>
        </p:nvGrpSpPr>
        <p:grpSpPr>
          <a:xfrm>
            <a:off x="418579" y="2712379"/>
            <a:ext cx="893400" cy="459195"/>
            <a:chOff x="3969900" y="337650"/>
            <a:chExt cx="608500" cy="312675"/>
          </a:xfrm>
        </p:grpSpPr>
        <p:sp>
          <p:nvSpPr>
            <p:cNvPr id="351" name="Google Shape;351;p19"/>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9"/>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9"/>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9"/>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9"/>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56" name="Google Shape;356;p19"/>
          <p:cNvCxnSpPr/>
          <p:nvPr/>
        </p:nvCxnSpPr>
        <p:spPr>
          <a:xfrm>
            <a:off x="1469588" y="2906988"/>
            <a:ext cx="0" cy="762000"/>
          </a:xfrm>
          <a:prstGeom prst="straightConnector1">
            <a:avLst/>
          </a:prstGeom>
          <a:noFill/>
          <a:ln cap="flat" cmpd="sng" w="9525">
            <a:solidFill>
              <a:srgbClr val="B7B7B7"/>
            </a:solidFill>
            <a:prstDash val="solid"/>
            <a:round/>
            <a:headEnd len="med" w="med" type="none"/>
            <a:tailEnd len="med" w="med" type="none"/>
          </a:ln>
        </p:spPr>
      </p:cxnSp>
      <p:sp>
        <p:nvSpPr>
          <p:cNvPr id="357" name="Google Shape;357;p19"/>
          <p:cNvSpPr txBox="1"/>
          <p:nvPr/>
        </p:nvSpPr>
        <p:spPr>
          <a:xfrm>
            <a:off x="22571" y="4991967"/>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Investigation</a:t>
            </a:r>
            <a:endParaRPr>
              <a:solidFill>
                <a:srgbClr val="006D77"/>
              </a:solidFill>
              <a:latin typeface="Mada"/>
              <a:ea typeface="Mada"/>
              <a:cs typeface="Mada"/>
              <a:sym typeface="Mada"/>
            </a:endParaRPr>
          </a:p>
        </p:txBody>
      </p:sp>
      <p:grpSp>
        <p:nvGrpSpPr>
          <p:cNvPr id="358" name="Google Shape;358;p19"/>
          <p:cNvGrpSpPr/>
          <p:nvPr/>
        </p:nvGrpSpPr>
        <p:grpSpPr>
          <a:xfrm>
            <a:off x="377741" y="4348816"/>
            <a:ext cx="893400" cy="459195"/>
            <a:chOff x="3969900" y="337650"/>
            <a:chExt cx="608500" cy="312675"/>
          </a:xfrm>
        </p:grpSpPr>
        <p:sp>
          <p:nvSpPr>
            <p:cNvPr id="359" name="Google Shape;359;p19"/>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9"/>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9"/>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9"/>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9"/>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4" name="Google Shape;364;p19"/>
          <p:cNvSpPr txBox="1"/>
          <p:nvPr/>
        </p:nvSpPr>
        <p:spPr>
          <a:xfrm>
            <a:off x="1314450" y="4362450"/>
            <a:ext cx="3374700" cy="8604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CXR</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CT  </a:t>
            </a:r>
            <a:r>
              <a:rPr lang="en-GB" sz="1200">
                <a:solidFill>
                  <a:srgbClr val="6AA84F"/>
                </a:solidFill>
                <a:latin typeface="Mada"/>
                <a:ea typeface="Mada"/>
                <a:cs typeface="Mada"/>
                <a:sym typeface="Mada"/>
              </a:rPr>
              <a:t>Confirmatory</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Bronchogram </a:t>
            </a:r>
            <a:r>
              <a:rPr lang="en-GB" sz="1200">
                <a:solidFill>
                  <a:srgbClr val="6AA84F"/>
                </a:solidFill>
                <a:latin typeface="Mada"/>
                <a:ea typeface="Mada"/>
                <a:cs typeface="Mada"/>
                <a:sym typeface="Mada"/>
              </a:rPr>
              <a:t>rarely used</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Bronchoscopy </a:t>
            </a:r>
            <a:r>
              <a:rPr lang="en-GB" sz="1200">
                <a:solidFill>
                  <a:srgbClr val="6AA84F"/>
                </a:solidFill>
                <a:latin typeface="Mada"/>
                <a:ea typeface="Mada"/>
                <a:cs typeface="Mada"/>
                <a:sym typeface="Mada"/>
              </a:rPr>
              <a:t>to detect obstruction</a:t>
            </a:r>
            <a:endParaRPr sz="1200">
              <a:solidFill>
                <a:schemeClr val="dk1"/>
              </a:solidFill>
              <a:latin typeface="Mada"/>
              <a:ea typeface="Mada"/>
              <a:cs typeface="Mada"/>
              <a:sym typeface="Mada"/>
            </a:endParaRPr>
          </a:p>
        </p:txBody>
      </p:sp>
      <p:cxnSp>
        <p:nvCxnSpPr>
          <p:cNvPr id="365" name="Google Shape;365;p19"/>
          <p:cNvCxnSpPr/>
          <p:nvPr/>
        </p:nvCxnSpPr>
        <p:spPr>
          <a:xfrm>
            <a:off x="1486690" y="4433200"/>
            <a:ext cx="0" cy="762000"/>
          </a:xfrm>
          <a:prstGeom prst="straightConnector1">
            <a:avLst/>
          </a:prstGeom>
          <a:noFill/>
          <a:ln cap="flat" cmpd="sng" w="9525">
            <a:solidFill>
              <a:srgbClr val="B7B7B7"/>
            </a:solidFill>
            <a:prstDash val="solid"/>
            <a:round/>
            <a:headEnd len="med" w="med" type="none"/>
            <a:tailEnd len="med" w="med" type="none"/>
          </a:ln>
        </p:spPr>
      </p:cxnSp>
      <p:pic>
        <p:nvPicPr>
          <p:cNvPr id="366" name="Google Shape;366;p19"/>
          <p:cNvPicPr preferRelativeResize="0"/>
          <p:nvPr/>
        </p:nvPicPr>
        <p:blipFill rotWithShape="1">
          <a:blip r:embed="rId3">
            <a:alphaModFix/>
          </a:blip>
          <a:srcRect b="0" l="0" r="0" t="0"/>
          <a:stretch/>
        </p:blipFill>
        <p:spPr>
          <a:xfrm>
            <a:off x="604200" y="4555575"/>
            <a:ext cx="421426" cy="421426"/>
          </a:xfrm>
          <a:prstGeom prst="rect">
            <a:avLst/>
          </a:prstGeom>
          <a:noFill/>
          <a:ln>
            <a:noFill/>
          </a:ln>
        </p:spPr>
      </p:pic>
      <p:pic>
        <p:nvPicPr>
          <p:cNvPr id="367" name="Google Shape;367;p19"/>
          <p:cNvPicPr preferRelativeResize="0"/>
          <p:nvPr/>
        </p:nvPicPr>
        <p:blipFill rotWithShape="1">
          <a:blip r:embed="rId4">
            <a:alphaModFix/>
          </a:blip>
          <a:srcRect b="0" l="0" r="0" t="6646"/>
          <a:stretch/>
        </p:blipFill>
        <p:spPr>
          <a:xfrm>
            <a:off x="501238" y="7865550"/>
            <a:ext cx="1445850" cy="1724825"/>
          </a:xfrm>
          <a:prstGeom prst="rect">
            <a:avLst/>
          </a:prstGeom>
          <a:noFill/>
          <a:ln cap="flat" cmpd="sng" w="9525">
            <a:solidFill>
              <a:srgbClr val="000000"/>
            </a:solidFill>
            <a:prstDash val="solid"/>
            <a:round/>
            <a:headEnd len="sm" w="sm" type="none"/>
            <a:tailEnd len="sm" w="sm" type="none"/>
          </a:ln>
        </p:spPr>
      </p:pic>
      <p:pic>
        <p:nvPicPr>
          <p:cNvPr id="368" name="Google Shape;368;p19"/>
          <p:cNvPicPr preferRelativeResize="0"/>
          <p:nvPr/>
        </p:nvPicPr>
        <p:blipFill>
          <a:blip r:embed="rId5">
            <a:alphaModFix/>
          </a:blip>
          <a:stretch>
            <a:fillRect/>
          </a:stretch>
        </p:blipFill>
        <p:spPr>
          <a:xfrm>
            <a:off x="4340937" y="7865550"/>
            <a:ext cx="1190851" cy="789901"/>
          </a:xfrm>
          <a:prstGeom prst="rect">
            <a:avLst/>
          </a:prstGeom>
          <a:noFill/>
          <a:ln cap="flat" cmpd="sng" w="9525">
            <a:solidFill>
              <a:srgbClr val="000000"/>
            </a:solidFill>
            <a:prstDash val="solid"/>
            <a:round/>
            <a:headEnd len="sm" w="sm" type="none"/>
            <a:tailEnd len="sm" w="sm" type="none"/>
          </a:ln>
        </p:spPr>
      </p:pic>
      <p:pic>
        <p:nvPicPr>
          <p:cNvPr id="369" name="Google Shape;369;p19"/>
          <p:cNvPicPr preferRelativeResize="0"/>
          <p:nvPr/>
        </p:nvPicPr>
        <p:blipFill>
          <a:blip r:embed="rId6">
            <a:alphaModFix/>
          </a:blip>
          <a:stretch>
            <a:fillRect/>
          </a:stretch>
        </p:blipFill>
        <p:spPr>
          <a:xfrm>
            <a:off x="4340937" y="8800475"/>
            <a:ext cx="1190851" cy="789900"/>
          </a:xfrm>
          <a:prstGeom prst="rect">
            <a:avLst/>
          </a:prstGeom>
          <a:noFill/>
          <a:ln cap="flat" cmpd="sng" w="9525">
            <a:solidFill>
              <a:srgbClr val="000000"/>
            </a:solidFill>
            <a:prstDash val="solid"/>
            <a:round/>
            <a:headEnd len="sm" w="sm" type="none"/>
            <a:tailEnd len="sm" w="sm" type="none"/>
          </a:ln>
        </p:spPr>
      </p:pic>
      <p:pic>
        <p:nvPicPr>
          <p:cNvPr id="370" name="Google Shape;370;p19"/>
          <p:cNvPicPr preferRelativeResize="0"/>
          <p:nvPr/>
        </p:nvPicPr>
        <p:blipFill rotWithShape="1">
          <a:blip r:embed="rId7">
            <a:alphaModFix/>
          </a:blip>
          <a:srcRect b="0" l="10833" r="0" t="0"/>
          <a:stretch/>
        </p:blipFill>
        <p:spPr>
          <a:xfrm>
            <a:off x="3145062" y="8796650"/>
            <a:ext cx="1074974" cy="805749"/>
          </a:xfrm>
          <a:prstGeom prst="rect">
            <a:avLst/>
          </a:prstGeom>
          <a:noFill/>
          <a:ln cap="flat" cmpd="sng" w="9525">
            <a:solidFill>
              <a:srgbClr val="000000"/>
            </a:solidFill>
            <a:prstDash val="solid"/>
            <a:round/>
            <a:headEnd len="sm" w="sm" type="none"/>
            <a:tailEnd len="sm" w="sm" type="none"/>
          </a:ln>
        </p:spPr>
      </p:pic>
      <p:pic>
        <p:nvPicPr>
          <p:cNvPr id="371" name="Google Shape;371;p19"/>
          <p:cNvPicPr preferRelativeResize="0"/>
          <p:nvPr/>
        </p:nvPicPr>
        <p:blipFill>
          <a:blip r:embed="rId8">
            <a:alphaModFix/>
          </a:blip>
          <a:stretch>
            <a:fillRect/>
          </a:stretch>
        </p:blipFill>
        <p:spPr>
          <a:xfrm>
            <a:off x="3145051" y="7857382"/>
            <a:ext cx="1074974" cy="806231"/>
          </a:xfrm>
          <a:prstGeom prst="rect">
            <a:avLst/>
          </a:prstGeom>
          <a:noFill/>
          <a:ln cap="flat" cmpd="sng" w="9525">
            <a:solidFill>
              <a:srgbClr val="000000"/>
            </a:solidFill>
            <a:prstDash val="solid"/>
            <a:round/>
            <a:headEnd len="sm" w="sm" type="none"/>
            <a:tailEnd len="sm" w="sm" type="none"/>
          </a:ln>
        </p:spPr>
      </p:pic>
      <p:sp>
        <p:nvSpPr>
          <p:cNvPr id="372" name="Google Shape;372;p19"/>
          <p:cNvSpPr txBox="1"/>
          <p:nvPr/>
        </p:nvSpPr>
        <p:spPr>
          <a:xfrm>
            <a:off x="22571" y="6620742"/>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Treatment</a:t>
            </a:r>
            <a:endParaRPr b="1">
              <a:solidFill>
                <a:srgbClr val="006D77"/>
              </a:solidFill>
              <a:latin typeface="Mada"/>
              <a:ea typeface="Mada"/>
              <a:cs typeface="Mada"/>
              <a:sym typeface="Mada"/>
            </a:endParaRPr>
          </a:p>
        </p:txBody>
      </p:sp>
      <p:grpSp>
        <p:nvGrpSpPr>
          <p:cNvPr id="373" name="Google Shape;373;p19"/>
          <p:cNvGrpSpPr/>
          <p:nvPr/>
        </p:nvGrpSpPr>
        <p:grpSpPr>
          <a:xfrm>
            <a:off x="377741" y="5901391"/>
            <a:ext cx="893400" cy="459195"/>
            <a:chOff x="3969900" y="337650"/>
            <a:chExt cx="608500" cy="312675"/>
          </a:xfrm>
        </p:grpSpPr>
        <p:sp>
          <p:nvSpPr>
            <p:cNvPr id="374" name="Google Shape;374;p19"/>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9"/>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9"/>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9"/>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9"/>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79" name="Google Shape;379;p19"/>
          <p:cNvCxnSpPr/>
          <p:nvPr/>
        </p:nvCxnSpPr>
        <p:spPr>
          <a:xfrm>
            <a:off x="1486700" y="6100625"/>
            <a:ext cx="0" cy="762000"/>
          </a:xfrm>
          <a:prstGeom prst="straightConnector1">
            <a:avLst/>
          </a:prstGeom>
          <a:noFill/>
          <a:ln cap="flat" cmpd="sng" w="9525">
            <a:solidFill>
              <a:srgbClr val="B7B7B7"/>
            </a:solidFill>
            <a:prstDash val="solid"/>
            <a:round/>
            <a:headEnd len="med" w="med" type="none"/>
            <a:tailEnd len="med" w="med" type="none"/>
          </a:ln>
        </p:spPr>
      </p:cxnSp>
      <p:sp>
        <p:nvSpPr>
          <p:cNvPr id="380" name="Google Shape;380;p19"/>
          <p:cNvSpPr txBox="1"/>
          <p:nvPr/>
        </p:nvSpPr>
        <p:spPr>
          <a:xfrm>
            <a:off x="4210050" y="5781675"/>
            <a:ext cx="3502800" cy="1408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solidFill>
                  <a:srgbClr val="FF0000"/>
                </a:solidFill>
                <a:latin typeface="Mada"/>
                <a:ea typeface="Mada"/>
                <a:cs typeface="Mada"/>
                <a:sym typeface="Mada"/>
              </a:rPr>
              <a:t>Surgical</a:t>
            </a:r>
            <a:r>
              <a:rPr lang="en-GB"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Failure of medical RX </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Patient with localized disease </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Cystic type </a:t>
            </a:r>
            <a:r>
              <a:rPr lang="en-GB" sz="900">
                <a:solidFill>
                  <a:srgbClr val="6AA84F"/>
                </a:solidFill>
                <a:latin typeface="Mada"/>
                <a:ea typeface="Mada"/>
                <a:cs typeface="Mada"/>
                <a:sym typeface="Mada"/>
              </a:rPr>
              <a:t> </a:t>
            </a:r>
            <a:r>
              <a:rPr lang="en-GB" sz="1100">
                <a:solidFill>
                  <a:srgbClr val="6AA84F"/>
                </a:solidFill>
                <a:latin typeface="Mada"/>
                <a:ea typeface="Mada"/>
                <a:cs typeface="Mada"/>
                <a:sym typeface="Mada"/>
              </a:rPr>
              <a:t>(cystic type is usually localized &amp; non perfused.)</a:t>
            </a:r>
            <a:endParaRPr>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Non Perfused </a:t>
            </a:r>
            <a:r>
              <a:rPr lang="en-GB" sz="1100">
                <a:solidFill>
                  <a:srgbClr val="6AA84F"/>
                </a:solidFill>
                <a:latin typeface="Mada"/>
                <a:ea typeface="Mada"/>
                <a:cs typeface="Mada"/>
                <a:sym typeface="Mada"/>
              </a:rPr>
              <a:t>(perfusion is measured by Ventilation-perfusion scanning.)</a:t>
            </a:r>
            <a:endParaRPr sz="1200">
              <a:solidFill>
                <a:schemeClr val="dk1"/>
              </a:solidFill>
              <a:latin typeface="Mada"/>
              <a:ea typeface="Mada"/>
              <a:cs typeface="Mada"/>
              <a:sym typeface="Mada"/>
            </a:endParaRPr>
          </a:p>
        </p:txBody>
      </p:sp>
      <p:sp>
        <p:nvSpPr>
          <p:cNvPr id="381" name="Google Shape;381;p19"/>
          <p:cNvSpPr/>
          <p:nvPr/>
        </p:nvSpPr>
        <p:spPr>
          <a:xfrm rot="529085">
            <a:off x="1257805" y="8832045"/>
            <a:ext cx="508814" cy="164541"/>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9"/>
          <p:cNvSpPr txBox="1"/>
          <p:nvPr/>
        </p:nvSpPr>
        <p:spPr>
          <a:xfrm>
            <a:off x="1206320" y="7716136"/>
            <a:ext cx="882300" cy="468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A</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383" name="Google Shape;383;p19"/>
          <p:cNvSpPr/>
          <p:nvPr/>
        </p:nvSpPr>
        <p:spPr>
          <a:xfrm>
            <a:off x="4868688" y="8123775"/>
            <a:ext cx="528000" cy="5481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9"/>
          <p:cNvSpPr/>
          <p:nvPr/>
        </p:nvSpPr>
        <p:spPr>
          <a:xfrm>
            <a:off x="4969788" y="9146500"/>
            <a:ext cx="325800" cy="2406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9"/>
          <p:cNvSpPr txBox="1"/>
          <p:nvPr/>
        </p:nvSpPr>
        <p:spPr>
          <a:xfrm>
            <a:off x="4793159" y="7716136"/>
            <a:ext cx="882300" cy="468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B</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386" name="Google Shape;386;p19"/>
          <p:cNvSpPr/>
          <p:nvPr/>
        </p:nvSpPr>
        <p:spPr>
          <a:xfrm rot="-2700000">
            <a:off x="3215609" y="9268407"/>
            <a:ext cx="355109" cy="196859"/>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
          <p:cNvSpPr/>
          <p:nvPr/>
        </p:nvSpPr>
        <p:spPr>
          <a:xfrm rot="939235">
            <a:off x="3339830" y="8069365"/>
            <a:ext cx="283516" cy="548034"/>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
          <p:cNvSpPr txBox="1"/>
          <p:nvPr/>
        </p:nvSpPr>
        <p:spPr>
          <a:xfrm>
            <a:off x="3474259" y="7723311"/>
            <a:ext cx="882300" cy="468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B</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389" name="Google Shape;389;p19"/>
          <p:cNvSpPr txBox="1"/>
          <p:nvPr/>
        </p:nvSpPr>
        <p:spPr>
          <a:xfrm>
            <a:off x="1983011" y="7826350"/>
            <a:ext cx="1088700" cy="11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200">
                <a:solidFill>
                  <a:srgbClr val="6AA84F"/>
                </a:solidFill>
                <a:latin typeface="Mada"/>
                <a:ea typeface="Mada"/>
                <a:cs typeface="Mada"/>
                <a:sym typeface="Mada"/>
              </a:rPr>
              <a:t>Picture A:</a:t>
            </a:r>
            <a:r>
              <a:rPr lang="en-GB" sz="1200">
                <a:solidFill>
                  <a:srgbClr val="6AA84F"/>
                </a:solidFill>
                <a:latin typeface="Mada"/>
                <a:ea typeface="Mada"/>
                <a:cs typeface="Mada"/>
                <a:sym typeface="Mada"/>
              </a:rPr>
              <a:t> CXR showing an area of cystic changes affecting the lower lobe of the left lung.</a:t>
            </a:r>
            <a:endParaRPr sz="1200"/>
          </a:p>
        </p:txBody>
      </p:sp>
      <p:sp>
        <p:nvSpPr>
          <p:cNvPr id="390" name="Google Shape;390;p19"/>
          <p:cNvSpPr txBox="1"/>
          <p:nvPr/>
        </p:nvSpPr>
        <p:spPr>
          <a:xfrm>
            <a:off x="5725913" y="7940925"/>
            <a:ext cx="700200" cy="14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9"/>
          <p:cNvSpPr txBox="1"/>
          <p:nvPr/>
        </p:nvSpPr>
        <p:spPr>
          <a:xfrm>
            <a:off x="5579912" y="7833475"/>
            <a:ext cx="1508400" cy="16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200">
                <a:solidFill>
                  <a:srgbClr val="6AA84F"/>
                </a:solidFill>
                <a:latin typeface="Mada"/>
                <a:ea typeface="Mada"/>
                <a:cs typeface="Mada"/>
                <a:sym typeface="Mada"/>
              </a:rPr>
              <a:t>Picture B: </a:t>
            </a:r>
            <a:r>
              <a:rPr lang="en-GB" sz="1200">
                <a:solidFill>
                  <a:srgbClr val="6AA84F"/>
                </a:solidFill>
                <a:latin typeface="Mada"/>
                <a:ea typeface="Mada"/>
                <a:cs typeface="Mada"/>
                <a:sym typeface="Mada"/>
              </a:rPr>
              <a:t>Bronchogram (using catheter and contrast) shows cystic formation, destroyed bronchi filled with pus. </a:t>
            </a:r>
            <a:endParaRPr sz="1200"/>
          </a:p>
        </p:txBody>
      </p:sp>
      <p:pic>
        <p:nvPicPr>
          <p:cNvPr id="392" name="Google Shape;392;p19"/>
          <p:cNvPicPr preferRelativeResize="0"/>
          <p:nvPr/>
        </p:nvPicPr>
        <p:blipFill>
          <a:blip r:embed="rId9">
            <a:alphaModFix/>
          </a:blip>
          <a:stretch>
            <a:fillRect/>
          </a:stretch>
        </p:blipFill>
        <p:spPr>
          <a:xfrm>
            <a:off x="598000" y="6145900"/>
            <a:ext cx="423549" cy="423549"/>
          </a:xfrm>
          <a:prstGeom prst="rect">
            <a:avLst/>
          </a:prstGeom>
          <a:noFill/>
          <a:ln>
            <a:noFill/>
          </a:ln>
        </p:spPr>
      </p:pic>
      <p:pic>
        <p:nvPicPr>
          <p:cNvPr id="393" name="Google Shape;393;p19"/>
          <p:cNvPicPr preferRelativeResize="0"/>
          <p:nvPr/>
        </p:nvPicPr>
        <p:blipFill>
          <a:blip r:embed="rId10">
            <a:alphaModFix/>
          </a:blip>
          <a:stretch>
            <a:fillRect/>
          </a:stretch>
        </p:blipFill>
        <p:spPr>
          <a:xfrm>
            <a:off x="617025" y="2998264"/>
            <a:ext cx="467174" cy="467148"/>
          </a:xfrm>
          <a:prstGeom prst="rect">
            <a:avLst/>
          </a:prstGeom>
          <a:noFill/>
          <a:ln>
            <a:noFill/>
          </a:ln>
        </p:spPr>
      </p:pic>
      <p:pic>
        <p:nvPicPr>
          <p:cNvPr id="394" name="Google Shape;394;p19"/>
          <p:cNvPicPr preferRelativeResize="0"/>
          <p:nvPr/>
        </p:nvPicPr>
        <p:blipFill>
          <a:blip r:embed="rId11">
            <a:alphaModFix/>
          </a:blip>
          <a:stretch>
            <a:fillRect/>
          </a:stretch>
        </p:blipFill>
        <p:spPr>
          <a:xfrm>
            <a:off x="586262" y="1693432"/>
            <a:ext cx="467174" cy="467174"/>
          </a:xfrm>
          <a:prstGeom prst="rect">
            <a:avLst/>
          </a:prstGeom>
          <a:noFill/>
          <a:ln>
            <a:noFill/>
          </a:ln>
        </p:spPr>
      </p:pic>
      <p:sp>
        <p:nvSpPr>
          <p:cNvPr id="395" name="Google Shape;395;p19"/>
          <p:cNvSpPr/>
          <p:nvPr/>
        </p:nvSpPr>
        <p:spPr>
          <a:xfrm>
            <a:off x="640600" y="54982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9"/>
          <p:cNvSpPr/>
          <p:nvPr/>
        </p:nvSpPr>
        <p:spPr>
          <a:xfrm>
            <a:off x="74475" y="10147375"/>
            <a:ext cx="7440600" cy="4686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285750" lvl="0" marL="457200" rtl="0" algn="l">
              <a:spcBef>
                <a:spcPts val="0"/>
              </a:spcBef>
              <a:spcAft>
                <a:spcPts val="0"/>
              </a:spcAft>
              <a:buClr>
                <a:srgbClr val="1C4588"/>
              </a:buClr>
              <a:buSzPts val="900"/>
              <a:buFont typeface="Mada"/>
              <a:buAutoNum type="arabicPeriod"/>
            </a:pPr>
            <a:r>
              <a:rPr lang="en-GB" sz="900">
                <a:solidFill>
                  <a:srgbClr val="1C4588"/>
                </a:solidFill>
                <a:latin typeface="Mada"/>
                <a:ea typeface="Mada"/>
                <a:cs typeface="Mada"/>
                <a:sym typeface="Mada"/>
              </a:rPr>
              <a:t>Dilatation of bronchi and bronchioles can follow childhood infections, e.g., measles or pertussis. The stagnant pools of secretions that collect are subject to continued infection, resulting in episodes of acute pulmonary infection or pneumonia and, more rarely, in haemoptysis.</a:t>
            </a:r>
            <a:endParaRPr sz="900">
              <a:solidFill>
                <a:srgbClr val="1C4588"/>
              </a:solidFill>
              <a:latin typeface="Mada"/>
              <a:ea typeface="Mada"/>
              <a:cs typeface="Mada"/>
              <a:sym typeface="Mad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20"/>
          <p:cNvSpPr txBox="1"/>
          <p:nvPr/>
        </p:nvSpPr>
        <p:spPr>
          <a:xfrm>
            <a:off x="1327950" y="5111975"/>
            <a:ext cx="2246400" cy="906000"/>
          </a:xfrm>
          <a:prstGeom prst="rect">
            <a:avLst/>
          </a:prstGeom>
          <a:noFill/>
          <a:ln>
            <a:noFill/>
          </a:ln>
        </p:spPr>
        <p:txBody>
          <a:bodyPr anchorCtr="0" anchor="t" bIns="91425" lIns="91425" spcFirstLastPara="1" rIns="91425" wrap="square" tIns="91425">
            <a:noAutofit/>
          </a:bodyPr>
          <a:lstStyle/>
          <a:p>
            <a:pPr indent="-195849" lvl="0" marL="26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Medical: </a:t>
            </a:r>
            <a:endParaRPr sz="1100">
              <a:solidFill>
                <a:schemeClr val="dk1"/>
              </a:solidFill>
              <a:latin typeface="Mada"/>
              <a:ea typeface="Mada"/>
              <a:cs typeface="Mada"/>
              <a:sym typeface="Mada"/>
            </a:endParaRPr>
          </a:p>
          <a:p>
            <a:pPr indent="-159849" lvl="1" marL="450000" rtl="0" algn="l">
              <a:spcBef>
                <a:spcPts val="0"/>
              </a:spcBef>
              <a:spcAft>
                <a:spcPts val="0"/>
              </a:spcAft>
              <a:buSzPts val="1100"/>
              <a:buFont typeface="Mada"/>
              <a:buChar char="○"/>
            </a:pPr>
            <a:r>
              <a:rPr lang="en-GB" sz="1100">
                <a:solidFill>
                  <a:srgbClr val="6AA84F"/>
                </a:solidFill>
                <a:latin typeface="Mada"/>
                <a:ea typeface="Mada"/>
                <a:cs typeface="Mada"/>
                <a:sym typeface="Mada"/>
              </a:rPr>
              <a:t>1st &amp; 2nd lines of Anti-TB.</a:t>
            </a:r>
            <a:endParaRPr sz="1100">
              <a:solidFill>
                <a:schemeClr val="dk1"/>
              </a:solidFill>
              <a:latin typeface="Mada"/>
              <a:ea typeface="Mada"/>
              <a:cs typeface="Mada"/>
              <a:sym typeface="Mada"/>
            </a:endParaRPr>
          </a:p>
        </p:txBody>
      </p:sp>
      <p:sp>
        <p:nvSpPr>
          <p:cNvPr id="402" name="Google Shape;402;p2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0"/>
          <p:cNvSpPr/>
          <p:nvPr/>
        </p:nvSpPr>
        <p:spPr>
          <a:xfrm>
            <a:off x="352425" y="285750"/>
            <a:ext cx="2558700" cy="459300"/>
          </a:xfrm>
          <a:prstGeom prst="homePlate">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006D77"/>
                </a:solidFill>
                <a:latin typeface="Lora"/>
                <a:ea typeface="Lora"/>
                <a:cs typeface="Lora"/>
                <a:sym typeface="Lora"/>
              </a:rPr>
              <a:t>Tuberculosis</a:t>
            </a:r>
            <a:endParaRPr baseline="30000" sz="1800">
              <a:solidFill>
                <a:srgbClr val="006D77"/>
              </a:solidFill>
              <a:latin typeface="Lora"/>
              <a:ea typeface="Lora"/>
              <a:cs typeface="Lora"/>
              <a:sym typeface="Lora"/>
            </a:endParaRPr>
          </a:p>
        </p:txBody>
      </p:sp>
      <p:sp>
        <p:nvSpPr>
          <p:cNvPr id="404" name="Google Shape;404;p20"/>
          <p:cNvSpPr txBox="1"/>
          <p:nvPr/>
        </p:nvSpPr>
        <p:spPr>
          <a:xfrm>
            <a:off x="-53629" y="3067004"/>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Causes</a:t>
            </a:r>
            <a:endParaRPr>
              <a:solidFill>
                <a:srgbClr val="006D77"/>
              </a:solidFill>
              <a:latin typeface="Mada"/>
              <a:ea typeface="Mada"/>
              <a:cs typeface="Mada"/>
              <a:sym typeface="Mada"/>
            </a:endParaRPr>
          </a:p>
        </p:txBody>
      </p:sp>
      <p:grpSp>
        <p:nvGrpSpPr>
          <p:cNvPr id="405" name="Google Shape;405;p20"/>
          <p:cNvGrpSpPr/>
          <p:nvPr/>
        </p:nvGrpSpPr>
        <p:grpSpPr>
          <a:xfrm>
            <a:off x="301541" y="2347654"/>
            <a:ext cx="893400" cy="459195"/>
            <a:chOff x="3969900" y="337650"/>
            <a:chExt cx="608500" cy="312675"/>
          </a:xfrm>
        </p:grpSpPr>
        <p:sp>
          <p:nvSpPr>
            <p:cNvPr id="406" name="Google Shape;406;p20"/>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0"/>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0"/>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0"/>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0"/>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1" name="Google Shape;411;p20"/>
          <p:cNvSpPr txBox="1"/>
          <p:nvPr/>
        </p:nvSpPr>
        <p:spPr>
          <a:xfrm>
            <a:off x="1123300" y="2457550"/>
            <a:ext cx="4286100" cy="8916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Pulmonary </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Extra-pulmonary e.g. TB Empyema, TB Lymphadenitis</a:t>
            </a:r>
            <a:endParaRPr sz="1200">
              <a:solidFill>
                <a:schemeClr val="dk1"/>
              </a:solidFill>
              <a:latin typeface="Mada"/>
              <a:ea typeface="Mada"/>
              <a:cs typeface="Mada"/>
              <a:sym typeface="Mada"/>
            </a:endParaRPr>
          </a:p>
        </p:txBody>
      </p:sp>
      <p:cxnSp>
        <p:nvCxnSpPr>
          <p:cNvPr id="412" name="Google Shape;412;p20"/>
          <p:cNvCxnSpPr/>
          <p:nvPr/>
        </p:nvCxnSpPr>
        <p:spPr>
          <a:xfrm>
            <a:off x="1360440" y="2381050"/>
            <a:ext cx="0" cy="762000"/>
          </a:xfrm>
          <a:prstGeom prst="straightConnector1">
            <a:avLst/>
          </a:prstGeom>
          <a:noFill/>
          <a:ln cap="flat" cmpd="sng" w="9525">
            <a:solidFill>
              <a:srgbClr val="B7B7B7"/>
            </a:solidFill>
            <a:prstDash val="solid"/>
            <a:round/>
            <a:headEnd len="med" w="med" type="none"/>
            <a:tailEnd len="med" w="med" type="none"/>
          </a:ln>
        </p:spPr>
      </p:cxnSp>
      <p:sp>
        <p:nvSpPr>
          <p:cNvPr id="413" name="Google Shape;413;p20"/>
          <p:cNvSpPr txBox="1"/>
          <p:nvPr/>
        </p:nvSpPr>
        <p:spPr>
          <a:xfrm>
            <a:off x="-101329" y="1684467"/>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Epidemiology</a:t>
            </a:r>
            <a:endParaRPr>
              <a:solidFill>
                <a:srgbClr val="006D77"/>
              </a:solidFill>
              <a:latin typeface="Mada"/>
              <a:ea typeface="Mada"/>
              <a:cs typeface="Mada"/>
              <a:sym typeface="Mada"/>
            </a:endParaRPr>
          </a:p>
        </p:txBody>
      </p:sp>
      <p:grpSp>
        <p:nvGrpSpPr>
          <p:cNvPr id="414" name="Google Shape;414;p20"/>
          <p:cNvGrpSpPr/>
          <p:nvPr/>
        </p:nvGrpSpPr>
        <p:grpSpPr>
          <a:xfrm>
            <a:off x="253841" y="1041316"/>
            <a:ext cx="893400" cy="459195"/>
            <a:chOff x="3969900" y="337650"/>
            <a:chExt cx="608500" cy="312675"/>
          </a:xfrm>
        </p:grpSpPr>
        <p:sp>
          <p:nvSpPr>
            <p:cNvPr id="415" name="Google Shape;415;p20"/>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0"/>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0"/>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0"/>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0"/>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0" name="Google Shape;420;p20"/>
          <p:cNvSpPr txBox="1"/>
          <p:nvPr/>
        </p:nvSpPr>
        <p:spPr>
          <a:xfrm>
            <a:off x="1085775" y="1054950"/>
            <a:ext cx="2279100" cy="8604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30,000 new cases occur annually in U.S.A</a:t>
            </a:r>
            <a:endParaRPr sz="1200">
              <a:solidFill>
                <a:schemeClr val="dk1"/>
              </a:solidFill>
              <a:latin typeface="Mada"/>
              <a:ea typeface="Mada"/>
              <a:cs typeface="Mada"/>
              <a:sym typeface="Mada"/>
            </a:endParaRPr>
          </a:p>
        </p:txBody>
      </p:sp>
      <p:cxnSp>
        <p:nvCxnSpPr>
          <p:cNvPr id="421" name="Google Shape;421;p20"/>
          <p:cNvCxnSpPr/>
          <p:nvPr/>
        </p:nvCxnSpPr>
        <p:spPr>
          <a:xfrm>
            <a:off x="1352475" y="1083525"/>
            <a:ext cx="0" cy="762000"/>
          </a:xfrm>
          <a:prstGeom prst="straightConnector1">
            <a:avLst/>
          </a:prstGeom>
          <a:noFill/>
          <a:ln cap="flat" cmpd="sng" w="9525">
            <a:solidFill>
              <a:srgbClr val="B7B7B7"/>
            </a:solidFill>
            <a:prstDash val="solid"/>
            <a:round/>
            <a:headEnd len="med" w="med" type="none"/>
            <a:tailEnd len="med" w="med" type="none"/>
          </a:ln>
        </p:spPr>
      </p:cxnSp>
      <p:sp>
        <p:nvSpPr>
          <p:cNvPr id="422" name="Google Shape;422;p20"/>
          <p:cNvSpPr txBox="1"/>
          <p:nvPr/>
        </p:nvSpPr>
        <p:spPr>
          <a:xfrm>
            <a:off x="-53629" y="4293942"/>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Investigation</a:t>
            </a:r>
            <a:endParaRPr>
              <a:solidFill>
                <a:srgbClr val="006D77"/>
              </a:solidFill>
              <a:latin typeface="Mada"/>
              <a:ea typeface="Mada"/>
              <a:cs typeface="Mada"/>
              <a:sym typeface="Mada"/>
            </a:endParaRPr>
          </a:p>
        </p:txBody>
      </p:sp>
      <p:grpSp>
        <p:nvGrpSpPr>
          <p:cNvPr id="423" name="Google Shape;423;p20"/>
          <p:cNvGrpSpPr/>
          <p:nvPr/>
        </p:nvGrpSpPr>
        <p:grpSpPr>
          <a:xfrm>
            <a:off x="301541" y="3650791"/>
            <a:ext cx="893400" cy="459195"/>
            <a:chOff x="3969900" y="337650"/>
            <a:chExt cx="608500" cy="312675"/>
          </a:xfrm>
        </p:grpSpPr>
        <p:sp>
          <p:nvSpPr>
            <p:cNvPr id="424" name="Google Shape;424;p20"/>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0"/>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0"/>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0"/>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0"/>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9" name="Google Shape;429;p20"/>
          <p:cNvSpPr txBox="1"/>
          <p:nvPr/>
        </p:nvSpPr>
        <p:spPr>
          <a:xfrm>
            <a:off x="1083750" y="3645125"/>
            <a:ext cx="2368200" cy="4593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CXR</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CT</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Bronchoscopy</a:t>
            </a:r>
            <a:endParaRPr sz="1200">
              <a:solidFill>
                <a:schemeClr val="dk1"/>
              </a:solidFill>
              <a:latin typeface="Mada"/>
              <a:ea typeface="Mada"/>
              <a:cs typeface="Mada"/>
              <a:sym typeface="Mada"/>
            </a:endParaRPr>
          </a:p>
        </p:txBody>
      </p:sp>
      <p:cxnSp>
        <p:nvCxnSpPr>
          <p:cNvPr id="430" name="Google Shape;430;p20"/>
          <p:cNvCxnSpPr/>
          <p:nvPr/>
        </p:nvCxnSpPr>
        <p:spPr>
          <a:xfrm>
            <a:off x="1352550" y="3693000"/>
            <a:ext cx="0" cy="762000"/>
          </a:xfrm>
          <a:prstGeom prst="straightConnector1">
            <a:avLst/>
          </a:prstGeom>
          <a:noFill/>
          <a:ln cap="flat" cmpd="sng" w="9525">
            <a:solidFill>
              <a:srgbClr val="B7B7B7"/>
            </a:solidFill>
            <a:prstDash val="solid"/>
            <a:round/>
            <a:headEnd len="med" w="med" type="none"/>
            <a:tailEnd len="med" w="med" type="none"/>
          </a:ln>
        </p:spPr>
      </p:cxnSp>
      <p:pic>
        <p:nvPicPr>
          <p:cNvPr id="431" name="Google Shape;431;p20"/>
          <p:cNvPicPr preferRelativeResize="0"/>
          <p:nvPr/>
        </p:nvPicPr>
        <p:blipFill rotWithShape="1">
          <a:blip r:embed="rId3">
            <a:alphaModFix/>
          </a:blip>
          <a:srcRect b="0" l="0" r="0" t="0"/>
          <a:stretch/>
        </p:blipFill>
        <p:spPr>
          <a:xfrm>
            <a:off x="528000" y="3857550"/>
            <a:ext cx="421426" cy="421426"/>
          </a:xfrm>
          <a:prstGeom prst="rect">
            <a:avLst/>
          </a:prstGeom>
          <a:noFill/>
          <a:ln>
            <a:noFill/>
          </a:ln>
        </p:spPr>
      </p:pic>
      <p:pic>
        <p:nvPicPr>
          <p:cNvPr id="432" name="Google Shape;432;p20"/>
          <p:cNvPicPr preferRelativeResize="0"/>
          <p:nvPr/>
        </p:nvPicPr>
        <p:blipFill rotWithShape="1">
          <a:blip r:embed="rId4">
            <a:alphaModFix/>
          </a:blip>
          <a:srcRect b="0" l="11245" r="0" t="0"/>
          <a:stretch/>
        </p:blipFill>
        <p:spPr>
          <a:xfrm>
            <a:off x="247238" y="8155447"/>
            <a:ext cx="1474399" cy="1422427"/>
          </a:xfrm>
          <a:prstGeom prst="rect">
            <a:avLst/>
          </a:prstGeom>
          <a:noFill/>
          <a:ln cap="flat" cmpd="sng" w="9525">
            <a:solidFill>
              <a:srgbClr val="000000"/>
            </a:solidFill>
            <a:prstDash val="solid"/>
            <a:round/>
            <a:headEnd len="sm" w="sm" type="none"/>
            <a:tailEnd len="sm" w="sm" type="none"/>
          </a:ln>
        </p:spPr>
      </p:pic>
      <p:pic>
        <p:nvPicPr>
          <p:cNvPr id="433" name="Google Shape;433;p20"/>
          <p:cNvPicPr preferRelativeResize="0"/>
          <p:nvPr/>
        </p:nvPicPr>
        <p:blipFill>
          <a:blip r:embed="rId5">
            <a:alphaModFix/>
          </a:blip>
          <a:stretch>
            <a:fillRect/>
          </a:stretch>
        </p:blipFill>
        <p:spPr>
          <a:xfrm>
            <a:off x="4175975" y="8086152"/>
            <a:ext cx="1460871" cy="1490824"/>
          </a:xfrm>
          <a:prstGeom prst="rect">
            <a:avLst/>
          </a:prstGeom>
          <a:noFill/>
          <a:ln cap="flat" cmpd="sng" w="9525">
            <a:solidFill>
              <a:srgbClr val="000000"/>
            </a:solidFill>
            <a:prstDash val="solid"/>
            <a:round/>
            <a:headEnd len="sm" w="sm" type="none"/>
            <a:tailEnd len="sm" w="sm" type="none"/>
          </a:ln>
        </p:spPr>
      </p:pic>
      <p:sp>
        <p:nvSpPr>
          <p:cNvPr id="434" name="Google Shape;434;p20"/>
          <p:cNvSpPr txBox="1"/>
          <p:nvPr/>
        </p:nvSpPr>
        <p:spPr>
          <a:xfrm>
            <a:off x="-53629" y="5722429"/>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Treatment</a:t>
            </a:r>
            <a:endParaRPr b="1">
              <a:solidFill>
                <a:srgbClr val="006D77"/>
              </a:solidFill>
              <a:latin typeface="Mada"/>
              <a:ea typeface="Mada"/>
              <a:cs typeface="Mada"/>
              <a:sym typeface="Mada"/>
            </a:endParaRPr>
          </a:p>
        </p:txBody>
      </p:sp>
      <p:grpSp>
        <p:nvGrpSpPr>
          <p:cNvPr id="435" name="Google Shape;435;p20"/>
          <p:cNvGrpSpPr/>
          <p:nvPr/>
        </p:nvGrpSpPr>
        <p:grpSpPr>
          <a:xfrm>
            <a:off x="301541" y="5003079"/>
            <a:ext cx="893400" cy="459195"/>
            <a:chOff x="3969900" y="337650"/>
            <a:chExt cx="608500" cy="312675"/>
          </a:xfrm>
        </p:grpSpPr>
        <p:sp>
          <p:nvSpPr>
            <p:cNvPr id="436" name="Google Shape;436;p20"/>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0"/>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0"/>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0"/>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0"/>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41" name="Google Shape;441;p20"/>
          <p:cNvCxnSpPr/>
          <p:nvPr/>
        </p:nvCxnSpPr>
        <p:spPr>
          <a:xfrm>
            <a:off x="1388011" y="5147025"/>
            <a:ext cx="0" cy="762000"/>
          </a:xfrm>
          <a:prstGeom prst="straightConnector1">
            <a:avLst/>
          </a:prstGeom>
          <a:noFill/>
          <a:ln cap="flat" cmpd="sng" w="9525">
            <a:solidFill>
              <a:srgbClr val="B7B7B7"/>
            </a:solidFill>
            <a:prstDash val="solid"/>
            <a:round/>
            <a:headEnd len="med" w="med" type="none"/>
            <a:tailEnd len="med" w="med" type="none"/>
          </a:ln>
        </p:spPr>
      </p:cxnSp>
      <p:sp>
        <p:nvSpPr>
          <p:cNvPr id="442" name="Google Shape;442;p20"/>
          <p:cNvSpPr/>
          <p:nvPr/>
        </p:nvSpPr>
        <p:spPr>
          <a:xfrm>
            <a:off x="1120072" y="8501032"/>
            <a:ext cx="369600" cy="906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0"/>
          <p:cNvSpPr/>
          <p:nvPr/>
        </p:nvSpPr>
        <p:spPr>
          <a:xfrm>
            <a:off x="939489" y="8290495"/>
            <a:ext cx="180300" cy="4716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0"/>
          <p:cNvSpPr txBox="1"/>
          <p:nvPr/>
        </p:nvSpPr>
        <p:spPr>
          <a:xfrm>
            <a:off x="1006047" y="7992700"/>
            <a:ext cx="1194600" cy="774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A</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445" name="Google Shape;445;p20"/>
          <p:cNvSpPr txBox="1"/>
          <p:nvPr/>
        </p:nvSpPr>
        <p:spPr>
          <a:xfrm>
            <a:off x="4897137" y="7915575"/>
            <a:ext cx="1349700" cy="8118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B</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446" name="Google Shape;446;p20"/>
          <p:cNvSpPr/>
          <p:nvPr/>
        </p:nvSpPr>
        <p:spPr>
          <a:xfrm>
            <a:off x="4429113" y="8329358"/>
            <a:ext cx="597000" cy="730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0"/>
          <p:cNvSpPr/>
          <p:nvPr/>
        </p:nvSpPr>
        <p:spPr>
          <a:xfrm>
            <a:off x="4742156" y="8387014"/>
            <a:ext cx="124200" cy="2754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0"/>
          <p:cNvSpPr txBox="1"/>
          <p:nvPr/>
        </p:nvSpPr>
        <p:spPr>
          <a:xfrm>
            <a:off x="1787350" y="8025650"/>
            <a:ext cx="2368200" cy="12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100">
                <a:solidFill>
                  <a:srgbClr val="6AA84F"/>
                </a:solidFill>
                <a:latin typeface="Mada"/>
                <a:ea typeface="Mada"/>
                <a:cs typeface="Mada"/>
                <a:sym typeface="Mada"/>
              </a:rPr>
              <a:t>Picture A: </a:t>
            </a:r>
            <a:r>
              <a:rPr lang="en-GB" sz="1100">
                <a:solidFill>
                  <a:srgbClr val="6AA84F"/>
                </a:solidFill>
                <a:latin typeface="Mada"/>
                <a:ea typeface="Mada"/>
                <a:cs typeface="Mada"/>
                <a:sym typeface="Mada"/>
              </a:rPr>
              <a:t>CXR showing full destruction of the left lung (red) and deviation of the trachea (yellow) to the left-towards the pathology- due to increased space (usually tracheal </a:t>
            </a:r>
            <a:r>
              <a:rPr lang="en-GB" sz="1100" u="sng">
                <a:solidFill>
                  <a:srgbClr val="6AA84F"/>
                </a:solidFill>
                <a:latin typeface="Mada"/>
                <a:ea typeface="Mada"/>
                <a:cs typeface="Mada"/>
                <a:sym typeface="Mada"/>
              </a:rPr>
              <a:t>pull</a:t>
            </a:r>
            <a:r>
              <a:rPr lang="en-GB" sz="1100">
                <a:solidFill>
                  <a:srgbClr val="6AA84F"/>
                </a:solidFill>
                <a:latin typeface="Mada"/>
                <a:ea typeface="Mada"/>
                <a:cs typeface="Mada"/>
                <a:sym typeface="Mada"/>
              </a:rPr>
              <a:t> is due to; collapsing lung, fibrosis). And this patient was treated by left pneumonectomy. </a:t>
            </a:r>
            <a:endParaRPr sz="1100"/>
          </a:p>
        </p:txBody>
      </p:sp>
      <p:sp>
        <p:nvSpPr>
          <p:cNvPr id="449" name="Google Shape;449;p20"/>
          <p:cNvSpPr txBox="1"/>
          <p:nvPr/>
        </p:nvSpPr>
        <p:spPr>
          <a:xfrm>
            <a:off x="5670600" y="8199600"/>
            <a:ext cx="1809900" cy="133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100">
                <a:solidFill>
                  <a:srgbClr val="6AA84F"/>
                </a:solidFill>
                <a:latin typeface="Mada"/>
                <a:ea typeface="Mada"/>
                <a:cs typeface="Mada"/>
                <a:sym typeface="Mada"/>
              </a:rPr>
              <a:t>Picture B: </a:t>
            </a:r>
            <a:r>
              <a:rPr lang="en-GB" sz="1100">
                <a:solidFill>
                  <a:srgbClr val="6AA84F"/>
                </a:solidFill>
                <a:latin typeface="Mada"/>
                <a:ea typeface="Mada"/>
                <a:cs typeface="Mada"/>
                <a:sym typeface="Mada"/>
              </a:rPr>
              <a:t>CT-scan showing right upper lobe destruction (red) with formation of fistula (yellow) between the lung and the pleural cavity &amp; trachea. </a:t>
            </a:r>
            <a:endParaRPr sz="1100">
              <a:solidFill>
                <a:srgbClr val="6AA84F"/>
              </a:solidFill>
              <a:latin typeface="Mada"/>
              <a:ea typeface="Mada"/>
              <a:cs typeface="Mada"/>
              <a:sym typeface="Mada"/>
            </a:endParaRPr>
          </a:p>
          <a:p>
            <a:pPr indent="0" lvl="0" marL="0" rtl="0" algn="l">
              <a:spcBef>
                <a:spcPts val="0"/>
              </a:spcBef>
              <a:spcAft>
                <a:spcPts val="0"/>
              </a:spcAft>
              <a:buNone/>
            </a:pPr>
            <a:r>
              <a:t/>
            </a:r>
            <a:endParaRPr sz="1100"/>
          </a:p>
        </p:txBody>
      </p:sp>
      <p:pic>
        <p:nvPicPr>
          <p:cNvPr id="450" name="Google Shape;450;p20"/>
          <p:cNvPicPr preferRelativeResize="0"/>
          <p:nvPr/>
        </p:nvPicPr>
        <p:blipFill>
          <a:blip r:embed="rId6">
            <a:alphaModFix/>
          </a:blip>
          <a:stretch>
            <a:fillRect/>
          </a:stretch>
        </p:blipFill>
        <p:spPr>
          <a:xfrm>
            <a:off x="521800" y="5231500"/>
            <a:ext cx="423549" cy="423549"/>
          </a:xfrm>
          <a:prstGeom prst="rect">
            <a:avLst/>
          </a:prstGeom>
          <a:noFill/>
          <a:ln>
            <a:noFill/>
          </a:ln>
        </p:spPr>
      </p:pic>
      <p:pic>
        <p:nvPicPr>
          <p:cNvPr id="451" name="Google Shape;451;p20"/>
          <p:cNvPicPr preferRelativeResize="0"/>
          <p:nvPr/>
        </p:nvPicPr>
        <p:blipFill>
          <a:blip r:embed="rId7">
            <a:alphaModFix/>
          </a:blip>
          <a:stretch>
            <a:fillRect/>
          </a:stretch>
        </p:blipFill>
        <p:spPr>
          <a:xfrm>
            <a:off x="499987" y="2568532"/>
            <a:ext cx="467174" cy="467174"/>
          </a:xfrm>
          <a:prstGeom prst="rect">
            <a:avLst/>
          </a:prstGeom>
          <a:noFill/>
          <a:ln>
            <a:noFill/>
          </a:ln>
        </p:spPr>
      </p:pic>
      <p:pic>
        <p:nvPicPr>
          <p:cNvPr id="452" name="Google Shape;452;p20"/>
          <p:cNvPicPr preferRelativeResize="0"/>
          <p:nvPr/>
        </p:nvPicPr>
        <p:blipFill>
          <a:blip r:embed="rId8">
            <a:alphaModFix/>
          </a:blip>
          <a:stretch>
            <a:fillRect/>
          </a:stretch>
        </p:blipFill>
        <p:spPr>
          <a:xfrm>
            <a:off x="489538" y="1230934"/>
            <a:ext cx="467174" cy="467174"/>
          </a:xfrm>
          <a:prstGeom prst="rect">
            <a:avLst/>
          </a:prstGeom>
          <a:noFill/>
          <a:ln>
            <a:noFill/>
          </a:ln>
        </p:spPr>
      </p:pic>
      <p:sp>
        <p:nvSpPr>
          <p:cNvPr id="453" name="Google Shape;453;p20"/>
          <p:cNvSpPr txBox="1"/>
          <p:nvPr/>
        </p:nvSpPr>
        <p:spPr>
          <a:xfrm>
            <a:off x="1330050" y="6357650"/>
            <a:ext cx="4286100" cy="1408800"/>
          </a:xfrm>
          <a:prstGeom prst="rect">
            <a:avLst/>
          </a:prstGeom>
          <a:noFill/>
          <a:ln>
            <a:noFill/>
          </a:ln>
        </p:spPr>
        <p:txBody>
          <a:bodyPr anchorCtr="0" anchor="t" bIns="91425" lIns="91425" spcFirstLastPara="1" rIns="91425" wrap="square" tIns="91425">
            <a:noAutofit/>
          </a:bodyPr>
          <a:lstStyle/>
          <a:p>
            <a:pPr indent="-203200" lvl="0" marL="2667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Surgical</a:t>
            </a:r>
            <a:r>
              <a:rPr baseline="30000" lang="en-GB" sz="1100">
                <a:solidFill>
                  <a:schemeClr val="dk1"/>
                </a:solidFill>
                <a:latin typeface="Mada"/>
                <a:ea typeface="Mada"/>
                <a:cs typeface="Mada"/>
                <a:sym typeface="Mada"/>
              </a:rPr>
              <a:t>1</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159849" lvl="1" marL="4500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Failure of medical RX </a:t>
            </a:r>
            <a:endParaRPr sz="1100">
              <a:solidFill>
                <a:schemeClr val="dk1"/>
              </a:solidFill>
              <a:latin typeface="Mada"/>
              <a:ea typeface="Mada"/>
              <a:cs typeface="Mada"/>
              <a:sym typeface="Mada"/>
            </a:endParaRPr>
          </a:p>
          <a:p>
            <a:pPr indent="-159849" lvl="1" marL="4500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Destroyed lobe or lung</a:t>
            </a:r>
            <a:endParaRPr sz="1100">
              <a:solidFill>
                <a:schemeClr val="dk1"/>
              </a:solidFill>
              <a:latin typeface="Mada"/>
              <a:ea typeface="Mada"/>
              <a:cs typeface="Mada"/>
              <a:sym typeface="Mada"/>
            </a:endParaRPr>
          </a:p>
          <a:p>
            <a:pPr indent="-159849" lvl="1" marL="4500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Pulmonary haemorrhage </a:t>
            </a:r>
            <a:endParaRPr sz="1100">
              <a:solidFill>
                <a:schemeClr val="dk1"/>
              </a:solidFill>
              <a:latin typeface="Mada"/>
              <a:ea typeface="Mada"/>
              <a:cs typeface="Mada"/>
              <a:sym typeface="Mada"/>
            </a:endParaRPr>
          </a:p>
          <a:p>
            <a:pPr indent="-159849" lvl="1" marL="4500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Persistent open cavity with +ve sputum </a:t>
            </a:r>
            <a:endParaRPr sz="1100">
              <a:solidFill>
                <a:schemeClr val="dk1"/>
              </a:solidFill>
              <a:latin typeface="Mada"/>
              <a:ea typeface="Mada"/>
              <a:cs typeface="Mada"/>
              <a:sym typeface="Mada"/>
            </a:endParaRPr>
          </a:p>
          <a:p>
            <a:pPr indent="-159849" lvl="1" marL="4500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Persistent broncho-pulmonary fistula</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454" name="Google Shape;454;p20"/>
          <p:cNvSpPr txBox="1"/>
          <p:nvPr/>
        </p:nvSpPr>
        <p:spPr>
          <a:xfrm>
            <a:off x="-19129" y="7109717"/>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Surgery</a:t>
            </a:r>
            <a:endParaRPr b="1">
              <a:solidFill>
                <a:srgbClr val="006D77"/>
              </a:solidFill>
              <a:latin typeface="Mada"/>
              <a:ea typeface="Mada"/>
              <a:cs typeface="Mada"/>
              <a:sym typeface="Mada"/>
            </a:endParaRPr>
          </a:p>
        </p:txBody>
      </p:sp>
      <p:grpSp>
        <p:nvGrpSpPr>
          <p:cNvPr id="455" name="Google Shape;455;p20"/>
          <p:cNvGrpSpPr/>
          <p:nvPr/>
        </p:nvGrpSpPr>
        <p:grpSpPr>
          <a:xfrm>
            <a:off x="336041" y="6390366"/>
            <a:ext cx="893400" cy="459195"/>
            <a:chOff x="3969900" y="337650"/>
            <a:chExt cx="608500" cy="312675"/>
          </a:xfrm>
        </p:grpSpPr>
        <p:sp>
          <p:nvSpPr>
            <p:cNvPr id="456" name="Google Shape;456;p20"/>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0"/>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0"/>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0"/>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0"/>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61" name="Google Shape;461;p20"/>
          <p:cNvCxnSpPr/>
          <p:nvPr/>
        </p:nvCxnSpPr>
        <p:spPr>
          <a:xfrm>
            <a:off x="1387050" y="6584975"/>
            <a:ext cx="0" cy="762000"/>
          </a:xfrm>
          <a:prstGeom prst="straightConnector1">
            <a:avLst/>
          </a:prstGeom>
          <a:noFill/>
          <a:ln cap="flat" cmpd="sng" w="9525">
            <a:solidFill>
              <a:srgbClr val="B7B7B7"/>
            </a:solidFill>
            <a:prstDash val="solid"/>
            <a:round/>
            <a:headEnd len="med" w="med" type="none"/>
            <a:tailEnd len="med" w="med" type="none"/>
          </a:ln>
        </p:spPr>
      </p:cxnSp>
      <p:pic>
        <p:nvPicPr>
          <p:cNvPr id="462" name="Google Shape;462;p20"/>
          <p:cNvPicPr preferRelativeResize="0"/>
          <p:nvPr/>
        </p:nvPicPr>
        <p:blipFill>
          <a:blip r:embed="rId9">
            <a:alphaModFix/>
          </a:blip>
          <a:stretch>
            <a:fillRect/>
          </a:stretch>
        </p:blipFill>
        <p:spPr>
          <a:xfrm>
            <a:off x="534491" y="6616925"/>
            <a:ext cx="467174" cy="467174"/>
          </a:xfrm>
          <a:prstGeom prst="rect">
            <a:avLst/>
          </a:prstGeom>
          <a:noFill/>
          <a:ln>
            <a:noFill/>
          </a:ln>
        </p:spPr>
      </p:pic>
      <p:sp>
        <p:nvSpPr>
          <p:cNvPr id="463" name="Google Shape;463;p20"/>
          <p:cNvSpPr/>
          <p:nvPr/>
        </p:nvSpPr>
        <p:spPr>
          <a:xfrm>
            <a:off x="74475" y="9929150"/>
            <a:ext cx="7440600" cy="6867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1C4588"/>
              </a:buClr>
              <a:buSzPts val="1000"/>
              <a:buFont typeface="Mada"/>
              <a:buAutoNum type="arabicPeriod"/>
            </a:pPr>
            <a:r>
              <a:rPr lang="en-GB" sz="1000">
                <a:solidFill>
                  <a:srgbClr val="1C4588"/>
                </a:solidFill>
                <a:latin typeface="Mada"/>
                <a:ea typeface="Mada"/>
                <a:cs typeface="Mada"/>
                <a:sym typeface="Mada"/>
              </a:rPr>
              <a:t>Present indications for surgery in pulmonary tuberculosis also include the complications of pulmonary tuberculosis: pneumothorax, empyema, bronchopleural fistula, bronchiectasis, massive haemoptysis, lung abscess and aspergilloma in a tubercular cavity.</a:t>
            </a:r>
            <a:endParaRPr sz="1000">
              <a:solidFill>
                <a:srgbClr val="1C4588"/>
              </a:solidFill>
              <a:latin typeface="Mada"/>
              <a:ea typeface="Mada"/>
              <a:cs typeface="Mada"/>
              <a:sym typeface="Mad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2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1"/>
          <p:cNvSpPr/>
          <p:nvPr/>
        </p:nvSpPr>
        <p:spPr>
          <a:xfrm>
            <a:off x="352425" y="314325"/>
            <a:ext cx="2558700" cy="459300"/>
          </a:xfrm>
          <a:prstGeom prst="homePlate">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006D77"/>
                </a:solidFill>
                <a:latin typeface="Lora"/>
                <a:ea typeface="Lora"/>
                <a:cs typeface="Lora"/>
                <a:sym typeface="Lora"/>
              </a:rPr>
              <a:t>Aspergillosis</a:t>
            </a:r>
            <a:r>
              <a:rPr b="1" lang="en-GB" sz="1800">
                <a:solidFill>
                  <a:srgbClr val="006D77"/>
                </a:solidFill>
                <a:latin typeface="Lora"/>
                <a:ea typeface="Lora"/>
                <a:cs typeface="Lora"/>
                <a:sym typeface="Lora"/>
              </a:rPr>
              <a:t> </a:t>
            </a:r>
            <a:endParaRPr sz="1800">
              <a:solidFill>
                <a:srgbClr val="006D77"/>
              </a:solidFill>
              <a:latin typeface="Lora"/>
              <a:ea typeface="Lora"/>
              <a:cs typeface="Lora"/>
              <a:sym typeface="Lora"/>
            </a:endParaRPr>
          </a:p>
        </p:txBody>
      </p:sp>
      <p:sp>
        <p:nvSpPr>
          <p:cNvPr id="470" name="Google Shape;470;p21"/>
          <p:cNvSpPr txBox="1"/>
          <p:nvPr/>
        </p:nvSpPr>
        <p:spPr>
          <a:xfrm>
            <a:off x="1162050" y="1190625"/>
            <a:ext cx="2911500" cy="6147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Aspergillus fumigatus, Asp. niger</a:t>
            </a:r>
            <a:endParaRPr sz="1200">
              <a:latin typeface="Mada"/>
              <a:ea typeface="Mada"/>
              <a:cs typeface="Mada"/>
              <a:sym typeface="Mada"/>
            </a:endParaRPr>
          </a:p>
        </p:txBody>
      </p:sp>
      <p:sp>
        <p:nvSpPr>
          <p:cNvPr id="471" name="Google Shape;471;p21"/>
          <p:cNvSpPr txBox="1"/>
          <p:nvPr/>
        </p:nvSpPr>
        <p:spPr>
          <a:xfrm>
            <a:off x="3732963" y="1645466"/>
            <a:ext cx="1574400" cy="614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Mode of</a:t>
            </a:r>
            <a:endParaRPr b="1">
              <a:solidFill>
                <a:srgbClr val="006D77"/>
              </a:solidFill>
              <a:latin typeface="Mada"/>
              <a:ea typeface="Mada"/>
              <a:cs typeface="Mada"/>
              <a:sym typeface="Mada"/>
            </a:endParaRPr>
          </a:p>
          <a:p>
            <a:pPr indent="0" lvl="0" marL="0" rtl="0" algn="ctr">
              <a:spcBef>
                <a:spcPts val="0"/>
              </a:spcBef>
              <a:spcAft>
                <a:spcPts val="0"/>
              </a:spcAft>
              <a:buNone/>
            </a:pPr>
            <a:r>
              <a:rPr b="1" lang="en-GB">
                <a:solidFill>
                  <a:srgbClr val="006D77"/>
                </a:solidFill>
                <a:latin typeface="Mada"/>
                <a:ea typeface="Mada"/>
                <a:cs typeface="Mada"/>
                <a:sym typeface="Mada"/>
              </a:rPr>
              <a:t>Transmission</a:t>
            </a:r>
            <a:endParaRPr b="1">
              <a:solidFill>
                <a:srgbClr val="006D77"/>
              </a:solidFill>
              <a:latin typeface="Mada"/>
              <a:ea typeface="Mada"/>
              <a:cs typeface="Mada"/>
              <a:sym typeface="Mada"/>
            </a:endParaRPr>
          </a:p>
        </p:txBody>
      </p:sp>
      <p:grpSp>
        <p:nvGrpSpPr>
          <p:cNvPr id="472" name="Google Shape;472;p21"/>
          <p:cNvGrpSpPr/>
          <p:nvPr/>
        </p:nvGrpSpPr>
        <p:grpSpPr>
          <a:xfrm>
            <a:off x="4073441" y="1024591"/>
            <a:ext cx="893400" cy="459195"/>
            <a:chOff x="3969900" y="337650"/>
            <a:chExt cx="608500" cy="312675"/>
          </a:xfrm>
        </p:grpSpPr>
        <p:sp>
          <p:nvSpPr>
            <p:cNvPr id="473" name="Google Shape;473;p21"/>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1"/>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1"/>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1"/>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1"/>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8" name="Google Shape;478;p21"/>
          <p:cNvSpPr txBox="1"/>
          <p:nvPr/>
        </p:nvSpPr>
        <p:spPr>
          <a:xfrm>
            <a:off x="4857750" y="962025"/>
            <a:ext cx="2731800" cy="12129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rgbClr val="6AA84F"/>
              </a:buClr>
              <a:buSzPts val="1200"/>
              <a:buFont typeface="Mada"/>
              <a:buChar char="●"/>
            </a:pPr>
            <a:r>
              <a:rPr lang="en-GB" sz="1200">
                <a:solidFill>
                  <a:srgbClr val="999999"/>
                </a:solidFill>
                <a:latin typeface="Mada"/>
                <a:ea typeface="Mada"/>
                <a:cs typeface="Mada"/>
                <a:sym typeface="Mada"/>
              </a:rPr>
              <a:t> Inhalation of airborne conidia, contaminated water (while showering), and nosocomial infections.</a:t>
            </a:r>
            <a:r>
              <a:rPr lang="en-GB" sz="1200">
                <a:solidFill>
                  <a:srgbClr val="6AA84F"/>
                </a:solidFill>
                <a:latin typeface="Mada"/>
                <a:ea typeface="Mada"/>
                <a:cs typeface="Mada"/>
                <a:sym typeface="Mada"/>
              </a:rPr>
              <a:t> Especially in immunocompromised patients.</a:t>
            </a:r>
            <a:endParaRPr sz="1200">
              <a:solidFill>
                <a:srgbClr val="6AA84F"/>
              </a:solidFill>
              <a:latin typeface="Mada"/>
              <a:ea typeface="Mada"/>
              <a:cs typeface="Mada"/>
              <a:sym typeface="Mada"/>
            </a:endParaRPr>
          </a:p>
        </p:txBody>
      </p:sp>
      <p:cxnSp>
        <p:nvCxnSpPr>
          <p:cNvPr id="479" name="Google Shape;479;p21"/>
          <p:cNvCxnSpPr/>
          <p:nvPr/>
        </p:nvCxnSpPr>
        <p:spPr>
          <a:xfrm>
            <a:off x="5124450" y="1066800"/>
            <a:ext cx="0" cy="762000"/>
          </a:xfrm>
          <a:prstGeom prst="straightConnector1">
            <a:avLst/>
          </a:prstGeom>
          <a:noFill/>
          <a:ln cap="flat" cmpd="sng" w="9525">
            <a:solidFill>
              <a:srgbClr val="B7B7B7"/>
            </a:solidFill>
            <a:prstDash val="solid"/>
            <a:round/>
            <a:headEnd len="med" w="med" type="none"/>
            <a:tailEnd len="med" w="med" type="none"/>
          </a:ln>
        </p:spPr>
      </p:cxnSp>
      <p:sp>
        <p:nvSpPr>
          <p:cNvPr id="480" name="Google Shape;480;p21"/>
          <p:cNvSpPr txBox="1"/>
          <p:nvPr/>
        </p:nvSpPr>
        <p:spPr>
          <a:xfrm>
            <a:off x="60671" y="3017592"/>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Forms</a:t>
            </a:r>
            <a:endParaRPr>
              <a:solidFill>
                <a:srgbClr val="006D77"/>
              </a:solidFill>
              <a:latin typeface="Mada"/>
              <a:ea typeface="Mada"/>
              <a:cs typeface="Mada"/>
              <a:sym typeface="Mada"/>
            </a:endParaRPr>
          </a:p>
        </p:txBody>
      </p:sp>
      <p:grpSp>
        <p:nvGrpSpPr>
          <p:cNvPr id="481" name="Google Shape;481;p21"/>
          <p:cNvGrpSpPr/>
          <p:nvPr/>
        </p:nvGrpSpPr>
        <p:grpSpPr>
          <a:xfrm>
            <a:off x="377741" y="2355391"/>
            <a:ext cx="893400" cy="459195"/>
            <a:chOff x="3969900" y="337650"/>
            <a:chExt cx="608500" cy="312675"/>
          </a:xfrm>
        </p:grpSpPr>
        <p:sp>
          <p:nvSpPr>
            <p:cNvPr id="482" name="Google Shape;482;p21"/>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1"/>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1"/>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1"/>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1"/>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7" name="Google Shape;487;p21"/>
          <p:cNvSpPr txBox="1"/>
          <p:nvPr/>
        </p:nvSpPr>
        <p:spPr>
          <a:xfrm>
            <a:off x="1162050" y="2292825"/>
            <a:ext cx="2404200" cy="6147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8 forms</a:t>
            </a:r>
            <a:endParaRPr sz="1200">
              <a:solidFill>
                <a:srgbClr val="6AA84F"/>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Allergic </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Saprophytic</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Invasive</a:t>
            </a:r>
            <a:endParaRPr sz="1200">
              <a:solidFill>
                <a:schemeClr val="dk1"/>
              </a:solidFill>
              <a:latin typeface="Mada"/>
              <a:ea typeface="Mada"/>
              <a:cs typeface="Mada"/>
              <a:sym typeface="Mada"/>
            </a:endParaRPr>
          </a:p>
        </p:txBody>
      </p:sp>
      <p:cxnSp>
        <p:nvCxnSpPr>
          <p:cNvPr id="488" name="Google Shape;488;p21"/>
          <p:cNvCxnSpPr/>
          <p:nvPr/>
        </p:nvCxnSpPr>
        <p:spPr>
          <a:xfrm>
            <a:off x="1428750" y="2397600"/>
            <a:ext cx="0" cy="762000"/>
          </a:xfrm>
          <a:prstGeom prst="straightConnector1">
            <a:avLst/>
          </a:prstGeom>
          <a:noFill/>
          <a:ln cap="flat" cmpd="sng" w="9525">
            <a:solidFill>
              <a:srgbClr val="B7B7B7"/>
            </a:solidFill>
            <a:prstDash val="solid"/>
            <a:round/>
            <a:headEnd len="med" w="med" type="none"/>
            <a:tailEnd len="med" w="med" type="none"/>
          </a:ln>
        </p:spPr>
      </p:cxnSp>
      <p:sp>
        <p:nvSpPr>
          <p:cNvPr id="489" name="Google Shape;489;p21"/>
          <p:cNvSpPr txBox="1"/>
          <p:nvPr/>
        </p:nvSpPr>
        <p:spPr>
          <a:xfrm>
            <a:off x="22571" y="4582392"/>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Clinical</a:t>
            </a:r>
            <a:endParaRPr b="1">
              <a:solidFill>
                <a:srgbClr val="006D77"/>
              </a:solidFill>
              <a:latin typeface="Mada"/>
              <a:ea typeface="Mada"/>
              <a:cs typeface="Mada"/>
              <a:sym typeface="Mada"/>
            </a:endParaRPr>
          </a:p>
          <a:p>
            <a:pPr indent="0" lvl="0" marL="0" rtl="0" algn="ctr">
              <a:spcBef>
                <a:spcPts val="0"/>
              </a:spcBef>
              <a:spcAft>
                <a:spcPts val="0"/>
              </a:spcAft>
              <a:buNone/>
            </a:pPr>
            <a:r>
              <a:rPr b="1" lang="en-GB">
                <a:solidFill>
                  <a:srgbClr val="006D77"/>
                </a:solidFill>
                <a:latin typeface="Mada"/>
                <a:ea typeface="Mada"/>
                <a:cs typeface="Mada"/>
                <a:sym typeface="Mada"/>
              </a:rPr>
              <a:t>Feature</a:t>
            </a:r>
            <a:endParaRPr b="1">
              <a:solidFill>
                <a:srgbClr val="006D77"/>
              </a:solidFill>
              <a:latin typeface="Mada"/>
              <a:ea typeface="Mada"/>
              <a:cs typeface="Mada"/>
              <a:sym typeface="Mada"/>
            </a:endParaRPr>
          </a:p>
        </p:txBody>
      </p:sp>
      <p:grpSp>
        <p:nvGrpSpPr>
          <p:cNvPr id="490" name="Google Shape;490;p21"/>
          <p:cNvGrpSpPr/>
          <p:nvPr/>
        </p:nvGrpSpPr>
        <p:grpSpPr>
          <a:xfrm>
            <a:off x="377741" y="3634441"/>
            <a:ext cx="893400" cy="459195"/>
            <a:chOff x="3969900" y="337650"/>
            <a:chExt cx="608500" cy="312675"/>
          </a:xfrm>
        </p:grpSpPr>
        <p:sp>
          <p:nvSpPr>
            <p:cNvPr id="491" name="Google Shape;491;p21"/>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1"/>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1"/>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1"/>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1"/>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6" name="Google Shape;496;p21"/>
          <p:cNvSpPr txBox="1"/>
          <p:nvPr/>
        </p:nvSpPr>
        <p:spPr>
          <a:xfrm>
            <a:off x="1162050" y="3695700"/>
            <a:ext cx="6272400" cy="10479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Aspergilloma</a:t>
            </a:r>
            <a:r>
              <a:rPr lang="en-GB" sz="1200">
                <a:solidFill>
                  <a:srgbClr val="999999"/>
                </a:solidFill>
                <a:latin typeface="Mada"/>
                <a:ea typeface="Mada"/>
                <a:cs typeface="Mada"/>
                <a:sym typeface="Mada"/>
              </a:rPr>
              <a:t> (mycetoma) cavity ball-like in CT</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Hemoptysis (patients with preexisting disease like TB or immunocompromised) </a:t>
            </a:r>
            <a:r>
              <a:rPr lang="en-GB" sz="1200">
                <a:solidFill>
                  <a:srgbClr val="6AA84F"/>
                </a:solidFill>
                <a:latin typeface="Mada"/>
                <a:ea typeface="Mada"/>
                <a:cs typeface="Mada"/>
                <a:sym typeface="Mada"/>
              </a:rPr>
              <a:t>it starts very mild (a warning sign).</a:t>
            </a:r>
            <a:endParaRPr sz="1200">
              <a:solidFill>
                <a:srgbClr val="6AA84F"/>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Chronic productive cough</a:t>
            </a:r>
            <a:endParaRPr sz="1200">
              <a:solidFill>
                <a:schemeClr val="dk1"/>
              </a:solidFill>
              <a:latin typeface="Mada"/>
              <a:ea typeface="Mada"/>
              <a:cs typeface="Mada"/>
              <a:sym typeface="Mada"/>
            </a:endParaRPr>
          </a:p>
        </p:txBody>
      </p:sp>
      <p:cxnSp>
        <p:nvCxnSpPr>
          <p:cNvPr id="497" name="Google Shape;497;p21"/>
          <p:cNvCxnSpPr/>
          <p:nvPr/>
        </p:nvCxnSpPr>
        <p:spPr>
          <a:xfrm>
            <a:off x="1428750" y="3810000"/>
            <a:ext cx="0" cy="762000"/>
          </a:xfrm>
          <a:prstGeom prst="straightConnector1">
            <a:avLst/>
          </a:prstGeom>
          <a:noFill/>
          <a:ln cap="flat" cmpd="sng" w="9525">
            <a:solidFill>
              <a:srgbClr val="B7B7B7"/>
            </a:solidFill>
            <a:prstDash val="solid"/>
            <a:round/>
            <a:headEnd len="med" w="med" type="none"/>
            <a:tailEnd len="med" w="med" type="none"/>
          </a:ln>
        </p:spPr>
      </p:cxnSp>
      <p:sp>
        <p:nvSpPr>
          <p:cNvPr id="498" name="Google Shape;498;p21"/>
          <p:cNvSpPr txBox="1"/>
          <p:nvPr/>
        </p:nvSpPr>
        <p:spPr>
          <a:xfrm>
            <a:off x="22571" y="5906367"/>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Investigation</a:t>
            </a:r>
            <a:endParaRPr>
              <a:solidFill>
                <a:srgbClr val="006D77"/>
              </a:solidFill>
              <a:latin typeface="Mada"/>
              <a:ea typeface="Mada"/>
              <a:cs typeface="Mada"/>
              <a:sym typeface="Mada"/>
            </a:endParaRPr>
          </a:p>
        </p:txBody>
      </p:sp>
      <p:grpSp>
        <p:nvGrpSpPr>
          <p:cNvPr id="499" name="Google Shape;499;p21"/>
          <p:cNvGrpSpPr/>
          <p:nvPr/>
        </p:nvGrpSpPr>
        <p:grpSpPr>
          <a:xfrm>
            <a:off x="377741" y="5263216"/>
            <a:ext cx="893400" cy="459195"/>
            <a:chOff x="3969900" y="337650"/>
            <a:chExt cx="608500" cy="312675"/>
          </a:xfrm>
        </p:grpSpPr>
        <p:sp>
          <p:nvSpPr>
            <p:cNvPr id="500" name="Google Shape;500;p21"/>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1"/>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1"/>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1"/>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1"/>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5" name="Google Shape;505;p21"/>
          <p:cNvSpPr txBox="1"/>
          <p:nvPr/>
        </p:nvSpPr>
        <p:spPr>
          <a:xfrm>
            <a:off x="1162050" y="5114850"/>
            <a:ext cx="6272400" cy="12129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Skin test</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sputum </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biopsy  (Invasive → </a:t>
            </a:r>
            <a:r>
              <a:rPr lang="en-GB" sz="1200">
                <a:solidFill>
                  <a:srgbClr val="6AA84F"/>
                </a:solidFill>
                <a:latin typeface="Mada"/>
                <a:ea typeface="Mada"/>
                <a:cs typeface="Mada"/>
                <a:sym typeface="Mada"/>
              </a:rPr>
              <a:t>LVA or open biopsy</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CXR (radiolucent)</a:t>
            </a:r>
            <a:endParaRPr sz="1200">
              <a:solidFill>
                <a:schemeClr val="dk1"/>
              </a:solidFill>
              <a:latin typeface="Mada"/>
              <a:ea typeface="Mada"/>
              <a:cs typeface="Mada"/>
              <a:sym typeface="Mada"/>
            </a:endParaRPr>
          </a:p>
          <a:p>
            <a:pPr indent="-173399"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CT </a:t>
            </a:r>
            <a:r>
              <a:rPr lang="en-GB" sz="1200">
                <a:solidFill>
                  <a:srgbClr val="6AA84F"/>
                </a:solidFill>
                <a:latin typeface="Mada"/>
                <a:ea typeface="Mada"/>
                <a:cs typeface="Mada"/>
                <a:sym typeface="Mada"/>
              </a:rPr>
              <a:t>characteristic; aspergilloma cavity with fungating core that eats the bronchus away, it bleeds once it reaches a bronchial artery.</a:t>
            </a:r>
            <a:endParaRPr sz="1200">
              <a:solidFill>
                <a:srgbClr val="6AA84F"/>
              </a:solidFill>
              <a:latin typeface="Mada"/>
              <a:ea typeface="Mada"/>
              <a:cs typeface="Mada"/>
              <a:sym typeface="Mada"/>
            </a:endParaRPr>
          </a:p>
        </p:txBody>
      </p:sp>
      <p:cxnSp>
        <p:nvCxnSpPr>
          <p:cNvPr id="506" name="Google Shape;506;p21"/>
          <p:cNvCxnSpPr/>
          <p:nvPr/>
        </p:nvCxnSpPr>
        <p:spPr>
          <a:xfrm>
            <a:off x="1428750" y="5305425"/>
            <a:ext cx="0" cy="762000"/>
          </a:xfrm>
          <a:prstGeom prst="straightConnector1">
            <a:avLst/>
          </a:prstGeom>
          <a:noFill/>
          <a:ln cap="flat" cmpd="sng" w="9525">
            <a:solidFill>
              <a:srgbClr val="B7B7B7"/>
            </a:solidFill>
            <a:prstDash val="solid"/>
            <a:round/>
            <a:headEnd len="med" w="med" type="none"/>
            <a:tailEnd len="med" w="med" type="none"/>
          </a:ln>
        </p:spPr>
      </p:cxnSp>
      <p:pic>
        <p:nvPicPr>
          <p:cNvPr id="507" name="Google Shape;507;p21"/>
          <p:cNvPicPr preferRelativeResize="0"/>
          <p:nvPr/>
        </p:nvPicPr>
        <p:blipFill rotWithShape="1">
          <a:blip r:embed="rId3">
            <a:alphaModFix/>
          </a:blip>
          <a:srcRect b="0" l="0" r="0" t="0"/>
          <a:stretch/>
        </p:blipFill>
        <p:spPr>
          <a:xfrm>
            <a:off x="604200" y="5469975"/>
            <a:ext cx="421426" cy="421426"/>
          </a:xfrm>
          <a:prstGeom prst="rect">
            <a:avLst/>
          </a:prstGeom>
          <a:noFill/>
          <a:ln>
            <a:noFill/>
          </a:ln>
        </p:spPr>
      </p:pic>
      <p:pic>
        <p:nvPicPr>
          <p:cNvPr id="508" name="Google Shape;508;p21"/>
          <p:cNvPicPr preferRelativeResize="0"/>
          <p:nvPr/>
        </p:nvPicPr>
        <p:blipFill rotWithShape="1">
          <a:blip r:embed="rId4">
            <a:alphaModFix/>
          </a:blip>
          <a:srcRect b="0" l="1707" r="22402" t="0"/>
          <a:stretch/>
        </p:blipFill>
        <p:spPr>
          <a:xfrm>
            <a:off x="4417375" y="8453013"/>
            <a:ext cx="2169176" cy="1804786"/>
          </a:xfrm>
          <a:prstGeom prst="rect">
            <a:avLst/>
          </a:prstGeom>
          <a:noFill/>
          <a:ln cap="flat" cmpd="sng" w="9525">
            <a:solidFill>
              <a:srgbClr val="000000"/>
            </a:solidFill>
            <a:prstDash val="solid"/>
            <a:round/>
            <a:headEnd len="sm" w="sm" type="none"/>
            <a:tailEnd len="sm" w="sm" type="none"/>
          </a:ln>
        </p:spPr>
      </p:pic>
      <p:pic>
        <p:nvPicPr>
          <p:cNvPr id="509" name="Google Shape;509;p21"/>
          <p:cNvPicPr preferRelativeResize="0"/>
          <p:nvPr/>
        </p:nvPicPr>
        <p:blipFill rotWithShape="1">
          <a:blip r:embed="rId5">
            <a:alphaModFix/>
          </a:blip>
          <a:srcRect b="12595" l="18553" r="0" t="0"/>
          <a:stretch/>
        </p:blipFill>
        <p:spPr>
          <a:xfrm>
            <a:off x="568468" y="8529213"/>
            <a:ext cx="1841683" cy="1804788"/>
          </a:xfrm>
          <a:prstGeom prst="rect">
            <a:avLst/>
          </a:prstGeom>
          <a:noFill/>
          <a:ln cap="flat" cmpd="sng" w="9525">
            <a:solidFill>
              <a:srgbClr val="000000"/>
            </a:solidFill>
            <a:prstDash val="solid"/>
            <a:round/>
            <a:headEnd len="sm" w="sm" type="none"/>
            <a:tailEnd len="sm" w="sm" type="none"/>
          </a:ln>
        </p:spPr>
      </p:pic>
      <p:sp>
        <p:nvSpPr>
          <p:cNvPr id="510" name="Google Shape;510;p21"/>
          <p:cNvSpPr txBox="1"/>
          <p:nvPr/>
        </p:nvSpPr>
        <p:spPr>
          <a:xfrm>
            <a:off x="22571" y="7401792"/>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Treatment</a:t>
            </a:r>
            <a:endParaRPr b="1">
              <a:solidFill>
                <a:srgbClr val="006D77"/>
              </a:solidFill>
              <a:latin typeface="Mada"/>
              <a:ea typeface="Mada"/>
              <a:cs typeface="Mada"/>
              <a:sym typeface="Mada"/>
            </a:endParaRPr>
          </a:p>
        </p:txBody>
      </p:sp>
      <p:grpSp>
        <p:nvGrpSpPr>
          <p:cNvPr id="511" name="Google Shape;511;p21"/>
          <p:cNvGrpSpPr/>
          <p:nvPr/>
        </p:nvGrpSpPr>
        <p:grpSpPr>
          <a:xfrm>
            <a:off x="377741" y="6806266"/>
            <a:ext cx="893400" cy="459195"/>
            <a:chOff x="3969900" y="337650"/>
            <a:chExt cx="608500" cy="312675"/>
          </a:xfrm>
        </p:grpSpPr>
        <p:sp>
          <p:nvSpPr>
            <p:cNvPr id="512" name="Google Shape;512;p21"/>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1"/>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1"/>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1"/>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1"/>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17" name="Google Shape;517;p21"/>
          <p:cNvCxnSpPr/>
          <p:nvPr/>
        </p:nvCxnSpPr>
        <p:spPr>
          <a:xfrm>
            <a:off x="1428750" y="6934200"/>
            <a:ext cx="0" cy="762000"/>
          </a:xfrm>
          <a:prstGeom prst="straightConnector1">
            <a:avLst/>
          </a:prstGeom>
          <a:noFill/>
          <a:ln cap="flat" cmpd="sng" w="9525">
            <a:solidFill>
              <a:srgbClr val="B7B7B7"/>
            </a:solidFill>
            <a:prstDash val="solid"/>
            <a:round/>
            <a:headEnd len="med" w="med" type="none"/>
            <a:tailEnd len="med" w="med" type="none"/>
          </a:ln>
        </p:spPr>
      </p:cxnSp>
      <p:sp>
        <p:nvSpPr>
          <p:cNvPr id="518" name="Google Shape;518;p21"/>
          <p:cNvSpPr txBox="1"/>
          <p:nvPr/>
        </p:nvSpPr>
        <p:spPr>
          <a:xfrm>
            <a:off x="1314450" y="6867525"/>
            <a:ext cx="2169300" cy="961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Medical:                        </a:t>
            </a:r>
            <a:endParaRPr sz="1100">
              <a:solidFill>
                <a:schemeClr val="dk1"/>
              </a:solidFill>
              <a:latin typeface="Mada"/>
              <a:ea typeface="Mada"/>
              <a:cs typeface="Mada"/>
              <a:sym typeface="Mada"/>
            </a:endParaRPr>
          </a:p>
          <a:p>
            <a:pPr indent="-167049"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Anti-fungal medications</a:t>
            </a:r>
            <a:endParaRPr sz="1100">
              <a:solidFill>
                <a:schemeClr val="dk1"/>
              </a:solidFill>
              <a:latin typeface="Mada"/>
              <a:ea typeface="Mada"/>
              <a:cs typeface="Mada"/>
              <a:sym typeface="Mada"/>
            </a:endParaRPr>
          </a:p>
        </p:txBody>
      </p:sp>
      <p:sp>
        <p:nvSpPr>
          <p:cNvPr id="519" name="Google Shape;519;p21"/>
          <p:cNvSpPr txBox="1"/>
          <p:nvPr/>
        </p:nvSpPr>
        <p:spPr>
          <a:xfrm>
            <a:off x="98775" y="1785273"/>
            <a:ext cx="1437900" cy="335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Causes</a:t>
            </a:r>
            <a:endParaRPr>
              <a:solidFill>
                <a:srgbClr val="006D77"/>
              </a:solidFill>
              <a:latin typeface="Mada"/>
              <a:ea typeface="Mada"/>
              <a:cs typeface="Mada"/>
              <a:sym typeface="Mada"/>
            </a:endParaRPr>
          </a:p>
        </p:txBody>
      </p:sp>
      <p:grpSp>
        <p:nvGrpSpPr>
          <p:cNvPr id="520" name="Google Shape;520;p21"/>
          <p:cNvGrpSpPr/>
          <p:nvPr/>
        </p:nvGrpSpPr>
        <p:grpSpPr>
          <a:xfrm>
            <a:off x="423345" y="1095177"/>
            <a:ext cx="815999" cy="419391"/>
            <a:chOff x="3969900" y="337650"/>
            <a:chExt cx="608500" cy="312675"/>
          </a:xfrm>
        </p:grpSpPr>
        <p:sp>
          <p:nvSpPr>
            <p:cNvPr id="521" name="Google Shape;521;p21"/>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1"/>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1"/>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1"/>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1"/>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26" name="Google Shape;526;p21"/>
          <p:cNvCxnSpPr/>
          <p:nvPr/>
        </p:nvCxnSpPr>
        <p:spPr>
          <a:xfrm>
            <a:off x="1428750" y="1133475"/>
            <a:ext cx="0" cy="619200"/>
          </a:xfrm>
          <a:prstGeom prst="straightConnector1">
            <a:avLst/>
          </a:prstGeom>
          <a:noFill/>
          <a:ln cap="flat" cmpd="sng" w="9525">
            <a:solidFill>
              <a:srgbClr val="B7B7B7"/>
            </a:solidFill>
            <a:prstDash val="solid"/>
            <a:round/>
            <a:headEnd len="med" w="med" type="none"/>
            <a:tailEnd len="med" w="med" type="none"/>
          </a:ln>
        </p:spPr>
      </p:cxnSp>
      <p:sp>
        <p:nvSpPr>
          <p:cNvPr id="527" name="Google Shape;527;p21"/>
          <p:cNvSpPr/>
          <p:nvPr/>
        </p:nvSpPr>
        <p:spPr>
          <a:xfrm>
            <a:off x="1642726" y="8804530"/>
            <a:ext cx="339900" cy="6132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1"/>
          <p:cNvSpPr/>
          <p:nvPr/>
        </p:nvSpPr>
        <p:spPr>
          <a:xfrm>
            <a:off x="4522217" y="8816408"/>
            <a:ext cx="339900" cy="402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1"/>
          <p:cNvSpPr txBox="1"/>
          <p:nvPr/>
        </p:nvSpPr>
        <p:spPr>
          <a:xfrm>
            <a:off x="1668556" y="8398771"/>
            <a:ext cx="1330800" cy="7467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A</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530" name="Google Shape;530;p21"/>
          <p:cNvSpPr txBox="1"/>
          <p:nvPr/>
        </p:nvSpPr>
        <p:spPr>
          <a:xfrm>
            <a:off x="5842246" y="8305800"/>
            <a:ext cx="1330800" cy="7467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a:solidFill>
                  <a:srgbClr val="ABE5D9"/>
                </a:solidFill>
                <a:highlight>
                  <a:srgbClr val="ABE5D9"/>
                </a:highlight>
                <a:latin typeface="Mada"/>
                <a:ea typeface="Mada"/>
                <a:cs typeface="Mada"/>
                <a:sym typeface="Mada"/>
              </a:rPr>
              <a:t>.</a:t>
            </a:r>
            <a:r>
              <a:rPr b="1" lang="en-GB">
                <a:solidFill>
                  <a:srgbClr val="006D77"/>
                </a:solidFill>
                <a:highlight>
                  <a:srgbClr val="ABE5D9"/>
                </a:highlight>
                <a:latin typeface="Mada"/>
                <a:ea typeface="Mada"/>
                <a:cs typeface="Mada"/>
                <a:sym typeface="Mada"/>
              </a:rPr>
              <a:t>B</a:t>
            </a:r>
            <a:r>
              <a:rPr b="1" lang="en-GB">
                <a:solidFill>
                  <a:srgbClr val="ABE5D9"/>
                </a:solidFill>
                <a:highlight>
                  <a:srgbClr val="ABE5D9"/>
                </a:highlight>
                <a:latin typeface="Mada"/>
                <a:ea typeface="Mada"/>
                <a:cs typeface="Mada"/>
                <a:sym typeface="Mada"/>
              </a:rPr>
              <a:t>.</a:t>
            </a:r>
            <a:endParaRPr b="1">
              <a:solidFill>
                <a:srgbClr val="ABE5D9"/>
              </a:solidFill>
              <a:highlight>
                <a:srgbClr val="ABE5D9"/>
              </a:highlight>
            </a:endParaRPr>
          </a:p>
        </p:txBody>
      </p:sp>
      <p:sp>
        <p:nvSpPr>
          <p:cNvPr id="531" name="Google Shape;531;p21"/>
          <p:cNvSpPr/>
          <p:nvPr/>
        </p:nvSpPr>
        <p:spPr>
          <a:xfrm>
            <a:off x="1675106" y="9124225"/>
            <a:ext cx="214500" cy="234600"/>
          </a:xfrm>
          <a:prstGeom prst="ellipse">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1"/>
          <p:cNvSpPr txBox="1"/>
          <p:nvPr/>
        </p:nvSpPr>
        <p:spPr>
          <a:xfrm>
            <a:off x="2494275" y="8570400"/>
            <a:ext cx="1437900" cy="24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100">
                <a:solidFill>
                  <a:srgbClr val="6AA84F"/>
                </a:solidFill>
                <a:latin typeface="Mada"/>
                <a:ea typeface="Mada"/>
                <a:cs typeface="Mada"/>
                <a:sym typeface="Mada"/>
              </a:rPr>
              <a:t>Picture A:</a:t>
            </a:r>
            <a:r>
              <a:rPr lang="en-GB" sz="1100">
                <a:solidFill>
                  <a:srgbClr val="6AA84F"/>
                </a:solidFill>
                <a:latin typeface="Mada"/>
                <a:ea typeface="Mada"/>
                <a:cs typeface="Mada"/>
                <a:sym typeface="Mada"/>
              </a:rPr>
              <a:t> CXR showing </a:t>
            </a:r>
            <a:r>
              <a:rPr b="1" lang="en-GB" sz="1100">
                <a:solidFill>
                  <a:srgbClr val="6AA84F"/>
                </a:solidFill>
                <a:latin typeface="Mada"/>
                <a:ea typeface="Mada"/>
                <a:cs typeface="Mada"/>
                <a:sym typeface="Mada"/>
              </a:rPr>
              <a:t>aspergilloma</a:t>
            </a:r>
            <a:r>
              <a:rPr lang="en-GB" sz="1100">
                <a:solidFill>
                  <a:srgbClr val="6AA84F"/>
                </a:solidFill>
                <a:latin typeface="Mada"/>
                <a:ea typeface="Mada"/>
                <a:cs typeface="Mada"/>
                <a:sym typeface="Mada"/>
              </a:rPr>
              <a:t> complex with cavity (red) and </a:t>
            </a:r>
            <a:r>
              <a:rPr b="1" lang="en-GB" sz="1100">
                <a:solidFill>
                  <a:srgbClr val="6AA84F"/>
                </a:solidFill>
                <a:latin typeface="Mada"/>
                <a:ea typeface="Mada"/>
                <a:cs typeface="Mada"/>
                <a:sym typeface="Mada"/>
              </a:rPr>
              <a:t>mycetoma</a:t>
            </a:r>
            <a:r>
              <a:rPr lang="en-GB" sz="1100">
                <a:solidFill>
                  <a:srgbClr val="6AA84F"/>
                </a:solidFill>
                <a:latin typeface="Mada"/>
                <a:ea typeface="Mada"/>
                <a:cs typeface="Mada"/>
                <a:sym typeface="Mada"/>
              </a:rPr>
              <a:t> (yellow) which is a mass-like fungus ball.</a:t>
            </a:r>
            <a:endParaRPr sz="1100">
              <a:solidFill>
                <a:srgbClr val="6AA84F"/>
              </a:solidFill>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pic>
        <p:nvPicPr>
          <p:cNvPr id="533" name="Google Shape;533;p21"/>
          <p:cNvPicPr preferRelativeResize="0"/>
          <p:nvPr/>
        </p:nvPicPr>
        <p:blipFill>
          <a:blip r:embed="rId6">
            <a:alphaModFix/>
          </a:blip>
          <a:stretch>
            <a:fillRect/>
          </a:stretch>
        </p:blipFill>
        <p:spPr>
          <a:xfrm>
            <a:off x="598000" y="7060300"/>
            <a:ext cx="423549" cy="423549"/>
          </a:xfrm>
          <a:prstGeom prst="rect">
            <a:avLst/>
          </a:prstGeom>
          <a:noFill/>
          <a:ln>
            <a:noFill/>
          </a:ln>
        </p:spPr>
      </p:pic>
      <p:pic>
        <p:nvPicPr>
          <p:cNvPr id="534" name="Google Shape;534;p21"/>
          <p:cNvPicPr preferRelativeResize="0"/>
          <p:nvPr/>
        </p:nvPicPr>
        <p:blipFill>
          <a:blip r:embed="rId7">
            <a:alphaModFix/>
          </a:blip>
          <a:stretch>
            <a:fillRect/>
          </a:stretch>
        </p:blipFill>
        <p:spPr>
          <a:xfrm>
            <a:off x="576187" y="3859064"/>
            <a:ext cx="467174" cy="467148"/>
          </a:xfrm>
          <a:prstGeom prst="rect">
            <a:avLst/>
          </a:prstGeom>
          <a:noFill/>
          <a:ln>
            <a:noFill/>
          </a:ln>
        </p:spPr>
      </p:pic>
      <p:pic>
        <p:nvPicPr>
          <p:cNvPr id="535" name="Google Shape;535;p21"/>
          <p:cNvPicPr preferRelativeResize="0"/>
          <p:nvPr/>
        </p:nvPicPr>
        <p:blipFill>
          <a:blip r:embed="rId8">
            <a:alphaModFix/>
          </a:blip>
          <a:stretch>
            <a:fillRect/>
          </a:stretch>
        </p:blipFill>
        <p:spPr>
          <a:xfrm>
            <a:off x="554375" y="1292819"/>
            <a:ext cx="467174" cy="467174"/>
          </a:xfrm>
          <a:prstGeom prst="rect">
            <a:avLst/>
          </a:prstGeom>
          <a:noFill/>
          <a:ln>
            <a:noFill/>
          </a:ln>
        </p:spPr>
      </p:pic>
      <p:pic>
        <p:nvPicPr>
          <p:cNvPr id="536" name="Google Shape;536;p21"/>
          <p:cNvPicPr preferRelativeResize="0"/>
          <p:nvPr/>
        </p:nvPicPr>
        <p:blipFill>
          <a:blip r:embed="rId9">
            <a:alphaModFix/>
          </a:blip>
          <a:stretch>
            <a:fillRect/>
          </a:stretch>
        </p:blipFill>
        <p:spPr>
          <a:xfrm>
            <a:off x="597772" y="2565613"/>
            <a:ext cx="467174" cy="467180"/>
          </a:xfrm>
          <a:prstGeom prst="rect">
            <a:avLst/>
          </a:prstGeom>
          <a:noFill/>
          <a:ln>
            <a:noFill/>
          </a:ln>
        </p:spPr>
      </p:pic>
      <p:pic>
        <p:nvPicPr>
          <p:cNvPr id="537" name="Google Shape;537;p21"/>
          <p:cNvPicPr preferRelativeResize="0"/>
          <p:nvPr/>
        </p:nvPicPr>
        <p:blipFill>
          <a:blip r:embed="rId10">
            <a:alphaModFix/>
          </a:blip>
          <a:stretch>
            <a:fillRect/>
          </a:stretch>
        </p:blipFill>
        <p:spPr>
          <a:xfrm>
            <a:off x="4309436" y="1237089"/>
            <a:ext cx="421425" cy="421425"/>
          </a:xfrm>
          <a:prstGeom prst="rect">
            <a:avLst/>
          </a:prstGeom>
          <a:noFill/>
          <a:ln>
            <a:noFill/>
          </a:ln>
        </p:spPr>
      </p:pic>
      <p:sp>
        <p:nvSpPr>
          <p:cNvPr id="538" name="Google Shape;538;p21"/>
          <p:cNvSpPr txBox="1"/>
          <p:nvPr/>
        </p:nvSpPr>
        <p:spPr>
          <a:xfrm>
            <a:off x="4495950" y="6727225"/>
            <a:ext cx="3240600" cy="1408800"/>
          </a:xfrm>
          <a:prstGeom prst="rect">
            <a:avLst/>
          </a:prstGeom>
          <a:noFill/>
          <a:ln>
            <a:noFill/>
          </a:ln>
        </p:spPr>
        <p:txBody>
          <a:bodyPr anchorCtr="0" anchor="t" bIns="91425" lIns="91425" spcFirstLastPara="1" rIns="91425" wrap="square" tIns="91425">
            <a:noAutofit/>
          </a:bodyPr>
          <a:lstStyle/>
          <a:p>
            <a:pPr indent="-203200" lvl="0" marL="2667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Surgical:</a:t>
            </a:r>
            <a:endParaRPr sz="1100">
              <a:solidFill>
                <a:schemeClr val="dk1"/>
              </a:solidFill>
              <a:latin typeface="Mada"/>
              <a:ea typeface="Mada"/>
              <a:cs typeface="Mada"/>
              <a:sym typeface="Mada"/>
            </a:endParaRPr>
          </a:p>
          <a:p>
            <a:pPr indent="-203200" lvl="0" marL="2667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Indication:</a:t>
            </a:r>
            <a:endParaRPr sz="1100">
              <a:solidFill>
                <a:schemeClr val="dk1"/>
              </a:solidFill>
              <a:latin typeface="Mada"/>
              <a:ea typeface="Mada"/>
              <a:cs typeface="Mada"/>
              <a:sym typeface="Mada"/>
            </a:endParaRPr>
          </a:p>
          <a:p>
            <a:pPr indent="-159849" lvl="1" marL="4500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 significant aspergilloma &amp; Haemoptysis.</a:t>
            </a:r>
            <a:endParaRPr sz="1100">
              <a:solidFill>
                <a:schemeClr val="dk1"/>
              </a:solidFill>
              <a:latin typeface="Mada"/>
              <a:ea typeface="Mada"/>
              <a:cs typeface="Mada"/>
              <a:sym typeface="Mada"/>
            </a:endParaRPr>
          </a:p>
          <a:p>
            <a:pPr indent="-210474" lvl="0" marL="26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Type of resection: </a:t>
            </a:r>
            <a:endParaRPr sz="1100">
              <a:solidFill>
                <a:schemeClr val="dk1"/>
              </a:solidFill>
              <a:latin typeface="Mada"/>
              <a:ea typeface="Mada"/>
              <a:cs typeface="Mada"/>
              <a:sym typeface="Mada"/>
            </a:endParaRPr>
          </a:p>
          <a:p>
            <a:pPr indent="-159849" lvl="1" marL="4500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Segmentectomy, Lobectomy, Pneumonectomy.</a:t>
            </a:r>
            <a:endParaRPr sz="1100">
              <a:solidFill>
                <a:schemeClr val="dk1"/>
              </a:solidFill>
              <a:latin typeface="Mada"/>
              <a:ea typeface="Mada"/>
              <a:cs typeface="Mada"/>
              <a:sym typeface="Mada"/>
            </a:endParaRPr>
          </a:p>
        </p:txBody>
      </p:sp>
      <p:sp>
        <p:nvSpPr>
          <p:cNvPr id="539" name="Google Shape;539;p21"/>
          <p:cNvSpPr txBox="1"/>
          <p:nvPr/>
        </p:nvSpPr>
        <p:spPr>
          <a:xfrm>
            <a:off x="3146771" y="7479279"/>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Surgery</a:t>
            </a:r>
            <a:endParaRPr b="1">
              <a:solidFill>
                <a:srgbClr val="006D77"/>
              </a:solidFill>
              <a:latin typeface="Mada"/>
              <a:ea typeface="Mada"/>
              <a:cs typeface="Mada"/>
              <a:sym typeface="Mada"/>
            </a:endParaRPr>
          </a:p>
        </p:txBody>
      </p:sp>
      <p:grpSp>
        <p:nvGrpSpPr>
          <p:cNvPr id="540" name="Google Shape;540;p21"/>
          <p:cNvGrpSpPr/>
          <p:nvPr/>
        </p:nvGrpSpPr>
        <p:grpSpPr>
          <a:xfrm>
            <a:off x="3501941" y="6759929"/>
            <a:ext cx="893400" cy="459195"/>
            <a:chOff x="3969900" y="337650"/>
            <a:chExt cx="608500" cy="312675"/>
          </a:xfrm>
        </p:grpSpPr>
        <p:sp>
          <p:nvSpPr>
            <p:cNvPr id="541" name="Google Shape;541;p21"/>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1"/>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1"/>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1"/>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1"/>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46" name="Google Shape;546;p21"/>
          <p:cNvCxnSpPr/>
          <p:nvPr/>
        </p:nvCxnSpPr>
        <p:spPr>
          <a:xfrm>
            <a:off x="4552950" y="6954538"/>
            <a:ext cx="0" cy="762000"/>
          </a:xfrm>
          <a:prstGeom prst="straightConnector1">
            <a:avLst/>
          </a:prstGeom>
          <a:noFill/>
          <a:ln cap="flat" cmpd="sng" w="9525">
            <a:solidFill>
              <a:srgbClr val="B7B7B7"/>
            </a:solidFill>
            <a:prstDash val="solid"/>
            <a:round/>
            <a:headEnd len="med" w="med" type="none"/>
            <a:tailEnd len="med" w="med" type="none"/>
          </a:ln>
        </p:spPr>
      </p:cxnSp>
      <p:pic>
        <p:nvPicPr>
          <p:cNvPr id="547" name="Google Shape;547;p21"/>
          <p:cNvPicPr preferRelativeResize="0"/>
          <p:nvPr/>
        </p:nvPicPr>
        <p:blipFill>
          <a:blip r:embed="rId11">
            <a:alphaModFix/>
          </a:blip>
          <a:stretch>
            <a:fillRect/>
          </a:stretch>
        </p:blipFill>
        <p:spPr>
          <a:xfrm>
            <a:off x="3700391" y="6986488"/>
            <a:ext cx="467174" cy="4671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