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5"/>
    <p:sldMasterId id="2147483693" r:id="rId6"/>
    <p:sldMasterId id="2147483694" r:id="rId7"/>
    <p:sldMasterId id="214748369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Lst>
  <p:sldSz cy="10698475" cx="7589525"/>
  <p:notesSz cx="6858000" cy="9144000"/>
  <p:embeddedFontLst>
    <p:embeddedFont>
      <p:font typeface="Patrick Hand"/>
      <p:regular r:id="rId47"/>
    </p:embeddedFont>
    <p:embeddedFont>
      <p:font typeface="Englebert"/>
      <p:regular r:id="rId48"/>
    </p:embeddedFont>
    <p:embeddedFont>
      <p:font typeface="Secular One"/>
      <p:regular r:id="rId49"/>
    </p:embeddedFont>
    <p:embeddedFont>
      <p:font typeface="Fjalla One"/>
      <p:regular r:id="rId50"/>
    </p:embeddedFont>
    <p:embeddedFont>
      <p:font typeface="Roboto"/>
      <p:regular r:id="rId51"/>
      <p:bold r:id="rId52"/>
      <p:italic r:id="rId53"/>
      <p:boldItalic r:id="rId54"/>
    </p:embeddedFont>
    <p:embeddedFont>
      <p:font typeface="Playfair Display"/>
      <p:regular r:id="rId55"/>
      <p:bold r:id="rId56"/>
      <p:italic r:id="rId57"/>
      <p:boldItalic r:id="rId58"/>
    </p:embeddedFont>
    <p:embeddedFont>
      <p:font typeface="Lato"/>
      <p:regular r:id="rId59"/>
      <p:bold r:id="rId60"/>
      <p:italic r:id="rId61"/>
      <p:boldItalic r:id="rId62"/>
    </p:embeddedFont>
    <p:embeddedFont>
      <p:font typeface="Montserrat"/>
      <p:regular r:id="rId63"/>
      <p:bold r:id="rId64"/>
      <p:italic r:id="rId65"/>
      <p:boldItalic r:id="rId66"/>
    </p:embeddedFont>
    <p:embeddedFont>
      <p:font typeface="Mada"/>
      <p:regular r:id="rId67"/>
      <p:bold r:id="rId68"/>
    </p:embeddedFont>
    <p:embeddedFont>
      <p:font typeface="Life Savers"/>
      <p:regular r:id="rId69"/>
      <p:bold r:id="rId70"/>
    </p:embeddedFont>
    <p:embeddedFont>
      <p:font typeface="Lora"/>
      <p:regular r:id="rId71"/>
      <p:bold r:id="rId72"/>
      <p:italic r:id="rId73"/>
      <p:boldItalic r:id="rId74"/>
    </p:embeddedFont>
    <p:embeddedFont>
      <p:font typeface="Actor"/>
      <p:regular r:id="rId75"/>
    </p:embeddedFont>
    <p:embeddedFont>
      <p:font typeface="Pathway Gothic One"/>
      <p:regular r:id="rId76"/>
    </p:embeddedFont>
    <p:embeddedFont>
      <p:font typeface="Abel"/>
      <p:regular r:id="rId77"/>
    </p:embeddedFont>
    <p:embeddedFont>
      <p:font typeface="Bree Serif"/>
      <p:regular r:id="rId78"/>
    </p:embeddedFont>
    <p:embeddedFont>
      <p:font typeface="Life Savers ExtraBold"/>
      <p:bold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guide id="3" orient="horz" pos="3139">
          <p15:clr>
            <a:srgbClr val="9AA0A6"/>
          </p15:clr>
        </p15:guide>
        <p15:guide id="4" orient="horz" pos="4252">
          <p15:clr>
            <a:srgbClr val="9AA0A6"/>
          </p15:clr>
        </p15:guide>
        <p15:guide id="5" orient="horz" pos="298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1A6FECB-1F6A-4B65-ABE6-63B6E0C21076}">
  <a:tblStyle styleId="{71A6FECB-1F6A-4B65-ABE6-63B6E0C21076}"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322A927-DD59-4841-931D-43491DF72CE7}"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 pos="3139" orient="horz"/>
        <p:guide pos="4252" orient="horz"/>
        <p:guide pos="298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Englebert-regular.fntdata"/><Relationship Id="rId47" Type="http://schemas.openxmlformats.org/officeDocument/2006/relationships/font" Target="fonts/PatrickHand-regular.fntdata"/><Relationship Id="rId49" Type="http://schemas.openxmlformats.org/officeDocument/2006/relationships/font" Target="fonts/SecularOne-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Lora-italic.fntdata"/><Relationship Id="rId72" Type="http://schemas.openxmlformats.org/officeDocument/2006/relationships/font" Target="fonts/Lora-bold.fntdata"/><Relationship Id="rId31" Type="http://schemas.openxmlformats.org/officeDocument/2006/relationships/slide" Target="slides/slide22.xml"/><Relationship Id="rId75" Type="http://schemas.openxmlformats.org/officeDocument/2006/relationships/font" Target="fonts/Actor-regular.fntdata"/><Relationship Id="rId30" Type="http://schemas.openxmlformats.org/officeDocument/2006/relationships/slide" Target="slides/slide21.xml"/><Relationship Id="rId74" Type="http://schemas.openxmlformats.org/officeDocument/2006/relationships/font" Target="fonts/Lora-boldItalic.fntdata"/><Relationship Id="rId33" Type="http://schemas.openxmlformats.org/officeDocument/2006/relationships/slide" Target="slides/slide24.xml"/><Relationship Id="rId77" Type="http://schemas.openxmlformats.org/officeDocument/2006/relationships/font" Target="fonts/Abel-regular.fntdata"/><Relationship Id="rId32" Type="http://schemas.openxmlformats.org/officeDocument/2006/relationships/slide" Target="slides/slide23.xml"/><Relationship Id="rId76" Type="http://schemas.openxmlformats.org/officeDocument/2006/relationships/font" Target="fonts/PathwayGothicOne-regular.fntdata"/><Relationship Id="rId35" Type="http://schemas.openxmlformats.org/officeDocument/2006/relationships/slide" Target="slides/slide26.xml"/><Relationship Id="rId79" Type="http://schemas.openxmlformats.org/officeDocument/2006/relationships/font" Target="fonts/LifeSaversExtraBold-bold.fntdata"/><Relationship Id="rId34" Type="http://schemas.openxmlformats.org/officeDocument/2006/relationships/slide" Target="slides/slide25.xml"/><Relationship Id="rId78" Type="http://schemas.openxmlformats.org/officeDocument/2006/relationships/font" Target="fonts/BreeSerif-regular.fntdata"/><Relationship Id="rId71" Type="http://schemas.openxmlformats.org/officeDocument/2006/relationships/font" Target="fonts/Lora-regular.fntdata"/><Relationship Id="rId70" Type="http://schemas.openxmlformats.org/officeDocument/2006/relationships/font" Target="fonts/LifeSavers-bold.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font" Target="fonts/Lato-boldItalic.fntdata"/><Relationship Id="rId61" Type="http://schemas.openxmlformats.org/officeDocument/2006/relationships/font" Target="fonts/Lato-italic.fntdata"/><Relationship Id="rId20" Type="http://schemas.openxmlformats.org/officeDocument/2006/relationships/slide" Target="slides/slide11.xml"/><Relationship Id="rId64" Type="http://schemas.openxmlformats.org/officeDocument/2006/relationships/font" Target="fonts/Montserrat-bold.fntdata"/><Relationship Id="rId63" Type="http://schemas.openxmlformats.org/officeDocument/2006/relationships/font" Target="fonts/Montserrat-regular.fntdata"/><Relationship Id="rId22" Type="http://schemas.openxmlformats.org/officeDocument/2006/relationships/slide" Target="slides/slide13.xml"/><Relationship Id="rId66" Type="http://schemas.openxmlformats.org/officeDocument/2006/relationships/font" Target="fonts/Montserrat-boldItalic.fntdata"/><Relationship Id="rId21" Type="http://schemas.openxmlformats.org/officeDocument/2006/relationships/slide" Target="slides/slide12.xml"/><Relationship Id="rId65" Type="http://schemas.openxmlformats.org/officeDocument/2006/relationships/font" Target="fonts/Montserrat-italic.fntdata"/><Relationship Id="rId24" Type="http://schemas.openxmlformats.org/officeDocument/2006/relationships/slide" Target="slides/slide15.xml"/><Relationship Id="rId68" Type="http://schemas.openxmlformats.org/officeDocument/2006/relationships/font" Target="fonts/Mada-bold.fntdata"/><Relationship Id="rId23" Type="http://schemas.openxmlformats.org/officeDocument/2006/relationships/slide" Target="slides/slide14.xml"/><Relationship Id="rId67" Type="http://schemas.openxmlformats.org/officeDocument/2006/relationships/font" Target="fonts/Mada-regular.fntdata"/><Relationship Id="rId60" Type="http://schemas.openxmlformats.org/officeDocument/2006/relationships/font" Target="fonts/Lato-bold.fntdata"/><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LifeSavers-regular.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Roboto-regular.fntdata"/><Relationship Id="rId50" Type="http://schemas.openxmlformats.org/officeDocument/2006/relationships/font" Target="fonts/FjallaOne-regular.fntdata"/><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2.xml"/><Relationship Id="rId55" Type="http://schemas.openxmlformats.org/officeDocument/2006/relationships/font" Target="fonts/PlayfairDisplay-regular.fntdata"/><Relationship Id="rId10" Type="http://schemas.openxmlformats.org/officeDocument/2006/relationships/slide" Target="slides/slide1.xml"/><Relationship Id="rId54" Type="http://schemas.openxmlformats.org/officeDocument/2006/relationships/font" Target="fonts/Roboto-boldItalic.fntdata"/><Relationship Id="rId13" Type="http://schemas.openxmlformats.org/officeDocument/2006/relationships/slide" Target="slides/slide4.xml"/><Relationship Id="rId57" Type="http://schemas.openxmlformats.org/officeDocument/2006/relationships/font" Target="fonts/PlayfairDisplay-italic.fntdata"/><Relationship Id="rId12" Type="http://schemas.openxmlformats.org/officeDocument/2006/relationships/slide" Target="slides/slide3.xml"/><Relationship Id="rId56" Type="http://schemas.openxmlformats.org/officeDocument/2006/relationships/font" Target="fonts/PlayfairDisplay-bold.fntdata"/><Relationship Id="rId15" Type="http://schemas.openxmlformats.org/officeDocument/2006/relationships/slide" Target="slides/slide6.xml"/><Relationship Id="rId59" Type="http://schemas.openxmlformats.org/officeDocument/2006/relationships/font" Target="fonts/Lato-regular.fntdata"/><Relationship Id="rId14" Type="http://schemas.openxmlformats.org/officeDocument/2006/relationships/slide" Target="slides/slide5.xml"/><Relationship Id="rId58" Type="http://schemas.openxmlformats.org/officeDocument/2006/relationships/font" Target="fonts/PlayfairDisplay-boldItalic.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1a4bd98ba_2_45:notes"/>
          <p:cNvSpPr/>
          <p:nvPr>
            <p:ph idx="2" type="sldImg"/>
          </p:nvPr>
        </p:nvSpPr>
        <p:spPr>
          <a:xfrm>
            <a:off x="2213060" y="685800"/>
            <a:ext cx="243188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a1a4bd98ba_2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9d526cbe08_0_128: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9d526cbe08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a415732e2f_3_3031: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ga415732e2f_3_30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a415732e2f_3_3073: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0" name="Google Shape;1220;ga415732e2f_3_30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a650a45ae5_0_22: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1" name="Google Shape;1261;ga650a45ae5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a415732e2f_3_3108: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7" name="Google Shape;1297;ga415732e2f_3_3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a415732e2f_3_3143: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3" name="Google Shape;1333;ga415732e2f_3_3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9d526cbe08_0_41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6" name="Google Shape;1416;g9d526cbe08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ga415732e2f_3_3255: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8" name="Google Shape;1458;ga415732e2f_3_32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a415732e2f_3_3290: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5" name="Google Shape;1495;ga415732e2f_3_3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9" name="Shape 1539"/>
        <p:cNvGrpSpPr/>
        <p:nvPr/>
      </p:nvGrpSpPr>
      <p:grpSpPr>
        <a:xfrm>
          <a:off x="0" y="0"/>
          <a:ext cx="0" cy="0"/>
          <a:chOff x="0" y="0"/>
          <a:chExt cx="0" cy="0"/>
        </a:xfrm>
      </p:grpSpPr>
      <p:sp>
        <p:nvSpPr>
          <p:cNvPr id="1540" name="Google Shape;1540;ga415732e2f_3_3337: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1" name="Google Shape;1541;ga415732e2f_3_33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415732e2f_3_271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 name="Google Shape;211;ga415732e2f_3_2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a415732e2f_3_3352: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0" name="Google Shape;1620;ga415732e2f_3_33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a415732e2f_3_377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6" name="Google Shape;1746;ga415732e2f_3_37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ga415732e2f_3_3835: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6" name="Google Shape;1796;ga415732e2f_3_38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1" name="Shape 1841"/>
        <p:cNvGrpSpPr/>
        <p:nvPr/>
      </p:nvGrpSpPr>
      <p:grpSpPr>
        <a:xfrm>
          <a:off x="0" y="0"/>
          <a:ext cx="0" cy="0"/>
          <a:chOff x="0" y="0"/>
          <a:chExt cx="0" cy="0"/>
        </a:xfrm>
      </p:grpSpPr>
      <p:sp>
        <p:nvSpPr>
          <p:cNvPr id="1842" name="Google Shape;1842;ga415732e2f_3_386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3" name="Google Shape;1843;ga415732e2f_3_38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a415732e2f_3_3897: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0" name="Google Shape;1870;ga415732e2f_3_38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ga650a45ae5_0_472: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7" name="Google Shape;1917;ga650a45ae5_0_4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2" name="Shape 1932"/>
        <p:cNvGrpSpPr/>
        <p:nvPr/>
      </p:nvGrpSpPr>
      <p:grpSpPr>
        <a:xfrm>
          <a:off x="0" y="0"/>
          <a:ext cx="0" cy="0"/>
          <a:chOff x="0" y="0"/>
          <a:chExt cx="0" cy="0"/>
        </a:xfrm>
      </p:grpSpPr>
      <p:sp>
        <p:nvSpPr>
          <p:cNvPr id="1933" name="Google Shape;1933;ga415732e2f_3_3918: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4" name="Google Shape;1934;ga415732e2f_3_39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ga415732e2f_3_4014: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4" name="Google Shape;2024;ga415732e2f_3_40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a415732e2f_3_4090: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6" name="Google Shape;2096;ga415732e2f_3_40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7" name="Shape 2117"/>
        <p:cNvGrpSpPr/>
        <p:nvPr/>
      </p:nvGrpSpPr>
      <p:grpSpPr>
        <a:xfrm>
          <a:off x="0" y="0"/>
          <a:ext cx="0" cy="0"/>
          <a:chOff x="0" y="0"/>
          <a:chExt cx="0" cy="0"/>
        </a:xfrm>
      </p:grpSpPr>
      <p:sp>
        <p:nvSpPr>
          <p:cNvPr id="2118" name="Google Shape;2118;ga415732e2f_3_411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19" name="Google Shape;2119;ga415732e2f_3_4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415732e2f_3_2808: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a415732e2f_3_28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4" name="Shape 2154"/>
        <p:cNvGrpSpPr/>
        <p:nvPr/>
      </p:nvGrpSpPr>
      <p:grpSpPr>
        <a:xfrm>
          <a:off x="0" y="0"/>
          <a:ext cx="0" cy="0"/>
          <a:chOff x="0" y="0"/>
          <a:chExt cx="0" cy="0"/>
        </a:xfrm>
      </p:grpSpPr>
      <p:sp>
        <p:nvSpPr>
          <p:cNvPr id="2155" name="Google Shape;2155;ga415732e2f_3_4154: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6" name="Google Shape;2156;ga415732e2f_3_4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ga415732e2f_3_4180: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6" name="Google Shape;2176;ga415732e2f_3_4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7" name="Shape 2237"/>
        <p:cNvGrpSpPr/>
        <p:nvPr/>
      </p:nvGrpSpPr>
      <p:grpSpPr>
        <a:xfrm>
          <a:off x="0" y="0"/>
          <a:ext cx="0" cy="0"/>
          <a:chOff x="0" y="0"/>
          <a:chExt cx="0" cy="0"/>
        </a:xfrm>
      </p:grpSpPr>
      <p:sp>
        <p:nvSpPr>
          <p:cNvPr id="2238" name="Google Shape;2238;ga415732e2f_3_4961: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9" name="Google Shape;2239;ga415732e2f_3_49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2" name="Shape 2322"/>
        <p:cNvGrpSpPr/>
        <p:nvPr/>
      </p:nvGrpSpPr>
      <p:grpSpPr>
        <a:xfrm>
          <a:off x="0" y="0"/>
          <a:ext cx="0" cy="0"/>
          <a:chOff x="0" y="0"/>
          <a:chExt cx="0" cy="0"/>
        </a:xfrm>
      </p:grpSpPr>
      <p:sp>
        <p:nvSpPr>
          <p:cNvPr id="2323" name="Google Shape;2323;g9e7c142592_0_0: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4" name="Google Shape;2324;g9e7c14259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0" name="Shape 2390"/>
        <p:cNvGrpSpPr/>
        <p:nvPr/>
      </p:nvGrpSpPr>
      <p:grpSpPr>
        <a:xfrm>
          <a:off x="0" y="0"/>
          <a:ext cx="0" cy="0"/>
          <a:chOff x="0" y="0"/>
          <a:chExt cx="0" cy="0"/>
        </a:xfrm>
      </p:grpSpPr>
      <p:sp>
        <p:nvSpPr>
          <p:cNvPr id="2391" name="Google Shape;2391;ga4b4a51eea_0_11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392" name="Google Shape;2392;ga4b4a51eea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5" name="Shape 2405"/>
        <p:cNvGrpSpPr/>
        <p:nvPr/>
      </p:nvGrpSpPr>
      <p:grpSpPr>
        <a:xfrm>
          <a:off x="0" y="0"/>
          <a:ext cx="0" cy="0"/>
          <a:chOff x="0" y="0"/>
          <a:chExt cx="0" cy="0"/>
        </a:xfrm>
      </p:grpSpPr>
      <p:sp>
        <p:nvSpPr>
          <p:cNvPr id="2406" name="Google Shape;2406;ga3b4e6a9e7_2_7:notes"/>
          <p:cNvSpPr/>
          <p:nvPr>
            <p:ph idx="2" type="sldImg"/>
          </p:nvPr>
        </p:nvSpPr>
        <p:spPr>
          <a:xfrm>
            <a:off x="2213114" y="685800"/>
            <a:ext cx="2432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7" name="Google Shape;2407;ga3b4e6a9e7_2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3" name="Shape 2483"/>
        <p:cNvGrpSpPr/>
        <p:nvPr/>
      </p:nvGrpSpPr>
      <p:grpSpPr>
        <a:xfrm>
          <a:off x="0" y="0"/>
          <a:ext cx="0" cy="0"/>
          <a:chOff x="0" y="0"/>
          <a:chExt cx="0" cy="0"/>
        </a:xfrm>
      </p:grpSpPr>
      <p:sp>
        <p:nvSpPr>
          <p:cNvPr id="2484" name="Google Shape;2484;ga415732e2f_3_515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485" name="Google Shape;2485;ga415732e2f_3_5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0" name="Shape 2500"/>
        <p:cNvGrpSpPr/>
        <p:nvPr/>
      </p:nvGrpSpPr>
      <p:grpSpPr>
        <a:xfrm>
          <a:off x="0" y="0"/>
          <a:ext cx="0" cy="0"/>
          <a:chOff x="0" y="0"/>
          <a:chExt cx="0" cy="0"/>
        </a:xfrm>
      </p:grpSpPr>
      <p:sp>
        <p:nvSpPr>
          <p:cNvPr id="2501" name="Google Shape;2501;ga4b4a51eea_0_46:notes"/>
          <p:cNvSpPr/>
          <p:nvPr>
            <p:ph idx="2" type="sldImg"/>
          </p:nvPr>
        </p:nvSpPr>
        <p:spPr>
          <a:xfrm>
            <a:off x="2213137" y="685800"/>
            <a:ext cx="2432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2" name="Google Shape;2502;ga4b4a51eea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a415732e2f_3_2742: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a415732e2f_3_27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9fae29a31c_0_33: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2" name="Google Shape;362;g9fae29a31c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a415732e2f_3_2846: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a415732e2f_3_28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a415732e2f_3_2892: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a415732e2f_3_28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a415732e2f_3_2920:notes"/>
          <p:cNvSpPr/>
          <p:nvPr>
            <p:ph idx="2" type="sldImg"/>
          </p:nvPr>
        </p:nvSpPr>
        <p:spPr>
          <a:xfrm>
            <a:off x="2213060"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ga415732e2f_3_29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a415732e2f_3_2947:notes"/>
          <p:cNvSpPr/>
          <p:nvPr>
            <p:ph idx="2" type="sldImg"/>
          </p:nvPr>
        </p:nvSpPr>
        <p:spPr>
          <a:xfrm>
            <a:off x="2213145" y="685800"/>
            <a:ext cx="2431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a415732e2f_3_29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258708" y="1548762"/>
            <a:ext cx="7071900" cy="4269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258701" y="5895156"/>
            <a:ext cx="7071900" cy="1648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258701" y="2397220"/>
            <a:ext cx="7071900" cy="710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1" name="Google Shape;61;p15"/>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258701" y="4473902"/>
            <a:ext cx="7071900" cy="175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258701" y="2397220"/>
            <a:ext cx="33198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8" name="Google Shape;68;p17"/>
          <p:cNvSpPr txBox="1"/>
          <p:nvPr>
            <p:ph idx="2" type="body"/>
          </p:nvPr>
        </p:nvSpPr>
        <p:spPr>
          <a:xfrm>
            <a:off x="4010736" y="2397220"/>
            <a:ext cx="33198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69" name="Google Shape;69;p17"/>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258701" y="1155682"/>
            <a:ext cx="2330700" cy="1572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258701" y="2890455"/>
            <a:ext cx="2330700" cy="6613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6" name="Google Shape;76;p19"/>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06892" y="936340"/>
            <a:ext cx="5285100" cy="85092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3794613" y="-260"/>
            <a:ext cx="3794400" cy="10698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20356" y="2565081"/>
            <a:ext cx="3357600" cy="30831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20356" y="5830570"/>
            <a:ext cx="3357600" cy="2568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099626" y="1506121"/>
            <a:ext cx="3184800" cy="76860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21"/>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258701" y="8799860"/>
            <a:ext cx="4978800" cy="12585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258701" y="2300809"/>
            <a:ext cx="7071900" cy="40842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258701" y="6556824"/>
            <a:ext cx="7071900" cy="27057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2" name="Google Shape;92;p23"/>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 name="Shape 99"/>
        <p:cNvGrpSpPr/>
        <p:nvPr/>
      </p:nvGrpSpPr>
      <p:grpSpPr>
        <a:xfrm>
          <a:off x="0" y="0"/>
          <a:ext cx="0" cy="0"/>
          <a:chOff x="0" y="0"/>
          <a:chExt cx="0" cy="0"/>
        </a:xfrm>
      </p:grpSpPr>
      <p:sp>
        <p:nvSpPr>
          <p:cNvPr id="100" name="Google Shape;100;p26"/>
          <p:cNvSpPr txBox="1"/>
          <p:nvPr>
            <p:ph type="title"/>
          </p:nvPr>
        </p:nvSpPr>
        <p:spPr>
          <a:xfrm>
            <a:off x="258691" y="925708"/>
            <a:ext cx="70716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1" name="Google Shape;101;p26"/>
          <p:cNvSpPr txBox="1"/>
          <p:nvPr>
            <p:ph idx="1" type="body"/>
          </p:nvPr>
        </p:nvSpPr>
        <p:spPr>
          <a:xfrm>
            <a:off x="258691" y="2397293"/>
            <a:ext cx="7071600" cy="710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02" name="Google Shape;102;p26"/>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3" name="Shape 103"/>
        <p:cNvGrpSpPr/>
        <p:nvPr/>
      </p:nvGrpSpPr>
      <p:grpSpPr>
        <a:xfrm>
          <a:off x="0" y="0"/>
          <a:ext cx="0" cy="0"/>
          <a:chOff x="0" y="0"/>
          <a:chExt cx="0" cy="0"/>
        </a:xfrm>
      </p:grpSpPr>
      <p:sp>
        <p:nvSpPr>
          <p:cNvPr id="104" name="Google Shape;104;p27"/>
          <p:cNvSpPr txBox="1"/>
          <p:nvPr>
            <p:ph type="ctrTitle"/>
          </p:nvPr>
        </p:nvSpPr>
        <p:spPr>
          <a:xfrm>
            <a:off x="258698" y="1548809"/>
            <a:ext cx="7071600" cy="4269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05" name="Google Shape;105;p27"/>
          <p:cNvSpPr txBox="1"/>
          <p:nvPr>
            <p:ph idx="1" type="subTitle"/>
          </p:nvPr>
        </p:nvSpPr>
        <p:spPr>
          <a:xfrm>
            <a:off x="258691" y="5895335"/>
            <a:ext cx="7071600" cy="1648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6" name="Google Shape;106;p27"/>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7" name="Shape 107"/>
        <p:cNvGrpSpPr/>
        <p:nvPr/>
      </p:nvGrpSpPr>
      <p:grpSpPr>
        <a:xfrm>
          <a:off x="0" y="0"/>
          <a:ext cx="0" cy="0"/>
          <a:chOff x="0" y="0"/>
          <a:chExt cx="0" cy="0"/>
        </a:xfrm>
      </p:grpSpPr>
      <p:sp>
        <p:nvSpPr>
          <p:cNvPr id="108" name="Google Shape;108;p28"/>
          <p:cNvSpPr txBox="1"/>
          <p:nvPr>
            <p:ph type="title"/>
          </p:nvPr>
        </p:nvSpPr>
        <p:spPr>
          <a:xfrm>
            <a:off x="258691" y="4474038"/>
            <a:ext cx="7071600" cy="1750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09" name="Google Shape;109;p28"/>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258691" y="925708"/>
            <a:ext cx="70716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2" name="Google Shape;112;p29"/>
          <p:cNvSpPr txBox="1"/>
          <p:nvPr>
            <p:ph idx="1" type="body"/>
          </p:nvPr>
        </p:nvSpPr>
        <p:spPr>
          <a:xfrm>
            <a:off x="258691" y="2397293"/>
            <a:ext cx="33195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3" name="Google Shape;113;p29"/>
          <p:cNvSpPr txBox="1"/>
          <p:nvPr>
            <p:ph idx="2" type="body"/>
          </p:nvPr>
        </p:nvSpPr>
        <p:spPr>
          <a:xfrm>
            <a:off x="4010577" y="2397293"/>
            <a:ext cx="3319500" cy="710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14" name="Google Shape;114;p29"/>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258691" y="925708"/>
            <a:ext cx="70716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17" name="Google Shape;117;p30"/>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258691" y="1155717"/>
            <a:ext cx="2330400" cy="1572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20" name="Google Shape;120;p31"/>
          <p:cNvSpPr txBox="1"/>
          <p:nvPr>
            <p:ph idx="1" type="body"/>
          </p:nvPr>
        </p:nvSpPr>
        <p:spPr>
          <a:xfrm>
            <a:off x="258691" y="2890543"/>
            <a:ext cx="2330400" cy="66135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21" name="Google Shape;121;p31"/>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06876" y="936368"/>
            <a:ext cx="5285100" cy="85095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24" name="Google Shape;124;p32"/>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3794463" y="-260"/>
            <a:ext cx="3794400" cy="106992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33"/>
          <p:cNvSpPr txBox="1"/>
          <p:nvPr>
            <p:ph type="title"/>
          </p:nvPr>
        </p:nvSpPr>
        <p:spPr>
          <a:xfrm>
            <a:off x="220347" y="2565159"/>
            <a:ext cx="3357300" cy="30834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28" name="Google Shape;128;p33"/>
          <p:cNvSpPr txBox="1"/>
          <p:nvPr>
            <p:ph idx="1" type="subTitle"/>
          </p:nvPr>
        </p:nvSpPr>
        <p:spPr>
          <a:xfrm>
            <a:off x="220347" y="5830747"/>
            <a:ext cx="3357300" cy="25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099464" y="1506167"/>
            <a:ext cx="3184500" cy="76863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30" name="Google Shape;130;p33"/>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258691" y="8800127"/>
            <a:ext cx="4978800" cy="12585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258691" y="2300879"/>
            <a:ext cx="7071600" cy="4084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36" name="Google Shape;136;p35"/>
          <p:cNvSpPr txBox="1"/>
          <p:nvPr>
            <p:ph idx="1" type="body"/>
          </p:nvPr>
        </p:nvSpPr>
        <p:spPr>
          <a:xfrm>
            <a:off x="258691" y="6557023"/>
            <a:ext cx="7071600" cy="27060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37" name="Google Shape;137;p35"/>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4" name="Shape 144"/>
        <p:cNvGrpSpPr/>
        <p:nvPr/>
      </p:nvGrpSpPr>
      <p:grpSpPr>
        <a:xfrm>
          <a:off x="0" y="0"/>
          <a:ext cx="0" cy="0"/>
          <a:chOff x="0" y="0"/>
          <a:chExt cx="0" cy="0"/>
        </a:xfrm>
      </p:grpSpPr>
      <p:sp>
        <p:nvSpPr>
          <p:cNvPr id="145" name="Google Shape;145;p38"/>
          <p:cNvSpPr txBox="1"/>
          <p:nvPr>
            <p:ph type="title"/>
          </p:nvPr>
        </p:nvSpPr>
        <p:spPr>
          <a:xfrm>
            <a:off x="258681" y="925736"/>
            <a:ext cx="70713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6" name="Google Shape;146;p38"/>
          <p:cNvSpPr txBox="1"/>
          <p:nvPr>
            <p:ph idx="1" type="body"/>
          </p:nvPr>
        </p:nvSpPr>
        <p:spPr>
          <a:xfrm>
            <a:off x="258681" y="2397366"/>
            <a:ext cx="7071300" cy="71067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47" name="Google Shape;147;p38"/>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39"/>
          <p:cNvSpPr txBox="1"/>
          <p:nvPr>
            <p:ph type="ctrTitle"/>
          </p:nvPr>
        </p:nvSpPr>
        <p:spPr>
          <a:xfrm>
            <a:off x="258688" y="1548856"/>
            <a:ext cx="7071300" cy="4269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50" name="Google Shape;150;p39"/>
          <p:cNvSpPr txBox="1"/>
          <p:nvPr>
            <p:ph idx="1" type="subTitle"/>
          </p:nvPr>
        </p:nvSpPr>
        <p:spPr>
          <a:xfrm>
            <a:off x="258681" y="5895514"/>
            <a:ext cx="7071300" cy="1648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1" name="Google Shape;151;p39"/>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p40"/>
          <p:cNvSpPr txBox="1"/>
          <p:nvPr>
            <p:ph type="title"/>
          </p:nvPr>
        </p:nvSpPr>
        <p:spPr>
          <a:xfrm>
            <a:off x="258681" y="4474174"/>
            <a:ext cx="7071300" cy="1751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54" name="Google Shape;154;p40"/>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5" name="Shape 155"/>
        <p:cNvGrpSpPr/>
        <p:nvPr/>
      </p:nvGrpSpPr>
      <p:grpSpPr>
        <a:xfrm>
          <a:off x="0" y="0"/>
          <a:ext cx="0" cy="0"/>
          <a:chOff x="0" y="0"/>
          <a:chExt cx="0" cy="0"/>
        </a:xfrm>
      </p:grpSpPr>
      <p:sp>
        <p:nvSpPr>
          <p:cNvPr id="156" name="Google Shape;156;p41"/>
          <p:cNvSpPr txBox="1"/>
          <p:nvPr>
            <p:ph type="title"/>
          </p:nvPr>
        </p:nvSpPr>
        <p:spPr>
          <a:xfrm>
            <a:off x="258681" y="925736"/>
            <a:ext cx="70713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7" name="Google Shape;157;p41"/>
          <p:cNvSpPr txBox="1"/>
          <p:nvPr>
            <p:ph idx="1" type="body"/>
          </p:nvPr>
        </p:nvSpPr>
        <p:spPr>
          <a:xfrm>
            <a:off x="258681" y="2397366"/>
            <a:ext cx="3319500" cy="71067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58" name="Google Shape;158;p41"/>
          <p:cNvSpPr txBox="1"/>
          <p:nvPr>
            <p:ph idx="2" type="body"/>
          </p:nvPr>
        </p:nvSpPr>
        <p:spPr>
          <a:xfrm>
            <a:off x="4010418" y="2397366"/>
            <a:ext cx="3319500" cy="71067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59" name="Google Shape;159;p41"/>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0" name="Shape 160"/>
        <p:cNvGrpSpPr/>
        <p:nvPr/>
      </p:nvGrpSpPr>
      <p:grpSpPr>
        <a:xfrm>
          <a:off x="0" y="0"/>
          <a:ext cx="0" cy="0"/>
          <a:chOff x="0" y="0"/>
          <a:chExt cx="0" cy="0"/>
        </a:xfrm>
      </p:grpSpPr>
      <p:sp>
        <p:nvSpPr>
          <p:cNvPr id="161" name="Google Shape;161;p42"/>
          <p:cNvSpPr txBox="1"/>
          <p:nvPr>
            <p:ph type="title"/>
          </p:nvPr>
        </p:nvSpPr>
        <p:spPr>
          <a:xfrm>
            <a:off x="258681" y="925736"/>
            <a:ext cx="7071300" cy="1191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2" name="Google Shape;162;p42"/>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p43"/>
          <p:cNvSpPr txBox="1"/>
          <p:nvPr>
            <p:ph type="title"/>
          </p:nvPr>
        </p:nvSpPr>
        <p:spPr>
          <a:xfrm>
            <a:off x="258681" y="1155752"/>
            <a:ext cx="2330400" cy="15720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65" name="Google Shape;165;p43"/>
          <p:cNvSpPr txBox="1"/>
          <p:nvPr>
            <p:ph idx="1" type="body"/>
          </p:nvPr>
        </p:nvSpPr>
        <p:spPr>
          <a:xfrm>
            <a:off x="258681" y="2890631"/>
            <a:ext cx="2330400" cy="66138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166" name="Google Shape;166;p43"/>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67" name="Shape 167"/>
        <p:cNvGrpSpPr/>
        <p:nvPr/>
      </p:nvGrpSpPr>
      <p:grpSpPr>
        <a:xfrm>
          <a:off x="0" y="0"/>
          <a:ext cx="0" cy="0"/>
          <a:chOff x="0" y="0"/>
          <a:chExt cx="0" cy="0"/>
        </a:xfrm>
      </p:grpSpPr>
      <p:sp>
        <p:nvSpPr>
          <p:cNvPr id="168" name="Google Shape;168;p44"/>
          <p:cNvSpPr txBox="1"/>
          <p:nvPr>
            <p:ph type="title"/>
          </p:nvPr>
        </p:nvSpPr>
        <p:spPr>
          <a:xfrm>
            <a:off x="406860" y="936396"/>
            <a:ext cx="5284800" cy="8509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169" name="Google Shape;169;p44"/>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0" name="Shape 170"/>
        <p:cNvGrpSpPr/>
        <p:nvPr/>
      </p:nvGrpSpPr>
      <p:grpSpPr>
        <a:xfrm>
          <a:off x="0" y="0"/>
          <a:ext cx="0" cy="0"/>
          <a:chOff x="0" y="0"/>
          <a:chExt cx="0" cy="0"/>
        </a:xfrm>
      </p:grpSpPr>
      <p:sp>
        <p:nvSpPr>
          <p:cNvPr id="171" name="Google Shape;171;p45"/>
          <p:cNvSpPr/>
          <p:nvPr/>
        </p:nvSpPr>
        <p:spPr>
          <a:xfrm>
            <a:off x="3794313" y="-260"/>
            <a:ext cx="3794100" cy="10699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5"/>
          <p:cNvSpPr txBox="1"/>
          <p:nvPr>
            <p:ph type="title"/>
          </p:nvPr>
        </p:nvSpPr>
        <p:spPr>
          <a:xfrm>
            <a:off x="220338" y="2565237"/>
            <a:ext cx="3357300" cy="30834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173" name="Google Shape;173;p45"/>
          <p:cNvSpPr txBox="1"/>
          <p:nvPr>
            <p:ph idx="1" type="subTitle"/>
          </p:nvPr>
        </p:nvSpPr>
        <p:spPr>
          <a:xfrm>
            <a:off x="220338" y="5830924"/>
            <a:ext cx="3357300" cy="25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4" name="Google Shape;174;p45"/>
          <p:cNvSpPr txBox="1"/>
          <p:nvPr>
            <p:ph idx="2" type="body"/>
          </p:nvPr>
        </p:nvSpPr>
        <p:spPr>
          <a:xfrm>
            <a:off x="4099302" y="1506213"/>
            <a:ext cx="3184500" cy="76863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175" name="Google Shape;175;p45"/>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76" name="Shape 176"/>
        <p:cNvGrpSpPr/>
        <p:nvPr/>
      </p:nvGrpSpPr>
      <p:grpSpPr>
        <a:xfrm>
          <a:off x="0" y="0"/>
          <a:ext cx="0" cy="0"/>
          <a:chOff x="0" y="0"/>
          <a:chExt cx="0" cy="0"/>
        </a:xfrm>
      </p:grpSpPr>
      <p:sp>
        <p:nvSpPr>
          <p:cNvPr id="177" name="Google Shape;177;p46"/>
          <p:cNvSpPr txBox="1"/>
          <p:nvPr>
            <p:ph idx="1" type="body"/>
          </p:nvPr>
        </p:nvSpPr>
        <p:spPr>
          <a:xfrm>
            <a:off x="258681" y="8800395"/>
            <a:ext cx="4978500" cy="12585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178" name="Google Shape;178;p46"/>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79" name="Shape 179"/>
        <p:cNvGrpSpPr/>
        <p:nvPr/>
      </p:nvGrpSpPr>
      <p:grpSpPr>
        <a:xfrm>
          <a:off x="0" y="0"/>
          <a:ext cx="0" cy="0"/>
          <a:chOff x="0" y="0"/>
          <a:chExt cx="0" cy="0"/>
        </a:xfrm>
      </p:grpSpPr>
      <p:sp>
        <p:nvSpPr>
          <p:cNvPr id="180" name="Google Shape;180;p47"/>
          <p:cNvSpPr txBox="1"/>
          <p:nvPr>
            <p:ph hasCustomPrompt="1" type="title"/>
          </p:nvPr>
        </p:nvSpPr>
        <p:spPr>
          <a:xfrm>
            <a:off x="258681" y="2300949"/>
            <a:ext cx="7071300" cy="4084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181" name="Google Shape;181;p47"/>
          <p:cNvSpPr txBox="1"/>
          <p:nvPr>
            <p:ph idx="1" type="body"/>
          </p:nvPr>
        </p:nvSpPr>
        <p:spPr>
          <a:xfrm>
            <a:off x="258681" y="6557222"/>
            <a:ext cx="7071300" cy="27060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182" name="Google Shape;182;p47"/>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48"/>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5.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58701" y="925680"/>
            <a:ext cx="70719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258701" y="2397220"/>
            <a:ext cx="7071900" cy="710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7031867" y="9699781"/>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258691" y="925708"/>
            <a:ext cx="70716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7" name="Google Shape;97;p25"/>
          <p:cNvSpPr txBox="1"/>
          <p:nvPr>
            <p:ph idx="1" type="body"/>
          </p:nvPr>
        </p:nvSpPr>
        <p:spPr>
          <a:xfrm>
            <a:off x="258691" y="2397293"/>
            <a:ext cx="7071600" cy="710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8" name="Google Shape;98;p25"/>
          <p:cNvSpPr txBox="1"/>
          <p:nvPr>
            <p:ph idx="12" type="sldNum"/>
          </p:nvPr>
        </p:nvSpPr>
        <p:spPr>
          <a:xfrm>
            <a:off x="7031589" y="9700076"/>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0" name="Shape 140"/>
        <p:cNvGrpSpPr/>
        <p:nvPr/>
      </p:nvGrpSpPr>
      <p:grpSpPr>
        <a:xfrm>
          <a:off x="0" y="0"/>
          <a:ext cx="0" cy="0"/>
          <a:chOff x="0" y="0"/>
          <a:chExt cx="0" cy="0"/>
        </a:xfrm>
      </p:grpSpPr>
      <p:sp>
        <p:nvSpPr>
          <p:cNvPr id="141" name="Google Shape;141;p37"/>
          <p:cNvSpPr txBox="1"/>
          <p:nvPr>
            <p:ph type="title"/>
          </p:nvPr>
        </p:nvSpPr>
        <p:spPr>
          <a:xfrm>
            <a:off x="258681" y="925736"/>
            <a:ext cx="7071300" cy="1191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42" name="Google Shape;142;p37"/>
          <p:cNvSpPr txBox="1"/>
          <p:nvPr>
            <p:ph idx="1" type="body"/>
          </p:nvPr>
        </p:nvSpPr>
        <p:spPr>
          <a:xfrm>
            <a:off x="258681" y="2397366"/>
            <a:ext cx="7071300" cy="7106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43" name="Google Shape;143;p37"/>
          <p:cNvSpPr txBox="1"/>
          <p:nvPr>
            <p:ph idx="12" type="sldNum"/>
          </p:nvPr>
        </p:nvSpPr>
        <p:spPr>
          <a:xfrm>
            <a:off x="7031311" y="9700370"/>
            <a:ext cx="455400" cy="818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hyperlink" Target="https://docs.google.com/presentation/d/1TKjgKmuF8-7aGjiAgt-2f6dUWPkTI7rnH1d3RF0xuIw/edit?usp=sharing" TargetMode="External"/><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2.png"/><Relationship Id="rId6"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40.png"/><Relationship Id="rId6" Type="http://schemas.openxmlformats.org/officeDocument/2006/relationships/image" Target="../media/image35.png"/><Relationship Id="rId7" Type="http://schemas.openxmlformats.org/officeDocument/2006/relationships/image" Target="../media/image31.png"/><Relationship Id="rId8"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43.png"/><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4.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image" Target="../media/image49.png"/><Relationship Id="rId5" Type="http://schemas.openxmlformats.org/officeDocument/2006/relationships/image" Target="../media/image53.png"/><Relationship Id="rId6" Type="http://schemas.openxmlformats.org/officeDocument/2006/relationships/image" Target="../media/image44.jpg"/><Relationship Id="rId7" Type="http://schemas.openxmlformats.org/officeDocument/2006/relationships/image" Target="../media/image50.png"/><Relationship Id="rId8" Type="http://schemas.openxmlformats.org/officeDocument/2006/relationships/image" Target="../media/image5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57.png"/><Relationship Id="rId4" Type="http://schemas.openxmlformats.org/officeDocument/2006/relationships/image" Target="../media/image59.png"/><Relationship Id="rId5" Type="http://schemas.openxmlformats.org/officeDocument/2006/relationships/image" Target="../media/image48.png"/><Relationship Id="rId6" Type="http://schemas.openxmlformats.org/officeDocument/2006/relationships/image" Target="../media/image5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docs.google.com/presentation/d/1Vrjo7faTQ5wyZgLVjgKEQnyb9mHaPPYaExEd438A2QE/edit?usp=sharin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55.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54.png"/><Relationship Id="rId6" Type="http://schemas.openxmlformats.org/officeDocument/2006/relationships/image" Target="../media/image5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49"/>
          <p:cNvSpPr/>
          <p:nvPr/>
        </p:nvSpPr>
        <p:spPr>
          <a:xfrm rot="5400000">
            <a:off x="2970286" y="-2685599"/>
            <a:ext cx="1317340" cy="7371909"/>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9"/>
          <p:cNvSpPr/>
          <p:nvPr/>
        </p:nvSpPr>
        <p:spPr>
          <a:xfrm rot="5400000">
            <a:off x="2650268" y="-2650045"/>
            <a:ext cx="1284939" cy="6737433"/>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1" name="Google Shape;191;p49"/>
          <p:cNvPicPr preferRelativeResize="0"/>
          <p:nvPr/>
        </p:nvPicPr>
        <p:blipFill rotWithShape="1">
          <a:blip r:embed="rId3">
            <a:alphaModFix/>
          </a:blip>
          <a:srcRect b="0" l="0" r="0" t="0"/>
          <a:stretch/>
        </p:blipFill>
        <p:spPr>
          <a:xfrm>
            <a:off x="2322079" y="345774"/>
            <a:ext cx="1261829" cy="827292"/>
          </a:xfrm>
          <a:prstGeom prst="rect">
            <a:avLst/>
          </a:prstGeom>
          <a:noFill/>
          <a:ln>
            <a:noFill/>
          </a:ln>
        </p:spPr>
      </p:pic>
      <p:sp>
        <p:nvSpPr>
          <p:cNvPr id="192" name="Google Shape;192;p49"/>
          <p:cNvSpPr txBox="1"/>
          <p:nvPr/>
        </p:nvSpPr>
        <p:spPr>
          <a:xfrm>
            <a:off x="238116" y="9325258"/>
            <a:ext cx="1714432" cy="17130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E29578"/>
                </a:solidFill>
                <a:latin typeface="Lora"/>
                <a:ea typeface="Lora"/>
                <a:cs typeface="Lora"/>
                <a:sym typeface="Lora"/>
              </a:rPr>
              <a:t>Colour Index</a:t>
            </a:r>
            <a:endParaRPr b="0" i="0" sz="1400" u="none" cap="none" strike="noStrike">
              <a:solidFill>
                <a:srgbClr val="E29578"/>
              </a:solidFill>
              <a:latin typeface="Lora"/>
              <a:ea typeface="Lora"/>
              <a:cs typeface="Lora"/>
              <a:sym typeface="Lora"/>
            </a:endParaRPr>
          </a:p>
        </p:txBody>
      </p:sp>
      <p:sp>
        <p:nvSpPr>
          <p:cNvPr id="193" name="Google Shape;193;p49"/>
          <p:cNvSpPr txBox="1"/>
          <p:nvPr/>
        </p:nvSpPr>
        <p:spPr>
          <a:xfrm>
            <a:off x="9525" y="9668169"/>
            <a:ext cx="1790629" cy="730522"/>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0" i="0" lang="en-GB" sz="1200" u="none" cap="none" strike="noStrike">
                <a:solidFill>
                  <a:srgbClr val="000000"/>
                </a:solidFill>
                <a:latin typeface="Mada"/>
                <a:ea typeface="Mada"/>
                <a:cs typeface="Mada"/>
                <a:sym typeface="Mada"/>
              </a:rPr>
              <a:t>Main Text</a:t>
            </a:r>
            <a:endParaRPr b="0"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6C9EEC"/>
              </a:buClr>
              <a:buSzPts val="1200"/>
              <a:buFont typeface="Mada"/>
              <a:buChar char="●"/>
            </a:pPr>
            <a:r>
              <a:rPr b="0" i="0" lang="en-GB" sz="1200" u="none" cap="none" strike="noStrike">
                <a:solidFill>
                  <a:srgbClr val="6C9EEC"/>
                </a:solidFill>
                <a:latin typeface="Mada"/>
                <a:ea typeface="Mada"/>
                <a:cs typeface="Mada"/>
                <a:sym typeface="Mada"/>
              </a:rPr>
              <a:t>Males slides</a:t>
            </a:r>
            <a:endParaRPr b="0" i="0" sz="1200" u="none" cap="none" strike="noStrike">
              <a:solidFill>
                <a:srgbClr val="6C9EEC"/>
              </a:solidFill>
              <a:latin typeface="Mada"/>
              <a:ea typeface="Mada"/>
              <a:cs typeface="Mada"/>
              <a:sym typeface="Mada"/>
            </a:endParaRPr>
          </a:p>
          <a:p>
            <a:pPr indent="-304800" lvl="0" marL="457200" marR="0" rtl="0" algn="l">
              <a:lnSpc>
                <a:spcPct val="100000"/>
              </a:lnSpc>
              <a:spcBef>
                <a:spcPts val="0"/>
              </a:spcBef>
              <a:spcAft>
                <a:spcPts val="0"/>
              </a:spcAft>
              <a:buClr>
                <a:srgbClr val="A64D79"/>
              </a:buClr>
              <a:buSzPts val="1200"/>
              <a:buFont typeface="Mada"/>
              <a:buChar char="●"/>
            </a:pPr>
            <a:r>
              <a:rPr b="0" i="0" lang="en-GB" sz="1200" u="none" cap="none" strike="noStrike">
                <a:solidFill>
                  <a:srgbClr val="A64D79"/>
                </a:solidFill>
                <a:latin typeface="Mada"/>
                <a:ea typeface="Mada"/>
                <a:cs typeface="Mada"/>
                <a:sym typeface="Mada"/>
              </a:rPr>
              <a:t>Females slides</a:t>
            </a:r>
            <a:endParaRPr b="0" i="0" sz="1200" u="none" cap="none" strike="noStrike">
              <a:solidFill>
                <a:srgbClr val="A64D79"/>
              </a:solidFill>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b="0" i="0" lang="en-GB" sz="1200" u="none" cap="none" strike="noStrike">
                <a:solidFill>
                  <a:srgbClr val="6AA84F"/>
                </a:solidFill>
                <a:latin typeface="Mada"/>
                <a:ea typeface="Mada"/>
                <a:cs typeface="Mada"/>
                <a:sym typeface="Mada"/>
              </a:rPr>
              <a:t>Doctor notes</a:t>
            </a:r>
            <a:endParaRPr b="0" i="0" sz="1200" u="none" cap="none" strike="noStrike">
              <a:solidFill>
                <a:srgbClr val="6AA84F"/>
              </a:solidFill>
              <a:latin typeface="Mada"/>
              <a:ea typeface="Mada"/>
              <a:cs typeface="Mada"/>
              <a:sym typeface="Mada"/>
            </a:endParaRPr>
          </a:p>
        </p:txBody>
      </p:sp>
      <p:sp>
        <p:nvSpPr>
          <p:cNvPr id="194" name="Google Shape;194;p49"/>
          <p:cNvSpPr txBox="1"/>
          <p:nvPr/>
        </p:nvSpPr>
        <p:spPr>
          <a:xfrm>
            <a:off x="1762055" y="9668169"/>
            <a:ext cx="1790629" cy="730522"/>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1C4588"/>
              </a:buClr>
              <a:buSzPts val="1200"/>
              <a:buFont typeface="Mada"/>
              <a:buChar char="●"/>
            </a:pPr>
            <a:r>
              <a:rPr b="0" i="0" lang="en-GB" sz="1200" u="none" cap="none" strike="noStrike">
                <a:solidFill>
                  <a:srgbClr val="1C4588"/>
                </a:solidFill>
                <a:latin typeface="Mada"/>
                <a:ea typeface="Mada"/>
                <a:cs typeface="Mada"/>
                <a:sym typeface="Mada"/>
              </a:rPr>
              <a:t>Textbook</a:t>
            </a:r>
            <a:endParaRPr b="0" i="0" sz="1200" u="none" cap="none" strike="noStrike">
              <a:solidFill>
                <a:srgbClr val="1C4588"/>
              </a:solidFill>
              <a:latin typeface="Mada"/>
              <a:ea typeface="Mada"/>
              <a:cs typeface="Mada"/>
              <a:sym typeface="Mada"/>
            </a:endParaRPr>
          </a:p>
          <a:p>
            <a:pPr indent="-304800" lvl="0" marL="457200" marR="0" rtl="0" algn="l">
              <a:lnSpc>
                <a:spcPct val="100000"/>
              </a:lnSpc>
              <a:spcBef>
                <a:spcPts val="0"/>
              </a:spcBef>
              <a:spcAft>
                <a:spcPts val="0"/>
              </a:spcAft>
              <a:buClr>
                <a:srgbClr val="CC0000"/>
              </a:buClr>
              <a:buSzPts val="1200"/>
              <a:buFont typeface="Mada"/>
              <a:buChar char="●"/>
            </a:pPr>
            <a:r>
              <a:rPr b="0" i="0" lang="en-GB" sz="1200" u="none" cap="none" strike="noStrike">
                <a:solidFill>
                  <a:srgbClr val="CC0000"/>
                </a:solidFill>
                <a:latin typeface="Mada"/>
                <a:ea typeface="Mada"/>
                <a:cs typeface="Mada"/>
                <a:sym typeface="Mada"/>
              </a:rPr>
              <a:t>Important</a:t>
            </a:r>
            <a:endParaRPr b="0" i="0" sz="1200" u="none" cap="none" strike="noStrike">
              <a:solidFill>
                <a:srgbClr val="CC0000"/>
              </a:solidFill>
              <a:latin typeface="Mada"/>
              <a:ea typeface="Mada"/>
              <a:cs typeface="Mada"/>
              <a:sym typeface="Mada"/>
            </a:endParaRPr>
          </a:p>
          <a:p>
            <a:pPr indent="-304800" lvl="0" marL="457200" marR="0" rtl="0" algn="l">
              <a:lnSpc>
                <a:spcPct val="100000"/>
              </a:lnSpc>
              <a:spcBef>
                <a:spcPts val="0"/>
              </a:spcBef>
              <a:spcAft>
                <a:spcPts val="0"/>
              </a:spcAft>
              <a:buClr>
                <a:srgbClr val="CEA320"/>
              </a:buClr>
              <a:buSzPts val="1200"/>
              <a:buFont typeface="Mada"/>
              <a:buChar char="●"/>
            </a:pPr>
            <a:r>
              <a:rPr b="0" i="0" lang="en-GB" sz="1200" u="none" cap="none" strike="noStrike">
                <a:solidFill>
                  <a:srgbClr val="CEA320"/>
                </a:solidFill>
                <a:latin typeface="Mada"/>
                <a:ea typeface="Mada"/>
                <a:cs typeface="Mada"/>
                <a:sym typeface="Mada"/>
              </a:rPr>
              <a:t>Golden notes</a:t>
            </a:r>
            <a:endParaRPr b="0" i="0" sz="1200" u="none" cap="none" strike="noStrike">
              <a:solidFill>
                <a:srgbClr val="CEA320"/>
              </a:solidFill>
              <a:latin typeface="Mada"/>
              <a:ea typeface="Mada"/>
              <a:cs typeface="Mada"/>
              <a:sym typeface="Mada"/>
            </a:endParaRPr>
          </a:p>
          <a:p>
            <a:pPr indent="-304800" lvl="0" marL="457200" marR="0" rtl="0" algn="l">
              <a:lnSpc>
                <a:spcPct val="100000"/>
              </a:lnSpc>
              <a:spcBef>
                <a:spcPts val="0"/>
              </a:spcBef>
              <a:spcAft>
                <a:spcPts val="0"/>
              </a:spcAft>
              <a:buClr>
                <a:srgbClr val="999999"/>
              </a:buClr>
              <a:buSzPts val="1200"/>
              <a:buFont typeface="Mada"/>
              <a:buChar char="●"/>
            </a:pPr>
            <a:r>
              <a:rPr b="0" i="0" lang="en-GB" sz="1200" u="none" cap="none" strike="noStrike">
                <a:solidFill>
                  <a:srgbClr val="999999"/>
                </a:solidFill>
                <a:latin typeface="Mada"/>
                <a:ea typeface="Mada"/>
                <a:cs typeface="Mada"/>
                <a:sym typeface="Mada"/>
              </a:rPr>
              <a:t>Extra</a:t>
            </a:r>
            <a:endParaRPr b="0" i="0" sz="1200" u="none" cap="none" strike="noStrike">
              <a:solidFill>
                <a:srgbClr val="999999"/>
              </a:solidFill>
              <a:latin typeface="Mada"/>
              <a:ea typeface="Mada"/>
              <a:cs typeface="Mada"/>
              <a:sym typeface="Mada"/>
            </a:endParaRPr>
          </a:p>
        </p:txBody>
      </p:sp>
      <p:cxnSp>
        <p:nvCxnSpPr>
          <p:cNvPr id="195" name="Google Shape;195;p49"/>
          <p:cNvCxnSpPr/>
          <p:nvPr/>
        </p:nvCxnSpPr>
        <p:spPr>
          <a:xfrm>
            <a:off x="1704908" y="9677694"/>
            <a:ext cx="0" cy="867026"/>
          </a:xfrm>
          <a:prstGeom prst="straightConnector1">
            <a:avLst/>
          </a:prstGeom>
          <a:noFill/>
          <a:ln cap="flat" cmpd="sng" w="9525">
            <a:solidFill>
              <a:srgbClr val="FFDDD2"/>
            </a:solidFill>
            <a:prstDash val="solid"/>
            <a:round/>
            <a:headEnd len="med" w="med" type="oval"/>
            <a:tailEnd len="med" w="med" type="oval"/>
          </a:ln>
        </p:spPr>
      </p:cxnSp>
      <p:cxnSp>
        <p:nvCxnSpPr>
          <p:cNvPr id="196" name="Google Shape;196;p49"/>
          <p:cNvCxnSpPr/>
          <p:nvPr/>
        </p:nvCxnSpPr>
        <p:spPr>
          <a:xfrm>
            <a:off x="923888" y="3591034"/>
            <a:ext cx="4800410" cy="0"/>
          </a:xfrm>
          <a:prstGeom prst="straightConnector1">
            <a:avLst/>
          </a:prstGeom>
          <a:noFill/>
          <a:ln cap="flat" cmpd="sng" w="19050">
            <a:solidFill>
              <a:srgbClr val="83C5BE"/>
            </a:solidFill>
            <a:prstDash val="solid"/>
            <a:round/>
            <a:headEnd len="med" w="med" type="oval"/>
            <a:tailEnd len="sm" w="sm" type="none"/>
          </a:ln>
        </p:spPr>
      </p:cxnSp>
      <p:pic>
        <p:nvPicPr>
          <p:cNvPr id="197" name="Google Shape;197;p49"/>
          <p:cNvPicPr preferRelativeResize="0"/>
          <p:nvPr/>
        </p:nvPicPr>
        <p:blipFill rotWithShape="1">
          <a:blip r:embed="rId4">
            <a:alphaModFix/>
          </a:blip>
          <a:srcRect b="0" l="0" r="0" t="0"/>
          <a:stretch/>
        </p:blipFill>
        <p:spPr>
          <a:xfrm>
            <a:off x="5695813" y="2354485"/>
            <a:ext cx="1271450" cy="1271450"/>
          </a:xfrm>
          <a:prstGeom prst="rect">
            <a:avLst/>
          </a:prstGeom>
          <a:noFill/>
          <a:ln>
            <a:noFill/>
          </a:ln>
        </p:spPr>
      </p:pic>
      <p:sp>
        <p:nvSpPr>
          <p:cNvPr id="198" name="Google Shape;198;p49"/>
          <p:cNvSpPr txBox="1"/>
          <p:nvPr/>
        </p:nvSpPr>
        <p:spPr>
          <a:xfrm>
            <a:off x="923888" y="2182116"/>
            <a:ext cx="4800410" cy="1561247"/>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6D77"/>
                </a:solidFill>
                <a:latin typeface="Lora"/>
                <a:ea typeface="Lora"/>
                <a:cs typeface="Lora"/>
                <a:sym typeface="Lora"/>
              </a:rPr>
              <a:t>Esophageal Diseases</a:t>
            </a:r>
            <a:endParaRPr b="0" i="0" sz="3600" u="none" cap="none" strike="noStrike">
              <a:solidFill>
                <a:srgbClr val="006D77"/>
              </a:solidFill>
              <a:latin typeface="Lora"/>
              <a:ea typeface="Lora"/>
              <a:cs typeface="Lora"/>
              <a:sym typeface="Lora"/>
            </a:endParaRPr>
          </a:p>
        </p:txBody>
      </p:sp>
      <p:cxnSp>
        <p:nvCxnSpPr>
          <p:cNvPr id="199" name="Google Shape;199;p49"/>
          <p:cNvCxnSpPr/>
          <p:nvPr/>
        </p:nvCxnSpPr>
        <p:spPr>
          <a:xfrm>
            <a:off x="1171529" y="4610240"/>
            <a:ext cx="0" cy="3695812"/>
          </a:xfrm>
          <a:prstGeom prst="straightConnector1">
            <a:avLst/>
          </a:prstGeom>
          <a:noFill/>
          <a:ln cap="flat" cmpd="sng" w="19050">
            <a:solidFill>
              <a:srgbClr val="FFDDD2"/>
            </a:solidFill>
            <a:prstDash val="solid"/>
            <a:round/>
            <a:headEnd len="med" w="med" type="oval"/>
            <a:tailEnd len="sm" w="sm" type="none"/>
          </a:ln>
        </p:spPr>
      </p:cxnSp>
      <p:cxnSp>
        <p:nvCxnSpPr>
          <p:cNvPr id="200" name="Google Shape;200;p49"/>
          <p:cNvCxnSpPr/>
          <p:nvPr/>
        </p:nvCxnSpPr>
        <p:spPr>
          <a:xfrm rot="10800000">
            <a:off x="866741" y="5086505"/>
            <a:ext cx="5305290" cy="0"/>
          </a:xfrm>
          <a:prstGeom prst="straightConnector1">
            <a:avLst/>
          </a:prstGeom>
          <a:noFill/>
          <a:ln cap="flat" cmpd="sng" w="19050">
            <a:solidFill>
              <a:srgbClr val="FFDDD2"/>
            </a:solidFill>
            <a:prstDash val="solid"/>
            <a:round/>
            <a:headEnd len="sm" w="sm" type="none"/>
            <a:tailEnd len="med" w="med" type="oval"/>
          </a:ln>
        </p:spPr>
      </p:cxnSp>
      <p:sp>
        <p:nvSpPr>
          <p:cNvPr id="201" name="Google Shape;201;p49"/>
          <p:cNvSpPr txBox="1"/>
          <p:nvPr/>
        </p:nvSpPr>
        <p:spPr>
          <a:xfrm>
            <a:off x="1304873" y="4753119"/>
            <a:ext cx="2171614" cy="1713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ora"/>
                <a:ea typeface="Lora"/>
                <a:cs typeface="Lora"/>
                <a:sym typeface="Lora"/>
              </a:rPr>
              <a:t>Objectives</a:t>
            </a:r>
            <a:endParaRPr b="0" i="0" sz="2400" u="none" cap="none" strike="noStrike">
              <a:solidFill>
                <a:srgbClr val="E29578"/>
              </a:solidFill>
              <a:latin typeface="Lora"/>
              <a:ea typeface="Lora"/>
              <a:cs typeface="Lora"/>
              <a:sym typeface="Lora"/>
            </a:endParaRPr>
          </a:p>
        </p:txBody>
      </p:sp>
      <p:sp>
        <p:nvSpPr>
          <p:cNvPr id="202" name="Google Shape;202;p49"/>
          <p:cNvSpPr txBox="1"/>
          <p:nvPr/>
        </p:nvSpPr>
        <p:spPr>
          <a:xfrm>
            <a:off x="1276300" y="5162707"/>
            <a:ext cx="5733900" cy="35622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Recognize the symptoms of common esophageal disease.</a:t>
            </a:r>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Discuss the physical examination of the esophagus. </a:t>
            </a:r>
            <a:endParaRPr>
              <a:solidFill>
                <a:srgbClr val="CC0000"/>
              </a:solidFill>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Describe the surgical anatomy of the esophagus. </a:t>
            </a:r>
            <a:endParaRPr b="0" i="0" sz="1200" u="none" cap="none" strike="noStrike">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Describe GERD and Hiatus Hernia.</a:t>
            </a:r>
            <a:endParaRPr>
              <a:solidFill>
                <a:schemeClr val="dk1"/>
              </a:solidFill>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Describe Barrett's Esophagus. </a:t>
            </a:r>
            <a:endParaRPr>
              <a:solidFill>
                <a:schemeClr val="dk1"/>
              </a:solidFill>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Discuss Esophageal perforation. </a:t>
            </a:r>
            <a:endParaRPr>
              <a:solidFill>
                <a:schemeClr val="dk1"/>
              </a:solidFill>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Describe malignant esophageal tumor. </a:t>
            </a:r>
            <a:endParaRPr sz="1200">
              <a:solidFill>
                <a:srgbClr val="E29578"/>
              </a:solidFill>
              <a:latin typeface="Mada"/>
              <a:ea typeface="Mada"/>
              <a:cs typeface="Mada"/>
              <a:sym typeface="Mada"/>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Discuss esophageal motility disorder. </a:t>
            </a:r>
            <a:endParaRPr b="0" i="0" sz="1200" u="none" cap="none" strike="noStrike">
              <a:solidFill>
                <a:srgbClr val="E29578"/>
              </a:solidFill>
              <a:latin typeface="Mada"/>
              <a:ea typeface="Mada"/>
              <a:cs typeface="Mada"/>
              <a:sym typeface="Mada"/>
            </a:endParaRPr>
          </a:p>
          <a:p>
            <a:pPr indent="-304800" lvl="0" marL="457200" rtl="0" algn="l">
              <a:lnSpc>
                <a:spcPct val="115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Describe Achalasia. </a:t>
            </a:r>
            <a:endParaRPr sz="1200">
              <a:solidFill>
                <a:srgbClr val="E29578"/>
              </a:solidFill>
              <a:latin typeface="Mada"/>
              <a:ea typeface="Mada"/>
              <a:cs typeface="Mada"/>
              <a:sym typeface="Mada"/>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Describe esophageal diverticulum. </a:t>
            </a:r>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Describe benign esophageal tumor. </a:t>
            </a:r>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Identify the caustic Injury. </a:t>
            </a:r>
            <a:endParaRPr/>
          </a:p>
          <a:p>
            <a:pPr indent="-304800" lvl="0" marL="457200" marR="0" rtl="0" algn="l">
              <a:lnSpc>
                <a:spcPct val="115000"/>
              </a:lnSpc>
              <a:spcBef>
                <a:spcPts val="0"/>
              </a:spcBef>
              <a:spcAft>
                <a:spcPts val="0"/>
              </a:spcAft>
              <a:buClr>
                <a:srgbClr val="E29578"/>
              </a:buClr>
              <a:buSzPts val="1200"/>
              <a:buFont typeface="Mada"/>
              <a:buChar char="●"/>
            </a:pPr>
            <a:r>
              <a:rPr b="0" i="0" lang="en-GB" sz="1200" u="none" cap="none" strike="noStrike">
                <a:solidFill>
                  <a:srgbClr val="E29578"/>
                </a:solidFill>
                <a:latin typeface="Mada"/>
                <a:ea typeface="Mada"/>
                <a:cs typeface="Mada"/>
                <a:sym typeface="Mada"/>
              </a:rPr>
              <a:t>Recognize dysphagia.</a:t>
            </a:r>
            <a:endParaRPr/>
          </a:p>
          <a:p>
            <a:pPr indent="0" lvl="0" marL="0" marR="0" rtl="0" algn="l">
              <a:lnSpc>
                <a:spcPct val="115000"/>
              </a:lnSpc>
              <a:spcBef>
                <a:spcPts val="0"/>
              </a:spcBef>
              <a:spcAft>
                <a:spcPts val="0"/>
              </a:spcAft>
              <a:buNone/>
            </a:pPr>
            <a:r>
              <a:t/>
            </a:r>
            <a:endParaRPr/>
          </a:p>
        </p:txBody>
      </p:sp>
      <p:pic>
        <p:nvPicPr>
          <p:cNvPr id="203" name="Google Shape;203;p49"/>
          <p:cNvPicPr preferRelativeResize="0"/>
          <p:nvPr/>
        </p:nvPicPr>
        <p:blipFill rotWithShape="1">
          <a:blip r:embed="rId5">
            <a:alphaModFix/>
          </a:blip>
          <a:srcRect b="0" l="0" r="0" t="0"/>
          <a:stretch/>
        </p:blipFill>
        <p:spPr>
          <a:xfrm>
            <a:off x="4093863" y="-12575"/>
            <a:ext cx="1261825" cy="1261825"/>
          </a:xfrm>
          <a:prstGeom prst="rect">
            <a:avLst/>
          </a:prstGeom>
          <a:noFill/>
          <a:ln>
            <a:noFill/>
          </a:ln>
        </p:spPr>
      </p:pic>
      <p:sp>
        <p:nvSpPr>
          <p:cNvPr id="204" name="Google Shape;204;p49"/>
          <p:cNvSpPr/>
          <p:nvPr/>
        </p:nvSpPr>
        <p:spPr>
          <a:xfrm rot="-5400000">
            <a:off x="6531174" y="9261363"/>
            <a:ext cx="508215" cy="1607636"/>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9"/>
          <p:cNvSpPr/>
          <p:nvPr/>
        </p:nvSpPr>
        <p:spPr>
          <a:xfrm rot="-5400000">
            <a:off x="6643145" y="9396938"/>
            <a:ext cx="495615" cy="1495141"/>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9"/>
          <p:cNvSpPr txBox="1"/>
          <p:nvPr/>
        </p:nvSpPr>
        <p:spPr>
          <a:xfrm>
            <a:off x="6290001" y="10050930"/>
            <a:ext cx="1417144" cy="17130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E29578"/>
                </a:solidFill>
                <a:latin typeface="Lora"/>
                <a:ea typeface="Lora"/>
                <a:cs typeface="Lora"/>
                <a:sym typeface="Lora"/>
                <a:hlinkClick r:id="rId6">
                  <a:extLst>
                    <a:ext uri="{A12FA001-AC4F-418D-AE19-62706E023703}">
                      <ahyp:hlinkClr val="tx"/>
                    </a:ext>
                  </a:extLst>
                </a:hlinkClick>
              </a:rPr>
              <a:t>Editing File</a:t>
            </a:r>
            <a:endParaRPr b="1" i="0" sz="1400" u="sng" cap="none" strike="noStrike">
              <a:solidFill>
                <a:srgbClr val="E29578"/>
              </a:solidFill>
              <a:latin typeface="Lora"/>
              <a:ea typeface="Lora"/>
              <a:cs typeface="Lora"/>
              <a:sym typeface="Lora"/>
            </a:endParaRPr>
          </a:p>
        </p:txBody>
      </p:sp>
      <p:sp>
        <p:nvSpPr>
          <p:cNvPr id="207" name="Google Shape;207;p49"/>
          <p:cNvSpPr/>
          <p:nvPr/>
        </p:nvSpPr>
        <p:spPr>
          <a:xfrm>
            <a:off x="1922699" y="10116082"/>
            <a:ext cx="213292" cy="192306"/>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8" name="Google Shape;208;p49"/>
          <p:cNvPicPr preferRelativeResize="0"/>
          <p:nvPr/>
        </p:nvPicPr>
        <p:blipFill>
          <a:blip r:embed="rId7">
            <a:alphaModFix/>
          </a:blip>
          <a:stretch>
            <a:fillRect/>
          </a:stretch>
        </p:blipFill>
        <p:spPr>
          <a:xfrm>
            <a:off x="238125" y="285144"/>
            <a:ext cx="867000" cy="86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8"/>
          <p:cNvSpPr/>
          <p:nvPr/>
        </p:nvSpPr>
        <p:spPr>
          <a:xfrm>
            <a:off x="3453797" y="6470176"/>
            <a:ext cx="720013" cy="708674"/>
          </a:xfrm>
          <a:custGeom>
            <a:rect b="b" l="l" r="r" t="t"/>
            <a:pathLst>
              <a:path extrusionOk="0" h="27997" w="27997">
                <a:moveTo>
                  <a:pt x="14005" y="0"/>
                </a:moveTo>
                <a:cubicBezTo>
                  <a:pt x="6275" y="0"/>
                  <a:pt x="0" y="6262"/>
                  <a:pt x="0" y="13992"/>
                </a:cubicBezTo>
                <a:cubicBezTo>
                  <a:pt x="0" y="21722"/>
                  <a:pt x="6275" y="27996"/>
                  <a:pt x="14005" y="27996"/>
                </a:cubicBezTo>
                <a:cubicBezTo>
                  <a:pt x="21735" y="27996"/>
                  <a:pt x="27997" y="21722"/>
                  <a:pt x="27997" y="13992"/>
                </a:cubicBezTo>
                <a:cubicBezTo>
                  <a:pt x="27997" y="6262"/>
                  <a:pt x="21735" y="0"/>
                  <a:pt x="14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1" name="Google Shape;541;p58"/>
          <p:cNvGrpSpPr/>
          <p:nvPr/>
        </p:nvGrpSpPr>
        <p:grpSpPr>
          <a:xfrm>
            <a:off x="5254298" y="6201698"/>
            <a:ext cx="2181526" cy="4127663"/>
            <a:chOff x="3723450" y="1800300"/>
            <a:chExt cx="4700552" cy="2709152"/>
          </a:xfrm>
        </p:grpSpPr>
        <p:sp>
          <p:nvSpPr>
            <p:cNvPr id="542" name="Google Shape;542;p58"/>
            <p:cNvSpPr/>
            <p:nvPr/>
          </p:nvSpPr>
          <p:spPr>
            <a:xfrm>
              <a:off x="3723450" y="1800300"/>
              <a:ext cx="4542900" cy="2551500"/>
            </a:xfrm>
            <a:prstGeom prst="flowChartAlternateProcess">
              <a:avLst/>
            </a:pr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8"/>
            <p:cNvSpPr/>
            <p:nvPr/>
          </p:nvSpPr>
          <p:spPr>
            <a:xfrm>
              <a:off x="3881102" y="1957952"/>
              <a:ext cx="4542900" cy="2551500"/>
            </a:xfrm>
            <a:prstGeom prst="flowChartAlternateProcess">
              <a:avLst/>
            </a:pr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58"/>
          <p:cNvGrpSpPr/>
          <p:nvPr/>
        </p:nvGrpSpPr>
        <p:grpSpPr>
          <a:xfrm>
            <a:off x="2742573" y="6164223"/>
            <a:ext cx="2181526" cy="4127663"/>
            <a:chOff x="3723450" y="1800300"/>
            <a:chExt cx="4700552" cy="2709152"/>
          </a:xfrm>
        </p:grpSpPr>
        <p:sp>
          <p:nvSpPr>
            <p:cNvPr id="545" name="Google Shape;545;p58"/>
            <p:cNvSpPr/>
            <p:nvPr/>
          </p:nvSpPr>
          <p:spPr>
            <a:xfrm>
              <a:off x="3723450" y="1800300"/>
              <a:ext cx="4542900" cy="2551500"/>
            </a:xfrm>
            <a:prstGeom prst="flowChartAlternateProcess">
              <a:avLst/>
            </a:pr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8"/>
            <p:cNvSpPr/>
            <p:nvPr/>
          </p:nvSpPr>
          <p:spPr>
            <a:xfrm>
              <a:off x="3881102" y="1957952"/>
              <a:ext cx="4542900" cy="2551500"/>
            </a:xfrm>
            <a:prstGeom prst="flowChartAlternateProcess">
              <a:avLst/>
            </a:pr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47" name="Google Shape;547;p58"/>
          <p:cNvCxnSpPr/>
          <p:nvPr/>
        </p:nvCxnSpPr>
        <p:spPr>
          <a:xfrm>
            <a:off x="888423" y="904894"/>
            <a:ext cx="0" cy="5080800"/>
          </a:xfrm>
          <a:prstGeom prst="straightConnector1">
            <a:avLst/>
          </a:prstGeom>
          <a:noFill/>
          <a:ln cap="flat" cmpd="sng" w="28575">
            <a:solidFill>
              <a:srgbClr val="FFDDD2"/>
            </a:solidFill>
            <a:prstDash val="solid"/>
            <a:round/>
            <a:headEnd len="med" w="med" type="oval"/>
            <a:tailEnd len="med" w="med" type="oval"/>
          </a:ln>
        </p:spPr>
      </p:cxnSp>
      <p:grpSp>
        <p:nvGrpSpPr>
          <p:cNvPr id="548" name="Google Shape;548;p58"/>
          <p:cNvGrpSpPr/>
          <p:nvPr/>
        </p:nvGrpSpPr>
        <p:grpSpPr>
          <a:xfrm>
            <a:off x="328932" y="4606507"/>
            <a:ext cx="1120169" cy="1067661"/>
            <a:chOff x="1518350" y="2189725"/>
            <a:chExt cx="360125" cy="341925"/>
          </a:xfrm>
        </p:grpSpPr>
        <p:sp>
          <p:nvSpPr>
            <p:cNvPr id="549" name="Google Shape;549;p58"/>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8"/>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8"/>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8"/>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8"/>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8"/>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8"/>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8"/>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8"/>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8"/>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8"/>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8"/>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8"/>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8"/>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8"/>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8"/>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8"/>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8"/>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8"/>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8"/>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8"/>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8"/>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8"/>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8"/>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8"/>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8"/>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8"/>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8"/>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8"/>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8"/>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8"/>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8"/>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8"/>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58"/>
          <p:cNvGrpSpPr/>
          <p:nvPr/>
        </p:nvGrpSpPr>
        <p:grpSpPr>
          <a:xfrm>
            <a:off x="191773" y="6201698"/>
            <a:ext cx="2181526" cy="4127663"/>
            <a:chOff x="3723450" y="1800300"/>
            <a:chExt cx="4700552" cy="2709152"/>
          </a:xfrm>
        </p:grpSpPr>
        <p:sp>
          <p:nvSpPr>
            <p:cNvPr id="583" name="Google Shape;583;p58"/>
            <p:cNvSpPr/>
            <p:nvPr/>
          </p:nvSpPr>
          <p:spPr>
            <a:xfrm>
              <a:off x="3723450" y="1800300"/>
              <a:ext cx="4542900" cy="2551500"/>
            </a:xfrm>
            <a:prstGeom prst="flowChartAlternateProcess">
              <a:avLst/>
            </a:pr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8"/>
            <p:cNvSpPr/>
            <p:nvPr/>
          </p:nvSpPr>
          <p:spPr>
            <a:xfrm>
              <a:off x="3881102" y="1957952"/>
              <a:ext cx="4542900" cy="2551500"/>
            </a:xfrm>
            <a:prstGeom prst="flowChartAlternateProcess">
              <a:avLst/>
            </a:pr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5" name="Google Shape;585;p58"/>
          <p:cNvSpPr txBox="1"/>
          <p:nvPr/>
        </p:nvSpPr>
        <p:spPr>
          <a:xfrm>
            <a:off x="1497325" y="1573200"/>
            <a:ext cx="5102100" cy="1344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Many patients harboring intestinal metaplasia in their distal esophagus are asymptomatic.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Most patients present with symptoms of GERD.</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Recurrent respiratory infection, asthma &amp; infections in the head and neck are common complaints</a:t>
            </a:r>
            <a:endParaRPr sz="1200">
              <a:solidFill>
                <a:schemeClr val="dk1"/>
              </a:solidFill>
              <a:latin typeface="Mada"/>
              <a:ea typeface="Mada"/>
              <a:cs typeface="Mada"/>
              <a:sym typeface="Mada"/>
            </a:endParaRPr>
          </a:p>
        </p:txBody>
      </p:sp>
      <p:sp>
        <p:nvSpPr>
          <p:cNvPr id="586" name="Google Shape;586;p58"/>
          <p:cNvSpPr txBox="1"/>
          <p:nvPr/>
        </p:nvSpPr>
        <p:spPr>
          <a:xfrm>
            <a:off x="1457825" y="3158788"/>
            <a:ext cx="5296200" cy="14088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GERD is </a:t>
            </a:r>
            <a:r>
              <a:rPr lang="en-GB" sz="1200">
                <a:solidFill>
                  <a:srgbClr val="0B5394"/>
                </a:solidFill>
                <a:latin typeface="Mada"/>
                <a:ea typeface="Mada"/>
                <a:cs typeface="Mada"/>
                <a:sym typeface="Mada"/>
              </a:rPr>
              <a:t>diagnosed</a:t>
            </a:r>
            <a:r>
              <a:rPr lang="en-GB" sz="1200">
                <a:solidFill>
                  <a:srgbClr val="0B5394"/>
                </a:solidFill>
                <a:latin typeface="Mada"/>
                <a:ea typeface="Mada"/>
                <a:cs typeface="Mada"/>
                <a:sym typeface="Mada"/>
              </a:rPr>
              <a:t> by history &amp; endoscopy. Barrett’s is diagnosed </a:t>
            </a:r>
            <a:r>
              <a:rPr lang="en-GB" sz="1200">
                <a:solidFill>
                  <a:srgbClr val="0B5394"/>
                </a:solidFill>
                <a:latin typeface="Mada"/>
                <a:ea typeface="Mada"/>
                <a:cs typeface="Mada"/>
                <a:sym typeface="Mada"/>
              </a:rPr>
              <a:t>histologically</a:t>
            </a:r>
            <a:r>
              <a:rPr lang="en-GB" sz="1200">
                <a:solidFill>
                  <a:srgbClr val="0B5394"/>
                </a:solidFill>
                <a:latin typeface="Mada"/>
                <a:ea typeface="Mada"/>
                <a:cs typeface="Mada"/>
                <a:sym typeface="Mada"/>
              </a:rPr>
              <a:t>.</a:t>
            </a:r>
            <a:endParaRPr sz="1200">
              <a:solidFill>
                <a:srgbClr val="0B5394"/>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The diagnosis of BE is made by endoscopy and pathology.</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The presence of any endoscopically visible segment of columnar mucosa within the esophagus that on pathology identifies intestinal metaplasia defines BE.</a:t>
            </a:r>
            <a:endParaRPr sz="1200">
              <a:latin typeface="Mada"/>
              <a:ea typeface="Mada"/>
              <a:cs typeface="Mada"/>
              <a:sym typeface="Mada"/>
            </a:endParaRPr>
          </a:p>
        </p:txBody>
      </p:sp>
      <p:sp>
        <p:nvSpPr>
          <p:cNvPr id="587" name="Google Shape;587;p58"/>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58"/>
          <p:cNvSpPr txBox="1"/>
          <p:nvPr/>
        </p:nvSpPr>
        <p:spPr>
          <a:xfrm>
            <a:off x="1061300" y="2368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200"/>
              <a:buFont typeface="Arial"/>
              <a:buNone/>
            </a:pPr>
            <a:r>
              <a:rPr b="1" lang="en-GB" sz="2200">
                <a:solidFill>
                  <a:srgbClr val="006D77"/>
                </a:solidFill>
                <a:latin typeface="Lora"/>
                <a:ea typeface="Lora"/>
                <a:cs typeface="Lora"/>
                <a:sym typeface="Lora"/>
              </a:rPr>
              <a:t>Barrett's Esophagus</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589" name="Google Shape;589;p58"/>
          <p:cNvCxnSpPr/>
          <p:nvPr/>
        </p:nvCxnSpPr>
        <p:spPr>
          <a:xfrm>
            <a:off x="2309900" y="757650"/>
            <a:ext cx="2900400" cy="0"/>
          </a:xfrm>
          <a:prstGeom prst="straightConnector1">
            <a:avLst/>
          </a:prstGeom>
          <a:noFill/>
          <a:ln cap="flat" cmpd="sng" w="19050">
            <a:solidFill>
              <a:srgbClr val="83C5BE"/>
            </a:solidFill>
            <a:prstDash val="solid"/>
            <a:round/>
            <a:headEnd len="med" w="med" type="oval"/>
            <a:tailEnd len="med" w="med" type="oval"/>
          </a:ln>
        </p:spPr>
      </p:cxnSp>
      <p:grpSp>
        <p:nvGrpSpPr>
          <p:cNvPr id="590" name="Google Shape;590;p58"/>
          <p:cNvGrpSpPr/>
          <p:nvPr/>
        </p:nvGrpSpPr>
        <p:grpSpPr>
          <a:xfrm>
            <a:off x="328916" y="3158775"/>
            <a:ext cx="1051684" cy="1056104"/>
            <a:chOff x="1086250" y="2163525"/>
            <a:chExt cx="341800" cy="341925"/>
          </a:xfrm>
        </p:grpSpPr>
        <p:sp>
          <p:nvSpPr>
            <p:cNvPr id="591" name="Google Shape;591;p58"/>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8"/>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8"/>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8"/>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8"/>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8"/>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8"/>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8"/>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8"/>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8"/>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8"/>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8"/>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8"/>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8"/>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8"/>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8"/>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58"/>
          <p:cNvGrpSpPr/>
          <p:nvPr/>
        </p:nvGrpSpPr>
        <p:grpSpPr>
          <a:xfrm>
            <a:off x="284476" y="1485987"/>
            <a:ext cx="1212858" cy="1042054"/>
            <a:chOff x="1186450" y="2531950"/>
            <a:chExt cx="399400" cy="341825"/>
          </a:xfrm>
        </p:grpSpPr>
        <p:sp>
          <p:nvSpPr>
            <p:cNvPr id="608" name="Google Shape;608;p58"/>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8"/>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8"/>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8"/>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8"/>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8"/>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8"/>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8"/>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8"/>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8"/>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8"/>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8"/>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8"/>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8"/>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8"/>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58"/>
          <p:cNvSpPr txBox="1"/>
          <p:nvPr/>
        </p:nvSpPr>
        <p:spPr>
          <a:xfrm>
            <a:off x="1288415" y="1197071"/>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Symptoms</a:t>
            </a:r>
            <a:endParaRPr b="1" sz="1600">
              <a:solidFill>
                <a:srgbClr val="006D77"/>
              </a:solidFill>
              <a:latin typeface="Lora"/>
              <a:ea typeface="Lora"/>
              <a:cs typeface="Lora"/>
              <a:sym typeface="Lora"/>
            </a:endParaRPr>
          </a:p>
        </p:txBody>
      </p:sp>
      <p:sp>
        <p:nvSpPr>
          <p:cNvPr id="624" name="Google Shape;624;p58"/>
          <p:cNvSpPr txBox="1"/>
          <p:nvPr/>
        </p:nvSpPr>
        <p:spPr>
          <a:xfrm>
            <a:off x="1225254" y="2719358"/>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Diagnosis</a:t>
            </a:r>
            <a:endParaRPr b="1" sz="1600">
              <a:solidFill>
                <a:srgbClr val="006D77"/>
              </a:solidFill>
              <a:latin typeface="Lora"/>
              <a:ea typeface="Lora"/>
              <a:cs typeface="Lora"/>
              <a:sym typeface="Lora"/>
            </a:endParaRPr>
          </a:p>
        </p:txBody>
      </p:sp>
      <p:sp>
        <p:nvSpPr>
          <p:cNvPr id="625" name="Google Shape;625;p58"/>
          <p:cNvSpPr txBox="1"/>
          <p:nvPr/>
        </p:nvSpPr>
        <p:spPr>
          <a:xfrm>
            <a:off x="1358173" y="4907609"/>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Treatment</a:t>
            </a:r>
            <a:endParaRPr b="1" sz="1600">
              <a:solidFill>
                <a:srgbClr val="006D77"/>
              </a:solidFill>
              <a:latin typeface="Lora"/>
              <a:ea typeface="Lora"/>
              <a:cs typeface="Lora"/>
              <a:sym typeface="Lora"/>
            </a:endParaRPr>
          </a:p>
        </p:txBody>
      </p:sp>
      <p:sp>
        <p:nvSpPr>
          <p:cNvPr id="626" name="Google Shape;626;p58"/>
          <p:cNvSpPr txBox="1"/>
          <p:nvPr/>
        </p:nvSpPr>
        <p:spPr>
          <a:xfrm>
            <a:off x="2909300" y="7860100"/>
            <a:ext cx="1887300" cy="999300"/>
          </a:xfrm>
          <a:prstGeom prst="rect">
            <a:avLst/>
          </a:prstGeom>
          <a:noFill/>
          <a:ln>
            <a:noFill/>
          </a:ln>
        </p:spPr>
        <p:txBody>
          <a:bodyPr anchorCtr="0" anchor="ctr" bIns="0" lIns="0" spcFirstLastPara="1" rIns="0" wrap="square" tIns="0">
            <a:noAutofit/>
          </a:bodyPr>
          <a:lstStyle/>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Those in favour of surgery argue that medical therapy and endoscopic surveillance may treat the symptoms but fail to address the problem.</a:t>
            </a:r>
            <a:endParaRPr sz="900">
              <a:solidFill>
                <a:schemeClr val="dk1"/>
              </a:solidFill>
              <a:latin typeface="Mada"/>
              <a:ea typeface="Mada"/>
              <a:cs typeface="Mada"/>
              <a:sym typeface="Mada"/>
            </a:endParaRPr>
          </a:p>
          <a:p>
            <a:pPr indent="-192149" lvl="0" marL="269999" rtl="0" algn="l">
              <a:spcBef>
                <a:spcPts val="0"/>
              </a:spcBef>
              <a:spcAft>
                <a:spcPts val="0"/>
              </a:spcAft>
              <a:buClr>
                <a:schemeClr val="dk1"/>
              </a:buClr>
              <a:buSzPts val="900"/>
              <a:buFont typeface="Mada"/>
              <a:buChar char="●"/>
            </a:pPr>
            <a:r>
              <a:rPr b="1" lang="en-GB" sz="900">
                <a:solidFill>
                  <a:schemeClr val="dk1"/>
                </a:solidFill>
                <a:latin typeface="Mada"/>
                <a:ea typeface="Mada"/>
                <a:cs typeface="Mada"/>
                <a:sym typeface="Mada"/>
              </a:rPr>
              <a:t>The problem is the functional impairment of the LES </a:t>
            </a:r>
            <a:r>
              <a:rPr lang="en-GB" sz="900">
                <a:solidFill>
                  <a:schemeClr val="dk1"/>
                </a:solidFill>
                <a:latin typeface="Mada"/>
                <a:ea typeface="Mada"/>
                <a:cs typeface="Mada"/>
                <a:sym typeface="Mada"/>
              </a:rPr>
              <a:t>that leads to chronic reflux and metaplastic transformation of the lower esophageal mucosa.</a:t>
            </a:r>
            <a:endParaRPr sz="900">
              <a:solidFill>
                <a:schemeClr val="dk1"/>
              </a:solidFill>
              <a:latin typeface="Mada"/>
              <a:ea typeface="Mada"/>
              <a:cs typeface="Mada"/>
              <a:sym typeface="Mada"/>
            </a:endParaRPr>
          </a:p>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Surgery renders the LES competent and restores the barrier to reflux.</a:t>
            </a:r>
            <a:endParaRPr sz="900">
              <a:solidFill>
                <a:schemeClr val="dk1"/>
              </a:solidFill>
              <a:latin typeface="Mada"/>
              <a:ea typeface="Mada"/>
              <a:cs typeface="Mada"/>
              <a:sym typeface="Mada"/>
            </a:endParaRPr>
          </a:p>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Studies have demonstrated regression of metaplasia to normal mucosa up to 57% of the time in patients who have undergone antireflux surgery.</a:t>
            </a:r>
            <a:endParaRPr sz="900">
              <a:latin typeface="Lato"/>
              <a:ea typeface="Lato"/>
              <a:cs typeface="Lato"/>
              <a:sym typeface="Lato"/>
            </a:endParaRPr>
          </a:p>
        </p:txBody>
      </p:sp>
      <p:sp>
        <p:nvSpPr>
          <p:cNvPr id="627" name="Google Shape;627;p58"/>
          <p:cNvSpPr txBox="1"/>
          <p:nvPr/>
        </p:nvSpPr>
        <p:spPr>
          <a:xfrm>
            <a:off x="5472150" y="7839525"/>
            <a:ext cx="1726500" cy="999300"/>
          </a:xfrm>
          <a:prstGeom prst="rect">
            <a:avLst/>
          </a:prstGeom>
          <a:noFill/>
          <a:ln>
            <a:noFill/>
          </a:ln>
        </p:spPr>
        <p:txBody>
          <a:bodyPr anchorCtr="0" anchor="ctr" bIns="0" lIns="0" spcFirstLastPara="1" rIns="0" wrap="square" tIns="0">
            <a:noAutofit/>
          </a:bodyPr>
          <a:lstStyle/>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Photodynamic therapy (PDT) is the most common ablative method used to treat BE.</a:t>
            </a:r>
            <a:endParaRPr sz="900">
              <a:solidFill>
                <a:schemeClr val="dk1"/>
              </a:solidFill>
              <a:latin typeface="Mada"/>
              <a:ea typeface="Mada"/>
              <a:cs typeface="Mada"/>
              <a:sym typeface="Mada"/>
            </a:endParaRPr>
          </a:p>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Endoscopic mucosal resection (EMR) is gaining favor for the treatment of Barrett's esophagus with low - grade dysplasia.</a:t>
            </a:r>
            <a:endParaRPr sz="900">
              <a:solidFill>
                <a:schemeClr val="dk1"/>
              </a:solidFill>
              <a:latin typeface="Mada"/>
              <a:ea typeface="Mada"/>
              <a:cs typeface="Mada"/>
              <a:sym typeface="Mada"/>
            </a:endParaRPr>
          </a:p>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Esophageal resection for Barrett's esophagus is recommended only for patients in whom high-grade dysplasia is found.</a:t>
            </a:r>
            <a:endParaRPr sz="900">
              <a:solidFill>
                <a:schemeClr val="dk1"/>
              </a:solidFill>
              <a:latin typeface="Mada"/>
              <a:ea typeface="Mada"/>
              <a:cs typeface="Mada"/>
              <a:sym typeface="Mada"/>
            </a:endParaRPr>
          </a:p>
          <a:p>
            <a:pPr indent="-192149" lvl="0" marL="269999" rtl="0" algn="l">
              <a:spcBef>
                <a:spcPts val="0"/>
              </a:spcBef>
              <a:spcAft>
                <a:spcPts val="0"/>
              </a:spcAft>
              <a:buClr>
                <a:schemeClr val="dk1"/>
              </a:buClr>
              <a:buSzPts val="900"/>
              <a:buFont typeface="Mada"/>
              <a:buChar char="●"/>
            </a:pPr>
            <a:r>
              <a:rPr lang="en-GB" sz="900">
                <a:solidFill>
                  <a:schemeClr val="dk1"/>
                </a:solidFill>
                <a:latin typeface="Mada"/>
                <a:ea typeface="Mada"/>
                <a:cs typeface="Mada"/>
                <a:sym typeface="Mada"/>
              </a:rPr>
              <a:t>Pathologic data on surgical specimens demonstrate a 40% risk for adenocarcinoma within a focus of high-grade dysplasia.</a:t>
            </a:r>
            <a:endParaRPr sz="900">
              <a:latin typeface="Lato"/>
              <a:ea typeface="Lato"/>
              <a:cs typeface="Lato"/>
              <a:sym typeface="Lato"/>
            </a:endParaRPr>
          </a:p>
        </p:txBody>
      </p:sp>
      <p:sp>
        <p:nvSpPr>
          <p:cNvPr id="628" name="Google Shape;628;p58"/>
          <p:cNvSpPr txBox="1"/>
          <p:nvPr/>
        </p:nvSpPr>
        <p:spPr>
          <a:xfrm>
            <a:off x="284475" y="8045925"/>
            <a:ext cx="1887300" cy="999300"/>
          </a:xfrm>
          <a:prstGeom prst="rect">
            <a:avLst/>
          </a:prstGeom>
          <a:noFill/>
          <a:ln>
            <a:noFill/>
          </a:ln>
        </p:spPr>
        <p:txBody>
          <a:bodyPr anchorCtr="0" anchor="ctr" bIns="0" lIns="0" spcFirstLastPara="1" rIns="0" wrap="square" tIns="0">
            <a:noAutofit/>
          </a:bodyPr>
          <a:lstStyle/>
          <a:p>
            <a:pPr indent="-198499" lvl="0" marL="269999" rtl="0" algn="l">
              <a:spcBef>
                <a:spcPts val="0"/>
              </a:spcBef>
              <a:spcAft>
                <a:spcPts val="0"/>
              </a:spcAft>
              <a:buClr>
                <a:srgbClr val="FF0000"/>
              </a:buClr>
              <a:buSzPts val="1000"/>
              <a:buFont typeface="Mada"/>
              <a:buChar char="●"/>
            </a:pPr>
            <a:r>
              <a:rPr lang="en-GB" sz="1000">
                <a:solidFill>
                  <a:srgbClr val="FF0000"/>
                </a:solidFill>
                <a:latin typeface="Mada"/>
                <a:ea typeface="Mada"/>
                <a:cs typeface="Mada"/>
                <a:sym typeface="Mada"/>
              </a:rPr>
              <a:t>Yearly surveillance endoscopy is recommended in all patients with a diagnosis of Barrett's esophagus.</a:t>
            </a:r>
            <a:endParaRPr sz="1000">
              <a:solidFill>
                <a:srgbClr val="FF0000"/>
              </a:solidFill>
              <a:latin typeface="Mada"/>
              <a:ea typeface="Mada"/>
              <a:cs typeface="Mada"/>
              <a:sym typeface="Mada"/>
            </a:endParaRPr>
          </a:p>
          <a:p>
            <a:pPr indent="-198499" lvl="0" marL="26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For patients with low - grade dysplasia, surveillance endoscopy is performed at month intervals for the first year and then yearly thereafter if there has been no change</a:t>
            </a:r>
            <a:endParaRPr sz="1000">
              <a:solidFill>
                <a:schemeClr val="dk1"/>
              </a:solidFill>
              <a:latin typeface="Mada"/>
              <a:ea typeface="Mada"/>
              <a:cs typeface="Mada"/>
              <a:sym typeface="Mada"/>
            </a:endParaRPr>
          </a:p>
          <a:p>
            <a:pPr indent="-198499" lvl="0" marL="269999"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Patients undergoing surveillance </a:t>
            </a:r>
            <a:r>
              <a:rPr b="1" lang="en-GB" sz="1000">
                <a:solidFill>
                  <a:schemeClr val="dk1"/>
                </a:solidFill>
                <a:latin typeface="Mada"/>
                <a:ea typeface="Mada"/>
                <a:cs typeface="Mada"/>
                <a:sym typeface="Mada"/>
              </a:rPr>
              <a:t>are placed on acid suppression </a:t>
            </a:r>
            <a:r>
              <a:rPr lang="en-GB" sz="1000">
                <a:solidFill>
                  <a:schemeClr val="dk1"/>
                </a:solidFill>
                <a:latin typeface="Mada"/>
                <a:ea typeface="Mada"/>
                <a:cs typeface="Mada"/>
                <a:sym typeface="Mada"/>
              </a:rPr>
              <a:t>medication and monitored for changes in their reflux symptoms.</a:t>
            </a:r>
            <a:endParaRPr sz="1000">
              <a:solidFill>
                <a:schemeClr val="dk1"/>
              </a:solidFill>
              <a:latin typeface="Mada"/>
              <a:ea typeface="Mada"/>
              <a:cs typeface="Mada"/>
              <a:sym typeface="Mada"/>
            </a:endParaRPr>
          </a:p>
          <a:p>
            <a:pPr indent="-198499" lvl="0" marL="269999" rtl="0" algn="l">
              <a:spcBef>
                <a:spcPts val="0"/>
              </a:spcBef>
              <a:spcAft>
                <a:spcPts val="0"/>
              </a:spcAft>
              <a:buClr>
                <a:schemeClr val="dk1"/>
              </a:buClr>
              <a:buSzPts val="1000"/>
              <a:buFont typeface="Mada"/>
              <a:buChar char="●"/>
            </a:pPr>
            <a:r>
              <a:rPr b="1" lang="en-GB" sz="1000">
                <a:solidFill>
                  <a:schemeClr val="dk1"/>
                </a:solidFill>
                <a:latin typeface="Mada"/>
                <a:ea typeface="Mada"/>
                <a:cs typeface="Mada"/>
                <a:sym typeface="Mada"/>
              </a:rPr>
              <a:t>Controversy</a:t>
            </a:r>
            <a:r>
              <a:rPr lang="en-GB" sz="1000">
                <a:solidFill>
                  <a:schemeClr val="dk1"/>
                </a:solidFill>
                <a:latin typeface="Mada"/>
                <a:ea typeface="Mada"/>
                <a:cs typeface="Mada"/>
                <a:sym typeface="Mada"/>
              </a:rPr>
              <a:t> surrounds the benefits of anti-reflux surgery in patients with Barrett's esophagus.</a:t>
            </a:r>
            <a:endParaRPr sz="1000">
              <a:latin typeface="Lato"/>
              <a:ea typeface="Lato"/>
              <a:cs typeface="Lato"/>
              <a:sym typeface="Lato"/>
            </a:endParaRPr>
          </a:p>
        </p:txBody>
      </p:sp>
      <p:grpSp>
        <p:nvGrpSpPr>
          <p:cNvPr id="629" name="Google Shape;629;p58"/>
          <p:cNvGrpSpPr/>
          <p:nvPr/>
        </p:nvGrpSpPr>
        <p:grpSpPr>
          <a:xfrm>
            <a:off x="1031483" y="6419416"/>
            <a:ext cx="362859" cy="502853"/>
            <a:chOff x="5579726" y="1632634"/>
            <a:chExt cx="1109662" cy="1562625"/>
          </a:xfrm>
        </p:grpSpPr>
        <p:sp>
          <p:nvSpPr>
            <p:cNvPr id="630" name="Google Shape;630;p58"/>
            <p:cNvSpPr/>
            <p:nvPr/>
          </p:nvSpPr>
          <p:spPr>
            <a:xfrm>
              <a:off x="5898168" y="1691894"/>
              <a:ext cx="791220" cy="1503365"/>
            </a:xfrm>
            <a:custGeom>
              <a:rect b="b" l="l" r="r" t="t"/>
              <a:pathLst>
                <a:path extrusionOk="0" h="48480" w="25515">
                  <a:moveTo>
                    <a:pt x="8922" y="1"/>
                  </a:moveTo>
                  <a:cubicBezTo>
                    <a:pt x="8211" y="1"/>
                    <a:pt x="7647" y="564"/>
                    <a:pt x="7647" y="1275"/>
                  </a:cubicBezTo>
                  <a:lnTo>
                    <a:pt x="7647" y="6373"/>
                  </a:lnTo>
                  <a:cubicBezTo>
                    <a:pt x="7647" y="7206"/>
                    <a:pt x="7378" y="8015"/>
                    <a:pt x="6888" y="8677"/>
                  </a:cubicBezTo>
                  <a:lnTo>
                    <a:pt x="3824" y="12745"/>
                  </a:lnTo>
                  <a:cubicBezTo>
                    <a:pt x="1324" y="16054"/>
                    <a:pt x="1" y="20098"/>
                    <a:pt x="1" y="24240"/>
                  </a:cubicBezTo>
                  <a:lnTo>
                    <a:pt x="1" y="43381"/>
                  </a:lnTo>
                  <a:cubicBezTo>
                    <a:pt x="1" y="46200"/>
                    <a:pt x="2280" y="48479"/>
                    <a:pt x="5098" y="48479"/>
                  </a:cubicBezTo>
                  <a:lnTo>
                    <a:pt x="20416" y="48479"/>
                  </a:lnTo>
                  <a:cubicBezTo>
                    <a:pt x="23235" y="48479"/>
                    <a:pt x="25514" y="46200"/>
                    <a:pt x="25514" y="43381"/>
                  </a:cubicBezTo>
                  <a:lnTo>
                    <a:pt x="25514" y="24240"/>
                  </a:lnTo>
                  <a:cubicBezTo>
                    <a:pt x="25514" y="20098"/>
                    <a:pt x="24166" y="16054"/>
                    <a:pt x="21691" y="12745"/>
                  </a:cubicBezTo>
                  <a:lnTo>
                    <a:pt x="18627" y="8677"/>
                  </a:lnTo>
                  <a:cubicBezTo>
                    <a:pt x="18113" y="8015"/>
                    <a:pt x="17868" y="7206"/>
                    <a:pt x="17868" y="6373"/>
                  </a:cubicBezTo>
                  <a:lnTo>
                    <a:pt x="17868" y="1275"/>
                  </a:lnTo>
                  <a:cubicBezTo>
                    <a:pt x="17868" y="564"/>
                    <a:pt x="17279" y="1"/>
                    <a:pt x="1656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8"/>
            <p:cNvSpPr/>
            <p:nvPr/>
          </p:nvSpPr>
          <p:spPr>
            <a:xfrm>
              <a:off x="6016750" y="2245950"/>
              <a:ext cx="554056" cy="830727"/>
            </a:xfrm>
            <a:custGeom>
              <a:rect b="b" l="l" r="r" t="t"/>
              <a:pathLst>
                <a:path extrusionOk="0" h="26789" w="17867">
                  <a:moveTo>
                    <a:pt x="2696" y="1"/>
                  </a:moveTo>
                  <a:cubicBezTo>
                    <a:pt x="1887" y="1"/>
                    <a:pt x="1152" y="491"/>
                    <a:pt x="882" y="1251"/>
                  </a:cubicBezTo>
                  <a:cubicBezTo>
                    <a:pt x="294" y="2893"/>
                    <a:pt x="0" y="4633"/>
                    <a:pt x="0" y="6373"/>
                  </a:cubicBezTo>
                  <a:lnTo>
                    <a:pt x="0" y="25514"/>
                  </a:lnTo>
                  <a:cubicBezTo>
                    <a:pt x="0" y="26225"/>
                    <a:pt x="564" y="26789"/>
                    <a:pt x="1274" y="26789"/>
                  </a:cubicBezTo>
                  <a:lnTo>
                    <a:pt x="16592" y="26789"/>
                  </a:lnTo>
                  <a:cubicBezTo>
                    <a:pt x="17279" y="26789"/>
                    <a:pt x="17867" y="26225"/>
                    <a:pt x="17867" y="25514"/>
                  </a:cubicBezTo>
                  <a:lnTo>
                    <a:pt x="17867" y="6373"/>
                  </a:lnTo>
                  <a:cubicBezTo>
                    <a:pt x="17867" y="4633"/>
                    <a:pt x="17548" y="2893"/>
                    <a:pt x="16985" y="1251"/>
                  </a:cubicBezTo>
                  <a:cubicBezTo>
                    <a:pt x="16690" y="491"/>
                    <a:pt x="15980" y="1"/>
                    <a:pt x="15171"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8"/>
            <p:cNvSpPr/>
            <p:nvPr/>
          </p:nvSpPr>
          <p:spPr>
            <a:xfrm>
              <a:off x="6293390" y="2245950"/>
              <a:ext cx="277415" cy="830727"/>
            </a:xfrm>
            <a:custGeom>
              <a:rect b="b" l="l" r="r" t="t"/>
              <a:pathLst>
                <a:path extrusionOk="0" h="26789" w="8946">
                  <a:moveTo>
                    <a:pt x="0" y="1"/>
                  </a:moveTo>
                  <a:lnTo>
                    <a:pt x="0" y="26789"/>
                  </a:lnTo>
                  <a:lnTo>
                    <a:pt x="7671" y="26789"/>
                  </a:lnTo>
                  <a:cubicBezTo>
                    <a:pt x="8358" y="26789"/>
                    <a:pt x="8946" y="26225"/>
                    <a:pt x="8946" y="25514"/>
                  </a:cubicBezTo>
                  <a:lnTo>
                    <a:pt x="8946" y="6373"/>
                  </a:lnTo>
                  <a:cubicBezTo>
                    <a:pt x="8946" y="4633"/>
                    <a:pt x="8627" y="2893"/>
                    <a:pt x="8039" y="1251"/>
                  </a:cubicBezTo>
                  <a:cubicBezTo>
                    <a:pt x="7769" y="491"/>
                    <a:pt x="7059" y="1"/>
                    <a:pt x="6250"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8"/>
            <p:cNvSpPr/>
            <p:nvPr/>
          </p:nvSpPr>
          <p:spPr>
            <a:xfrm>
              <a:off x="6016750" y="2245950"/>
              <a:ext cx="147453" cy="830727"/>
            </a:xfrm>
            <a:custGeom>
              <a:rect b="b" l="l" r="r" t="t"/>
              <a:pathLst>
                <a:path extrusionOk="0" h="26789" w="4755">
                  <a:moveTo>
                    <a:pt x="2696" y="1"/>
                  </a:moveTo>
                  <a:cubicBezTo>
                    <a:pt x="1887" y="1"/>
                    <a:pt x="1152" y="491"/>
                    <a:pt x="882" y="1251"/>
                  </a:cubicBezTo>
                  <a:cubicBezTo>
                    <a:pt x="294" y="2893"/>
                    <a:pt x="0" y="4633"/>
                    <a:pt x="0" y="6373"/>
                  </a:cubicBezTo>
                  <a:lnTo>
                    <a:pt x="0" y="25514"/>
                  </a:lnTo>
                  <a:cubicBezTo>
                    <a:pt x="0" y="26225"/>
                    <a:pt x="564" y="26789"/>
                    <a:pt x="1274" y="26789"/>
                  </a:cubicBezTo>
                  <a:lnTo>
                    <a:pt x="2720" y="26789"/>
                  </a:lnTo>
                  <a:cubicBezTo>
                    <a:pt x="2598" y="26372"/>
                    <a:pt x="2549" y="25955"/>
                    <a:pt x="2549" y="25514"/>
                  </a:cubicBezTo>
                  <a:lnTo>
                    <a:pt x="2549" y="8922"/>
                  </a:lnTo>
                  <a:cubicBezTo>
                    <a:pt x="2549" y="5785"/>
                    <a:pt x="3309" y="2721"/>
                    <a:pt x="4755" y="1"/>
                  </a:cubicBezTo>
                  <a:close/>
                </a:path>
              </a:pathLst>
            </a:custGeom>
            <a:solidFill>
              <a:srgbClr val="5BCEC7">
                <a:alpha val="19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8"/>
            <p:cNvSpPr/>
            <p:nvPr/>
          </p:nvSpPr>
          <p:spPr>
            <a:xfrm>
              <a:off x="6174808" y="2483083"/>
              <a:ext cx="316953" cy="475042"/>
            </a:xfrm>
            <a:custGeom>
              <a:rect b="b" l="l" r="r" t="t"/>
              <a:pathLst>
                <a:path extrusionOk="0" h="15319" w="10221">
                  <a:moveTo>
                    <a:pt x="3824" y="0"/>
                  </a:moveTo>
                  <a:lnTo>
                    <a:pt x="1" y="7647"/>
                  </a:lnTo>
                  <a:lnTo>
                    <a:pt x="3824" y="15318"/>
                  </a:lnTo>
                  <a:lnTo>
                    <a:pt x="8285" y="15318"/>
                  </a:lnTo>
                  <a:cubicBezTo>
                    <a:pt x="9363" y="15318"/>
                    <a:pt x="10221" y="14460"/>
                    <a:pt x="10221" y="13407"/>
                  </a:cubicBezTo>
                  <a:lnTo>
                    <a:pt x="10221" y="1912"/>
                  </a:lnTo>
                  <a:cubicBezTo>
                    <a:pt x="10221" y="858"/>
                    <a:pt x="9363" y="0"/>
                    <a:pt x="828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8"/>
            <p:cNvSpPr/>
            <p:nvPr/>
          </p:nvSpPr>
          <p:spPr>
            <a:xfrm>
              <a:off x="6095763" y="2483083"/>
              <a:ext cx="197658" cy="475042"/>
            </a:xfrm>
            <a:custGeom>
              <a:rect b="b" l="l" r="r" t="t"/>
              <a:pathLst>
                <a:path extrusionOk="0" h="15319" w="6374">
                  <a:moveTo>
                    <a:pt x="1913" y="0"/>
                  </a:moveTo>
                  <a:cubicBezTo>
                    <a:pt x="859" y="0"/>
                    <a:pt x="1" y="858"/>
                    <a:pt x="1" y="1912"/>
                  </a:cubicBezTo>
                  <a:lnTo>
                    <a:pt x="1" y="13407"/>
                  </a:lnTo>
                  <a:cubicBezTo>
                    <a:pt x="1" y="14460"/>
                    <a:pt x="859" y="15318"/>
                    <a:pt x="1913" y="15318"/>
                  </a:cubicBezTo>
                  <a:lnTo>
                    <a:pt x="6373" y="15318"/>
                  </a:lnTo>
                  <a:lnTo>
                    <a:pt x="6373"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8"/>
            <p:cNvSpPr/>
            <p:nvPr/>
          </p:nvSpPr>
          <p:spPr>
            <a:xfrm>
              <a:off x="6184700" y="2571989"/>
              <a:ext cx="217380" cy="59322"/>
            </a:xfrm>
            <a:custGeom>
              <a:rect b="b" l="l" r="r" t="t"/>
              <a:pathLst>
                <a:path extrusionOk="0" h="1913" w="7010">
                  <a:moveTo>
                    <a:pt x="956" y="1"/>
                  </a:moveTo>
                  <a:cubicBezTo>
                    <a:pt x="442" y="1"/>
                    <a:pt x="0" y="442"/>
                    <a:pt x="0" y="957"/>
                  </a:cubicBezTo>
                  <a:cubicBezTo>
                    <a:pt x="0" y="1496"/>
                    <a:pt x="442" y="1913"/>
                    <a:pt x="956" y="1913"/>
                  </a:cubicBezTo>
                  <a:lnTo>
                    <a:pt x="6054" y="1913"/>
                  </a:lnTo>
                  <a:cubicBezTo>
                    <a:pt x="6593" y="1913"/>
                    <a:pt x="7010" y="1496"/>
                    <a:pt x="7010" y="957"/>
                  </a:cubicBezTo>
                  <a:cubicBezTo>
                    <a:pt x="7010" y="442"/>
                    <a:pt x="6593" y="1"/>
                    <a:pt x="6054"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8"/>
            <p:cNvSpPr/>
            <p:nvPr/>
          </p:nvSpPr>
          <p:spPr>
            <a:xfrm>
              <a:off x="6184700" y="2809122"/>
              <a:ext cx="217380" cy="60066"/>
            </a:xfrm>
            <a:custGeom>
              <a:rect b="b" l="l" r="r" t="t"/>
              <a:pathLst>
                <a:path extrusionOk="0" h="1937" w="7010">
                  <a:moveTo>
                    <a:pt x="956" y="1"/>
                  </a:moveTo>
                  <a:cubicBezTo>
                    <a:pt x="442" y="1"/>
                    <a:pt x="0" y="442"/>
                    <a:pt x="0" y="981"/>
                  </a:cubicBezTo>
                  <a:cubicBezTo>
                    <a:pt x="0" y="1496"/>
                    <a:pt x="442" y="1937"/>
                    <a:pt x="956" y="1937"/>
                  </a:cubicBezTo>
                  <a:lnTo>
                    <a:pt x="6054" y="1937"/>
                  </a:lnTo>
                  <a:cubicBezTo>
                    <a:pt x="6593" y="1937"/>
                    <a:pt x="7010" y="1496"/>
                    <a:pt x="7010" y="981"/>
                  </a:cubicBezTo>
                  <a:cubicBezTo>
                    <a:pt x="7010" y="442"/>
                    <a:pt x="6593" y="1"/>
                    <a:pt x="6054"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8"/>
            <p:cNvSpPr/>
            <p:nvPr/>
          </p:nvSpPr>
          <p:spPr>
            <a:xfrm>
              <a:off x="6184700" y="2690571"/>
              <a:ext cx="217380" cy="59291"/>
            </a:xfrm>
            <a:custGeom>
              <a:rect b="b" l="l" r="r" t="t"/>
              <a:pathLst>
                <a:path extrusionOk="0" h="1912" w="7010">
                  <a:moveTo>
                    <a:pt x="956" y="0"/>
                  </a:moveTo>
                  <a:cubicBezTo>
                    <a:pt x="442" y="0"/>
                    <a:pt x="0" y="441"/>
                    <a:pt x="0" y="956"/>
                  </a:cubicBezTo>
                  <a:cubicBezTo>
                    <a:pt x="0" y="1495"/>
                    <a:pt x="442" y="1912"/>
                    <a:pt x="956" y="1912"/>
                  </a:cubicBezTo>
                  <a:lnTo>
                    <a:pt x="6054" y="1912"/>
                  </a:lnTo>
                  <a:cubicBezTo>
                    <a:pt x="6593" y="1912"/>
                    <a:pt x="7010" y="1495"/>
                    <a:pt x="7010" y="956"/>
                  </a:cubicBezTo>
                  <a:cubicBezTo>
                    <a:pt x="7010" y="441"/>
                    <a:pt x="6593" y="0"/>
                    <a:pt x="6054"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8"/>
            <p:cNvSpPr/>
            <p:nvPr/>
          </p:nvSpPr>
          <p:spPr>
            <a:xfrm>
              <a:off x="5739334" y="2720217"/>
              <a:ext cx="270593" cy="475042"/>
            </a:xfrm>
            <a:custGeom>
              <a:rect b="b" l="l" r="r" t="t"/>
              <a:pathLst>
                <a:path extrusionOk="0" h="15319" w="8726">
                  <a:moveTo>
                    <a:pt x="1789" y="0"/>
                  </a:moveTo>
                  <a:lnTo>
                    <a:pt x="0" y="5122"/>
                  </a:lnTo>
                  <a:lnTo>
                    <a:pt x="1789" y="15318"/>
                  </a:lnTo>
                  <a:lnTo>
                    <a:pt x="3995" y="15318"/>
                  </a:lnTo>
                  <a:cubicBezTo>
                    <a:pt x="5980" y="15318"/>
                    <a:pt x="7623" y="13798"/>
                    <a:pt x="7794" y="11813"/>
                  </a:cubicBezTo>
                  <a:lnTo>
                    <a:pt x="8676" y="1054"/>
                  </a:lnTo>
                  <a:cubicBezTo>
                    <a:pt x="8725" y="490"/>
                    <a:pt x="8284" y="0"/>
                    <a:pt x="7745" y="0"/>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8"/>
            <p:cNvSpPr/>
            <p:nvPr/>
          </p:nvSpPr>
          <p:spPr>
            <a:xfrm>
              <a:off x="5579726" y="2720217"/>
              <a:ext cx="215116" cy="475042"/>
            </a:xfrm>
            <a:custGeom>
              <a:rect b="b" l="l" r="r" t="t"/>
              <a:pathLst>
                <a:path extrusionOk="0" h="15319" w="6937">
                  <a:moveTo>
                    <a:pt x="1005" y="0"/>
                  </a:moveTo>
                  <a:cubicBezTo>
                    <a:pt x="442" y="0"/>
                    <a:pt x="0" y="490"/>
                    <a:pt x="49" y="1054"/>
                  </a:cubicBezTo>
                  <a:lnTo>
                    <a:pt x="956" y="11813"/>
                  </a:lnTo>
                  <a:cubicBezTo>
                    <a:pt x="1103" y="13798"/>
                    <a:pt x="2770" y="15318"/>
                    <a:pt x="4731" y="15318"/>
                  </a:cubicBezTo>
                  <a:lnTo>
                    <a:pt x="6936" y="15318"/>
                  </a:lnTo>
                  <a:lnTo>
                    <a:pt x="6936"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8"/>
            <p:cNvSpPr/>
            <p:nvPr/>
          </p:nvSpPr>
          <p:spPr>
            <a:xfrm>
              <a:off x="5898168" y="2720217"/>
              <a:ext cx="111760" cy="435504"/>
            </a:xfrm>
            <a:custGeom>
              <a:rect b="b" l="l" r="r" t="t"/>
              <a:pathLst>
                <a:path extrusionOk="0" h="14044" w="3604">
                  <a:moveTo>
                    <a:pt x="1" y="0"/>
                  </a:moveTo>
                  <a:lnTo>
                    <a:pt x="1" y="10220"/>
                  </a:lnTo>
                  <a:cubicBezTo>
                    <a:pt x="1" y="11740"/>
                    <a:pt x="662" y="13112"/>
                    <a:pt x="1716" y="14044"/>
                  </a:cubicBezTo>
                  <a:cubicBezTo>
                    <a:pt x="2255" y="13431"/>
                    <a:pt x="2599" y="12671"/>
                    <a:pt x="2672" y="11813"/>
                  </a:cubicBezTo>
                  <a:lnTo>
                    <a:pt x="3554" y="1054"/>
                  </a:lnTo>
                  <a:cubicBezTo>
                    <a:pt x="3603" y="490"/>
                    <a:pt x="3162" y="0"/>
                    <a:pt x="2623"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8"/>
            <p:cNvSpPr/>
            <p:nvPr/>
          </p:nvSpPr>
          <p:spPr>
            <a:xfrm>
              <a:off x="5739334" y="2918557"/>
              <a:ext cx="194588" cy="217411"/>
            </a:xfrm>
            <a:custGeom>
              <a:rect b="b" l="l" r="r" t="t"/>
              <a:pathLst>
                <a:path extrusionOk="0" h="7011" w="6275">
                  <a:moveTo>
                    <a:pt x="1789" y="1"/>
                  </a:moveTo>
                  <a:lnTo>
                    <a:pt x="0" y="2550"/>
                  </a:lnTo>
                  <a:lnTo>
                    <a:pt x="1789" y="7010"/>
                  </a:lnTo>
                  <a:lnTo>
                    <a:pt x="3995" y="7010"/>
                  </a:lnTo>
                  <a:cubicBezTo>
                    <a:pt x="4976" y="7010"/>
                    <a:pt x="5809" y="6251"/>
                    <a:pt x="5882" y="5246"/>
                  </a:cubicBezTo>
                  <a:lnTo>
                    <a:pt x="6226" y="1030"/>
                  </a:lnTo>
                  <a:cubicBezTo>
                    <a:pt x="6275" y="467"/>
                    <a:pt x="5833" y="1"/>
                    <a:pt x="5270"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8"/>
            <p:cNvSpPr/>
            <p:nvPr/>
          </p:nvSpPr>
          <p:spPr>
            <a:xfrm>
              <a:off x="5655731" y="2918557"/>
              <a:ext cx="139111" cy="217411"/>
            </a:xfrm>
            <a:custGeom>
              <a:rect b="b" l="l" r="r" t="t"/>
              <a:pathLst>
                <a:path extrusionOk="0" h="7011" w="4486">
                  <a:moveTo>
                    <a:pt x="1005" y="1"/>
                  </a:moveTo>
                  <a:cubicBezTo>
                    <a:pt x="441" y="1"/>
                    <a:pt x="0" y="467"/>
                    <a:pt x="49" y="1030"/>
                  </a:cubicBezTo>
                  <a:lnTo>
                    <a:pt x="392" y="5246"/>
                  </a:lnTo>
                  <a:cubicBezTo>
                    <a:pt x="491" y="6251"/>
                    <a:pt x="1324" y="7010"/>
                    <a:pt x="2280" y="7010"/>
                  </a:cubicBezTo>
                  <a:lnTo>
                    <a:pt x="4485" y="7010"/>
                  </a:lnTo>
                  <a:lnTo>
                    <a:pt x="4485"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8"/>
            <p:cNvSpPr/>
            <p:nvPr/>
          </p:nvSpPr>
          <p:spPr>
            <a:xfrm>
              <a:off x="5898168" y="1691894"/>
              <a:ext cx="434760" cy="1503365"/>
            </a:xfrm>
            <a:custGeom>
              <a:rect b="b" l="l" r="r" t="t"/>
              <a:pathLst>
                <a:path extrusionOk="0" h="48480" w="14020">
                  <a:moveTo>
                    <a:pt x="8922" y="1"/>
                  </a:moveTo>
                  <a:cubicBezTo>
                    <a:pt x="8211" y="1"/>
                    <a:pt x="7647" y="564"/>
                    <a:pt x="7647" y="1275"/>
                  </a:cubicBezTo>
                  <a:lnTo>
                    <a:pt x="7647" y="6373"/>
                  </a:lnTo>
                  <a:cubicBezTo>
                    <a:pt x="7647" y="7206"/>
                    <a:pt x="7378" y="8015"/>
                    <a:pt x="6888" y="8677"/>
                  </a:cubicBezTo>
                  <a:lnTo>
                    <a:pt x="3824" y="12745"/>
                  </a:lnTo>
                  <a:cubicBezTo>
                    <a:pt x="1324" y="16054"/>
                    <a:pt x="1" y="20098"/>
                    <a:pt x="1" y="24240"/>
                  </a:cubicBezTo>
                  <a:lnTo>
                    <a:pt x="1" y="43381"/>
                  </a:lnTo>
                  <a:cubicBezTo>
                    <a:pt x="1" y="46200"/>
                    <a:pt x="2280" y="48479"/>
                    <a:pt x="5098" y="48479"/>
                  </a:cubicBezTo>
                  <a:lnTo>
                    <a:pt x="11471" y="48479"/>
                  </a:lnTo>
                  <a:cubicBezTo>
                    <a:pt x="8652" y="48479"/>
                    <a:pt x="6373" y="46200"/>
                    <a:pt x="6373" y="43381"/>
                  </a:cubicBezTo>
                  <a:lnTo>
                    <a:pt x="6373" y="26789"/>
                  </a:lnTo>
                  <a:cubicBezTo>
                    <a:pt x="6373" y="22647"/>
                    <a:pt x="7721" y="18627"/>
                    <a:pt x="10196" y="15294"/>
                  </a:cubicBezTo>
                  <a:lnTo>
                    <a:pt x="13260" y="11226"/>
                  </a:lnTo>
                  <a:cubicBezTo>
                    <a:pt x="13750" y="10564"/>
                    <a:pt x="14020" y="9755"/>
                    <a:pt x="14020" y="8922"/>
                  </a:cubicBezTo>
                  <a:lnTo>
                    <a:pt x="14020" y="1"/>
                  </a:ln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8"/>
            <p:cNvSpPr/>
            <p:nvPr/>
          </p:nvSpPr>
          <p:spPr>
            <a:xfrm>
              <a:off x="6076010" y="1632634"/>
              <a:ext cx="435535" cy="177873"/>
            </a:xfrm>
            <a:custGeom>
              <a:rect b="b" l="l" r="r" t="t"/>
              <a:pathLst>
                <a:path extrusionOk="0" h="5736" w="14045">
                  <a:moveTo>
                    <a:pt x="3187" y="0"/>
                  </a:moveTo>
                  <a:lnTo>
                    <a:pt x="1" y="4461"/>
                  </a:lnTo>
                  <a:lnTo>
                    <a:pt x="7010" y="5735"/>
                  </a:lnTo>
                  <a:lnTo>
                    <a:pt x="14044" y="4461"/>
                  </a:lnTo>
                  <a:lnTo>
                    <a:pt x="7010" y="0"/>
                  </a:ln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8"/>
            <p:cNvSpPr/>
            <p:nvPr/>
          </p:nvSpPr>
          <p:spPr>
            <a:xfrm>
              <a:off x="6076010" y="1632634"/>
              <a:ext cx="98829" cy="177873"/>
            </a:xfrm>
            <a:custGeom>
              <a:rect b="b" l="l" r="r" t="t"/>
              <a:pathLst>
                <a:path extrusionOk="0" h="5736" w="3187">
                  <a:moveTo>
                    <a:pt x="3187" y="0"/>
                  </a:moveTo>
                  <a:cubicBezTo>
                    <a:pt x="1422" y="0"/>
                    <a:pt x="1" y="1422"/>
                    <a:pt x="1" y="3186"/>
                  </a:cubicBezTo>
                  <a:lnTo>
                    <a:pt x="1" y="4461"/>
                  </a:lnTo>
                  <a:lnTo>
                    <a:pt x="3187" y="5735"/>
                  </a:lnTo>
                  <a:lnTo>
                    <a:pt x="3187" y="0"/>
                  </a:ln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8"/>
            <p:cNvSpPr/>
            <p:nvPr/>
          </p:nvSpPr>
          <p:spPr>
            <a:xfrm>
              <a:off x="6076010" y="1632634"/>
              <a:ext cx="435535" cy="193812"/>
            </a:xfrm>
            <a:custGeom>
              <a:rect b="b" l="l" r="r" t="t"/>
              <a:pathLst>
                <a:path extrusionOk="0" h="6250" w="14045">
                  <a:moveTo>
                    <a:pt x="7010" y="0"/>
                  </a:moveTo>
                  <a:lnTo>
                    <a:pt x="7010" y="3186"/>
                  </a:lnTo>
                  <a:cubicBezTo>
                    <a:pt x="7010" y="3872"/>
                    <a:pt x="6446" y="4461"/>
                    <a:pt x="5736" y="4461"/>
                  </a:cubicBezTo>
                  <a:lnTo>
                    <a:pt x="1" y="4461"/>
                  </a:lnTo>
                  <a:cubicBezTo>
                    <a:pt x="1" y="5441"/>
                    <a:pt x="809" y="6250"/>
                    <a:pt x="1790" y="6250"/>
                  </a:cubicBezTo>
                  <a:lnTo>
                    <a:pt x="12255" y="6250"/>
                  </a:lnTo>
                  <a:cubicBezTo>
                    <a:pt x="13235" y="6250"/>
                    <a:pt x="14044" y="5441"/>
                    <a:pt x="14044" y="4461"/>
                  </a:cubicBezTo>
                  <a:lnTo>
                    <a:pt x="14044" y="3186"/>
                  </a:lnTo>
                  <a:cubicBezTo>
                    <a:pt x="14044" y="1422"/>
                    <a:pt x="12598" y="0"/>
                    <a:pt x="10834"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8" name="Google Shape;648;p58"/>
          <p:cNvSpPr/>
          <p:nvPr/>
        </p:nvSpPr>
        <p:spPr>
          <a:xfrm>
            <a:off x="868122" y="6316614"/>
            <a:ext cx="720013" cy="708674"/>
          </a:xfrm>
          <a:custGeom>
            <a:rect b="b" l="l" r="r" t="t"/>
            <a:pathLst>
              <a:path extrusionOk="0" h="27997" w="27997">
                <a:moveTo>
                  <a:pt x="14005" y="0"/>
                </a:moveTo>
                <a:cubicBezTo>
                  <a:pt x="6275" y="0"/>
                  <a:pt x="0" y="6262"/>
                  <a:pt x="0" y="13992"/>
                </a:cubicBezTo>
                <a:cubicBezTo>
                  <a:pt x="0" y="21722"/>
                  <a:pt x="6275" y="27996"/>
                  <a:pt x="14005" y="27996"/>
                </a:cubicBezTo>
                <a:cubicBezTo>
                  <a:pt x="21735" y="27996"/>
                  <a:pt x="27997" y="21722"/>
                  <a:pt x="27997" y="13992"/>
                </a:cubicBezTo>
                <a:cubicBezTo>
                  <a:pt x="27997" y="6262"/>
                  <a:pt x="21735" y="0"/>
                  <a:pt x="14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9" name="Google Shape;649;p58"/>
          <p:cNvGrpSpPr/>
          <p:nvPr/>
        </p:nvGrpSpPr>
        <p:grpSpPr>
          <a:xfrm>
            <a:off x="998858" y="6452599"/>
            <a:ext cx="395483" cy="428472"/>
            <a:chOff x="5579726" y="1632634"/>
            <a:chExt cx="1109662" cy="1562625"/>
          </a:xfrm>
        </p:grpSpPr>
        <p:sp>
          <p:nvSpPr>
            <p:cNvPr id="650" name="Google Shape;650;p58"/>
            <p:cNvSpPr/>
            <p:nvPr/>
          </p:nvSpPr>
          <p:spPr>
            <a:xfrm>
              <a:off x="5898168" y="1691894"/>
              <a:ext cx="791220" cy="1503365"/>
            </a:xfrm>
            <a:custGeom>
              <a:rect b="b" l="l" r="r" t="t"/>
              <a:pathLst>
                <a:path extrusionOk="0" h="48480" w="25515">
                  <a:moveTo>
                    <a:pt x="8922" y="1"/>
                  </a:moveTo>
                  <a:cubicBezTo>
                    <a:pt x="8211" y="1"/>
                    <a:pt x="7647" y="564"/>
                    <a:pt x="7647" y="1275"/>
                  </a:cubicBezTo>
                  <a:lnTo>
                    <a:pt x="7647" y="6373"/>
                  </a:lnTo>
                  <a:cubicBezTo>
                    <a:pt x="7647" y="7206"/>
                    <a:pt x="7378" y="8015"/>
                    <a:pt x="6888" y="8677"/>
                  </a:cubicBezTo>
                  <a:lnTo>
                    <a:pt x="3824" y="12745"/>
                  </a:lnTo>
                  <a:cubicBezTo>
                    <a:pt x="1324" y="16054"/>
                    <a:pt x="1" y="20098"/>
                    <a:pt x="1" y="24240"/>
                  </a:cubicBezTo>
                  <a:lnTo>
                    <a:pt x="1" y="43381"/>
                  </a:lnTo>
                  <a:cubicBezTo>
                    <a:pt x="1" y="46200"/>
                    <a:pt x="2280" y="48479"/>
                    <a:pt x="5098" y="48479"/>
                  </a:cubicBezTo>
                  <a:lnTo>
                    <a:pt x="20416" y="48479"/>
                  </a:lnTo>
                  <a:cubicBezTo>
                    <a:pt x="23235" y="48479"/>
                    <a:pt x="25514" y="46200"/>
                    <a:pt x="25514" y="43381"/>
                  </a:cubicBezTo>
                  <a:lnTo>
                    <a:pt x="25514" y="24240"/>
                  </a:lnTo>
                  <a:cubicBezTo>
                    <a:pt x="25514" y="20098"/>
                    <a:pt x="24166" y="16054"/>
                    <a:pt x="21691" y="12745"/>
                  </a:cubicBezTo>
                  <a:lnTo>
                    <a:pt x="18627" y="8677"/>
                  </a:lnTo>
                  <a:cubicBezTo>
                    <a:pt x="18113" y="8015"/>
                    <a:pt x="17868" y="7206"/>
                    <a:pt x="17868" y="6373"/>
                  </a:cubicBezTo>
                  <a:lnTo>
                    <a:pt x="17868" y="1275"/>
                  </a:lnTo>
                  <a:cubicBezTo>
                    <a:pt x="17868" y="564"/>
                    <a:pt x="17279" y="1"/>
                    <a:pt x="16569"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8"/>
            <p:cNvSpPr/>
            <p:nvPr/>
          </p:nvSpPr>
          <p:spPr>
            <a:xfrm>
              <a:off x="6016750" y="2245950"/>
              <a:ext cx="554056" cy="830727"/>
            </a:xfrm>
            <a:custGeom>
              <a:rect b="b" l="l" r="r" t="t"/>
              <a:pathLst>
                <a:path extrusionOk="0" h="26789" w="17867">
                  <a:moveTo>
                    <a:pt x="2696" y="1"/>
                  </a:moveTo>
                  <a:cubicBezTo>
                    <a:pt x="1887" y="1"/>
                    <a:pt x="1152" y="491"/>
                    <a:pt x="882" y="1251"/>
                  </a:cubicBezTo>
                  <a:cubicBezTo>
                    <a:pt x="294" y="2893"/>
                    <a:pt x="0" y="4633"/>
                    <a:pt x="0" y="6373"/>
                  </a:cubicBezTo>
                  <a:lnTo>
                    <a:pt x="0" y="25514"/>
                  </a:lnTo>
                  <a:cubicBezTo>
                    <a:pt x="0" y="26225"/>
                    <a:pt x="564" y="26789"/>
                    <a:pt x="1274" y="26789"/>
                  </a:cubicBezTo>
                  <a:lnTo>
                    <a:pt x="16592" y="26789"/>
                  </a:lnTo>
                  <a:cubicBezTo>
                    <a:pt x="17279" y="26789"/>
                    <a:pt x="17867" y="26225"/>
                    <a:pt x="17867" y="25514"/>
                  </a:cubicBezTo>
                  <a:lnTo>
                    <a:pt x="17867" y="6373"/>
                  </a:lnTo>
                  <a:cubicBezTo>
                    <a:pt x="17867" y="4633"/>
                    <a:pt x="17548" y="2893"/>
                    <a:pt x="16985" y="1251"/>
                  </a:cubicBezTo>
                  <a:cubicBezTo>
                    <a:pt x="16690" y="491"/>
                    <a:pt x="15980" y="1"/>
                    <a:pt x="15171"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8"/>
            <p:cNvSpPr/>
            <p:nvPr/>
          </p:nvSpPr>
          <p:spPr>
            <a:xfrm>
              <a:off x="6293390" y="2245950"/>
              <a:ext cx="277415" cy="830727"/>
            </a:xfrm>
            <a:custGeom>
              <a:rect b="b" l="l" r="r" t="t"/>
              <a:pathLst>
                <a:path extrusionOk="0" h="26789" w="8946">
                  <a:moveTo>
                    <a:pt x="0" y="1"/>
                  </a:moveTo>
                  <a:lnTo>
                    <a:pt x="0" y="26789"/>
                  </a:lnTo>
                  <a:lnTo>
                    <a:pt x="7671" y="26789"/>
                  </a:lnTo>
                  <a:cubicBezTo>
                    <a:pt x="8358" y="26789"/>
                    <a:pt x="8946" y="26225"/>
                    <a:pt x="8946" y="25514"/>
                  </a:cubicBezTo>
                  <a:lnTo>
                    <a:pt x="8946" y="6373"/>
                  </a:lnTo>
                  <a:cubicBezTo>
                    <a:pt x="8946" y="4633"/>
                    <a:pt x="8627" y="2893"/>
                    <a:pt x="8039" y="1251"/>
                  </a:cubicBezTo>
                  <a:cubicBezTo>
                    <a:pt x="7769" y="491"/>
                    <a:pt x="7059" y="1"/>
                    <a:pt x="6250"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8"/>
            <p:cNvSpPr/>
            <p:nvPr/>
          </p:nvSpPr>
          <p:spPr>
            <a:xfrm>
              <a:off x="6016750" y="2245950"/>
              <a:ext cx="147453" cy="830727"/>
            </a:xfrm>
            <a:custGeom>
              <a:rect b="b" l="l" r="r" t="t"/>
              <a:pathLst>
                <a:path extrusionOk="0" h="26789" w="4755">
                  <a:moveTo>
                    <a:pt x="2696" y="1"/>
                  </a:moveTo>
                  <a:cubicBezTo>
                    <a:pt x="1887" y="1"/>
                    <a:pt x="1152" y="491"/>
                    <a:pt x="882" y="1251"/>
                  </a:cubicBezTo>
                  <a:cubicBezTo>
                    <a:pt x="294" y="2893"/>
                    <a:pt x="0" y="4633"/>
                    <a:pt x="0" y="6373"/>
                  </a:cubicBezTo>
                  <a:lnTo>
                    <a:pt x="0" y="25514"/>
                  </a:lnTo>
                  <a:cubicBezTo>
                    <a:pt x="0" y="26225"/>
                    <a:pt x="564" y="26789"/>
                    <a:pt x="1274" y="26789"/>
                  </a:cubicBezTo>
                  <a:lnTo>
                    <a:pt x="2720" y="26789"/>
                  </a:lnTo>
                  <a:cubicBezTo>
                    <a:pt x="2598" y="26372"/>
                    <a:pt x="2549" y="25955"/>
                    <a:pt x="2549" y="25514"/>
                  </a:cubicBezTo>
                  <a:lnTo>
                    <a:pt x="2549" y="8922"/>
                  </a:lnTo>
                  <a:cubicBezTo>
                    <a:pt x="2549" y="5785"/>
                    <a:pt x="3309" y="2721"/>
                    <a:pt x="4755" y="1"/>
                  </a:cubicBezTo>
                  <a:close/>
                </a:path>
              </a:pathLst>
            </a:custGeom>
            <a:solidFill>
              <a:srgbClr val="5BCEC7">
                <a:alpha val="192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8"/>
            <p:cNvSpPr/>
            <p:nvPr/>
          </p:nvSpPr>
          <p:spPr>
            <a:xfrm>
              <a:off x="6174808" y="2483083"/>
              <a:ext cx="316953" cy="475042"/>
            </a:xfrm>
            <a:custGeom>
              <a:rect b="b" l="l" r="r" t="t"/>
              <a:pathLst>
                <a:path extrusionOk="0" h="15319" w="10221">
                  <a:moveTo>
                    <a:pt x="3824" y="0"/>
                  </a:moveTo>
                  <a:lnTo>
                    <a:pt x="1" y="7647"/>
                  </a:lnTo>
                  <a:lnTo>
                    <a:pt x="3824" y="15318"/>
                  </a:lnTo>
                  <a:lnTo>
                    <a:pt x="8285" y="15318"/>
                  </a:lnTo>
                  <a:cubicBezTo>
                    <a:pt x="9363" y="15318"/>
                    <a:pt x="10221" y="14460"/>
                    <a:pt x="10221" y="13407"/>
                  </a:cubicBezTo>
                  <a:lnTo>
                    <a:pt x="10221" y="1912"/>
                  </a:lnTo>
                  <a:cubicBezTo>
                    <a:pt x="10221" y="858"/>
                    <a:pt x="9363" y="0"/>
                    <a:pt x="828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8"/>
            <p:cNvSpPr/>
            <p:nvPr/>
          </p:nvSpPr>
          <p:spPr>
            <a:xfrm>
              <a:off x="6095763" y="2483083"/>
              <a:ext cx="197658" cy="475042"/>
            </a:xfrm>
            <a:custGeom>
              <a:rect b="b" l="l" r="r" t="t"/>
              <a:pathLst>
                <a:path extrusionOk="0" h="15319" w="6374">
                  <a:moveTo>
                    <a:pt x="1913" y="0"/>
                  </a:moveTo>
                  <a:cubicBezTo>
                    <a:pt x="859" y="0"/>
                    <a:pt x="1" y="858"/>
                    <a:pt x="1" y="1912"/>
                  </a:cubicBezTo>
                  <a:lnTo>
                    <a:pt x="1" y="13407"/>
                  </a:lnTo>
                  <a:cubicBezTo>
                    <a:pt x="1" y="14460"/>
                    <a:pt x="859" y="15318"/>
                    <a:pt x="1913" y="15318"/>
                  </a:cubicBezTo>
                  <a:lnTo>
                    <a:pt x="6373" y="15318"/>
                  </a:lnTo>
                  <a:lnTo>
                    <a:pt x="6373"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8"/>
            <p:cNvSpPr/>
            <p:nvPr/>
          </p:nvSpPr>
          <p:spPr>
            <a:xfrm>
              <a:off x="6184700" y="2571989"/>
              <a:ext cx="217380" cy="59322"/>
            </a:xfrm>
            <a:custGeom>
              <a:rect b="b" l="l" r="r" t="t"/>
              <a:pathLst>
                <a:path extrusionOk="0" h="1913" w="7010">
                  <a:moveTo>
                    <a:pt x="956" y="1"/>
                  </a:moveTo>
                  <a:cubicBezTo>
                    <a:pt x="442" y="1"/>
                    <a:pt x="0" y="442"/>
                    <a:pt x="0" y="957"/>
                  </a:cubicBezTo>
                  <a:cubicBezTo>
                    <a:pt x="0" y="1496"/>
                    <a:pt x="442" y="1913"/>
                    <a:pt x="956" y="1913"/>
                  </a:cubicBezTo>
                  <a:lnTo>
                    <a:pt x="6054" y="1913"/>
                  </a:lnTo>
                  <a:cubicBezTo>
                    <a:pt x="6593" y="1913"/>
                    <a:pt x="7010" y="1496"/>
                    <a:pt x="7010" y="957"/>
                  </a:cubicBezTo>
                  <a:cubicBezTo>
                    <a:pt x="7010" y="442"/>
                    <a:pt x="6593" y="1"/>
                    <a:pt x="6054"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8"/>
            <p:cNvSpPr/>
            <p:nvPr/>
          </p:nvSpPr>
          <p:spPr>
            <a:xfrm>
              <a:off x="6184700" y="2809122"/>
              <a:ext cx="217380" cy="60066"/>
            </a:xfrm>
            <a:custGeom>
              <a:rect b="b" l="l" r="r" t="t"/>
              <a:pathLst>
                <a:path extrusionOk="0" h="1937" w="7010">
                  <a:moveTo>
                    <a:pt x="956" y="1"/>
                  </a:moveTo>
                  <a:cubicBezTo>
                    <a:pt x="442" y="1"/>
                    <a:pt x="0" y="442"/>
                    <a:pt x="0" y="981"/>
                  </a:cubicBezTo>
                  <a:cubicBezTo>
                    <a:pt x="0" y="1496"/>
                    <a:pt x="442" y="1937"/>
                    <a:pt x="956" y="1937"/>
                  </a:cubicBezTo>
                  <a:lnTo>
                    <a:pt x="6054" y="1937"/>
                  </a:lnTo>
                  <a:cubicBezTo>
                    <a:pt x="6593" y="1937"/>
                    <a:pt x="7010" y="1496"/>
                    <a:pt x="7010" y="981"/>
                  </a:cubicBezTo>
                  <a:cubicBezTo>
                    <a:pt x="7010" y="442"/>
                    <a:pt x="6593" y="1"/>
                    <a:pt x="6054"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8"/>
            <p:cNvSpPr/>
            <p:nvPr/>
          </p:nvSpPr>
          <p:spPr>
            <a:xfrm>
              <a:off x="6184700" y="2690571"/>
              <a:ext cx="217380" cy="59291"/>
            </a:xfrm>
            <a:custGeom>
              <a:rect b="b" l="l" r="r" t="t"/>
              <a:pathLst>
                <a:path extrusionOk="0" h="1912" w="7010">
                  <a:moveTo>
                    <a:pt x="956" y="0"/>
                  </a:moveTo>
                  <a:cubicBezTo>
                    <a:pt x="442" y="0"/>
                    <a:pt x="0" y="441"/>
                    <a:pt x="0" y="956"/>
                  </a:cubicBezTo>
                  <a:cubicBezTo>
                    <a:pt x="0" y="1495"/>
                    <a:pt x="442" y="1912"/>
                    <a:pt x="956" y="1912"/>
                  </a:cubicBezTo>
                  <a:lnTo>
                    <a:pt x="6054" y="1912"/>
                  </a:lnTo>
                  <a:cubicBezTo>
                    <a:pt x="6593" y="1912"/>
                    <a:pt x="7010" y="1495"/>
                    <a:pt x="7010" y="956"/>
                  </a:cubicBezTo>
                  <a:cubicBezTo>
                    <a:pt x="7010" y="441"/>
                    <a:pt x="6593" y="0"/>
                    <a:pt x="6054"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8"/>
            <p:cNvSpPr/>
            <p:nvPr/>
          </p:nvSpPr>
          <p:spPr>
            <a:xfrm>
              <a:off x="5739334" y="2720217"/>
              <a:ext cx="270593" cy="475042"/>
            </a:xfrm>
            <a:custGeom>
              <a:rect b="b" l="l" r="r" t="t"/>
              <a:pathLst>
                <a:path extrusionOk="0" h="15319" w="8726">
                  <a:moveTo>
                    <a:pt x="1789" y="0"/>
                  </a:moveTo>
                  <a:lnTo>
                    <a:pt x="0" y="5122"/>
                  </a:lnTo>
                  <a:lnTo>
                    <a:pt x="1789" y="15318"/>
                  </a:lnTo>
                  <a:lnTo>
                    <a:pt x="3995" y="15318"/>
                  </a:lnTo>
                  <a:cubicBezTo>
                    <a:pt x="5980" y="15318"/>
                    <a:pt x="7623" y="13798"/>
                    <a:pt x="7794" y="11813"/>
                  </a:cubicBezTo>
                  <a:lnTo>
                    <a:pt x="8676" y="1054"/>
                  </a:lnTo>
                  <a:cubicBezTo>
                    <a:pt x="8725" y="490"/>
                    <a:pt x="8284" y="0"/>
                    <a:pt x="7745" y="0"/>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8"/>
            <p:cNvSpPr/>
            <p:nvPr/>
          </p:nvSpPr>
          <p:spPr>
            <a:xfrm>
              <a:off x="5579726" y="2720217"/>
              <a:ext cx="215116" cy="475042"/>
            </a:xfrm>
            <a:custGeom>
              <a:rect b="b" l="l" r="r" t="t"/>
              <a:pathLst>
                <a:path extrusionOk="0" h="15319" w="6937">
                  <a:moveTo>
                    <a:pt x="1005" y="0"/>
                  </a:moveTo>
                  <a:cubicBezTo>
                    <a:pt x="442" y="0"/>
                    <a:pt x="0" y="490"/>
                    <a:pt x="49" y="1054"/>
                  </a:cubicBezTo>
                  <a:lnTo>
                    <a:pt x="956" y="11813"/>
                  </a:lnTo>
                  <a:cubicBezTo>
                    <a:pt x="1103" y="13798"/>
                    <a:pt x="2770" y="15318"/>
                    <a:pt x="4731" y="15318"/>
                  </a:cubicBezTo>
                  <a:lnTo>
                    <a:pt x="6936" y="15318"/>
                  </a:lnTo>
                  <a:lnTo>
                    <a:pt x="6936" y="0"/>
                  </a:ln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8"/>
            <p:cNvSpPr/>
            <p:nvPr/>
          </p:nvSpPr>
          <p:spPr>
            <a:xfrm>
              <a:off x="5898168" y="2720217"/>
              <a:ext cx="111760" cy="435504"/>
            </a:xfrm>
            <a:custGeom>
              <a:rect b="b" l="l" r="r" t="t"/>
              <a:pathLst>
                <a:path extrusionOk="0" h="14044" w="3604">
                  <a:moveTo>
                    <a:pt x="1" y="0"/>
                  </a:moveTo>
                  <a:lnTo>
                    <a:pt x="1" y="10220"/>
                  </a:lnTo>
                  <a:cubicBezTo>
                    <a:pt x="1" y="11740"/>
                    <a:pt x="662" y="13112"/>
                    <a:pt x="1716" y="14044"/>
                  </a:cubicBezTo>
                  <a:cubicBezTo>
                    <a:pt x="2255" y="13431"/>
                    <a:pt x="2599" y="12671"/>
                    <a:pt x="2672" y="11813"/>
                  </a:cubicBezTo>
                  <a:lnTo>
                    <a:pt x="3554" y="1054"/>
                  </a:lnTo>
                  <a:cubicBezTo>
                    <a:pt x="3603" y="490"/>
                    <a:pt x="3162" y="0"/>
                    <a:pt x="2623"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8"/>
            <p:cNvSpPr/>
            <p:nvPr/>
          </p:nvSpPr>
          <p:spPr>
            <a:xfrm>
              <a:off x="5739334" y="2918557"/>
              <a:ext cx="194588" cy="217411"/>
            </a:xfrm>
            <a:custGeom>
              <a:rect b="b" l="l" r="r" t="t"/>
              <a:pathLst>
                <a:path extrusionOk="0" h="7011" w="6275">
                  <a:moveTo>
                    <a:pt x="1789" y="1"/>
                  </a:moveTo>
                  <a:lnTo>
                    <a:pt x="0" y="2550"/>
                  </a:lnTo>
                  <a:lnTo>
                    <a:pt x="1789" y="7010"/>
                  </a:lnTo>
                  <a:lnTo>
                    <a:pt x="3995" y="7010"/>
                  </a:lnTo>
                  <a:cubicBezTo>
                    <a:pt x="4976" y="7010"/>
                    <a:pt x="5809" y="6251"/>
                    <a:pt x="5882" y="5246"/>
                  </a:cubicBezTo>
                  <a:lnTo>
                    <a:pt x="6226" y="1030"/>
                  </a:lnTo>
                  <a:cubicBezTo>
                    <a:pt x="6275" y="467"/>
                    <a:pt x="5833" y="1"/>
                    <a:pt x="5270"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8"/>
            <p:cNvSpPr/>
            <p:nvPr/>
          </p:nvSpPr>
          <p:spPr>
            <a:xfrm>
              <a:off x="5655731" y="2918557"/>
              <a:ext cx="139111" cy="217411"/>
            </a:xfrm>
            <a:custGeom>
              <a:rect b="b" l="l" r="r" t="t"/>
              <a:pathLst>
                <a:path extrusionOk="0" h="7011" w="4486">
                  <a:moveTo>
                    <a:pt x="1005" y="1"/>
                  </a:moveTo>
                  <a:cubicBezTo>
                    <a:pt x="441" y="1"/>
                    <a:pt x="0" y="467"/>
                    <a:pt x="49" y="1030"/>
                  </a:cubicBezTo>
                  <a:lnTo>
                    <a:pt x="392" y="5246"/>
                  </a:lnTo>
                  <a:cubicBezTo>
                    <a:pt x="491" y="6251"/>
                    <a:pt x="1324" y="7010"/>
                    <a:pt x="2280" y="7010"/>
                  </a:cubicBezTo>
                  <a:lnTo>
                    <a:pt x="4485" y="7010"/>
                  </a:lnTo>
                  <a:lnTo>
                    <a:pt x="4485"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8"/>
            <p:cNvSpPr/>
            <p:nvPr/>
          </p:nvSpPr>
          <p:spPr>
            <a:xfrm>
              <a:off x="5898168" y="1691894"/>
              <a:ext cx="434760" cy="1503365"/>
            </a:xfrm>
            <a:custGeom>
              <a:rect b="b" l="l" r="r" t="t"/>
              <a:pathLst>
                <a:path extrusionOk="0" h="48480" w="14020">
                  <a:moveTo>
                    <a:pt x="8922" y="1"/>
                  </a:moveTo>
                  <a:cubicBezTo>
                    <a:pt x="8211" y="1"/>
                    <a:pt x="7647" y="564"/>
                    <a:pt x="7647" y="1275"/>
                  </a:cubicBezTo>
                  <a:lnTo>
                    <a:pt x="7647" y="6373"/>
                  </a:lnTo>
                  <a:cubicBezTo>
                    <a:pt x="7647" y="7206"/>
                    <a:pt x="7378" y="8015"/>
                    <a:pt x="6888" y="8677"/>
                  </a:cubicBezTo>
                  <a:lnTo>
                    <a:pt x="3824" y="12745"/>
                  </a:lnTo>
                  <a:cubicBezTo>
                    <a:pt x="1324" y="16054"/>
                    <a:pt x="1" y="20098"/>
                    <a:pt x="1" y="24240"/>
                  </a:cubicBezTo>
                  <a:lnTo>
                    <a:pt x="1" y="43381"/>
                  </a:lnTo>
                  <a:cubicBezTo>
                    <a:pt x="1" y="46200"/>
                    <a:pt x="2280" y="48479"/>
                    <a:pt x="5098" y="48479"/>
                  </a:cubicBezTo>
                  <a:lnTo>
                    <a:pt x="11471" y="48479"/>
                  </a:lnTo>
                  <a:cubicBezTo>
                    <a:pt x="8652" y="48479"/>
                    <a:pt x="6373" y="46200"/>
                    <a:pt x="6373" y="43381"/>
                  </a:cubicBezTo>
                  <a:lnTo>
                    <a:pt x="6373" y="26789"/>
                  </a:lnTo>
                  <a:cubicBezTo>
                    <a:pt x="6373" y="22647"/>
                    <a:pt x="7721" y="18627"/>
                    <a:pt x="10196" y="15294"/>
                  </a:cubicBezTo>
                  <a:lnTo>
                    <a:pt x="13260" y="11226"/>
                  </a:lnTo>
                  <a:cubicBezTo>
                    <a:pt x="13750" y="10564"/>
                    <a:pt x="14020" y="9755"/>
                    <a:pt x="14020" y="8922"/>
                  </a:cubicBezTo>
                  <a:lnTo>
                    <a:pt x="14020" y="1"/>
                  </a:ln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8"/>
            <p:cNvSpPr/>
            <p:nvPr/>
          </p:nvSpPr>
          <p:spPr>
            <a:xfrm>
              <a:off x="6076010" y="1632634"/>
              <a:ext cx="435535" cy="177873"/>
            </a:xfrm>
            <a:custGeom>
              <a:rect b="b" l="l" r="r" t="t"/>
              <a:pathLst>
                <a:path extrusionOk="0" h="5736" w="14045">
                  <a:moveTo>
                    <a:pt x="3187" y="0"/>
                  </a:moveTo>
                  <a:lnTo>
                    <a:pt x="1" y="4461"/>
                  </a:lnTo>
                  <a:lnTo>
                    <a:pt x="7010" y="5735"/>
                  </a:lnTo>
                  <a:lnTo>
                    <a:pt x="14044" y="4461"/>
                  </a:lnTo>
                  <a:lnTo>
                    <a:pt x="7010" y="0"/>
                  </a:ln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8"/>
            <p:cNvSpPr/>
            <p:nvPr/>
          </p:nvSpPr>
          <p:spPr>
            <a:xfrm>
              <a:off x="6076010" y="1632634"/>
              <a:ext cx="98829" cy="177873"/>
            </a:xfrm>
            <a:custGeom>
              <a:rect b="b" l="l" r="r" t="t"/>
              <a:pathLst>
                <a:path extrusionOk="0" h="5736" w="3187">
                  <a:moveTo>
                    <a:pt x="3187" y="0"/>
                  </a:moveTo>
                  <a:cubicBezTo>
                    <a:pt x="1422" y="0"/>
                    <a:pt x="1" y="1422"/>
                    <a:pt x="1" y="3186"/>
                  </a:cubicBezTo>
                  <a:lnTo>
                    <a:pt x="1" y="4461"/>
                  </a:lnTo>
                  <a:lnTo>
                    <a:pt x="3187" y="5735"/>
                  </a:lnTo>
                  <a:lnTo>
                    <a:pt x="3187" y="0"/>
                  </a:ln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8"/>
            <p:cNvSpPr/>
            <p:nvPr/>
          </p:nvSpPr>
          <p:spPr>
            <a:xfrm>
              <a:off x="6076010" y="1632634"/>
              <a:ext cx="435535" cy="193812"/>
            </a:xfrm>
            <a:custGeom>
              <a:rect b="b" l="l" r="r" t="t"/>
              <a:pathLst>
                <a:path extrusionOk="0" h="6250" w="14045">
                  <a:moveTo>
                    <a:pt x="7010" y="0"/>
                  </a:moveTo>
                  <a:lnTo>
                    <a:pt x="7010" y="3186"/>
                  </a:lnTo>
                  <a:cubicBezTo>
                    <a:pt x="7010" y="3872"/>
                    <a:pt x="6446" y="4461"/>
                    <a:pt x="5736" y="4461"/>
                  </a:cubicBezTo>
                  <a:lnTo>
                    <a:pt x="1" y="4461"/>
                  </a:lnTo>
                  <a:cubicBezTo>
                    <a:pt x="1" y="5441"/>
                    <a:pt x="809" y="6250"/>
                    <a:pt x="1790" y="6250"/>
                  </a:cubicBezTo>
                  <a:lnTo>
                    <a:pt x="12255" y="6250"/>
                  </a:lnTo>
                  <a:cubicBezTo>
                    <a:pt x="13235" y="6250"/>
                    <a:pt x="14044" y="5441"/>
                    <a:pt x="14044" y="4461"/>
                  </a:cubicBezTo>
                  <a:lnTo>
                    <a:pt x="14044" y="3186"/>
                  </a:lnTo>
                  <a:cubicBezTo>
                    <a:pt x="14044" y="1422"/>
                    <a:pt x="12598" y="0"/>
                    <a:pt x="10834"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8" name="Google Shape;668;p58"/>
          <p:cNvSpPr/>
          <p:nvPr/>
        </p:nvSpPr>
        <p:spPr>
          <a:xfrm>
            <a:off x="3453797" y="6317776"/>
            <a:ext cx="720013" cy="708674"/>
          </a:xfrm>
          <a:custGeom>
            <a:rect b="b" l="l" r="r" t="t"/>
            <a:pathLst>
              <a:path extrusionOk="0" h="27997" w="27997">
                <a:moveTo>
                  <a:pt x="14005" y="0"/>
                </a:moveTo>
                <a:cubicBezTo>
                  <a:pt x="6275" y="0"/>
                  <a:pt x="0" y="6262"/>
                  <a:pt x="0" y="13992"/>
                </a:cubicBezTo>
                <a:cubicBezTo>
                  <a:pt x="0" y="21722"/>
                  <a:pt x="6275" y="27996"/>
                  <a:pt x="14005" y="27996"/>
                </a:cubicBezTo>
                <a:cubicBezTo>
                  <a:pt x="21735" y="27996"/>
                  <a:pt x="27997" y="21722"/>
                  <a:pt x="27997" y="13992"/>
                </a:cubicBezTo>
                <a:cubicBezTo>
                  <a:pt x="27997" y="6262"/>
                  <a:pt x="21735" y="0"/>
                  <a:pt x="14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9" name="Google Shape;669;p58"/>
          <p:cNvGrpSpPr/>
          <p:nvPr/>
        </p:nvGrpSpPr>
        <p:grpSpPr>
          <a:xfrm>
            <a:off x="3610907" y="6457997"/>
            <a:ext cx="444859" cy="428243"/>
            <a:chOff x="1401625" y="3476125"/>
            <a:chExt cx="1316150" cy="1287175"/>
          </a:xfrm>
        </p:grpSpPr>
        <p:sp>
          <p:nvSpPr>
            <p:cNvPr id="670" name="Google Shape;670;p58"/>
            <p:cNvSpPr/>
            <p:nvPr/>
          </p:nvSpPr>
          <p:spPr>
            <a:xfrm>
              <a:off x="2261900" y="3503275"/>
              <a:ext cx="426475" cy="396225"/>
            </a:xfrm>
            <a:custGeom>
              <a:rect b="b" l="l" r="r" t="t"/>
              <a:pathLst>
                <a:path extrusionOk="0" h="15849" w="17059">
                  <a:moveTo>
                    <a:pt x="6764" y="1"/>
                  </a:moveTo>
                  <a:cubicBezTo>
                    <a:pt x="5018" y="1"/>
                    <a:pt x="3364" y="610"/>
                    <a:pt x="2108" y="1855"/>
                  </a:cubicBezTo>
                  <a:cubicBezTo>
                    <a:pt x="564" y="3399"/>
                    <a:pt x="0" y="5556"/>
                    <a:pt x="343" y="7737"/>
                  </a:cubicBezTo>
                  <a:lnTo>
                    <a:pt x="8333" y="15752"/>
                  </a:lnTo>
                  <a:cubicBezTo>
                    <a:pt x="8747" y="15816"/>
                    <a:pt x="9160" y="15849"/>
                    <a:pt x="9567" y="15849"/>
                  </a:cubicBezTo>
                  <a:cubicBezTo>
                    <a:pt x="11327" y="15849"/>
                    <a:pt x="12986" y="15241"/>
                    <a:pt x="14240" y="13987"/>
                  </a:cubicBezTo>
                  <a:cubicBezTo>
                    <a:pt x="17058" y="11144"/>
                    <a:pt x="16617" y="6267"/>
                    <a:pt x="13210" y="2860"/>
                  </a:cubicBezTo>
                  <a:cubicBezTo>
                    <a:pt x="11323" y="972"/>
                    <a:pt x="8969" y="1"/>
                    <a:pt x="6764"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8"/>
            <p:cNvSpPr/>
            <p:nvPr/>
          </p:nvSpPr>
          <p:spPr>
            <a:xfrm>
              <a:off x="2370350" y="3663600"/>
              <a:ext cx="278800" cy="235900"/>
            </a:xfrm>
            <a:custGeom>
              <a:rect b="b" l="l" r="r" t="t"/>
              <a:pathLst>
                <a:path extrusionOk="0" h="9436" w="11152">
                  <a:moveTo>
                    <a:pt x="5343" y="1"/>
                  </a:moveTo>
                  <a:lnTo>
                    <a:pt x="0" y="5344"/>
                  </a:lnTo>
                  <a:lnTo>
                    <a:pt x="3995" y="9339"/>
                  </a:lnTo>
                  <a:cubicBezTo>
                    <a:pt x="4409" y="9403"/>
                    <a:pt x="4822" y="9436"/>
                    <a:pt x="5229" y="9436"/>
                  </a:cubicBezTo>
                  <a:cubicBezTo>
                    <a:pt x="6989" y="9436"/>
                    <a:pt x="8648" y="8828"/>
                    <a:pt x="9902" y="7574"/>
                  </a:cubicBezTo>
                  <a:cubicBezTo>
                    <a:pt x="10416" y="7035"/>
                    <a:pt x="10833" y="6447"/>
                    <a:pt x="11152" y="5785"/>
                  </a:cubicBezTo>
                  <a:lnTo>
                    <a:pt x="5343"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8"/>
            <p:cNvSpPr/>
            <p:nvPr/>
          </p:nvSpPr>
          <p:spPr>
            <a:xfrm>
              <a:off x="2442650" y="3547950"/>
              <a:ext cx="275125" cy="378275"/>
            </a:xfrm>
            <a:custGeom>
              <a:rect b="b" l="l" r="r" t="t"/>
              <a:pathLst>
                <a:path extrusionOk="0" h="15131" w="11005">
                  <a:moveTo>
                    <a:pt x="5990" y="1"/>
                  </a:moveTo>
                  <a:cubicBezTo>
                    <a:pt x="5717" y="1"/>
                    <a:pt x="5441" y="105"/>
                    <a:pt x="5221" y="313"/>
                  </a:cubicBezTo>
                  <a:cubicBezTo>
                    <a:pt x="4804" y="754"/>
                    <a:pt x="4804" y="1416"/>
                    <a:pt x="5221" y="1833"/>
                  </a:cubicBezTo>
                  <a:cubicBezTo>
                    <a:pt x="8211" y="4823"/>
                    <a:pt x="8652" y="9038"/>
                    <a:pt x="6250" y="11440"/>
                  </a:cubicBezTo>
                  <a:cubicBezTo>
                    <a:pt x="5209" y="12461"/>
                    <a:pt x="3858" y="12991"/>
                    <a:pt x="2329" y="12991"/>
                  </a:cubicBezTo>
                  <a:cubicBezTo>
                    <a:pt x="1986" y="12991"/>
                    <a:pt x="1634" y="12965"/>
                    <a:pt x="1275" y="12911"/>
                  </a:cubicBezTo>
                  <a:cubicBezTo>
                    <a:pt x="1214" y="12901"/>
                    <a:pt x="1154" y="12896"/>
                    <a:pt x="1095" y="12896"/>
                  </a:cubicBezTo>
                  <a:cubicBezTo>
                    <a:pt x="580" y="12896"/>
                    <a:pt x="137" y="13266"/>
                    <a:pt x="49" y="13793"/>
                  </a:cubicBezTo>
                  <a:cubicBezTo>
                    <a:pt x="0" y="14136"/>
                    <a:pt x="123" y="14479"/>
                    <a:pt x="343" y="14724"/>
                  </a:cubicBezTo>
                  <a:cubicBezTo>
                    <a:pt x="515" y="14871"/>
                    <a:pt x="711" y="14969"/>
                    <a:pt x="932" y="15019"/>
                  </a:cubicBezTo>
                  <a:cubicBezTo>
                    <a:pt x="1404" y="15094"/>
                    <a:pt x="1871" y="15130"/>
                    <a:pt x="2331" y="15130"/>
                  </a:cubicBezTo>
                  <a:cubicBezTo>
                    <a:pt x="4422" y="15130"/>
                    <a:pt x="6343" y="14366"/>
                    <a:pt x="7769" y="12960"/>
                  </a:cubicBezTo>
                  <a:cubicBezTo>
                    <a:pt x="11005" y="9700"/>
                    <a:pt x="10563" y="4137"/>
                    <a:pt x="6740" y="313"/>
                  </a:cubicBezTo>
                  <a:cubicBezTo>
                    <a:pt x="6532" y="105"/>
                    <a:pt x="6262" y="1"/>
                    <a:pt x="5990"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8"/>
            <p:cNvSpPr/>
            <p:nvPr/>
          </p:nvSpPr>
          <p:spPr>
            <a:xfrm>
              <a:off x="2233700" y="3476125"/>
              <a:ext cx="387875" cy="247825"/>
            </a:xfrm>
            <a:custGeom>
              <a:rect b="b" l="l" r="r" t="t"/>
              <a:pathLst>
                <a:path extrusionOk="0" h="9913" w="15515">
                  <a:moveTo>
                    <a:pt x="7885" y="0"/>
                  </a:moveTo>
                  <a:cubicBezTo>
                    <a:pt x="5863" y="0"/>
                    <a:pt x="3940" y="718"/>
                    <a:pt x="2476" y="2181"/>
                  </a:cubicBezTo>
                  <a:cubicBezTo>
                    <a:pt x="760" y="3922"/>
                    <a:pt x="1" y="6397"/>
                    <a:pt x="417" y="8995"/>
                  </a:cubicBezTo>
                  <a:cubicBezTo>
                    <a:pt x="442" y="9240"/>
                    <a:pt x="564" y="9436"/>
                    <a:pt x="711" y="9583"/>
                  </a:cubicBezTo>
                  <a:cubicBezTo>
                    <a:pt x="921" y="9792"/>
                    <a:pt x="1202" y="9912"/>
                    <a:pt x="1493" y="9912"/>
                  </a:cubicBezTo>
                  <a:cubicBezTo>
                    <a:pt x="1543" y="9912"/>
                    <a:pt x="1593" y="9909"/>
                    <a:pt x="1643" y="9902"/>
                  </a:cubicBezTo>
                  <a:cubicBezTo>
                    <a:pt x="2231" y="9804"/>
                    <a:pt x="2623" y="9240"/>
                    <a:pt x="2525" y="8652"/>
                  </a:cubicBezTo>
                  <a:cubicBezTo>
                    <a:pt x="2231" y="6716"/>
                    <a:pt x="2746" y="4951"/>
                    <a:pt x="3996" y="3701"/>
                  </a:cubicBezTo>
                  <a:cubicBezTo>
                    <a:pt x="5035" y="2661"/>
                    <a:pt x="6415" y="2154"/>
                    <a:pt x="7888" y="2154"/>
                  </a:cubicBezTo>
                  <a:cubicBezTo>
                    <a:pt x="9818" y="2154"/>
                    <a:pt x="11907" y="3024"/>
                    <a:pt x="13603" y="4706"/>
                  </a:cubicBezTo>
                  <a:cubicBezTo>
                    <a:pt x="13811" y="4914"/>
                    <a:pt x="14081" y="5018"/>
                    <a:pt x="14351" y="5018"/>
                  </a:cubicBezTo>
                  <a:cubicBezTo>
                    <a:pt x="14620" y="5018"/>
                    <a:pt x="14890" y="4914"/>
                    <a:pt x="15098" y="4706"/>
                  </a:cubicBezTo>
                  <a:cubicBezTo>
                    <a:pt x="15515" y="4289"/>
                    <a:pt x="15515" y="3627"/>
                    <a:pt x="15098" y="3186"/>
                  </a:cubicBezTo>
                  <a:cubicBezTo>
                    <a:pt x="12992" y="1080"/>
                    <a:pt x="10365" y="0"/>
                    <a:pt x="7885"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8"/>
            <p:cNvSpPr/>
            <p:nvPr/>
          </p:nvSpPr>
          <p:spPr>
            <a:xfrm>
              <a:off x="2337250" y="3663600"/>
              <a:ext cx="188125" cy="204075"/>
            </a:xfrm>
            <a:custGeom>
              <a:rect b="b" l="l" r="r" t="t"/>
              <a:pathLst>
                <a:path extrusionOk="0" h="8163" w="7525">
                  <a:moveTo>
                    <a:pt x="6667" y="1"/>
                  </a:moveTo>
                  <a:lnTo>
                    <a:pt x="1569" y="3064"/>
                  </a:lnTo>
                  <a:lnTo>
                    <a:pt x="1" y="6643"/>
                  </a:lnTo>
                  <a:lnTo>
                    <a:pt x="1520" y="8162"/>
                  </a:lnTo>
                  <a:lnTo>
                    <a:pt x="6667" y="3015"/>
                  </a:lnTo>
                  <a:cubicBezTo>
                    <a:pt x="7500" y="2207"/>
                    <a:pt x="7525" y="859"/>
                    <a:pt x="6692" y="25"/>
                  </a:cubicBezTo>
                  <a:cubicBezTo>
                    <a:pt x="6692" y="1"/>
                    <a:pt x="6692" y="1"/>
                    <a:pt x="6667" y="1"/>
                  </a:cubicBezTo>
                  <a:close/>
                </a:path>
              </a:pathLst>
            </a:custGeom>
            <a:solidFill>
              <a:srgbClr val="000000">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8"/>
            <p:cNvSpPr/>
            <p:nvPr/>
          </p:nvSpPr>
          <p:spPr>
            <a:xfrm>
              <a:off x="2299875" y="3647675"/>
              <a:ext cx="204075" cy="182000"/>
            </a:xfrm>
            <a:custGeom>
              <a:rect b="b" l="l" r="r" t="t"/>
              <a:pathLst>
                <a:path extrusionOk="0" h="7280" w="8163">
                  <a:moveTo>
                    <a:pt x="6654" y="0"/>
                  </a:moveTo>
                  <a:cubicBezTo>
                    <a:pt x="6101" y="0"/>
                    <a:pt x="5546" y="215"/>
                    <a:pt x="5123" y="638"/>
                  </a:cubicBezTo>
                  <a:lnTo>
                    <a:pt x="1" y="5785"/>
                  </a:lnTo>
                  <a:lnTo>
                    <a:pt x="1496" y="7280"/>
                  </a:lnTo>
                  <a:lnTo>
                    <a:pt x="8162" y="638"/>
                  </a:lnTo>
                  <a:cubicBezTo>
                    <a:pt x="8162" y="613"/>
                    <a:pt x="8138" y="613"/>
                    <a:pt x="8138" y="613"/>
                  </a:cubicBezTo>
                  <a:cubicBezTo>
                    <a:pt x="7727" y="203"/>
                    <a:pt x="7192" y="0"/>
                    <a:pt x="6654"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8"/>
            <p:cNvSpPr/>
            <p:nvPr/>
          </p:nvSpPr>
          <p:spPr>
            <a:xfrm>
              <a:off x="1875275" y="3673600"/>
              <a:ext cx="653775" cy="610950"/>
            </a:xfrm>
            <a:custGeom>
              <a:rect b="b" l="l" r="r" t="t"/>
              <a:pathLst>
                <a:path extrusionOk="0" h="24438" w="26151">
                  <a:moveTo>
                    <a:pt x="11116" y="0"/>
                  </a:moveTo>
                  <a:cubicBezTo>
                    <a:pt x="8270" y="0"/>
                    <a:pt x="5528" y="1033"/>
                    <a:pt x="3431" y="3130"/>
                  </a:cubicBezTo>
                  <a:cubicBezTo>
                    <a:pt x="980" y="5581"/>
                    <a:pt x="0" y="8890"/>
                    <a:pt x="392" y="12223"/>
                  </a:cubicBezTo>
                  <a:lnTo>
                    <a:pt x="12524" y="24355"/>
                  </a:lnTo>
                  <a:cubicBezTo>
                    <a:pt x="12991" y="24410"/>
                    <a:pt x="13458" y="24437"/>
                    <a:pt x="13922" y="24437"/>
                  </a:cubicBezTo>
                  <a:cubicBezTo>
                    <a:pt x="16768" y="24437"/>
                    <a:pt x="19509" y="23402"/>
                    <a:pt x="21617" y="21316"/>
                  </a:cubicBezTo>
                  <a:cubicBezTo>
                    <a:pt x="26151" y="16781"/>
                    <a:pt x="25710" y="9233"/>
                    <a:pt x="20612" y="4135"/>
                  </a:cubicBezTo>
                  <a:cubicBezTo>
                    <a:pt x="17872" y="1395"/>
                    <a:pt x="14424" y="0"/>
                    <a:pt x="11116" y="0"/>
                  </a:cubicBezTo>
                  <a:close/>
                </a:path>
              </a:pathLst>
            </a:custGeom>
            <a:solidFill>
              <a:srgbClr val="869FB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8"/>
            <p:cNvSpPr/>
            <p:nvPr/>
          </p:nvSpPr>
          <p:spPr>
            <a:xfrm>
              <a:off x="2036400" y="3852950"/>
              <a:ext cx="457125" cy="431600"/>
            </a:xfrm>
            <a:custGeom>
              <a:rect b="b" l="l" r="r" t="t"/>
              <a:pathLst>
                <a:path extrusionOk="0" h="17264" w="18285">
                  <a:moveTo>
                    <a:pt x="11128" y="0"/>
                  </a:moveTo>
                  <a:lnTo>
                    <a:pt x="1" y="11127"/>
                  </a:lnTo>
                  <a:lnTo>
                    <a:pt x="6079" y="17181"/>
                  </a:lnTo>
                  <a:cubicBezTo>
                    <a:pt x="6546" y="17236"/>
                    <a:pt x="7013" y="17263"/>
                    <a:pt x="7477" y="17263"/>
                  </a:cubicBezTo>
                  <a:cubicBezTo>
                    <a:pt x="10323" y="17263"/>
                    <a:pt x="13064" y="16228"/>
                    <a:pt x="15172" y="14142"/>
                  </a:cubicBezTo>
                  <a:cubicBezTo>
                    <a:pt x="17108" y="12205"/>
                    <a:pt x="18113" y="9730"/>
                    <a:pt x="18284" y="7132"/>
                  </a:cubicBezTo>
                  <a:lnTo>
                    <a:pt x="11128" y="0"/>
                  </a:lnTo>
                  <a:close/>
                </a:path>
              </a:pathLst>
            </a:custGeom>
            <a:solidFill>
              <a:srgbClr val="000000">
                <a:alpha val="508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8"/>
            <p:cNvSpPr/>
            <p:nvPr/>
          </p:nvSpPr>
          <p:spPr>
            <a:xfrm>
              <a:off x="1875275" y="3673600"/>
              <a:ext cx="533700" cy="305575"/>
            </a:xfrm>
            <a:custGeom>
              <a:rect b="b" l="l" r="r" t="t"/>
              <a:pathLst>
                <a:path extrusionOk="0" h="12223" w="21348">
                  <a:moveTo>
                    <a:pt x="11116" y="0"/>
                  </a:moveTo>
                  <a:cubicBezTo>
                    <a:pt x="8270" y="0"/>
                    <a:pt x="5528" y="1033"/>
                    <a:pt x="3431" y="3130"/>
                  </a:cubicBezTo>
                  <a:cubicBezTo>
                    <a:pt x="980" y="5581"/>
                    <a:pt x="0" y="8890"/>
                    <a:pt x="392" y="12223"/>
                  </a:cubicBezTo>
                  <a:lnTo>
                    <a:pt x="2451" y="11267"/>
                  </a:lnTo>
                  <a:cubicBezTo>
                    <a:pt x="2328" y="8718"/>
                    <a:pt x="3211" y="6390"/>
                    <a:pt x="4951" y="4650"/>
                  </a:cubicBezTo>
                  <a:cubicBezTo>
                    <a:pt x="6619" y="2970"/>
                    <a:pt x="8812" y="2149"/>
                    <a:pt x="11107" y="2149"/>
                  </a:cubicBezTo>
                  <a:cubicBezTo>
                    <a:pt x="13868" y="2149"/>
                    <a:pt x="16777" y="3339"/>
                    <a:pt x="19092" y="5654"/>
                  </a:cubicBezTo>
                  <a:lnTo>
                    <a:pt x="21347" y="6439"/>
                  </a:lnTo>
                  <a:lnTo>
                    <a:pt x="21347" y="6439"/>
                  </a:lnTo>
                  <a:lnTo>
                    <a:pt x="20612" y="4135"/>
                  </a:lnTo>
                  <a:cubicBezTo>
                    <a:pt x="17872" y="1395"/>
                    <a:pt x="14424" y="0"/>
                    <a:pt x="11116"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8"/>
            <p:cNvSpPr/>
            <p:nvPr/>
          </p:nvSpPr>
          <p:spPr>
            <a:xfrm>
              <a:off x="2188375" y="3776950"/>
              <a:ext cx="340675" cy="507600"/>
            </a:xfrm>
            <a:custGeom>
              <a:rect b="b" l="l" r="r" t="t"/>
              <a:pathLst>
                <a:path extrusionOk="0" h="20304" w="13627">
                  <a:moveTo>
                    <a:pt x="8088" y="1"/>
                  </a:moveTo>
                  <a:lnTo>
                    <a:pt x="8088" y="1"/>
                  </a:lnTo>
                  <a:cubicBezTo>
                    <a:pt x="8226" y="808"/>
                    <a:pt x="7605" y="1529"/>
                    <a:pt x="6795" y="1529"/>
                  </a:cubicBezTo>
                  <a:cubicBezTo>
                    <a:pt x="6745" y="1529"/>
                    <a:pt x="6694" y="1526"/>
                    <a:pt x="6642" y="1520"/>
                  </a:cubicBezTo>
                  <a:lnTo>
                    <a:pt x="6568" y="1520"/>
                  </a:lnTo>
                  <a:cubicBezTo>
                    <a:pt x="10808" y="5760"/>
                    <a:pt x="11250" y="11986"/>
                    <a:pt x="7573" y="15662"/>
                  </a:cubicBezTo>
                  <a:cubicBezTo>
                    <a:pt x="5958" y="17277"/>
                    <a:pt x="3836" y="18153"/>
                    <a:pt x="1502" y="18153"/>
                  </a:cubicBezTo>
                  <a:cubicBezTo>
                    <a:pt x="1321" y="18153"/>
                    <a:pt x="1139" y="18148"/>
                    <a:pt x="956" y="18137"/>
                  </a:cubicBezTo>
                  <a:lnTo>
                    <a:pt x="0" y="20221"/>
                  </a:lnTo>
                  <a:cubicBezTo>
                    <a:pt x="467" y="20276"/>
                    <a:pt x="934" y="20303"/>
                    <a:pt x="1398" y="20303"/>
                  </a:cubicBezTo>
                  <a:cubicBezTo>
                    <a:pt x="4244" y="20303"/>
                    <a:pt x="6985" y="19268"/>
                    <a:pt x="9093" y="17182"/>
                  </a:cubicBezTo>
                  <a:cubicBezTo>
                    <a:pt x="13627" y="12647"/>
                    <a:pt x="13186" y="5099"/>
                    <a:pt x="8088"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8"/>
            <p:cNvSpPr/>
            <p:nvPr/>
          </p:nvSpPr>
          <p:spPr>
            <a:xfrm>
              <a:off x="2112375" y="3944850"/>
              <a:ext cx="285575" cy="413000"/>
            </a:xfrm>
            <a:custGeom>
              <a:rect b="b" l="l" r="r" t="t"/>
              <a:pathLst>
                <a:path extrusionOk="0" h="16520" w="11423">
                  <a:moveTo>
                    <a:pt x="10466" y="0"/>
                  </a:moveTo>
                  <a:lnTo>
                    <a:pt x="1030" y="3383"/>
                  </a:lnTo>
                  <a:lnTo>
                    <a:pt x="1" y="10466"/>
                  </a:lnTo>
                  <a:lnTo>
                    <a:pt x="1" y="16519"/>
                  </a:lnTo>
                  <a:lnTo>
                    <a:pt x="9094" y="7426"/>
                  </a:lnTo>
                  <a:cubicBezTo>
                    <a:pt x="11005" y="5515"/>
                    <a:pt x="11422" y="2696"/>
                    <a:pt x="10466"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8"/>
            <p:cNvSpPr/>
            <p:nvPr/>
          </p:nvSpPr>
          <p:spPr>
            <a:xfrm>
              <a:off x="1961050" y="3793500"/>
              <a:ext cx="413000" cy="413000"/>
            </a:xfrm>
            <a:custGeom>
              <a:rect b="b" l="l" r="r" t="t"/>
              <a:pathLst>
                <a:path extrusionOk="0" h="16520" w="16520">
                  <a:moveTo>
                    <a:pt x="10466" y="1"/>
                  </a:moveTo>
                  <a:lnTo>
                    <a:pt x="2010" y="4388"/>
                  </a:lnTo>
                  <a:lnTo>
                    <a:pt x="0" y="10441"/>
                  </a:lnTo>
                  <a:lnTo>
                    <a:pt x="6054" y="16520"/>
                  </a:lnTo>
                  <a:lnTo>
                    <a:pt x="16519" y="6054"/>
                  </a:lnTo>
                  <a:cubicBezTo>
                    <a:pt x="16054" y="4755"/>
                    <a:pt x="15245" y="3481"/>
                    <a:pt x="14142" y="2378"/>
                  </a:cubicBezTo>
                  <a:cubicBezTo>
                    <a:pt x="13039" y="1251"/>
                    <a:pt x="11764" y="466"/>
                    <a:pt x="10466"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8"/>
            <p:cNvSpPr/>
            <p:nvPr/>
          </p:nvSpPr>
          <p:spPr>
            <a:xfrm>
              <a:off x="1809700" y="3781150"/>
              <a:ext cx="413000" cy="273400"/>
            </a:xfrm>
            <a:custGeom>
              <a:rect b="b" l="l" r="r" t="t"/>
              <a:pathLst>
                <a:path extrusionOk="0" h="10936" w="16520">
                  <a:moveTo>
                    <a:pt x="13738" y="0"/>
                  </a:moveTo>
                  <a:cubicBezTo>
                    <a:pt x="11986" y="0"/>
                    <a:pt x="10333" y="611"/>
                    <a:pt x="9093" y="1867"/>
                  </a:cubicBezTo>
                  <a:lnTo>
                    <a:pt x="1" y="10935"/>
                  </a:lnTo>
                  <a:lnTo>
                    <a:pt x="6054" y="10935"/>
                  </a:lnTo>
                  <a:lnTo>
                    <a:pt x="16520" y="495"/>
                  </a:lnTo>
                  <a:cubicBezTo>
                    <a:pt x="15595" y="167"/>
                    <a:pt x="14653" y="0"/>
                    <a:pt x="13738"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8"/>
            <p:cNvSpPr/>
            <p:nvPr/>
          </p:nvSpPr>
          <p:spPr>
            <a:xfrm>
              <a:off x="1657750" y="4020825"/>
              <a:ext cx="488975" cy="488350"/>
            </a:xfrm>
            <a:custGeom>
              <a:rect b="b" l="l" r="r" t="t"/>
              <a:pathLst>
                <a:path extrusionOk="0" h="19534" w="19559">
                  <a:moveTo>
                    <a:pt x="13505" y="0"/>
                  </a:moveTo>
                  <a:lnTo>
                    <a:pt x="5074" y="4387"/>
                  </a:lnTo>
                  <a:lnTo>
                    <a:pt x="0" y="13480"/>
                  </a:lnTo>
                  <a:lnTo>
                    <a:pt x="6079" y="19534"/>
                  </a:lnTo>
                  <a:lnTo>
                    <a:pt x="15171" y="14485"/>
                  </a:lnTo>
                  <a:lnTo>
                    <a:pt x="19558" y="6054"/>
                  </a:lnTo>
                  <a:cubicBezTo>
                    <a:pt x="19093" y="4755"/>
                    <a:pt x="18284" y="3481"/>
                    <a:pt x="17181" y="2378"/>
                  </a:cubicBezTo>
                  <a:cubicBezTo>
                    <a:pt x="16078" y="1250"/>
                    <a:pt x="14804" y="466"/>
                    <a:pt x="13505"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8"/>
            <p:cNvSpPr/>
            <p:nvPr/>
          </p:nvSpPr>
          <p:spPr>
            <a:xfrm>
              <a:off x="1582375" y="4008450"/>
              <a:ext cx="413000" cy="349400"/>
            </a:xfrm>
            <a:custGeom>
              <a:rect b="b" l="l" r="r" t="t"/>
              <a:pathLst>
                <a:path extrusionOk="0" h="13976" w="16520">
                  <a:moveTo>
                    <a:pt x="13736" y="0"/>
                  </a:moveTo>
                  <a:cubicBezTo>
                    <a:pt x="11992" y="0"/>
                    <a:pt x="10348" y="605"/>
                    <a:pt x="9094" y="1843"/>
                  </a:cubicBezTo>
                  <a:lnTo>
                    <a:pt x="1" y="10936"/>
                  </a:lnTo>
                  <a:lnTo>
                    <a:pt x="3015" y="13975"/>
                  </a:lnTo>
                  <a:lnTo>
                    <a:pt x="16520" y="495"/>
                  </a:lnTo>
                  <a:cubicBezTo>
                    <a:pt x="15592" y="167"/>
                    <a:pt x="14651" y="0"/>
                    <a:pt x="13736"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8"/>
            <p:cNvSpPr/>
            <p:nvPr/>
          </p:nvSpPr>
          <p:spPr>
            <a:xfrm>
              <a:off x="1809700" y="4172175"/>
              <a:ext cx="360925" cy="412975"/>
            </a:xfrm>
            <a:custGeom>
              <a:rect b="b" l="l" r="r" t="t"/>
              <a:pathLst>
                <a:path extrusionOk="0" h="16519" w="14437">
                  <a:moveTo>
                    <a:pt x="13480" y="0"/>
                  </a:moveTo>
                  <a:lnTo>
                    <a:pt x="1" y="13480"/>
                  </a:lnTo>
                  <a:lnTo>
                    <a:pt x="3015" y="16519"/>
                  </a:lnTo>
                  <a:lnTo>
                    <a:pt x="12108" y="7426"/>
                  </a:lnTo>
                  <a:cubicBezTo>
                    <a:pt x="14020" y="5515"/>
                    <a:pt x="14436" y="2696"/>
                    <a:pt x="13480"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8"/>
            <p:cNvSpPr/>
            <p:nvPr/>
          </p:nvSpPr>
          <p:spPr>
            <a:xfrm>
              <a:off x="1524175" y="4235525"/>
              <a:ext cx="432000" cy="396300"/>
            </a:xfrm>
            <a:custGeom>
              <a:rect b="b" l="l" r="r" t="t"/>
              <a:pathLst>
                <a:path extrusionOk="0" h="15852" w="17280">
                  <a:moveTo>
                    <a:pt x="6965" y="1"/>
                  </a:moveTo>
                  <a:cubicBezTo>
                    <a:pt x="5221" y="1"/>
                    <a:pt x="3572" y="610"/>
                    <a:pt x="2329" y="1853"/>
                  </a:cubicBezTo>
                  <a:cubicBezTo>
                    <a:pt x="417" y="3765"/>
                    <a:pt x="1" y="6608"/>
                    <a:pt x="956" y="9279"/>
                  </a:cubicBezTo>
                  <a:lnTo>
                    <a:pt x="7010" y="15357"/>
                  </a:lnTo>
                  <a:cubicBezTo>
                    <a:pt x="7935" y="15685"/>
                    <a:pt x="8877" y="15852"/>
                    <a:pt x="9791" y="15852"/>
                  </a:cubicBezTo>
                  <a:cubicBezTo>
                    <a:pt x="11544" y="15852"/>
                    <a:pt x="13196" y="15241"/>
                    <a:pt x="14436" y="13985"/>
                  </a:cubicBezTo>
                  <a:cubicBezTo>
                    <a:pt x="17279" y="11142"/>
                    <a:pt x="16838" y="6265"/>
                    <a:pt x="13431" y="2883"/>
                  </a:cubicBezTo>
                  <a:cubicBezTo>
                    <a:pt x="11541" y="979"/>
                    <a:pt x="9176" y="1"/>
                    <a:pt x="6965" y="1"/>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8"/>
            <p:cNvSpPr/>
            <p:nvPr/>
          </p:nvSpPr>
          <p:spPr>
            <a:xfrm>
              <a:off x="1632625" y="4382950"/>
              <a:ext cx="204675" cy="227325"/>
            </a:xfrm>
            <a:custGeom>
              <a:rect b="b" l="l" r="r" t="t"/>
              <a:pathLst>
                <a:path extrusionOk="0" h="9093" w="8187">
                  <a:moveTo>
                    <a:pt x="6079" y="0"/>
                  </a:moveTo>
                  <a:lnTo>
                    <a:pt x="564" y="1471"/>
                  </a:lnTo>
                  <a:lnTo>
                    <a:pt x="1" y="6078"/>
                  </a:lnTo>
                  <a:lnTo>
                    <a:pt x="3040" y="9093"/>
                  </a:lnTo>
                  <a:lnTo>
                    <a:pt x="7084" y="5049"/>
                  </a:lnTo>
                  <a:cubicBezTo>
                    <a:pt x="8187" y="3946"/>
                    <a:pt x="7745" y="1691"/>
                    <a:pt x="6079" y="0"/>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8"/>
            <p:cNvSpPr/>
            <p:nvPr/>
          </p:nvSpPr>
          <p:spPr>
            <a:xfrm>
              <a:off x="1557275" y="4342675"/>
              <a:ext cx="227325" cy="192250"/>
            </a:xfrm>
            <a:custGeom>
              <a:rect b="b" l="l" r="r" t="t"/>
              <a:pathLst>
                <a:path extrusionOk="0" h="7690" w="9093">
                  <a:moveTo>
                    <a:pt x="5655" y="0"/>
                  </a:moveTo>
                  <a:cubicBezTo>
                    <a:pt x="5012" y="0"/>
                    <a:pt x="4438" y="197"/>
                    <a:pt x="4019" y="606"/>
                  </a:cubicBezTo>
                  <a:lnTo>
                    <a:pt x="0" y="4650"/>
                  </a:lnTo>
                  <a:lnTo>
                    <a:pt x="3015" y="7689"/>
                  </a:lnTo>
                  <a:lnTo>
                    <a:pt x="9093" y="1611"/>
                  </a:lnTo>
                  <a:cubicBezTo>
                    <a:pt x="8030" y="563"/>
                    <a:pt x="6744" y="0"/>
                    <a:pt x="5655"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8"/>
            <p:cNvSpPr/>
            <p:nvPr/>
          </p:nvSpPr>
          <p:spPr>
            <a:xfrm>
              <a:off x="1529075" y="4443500"/>
              <a:ext cx="207125" cy="182200"/>
            </a:xfrm>
            <a:custGeom>
              <a:rect b="b" l="l" r="r" t="t"/>
              <a:pathLst>
                <a:path extrusionOk="0" h="7288" w="8285">
                  <a:moveTo>
                    <a:pt x="2742" y="0"/>
                  </a:moveTo>
                  <a:cubicBezTo>
                    <a:pt x="2104" y="0"/>
                    <a:pt x="1537" y="199"/>
                    <a:pt x="1128" y="617"/>
                  </a:cubicBezTo>
                  <a:cubicBezTo>
                    <a:pt x="1" y="1720"/>
                    <a:pt x="466" y="3999"/>
                    <a:pt x="2133" y="5666"/>
                  </a:cubicBezTo>
                  <a:cubicBezTo>
                    <a:pt x="3182" y="6715"/>
                    <a:pt x="4463" y="7288"/>
                    <a:pt x="5550" y="7288"/>
                  </a:cubicBezTo>
                  <a:cubicBezTo>
                    <a:pt x="6191" y="7288"/>
                    <a:pt x="6764" y="7089"/>
                    <a:pt x="7182" y="6671"/>
                  </a:cubicBezTo>
                  <a:cubicBezTo>
                    <a:pt x="8285" y="5568"/>
                    <a:pt x="7843" y="3289"/>
                    <a:pt x="6177" y="1622"/>
                  </a:cubicBezTo>
                  <a:cubicBezTo>
                    <a:pt x="5113" y="573"/>
                    <a:pt x="3825" y="0"/>
                    <a:pt x="2742"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8"/>
            <p:cNvSpPr/>
            <p:nvPr/>
          </p:nvSpPr>
          <p:spPr>
            <a:xfrm>
              <a:off x="1401625" y="4508100"/>
              <a:ext cx="260425" cy="255200"/>
            </a:xfrm>
            <a:custGeom>
              <a:rect b="b" l="l" r="r" t="t"/>
              <a:pathLst>
                <a:path extrusionOk="0" h="10208" w="10417">
                  <a:moveTo>
                    <a:pt x="9241" y="0"/>
                  </a:moveTo>
                  <a:cubicBezTo>
                    <a:pt x="8965" y="0"/>
                    <a:pt x="8689" y="104"/>
                    <a:pt x="8481" y="312"/>
                  </a:cubicBezTo>
                  <a:lnTo>
                    <a:pt x="417" y="8376"/>
                  </a:lnTo>
                  <a:cubicBezTo>
                    <a:pt x="1" y="8793"/>
                    <a:pt x="1" y="9479"/>
                    <a:pt x="417" y="9895"/>
                  </a:cubicBezTo>
                  <a:cubicBezTo>
                    <a:pt x="626" y="10104"/>
                    <a:pt x="895" y="10208"/>
                    <a:pt x="1165" y="10208"/>
                  </a:cubicBezTo>
                  <a:cubicBezTo>
                    <a:pt x="1435" y="10208"/>
                    <a:pt x="1704" y="10104"/>
                    <a:pt x="1912" y="9895"/>
                  </a:cubicBezTo>
                  <a:lnTo>
                    <a:pt x="10000" y="1808"/>
                  </a:lnTo>
                  <a:cubicBezTo>
                    <a:pt x="10417" y="1391"/>
                    <a:pt x="10417" y="729"/>
                    <a:pt x="10000" y="312"/>
                  </a:cubicBezTo>
                  <a:cubicBezTo>
                    <a:pt x="9792" y="104"/>
                    <a:pt x="9516" y="0"/>
                    <a:pt x="9241" y="0"/>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8"/>
            <p:cNvSpPr/>
            <p:nvPr/>
          </p:nvSpPr>
          <p:spPr>
            <a:xfrm>
              <a:off x="2117900" y="3842225"/>
              <a:ext cx="150150" cy="112900"/>
            </a:xfrm>
            <a:custGeom>
              <a:rect b="b" l="l" r="r" t="t"/>
              <a:pathLst>
                <a:path extrusionOk="0" h="4516" w="6006">
                  <a:moveTo>
                    <a:pt x="1163" y="1"/>
                  </a:moveTo>
                  <a:cubicBezTo>
                    <a:pt x="717" y="1"/>
                    <a:pt x="302" y="278"/>
                    <a:pt x="148" y="723"/>
                  </a:cubicBezTo>
                  <a:cubicBezTo>
                    <a:pt x="1" y="1115"/>
                    <a:pt x="99" y="1556"/>
                    <a:pt x="393" y="1851"/>
                  </a:cubicBezTo>
                  <a:cubicBezTo>
                    <a:pt x="491" y="1949"/>
                    <a:pt x="638" y="2022"/>
                    <a:pt x="785" y="2096"/>
                  </a:cubicBezTo>
                  <a:cubicBezTo>
                    <a:pt x="1986" y="2512"/>
                    <a:pt x="3113" y="3248"/>
                    <a:pt x="4069" y="4203"/>
                  </a:cubicBezTo>
                  <a:cubicBezTo>
                    <a:pt x="4290" y="4412"/>
                    <a:pt x="4565" y="4516"/>
                    <a:pt x="4838" y="4516"/>
                  </a:cubicBezTo>
                  <a:cubicBezTo>
                    <a:pt x="5111" y="4516"/>
                    <a:pt x="5380" y="4412"/>
                    <a:pt x="5589" y="4203"/>
                  </a:cubicBezTo>
                  <a:cubicBezTo>
                    <a:pt x="6005" y="3787"/>
                    <a:pt x="6005" y="3125"/>
                    <a:pt x="5589" y="2708"/>
                  </a:cubicBezTo>
                  <a:cubicBezTo>
                    <a:pt x="4412" y="1507"/>
                    <a:pt x="2991" y="601"/>
                    <a:pt x="1520" y="61"/>
                  </a:cubicBezTo>
                  <a:cubicBezTo>
                    <a:pt x="1402" y="20"/>
                    <a:pt x="1281" y="1"/>
                    <a:pt x="1163"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8"/>
            <p:cNvSpPr/>
            <p:nvPr/>
          </p:nvSpPr>
          <p:spPr>
            <a:xfrm>
              <a:off x="2041925" y="3918200"/>
              <a:ext cx="150750" cy="112900"/>
            </a:xfrm>
            <a:custGeom>
              <a:rect b="b" l="l" r="r" t="t"/>
              <a:pathLst>
                <a:path extrusionOk="0" h="4516" w="6030">
                  <a:moveTo>
                    <a:pt x="1161" y="1"/>
                  </a:moveTo>
                  <a:cubicBezTo>
                    <a:pt x="716" y="1"/>
                    <a:pt x="302" y="273"/>
                    <a:pt x="147" y="699"/>
                  </a:cubicBezTo>
                  <a:cubicBezTo>
                    <a:pt x="0" y="1115"/>
                    <a:pt x="123" y="1556"/>
                    <a:pt x="393" y="1826"/>
                  </a:cubicBezTo>
                  <a:cubicBezTo>
                    <a:pt x="515" y="1949"/>
                    <a:pt x="638" y="2022"/>
                    <a:pt x="809" y="2071"/>
                  </a:cubicBezTo>
                  <a:cubicBezTo>
                    <a:pt x="1986" y="2512"/>
                    <a:pt x="3138" y="3248"/>
                    <a:pt x="4093" y="4203"/>
                  </a:cubicBezTo>
                  <a:cubicBezTo>
                    <a:pt x="4302" y="4412"/>
                    <a:pt x="4577" y="4516"/>
                    <a:pt x="4853" y="4516"/>
                  </a:cubicBezTo>
                  <a:cubicBezTo>
                    <a:pt x="5129" y="4516"/>
                    <a:pt x="5405" y="4412"/>
                    <a:pt x="5613" y="4203"/>
                  </a:cubicBezTo>
                  <a:cubicBezTo>
                    <a:pt x="6030" y="3787"/>
                    <a:pt x="6030" y="3101"/>
                    <a:pt x="5613" y="2684"/>
                  </a:cubicBezTo>
                  <a:cubicBezTo>
                    <a:pt x="4412" y="1507"/>
                    <a:pt x="3015" y="601"/>
                    <a:pt x="1520" y="61"/>
                  </a:cubicBezTo>
                  <a:cubicBezTo>
                    <a:pt x="1401" y="20"/>
                    <a:pt x="1280" y="1"/>
                    <a:pt x="1161"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8"/>
            <p:cNvSpPr/>
            <p:nvPr/>
          </p:nvSpPr>
          <p:spPr>
            <a:xfrm>
              <a:off x="1890575" y="4069550"/>
              <a:ext cx="150150" cy="112900"/>
            </a:xfrm>
            <a:custGeom>
              <a:rect b="b" l="l" r="r" t="t"/>
              <a:pathLst>
                <a:path extrusionOk="0" h="4516" w="6006">
                  <a:moveTo>
                    <a:pt x="1163" y="0"/>
                  </a:moveTo>
                  <a:cubicBezTo>
                    <a:pt x="718" y="0"/>
                    <a:pt x="303" y="277"/>
                    <a:pt x="148" y="723"/>
                  </a:cubicBezTo>
                  <a:cubicBezTo>
                    <a:pt x="1" y="1115"/>
                    <a:pt x="123" y="1556"/>
                    <a:pt x="393" y="1826"/>
                  </a:cubicBezTo>
                  <a:cubicBezTo>
                    <a:pt x="515" y="1948"/>
                    <a:pt x="638" y="2022"/>
                    <a:pt x="785" y="2095"/>
                  </a:cubicBezTo>
                  <a:cubicBezTo>
                    <a:pt x="1986" y="2512"/>
                    <a:pt x="3113" y="3247"/>
                    <a:pt x="4094" y="4203"/>
                  </a:cubicBezTo>
                  <a:cubicBezTo>
                    <a:pt x="4302" y="4411"/>
                    <a:pt x="4572" y="4516"/>
                    <a:pt x="4841" y="4516"/>
                  </a:cubicBezTo>
                  <a:cubicBezTo>
                    <a:pt x="5111" y="4516"/>
                    <a:pt x="5380" y="4411"/>
                    <a:pt x="5589" y="4203"/>
                  </a:cubicBezTo>
                  <a:cubicBezTo>
                    <a:pt x="6005" y="3786"/>
                    <a:pt x="6005" y="3100"/>
                    <a:pt x="5589" y="2684"/>
                  </a:cubicBezTo>
                  <a:cubicBezTo>
                    <a:pt x="4412" y="1507"/>
                    <a:pt x="3015" y="600"/>
                    <a:pt x="1520" y="61"/>
                  </a:cubicBezTo>
                  <a:cubicBezTo>
                    <a:pt x="1402" y="20"/>
                    <a:pt x="1282" y="0"/>
                    <a:pt x="1163"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8"/>
            <p:cNvSpPr/>
            <p:nvPr/>
          </p:nvSpPr>
          <p:spPr>
            <a:xfrm>
              <a:off x="1966550" y="3994100"/>
              <a:ext cx="150150" cy="113000"/>
            </a:xfrm>
            <a:custGeom>
              <a:rect b="b" l="l" r="r" t="t"/>
              <a:pathLst>
                <a:path extrusionOk="0" h="4520" w="6006">
                  <a:moveTo>
                    <a:pt x="1136" y="1"/>
                  </a:moveTo>
                  <a:cubicBezTo>
                    <a:pt x="708" y="1"/>
                    <a:pt x="301" y="262"/>
                    <a:pt x="148" y="702"/>
                  </a:cubicBezTo>
                  <a:cubicBezTo>
                    <a:pt x="1" y="1118"/>
                    <a:pt x="99" y="1535"/>
                    <a:pt x="393" y="1829"/>
                  </a:cubicBezTo>
                  <a:cubicBezTo>
                    <a:pt x="491" y="1927"/>
                    <a:pt x="638" y="2025"/>
                    <a:pt x="785" y="2074"/>
                  </a:cubicBezTo>
                  <a:cubicBezTo>
                    <a:pt x="1986" y="2491"/>
                    <a:pt x="3113" y="3226"/>
                    <a:pt x="4069" y="4207"/>
                  </a:cubicBezTo>
                  <a:cubicBezTo>
                    <a:pt x="4278" y="4415"/>
                    <a:pt x="4553" y="4519"/>
                    <a:pt x="4829" y="4519"/>
                  </a:cubicBezTo>
                  <a:cubicBezTo>
                    <a:pt x="5105" y="4519"/>
                    <a:pt x="5381" y="4415"/>
                    <a:pt x="5589" y="4207"/>
                  </a:cubicBezTo>
                  <a:cubicBezTo>
                    <a:pt x="6006" y="3790"/>
                    <a:pt x="6006" y="3104"/>
                    <a:pt x="5589" y="2687"/>
                  </a:cubicBezTo>
                  <a:cubicBezTo>
                    <a:pt x="4412" y="1511"/>
                    <a:pt x="2991" y="579"/>
                    <a:pt x="1496" y="65"/>
                  </a:cubicBezTo>
                  <a:cubicBezTo>
                    <a:pt x="1378" y="22"/>
                    <a:pt x="1256" y="1"/>
                    <a:pt x="1136" y="1"/>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8"/>
            <p:cNvSpPr/>
            <p:nvPr/>
          </p:nvSpPr>
          <p:spPr>
            <a:xfrm>
              <a:off x="1814600" y="4145525"/>
              <a:ext cx="150750" cy="112900"/>
            </a:xfrm>
            <a:custGeom>
              <a:rect b="b" l="l" r="r" t="t"/>
              <a:pathLst>
                <a:path extrusionOk="0" h="4516" w="6030">
                  <a:moveTo>
                    <a:pt x="1161" y="0"/>
                  </a:moveTo>
                  <a:cubicBezTo>
                    <a:pt x="716" y="0"/>
                    <a:pt x="302" y="273"/>
                    <a:pt x="148" y="698"/>
                  </a:cubicBezTo>
                  <a:cubicBezTo>
                    <a:pt x="1" y="1115"/>
                    <a:pt x="123" y="1556"/>
                    <a:pt x="393" y="1826"/>
                  </a:cubicBezTo>
                  <a:cubicBezTo>
                    <a:pt x="515" y="1948"/>
                    <a:pt x="638" y="2022"/>
                    <a:pt x="809" y="2071"/>
                  </a:cubicBezTo>
                  <a:cubicBezTo>
                    <a:pt x="1986" y="2512"/>
                    <a:pt x="3138" y="3247"/>
                    <a:pt x="4094" y="4203"/>
                  </a:cubicBezTo>
                  <a:cubicBezTo>
                    <a:pt x="4302" y="4412"/>
                    <a:pt x="4578" y="4516"/>
                    <a:pt x="4853" y="4516"/>
                  </a:cubicBezTo>
                  <a:cubicBezTo>
                    <a:pt x="5129" y="4516"/>
                    <a:pt x="5405" y="4412"/>
                    <a:pt x="5613" y="4203"/>
                  </a:cubicBezTo>
                  <a:cubicBezTo>
                    <a:pt x="6030" y="3787"/>
                    <a:pt x="6030" y="3100"/>
                    <a:pt x="5613" y="2684"/>
                  </a:cubicBezTo>
                  <a:cubicBezTo>
                    <a:pt x="4412" y="1507"/>
                    <a:pt x="3015" y="600"/>
                    <a:pt x="1520" y="61"/>
                  </a:cubicBezTo>
                  <a:cubicBezTo>
                    <a:pt x="1401" y="20"/>
                    <a:pt x="1280" y="0"/>
                    <a:pt x="1161" y="0"/>
                  </a:cubicBezTo>
                  <a:close/>
                </a:path>
              </a:pathLst>
            </a:custGeom>
            <a:solidFill>
              <a:srgbClr val="4C4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6" name="Google Shape;696;p58"/>
          <p:cNvSpPr/>
          <p:nvPr/>
        </p:nvSpPr>
        <p:spPr>
          <a:xfrm>
            <a:off x="6058662" y="6316501"/>
            <a:ext cx="720013" cy="708674"/>
          </a:xfrm>
          <a:custGeom>
            <a:rect b="b" l="l" r="r" t="t"/>
            <a:pathLst>
              <a:path extrusionOk="0" h="27997" w="27997">
                <a:moveTo>
                  <a:pt x="14005" y="0"/>
                </a:moveTo>
                <a:cubicBezTo>
                  <a:pt x="6275" y="0"/>
                  <a:pt x="0" y="6262"/>
                  <a:pt x="0" y="13992"/>
                </a:cubicBezTo>
                <a:cubicBezTo>
                  <a:pt x="0" y="21722"/>
                  <a:pt x="6275" y="27996"/>
                  <a:pt x="14005" y="27996"/>
                </a:cubicBezTo>
                <a:cubicBezTo>
                  <a:pt x="21735" y="27996"/>
                  <a:pt x="27997" y="21722"/>
                  <a:pt x="27997" y="13992"/>
                </a:cubicBezTo>
                <a:cubicBezTo>
                  <a:pt x="27997" y="6262"/>
                  <a:pt x="21735" y="0"/>
                  <a:pt x="14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97" name="Google Shape;697;p58"/>
          <p:cNvGrpSpPr/>
          <p:nvPr/>
        </p:nvGrpSpPr>
        <p:grpSpPr>
          <a:xfrm>
            <a:off x="6260161" y="6412150"/>
            <a:ext cx="320437" cy="519957"/>
            <a:chOff x="2113000" y="1488600"/>
            <a:chExt cx="909300" cy="1493700"/>
          </a:xfrm>
        </p:grpSpPr>
        <p:sp>
          <p:nvSpPr>
            <p:cNvPr id="698" name="Google Shape;698;p58"/>
            <p:cNvSpPr/>
            <p:nvPr/>
          </p:nvSpPr>
          <p:spPr>
            <a:xfrm>
              <a:off x="2535175" y="2884850"/>
              <a:ext cx="97425" cy="97450"/>
            </a:xfrm>
            <a:custGeom>
              <a:rect b="b" l="l" r="r" t="t"/>
              <a:pathLst>
                <a:path extrusionOk="0" h="3898" w="3897">
                  <a:moveTo>
                    <a:pt x="0" y="0"/>
                  </a:moveTo>
                  <a:lnTo>
                    <a:pt x="0" y="3897"/>
                  </a:lnTo>
                  <a:lnTo>
                    <a:pt x="2598" y="3897"/>
                  </a:lnTo>
                  <a:cubicBezTo>
                    <a:pt x="3309" y="3897"/>
                    <a:pt x="3897" y="3309"/>
                    <a:pt x="3897" y="2598"/>
                  </a:cubicBezTo>
                  <a:lnTo>
                    <a:pt x="3897"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8"/>
            <p:cNvSpPr/>
            <p:nvPr/>
          </p:nvSpPr>
          <p:spPr>
            <a:xfrm>
              <a:off x="2502700" y="2884850"/>
              <a:ext cx="64950" cy="97450"/>
            </a:xfrm>
            <a:custGeom>
              <a:rect b="b" l="l" r="r" t="t"/>
              <a:pathLst>
                <a:path extrusionOk="0" h="3898" w="2598">
                  <a:moveTo>
                    <a:pt x="0" y="0"/>
                  </a:moveTo>
                  <a:lnTo>
                    <a:pt x="0" y="2598"/>
                  </a:lnTo>
                  <a:cubicBezTo>
                    <a:pt x="0" y="3309"/>
                    <a:pt x="564" y="3897"/>
                    <a:pt x="1299" y="3897"/>
                  </a:cubicBezTo>
                  <a:lnTo>
                    <a:pt x="2598" y="3897"/>
                  </a:lnTo>
                  <a:lnTo>
                    <a:pt x="2598" y="0"/>
                  </a:ln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8"/>
            <p:cNvSpPr/>
            <p:nvPr/>
          </p:nvSpPr>
          <p:spPr>
            <a:xfrm>
              <a:off x="2437750" y="2852375"/>
              <a:ext cx="259800" cy="64975"/>
            </a:xfrm>
            <a:custGeom>
              <a:rect b="b" l="l" r="r" t="t"/>
              <a:pathLst>
                <a:path extrusionOk="0" h="2599" w="10392">
                  <a:moveTo>
                    <a:pt x="5196" y="0"/>
                  </a:moveTo>
                  <a:lnTo>
                    <a:pt x="0" y="1299"/>
                  </a:lnTo>
                  <a:cubicBezTo>
                    <a:pt x="0" y="2010"/>
                    <a:pt x="564" y="2598"/>
                    <a:pt x="1299" y="2598"/>
                  </a:cubicBezTo>
                  <a:lnTo>
                    <a:pt x="9093" y="2598"/>
                  </a:lnTo>
                  <a:cubicBezTo>
                    <a:pt x="9804" y="2598"/>
                    <a:pt x="10392" y="2010"/>
                    <a:pt x="10392" y="1299"/>
                  </a:cubicBezTo>
                  <a:lnTo>
                    <a:pt x="5196"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8"/>
            <p:cNvSpPr/>
            <p:nvPr/>
          </p:nvSpPr>
          <p:spPr>
            <a:xfrm>
              <a:off x="2113000" y="1488600"/>
              <a:ext cx="909300" cy="1396275"/>
            </a:xfrm>
            <a:custGeom>
              <a:rect b="b" l="l" r="r" t="t"/>
              <a:pathLst>
                <a:path extrusionOk="0" h="55851" w="36372">
                  <a:moveTo>
                    <a:pt x="18186" y="2911"/>
                  </a:moveTo>
                  <a:cubicBezTo>
                    <a:pt x="18701" y="2911"/>
                    <a:pt x="19142" y="3352"/>
                    <a:pt x="19142" y="3892"/>
                  </a:cubicBezTo>
                  <a:cubicBezTo>
                    <a:pt x="19142" y="4431"/>
                    <a:pt x="18701" y="4872"/>
                    <a:pt x="18186" y="4872"/>
                  </a:cubicBezTo>
                  <a:cubicBezTo>
                    <a:pt x="17647" y="4872"/>
                    <a:pt x="17206" y="4431"/>
                    <a:pt x="17206" y="3892"/>
                  </a:cubicBezTo>
                  <a:cubicBezTo>
                    <a:pt x="17206" y="3352"/>
                    <a:pt x="17647" y="2911"/>
                    <a:pt x="18186" y="2911"/>
                  </a:cubicBezTo>
                  <a:close/>
                  <a:moveTo>
                    <a:pt x="18174" y="1"/>
                  </a:moveTo>
                  <a:cubicBezTo>
                    <a:pt x="17291" y="1"/>
                    <a:pt x="16409" y="154"/>
                    <a:pt x="15564" y="460"/>
                  </a:cubicBezTo>
                  <a:lnTo>
                    <a:pt x="2574" y="5092"/>
                  </a:lnTo>
                  <a:cubicBezTo>
                    <a:pt x="1030" y="5632"/>
                    <a:pt x="0" y="7102"/>
                    <a:pt x="0" y="8744"/>
                  </a:cubicBezTo>
                  <a:lnTo>
                    <a:pt x="0" y="46120"/>
                  </a:lnTo>
                  <a:cubicBezTo>
                    <a:pt x="0" y="47762"/>
                    <a:pt x="1030" y="49233"/>
                    <a:pt x="2574" y="49796"/>
                  </a:cubicBezTo>
                  <a:lnTo>
                    <a:pt x="3897" y="50262"/>
                  </a:lnTo>
                  <a:cubicBezTo>
                    <a:pt x="7157" y="51439"/>
                    <a:pt x="10539" y="52174"/>
                    <a:pt x="13946" y="52517"/>
                  </a:cubicBezTo>
                  <a:lnTo>
                    <a:pt x="13946" y="54600"/>
                  </a:lnTo>
                  <a:cubicBezTo>
                    <a:pt x="13382" y="54747"/>
                    <a:pt x="12990" y="55237"/>
                    <a:pt x="12990" y="55850"/>
                  </a:cubicBezTo>
                  <a:lnTo>
                    <a:pt x="23382" y="55850"/>
                  </a:lnTo>
                  <a:cubicBezTo>
                    <a:pt x="23382" y="55237"/>
                    <a:pt x="22965" y="54747"/>
                    <a:pt x="22401" y="54600"/>
                  </a:cubicBezTo>
                  <a:lnTo>
                    <a:pt x="22401" y="52517"/>
                  </a:lnTo>
                  <a:cubicBezTo>
                    <a:pt x="25808" y="52174"/>
                    <a:pt x="29190" y="51439"/>
                    <a:pt x="32450" y="50262"/>
                  </a:cubicBezTo>
                  <a:lnTo>
                    <a:pt x="33774" y="49796"/>
                  </a:lnTo>
                  <a:cubicBezTo>
                    <a:pt x="35318" y="49233"/>
                    <a:pt x="36371" y="47762"/>
                    <a:pt x="36371" y="46120"/>
                  </a:cubicBezTo>
                  <a:lnTo>
                    <a:pt x="36371" y="8744"/>
                  </a:lnTo>
                  <a:cubicBezTo>
                    <a:pt x="36371" y="7102"/>
                    <a:pt x="35318" y="5632"/>
                    <a:pt x="33774" y="5092"/>
                  </a:cubicBezTo>
                  <a:lnTo>
                    <a:pt x="20784" y="460"/>
                  </a:lnTo>
                  <a:cubicBezTo>
                    <a:pt x="19938" y="154"/>
                    <a:pt x="19056" y="1"/>
                    <a:pt x="18174"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8"/>
            <p:cNvSpPr/>
            <p:nvPr/>
          </p:nvSpPr>
          <p:spPr>
            <a:xfrm>
              <a:off x="2185925" y="2105450"/>
              <a:ext cx="762850" cy="746950"/>
            </a:xfrm>
            <a:custGeom>
              <a:rect b="b" l="l" r="r" t="t"/>
              <a:pathLst>
                <a:path extrusionOk="0" h="29878" w="30514">
                  <a:moveTo>
                    <a:pt x="15269" y="1"/>
                  </a:moveTo>
                  <a:lnTo>
                    <a:pt x="0" y="5197"/>
                  </a:lnTo>
                  <a:lnTo>
                    <a:pt x="0" y="21446"/>
                  </a:lnTo>
                  <a:cubicBezTo>
                    <a:pt x="0" y="21863"/>
                    <a:pt x="245" y="22230"/>
                    <a:pt x="637" y="22353"/>
                  </a:cubicBezTo>
                  <a:lnTo>
                    <a:pt x="1961" y="22843"/>
                  </a:lnTo>
                  <a:cubicBezTo>
                    <a:pt x="5245" y="24020"/>
                    <a:pt x="8676" y="24730"/>
                    <a:pt x="12156" y="25024"/>
                  </a:cubicBezTo>
                  <a:cubicBezTo>
                    <a:pt x="13161" y="25098"/>
                    <a:pt x="13970" y="25931"/>
                    <a:pt x="13970" y="26961"/>
                  </a:cubicBezTo>
                  <a:lnTo>
                    <a:pt x="13970" y="29877"/>
                  </a:lnTo>
                  <a:lnTo>
                    <a:pt x="16568" y="29877"/>
                  </a:lnTo>
                  <a:lnTo>
                    <a:pt x="16568" y="26961"/>
                  </a:lnTo>
                  <a:cubicBezTo>
                    <a:pt x="16568" y="25931"/>
                    <a:pt x="17352" y="25098"/>
                    <a:pt x="18357" y="25024"/>
                  </a:cubicBezTo>
                  <a:cubicBezTo>
                    <a:pt x="21837" y="24730"/>
                    <a:pt x="25269" y="24020"/>
                    <a:pt x="28553" y="22843"/>
                  </a:cubicBezTo>
                  <a:lnTo>
                    <a:pt x="29876" y="22377"/>
                  </a:lnTo>
                  <a:cubicBezTo>
                    <a:pt x="30268" y="22230"/>
                    <a:pt x="30513" y="21863"/>
                    <a:pt x="30513" y="21446"/>
                  </a:cubicBezTo>
                  <a:lnTo>
                    <a:pt x="30513" y="5197"/>
                  </a:lnTo>
                  <a:lnTo>
                    <a:pt x="15269" y="1"/>
                  </a:ln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8"/>
            <p:cNvSpPr/>
            <p:nvPr/>
          </p:nvSpPr>
          <p:spPr>
            <a:xfrm>
              <a:off x="2258825" y="2105450"/>
              <a:ext cx="503675" cy="555150"/>
            </a:xfrm>
            <a:custGeom>
              <a:rect b="b" l="l" r="r" t="t"/>
              <a:pathLst>
                <a:path extrusionOk="0" h="22206" w="20147">
                  <a:moveTo>
                    <a:pt x="12353" y="1"/>
                  </a:moveTo>
                  <a:lnTo>
                    <a:pt x="1" y="4192"/>
                  </a:lnTo>
                  <a:lnTo>
                    <a:pt x="1" y="18677"/>
                  </a:lnTo>
                  <a:cubicBezTo>
                    <a:pt x="1" y="19534"/>
                    <a:pt x="540" y="20294"/>
                    <a:pt x="1349" y="20539"/>
                  </a:cubicBezTo>
                  <a:cubicBezTo>
                    <a:pt x="4902" y="21642"/>
                    <a:pt x="8603" y="22206"/>
                    <a:pt x="12353" y="22206"/>
                  </a:cubicBezTo>
                  <a:lnTo>
                    <a:pt x="12426" y="22206"/>
                  </a:lnTo>
                  <a:cubicBezTo>
                    <a:pt x="16691" y="22206"/>
                    <a:pt x="20147" y="18701"/>
                    <a:pt x="20147" y="14437"/>
                  </a:cubicBezTo>
                  <a:lnTo>
                    <a:pt x="20147" y="2648"/>
                  </a:lnTo>
                  <a:lnTo>
                    <a:pt x="12353" y="1"/>
                  </a:ln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8"/>
            <p:cNvSpPr/>
            <p:nvPr/>
          </p:nvSpPr>
          <p:spPr>
            <a:xfrm>
              <a:off x="2185925" y="1603625"/>
              <a:ext cx="762850" cy="631750"/>
            </a:xfrm>
            <a:custGeom>
              <a:rect b="b" l="l" r="r" t="t"/>
              <a:pathLst>
                <a:path extrusionOk="0" h="25270" w="30514">
                  <a:moveTo>
                    <a:pt x="10053" y="0"/>
                  </a:moveTo>
                  <a:cubicBezTo>
                    <a:pt x="9823" y="0"/>
                    <a:pt x="9589" y="40"/>
                    <a:pt x="9362" y="124"/>
                  </a:cubicBezTo>
                  <a:lnTo>
                    <a:pt x="637" y="3236"/>
                  </a:lnTo>
                  <a:cubicBezTo>
                    <a:pt x="245" y="3384"/>
                    <a:pt x="0" y="3751"/>
                    <a:pt x="0" y="4143"/>
                  </a:cubicBezTo>
                  <a:lnTo>
                    <a:pt x="0" y="25270"/>
                  </a:lnTo>
                  <a:lnTo>
                    <a:pt x="30513" y="25270"/>
                  </a:lnTo>
                  <a:lnTo>
                    <a:pt x="30513" y="4143"/>
                  </a:lnTo>
                  <a:cubicBezTo>
                    <a:pt x="30513" y="3751"/>
                    <a:pt x="30268" y="3384"/>
                    <a:pt x="29876" y="3236"/>
                  </a:cubicBezTo>
                  <a:lnTo>
                    <a:pt x="21151" y="124"/>
                  </a:lnTo>
                  <a:cubicBezTo>
                    <a:pt x="20925" y="40"/>
                    <a:pt x="20691" y="0"/>
                    <a:pt x="20460" y="0"/>
                  </a:cubicBezTo>
                  <a:cubicBezTo>
                    <a:pt x="19743" y="0"/>
                    <a:pt x="19059" y="387"/>
                    <a:pt x="18725" y="1055"/>
                  </a:cubicBezTo>
                  <a:cubicBezTo>
                    <a:pt x="18087" y="2330"/>
                    <a:pt x="16789" y="3187"/>
                    <a:pt x="15269" y="3187"/>
                  </a:cubicBezTo>
                  <a:cubicBezTo>
                    <a:pt x="13749" y="3187"/>
                    <a:pt x="12426" y="2330"/>
                    <a:pt x="11789" y="1055"/>
                  </a:cubicBezTo>
                  <a:cubicBezTo>
                    <a:pt x="11455" y="387"/>
                    <a:pt x="10770" y="0"/>
                    <a:pt x="10053"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8"/>
            <p:cNvSpPr/>
            <p:nvPr/>
          </p:nvSpPr>
          <p:spPr>
            <a:xfrm>
              <a:off x="2567625" y="1603625"/>
              <a:ext cx="381150" cy="631750"/>
            </a:xfrm>
            <a:custGeom>
              <a:rect b="b" l="l" r="r" t="t"/>
              <a:pathLst>
                <a:path extrusionOk="0" h="25270" w="15246">
                  <a:moveTo>
                    <a:pt x="5192" y="0"/>
                  </a:moveTo>
                  <a:cubicBezTo>
                    <a:pt x="4475" y="0"/>
                    <a:pt x="3791" y="387"/>
                    <a:pt x="3457" y="1055"/>
                  </a:cubicBezTo>
                  <a:cubicBezTo>
                    <a:pt x="2819" y="2330"/>
                    <a:pt x="1521" y="3187"/>
                    <a:pt x="1" y="3187"/>
                  </a:cubicBezTo>
                  <a:lnTo>
                    <a:pt x="1" y="25270"/>
                  </a:lnTo>
                  <a:lnTo>
                    <a:pt x="15245" y="25270"/>
                  </a:lnTo>
                  <a:lnTo>
                    <a:pt x="15245" y="4143"/>
                  </a:lnTo>
                  <a:cubicBezTo>
                    <a:pt x="15245" y="3751"/>
                    <a:pt x="15000" y="3384"/>
                    <a:pt x="14608" y="3236"/>
                  </a:cubicBezTo>
                  <a:lnTo>
                    <a:pt x="5883" y="124"/>
                  </a:lnTo>
                  <a:cubicBezTo>
                    <a:pt x="5657" y="40"/>
                    <a:pt x="5423" y="0"/>
                    <a:pt x="5192" y="0"/>
                  </a:cubicBezTo>
                  <a:close/>
                </a:path>
              </a:pathLst>
            </a:custGeom>
            <a:solidFill>
              <a:srgbClr val="5BCEC7">
                <a:alpha val="151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8"/>
            <p:cNvSpPr/>
            <p:nvPr/>
          </p:nvSpPr>
          <p:spPr>
            <a:xfrm>
              <a:off x="2307850" y="2332775"/>
              <a:ext cx="97450" cy="97450"/>
            </a:xfrm>
            <a:custGeom>
              <a:rect b="b" l="l" r="r" t="t"/>
              <a:pathLst>
                <a:path extrusionOk="0" h="3898" w="3898">
                  <a:moveTo>
                    <a:pt x="1936" y="1"/>
                  </a:moveTo>
                  <a:cubicBezTo>
                    <a:pt x="858" y="1"/>
                    <a:pt x="0" y="883"/>
                    <a:pt x="0" y="1961"/>
                  </a:cubicBezTo>
                  <a:cubicBezTo>
                    <a:pt x="0" y="3015"/>
                    <a:pt x="858" y="3898"/>
                    <a:pt x="1936" y="3898"/>
                  </a:cubicBezTo>
                  <a:cubicBezTo>
                    <a:pt x="3015" y="3898"/>
                    <a:pt x="3897" y="3015"/>
                    <a:pt x="3897" y="1961"/>
                  </a:cubicBezTo>
                  <a:cubicBezTo>
                    <a:pt x="3897" y="883"/>
                    <a:pt x="3015" y="1"/>
                    <a:pt x="1936"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8"/>
            <p:cNvSpPr/>
            <p:nvPr/>
          </p:nvSpPr>
          <p:spPr>
            <a:xfrm>
              <a:off x="2502700" y="2430200"/>
              <a:ext cx="97425" cy="97450"/>
            </a:xfrm>
            <a:custGeom>
              <a:rect b="b" l="l" r="r" t="t"/>
              <a:pathLst>
                <a:path extrusionOk="0" h="3898" w="3897">
                  <a:moveTo>
                    <a:pt x="1936" y="1"/>
                  </a:moveTo>
                  <a:cubicBezTo>
                    <a:pt x="858" y="1"/>
                    <a:pt x="0" y="883"/>
                    <a:pt x="0" y="1961"/>
                  </a:cubicBezTo>
                  <a:cubicBezTo>
                    <a:pt x="0" y="3015"/>
                    <a:pt x="858" y="3898"/>
                    <a:pt x="1936" y="3898"/>
                  </a:cubicBezTo>
                  <a:cubicBezTo>
                    <a:pt x="3015" y="3898"/>
                    <a:pt x="3897" y="3015"/>
                    <a:pt x="3897" y="1961"/>
                  </a:cubicBezTo>
                  <a:cubicBezTo>
                    <a:pt x="3897" y="883"/>
                    <a:pt x="3015" y="1"/>
                    <a:pt x="1936"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8"/>
            <p:cNvSpPr/>
            <p:nvPr/>
          </p:nvSpPr>
          <p:spPr>
            <a:xfrm>
              <a:off x="2372800" y="2527625"/>
              <a:ext cx="97450" cy="97450"/>
            </a:xfrm>
            <a:custGeom>
              <a:rect b="b" l="l" r="r" t="t"/>
              <a:pathLst>
                <a:path extrusionOk="0" h="3898" w="3898">
                  <a:moveTo>
                    <a:pt x="1936" y="1"/>
                  </a:moveTo>
                  <a:cubicBezTo>
                    <a:pt x="858" y="1"/>
                    <a:pt x="0" y="883"/>
                    <a:pt x="0" y="1961"/>
                  </a:cubicBezTo>
                  <a:cubicBezTo>
                    <a:pt x="0" y="3040"/>
                    <a:pt x="858" y="3897"/>
                    <a:pt x="1936" y="3897"/>
                  </a:cubicBezTo>
                  <a:cubicBezTo>
                    <a:pt x="3015" y="3897"/>
                    <a:pt x="3897" y="3040"/>
                    <a:pt x="3897" y="1961"/>
                  </a:cubicBezTo>
                  <a:cubicBezTo>
                    <a:pt x="3897" y="883"/>
                    <a:pt x="3015" y="1"/>
                    <a:pt x="1936"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8"/>
            <p:cNvSpPr/>
            <p:nvPr/>
          </p:nvSpPr>
          <p:spPr>
            <a:xfrm>
              <a:off x="2299275" y="1756200"/>
              <a:ext cx="536150" cy="49050"/>
            </a:xfrm>
            <a:custGeom>
              <a:rect b="b" l="l" r="r" t="t"/>
              <a:pathLst>
                <a:path extrusionOk="0" h="1962" w="21446">
                  <a:moveTo>
                    <a:pt x="980" y="1"/>
                  </a:moveTo>
                  <a:cubicBezTo>
                    <a:pt x="441" y="1"/>
                    <a:pt x="0" y="442"/>
                    <a:pt x="0" y="981"/>
                  </a:cubicBezTo>
                  <a:cubicBezTo>
                    <a:pt x="0" y="1521"/>
                    <a:pt x="441" y="1962"/>
                    <a:pt x="980" y="1962"/>
                  </a:cubicBezTo>
                  <a:lnTo>
                    <a:pt x="20465" y="1962"/>
                  </a:lnTo>
                  <a:cubicBezTo>
                    <a:pt x="21004" y="1962"/>
                    <a:pt x="21445" y="1521"/>
                    <a:pt x="21445" y="981"/>
                  </a:cubicBezTo>
                  <a:cubicBezTo>
                    <a:pt x="21445" y="442"/>
                    <a:pt x="21004" y="1"/>
                    <a:pt x="2046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8"/>
            <p:cNvSpPr/>
            <p:nvPr/>
          </p:nvSpPr>
          <p:spPr>
            <a:xfrm>
              <a:off x="2299275" y="1853625"/>
              <a:ext cx="536150" cy="49050"/>
            </a:xfrm>
            <a:custGeom>
              <a:rect b="b" l="l" r="r" t="t"/>
              <a:pathLst>
                <a:path extrusionOk="0" h="1962" w="21446">
                  <a:moveTo>
                    <a:pt x="980" y="1"/>
                  </a:moveTo>
                  <a:cubicBezTo>
                    <a:pt x="441" y="1"/>
                    <a:pt x="0" y="442"/>
                    <a:pt x="0" y="981"/>
                  </a:cubicBezTo>
                  <a:cubicBezTo>
                    <a:pt x="0" y="1520"/>
                    <a:pt x="441" y="1962"/>
                    <a:pt x="980" y="1962"/>
                  </a:cubicBezTo>
                  <a:lnTo>
                    <a:pt x="20465" y="1962"/>
                  </a:lnTo>
                  <a:cubicBezTo>
                    <a:pt x="21004" y="1962"/>
                    <a:pt x="21445" y="1520"/>
                    <a:pt x="21445" y="981"/>
                  </a:cubicBezTo>
                  <a:cubicBezTo>
                    <a:pt x="21445" y="442"/>
                    <a:pt x="21004" y="1"/>
                    <a:pt x="2046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8"/>
            <p:cNvSpPr/>
            <p:nvPr/>
          </p:nvSpPr>
          <p:spPr>
            <a:xfrm>
              <a:off x="2299275" y="1951050"/>
              <a:ext cx="536150" cy="49050"/>
            </a:xfrm>
            <a:custGeom>
              <a:rect b="b" l="l" r="r" t="t"/>
              <a:pathLst>
                <a:path extrusionOk="0" h="1962" w="21446">
                  <a:moveTo>
                    <a:pt x="980" y="1"/>
                  </a:moveTo>
                  <a:cubicBezTo>
                    <a:pt x="441" y="1"/>
                    <a:pt x="0" y="442"/>
                    <a:pt x="0" y="981"/>
                  </a:cubicBezTo>
                  <a:cubicBezTo>
                    <a:pt x="0" y="1520"/>
                    <a:pt x="441" y="1961"/>
                    <a:pt x="980" y="1961"/>
                  </a:cubicBezTo>
                  <a:lnTo>
                    <a:pt x="20465" y="1961"/>
                  </a:lnTo>
                  <a:cubicBezTo>
                    <a:pt x="21004" y="1961"/>
                    <a:pt x="21445" y="1520"/>
                    <a:pt x="21445" y="981"/>
                  </a:cubicBezTo>
                  <a:cubicBezTo>
                    <a:pt x="21445" y="442"/>
                    <a:pt x="21004" y="1"/>
                    <a:pt x="2046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8"/>
            <p:cNvSpPr/>
            <p:nvPr/>
          </p:nvSpPr>
          <p:spPr>
            <a:xfrm>
              <a:off x="2299275" y="2048475"/>
              <a:ext cx="536150" cy="49050"/>
            </a:xfrm>
            <a:custGeom>
              <a:rect b="b" l="l" r="r" t="t"/>
              <a:pathLst>
                <a:path extrusionOk="0" h="1962" w="21446">
                  <a:moveTo>
                    <a:pt x="980" y="1"/>
                  </a:moveTo>
                  <a:cubicBezTo>
                    <a:pt x="441" y="1"/>
                    <a:pt x="0" y="442"/>
                    <a:pt x="0" y="981"/>
                  </a:cubicBezTo>
                  <a:cubicBezTo>
                    <a:pt x="0" y="1520"/>
                    <a:pt x="441" y="1961"/>
                    <a:pt x="980" y="1961"/>
                  </a:cubicBezTo>
                  <a:lnTo>
                    <a:pt x="20465" y="1961"/>
                  </a:lnTo>
                  <a:cubicBezTo>
                    <a:pt x="21004" y="1961"/>
                    <a:pt x="21445" y="1520"/>
                    <a:pt x="21445" y="981"/>
                  </a:cubicBezTo>
                  <a:cubicBezTo>
                    <a:pt x="21445" y="442"/>
                    <a:pt x="21004" y="1"/>
                    <a:pt x="20465" y="1"/>
                  </a:cubicBezTo>
                  <a:close/>
                </a:path>
              </a:pathLst>
            </a:custGeom>
            <a:solidFill>
              <a:srgbClr val="455A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59"/>
          <p:cNvSpPr/>
          <p:nvPr/>
        </p:nvSpPr>
        <p:spPr>
          <a:xfrm>
            <a:off x="801800" y="781275"/>
            <a:ext cx="6088800" cy="55449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8" name="Google Shape;718;p59"/>
          <p:cNvCxnSpPr/>
          <p:nvPr/>
        </p:nvCxnSpPr>
        <p:spPr>
          <a:xfrm>
            <a:off x="2326625" y="7078400"/>
            <a:ext cx="2943000" cy="0"/>
          </a:xfrm>
          <a:prstGeom prst="straightConnector1">
            <a:avLst/>
          </a:prstGeom>
          <a:noFill/>
          <a:ln cap="flat" cmpd="sng" w="19050">
            <a:solidFill>
              <a:srgbClr val="83C5BE"/>
            </a:solidFill>
            <a:prstDash val="solid"/>
            <a:round/>
            <a:headEnd len="med" w="med" type="oval"/>
            <a:tailEnd len="med" w="med" type="oval"/>
          </a:ln>
        </p:spPr>
      </p:cxnSp>
      <p:sp>
        <p:nvSpPr>
          <p:cNvPr id="719" name="Google Shape;719;p59"/>
          <p:cNvSpPr txBox="1"/>
          <p:nvPr/>
        </p:nvSpPr>
        <p:spPr>
          <a:xfrm>
            <a:off x="155163" y="6622404"/>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rgbClr val="006D77"/>
                </a:solidFill>
                <a:latin typeface="Lora"/>
                <a:ea typeface="Lora"/>
                <a:cs typeface="Lora"/>
                <a:sym typeface="Lora"/>
              </a:rPr>
              <a:t>Esophageal Perforation</a:t>
            </a:r>
            <a:endParaRPr b="1" i="0" sz="2200" u="none" cap="none" strike="noStrike">
              <a:solidFill>
                <a:srgbClr val="006D77"/>
              </a:solidFill>
              <a:latin typeface="Lora"/>
              <a:ea typeface="Lora"/>
              <a:cs typeface="Lora"/>
              <a:sym typeface="Lora"/>
            </a:endParaRPr>
          </a:p>
        </p:txBody>
      </p:sp>
      <p:sp>
        <p:nvSpPr>
          <p:cNvPr id="720" name="Google Shape;720;p59"/>
          <p:cNvSpPr txBox="1"/>
          <p:nvPr/>
        </p:nvSpPr>
        <p:spPr>
          <a:xfrm>
            <a:off x="799138" y="76984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9"/>
          <p:cNvSpPr txBox="1"/>
          <p:nvPr/>
        </p:nvSpPr>
        <p:spPr>
          <a:xfrm>
            <a:off x="2543213" y="6017025"/>
            <a:ext cx="3000000" cy="367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Case will be continued...</a:t>
            </a:r>
            <a:endParaRPr sz="1000">
              <a:solidFill>
                <a:srgbClr val="CC0000"/>
              </a:solidFill>
            </a:endParaRPr>
          </a:p>
        </p:txBody>
      </p:sp>
      <p:sp>
        <p:nvSpPr>
          <p:cNvPr id="722" name="Google Shape;722;p59"/>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9"/>
          <p:cNvSpPr/>
          <p:nvPr/>
        </p:nvSpPr>
        <p:spPr>
          <a:xfrm flipH="1">
            <a:off x="487786" y="460888"/>
            <a:ext cx="5545885" cy="66844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59"/>
          <p:cNvSpPr txBox="1"/>
          <p:nvPr/>
        </p:nvSpPr>
        <p:spPr>
          <a:xfrm>
            <a:off x="114281" y="571391"/>
            <a:ext cx="6333300" cy="90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E29578"/>
                </a:solidFill>
                <a:latin typeface="Lora"/>
                <a:ea typeface="Lora"/>
                <a:cs typeface="Lora"/>
                <a:sym typeface="Lora"/>
              </a:rPr>
              <a:t>Now, let us </a:t>
            </a:r>
            <a:r>
              <a:rPr b="1" lang="en-GB" sz="1800">
                <a:solidFill>
                  <a:srgbClr val="E29578"/>
                </a:solidFill>
                <a:latin typeface="Lora"/>
                <a:ea typeface="Lora"/>
                <a:cs typeface="Lora"/>
                <a:sym typeface="Lora"/>
              </a:rPr>
              <a:t>continue</a:t>
            </a:r>
            <a:r>
              <a:rPr b="1" i="0" lang="en-GB" sz="1800" u="none" cap="none" strike="noStrike">
                <a:solidFill>
                  <a:srgbClr val="E29578"/>
                </a:solidFill>
                <a:latin typeface="Lora"/>
                <a:ea typeface="Lora"/>
                <a:cs typeface="Lora"/>
                <a:sym typeface="Lora"/>
              </a:rPr>
              <a:t> </a:t>
            </a:r>
            <a:r>
              <a:rPr b="1" lang="en-GB" sz="1800">
                <a:solidFill>
                  <a:srgbClr val="E29578"/>
                </a:solidFill>
                <a:latin typeface="Lora"/>
                <a:ea typeface="Lora"/>
                <a:cs typeface="Lora"/>
                <a:sym typeface="Lora"/>
              </a:rPr>
              <a:t>case (1)</a:t>
            </a:r>
            <a:endParaRPr b="1" i="0" sz="1800" u="none" cap="none" strike="noStrike">
              <a:solidFill>
                <a:srgbClr val="E29578"/>
              </a:solidFill>
              <a:latin typeface="Lora"/>
              <a:ea typeface="Lora"/>
              <a:cs typeface="Lora"/>
              <a:sym typeface="Lora"/>
            </a:endParaRPr>
          </a:p>
        </p:txBody>
      </p:sp>
      <p:sp>
        <p:nvSpPr>
          <p:cNvPr id="725" name="Google Shape;725;p59"/>
          <p:cNvSpPr txBox="1"/>
          <p:nvPr/>
        </p:nvSpPr>
        <p:spPr>
          <a:xfrm>
            <a:off x="1226107" y="1246089"/>
            <a:ext cx="5442900" cy="1002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SzPts val="1300"/>
              <a:buFont typeface="Mada"/>
              <a:buChar char="●"/>
            </a:pPr>
            <a:r>
              <a:rPr b="1" lang="en-GB" sz="1300">
                <a:latin typeface="Mada"/>
                <a:ea typeface="Mada"/>
                <a:cs typeface="Mada"/>
                <a:sym typeface="Mada"/>
              </a:rPr>
              <a:t>3 months later, you did endoscopy for the patient, 6 hour post-endoscopy patient start to complain of: </a:t>
            </a:r>
            <a:endParaRPr b="1" sz="1300">
              <a:latin typeface="Mada"/>
              <a:ea typeface="Mada"/>
              <a:cs typeface="Mada"/>
              <a:sym typeface="Mada"/>
            </a:endParaRPr>
          </a:p>
          <a:p>
            <a:pPr indent="-311150" lvl="1" marL="914400" marR="0" rtl="0" algn="l">
              <a:lnSpc>
                <a:spcPct val="100000"/>
              </a:lnSpc>
              <a:spcBef>
                <a:spcPts val="0"/>
              </a:spcBef>
              <a:spcAft>
                <a:spcPts val="0"/>
              </a:spcAft>
              <a:buSzPts val="1300"/>
              <a:buFont typeface="Mada"/>
              <a:buChar char="○"/>
            </a:pPr>
            <a:r>
              <a:rPr lang="en-GB" sz="1300">
                <a:latin typeface="Mada"/>
                <a:ea typeface="Mada"/>
                <a:cs typeface="Mada"/>
                <a:sym typeface="Mada"/>
              </a:rPr>
              <a:t>Chest Pain</a:t>
            </a:r>
            <a:endParaRPr sz="1300">
              <a:latin typeface="Mada"/>
              <a:ea typeface="Mada"/>
              <a:cs typeface="Mada"/>
              <a:sym typeface="Mada"/>
            </a:endParaRPr>
          </a:p>
          <a:p>
            <a:pPr indent="-311150" lvl="1" marL="914400" marR="0" rtl="0" algn="l">
              <a:lnSpc>
                <a:spcPct val="100000"/>
              </a:lnSpc>
              <a:spcBef>
                <a:spcPts val="0"/>
              </a:spcBef>
              <a:spcAft>
                <a:spcPts val="0"/>
              </a:spcAft>
              <a:buSzPts val="1300"/>
              <a:buFont typeface="Mada"/>
              <a:buChar char="○"/>
            </a:pPr>
            <a:r>
              <a:rPr lang="en-GB" sz="1300">
                <a:latin typeface="Mada"/>
                <a:ea typeface="Mada"/>
                <a:cs typeface="Mada"/>
                <a:sym typeface="Mada"/>
              </a:rPr>
              <a:t>Fever</a:t>
            </a:r>
            <a:endParaRPr sz="1300">
              <a:latin typeface="Mada"/>
              <a:ea typeface="Mada"/>
              <a:cs typeface="Mada"/>
              <a:sym typeface="Mada"/>
            </a:endParaRPr>
          </a:p>
          <a:p>
            <a:pPr indent="0" lvl="0" marL="0" marR="0" rtl="0" algn="l">
              <a:lnSpc>
                <a:spcPct val="100000"/>
              </a:lnSpc>
              <a:spcBef>
                <a:spcPts val="0"/>
              </a:spcBef>
              <a:spcAft>
                <a:spcPts val="0"/>
              </a:spcAft>
              <a:buNone/>
            </a:pPr>
            <a:r>
              <a:rPr lang="en-GB" sz="1300">
                <a:solidFill>
                  <a:srgbClr val="6AA84F"/>
                </a:solidFill>
                <a:latin typeface="Mada"/>
                <a:ea typeface="Mada"/>
                <a:cs typeface="Mada"/>
                <a:sym typeface="Mada"/>
              </a:rPr>
              <a:t>Classic symptoms of esophageal perforation caused by endoscopy, which’s a common incident.</a:t>
            </a:r>
            <a:endParaRPr sz="1300">
              <a:solidFill>
                <a:srgbClr val="6AA84F"/>
              </a:solidFill>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b="1" lang="en-GB" sz="1300">
                <a:latin typeface="Mada"/>
                <a:ea typeface="Mada"/>
                <a:cs typeface="Mada"/>
                <a:sym typeface="Mada"/>
              </a:rPr>
              <a:t>What else in history?</a:t>
            </a:r>
            <a:endParaRPr b="1" sz="1300">
              <a:latin typeface="Mada"/>
              <a:ea typeface="Mada"/>
              <a:cs typeface="Mada"/>
              <a:sym typeface="Mada"/>
            </a:endParaRPr>
          </a:p>
          <a:p>
            <a:pPr indent="-311150" lvl="1" marL="914400" marR="0" rtl="0" algn="l">
              <a:lnSpc>
                <a:spcPct val="100000"/>
              </a:lnSpc>
              <a:spcBef>
                <a:spcPts val="0"/>
              </a:spcBef>
              <a:spcAft>
                <a:spcPts val="0"/>
              </a:spcAft>
              <a:buSzPts val="1300"/>
              <a:buFont typeface="Mada"/>
              <a:buChar char="○"/>
            </a:pPr>
            <a:r>
              <a:rPr b="1" lang="en-GB" sz="1300">
                <a:solidFill>
                  <a:srgbClr val="FF0000"/>
                </a:solidFill>
                <a:latin typeface="Mada"/>
                <a:ea typeface="Mada"/>
                <a:cs typeface="Mada"/>
                <a:sym typeface="Mada"/>
              </a:rPr>
              <a:t>Odynophagia</a:t>
            </a:r>
            <a:r>
              <a:rPr lang="en-GB" sz="1300">
                <a:solidFill>
                  <a:srgbClr val="6AA84F"/>
                </a:solidFill>
                <a:latin typeface="Mada"/>
                <a:ea typeface="Mada"/>
                <a:cs typeface="Mada"/>
                <a:sym typeface="Mada"/>
              </a:rPr>
              <a:t> (pain with swallowing).</a:t>
            </a:r>
            <a:endParaRPr sz="1300">
              <a:solidFill>
                <a:srgbClr val="6AA84F"/>
              </a:solidFill>
              <a:latin typeface="Mada"/>
              <a:ea typeface="Mada"/>
              <a:cs typeface="Mada"/>
              <a:sym typeface="Mada"/>
            </a:endParaRPr>
          </a:p>
          <a:p>
            <a:pPr indent="-311150" lvl="1" marL="914400" marR="0" rtl="0" algn="l">
              <a:lnSpc>
                <a:spcPct val="100000"/>
              </a:lnSpc>
              <a:spcBef>
                <a:spcPts val="0"/>
              </a:spcBef>
              <a:spcAft>
                <a:spcPts val="0"/>
              </a:spcAft>
              <a:buSzPts val="1300"/>
              <a:buFont typeface="Mada"/>
              <a:buChar char="○"/>
            </a:pPr>
            <a:r>
              <a:rPr lang="en-GB" sz="1300">
                <a:latin typeface="Mada"/>
                <a:ea typeface="Mada"/>
                <a:cs typeface="Mada"/>
                <a:sym typeface="Mada"/>
              </a:rPr>
              <a:t>Low grade fever</a:t>
            </a:r>
            <a:endParaRPr sz="1300">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b="1" lang="en-GB" sz="1300">
                <a:latin typeface="Mada"/>
                <a:ea typeface="Mada"/>
                <a:cs typeface="Mada"/>
                <a:sym typeface="Mada"/>
              </a:rPr>
              <a:t>What would you suspect? </a:t>
            </a:r>
            <a:endParaRPr b="1" sz="1300">
              <a:latin typeface="Mada"/>
              <a:ea typeface="Mada"/>
              <a:cs typeface="Mada"/>
              <a:sym typeface="Mada"/>
            </a:endParaRPr>
          </a:p>
          <a:p>
            <a:pPr indent="-311150" lvl="1" marL="914400" marR="0" rtl="0" algn="l">
              <a:lnSpc>
                <a:spcPct val="100000"/>
              </a:lnSpc>
              <a:spcBef>
                <a:spcPts val="0"/>
              </a:spcBef>
              <a:spcAft>
                <a:spcPts val="0"/>
              </a:spcAft>
              <a:buSzPts val="1300"/>
              <a:buFont typeface="Mada"/>
              <a:buChar char="○"/>
            </a:pPr>
            <a:r>
              <a:rPr lang="en-GB" sz="1300">
                <a:latin typeface="Mada"/>
                <a:ea typeface="Mada"/>
                <a:cs typeface="Mada"/>
                <a:sym typeface="Mada"/>
              </a:rPr>
              <a:t>Esophageal Perforation</a:t>
            </a:r>
            <a:endParaRPr sz="1300">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b="1" lang="en-GB" sz="1300">
                <a:latin typeface="Mada"/>
                <a:ea typeface="Mada"/>
                <a:cs typeface="Mada"/>
                <a:sym typeface="Mada"/>
              </a:rPr>
              <a:t>How to confirm?</a:t>
            </a:r>
            <a:endParaRPr b="1" sz="1300">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Barium swallowing </a:t>
            </a:r>
            <a:endParaRPr sz="1300">
              <a:solidFill>
                <a:schemeClr val="dk1"/>
              </a:solidFill>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0" lvl="0" marL="0" marR="0" rtl="0" algn="l">
              <a:lnSpc>
                <a:spcPct val="100000"/>
              </a:lnSpc>
              <a:spcBef>
                <a:spcPts val="0"/>
              </a:spcBef>
              <a:spcAft>
                <a:spcPts val="0"/>
              </a:spcAft>
              <a:buNone/>
            </a:pPr>
            <a:r>
              <a:t/>
            </a:r>
            <a:endParaRPr b="1" sz="1300">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b="1" lang="en-GB" sz="1300">
                <a:latin typeface="Mada"/>
                <a:ea typeface="Mada"/>
                <a:cs typeface="Mada"/>
                <a:sym typeface="Mada"/>
              </a:rPr>
              <a:t>What’s your management plant ?</a:t>
            </a:r>
            <a:endParaRPr b="1" sz="1300">
              <a:latin typeface="Mada"/>
              <a:ea typeface="Mada"/>
              <a:cs typeface="Mada"/>
              <a:sym typeface="Mada"/>
            </a:endParaRPr>
          </a:p>
          <a:p>
            <a:pPr indent="-311150" lvl="1" marL="914400" marR="0" rtl="0" algn="l">
              <a:lnSpc>
                <a:spcPct val="100000"/>
              </a:lnSpc>
              <a:spcBef>
                <a:spcPts val="0"/>
              </a:spcBef>
              <a:spcAft>
                <a:spcPts val="0"/>
              </a:spcAft>
              <a:buClr>
                <a:srgbClr val="999999"/>
              </a:buClr>
              <a:buSzPts val="1300"/>
              <a:buFont typeface="Mada"/>
              <a:buChar char="○"/>
            </a:pPr>
            <a:r>
              <a:rPr lang="en-GB" sz="1300">
                <a:solidFill>
                  <a:srgbClr val="999999"/>
                </a:solidFill>
                <a:latin typeface="Mada"/>
                <a:ea typeface="Mada"/>
                <a:cs typeface="Mada"/>
                <a:sym typeface="Mada"/>
              </a:rPr>
              <a:t>Look at slide 14.</a:t>
            </a:r>
            <a:endParaRPr sz="1300">
              <a:solidFill>
                <a:srgbClr val="999999"/>
              </a:solidFill>
              <a:latin typeface="Mada"/>
              <a:ea typeface="Mada"/>
              <a:cs typeface="Mada"/>
              <a:sym typeface="Mada"/>
            </a:endParaRPr>
          </a:p>
        </p:txBody>
      </p:sp>
      <p:pic>
        <p:nvPicPr>
          <p:cNvPr id="726" name="Google Shape;726;p59"/>
          <p:cNvPicPr preferRelativeResize="0"/>
          <p:nvPr/>
        </p:nvPicPr>
        <p:blipFill>
          <a:blip r:embed="rId3">
            <a:alphaModFix/>
          </a:blip>
          <a:stretch>
            <a:fillRect/>
          </a:stretch>
        </p:blipFill>
        <p:spPr>
          <a:xfrm>
            <a:off x="1745100" y="4091202"/>
            <a:ext cx="1186914" cy="1366480"/>
          </a:xfrm>
          <a:prstGeom prst="rect">
            <a:avLst/>
          </a:prstGeom>
          <a:noFill/>
          <a:ln>
            <a:noFill/>
          </a:ln>
        </p:spPr>
      </p:pic>
      <p:pic>
        <p:nvPicPr>
          <p:cNvPr id="727" name="Google Shape;727;p59"/>
          <p:cNvPicPr preferRelativeResize="0"/>
          <p:nvPr/>
        </p:nvPicPr>
        <p:blipFill>
          <a:blip r:embed="rId4">
            <a:alphaModFix/>
          </a:blip>
          <a:stretch>
            <a:fillRect/>
          </a:stretch>
        </p:blipFill>
        <p:spPr>
          <a:xfrm>
            <a:off x="3223209" y="4069602"/>
            <a:ext cx="1764916" cy="1366480"/>
          </a:xfrm>
          <a:prstGeom prst="rect">
            <a:avLst/>
          </a:prstGeom>
          <a:noFill/>
          <a:ln>
            <a:noFill/>
          </a:ln>
        </p:spPr>
      </p:pic>
      <p:pic>
        <p:nvPicPr>
          <p:cNvPr id="728" name="Google Shape;728;p59"/>
          <p:cNvPicPr preferRelativeResize="0"/>
          <p:nvPr/>
        </p:nvPicPr>
        <p:blipFill>
          <a:blip r:embed="rId5">
            <a:alphaModFix/>
          </a:blip>
          <a:stretch>
            <a:fillRect/>
          </a:stretch>
        </p:blipFill>
        <p:spPr>
          <a:xfrm>
            <a:off x="5300974" y="4069596"/>
            <a:ext cx="696906" cy="1366481"/>
          </a:xfrm>
          <a:prstGeom prst="rect">
            <a:avLst/>
          </a:prstGeom>
          <a:noFill/>
          <a:ln>
            <a:noFill/>
          </a:ln>
        </p:spPr>
      </p:pic>
      <p:sp>
        <p:nvSpPr>
          <p:cNvPr id="729" name="Google Shape;729;p59"/>
          <p:cNvSpPr/>
          <p:nvPr/>
        </p:nvSpPr>
        <p:spPr>
          <a:xfrm>
            <a:off x="1715168" y="4057361"/>
            <a:ext cx="1266900" cy="1400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9"/>
          <p:cNvSpPr/>
          <p:nvPr/>
        </p:nvSpPr>
        <p:spPr>
          <a:xfrm>
            <a:off x="3202155" y="4074287"/>
            <a:ext cx="1815600" cy="1400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9"/>
          <p:cNvSpPr/>
          <p:nvPr/>
        </p:nvSpPr>
        <p:spPr>
          <a:xfrm>
            <a:off x="5229437" y="4052694"/>
            <a:ext cx="840300" cy="1400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9"/>
          <p:cNvSpPr/>
          <p:nvPr/>
        </p:nvSpPr>
        <p:spPr>
          <a:xfrm>
            <a:off x="74475" y="9711225"/>
            <a:ext cx="7440000" cy="905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8450" lvl="0" marL="457200" marR="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Picture A : Shows black line in the barium </a:t>
            </a:r>
            <a:r>
              <a:rPr lang="en-GB" sz="1100">
                <a:solidFill>
                  <a:srgbClr val="999999"/>
                </a:solidFill>
                <a:latin typeface="Mada"/>
                <a:ea typeface="Mada"/>
                <a:cs typeface="Mada"/>
                <a:sym typeface="Mada"/>
              </a:rPr>
              <a:t>(within the green circle)</a:t>
            </a:r>
            <a:r>
              <a:rPr lang="en-GB" sz="1100">
                <a:solidFill>
                  <a:srgbClr val="6AA84F"/>
                </a:solidFill>
                <a:latin typeface="Mada"/>
                <a:ea typeface="Mada"/>
                <a:cs typeface="Mada"/>
                <a:sym typeface="Mada"/>
              </a:rPr>
              <a:t> which indicates perforation “Pneumomediastinum”.</a:t>
            </a:r>
            <a:endParaRPr sz="1100">
              <a:solidFill>
                <a:srgbClr val="6AA84F"/>
              </a:solidFill>
              <a:latin typeface="Mada"/>
              <a:ea typeface="Mada"/>
              <a:cs typeface="Mada"/>
              <a:sym typeface="Mada"/>
            </a:endParaRPr>
          </a:p>
          <a:p>
            <a:pPr indent="-298450" lvl="0" marL="457200" marR="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Picture B : </a:t>
            </a:r>
            <a:r>
              <a:rPr lang="en-GB" sz="1100">
                <a:solidFill>
                  <a:srgbClr val="6AA84F"/>
                </a:solidFill>
                <a:highlight>
                  <a:srgbClr val="FFFFFF"/>
                </a:highlight>
                <a:latin typeface="Mada"/>
                <a:ea typeface="Mada"/>
                <a:cs typeface="Mada"/>
                <a:sym typeface="Mada"/>
              </a:rPr>
              <a:t>Arrows show leakage of barium swallow due to perforation.</a:t>
            </a:r>
            <a:endParaRPr sz="1100">
              <a:solidFill>
                <a:srgbClr val="6AA84F"/>
              </a:solidFill>
              <a:latin typeface="Mada"/>
              <a:ea typeface="Mada"/>
              <a:cs typeface="Mada"/>
              <a:sym typeface="Mada"/>
            </a:endParaRPr>
          </a:p>
          <a:p>
            <a:pPr indent="-298450" lvl="0" marL="457200" marR="0" rtl="0" algn="l">
              <a:lnSpc>
                <a:spcPct val="100000"/>
              </a:lnSpc>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Picture C : Severe perforation at which the barium extravasate from esophagus.</a:t>
            </a:r>
            <a:endParaRPr sz="1100">
              <a:solidFill>
                <a:srgbClr val="6AA84F"/>
              </a:solidFill>
              <a:latin typeface="Mada"/>
              <a:ea typeface="Mada"/>
              <a:cs typeface="Mada"/>
              <a:sym typeface="Mada"/>
            </a:endParaRPr>
          </a:p>
        </p:txBody>
      </p:sp>
      <p:sp>
        <p:nvSpPr>
          <p:cNvPr id="733" name="Google Shape;733;p59"/>
          <p:cNvSpPr txBox="1"/>
          <p:nvPr/>
        </p:nvSpPr>
        <p:spPr>
          <a:xfrm>
            <a:off x="1610725" y="3917900"/>
            <a:ext cx="2385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A</a:t>
            </a:r>
            <a:endParaRPr b="1" sz="2000">
              <a:solidFill>
                <a:srgbClr val="ABE5D9"/>
              </a:solidFill>
              <a:highlight>
                <a:srgbClr val="ABE5D9"/>
              </a:highlight>
            </a:endParaRPr>
          </a:p>
        </p:txBody>
      </p:sp>
      <p:sp>
        <p:nvSpPr>
          <p:cNvPr id="734" name="Google Shape;734;p59"/>
          <p:cNvSpPr txBox="1"/>
          <p:nvPr/>
        </p:nvSpPr>
        <p:spPr>
          <a:xfrm>
            <a:off x="3134725" y="3917900"/>
            <a:ext cx="2385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B</a:t>
            </a:r>
            <a:endParaRPr b="1" sz="2000">
              <a:solidFill>
                <a:srgbClr val="ABE5D9"/>
              </a:solidFill>
              <a:highlight>
                <a:srgbClr val="ABE5D9"/>
              </a:highlight>
            </a:endParaRPr>
          </a:p>
        </p:txBody>
      </p:sp>
      <p:sp>
        <p:nvSpPr>
          <p:cNvPr id="735" name="Google Shape;735;p59"/>
          <p:cNvSpPr txBox="1"/>
          <p:nvPr/>
        </p:nvSpPr>
        <p:spPr>
          <a:xfrm>
            <a:off x="5115925" y="3917900"/>
            <a:ext cx="2385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C</a:t>
            </a:r>
            <a:endParaRPr b="1" sz="2000">
              <a:solidFill>
                <a:srgbClr val="ABE5D9"/>
              </a:solidFill>
              <a:highlight>
                <a:srgbClr val="ABE5D9"/>
              </a:highlight>
            </a:endParaRPr>
          </a:p>
        </p:txBody>
      </p:sp>
      <p:grpSp>
        <p:nvGrpSpPr>
          <p:cNvPr id="736" name="Google Shape;736;p59"/>
          <p:cNvGrpSpPr/>
          <p:nvPr/>
        </p:nvGrpSpPr>
        <p:grpSpPr>
          <a:xfrm>
            <a:off x="2377146" y="8412268"/>
            <a:ext cx="1456896" cy="317157"/>
            <a:chOff x="2024116" y="3057284"/>
            <a:chExt cx="2157725" cy="535920"/>
          </a:xfrm>
        </p:grpSpPr>
        <p:sp>
          <p:nvSpPr>
            <p:cNvPr id="737" name="Google Shape;737;p59"/>
            <p:cNvSpPr/>
            <p:nvPr/>
          </p:nvSpPr>
          <p:spPr>
            <a:xfrm>
              <a:off x="2024116" y="3057284"/>
              <a:ext cx="580211" cy="372100"/>
            </a:xfrm>
            <a:custGeom>
              <a:rect b="b" l="l" r="r" t="t"/>
              <a:pathLst>
                <a:path extrusionOk="0" h="14884" w="21298">
                  <a:moveTo>
                    <a:pt x="0" y="0"/>
                  </a:moveTo>
                  <a:lnTo>
                    <a:pt x="0" y="14870"/>
                  </a:lnTo>
                  <a:lnTo>
                    <a:pt x="21298" y="14884"/>
                  </a:lnTo>
                </a:path>
              </a:pathLst>
            </a:custGeom>
            <a:noFill/>
            <a:ln cap="flat" cmpd="sng" w="9525">
              <a:solidFill>
                <a:srgbClr val="FF2A3A"/>
              </a:solidFill>
              <a:prstDash val="solid"/>
              <a:round/>
              <a:headEnd len="med" w="med" type="none"/>
              <a:tailEnd len="med" w="med" type="none"/>
            </a:ln>
          </p:spPr>
        </p:sp>
        <p:grpSp>
          <p:nvGrpSpPr>
            <p:cNvPr id="738" name="Google Shape;738;p59"/>
            <p:cNvGrpSpPr/>
            <p:nvPr/>
          </p:nvGrpSpPr>
          <p:grpSpPr>
            <a:xfrm>
              <a:off x="2600413" y="3214477"/>
              <a:ext cx="1581428" cy="378726"/>
              <a:chOff x="3963863" y="1388863"/>
              <a:chExt cx="1581428" cy="378726"/>
            </a:xfrm>
          </p:grpSpPr>
          <p:cxnSp>
            <p:nvCxnSpPr>
              <p:cNvPr id="739" name="Google Shape;739;p59"/>
              <p:cNvCxnSpPr/>
              <p:nvPr/>
            </p:nvCxnSpPr>
            <p:spPr>
              <a:xfrm>
                <a:off x="4195291" y="1603545"/>
                <a:ext cx="1350000" cy="0"/>
              </a:xfrm>
              <a:prstGeom prst="straightConnector1">
                <a:avLst/>
              </a:prstGeom>
              <a:noFill/>
              <a:ln cap="flat" cmpd="sng" w="9525">
                <a:solidFill>
                  <a:srgbClr val="FF2A3A"/>
                </a:solidFill>
                <a:prstDash val="solid"/>
                <a:round/>
                <a:headEnd len="med" w="med" type="none"/>
                <a:tailEnd len="med" w="med" type="none"/>
              </a:ln>
            </p:spPr>
          </p:cxnSp>
          <p:sp>
            <p:nvSpPr>
              <p:cNvPr id="740" name="Google Shape;740;p59"/>
              <p:cNvSpPr/>
              <p:nvPr/>
            </p:nvSpPr>
            <p:spPr>
              <a:xfrm>
                <a:off x="3963863" y="1388863"/>
                <a:ext cx="233249" cy="378726"/>
              </a:xfrm>
              <a:custGeom>
                <a:rect b="b" l="l" r="r" t="t"/>
                <a:pathLst>
                  <a:path extrusionOk="0" h="3905" w="2405">
                    <a:moveTo>
                      <a:pt x="0" y="2191"/>
                    </a:moveTo>
                    <a:lnTo>
                      <a:pt x="667" y="3905"/>
                    </a:lnTo>
                    <a:lnTo>
                      <a:pt x="1072" y="0"/>
                    </a:lnTo>
                    <a:lnTo>
                      <a:pt x="1715" y="3286"/>
                    </a:lnTo>
                    <a:lnTo>
                      <a:pt x="2001" y="334"/>
                    </a:lnTo>
                    <a:lnTo>
                      <a:pt x="2405" y="2239"/>
                    </a:lnTo>
                  </a:path>
                </a:pathLst>
              </a:custGeom>
              <a:noFill/>
              <a:ln cap="flat" cmpd="sng" w="9525">
                <a:solidFill>
                  <a:srgbClr val="FF2A3A"/>
                </a:solidFill>
                <a:prstDash val="solid"/>
                <a:round/>
                <a:headEnd len="med" w="med" type="none"/>
                <a:tailEnd len="med" w="med" type="none"/>
              </a:ln>
            </p:spPr>
          </p:sp>
        </p:grpSp>
      </p:grpSp>
      <p:grpSp>
        <p:nvGrpSpPr>
          <p:cNvPr id="741" name="Google Shape;741;p59"/>
          <p:cNvGrpSpPr/>
          <p:nvPr/>
        </p:nvGrpSpPr>
        <p:grpSpPr>
          <a:xfrm>
            <a:off x="3753424" y="8945504"/>
            <a:ext cx="1212471" cy="224130"/>
            <a:chOff x="5303050" y="3729149"/>
            <a:chExt cx="1965108" cy="378726"/>
          </a:xfrm>
        </p:grpSpPr>
        <p:sp>
          <p:nvSpPr>
            <p:cNvPr id="742" name="Google Shape;742;p59"/>
            <p:cNvSpPr/>
            <p:nvPr/>
          </p:nvSpPr>
          <p:spPr>
            <a:xfrm rot="-5400000">
              <a:off x="6767681" y="3392449"/>
              <a:ext cx="108520" cy="892432"/>
            </a:xfrm>
            <a:custGeom>
              <a:rect b="b" l="l" r="r" t="t"/>
              <a:pathLst>
                <a:path extrusionOk="0" h="23129" w="16943">
                  <a:moveTo>
                    <a:pt x="0" y="0"/>
                  </a:moveTo>
                  <a:lnTo>
                    <a:pt x="0" y="23129"/>
                  </a:lnTo>
                  <a:lnTo>
                    <a:pt x="16943" y="23129"/>
                  </a:lnTo>
                </a:path>
              </a:pathLst>
            </a:custGeom>
            <a:noFill/>
            <a:ln cap="flat" cmpd="sng" w="9525">
              <a:solidFill>
                <a:srgbClr val="FF2A3A"/>
              </a:solidFill>
              <a:prstDash val="solid"/>
              <a:round/>
              <a:headEnd len="med" w="med" type="none"/>
              <a:tailEnd len="med" w="med" type="none"/>
            </a:ln>
          </p:spPr>
        </p:sp>
        <p:grpSp>
          <p:nvGrpSpPr>
            <p:cNvPr id="743" name="Google Shape;743;p59"/>
            <p:cNvGrpSpPr/>
            <p:nvPr/>
          </p:nvGrpSpPr>
          <p:grpSpPr>
            <a:xfrm rot="10800000">
              <a:off x="5303050" y="3729149"/>
              <a:ext cx="1073258" cy="378726"/>
              <a:chOff x="3923823" y="1388863"/>
              <a:chExt cx="1073258" cy="378726"/>
            </a:xfrm>
          </p:grpSpPr>
          <p:cxnSp>
            <p:nvCxnSpPr>
              <p:cNvPr id="744" name="Google Shape;744;p59"/>
              <p:cNvCxnSpPr/>
              <p:nvPr/>
            </p:nvCxnSpPr>
            <p:spPr>
              <a:xfrm>
                <a:off x="4156181" y="1603539"/>
                <a:ext cx="840900" cy="0"/>
              </a:xfrm>
              <a:prstGeom prst="straightConnector1">
                <a:avLst/>
              </a:prstGeom>
              <a:noFill/>
              <a:ln cap="flat" cmpd="sng" w="9525">
                <a:solidFill>
                  <a:srgbClr val="FF2A3A"/>
                </a:solidFill>
                <a:prstDash val="solid"/>
                <a:round/>
                <a:headEnd len="med" w="med" type="none"/>
                <a:tailEnd len="med" w="med" type="none"/>
              </a:ln>
            </p:spPr>
          </p:cxnSp>
          <p:sp>
            <p:nvSpPr>
              <p:cNvPr id="745" name="Google Shape;745;p59"/>
              <p:cNvSpPr/>
              <p:nvPr/>
            </p:nvSpPr>
            <p:spPr>
              <a:xfrm>
                <a:off x="3923823" y="1388863"/>
                <a:ext cx="233249" cy="378726"/>
              </a:xfrm>
              <a:custGeom>
                <a:rect b="b" l="l" r="r" t="t"/>
                <a:pathLst>
                  <a:path extrusionOk="0" h="3905" w="2405">
                    <a:moveTo>
                      <a:pt x="0" y="2191"/>
                    </a:moveTo>
                    <a:lnTo>
                      <a:pt x="667" y="3905"/>
                    </a:lnTo>
                    <a:lnTo>
                      <a:pt x="1072" y="0"/>
                    </a:lnTo>
                    <a:lnTo>
                      <a:pt x="1715" y="3286"/>
                    </a:lnTo>
                    <a:lnTo>
                      <a:pt x="2001" y="334"/>
                    </a:lnTo>
                    <a:lnTo>
                      <a:pt x="2405" y="2239"/>
                    </a:lnTo>
                  </a:path>
                </a:pathLst>
              </a:custGeom>
              <a:noFill/>
              <a:ln cap="flat" cmpd="sng" w="9525">
                <a:solidFill>
                  <a:srgbClr val="FF2A3A"/>
                </a:solidFill>
                <a:prstDash val="solid"/>
                <a:round/>
                <a:headEnd len="med" w="med" type="none"/>
                <a:tailEnd len="med" w="med" type="none"/>
              </a:ln>
            </p:spPr>
          </p:sp>
        </p:grpSp>
      </p:grpSp>
      <p:grpSp>
        <p:nvGrpSpPr>
          <p:cNvPr id="746" name="Google Shape;746;p59"/>
          <p:cNvGrpSpPr/>
          <p:nvPr/>
        </p:nvGrpSpPr>
        <p:grpSpPr>
          <a:xfrm>
            <a:off x="3961136" y="7664618"/>
            <a:ext cx="864007" cy="653299"/>
            <a:chOff x="5029219" y="1793927"/>
            <a:chExt cx="1276794" cy="1103918"/>
          </a:xfrm>
        </p:grpSpPr>
        <p:sp>
          <p:nvSpPr>
            <p:cNvPr id="747" name="Google Shape;747;p59"/>
            <p:cNvSpPr/>
            <p:nvPr/>
          </p:nvSpPr>
          <p:spPr>
            <a:xfrm rot="5400000">
              <a:off x="4833975" y="2204344"/>
              <a:ext cx="888745" cy="498256"/>
            </a:xfrm>
            <a:custGeom>
              <a:rect b="b" l="l" r="r" t="t"/>
              <a:pathLst>
                <a:path extrusionOk="0" h="23129" w="16943">
                  <a:moveTo>
                    <a:pt x="0" y="0"/>
                  </a:moveTo>
                  <a:lnTo>
                    <a:pt x="0" y="23129"/>
                  </a:lnTo>
                  <a:lnTo>
                    <a:pt x="16943" y="23129"/>
                  </a:lnTo>
                </a:path>
              </a:pathLst>
            </a:custGeom>
            <a:noFill/>
            <a:ln cap="flat" cmpd="sng" w="9525">
              <a:solidFill>
                <a:srgbClr val="FF2A3A"/>
              </a:solidFill>
              <a:prstDash val="solid"/>
              <a:round/>
              <a:headEnd len="med" w="med" type="none"/>
              <a:tailEnd len="med" w="med" type="none"/>
            </a:ln>
          </p:spPr>
        </p:sp>
        <p:grpSp>
          <p:nvGrpSpPr>
            <p:cNvPr id="748" name="Google Shape;748;p59"/>
            <p:cNvGrpSpPr/>
            <p:nvPr/>
          </p:nvGrpSpPr>
          <p:grpSpPr>
            <a:xfrm>
              <a:off x="5525167" y="1793927"/>
              <a:ext cx="780846" cy="378726"/>
              <a:chOff x="4103117" y="1388863"/>
              <a:chExt cx="780846" cy="378726"/>
            </a:xfrm>
          </p:grpSpPr>
          <p:cxnSp>
            <p:nvCxnSpPr>
              <p:cNvPr id="749" name="Google Shape;749;p59"/>
              <p:cNvCxnSpPr/>
              <p:nvPr/>
            </p:nvCxnSpPr>
            <p:spPr>
              <a:xfrm>
                <a:off x="4333763" y="1603538"/>
                <a:ext cx="550200" cy="0"/>
              </a:xfrm>
              <a:prstGeom prst="straightConnector1">
                <a:avLst/>
              </a:prstGeom>
              <a:noFill/>
              <a:ln cap="flat" cmpd="sng" w="9525">
                <a:solidFill>
                  <a:srgbClr val="FF2A3A"/>
                </a:solidFill>
                <a:prstDash val="solid"/>
                <a:round/>
                <a:headEnd len="med" w="med" type="none"/>
                <a:tailEnd len="med" w="med" type="none"/>
              </a:ln>
            </p:spPr>
          </p:cxnSp>
          <p:sp>
            <p:nvSpPr>
              <p:cNvPr id="750" name="Google Shape;750;p59"/>
              <p:cNvSpPr/>
              <p:nvPr/>
            </p:nvSpPr>
            <p:spPr>
              <a:xfrm>
                <a:off x="4103117" y="1388863"/>
                <a:ext cx="233249" cy="378726"/>
              </a:xfrm>
              <a:custGeom>
                <a:rect b="b" l="l" r="r" t="t"/>
                <a:pathLst>
                  <a:path extrusionOk="0" h="3905" w="2405">
                    <a:moveTo>
                      <a:pt x="0" y="2191"/>
                    </a:moveTo>
                    <a:lnTo>
                      <a:pt x="667" y="3905"/>
                    </a:lnTo>
                    <a:lnTo>
                      <a:pt x="1072" y="0"/>
                    </a:lnTo>
                    <a:lnTo>
                      <a:pt x="1715" y="3286"/>
                    </a:lnTo>
                    <a:lnTo>
                      <a:pt x="2001" y="334"/>
                    </a:lnTo>
                    <a:lnTo>
                      <a:pt x="2405" y="2239"/>
                    </a:lnTo>
                  </a:path>
                </a:pathLst>
              </a:custGeom>
              <a:noFill/>
              <a:ln cap="flat" cmpd="sng" w="9525">
                <a:solidFill>
                  <a:srgbClr val="FF2A3A"/>
                </a:solidFill>
                <a:prstDash val="solid"/>
                <a:round/>
                <a:headEnd len="med" w="med" type="none"/>
                <a:tailEnd len="med" w="med" type="none"/>
              </a:ln>
            </p:spPr>
          </p:sp>
        </p:grpSp>
      </p:grpSp>
      <p:grpSp>
        <p:nvGrpSpPr>
          <p:cNvPr id="751" name="Google Shape;751;p59"/>
          <p:cNvGrpSpPr/>
          <p:nvPr/>
        </p:nvGrpSpPr>
        <p:grpSpPr>
          <a:xfrm>
            <a:off x="3081270" y="7536618"/>
            <a:ext cx="1427576" cy="1547465"/>
            <a:chOff x="452975" y="2460100"/>
            <a:chExt cx="2555175" cy="2887600"/>
          </a:xfrm>
        </p:grpSpPr>
        <p:sp>
          <p:nvSpPr>
            <p:cNvPr id="752" name="Google Shape;752;p59"/>
            <p:cNvSpPr/>
            <p:nvPr/>
          </p:nvSpPr>
          <p:spPr>
            <a:xfrm>
              <a:off x="679450" y="3644425"/>
              <a:ext cx="2328700" cy="1329575"/>
            </a:xfrm>
            <a:custGeom>
              <a:rect b="b" l="l" r="r" t="t"/>
              <a:pathLst>
                <a:path extrusionOk="0" h="53183" w="93148">
                  <a:moveTo>
                    <a:pt x="56791" y="1"/>
                  </a:moveTo>
                  <a:cubicBezTo>
                    <a:pt x="55152" y="1"/>
                    <a:pt x="53512" y="363"/>
                    <a:pt x="52259" y="1087"/>
                  </a:cubicBezTo>
                  <a:lnTo>
                    <a:pt x="2518" y="29800"/>
                  </a:lnTo>
                  <a:cubicBezTo>
                    <a:pt x="12" y="31249"/>
                    <a:pt x="1" y="33600"/>
                    <a:pt x="2492" y="35049"/>
                  </a:cubicBezTo>
                  <a:lnTo>
                    <a:pt x="31833" y="52096"/>
                  </a:lnTo>
                  <a:cubicBezTo>
                    <a:pt x="33081" y="52821"/>
                    <a:pt x="34716" y="53183"/>
                    <a:pt x="36354" y="53183"/>
                  </a:cubicBezTo>
                  <a:cubicBezTo>
                    <a:pt x="37992" y="53183"/>
                    <a:pt x="39632" y="52821"/>
                    <a:pt x="40889" y="52096"/>
                  </a:cubicBezTo>
                  <a:lnTo>
                    <a:pt x="90622" y="23383"/>
                  </a:lnTo>
                  <a:cubicBezTo>
                    <a:pt x="93132" y="21934"/>
                    <a:pt x="93147" y="19587"/>
                    <a:pt x="90652" y="18138"/>
                  </a:cubicBezTo>
                  <a:lnTo>
                    <a:pt x="61315" y="1087"/>
                  </a:lnTo>
                  <a:cubicBezTo>
                    <a:pt x="60067" y="363"/>
                    <a:pt x="58430" y="1"/>
                    <a:pt x="56791" y="1"/>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9"/>
            <p:cNvSpPr/>
            <p:nvPr/>
          </p:nvSpPr>
          <p:spPr>
            <a:xfrm>
              <a:off x="781300" y="3720750"/>
              <a:ext cx="2124825" cy="1176925"/>
            </a:xfrm>
            <a:custGeom>
              <a:rect b="b" l="l" r="r" t="t"/>
              <a:pathLst>
                <a:path extrusionOk="0" h="47077" w="84993">
                  <a:moveTo>
                    <a:pt x="52713" y="1"/>
                  </a:moveTo>
                  <a:cubicBezTo>
                    <a:pt x="51567" y="1"/>
                    <a:pt x="50440" y="256"/>
                    <a:pt x="49708" y="677"/>
                  </a:cubicBezTo>
                  <a:lnTo>
                    <a:pt x="0" y="29379"/>
                  </a:lnTo>
                  <a:lnTo>
                    <a:pt x="29293" y="46404"/>
                  </a:lnTo>
                  <a:cubicBezTo>
                    <a:pt x="30018" y="46825"/>
                    <a:pt x="31134" y="47077"/>
                    <a:pt x="32280" y="47077"/>
                  </a:cubicBezTo>
                  <a:cubicBezTo>
                    <a:pt x="33426" y="47077"/>
                    <a:pt x="34549" y="46822"/>
                    <a:pt x="35285" y="46397"/>
                  </a:cubicBezTo>
                  <a:lnTo>
                    <a:pt x="84992" y="17699"/>
                  </a:lnTo>
                  <a:lnTo>
                    <a:pt x="55699" y="677"/>
                  </a:lnTo>
                  <a:cubicBezTo>
                    <a:pt x="54975" y="256"/>
                    <a:pt x="53859" y="1"/>
                    <a:pt x="52713"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9"/>
            <p:cNvSpPr/>
            <p:nvPr/>
          </p:nvSpPr>
          <p:spPr>
            <a:xfrm>
              <a:off x="781300" y="3720750"/>
              <a:ext cx="2124925" cy="959225"/>
            </a:xfrm>
            <a:custGeom>
              <a:rect b="b" l="l" r="r" t="t"/>
              <a:pathLst>
                <a:path extrusionOk="0" h="38369" w="84997">
                  <a:moveTo>
                    <a:pt x="52713" y="1"/>
                  </a:moveTo>
                  <a:cubicBezTo>
                    <a:pt x="51567" y="1"/>
                    <a:pt x="50443" y="256"/>
                    <a:pt x="49711" y="677"/>
                  </a:cubicBezTo>
                  <a:lnTo>
                    <a:pt x="0" y="29379"/>
                  </a:lnTo>
                  <a:lnTo>
                    <a:pt x="15476" y="38368"/>
                  </a:lnTo>
                  <a:lnTo>
                    <a:pt x="49711" y="18604"/>
                  </a:lnTo>
                  <a:cubicBezTo>
                    <a:pt x="50443" y="18179"/>
                    <a:pt x="51567" y="17928"/>
                    <a:pt x="52716" y="17928"/>
                  </a:cubicBezTo>
                  <a:cubicBezTo>
                    <a:pt x="53862" y="17928"/>
                    <a:pt x="54979" y="18179"/>
                    <a:pt x="55703" y="18600"/>
                  </a:cubicBezTo>
                  <a:lnTo>
                    <a:pt x="69523" y="26632"/>
                  </a:lnTo>
                  <a:lnTo>
                    <a:pt x="84996" y="17699"/>
                  </a:lnTo>
                  <a:lnTo>
                    <a:pt x="55703" y="677"/>
                  </a:lnTo>
                  <a:cubicBezTo>
                    <a:pt x="54979" y="256"/>
                    <a:pt x="53859" y="1"/>
                    <a:pt x="5271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9"/>
            <p:cNvSpPr/>
            <p:nvPr/>
          </p:nvSpPr>
          <p:spPr>
            <a:xfrm>
              <a:off x="695175" y="4162925"/>
              <a:ext cx="2298275" cy="1184775"/>
            </a:xfrm>
            <a:custGeom>
              <a:rect b="b" l="l" r="r" t="t"/>
              <a:pathLst>
                <a:path extrusionOk="0" h="47391" w="91931">
                  <a:moveTo>
                    <a:pt x="91886" y="0"/>
                  </a:moveTo>
                  <a:lnTo>
                    <a:pt x="91886" y="5"/>
                  </a:lnTo>
                  <a:lnTo>
                    <a:pt x="91886" y="5"/>
                  </a:lnTo>
                  <a:cubicBezTo>
                    <a:pt x="91886" y="4"/>
                    <a:pt x="91886" y="2"/>
                    <a:pt x="91886" y="0"/>
                  </a:cubicBezTo>
                  <a:close/>
                  <a:moveTo>
                    <a:pt x="91886" y="5"/>
                  </a:moveTo>
                  <a:cubicBezTo>
                    <a:pt x="91887" y="961"/>
                    <a:pt x="91255" y="1913"/>
                    <a:pt x="89993" y="2643"/>
                  </a:cubicBezTo>
                  <a:lnTo>
                    <a:pt x="40260" y="31356"/>
                  </a:lnTo>
                  <a:cubicBezTo>
                    <a:pt x="39003" y="32081"/>
                    <a:pt x="37363" y="32443"/>
                    <a:pt x="35725" y="32443"/>
                  </a:cubicBezTo>
                  <a:cubicBezTo>
                    <a:pt x="34087" y="32443"/>
                    <a:pt x="32452" y="32081"/>
                    <a:pt x="31204" y="31356"/>
                  </a:cubicBezTo>
                  <a:lnTo>
                    <a:pt x="1863" y="14309"/>
                  </a:lnTo>
                  <a:cubicBezTo>
                    <a:pt x="625" y="13588"/>
                    <a:pt x="4" y="12645"/>
                    <a:pt x="0" y="11703"/>
                  </a:cubicBezTo>
                  <a:lnTo>
                    <a:pt x="0" y="11703"/>
                  </a:lnTo>
                  <a:lnTo>
                    <a:pt x="41" y="26651"/>
                  </a:lnTo>
                  <a:cubicBezTo>
                    <a:pt x="45" y="27593"/>
                    <a:pt x="665" y="28536"/>
                    <a:pt x="1904" y="29257"/>
                  </a:cubicBezTo>
                  <a:lnTo>
                    <a:pt x="31245" y="46304"/>
                  </a:lnTo>
                  <a:cubicBezTo>
                    <a:pt x="32492" y="47028"/>
                    <a:pt x="34129" y="47391"/>
                    <a:pt x="35767" y="47391"/>
                  </a:cubicBezTo>
                  <a:cubicBezTo>
                    <a:pt x="37406" y="47391"/>
                    <a:pt x="39046" y="47028"/>
                    <a:pt x="40301" y="46304"/>
                  </a:cubicBezTo>
                  <a:lnTo>
                    <a:pt x="90038" y="17587"/>
                  </a:lnTo>
                  <a:cubicBezTo>
                    <a:pt x="91298" y="16859"/>
                    <a:pt x="91930" y="15902"/>
                    <a:pt x="91927" y="14948"/>
                  </a:cubicBezTo>
                  <a:lnTo>
                    <a:pt x="91886" y="5"/>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9"/>
            <p:cNvSpPr/>
            <p:nvPr/>
          </p:nvSpPr>
          <p:spPr>
            <a:xfrm>
              <a:off x="1495600" y="4584600"/>
              <a:ext cx="165425" cy="135850"/>
            </a:xfrm>
            <a:custGeom>
              <a:rect b="b" l="l" r="r" t="t"/>
              <a:pathLst>
                <a:path extrusionOk="0" h="5434" w="6617">
                  <a:moveTo>
                    <a:pt x="6" y="2403"/>
                  </a:moveTo>
                  <a:cubicBezTo>
                    <a:pt x="4" y="2404"/>
                    <a:pt x="2" y="2405"/>
                    <a:pt x="0" y="2406"/>
                  </a:cubicBezTo>
                  <a:lnTo>
                    <a:pt x="6" y="2403"/>
                  </a:lnTo>
                  <a:close/>
                  <a:moveTo>
                    <a:pt x="4635" y="0"/>
                  </a:moveTo>
                  <a:cubicBezTo>
                    <a:pt x="4340" y="0"/>
                    <a:pt x="4040" y="76"/>
                    <a:pt x="3767" y="236"/>
                  </a:cubicBezTo>
                  <a:lnTo>
                    <a:pt x="6" y="2403"/>
                  </a:lnTo>
                  <a:lnTo>
                    <a:pt x="6" y="2403"/>
                  </a:lnTo>
                  <a:cubicBezTo>
                    <a:pt x="97" y="2351"/>
                    <a:pt x="203" y="2324"/>
                    <a:pt x="320" y="2324"/>
                  </a:cubicBezTo>
                  <a:cubicBezTo>
                    <a:pt x="487" y="2324"/>
                    <a:pt x="675" y="2378"/>
                    <a:pt x="873" y="2495"/>
                  </a:cubicBezTo>
                  <a:cubicBezTo>
                    <a:pt x="1553" y="2890"/>
                    <a:pt x="2104" y="3851"/>
                    <a:pt x="2100" y="4638"/>
                  </a:cubicBezTo>
                  <a:cubicBezTo>
                    <a:pt x="2100" y="5030"/>
                    <a:pt x="1963" y="5304"/>
                    <a:pt x="1741" y="5433"/>
                  </a:cubicBezTo>
                  <a:lnTo>
                    <a:pt x="5508" y="3263"/>
                  </a:lnTo>
                  <a:cubicBezTo>
                    <a:pt x="6336" y="2772"/>
                    <a:pt x="6617" y="1707"/>
                    <a:pt x="6136" y="872"/>
                  </a:cubicBezTo>
                  <a:cubicBezTo>
                    <a:pt x="5817" y="313"/>
                    <a:pt x="5234" y="0"/>
                    <a:pt x="4635" y="0"/>
                  </a:cubicBez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9"/>
            <p:cNvSpPr/>
            <p:nvPr/>
          </p:nvSpPr>
          <p:spPr>
            <a:xfrm>
              <a:off x="1486550" y="4642650"/>
              <a:ext cx="61550" cy="79925"/>
            </a:xfrm>
            <a:custGeom>
              <a:rect b="b" l="l" r="r" t="t"/>
              <a:pathLst>
                <a:path extrusionOk="0" h="3197" w="2462">
                  <a:moveTo>
                    <a:pt x="681" y="0"/>
                  </a:moveTo>
                  <a:cubicBezTo>
                    <a:pt x="279" y="0"/>
                    <a:pt x="4" y="323"/>
                    <a:pt x="4" y="882"/>
                  </a:cubicBezTo>
                  <a:cubicBezTo>
                    <a:pt x="0" y="1670"/>
                    <a:pt x="547" y="2631"/>
                    <a:pt x="1227" y="3026"/>
                  </a:cubicBezTo>
                  <a:cubicBezTo>
                    <a:pt x="1426" y="3142"/>
                    <a:pt x="1613" y="3196"/>
                    <a:pt x="1779" y="3196"/>
                  </a:cubicBezTo>
                  <a:cubicBezTo>
                    <a:pt x="2182" y="3196"/>
                    <a:pt x="2459" y="2874"/>
                    <a:pt x="2462" y="2316"/>
                  </a:cubicBezTo>
                  <a:cubicBezTo>
                    <a:pt x="2462" y="1525"/>
                    <a:pt x="1915" y="568"/>
                    <a:pt x="1235" y="173"/>
                  </a:cubicBezTo>
                  <a:cubicBezTo>
                    <a:pt x="1035" y="56"/>
                    <a:pt x="847" y="0"/>
                    <a:pt x="6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9"/>
            <p:cNvSpPr/>
            <p:nvPr/>
          </p:nvSpPr>
          <p:spPr>
            <a:xfrm>
              <a:off x="1488400" y="4624800"/>
              <a:ext cx="80875" cy="102025"/>
            </a:xfrm>
            <a:custGeom>
              <a:rect b="b" l="l" r="r" t="t"/>
              <a:pathLst>
                <a:path extrusionOk="0" h="4081" w="3235">
                  <a:moveTo>
                    <a:pt x="4" y="530"/>
                  </a:moveTo>
                  <a:cubicBezTo>
                    <a:pt x="3" y="530"/>
                    <a:pt x="1" y="531"/>
                    <a:pt x="0" y="532"/>
                  </a:cubicBezTo>
                  <a:lnTo>
                    <a:pt x="4" y="530"/>
                  </a:lnTo>
                  <a:close/>
                  <a:moveTo>
                    <a:pt x="1129" y="0"/>
                  </a:moveTo>
                  <a:cubicBezTo>
                    <a:pt x="987" y="0"/>
                    <a:pt x="857" y="34"/>
                    <a:pt x="747" y="99"/>
                  </a:cubicBezTo>
                  <a:lnTo>
                    <a:pt x="4" y="530"/>
                  </a:lnTo>
                  <a:lnTo>
                    <a:pt x="4" y="530"/>
                  </a:lnTo>
                  <a:cubicBezTo>
                    <a:pt x="115" y="466"/>
                    <a:pt x="243" y="433"/>
                    <a:pt x="385" y="433"/>
                  </a:cubicBezTo>
                  <a:cubicBezTo>
                    <a:pt x="581" y="433"/>
                    <a:pt x="803" y="497"/>
                    <a:pt x="1039" y="632"/>
                  </a:cubicBezTo>
                  <a:cubicBezTo>
                    <a:pt x="1841" y="1097"/>
                    <a:pt x="2488" y="2221"/>
                    <a:pt x="2488" y="3145"/>
                  </a:cubicBezTo>
                  <a:cubicBezTo>
                    <a:pt x="2488" y="3606"/>
                    <a:pt x="2326" y="3927"/>
                    <a:pt x="2064" y="4079"/>
                  </a:cubicBezTo>
                  <a:lnTo>
                    <a:pt x="2064" y="4079"/>
                  </a:lnTo>
                  <a:lnTo>
                    <a:pt x="2809" y="3648"/>
                  </a:lnTo>
                  <a:cubicBezTo>
                    <a:pt x="3068" y="3496"/>
                    <a:pt x="3234" y="3171"/>
                    <a:pt x="3234" y="2713"/>
                  </a:cubicBezTo>
                  <a:cubicBezTo>
                    <a:pt x="3234" y="1789"/>
                    <a:pt x="2587" y="661"/>
                    <a:pt x="1782" y="199"/>
                  </a:cubicBezTo>
                  <a:cubicBezTo>
                    <a:pt x="1548" y="64"/>
                    <a:pt x="1326" y="0"/>
                    <a:pt x="1129" y="0"/>
                  </a:cubicBezTo>
                  <a:close/>
                  <a:moveTo>
                    <a:pt x="2064" y="4079"/>
                  </a:moveTo>
                  <a:lnTo>
                    <a:pt x="2063" y="4080"/>
                  </a:lnTo>
                  <a:cubicBezTo>
                    <a:pt x="2063" y="4080"/>
                    <a:pt x="2064" y="4080"/>
                    <a:pt x="2064" y="4079"/>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9"/>
            <p:cNvSpPr/>
            <p:nvPr/>
          </p:nvSpPr>
          <p:spPr>
            <a:xfrm>
              <a:off x="1477750" y="4635600"/>
              <a:ext cx="72950" cy="93700"/>
            </a:xfrm>
            <a:custGeom>
              <a:rect b="b" l="l" r="r" t="t"/>
              <a:pathLst>
                <a:path extrusionOk="0" h="3748" w="2918">
                  <a:moveTo>
                    <a:pt x="810" y="1"/>
                  </a:moveTo>
                  <a:cubicBezTo>
                    <a:pt x="332" y="1"/>
                    <a:pt x="4" y="377"/>
                    <a:pt x="1" y="1031"/>
                  </a:cubicBezTo>
                  <a:cubicBezTo>
                    <a:pt x="1" y="1955"/>
                    <a:pt x="648" y="3083"/>
                    <a:pt x="1454" y="3548"/>
                  </a:cubicBezTo>
                  <a:cubicBezTo>
                    <a:pt x="1689" y="3683"/>
                    <a:pt x="1911" y="3747"/>
                    <a:pt x="2108" y="3747"/>
                  </a:cubicBezTo>
                  <a:cubicBezTo>
                    <a:pt x="2586" y="3747"/>
                    <a:pt x="2914" y="3371"/>
                    <a:pt x="2914" y="2717"/>
                  </a:cubicBezTo>
                  <a:cubicBezTo>
                    <a:pt x="2917" y="1793"/>
                    <a:pt x="2267" y="665"/>
                    <a:pt x="1465" y="200"/>
                  </a:cubicBezTo>
                  <a:cubicBezTo>
                    <a:pt x="1229" y="65"/>
                    <a:pt x="1007" y="1"/>
                    <a:pt x="810" y="1"/>
                  </a:cubicBez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9"/>
            <p:cNvSpPr/>
            <p:nvPr/>
          </p:nvSpPr>
          <p:spPr>
            <a:xfrm>
              <a:off x="1357450" y="4653475"/>
              <a:ext cx="175600" cy="136550"/>
            </a:xfrm>
            <a:custGeom>
              <a:rect b="b" l="l" r="r" t="t"/>
              <a:pathLst>
                <a:path extrusionOk="0" h="5462" w="7024">
                  <a:moveTo>
                    <a:pt x="5694" y="0"/>
                  </a:moveTo>
                  <a:cubicBezTo>
                    <a:pt x="5605" y="0"/>
                    <a:pt x="5525" y="21"/>
                    <a:pt x="5456" y="61"/>
                  </a:cubicBezTo>
                  <a:lnTo>
                    <a:pt x="0" y="3233"/>
                  </a:lnTo>
                  <a:cubicBezTo>
                    <a:pt x="71" y="3192"/>
                    <a:pt x="153" y="3170"/>
                    <a:pt x="244" y="3170"/>
                  </a:cubicBezTo>
                  <a:cubicBezTo>
                    <a:pt x="368" y="3170"/>
                    <a:pt x="508" y="3210"/>
                    <a:pt x="655" y="3295"/>
                  </a:cubicBezTo>
                  <a:cubicBezTo>
                    <a:pt x="1157" y="3587"/>
                    <a:pt x="1568" y="4293"/>
                    <a:pt x="1564" y="4877"/>
                  </a:cubicBezTo>
                  <a:cubicBezTo>
                    <a:pt x="1564" y="5158"/>
                    <a:pt x="1470" y="5357"/>
                    <a:pt x="1312" y="5453"/>
                  </a:cubicBezTo>
                  <a:lnTo>
                    <a:pt x="1312" y="5453"/>
                  </a:lnTo>
                  <a:lnTo>
                    <a:pt x="6750" y="2294"/>
                  </a:lnTo>
                  <a:cubicBezTo>
                    <a:pt x="6916" y="2198"/>
                    <a:pt x="7016" y="1994"/>
                    <a:pt x="7016" y="1706"/>
                  </a:cubicBezTo>
                  <a:cubicBezTo>
                    <a:pt x="7023" y="1126"/>
                    <a:pt x="6613" y="420"/>
                    <a:pt x="6107" y="128"/>
                  </a:cubicBezTo>
                  <a:cubicBezTo>
                    <a:pt x="5958" y="41"/>
                    <a:pt x="5818" y="0"/>
                    <a:pt x="5694" y="0"/>
                  </a:cubicBezTo>
                  <a:close/>
                  <a:moveTo>
                    <a:pt x="1312" y="5453"/>
                  </a:moveTo>
                  <a:lnTo>
                    <a:pt x="1298" y="5461"/>
                  </a:lnTo>
                  <a:cubicBezTo>
                    <a:pt x="1302" y="5459"/>
                    <a:pt x="1307" y="5456"/>
                    <a:pt x="1312" y="5453"/>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9"/>
            <p:cNvSpPr/>
            <p:nvPr/>
          </p:nvSpPr>
          <p:spPr>
            <a:xfrm>
              <a:off x="1350800" y="4732725"/>
              <a:ext cx="45850" cy="58875"/>
            </a:xfrm>
            <a:custGeom>
              <a:rect b="b" l="l" r="r" t="t"/>
              <a:pathLst>
                <a:path extrusionOk="0" h="2355" w="1834">
                  <a:moveTo>
                    <a:pt x="511" y="0"/>
                  </a:moveTo>
                  <a:cubicBezTo>
                    <a:pt x="210" y="0"/>
                    <a:pt x="3" y="239"/>
                    <a:pt x="0" y="650"/>
                  </a:cubicBezTo>
                  <a:cubicBezTo>
                    <a:pt x="0" y="1231"/>
                    <a:pt x="407" y="1937"/>
                    <a:pt x="913" y="2229"/>
                  </a:cubicBezTo>
                  <a:cubicBezTo>
                    <a:pt x="1061" y="2314"/>
                    <a:pt x="1201" y="2355"/>
                    <a:pt x="1325" y="2355"/>
                  </a:cubicBezTo>
                  <a:cubicBezTo>
                    <a:pt x="1625" y="2355"/>
                    <a:pt x="1830" y="2118"/>
                    <a:pt x="1830" y="1707"/>
                  </a:cubicBezTo>
                  <a:cubicBezTo>
                    <a:pt x="1834" y="1123"/>
                    <a:pt x="1423" y="417"/>
                    <a:pt x="921" y="125"/>
                  </a:cubicBezTo>
                  <a:cubicBezTo>
                    <a:pt x="773" y="40"/>
                    <a:pt x="634" y="0"/>
                    <a:pt x="51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9"/>
            <p:cNvSpPr/>
            <p:nvPr/>
          </p:nvSpPr>
          <p:spPr>
            <a:xfrm>
              <a:off x="1349325" y="4754125"/>
              <a:ext cx="30325" cy="28875"/>
            </a:xfrm>
            <a:custGeom>
              <a:rect b="b" l="l" r="r" t="t"/>
              <a:pathLst>
                <a:path extrusionOk="0" h="1155" w="1213">
                  <a:moveTo>
                    <a:pt x="797" y="1"/>
                  </a:moveTo>
                  <a:cubicBezTo>
                    <a:pt x="769" y="1"/>
                    <a:pt x="743" y="7"/>
                    <a:pt x="721" y="20"/>
                  </a:cubicBezTo>
                  <a:lnTo>
                    <a:pt x="0" y="449"/>
                  </a:lnTo>
                  <a:cubicBezTo>
                    <a:pt x="22" y="436"/>
                    <a:pt x="47" y="430"/>
                    <a:pt x="75" y="430"/>
                  </a:cubicBezTo>
                  <a:cubicBezTo>
                    <a:pt x="115" y="430"/>
                    <a:pt x="160" y="443"/>
                    <a:pt x="207" y="471"/>
                  </a:cubicBezTo>
                  <a:cubicBezTo>
                    <a:pt x="377" y="582"/>
                    <a:pt x="484" y="766"/>
                    <a:pt x="495" y="970"/>
                  </a:cubicBezTo>
                  <a:cubicBezTo>
                    <a:pt x="495" y="1060"/>
                    <a:pt x="464" y="1122"/>
                    <a:pt x="415" y="1152"/>
                  </a:cubicBezTo>
                  <a:lnTo>
                    <a:pt x="415" y="1152"/>
                  </a:lnTo>
                  <a:lnTo>
                    <a:pt x="1131" y="726"/>
                  </a:lnTo>
                  <a:cubicBezTo>
                    <a:pt x="1183" y="693"/>
                    <a:pt x="1212" y="630"/>
                    <a:pt x="1212" y="541"/>
                  </a:cubicBezTo>
                  <a:cubicBezTo>
                    <a:pt x="1201" y="338"/>
                    <a:pt x="1094" y="149"/>
                    <a:pt x="924" y="38"/>
                  </a:cubicBezTo>
                  <a:cubicBezTo>
                    <a:pt x="880" y="13"/>
                    <a:pt x="836" y="1"/>
                    <a:pt x="797" y="1"/>
                  </a:cubicBezTo>
                  <a:close/>
                  <a:moveTo>
                    <a:pt x="415" y="1152"/>
                  </a:moveTo>
                  <a:lnTo>
                    <a:pt x="410" y="1155"/>
                  </a:lnTo>
                  <a:cubicBezTo>
                    <a:pt x="412" y="1154"/>
                    <a:pt x="413" y="1153"/>
                    <a:pt x="415" y="1152"/>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9"/>
            <p:cNvSpPr/>
            <p:nvPr/>
          </p:nvSpPr>
          <p:spPr>
            <a:xfrm>
              <a:off x="1347200" y="4764875"/>
              <a:ext cx="14525" cy="18650"/>
            </a:xfrm>
            <a:custGeom>
              <a:rect b="b" l="l" r="r" t="t"/>
              <a:pathLst>
                <a:path extrusionOk="0" h="746" w="581">
                  <a:moveTo>
                    <a:pt x="161" y="1"/>
                  </a:moveTo>
                  <a:cubicBezTo>
                    <a:pt x="65" y="1"/>
                    <a:pt x="0" y="76"/>
                    <a:pt x="0" y="207"/>
                  </a:cubicBezTo>
                  <a:cubicBezTo>
                    <a:pt x="11" y="410"/>
                    <a:pt x="118" y="595"/>
                    <a:pt x="288" y="706"/>
                  </a:cubicBezTo>
                  <a:cubicBezTo>
                    <a:pt x="336" y="733"/>
                    <a:pt x="381" y="746"/>
                    <a:pt x="420" y="746"/>
                  </a:cubicBezTo>
                  <a:cubicBezTo>
                    <a:pt x="516" y="746"/>
                    <a:pt x="580" y="671"/>
                    <a:pt x="580" y="540"/>
                  </a:cubicBezTo>
                  <a:cubicBezTo>
                    <a:pt x="569" y="336"/>
                    <a:pt x="462" y="152"/>
                    <a:pt x="292" y="41"/>
                  </a:cubicBezTo>
                  <a:cubicBezTo>
                    <a:pt x="245" y="14"/>
                    <a:pt x="200" y="1"/>
                    <a:pt x="1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9"/>
            <p:cNvSpPr/>
            <p:nvPr/>
          </p:nvSpPr>
          <p:spPr>
            <a:xfrm>
              <a:off x="1350425" y="4769075"/>
              <a:ext cx="8075" cy="10325"/>
            </a:xfrm>
            <a:custGeom>
              <a:rect b="b" l="l" r="r" t="t"/>
              <a:pathLst>
                <a:path extrusionOk="0" h="413" w="323">
                  <a:moveTo>
                    <a:pt x="92" y="0"/>
                  </a:moveTo>
                  <a:cubicBezTo>
                    <a:pt x="38" y="0"/>
                    <a:pt x="0" y="42"/>
                    <a:pt x="0" y="113"/>
                  </a:cubicBezTo>
                  <a:cubicBezTo>
                    <a:pt x="8" y="228"/>
                    <a:pt x="67" y="331"/>
                    <a:pt x="159" y="390"/>
                  </a:cubicBezTo>
                  <a:cubicBezTo>
                    <a:pt x="185" y="405"/>
                    <a:pt x="210" y="413"/>
                    <a:pt x="232" y="413"/>
                  </a:cubicBezTo>
                  <a:cubicBezTo>
                    <a:pt x="285" y="413"/>
                    <a:pt x="322" y="371"/>
                    <a:pt x="322" y="298"/>
                  </a:cubicBezTo>
                  <a:cubicBezTo>
                    <a:pt x="315" y="187"/>
                    <a:pt x="256" y="83"/>
                    <a:pt x="163" y="21"/>
                  </a:cubicBezTo>
                  <a:cubicBezTo>
                    <a:pt x="138" y="7"/>
                    <a:pt x="114" y="0"/>
                    <a:pt x="92" y="0"/>
                  </a:cubicBezTo>
                  <a:close/>
                </a:path>
              </a:pathLst>
            </a:custGeom>
            <a:solidFill>
              <a:srgbClr val="34C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9"/>
            <p:cNvSpPr/>
            <p:nvPr/>
          </p:nvSpPr>
          <p:spPr>
            <a:xfrm>
              <a:off x="1541775" y="4597050"/>
              <a:ext cx="60950" cy="39750"/>
            </a:xfrm>
            <a:custGeom>
              <a:rect b="b" l="l" r="r" t="t"/>
              <a:pathLst>
                <a:path extrusionOk="0" h="1590" w="2438">
                  <a:moveTo>
                    <a:pt x="2107" y="1"/>
                  </a:moveTo>
                  <a:cubicBezTo>
                    <a:pt x="2057" y="1"/>
                    <a:pt x="2005" y="14"/>
                    <a:pt x="1957" y="41"/>
                  </a:cubicBezTo>
                  <a:lnTo>
                    <a:pt x="279" y="1032"/>
                  </a:lnTo>
                  <a:cubicBezTo>
                    <a:pt x="1" y="1194"/>
                    <a:pt x="174" y="1589"/>
                    <a:pt x="433" y="1589"/>
                  </a:cubicBezTo>
                  <a:cubicBezTo>
                    <a:pt x="481" y="1589"/>
                    <a:pt x="531" y="1576"/>
                    <a:pt x="582" y="1546"/>
                  </a:cubicBezTo>
                  <a:lnTo>
                    <a:pt x="2260" y="555"/>
                  </a:lnTo>
                  <a:cubicBezTo>
                    <a:pt x="2382" y="485"/>
                    <a:pt x="2437" y="341"/>
                    <a:pt x="2393" y="208"/>
                  </a:cubicBezTo>
                  <a:cubicBezTo>
                    <a:pt x="2351" y="79"/>
                    <a:pt x="2232" y="1"/>
                    <a:pt x="2107" y="1"/>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9"/>
            <p:cNvSpPr/>
            <p:nvPr/>
          </p:nvSpPr>
          <p:spPr>
            <a:xfrm>
              <a:off x="1385250" y="4659800"/>
              <a:ext cx="119600" cy="72925"/>
            </a:xfrm>
            <a:custGeom>
              <a:rect b="b" l="l" r="r" t="t"/>
              <a:pathLst>
                <a:path extrusionOk="0" h="2917" w="4784">
                  <a:moveTo>
                    <a:pt x="4454" y="0"/>
                  </a:moveTo>
                  <a:cubicBezTo>
                    <a:pt x="4403" y="0"/>
                    <a:pt x="4352" y="13"/>
                    <a:pt x="4303" y="41"/>
                  </a:cubicBezTo>
                  <a:cubicBezTo>
                    <a:pt x="3867" y="300"/>
                    <a:pt x="744" y="2089"/>
                    <a:pt x="282" y="2359"/>
                  </a:cubicBezTo>
                  <a:cubicBezTo>
                    <a:pt x="1" y="2524"/>
                    <a:pt x="176" y="2916"/>
                    <a:pt x="435" y="2916"/>
                  </a:cubicBezTo>
                  <a:cubicBezTo>
                    <a:pt x="483" y="2916"/>
                    <a:pt x="534" y="2903"/>
                    <a:pt x="585" y="2872"/>
                  </a:cubicBezTo>
                  <a:cubicBezTo>
                    <a:pt x="1058" y="2595"/>
                    <a:pt x="4226" y="784"/>
                    <a:pt x="4607" y="559"/>
                  </a:cubicBezTo>
                  <a:cubicBezTo>
                    <a:pt x="4729" y="485"/>
                    <a:pt x="4784" y="340"/>
                    <a:pt x="4740" y="207"/>
                  </a:cubicBezTo>
                  <a:cubicBezTo>
                    <a:pt x="4698" y="79"/>
                    <a:pt x="4579" y="0"/>
                    <a:pt x="44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9"/>
            <p:cNvSpPr/>
            <p:nvPr/>
          </p:nvSpPr>
          <p:spPr>
            <a:xfrm>
              <a:off x="2560300" y="4535875"/>
              <a:ext cx="66925" cy="66750"/>
            </a:xfrm>
            <a:custGeom>
              <a:rect b="b" l="l" r="r" t="t"/>
              <a:pathLst>
                <a:path extrusionOk="0" h="2670" w="2677">
                  <a:moveTo>
                    <a:pt x="2673" y="1"/>
                  </a:moveTo>
                  <a:lnTo>
                    <a:pt x="1" y="1542"/>
                  </a:lnTo>
                  <a:lnTo>
                    <a:pt x="1941" y="2669"/>
                  </a:lnTo>
                  <a:lnTo>
                    <a:pt x="2677" y="2244"/>
                  </a:lnTo>
                  <a:lnTo>
                    <a:pt x="2673" y="1"/>
                  </a:lnTo>
                  <a:close/>
                </a:path>
              </a:pathLst>
            </a:custGeom>
            <a:solidFill>
              <a:srgbClr val="E34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9"/>
            <p:cNvSpPr/>
            <p:nvPr/>
          </p:nvSpPr>
          <p:spPr>
            <a:xfrm>
              <a:off x="2461150" y="4590400"/>
              <a:ext cx="89675" cy="80050"/>
            </a:xfrm>
            <a:custGeom>
              <a:rect b="b" l="l" r="r" t="t"/>
              <a:pathLst>
                <a:path extrusionOk="0" h="3202" w="3587">
                  <a:moveTo>
                    <a:pt x="1" y="1"/>
                  </a:moveTo>
                  <a:lnTo>
                    <a:pt x="8" y="2248"/>
                  </a:lnTo>
                  <a:lnTo>
                    <a:pt x="1649" y="3201"/>
                  </a:lnTo>
                  <a:lnTo>
                    <a:pt x="3586" y="2085"/>
                  </a:lnTo>
                  <a:lnTo>
                    <a:pt x="1" y="1"/>
                  </a:lnTo>
                  <a:close/>
                </a:path>
              </a:pathLst>
            </a:custGeom>
            <a:solidFill>
              <a:srgbClr val="E34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9"/>
            <p:cNvSpPr/>
            <p:nvPr/>
          </p:nvSpPr>
          <p:spPr>
            <a:xfrm>
              <a:off x="2006975" y="4642250"/>
              <a:ext cx="641700" cy="300050"/>
            </a:xfrm>
            <a:custGeom>
              <a:rect b="b" l="l" r="r" t="t"/>
              <a:pathLst>
                <a:path extrusionOk="0" h="12002" w="25668">
                  <a:moveTo>
                    <a:pt x="25664" y="0"/>
                  </a:moveTo>
                  <a:lnTo>
                    <a:pt x="25664" y="4"/>
                  </a:lnTo>
                  <a:cubicBezTo>
                    <a:pt x="25664" y="33"/>
                    <a:pt x="25660" y="59"/>
                    <a:pt x="25656" y="89"/>
                  </a:cubicBezTo>
                  <a:cubicBezTo>
                    <a:pt x="25653" y="115"/>
                    <a:pt x="25656" y="133"/>
                    <a:pt x="25649" y="155"/>
                  </a:cubicBezTo>
                  <a:cubicBezTo>
                    <a:pt x="25649" y="159"/>
                    <a:pt x="25649" y="159"/>
                    <a:pt x="25649" y="159"/>
                  </a:cubicBezTo>
                  <a:cubicBezTo>
                    <a:pt x="25645" y="189"/>
                    <a:pt x="25638" y="215"/>
                    <a:pt x="25631" y="244"/>
                  </a:cubicBezTo>
                  <a:cubicBezTo>
                    <a:pt x="25623" y="270"/>
                    <a:pt x="25619" y="288"/>
                    <a:pt x="25612" y="314"/>
                  </a:cubicBezTo>
                  <a:cubicBezTo>
                    <a:pt x="25605" y="340"/>
                    <a:pt x="25590" y="370"/>
                    <a:pt x="25575" y="399"/>
                  </a:cubicBezTo>
                  <a:cubicBezTo>
                    <a:pt x="25564" y="425"/>
                    <a:pt x="25557" y="444"/>
                    <a:pt x="25546" y="466"/>
                  </a:cubicBezTo>
                  <a:cubicBezTo>
                    <a:pt x="25534" y="488"/>
                    <a:pt x="25512" y="521"/>
                    <a:pt x="25497" y="547"/>
                  </a:cubicBezTo>
                  <a:cubicBezTo>
                    <a:pt x="25483" y="577"/>
                    <a:pt x="25472" y="595"/>
                    <a:pt x="25457" y="614"/>
                  </a:cubicBezTo>
                  <a:cubicBezTo>
                    <a:pt x="25442" y="636"/>
                    <a:pt x="25412" y="669"/>
                    <a:pt x="25390" y="699"/>
                  </a:cubicBezTo>
                  <a:cubicBezTo>
                    <a:pt x="25368" y="725"/>
                    <a:pt x="25361" y="739"/>
                    <a:pt x="25342" y="758"/>
                  </a:cubicBezTo>
                  <a:cubicBezTo>
                    <a:pt x="25316" y="787"/>
                    <a:pt x="25283" y="817"/>
                    <a:pt x="25254" y="843"/>
                  </a:cubicBezTo>
                  <a:cubicBezTo>
                    <a:pt x="25235" y="861"/>
                    <a:pt x="25220" y="880"/>
                    <a:pt x="25198" y="898"/>
                  </a:cubicBezTo>
                  <a:cubicBezTo>
                    <a:pt x="25165" y="928"/>
                    <a:pt x="25124" y="957"/>
                    <a:pt x="25087" y="987"/>
                  </a:cubicBezTo>
                  <a:cubicBezTo>
                    <a:pt x="25069" y="1002"/>
                    <a:pt x="25050" y="1017"/>
                    <a:pt x="25032" y="1028"/>
                  </a:cubicBezTo>
                  <a:cubicBezTo>
                    <a:pt x="24969" y="1072"/>
                    <a:pt x="24906" y="1113"/>
                    <a:pt x="24840" y="1153"/>
                  </a:cubicBezTo>
                  <a:lnTo>
                    <a:pt x="10760" y="9282"/>
                  </a:lnTo>
                  <a:cubicBezTo>
                    <a:pt x="10631" y="9355"/>
                    <a:pt x="10494" y="9418"/>
                    <a:pt x="10358" y="9474"/>
                  </a:cubicBezTo>
                  <a:lnTo>
                    <a:pt x="10335" y="9481"/>
                  </a:lnTo>
                  <a:cubicBezTo>
                    <a:pt x="10313" y="9492"/>
                    <a:pt x="10287" y="9496"/>
                    <a:pt x="10265" y="9503"/>
                  </a:cubicBezTo>
                  <a:cubicBezTo>
                    <a:pt x="10184" y="9537"/>
                    <a:pt x="10102" y="9566"/>
                    <a:pt x="10017" y="9588"/>
                  </a:cubicBezTo>
                  <a:cubicBezTo>
                    <a:pt x="9969" y="9603"/>
                    <a:pt x="9925" y="9610"/>
                    <a:pt x="9877" y="9622"/>
                  </a:cubicBezTo>
                  <a:cubicBezTo>
                    <a:pt x="9851" y="9629"/>
                    <a:pt x="9825" y="9636"/>
                    <a:pt x="9799" y="9644"/>
                  </a:cubicBezTo>
                  <a:cubicBezTo>
                    <a:pt x="9774" y="9647"/>
                    <a:pt x="9751" y="9655"/>
                    <a:pt x="9725" y="9659"/>
                  </a:cubicBezTo>
                  <a:cubicBezTo>
                    <a:pt x="9633" y="9681"/>
                    <a:pt x="9541" y="9695"/>
                    <a:pt x="9448" y="9710"/>
                  </a:cubicBezTo>
                  <a:cubicBezTo>
                    <a:pt x="9415" y="9714"/>
                    <a:pt x="9382" y="9714"/>
                    <a:pt x="9348" y="9721"/>
                  </a:cubicBezTo>
                  <a:lnTo>
                    <a:pt x="9282" y="9729"/>
                  </a:lnTo>
                  <a:cubicBezTo>
                    <a:pt x="9245" y="9732"/>
                    <a:pt x="9212" y="9736"/>
                    <a:pt x="9178" y="9740"/>
                  </a:cubicBezTo>
                  <a:cubicBezTo>
                    <a:pt x="9086" y="9747"/>
                    <a:pt x="8994" y="9751"/>
                    <a:pt x="8901" y="9755"/>
                  </a:cubicBezTo>
                  <a:lnTo>
                    <a:pt x="8617" y="9755"/>
                  </a:lnTo>
                  <a:cubicBezTo>
                    <a:pt x="8509" y="9751"/>
                    <a:pt x="8406" y="9744"/>
                    <a:pt x="8306" y="9732"/>
                  </a:cubicBezTo>
                  <a:lnTo>
                    <a:pt x="8273" y="9729"/>
                  </a:lnTo>
                  <a:cubicBezTo>
                    <a:pt x="8243" y="9725"/>
                    <a:pt x="8217" y="9721"/>
                    <a:pt x="8188" y="9718"/>
                  </a:cubicBezTo>
                  <a:cubicBezTo>
                    <a:pt x="8110" y="9707"/>
                    <a:pt x="8029" y="9699"/>
                    <a:pt x="7948" y="9684"/>
                  </a:cubicBezTo>
                  <a:cubicBezTo>
                    <a:pt x="7914" y="9677"/>
                    <a:pt x="7881" y="9666"/>
                    <a:pt x="7848" y="9659"/>
                  </a:cubicBezTo>
                  <a:cubicBezTo>
                    <a:pt x="7755" y="9640"/>
                    <a:pt x="7663" y="9614"/>
                    <a:pt x="7571" y="9588"/>
                  </a:cubicBezTo>
                  <a:cubicBezTo>
                    <a:pt x="7522" y="9574"/>
                    <a:pt x="7471" y="9566"/>
                    <a:pt x="7423" y="9551"/>
                  </a:cubicBezTo>
                  <a:cubicBezTo>
                    <a:pt x="7386" y="9540"/>
                    <a:pt x="7349" y="9522"/>
                    <a:pt x="7308" y="9511"/>
                  </a:cubicBezTo>
                  <a:cubicBezTo>
                    <a:pt x="7271" y="9496"/>
                    <a:pt x="7238" y="9481"/>
                    <a:pt x="7201" y="9466"/>
                  </a:cubicBezTo>
                  <a:cubicBezTo>
                    <a:pt x="7068" y="9415"/>
                    <a:pt x="6938" y="9355"/>
                    <a:pt x="6813" y="9282"/>
                  </a:cubicBezTo>
                  <a:lnTo>
                    <a:pt x="4092" y="7703"/>
                  </a:lnTo>
                  <a:lnTo>
                    <a:pt x="1424" y="9245"/>
                  </a:lnTo>
                  <a:lnTo>
                    <a:pt x="1" y="8417"/>
                  </a:lnTo>
                  <a:lnTo>
                    <a:pt x="8" y="10664"/>
                  </a:lnTo>
                  <a:lnTo>
                    <a:pt x="1431" y="11492"/>
                  </a:lnTo>
                  <a:lnTo>
                    <a:pt x="4100" y="9951"/>
                  </a:lnTo>
                  <a:lnTo>
                    <a:pt x="6820" y="11529"/>
                  </a:lnTo>
                  <a:cubicBezTo>
                    <a:pt x="6946" y="11599"/>
                    <a:pt x="7075" y="11662"/>
                    <a:pt x="7208" y="11714"/>
                  </a:cubicBezTo>
                  <a:cubicBezTo>
                    <a:pt x="7245" y="11728"/>
                    <a:pt x="7279" y="11743"/>
                    <a:pt x="7315" y="11754"/>
                  </a:cubicBezTo>
                  <a:cubicBezTo>
                    <a:pt x="7400" y="11788"/>
                    <a:pt x="7489" y="11810"/>
                    <a:pt x="7578" y="11836"/>
                  </a:cubicBezTo>
                  <a:cubicBezTo>
                    <a:pt x="7667" y="11862"/>
                    <a:pt x="7763" y="11884"/>
                    <a:pt x="7855" y="11906"/>
                  </a:cubicBezTo>
                  <a:cubicBezTo>
                    <a:pt x="7966" y="11928"/>
                    <a:pt x="8081" y="11950"/>
                    <a:pt x="8195" y="11961"/>
                  </a:cubicBezTo>
                  <a:cubicBezTo>
                    <a:pt x="8221" y="11965"/>
                    <a:pt x="8251" y="11972"/>
                    <a:pt x="8277" y="11976"/>
                  </a:cubicBezTo>
                  <a:cubicBezTo>
                    <a:pt x="8432" y="11991"/>
                    <a:pt x="8591" y="11998"/>
                    <a:pt x="8746" y="12002"/>
                  </a:cubicBezTo>
                  <a:lnTo>
                    <a:pt x="8820" y="12002"/>
                  </a:lnTo>
                  <a:cubicBezTo>
                    <a:pt x="8975" y="12002"/>
                    <a:pt x="9130" y="11991"/>
                    <a:pt x="9282" y="11976"/>
                  </a:cubicBezTo>
                  <a:lnTo>
                    <a:pt x="9352" y="11965"/>
                  </a:lnTo>
                  <a:cubicBezTo>
                    <a:pt x="9504" y="11950"/>
                    <a:pt x="9652" y="11924"/>
                    <a:pt x="9799" y="11891"/>
                  </a:cubicBezTo>
                  <a:cubicBezTo>
                    <a:pt x="9829" y="11884"/>
                    <a:pt x="9855" y="11876"/>
                    <a:pt x="9881" y="11869"/>
                  </a:cubicBezTo>
                  <a:cubicBezTo>
                    <a:pt x="10014" y="11836"/>
                    <a:pt x="10143" y="11799"/>
                    <a:pt x="10269" y="11751"/>
                  </a:cubicBezTo>
                  <a:cubicBezTo>
                    <a:pt x="10291" y="11743"/>
                    <a:pt x="10317" y="11736"/>
                    <a:pt x="10339" y="11728"/>
                  </a:cubicBezTo>
                  <a:cubicBezTo>
                    <a:pt x="10483" y="11673"/>
                    <a:pt x="10627" y="11606"/>
                    <a:pt x="10764" y="11529"/>
                  </a:cubicBezTo>
                  <a:lnTo>
                    <a:pt x="24843" y="3401"/>
                  </a:lnTo>
                  <a:cubicBezTo>
                    <a:pt x="25394" y="3083"/>
                    <a:pt x="25668" y="2665"/>
                    <a:pt x="25668" y="2247"/>
                  </a:cubicBezTo>
                  <a:lnTo>
                    <a:pt x="25664" y="0"/>
                  </a:ln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9"/>
            <p:cNvSpPr/>
            <p:nvPr/>
          </p:nvSpPr>
          <p:spPr>
            <a:xfrm>
              <a:off x="2006875" y="4515175"/>
              <a:ext cx="641525" cy="370950"/>
            </a:xfrm>
            <a:custGeom>
              <a:rect b="b" l="l" r="r" t="t"/>
              <a:pathLst>
                <a:path extrusionOk="0" h="14838" w="25661">
                  <a:moveTo>
                    <a:pt x="23384" y="1"/>
                  </a:moveTo>
                  <a:lnTo>
                    <a:pt x="18172" y="3010"/>
                  </a:lnTo>
                  <a:lnTo>
                    <a:pt x="21753" y="5094"/>
                  </a:lnTo>
                  <a:lnTo>
                    <a:pt x="19817" y="6210"/>
                  </a:lnTo>
                  <a:lnTo>
                    <a:pt x="8798" y="12572"/>
                  </a:lnTo>
                  <a:lnTo>
                    <a:pt x="5216" y="10491"/>
                  </a:lnTo>
                  <a:lnTo>
                    <a:pt x="1" y="13503"/>
                  </a:lnTo>
                  <a:lnTo>
                    <a:pt x="1424" y="14328"/>
                  </a:lnTo>
                  <a:lnTo>
                    <a:pt x="4096" y="12786"/>
                  </a:lnTo>
                  <a:lnTo>
                    <a:pt x="6813" y="14365"/>
                  </a:lnTo>
                  <a:cubicBezTo>
                    <a:pt x="6939" y="14435"/>
                    <a:pt x="7068" y="14498"/>
                    <a:pt x="7205" y="14549"/>
                  </a:cubicBezTo>
                  <a:cubicBezTo>
                    <a:pt x="7238" y="14564"/>
                    <a:pt x="7275" y="14579"/>
                    <a:pt x="7312" y="14590"/>
                  </a:cubicBezTo>
                  <a:cubicBezTo>
                    <a:pt x="7397" y="14620"/>
                    <a:pt x="7486" y="14645"/>
                    <a:pt x="7575" y="14671"/>
                  </a:cubicBezTo>
                  <a:cubicBezTo>
                    <a:pt x="7663" y="14697"/>
                    <a:pt x="7759" y="14719"/>
                    <a:pt x="7852" y="14742"/>
                  </a:cubicBezTo>
                  <a:cubicBezTo>
                    <a:pt x="7963" y="14764"/>
                    <a:pt x="8077" y="14782"/>
                    <a:pt x="8192" y="14797"/>
                  </a:cubicBezTo>
                  <a:cubicBezTo>
                    <a:pt x="8218" y="14801"/>
                    <a:pt x="8244" y="14808"/>
                    <a:pt x="8273" y="14812"/>
                  </a:cubicBezTo>
                  <a:cubicBezTo>
                    <a:pt x="8428" y="14827"/>
                    <a:pt x="8587" y="14834"/>
                    <a:pt x="8743" y="14838"/>
                  </a:cubicBezTo>
                  <a:lnTo>
                    <a:pt x="8816" y="14838"/>
                  </a:lnTo>
                  <a:cubicBezTo>
                    <a:pt x="8972" y="14838"/>
                    <a:pt x="9127" y="14827"/>
                    <a:pt x="9279" y="14812"/>
                  </a:cubicBezTo>
                  <a:lnTo>
                    <a:pt x="9349" y="14804"/>
                  </a:lnTo>
                  <a:cubicBezTo>
                    <a:pt x="9500" y="14786"/>
                    <a:pt x="9648" y="14760"/>
                    <a:pt x="9796" y="14727"/>
                  </a:cubicBezTo>
                  <a:cubicBezTo>
                    <a:pt x="9826" y="14719"/>
                    <a:pt x="9851" y="14712"/>
                    <a:pt x="9877" y="14708"/>
                  </a:cubicBezTo>
                  <a:cubicBezTo>
                    <a:pt x="10007" y="14675"/>
                    <a:pt x="10136" y="14634"/>
                    <a:pt x="10265" y="14590"/>
                  </a:cubicBezTo>
                  <a:cubicBezTo>
                    <a:pt x="10288" y="14579"/>
                    <a:pt x="10310" y="14575"/>
                    <a:pt x="10332" y="14564"/>
                  </a:cubicBezTo>
                  <a:cubicBezTo>
                    <a:pt x="10480" y="14509"/>
                    <a:pt x="10620" y="14442"/>
                    <a:pt x="10757" y="14365"/>
                  </a:cubicBezTo>
                  <a:lnTo>
                    <a:pt x="24836" y="6236"/>
                  </a:lnTo>
                  <a:cubicBezTo>
                    <a:pt x="24906" y="6196"/>
                    <a:pt x="24969" y="6155"/>
                    <a:pt x="25032" y="6114"/>
                  </a:cubicBezTo>
                  <a:cubicBezTo>
                    <a:pt x="25051" y="6100"/>
                    <a:pt x="25065" y="6085"/>
                    <a:pt x="25084" y="6070"/>
                  </a:cubicBezTo>
                  <a:cubicBezTo>
                    <a:pt x="25124" y="6040"/>
                    <a:pt x="25161" y="6011"/>
                    <a:pt x="25198" y="5981"/>
                  </a:cubicBezTo>
                  <a:cubicBezTo>
                    <a:pt x="25217" y="5963"/>
                    <a:pt x="25235" y="5944"/>
                    <a:pt x="25254" y="5926"/>
                  </a:cubicBezTo>
                  <a:cubicBezTo>
                    <a:pt x="25283" y="5900"/>
                    <a:pt x="25313" y="5870"/>
                    <a:pt x="25339" y="5845"/>
                  </a:cubicBezTo>
                  <a:cubicBezTo>
                    <a:pt x="25357" y="5822"/>
                    <a:pt x="25372" y="5800"/>
                    <a:pt x="25391" y="5782"/>
                  </a:cubicBezTo>
                  <a:cubicBezTo>
                    <a:pt x="25405" y="5760"/>
                    <a:pt x="25435" y="5726"/>
                    <a:pt x="25457" y="5700"/>
                  </a:cubicBezTo>
                  <a:cubicBezTo>
                    <a:pt x="25476" y="5671"/>
                    <a:pt x="25483" y="5652"/>
                    <a:pt x="25498" y="5634"/>
                  </a:cubicBezTo>
                  <a:cubicBezTo>
                    <a:pt x="25509" y="5612"/>
                    <a:pt x="25531" y="5578"/>
                    <a:pt x="25546" y="5549"/>
                  </a:cubicBezTo>
                  <a:cubicBezTo>
                    <a:pt x="25561" y="5523"/>
                    <a:pt x="25564" y="5505"/>
                    <a:pt x="25575" y="5482"/>
                  </a:cubicBezTo>
                  <a:cubicBezTo>
                    <a:pt x="25586" y="5460"/>
                    <a:pt x="25601" y="5427"/>
                    <a:pt x="25609" y="5397"/>
                  </a:cubicBezTo>
                  <a:cubicBezTo>
                    <a:pt x="25620" y="5371"/>
                    <a:pt x="25623" y="5353"/>
                    <a:pt x="25627" y="5327"/>
                  </a:cubicBezTo>
                  <a:cubicBezTo>
                    <a:pt x="25635" y="5301"/>
                    <a:pt x="25646" y="5272"/>
                    <a:pt x="25649" y="5242"/>
                  </a:cubicBezTo>
                  <a:cubicBezTo>
                    <a:pt x="25653" y="5216"/>
                    <a:pt x="25653" y="5194"/>
                    <a:pt x="25657" y="5172"/>
                  </a:cubicBezTo>
                  <a:cubicBezTo>
                    <a:pt x="25657" y="5146"/>
                    <a:pt x="25660" y="5116"/>
                    <a:pt x="25660" y="5087"/>
                  </a:cubicBezTo>
                  <a:cubicBezTo>
                    <a:pt x="25660" y="4677"/>
                    <a:pt x="25394" y="4263"/>
                    <a:pt x="24851" y="3948"/>
                  </a:cubicBezTo>
                  <a:lnTo>
                    <a:pt x="24075" y="3497"/>
                  </a:lnTo>
                  <a:lnTo>
                    <a:pt x="22134" y="2370"/>
                  </a:lnTo>
                  <a:lnTo>
                    <a:pt x="24807" y="825"/>
                  </a:lnTo>
                  <a:lnTo>
                    <a:pt x="23384" y="1"/>
                  </a:ln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9"/>
            <p:cNvSpPr/>
            <p:nvPr/>
          </p:nvSpPr>
          <p:spPr>
            <a:xfrm>
              <a:off x="1061825" y="4864100"/>
              <a:ext cx="130800" cy="175050"/>
            </a:xfrm>
            <a:custGeom>
              <a:rect b="b" l="l" r="r" t="t"/>
              <a:pathLst>
                <a:path extrusionOk="0" h="7002" w="5232">
                  <a:moveTo>
                    <a:pt x="1757" y="1"/>
                  </a:moveTo>
                  <a:lnTo>
                    <a:pt x="1753" y="2004"/>
                  </a:lnTo>
                  <a:lnTo>
                    <a:pt x="8" y="999"/>
                  </a:lnTo>
                  <a:lnTo>
                    <a:pt x="1" y="2991"/>
                  </a:lnTo>
                  <a:lnTo>
                    <a:pt x="1746" y="3997"/>
                  </a:lnTo>
                  <a:lnTo>
                    <a:pt x="1742" y="6000"/>
                  </a:lnTo>
                  <a:lnTo>
                    <a:pt x="3475" y="7002"/>
                  </a:lnTo>
                  <a:lnTo>
                    <a:pt x="3483" y="5002"/>
                  </a:lnTo>
                  <a:lnTo>
                    <a:pt x="5224" y="6007"/>
                  </a:lnTo>
                  <a:lnTo>
                    <a:pt x="5231" y="4011"/>
                  </a:lnTo>
                  <a:lnTo>
                    <a:pt x="3487" y="3006"/>
                  </a:lnTo>
                  <a:lnTo>
                    <a:pt x="3494" y="1003"/>
                  </a:lnTo>
                  <a:lnTo>
                    <a:pt x="1757" y="1"/>
                  </a:ln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9"/>
            <p:cNvSpPr/>
            <p:nvPr/>
          </p:nvSpPr>
          <p:spPr>
            <a:xfrm>
              <a:off x="614500" y="2553950"/>
              <a:ext cx="1473350" cy="1858450"/>
            </a:xfrm>
            <a:custGeom>
              <a:rect b="b" l="l" r="r" t="t"/>
              <a:pathLst>
                <a:path extrusionOk="0" h="74338" w="58934">
                  <a:moveTo>
                    <a:pt x="56313" y="1"/>
                  </a:moveTo>
                  <a:cubicBezTo>
                    <a:pt x="55699" y="1"/>
                    <a:pt x="55006" y="201"/>
                    <a:pt x="54273" y="624"/>
                  </a:cubicBezTo>
                  <a:lnTo>
                    <a:pt x="4536" y="29341"/>
                  </a:lnTo>
                  <a:cubicBezTo>
                    <a:pt x="2026" y="30790"/>
                    <a:pt x="0" y="34298"/>
                    <a:pt x="8" y="37181"/>
                  </a:cubicBezTo>
                  <a:lnTo>
                    <a:pt x="104" y="71116"/>
                  </a:lnTo>
                  <a:cubicBezTo>
                    <a:pt x="109" y="73158"/>
                    <a:pt x="1134" y="74338"/>
                    <a:pt x="2623" y="74338"/>
                  </a:cubicBezTo>
                  <a:cubicBezTo>
                    <a:pt x="3237" y="74338"/>
                    <a:pt x="3929" y="74138"/>
                    <a:pt x="4661" y="73715"/>
                  </a:cubicBezTo>
                  <a:lnTo>
                    <a:pt x="54398" y="44998"/>
                  </a:lnTo>
                  <a:cubicBezTo>
                    <a:pt x="56908" y="43549"/>
                    <a:pt x="58934" y="40042"/>
                    <a:pt x="58926" y="37158"/>
                  </a:cubicBezTo>
                  <a:lnTo>
                    <a:pt x="58830" y="3219"/>
                  </a:lnTo>
                  <a:cubicBezTo>
                    <a:pt x="58825" y="1178"/>
                    <a:pt x="57801" y="1"/>
                    <a:pt x="56313" y="1"/>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9"/>
            <p:cNvSpPr/>
            <p:nvPr/>
          </p:nvSpPr>
          <p:spPr>
            <a:xfrm>
              <a:off x="452975" y="2460100"/>
              <a:ext cx="1599225" cy="1944675"/>
            </a:xfrm>
            <a:custGeom>
              <a:rect b="b" l="l" r="r" t="t"/>
              <a:pathLst>
                <a:path extrusionOk="0" h="77787" w="63969">
                  <a:moveTo>
                    <a:pt x="63963" y="4058"/>
                  </a:moveTo>
                  <a:lnTo>
                    <a:pt x="63968" y="4060"/>
                  </a:lnTo>
                  <a:cubicBezTo>
                    <a:pt x="63966" y="4060"/>
                    <a:pt x="63965" y="4059"/>
                    <a:pt x="63963" y="4058"/>
                  </a:cubicBezTo>
                  <a:close/>
                  <a:moveTo>
                    <a:pt x="56313" y="1"/>
                  </a:moveTo>
                  <a:cubicBezTo>
                    <a:pt x="55699" y="1"/>
                    <a:pt x="55006" y="200"/>
                    <a:pt x="54273" y="623"/>
                  </a:cubicBezTo>
                  <a:lnTo>
                    <a:pt x="4536" y="29339"/>
                  </a:lnTo>
                  <a:cubicBezTo>
                    <a:pt x="2026" y="30788"/>
                    <a:pt x="0" y="34296"/>
                    <a:pt x="8" y="37179"/>
                  </a:cubicBezTo>
                  <a:lnTo>
                    <a:pt x="104" y="71119"/>
                  </a:lnTo>
                  <a:cubicBezTo>
                    <a:pt x="107" y="72549"/>
                    <a:pt x="614" y="73558"/>
                    <a:pt x="1431" y="74031"/>
                  </a:cubicBezTo>
                  <a:lnTo>
                    <a:pt x="7892" y="77787"/>
                  </a:lnTo>
                  <a:cubicBezTo>
                    <a:pt x="7075" y="77310"/>
                    <a:pt x="6568" y="76304"/>
                    <a:pt x="6565" y="74870"/>
                  </a:cubicBezTo>
                  <a:lnTo>
                    <a:pt x="6469" y="40935"/>
                  </a:lnTo>
                  <a:cubicBezTo>
                    <a:pt x="6461" y="38052"/>
                    <a:pt x="8487" y="34544"/>
                    <a:pt x="10997" y="33095"/>
                  </a:cubicBezTo>
                  <a:lnTo>
                    <a:pt x="60734" y="4378"/>
                  </a:lnTo>
                  <a:cubicBezTo>
                    <a:pt x="61468" y="3955"/>
                    <a:pt x="62162" y="3754"/>
                    <a:pt x="62777" y="3754"/>
                  </a:cubicBezTo>
                  <a:cubicBezTo>
                    <a:pt x="63219" y="3754"/>
                    <a:pt x="63619" y="3858"/>
                    <a:pt x="63963" y="4058"/>
                  </a:cubicBezTo>
                  <a:lnTo>
                    <a:pt x="63963" y="4058"/>
                  </a:lnTo>
                  <a:lnTo>
                    <a:pt x="57507" y="305"/>
                  </a:lnTo>
                  <a:cubicBezTo>
                    <a:pt x="57160" y="105"/>
                    <a:pt x="56757" y="1"/>
                    <a:pt x="56313"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9"/>
            <p:cNvSpPr/>
            <p:nvPr/>
          </p:nvSpPr>
          <p:spPr>
            <a:xfrm>
              <a:off x="692775" y="2636075"/>
              <a:ext cx="1318650" cy="1694225"/>
            </a:xfrm>
            <a:custGeom>
              <a:rect b="b" l="l" r="r" t="t"/>
              <a:pathLst>
                <a:path extrusionOk="0" h="67769" w="52746">
                  <a:moveTo>
                    <a:pt x="52642" y="1"/>
                  </a:moveTo>
                  <a:lnTo>
                    <a:pt x="44115" y="4924"/>
                  </a:lnTo>
                  <a:lnTo>
                    <a:pt x="44182" y="28229"/>
                  </a:lnTo>
                  <a:cubicBezTo>
                    <a:pt x="44189" y="30000"/>
                    <a:pt x="42729" y="32521"/>
                    <a:pt x="41184" y="33415"/>
                  </a:cubicBezTo>
                  <a:lnTo>
                    <a:pt x="0" y="57190"/>
                  </a:lnTo>
                  <a:lnTo>
                    <a:pt x="30" y="67768"/>
                  </a:lnTo>
                  <a:lnTo>
                    <a:pt x="49741" y="39067"/>
                  </a:lnTo>
                  <a:cubicBezTo>
                    <a:pt x="51286" y="38176"/>
                    <a:pt x="52746" y="35655"/>
                    <a:pt x="52739" y="33881"/>
                  </a:cubicBezTo>
                  <a:lnTo>
                    <a:pt x="5264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9"/>
            <p:cNvSpPr/>
            <p:nvPr/>
          </p:nvSpPr>
          <p:spPr>
            <a:xfrm>
              <a:off x="691013" y="2754779"/>
              <a:ext cx="1115267" cy="1316973"/>
            </a:xfrm>
            <a:custGeom>
              <a:rect b="b" l="l" r="r" t="t"/>
              <a:pathLst>
                <a:path extrusionOk="0" h="52266" w="44261">
                  <a:moveTo>
                    <a:pt x="44190" y="0"/>
                  </a:moveTo>
                  <a:lnTo>
                    <a:pt x="3006" y="23778"/>
                  </a:lnTo>
                  <a:cubicBezTo>
                    <a:pt x="1457" y="24669"/>
                    <a:pt x="1" y="27190"/>
                    <a:pt x="5" y="28964"/>
                  </a:cubicBezTo>
                  <a:lnTo>
                    <a:pt x="71" y="52266"/>
                  </a:lnTo>
                  <a:lnTo>
                    <a:pt x="41255" y="28491"/>
                  </a:lnTo>
                  <a:cubicBezTo>
                    <a:pt x="42800" y="27597"/>
                    <a:pt x="44260" y="25076"/>
                    <a:pt x="44253" y="23305"/>
                  </a:cubicBezTo>
                  <a:lnTo>
                    <a:pt x="44190" y="0"/>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9"/>
            <p:cNvSpPr/>
            <p:nvPr/>
          </p:nvSpPr>
          <p:spPr>
            <a:xfrm>
              <a:off x="908725" y="4169075"/>
              <a:ext cx="188525" cy="128275"/>
            </a:xfrm>
            <a:custGeom>
              <a:rect b="b" l="l" r="r" t="t"/>
              <a:pathLst>
                <a:path extrusionOk="0" h="5131" w="7541">
                  <a:moveTo>
                    <a:pt x="6666" y="0"/>
                  </a:moveTo>
                  <a:cubicBezTo>
                    <a:pt x="6520" y="0"/>
                    <a:pt x="6370" y="38"/>
                    <a:pt x="6228" y="120"/>
                  </a:cubicBezTo>
                  <a:lnTo>
                    <a:pt x="433" y="3499"/>
                  </a:lnTo>
                  <a:cubicBezTo>
                    <a:pt x="163" y="3658"/>
                    <a:pt x="0" y="3942"/>
                    <a:pt x="0" y="4257"/>
                  </a:cubicBezTo>
                  <a:cubicBezTo>
                    <a:pt x="0" y="4766"/>
                    <a:pt x="420" y="5131"/>
                    <a:pt x="875" y="5131"/>
                  </a:cubicBezTo>
                  <a:cubicBezTo>
                    <a:pt x="1021" y="5131"/>
                    <a:pt x="1171" y="5093"/>
                    <a:pt x="1312" y="5011"/>
                  </a:cubicBezTo>
                  <a:lnTo>
                    <a:pt x="7108" y="1628"/>
                  </a:lnTo>
                  <a:cubicBezTo>
                    <a:pt x="7374" y="1473"/>
                    <a:pt x="7541" y="1185"/>
                    <a:pt x="7541" y="874"/>
                  </a:cubicBezTo>
                  <a:cubicBezTo>
                    <a:pt x="7541" y="365"/>
                    <a:pt x="7121" y="0"/>
                    <a:pt x="6666" y="0"/>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9"/>
            <p:cNvSpPr/>
            <p:nvPr/>
          </p:nvSpPr>
          <p:spPr>
            <a:xfrm>
              <a:off x="1645475" y="3751325"/>
              <a:ext cx="188550" cy="128275"/>
            </a:xfrm>
            <a:custGeom>
              <a:rect b="b" l="l" r="r" t="t"/>
              <a:pathLst>
                <a:path extrusionOk="0" h="5131" w="7542">
                  <a:moveTo>
                    <a:pt x="6665" y="1"/>
                  </a:moveTo>
                  <a:cubicBezTo>
                    <a:pt x="6519" y="1"/>
                    <a:pt x="6370" y="38"/>
                    <a:pt x="6229" y="119"/>
                  </a:cubicBezTo>
                  <a:lnTo>
                    <a:pt x="433" y="3502"/>
                  </a:lnTo>
                  <a:cubicBezTo>
                    <a:pt x="167" y="3657"/>
                    <a:pt x="1" y="3945"/>
                    <a:pt x="1" y="4256"/>
                  </a:cubicBezTo>
                  <a:cubicBezTo>
                    <a:pt x="1" y="4765"/>
                    <a:pt x="420" y="5130"/>
                    <a:pt x="875" y="5130"/>
                  </a:cubicBezTo>
                  <a:cubicBezTo>
                    <a:pt x="1022" y="5130"/>
                    <a:pt x="1172" y="5092"/>
                    <a:pt x="1313" y="5010"/>
                  </a:cubicBezTo>
                  <a:lnTo>
                    <a:pt x="7109" y="1631"/>
                  </a:lnTo>
                  <a:cubicBezTo>
                    <a:pt x="7375" y="1472"/>
                    <a:pt x="7541" y="1188"/>
                    <a:pt x="7541" y="874"/>
                  </a:cubicBezTo>
                  <a:cubicBezTo>
                    <a:pt x="7541" y="364"/>
                    <a:pt x="7121" y="1"/>
                    <a:pt x="6665" y="1"/>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9"/>
            <p:cNvSpPr/>
            <p:nvPr/>
          </p:nvSpPr>
          <p:spPr>
            <a:xfrm>
              <a:off x="2691425" y="4707950"/>
              <a:ext cx="300" cy="375"/>
            </a:xfrm>
            <a:custGeom>
              <a:rect b="b" l="l" r="r" t="t"/>
              <a:pathLst>
                <a:path extrusionOk="0" h="15" w="12">
                  <a:moveTo>
                    <a:pt x="1" y="0"/>
                  </a:moveTo>
                  <a:cubicBezTo>
                    <a:pt x="1" y="8"/>
                    <a:pt x="8" y="11"/>
                    <a:pt x="12" y="15"/>
                  </a:cubicBezTo>
                  <a:cubicBezTo>
                    <a:pt x="8" y="11"/>
                    <a:pt x="5" y="8"/>
                    <a:pt x="1"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9"/>
            <p:cNvSpPr/>
            <p:nvPr/>
          </p:nvSpPr>
          <p:spPr>
            <a:xfrm>
              <a:off x="2989825" y="4681875"/>
              <a:ext cx="200" cy="39225"/>
            </a:xfrm>
            <a:custGeom>
              <a:rect b="b" l="l" r="r" t="t"/>
              <a:pathLst>
                <a:path extrusionOk="0" h="1569" w="8">
                  <a:moveTo>
                    <a:pt x="0" y="1"/>
                  </a:moveTo>
                  <a:lnTo>
                    <a:pt x="8" y="1568"/>
                  </a:lnTo>
                  <a:cubicBezTo>
                    <a:pt x="8" y="1014"/>
                    <a:pt x="4" y="474"/>
                    <a:pt x="0"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9"/>
            <p:cNvSpPr/>
            <p:nvPr/>
          </p:nvSpPr>
          <p:spPr>
            <a:xfrm>
              <a:off x="2962650" y="4729475"/>
              <a:ext cx="3175" cy="2525"/>
            </a:xfrm>
            <a:custGeom>
              <a:rect b="b" l="l" r="r" t="t"/>
              <a:pathLst>
                <a:path extrusionOk="0" h="101" w="127">
                  <a:moveTo>
                    <a:pt x="0" y="100"/>
                  </a:moveTo>
                  <a:lnTo>
                    <a:pt x="0" y="100"/>
                  </a:lnTo>
                  <a:cubicBezTo>
                    <a:pt x="41" y="67"/>
                    <a:pt x="85" y="34"/>
                    <a:pt x="126" y="0"/>
                  </a:cubicBezTo>
                  <a:lnTo>
                    <a:pt x="126" y="0"/>
                  </a:lnTo>
                  <a:cubicBezTo>
                    <a:pt x="85" y="34"/>
                    <a:pt x="41" y="67"/>
                    <a:pt x="0" y="10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9"/>
            <p:cNvSpPr/>
            <p:nvPr/>
          </p:nvSpPr>
          <p:spPr>
            <a:xfrm>
              <a:off x="2989175" y="4689550"/>
              <a:ext cx="100" cy="575"/>
            </a:xfrm>
            <a:custGeom>
              <a:rect b="b" l="l" r="r" t="t"/>
              <a:pathLst>
                <a:path extrusionOk="0" h="23" w="4">
                  <a:moveTo>
                    <a:pt x="4" y="1"/>
                  </a:moveTo>
                  <a:cubicBezTo>
                    <a:pt x="4" y="8"/>
                    <a:pt x="4" y="15"/>
                    <a:pt x="0" y="23"/>
                  </a:cubicBezTo>
                  <a:cubicBezTo>
                    <a:pt x="4" y="15"/>
                    <a:pt x="4" y="8"/>
                    <a:pt x="4"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9"/>
            <p:cNvSpPr/>
            <p:nvPr/>
          </p:nvSpPr>
          <p:spPr>
            <a:xfrm>
              <a:off x="2703075" y="4724125"/>
              <a:ext cx="225" cy="200"/>
            </a:xfrm>
            <a:custGeom>
              <a:rect b="b" l="l" r="r" t="t"/>
              <a:pathLst>
                <a:path extrusionOk="0" h="8" w="9">
                  <a:moveTo>
                    <a:pt x="1" y="0"/>
                  </a:moveTo>
                  <a:cubicBezTo>
                    <a:pt x="1" y="0"/>
                    <a:pt x="4" y="4"/>
                    <a:pt x="8" y="7"/>
                  </a:cubicBezTo>
                  <a:lnTo>
                    <a:pt x="8" y="7"/>
                  </a:lnTo>
                  <a:cubicBezTo>
                    <a:pt x="4" y="4"/>
                    <a:pt x="1" y="0"/>
                    <a:pt x="1"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9"/>
            <p:cNvSpPr/>
            <p:nvPr/>
          </p:nvSpPr>
          <p:spPr>
            <a:xfrm>
              <a:off x="2968750" y="4725875"/>
              <a:ext cx="675" cy="575"/>
            </a:xfrm>
            <a:custGeom>
              <a:rect b="b" l="l" r="r" t="t"/>
              <a:pathLst>
                <a:path extrusionOk="0" h="23" w="27">
                  <a:moveTo>
                    <a:pt x="0" y="22"/>
                  </a:moveTo>
                  <a:lnTo>
                    <a:pt x="26" y="0"/>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9"/>
            <p:cNvSpPr/>
            <p:nvPr/>
          </p:nvSpPr>
          <p:spPr>
            <a:xfrm>
              <a:off x="2684975" y="4682450"/>
              <a:ext cx="25" cy="575"/>
            </a:xfrm>
            <a:custGeom>
              <a:rect b="b" l="l" r="r" t="t"/>
              <a:pathLst>
                <a:path extrusionOk="0" h="23" w="1">
                  <a:moveTo>
                    <a:pt x="0" y="22"/>
                  </a:moveTo>
                  <a:lnTo>
                    <a:pt x="0" y="0"/>
                  </a:lnTo>
                  <a:lnTo>
                    <a:pt x="0" y="0"/>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9"/>
            <p:cNvSpPr/>
            <p:nvPr/>
          </p:nvSpPr>
          <p:spPr>
            <a:xfrm>
              <a:off x="2684875" y="4681700"/>
              <a:ext cx="305250" cy="199075"/>
            </a:xfrm>
            <a:custGeom>
              <a:rect b="b" l="l" r="r" t="t"/>
              <a:pathLst>
                <a:path extrusionOk="0" h="7963" w="12210">
                  <a:moveTo>
                    <a:pt x="4" y="30"/>
                  </a:moveTo>
                  <a:lnTo>
                    <a:pt x="4" y="52"/>
                  </a:lnTo>
                  <a:lnTo>
                    <a:pt x="0" y="56"/>
                  </a:lnTo>
                  <a:cubicBezTo>
                    <a:pt x="1" y="88"/>
                    <a:pt x="2" y="120"/>
                    <a:pt x="4" y="151"/>
                  </a:cubicBezTo>
                  <a:lnTo>
                    <a:pt x="4" y="151"/>
                  </a:lnTo>
                  <a:lnTo>
                    <a:pt x="4" y="30"/>
                  </a:lnTo>
                  <a:close/>
                  <a:moveTo>
                    <a:pt x="12198" y="0"/>
                  </a:moveTo>
                  <a:cubicBezTo>
                    <a:pt x="12198" y="610"/>
                    <a:pt x="11921" y="1224"/>
                    <a:pt x="11378" y="1771"/>
                  </a:cubicBezTo>
                  <a:lnTo>
                    <a:pt x="11355" y="1793"/>
                  </a:lnTo>
                  <a:cubicBezTo>
                    <a:pt x="11315" y="1834"/>
                    <a:pt x="11278" y="1874"/>
                    <a:pt x="11233" y="1915"/>
                  </a:cubicBezTo>
                  <a:cubicBezTo>
                    <a:pt x="11196" y="1948"/>
                    <a:pt x="11148" y="1982"/>
                    <a:pt x="11108" y="2015"/>
                  </a:cubicBezTo>
                  <a:cubicBezTo>
                    <a:pt x="10908" y="2185"/>
                    <a:pt x="10697" y="2336"/>
                    <a:pt x="10472" y="2473"/>
                  </a:cubicBezTo>
                  <a:cubicBezTo>
                    <a:pt x="10324" y="2558"/>
                    <a:pt x="10173" y="2643"/>
                    <a:pt x="10014" y="2721"/>
                  </a:cubicBezTo>
                  <a:cubicBezTo>
                    <a:pt x="9688" y="2876"/>
                    <a:pt x="9356" y="3009"/>
                    <a:pt x="9012" y="3116"/>
                  </a:cubicBezTo>
                  <a:cubicBezTo>
                    <a:pt x="8095" y="3401"/>
                    <a:pt x="7142" y="3545"/>
                    <a:pt x="6184" y="3549"/>
                  </a:cubicBezTo>
                  <a:cubicBezTo>
                    <a:pt x="6143" y="3549"/>
                    <a:pt x="6101" y="3550"/>
                    <a:pt x="6060" y="3550"/>
                  </a:cubicBezTo>
                  <a:cubicBezTo>
                    <a:pt x="4541" y="3550"/>
                    <a:pt x="3022" y="3220"/>
                    <a:pt x="1849" y="2558"/>
                  </a:cubicBezTo>
                  <a:cubicBezTo>
                    <a:pt x="1693" y="2473"/>
                    <a:pt x="1549" y="2385"/>
                    <a:pt x="1416" y="2292"/>
                  </a:cubicBezTo>
                  <a:cubicBezTo>
                    <a:pt x="1168" y="2122"/>
                    <a:pt x="939" y="1926"/>
                    <a:pt x="732" y="1708"/>
                  </a:cubicBezTo>
                  <a:cubicBezTo>
                    <a:pt x="732" y="1704"/>
                    <a:pt x="725" y="1704"/>
                    <a:pt x="725" y="1701"/>
                  </a:cubicBezTo>
                  <a:cubicBezTo>
                    <a:pt x="547" y="1512"/>
                    <a:pt x="392" y="1298"/>
                    <a:pt x="270" y="1069"/>
                  </a:cubicBezTo>
                  <a:cubicBezTo>
                    <a:pt x="270" y="1065"/>
                    <a:pt x="263" y="1061"/>
                    <a:pt x="263" y="1058"/>
                  </a:cubicBezTo>
                  <a:cubicBezTo>
                    <a:pt x="112" y="775"/>
                    <a:pt x="25" y="469"/>
                    <a:pt x="4" y="151"/>
                  </a:cubicBezTo>
                  <a:lnTo>
                    <a:pt x="4" y="151"/>
                  </a:lnTo>
                  <a:lnTo>
                    <a:pt x="15" y="4059"/>
                  </a:lnTo>
                  <a:cubicBezTo>
                    <a:pt x="19" y="4181"/>
                    <a:pt x="26" y="4307"/>
                    <a:pt x="45" y="4429"/>
                  </a:cubicBezTo>
                  <a:cubicBezTo>
                    <a:pt x="45" y="4447"/>
                    <a:pt x="49" y="4469"/>
                    <a:pt x="52" y="4484"/>
                  </a:cubicBezTo>
                  <a:cubicBezTo>
                    <a:pt x="52" y="4503"/>
                    <a:pt x="60" y="4532"/>
                    <a:pt x="63" y="4551"/>
                  </a:cubicBezTo>
                  <a:cubicBezTo>
                    <a:pt x="67" y="4569"/>
                    <a:pt x="71" y="4591"/>
                    <a:pt x="74" y="4613"/>
                  </a:cubicBezTo>
                  <a:cubicBezTo>
                    <a:pt x="89" y="4680"/>
                    <a:pt x="104" y="4746"/>
                    <a:pt x="126" y="4809"/>
                  </a:cubicBezTo>
                  <a:cubicBezTo>
                    <a:pt x="126" y="4813"/>
                    <a:pt x="126" y="4820"/>
                    <a:pt x="130" y="4824"/>
                  </a:cubicBezTo>
                  <a:cubicBezTo>
                    <a:pt x="130" y="4828"/>
                    <a:pt x="130" y="4831"/>
                    <a:pt x="130" y="4835"/>
                  </a:cubicBezTo>
                  <a:cubicBezTo>
                    <a:pt x="137" y="4850"/>
                    <a:pt x="141" y="4861"/>
                    <a:pt x="145" y="4876"/>
                  </a:cubicBezTo>
                  <a:cubicBezTo>
                    <a:pt x="163" y="4924"/>
                    <a:pt x="182" y="4979"/>
                    <a:pt x="207" y="5042"/>
                  </a:cubicBezTo>
                  <a:cubicBezTo>
                    <a:pt x="219" y="5075"/>
                    <a:pt x="230" y="5105"/>
                    <a:pt x="241" y="5135"/>
                  </a:cubicBezTo>
                  <a:cubicBezTo>
                    <a:pt x="255" y="5168"/>
                    <a:pt x="274" y="5205"/>
                    <a:pt x="289" y="5238"/>
                  </a:cubicBezTo>
                  <a:cubicBezTo>
                    <a:pt x="311" y="5290"/>
                    <a:pt x="333" y="5338"/>
                    <a:pt x="359" y="5382"/>
                  </a:cubicBezTo>
                  <a:cubicBezTo>
                    <a:pt x="366" y="5401"/>
                    <a:pt x="377" y="5416"/>
                    <a:pt x="389" y="5434"/>
                  </a:cubicBezTo>
                  <a:cubicBezTo>
                    <a:pt x="433" y="5515"/>
                    <a:pt x="474" y="5586"/>
                    <a:pt x="511" y="5641"/>
                  </a:cubicBezTo>
                  <a:lnTo>
                    <a:pt x="525" y="5659"/>
                  </a:lnTo>
                  <a:cubicBezTo>
                    <a:pt x="529" y="5663"/>
                    <a:pt x="533" y="5667"/>
                    <a:pt x="536" y="5674"/>
                  </a:cubicBezTo>
                  <a:cubicBezTo>
                    <a:pt x="544" y="5685"/>
                    <a:pt x="555" y="5700"/>
                    <a:pt x="562" y="5711"/>
                  </a:cubicBezTo>
                  <a:cubicBezTo>
                    <a:pt x="584" y="5744"/>
                    <a:pt x="610" y="5778"/>
                    <a:pt x="640" y="5815"/>
                  </a:cubicBezTo>
                  <a:cubicBezTo>
                    <a:pt x="662" y="5844"/>
                    <a:pt x="681" y="5870"/>
                    <a:pt x="703" y="5896"/>
                  </a:cubicBezTo>
                  <a:cubicBezTo>
                    <a:pt x="725" y="5922"/>
                    <a:pt x="754" y="5959"/>
                    <a:pt x="784" y="5996"/>
                  </a:cubicBezTo>
                  <a:cubicBezTo>
                    <a:pt x="814" y="6029"/>
                    <a:pt x="843" y="6059"/>
                    <a:pt x="873" y="6092"/>
                  </a:cubicBezTo>
                  <a:cubicBezTo>
                    <a:pt x="902" y="6125"/>
                    <a:pt x="925" y="6147"/>
                    <a:pt x="954" y="6177"/>
                  </a:cubicBezTo>
                  <a:cubicBezTo>
                    <a:pt x="1006" y="6232"/>
                    <a:pt x="1061" y="6284"/>
                    <a:pt x="1120" y="6336"/>
                  </a:cubicBezTo>
                  <a:cubicBezTo>
                    <a:pt x="1132" y="6347"/>
                    <a:pt x="1139" y="6354"/>
                    <a:pt x="1150" y="6365"/>
                  </a:cubicBezTo>
                  <a:lnTo>
                    <a:pt x="1161" y="6377"/>
                  </a:lnTo>
                  <a:lnTo>
                    <a:pt x="1187" y="6399"/>
                  </a:lnTo>
                  <a:cubicBezTo>
                    <a:pt x="1375" y="6561"/>
                    <a:pt x="1579" y="6713"/>
                    <a:pt x="1789" y="6842"/>
                  </a:cubicBezTo>
                  <a:lnTo>
                    <a:pt x="1834" y="6872"/>
                  </a:lnTo>
                  <a:cubicBezTo>
                    <a:pt x="1900" y="6913"/>
                    <a:pt x="1974" y="6957"/>
                    <a:pt x="2052" y="7001"/>
                  </a:cubicBezTo>
                  <a:cubicBezTo>
                    <a:pt x="2418" y="7193"/>
                    <a:pt x="2584" y="7278"/>
                    <a:pt x="2810" y="7363"/>
                  </a:cubicBezTo>
                  <a:lnTo>
                    <a:pt x="2887" y="7393"/>
                  </a:lnTo>
                  <a:cubicBezTo>
                    <a:pt x="3113" y="7482"/>
                    <a:pt x="3334" y="7552"/>
                    <a:pt x="3549" y="7615"/>
                  </a:cubicBezTo>
                  <a:lnTo>
                    <a:pt x="3578" y="7626"/>
                  </a:lnTo>
                  <a:cubicBezTo>
                    <a:pt x="3645" y="7644"/>
                    <a:pt x="3723" y="7667"/>
                    <a:pt x="3800" y="7685"/>
                  </a:cubicBezTo>
                  <a:lnTo>
                    <a:pt x="3941" y="7718"/>
                  </a:lnTo>
                  <a:lnTo>
                    <a:pt x="4022" y="7737"/>
                  </a:lnTo>
                  <a:lnTo>
                    <a:pt x="4070" y="7748"/>
                  </a:lnTo>
                  <a:cubicBezTo>
                    <a:pt x="4196" y="7774"/>
                    <a:pt x="4321" y="7800"/>
                    <a:pt x="4440" y="7818"/>
                  </a:cubicBezTo>
                  <a:cubicBezTo>
                    <a:pt x="4488" y="7829"/>
                    <a:pt x="4539" y="7837"/>
                    <a:pt x="4591" y="7844"/>
                  </a:cubicBezTo>
                  <a:cubicBezTo>
                    <a:pt x="4750" y="7870"/>
                    <a:pt x="4898" y="7892"/>
                    <a:pt x="5042" y="7903"/>
                  </a:cubicBezTo>
                  <a:lnTo>
                    <a:pt x="5123" y="7911"/>
                  </a:lnTo>
                  <a:cubicBezTo>
                    <a:pt x="5190" y="7918"/>
                    <a:pt x="5257" y="7925"/>
                    <a:pt x="5319" y="7933"/>
                  </a:cubicBezTo>
                  <a:cubicBezTo>
                    <a:pt x="5576" y="7953"/>
                    <a:pt x="5835" y="7963"/>
                    <a:pt x="6094" y="7963"/>
                  </a:cubicBezTo>
                  <a:cubicBezTo>
                    <a:pt x="6364" y="7963"/>
                    <a:pt x="6635" y="7952"/>
                    <a:pt x="6905" y="7929"/>
                  </a:cubicBezTo>
                  <a:lnTo>
                    <a:pt x="6961" y="7922"/>
                  </a:lnTo>
                  <a:cubicBezTo>
                    <a:pt x="6998" y="7918"/>
                    <a:pt x="7034" y="7918"/>
                    <a:pt x="7075" y="7914"/>
                  </a:cubicBezTo>
                  <a:cubicBezTo>
                    <a:pt x="7116" y="7911"/>
                    <a:pt x="7156" y="7903"/>
                    <a:pt x="7201" y="7899"/>
                  </a:cubicBezTo>
                  <a:lnTo>
                    <a:pt x="7301" y="7888"/>
                  </a:lnTo>
                  <a:cubicBezTo>
                    <a:pt x="7367" y="7877"/>
                    <a:pt x="7430" y="7870"/>
                    <a:pt x="7493" y="7862"/>
                  </a:cubicBezTo>
                  <a:lnTo>
                    <a:pt x="7589" y="7848"/>
                  </a:lnTo>
                  <a:cubicBezTo>
                    <a:pt x="7644" y="7837"/>
                    <a:pt x="7696" y="7829"/>
                    <a:pt x="7748" y="7822"/>
                  </a:cubicBezTo>
                  <a:lnTo>
                    <a:pt x="7855" y="7803"/>
                  </a:lnTo>
                  <a:cubicBezTo>
                    <a:pt x="7892" y="7796"/>
                    <a:pt x="7929" y="7789"/>
                    <a:pt x="7962" y="7781"/>
                  </a:cubicBezTo>
                  <a:lnTo>
                    <a:pt x="8095" y="7755"/>
                  </a:lnTo>
                  <a:lnTo>
                    <a:pt x="8158" y="7740"/>
                  </a:lnTo>
                  <a:cubicBezTo>
                    <a:pt x="8202" y="7729"/>
                    <a:pt x="8243" y="7722"/>
                    <a:pt x="8280" y="7711"/>
                  </a:cubicBezTo>
                  <a:cubicBezTo>
                    <a:pt x="8483" y="7663"/>
                    <a:pt x="8646" y="7618"/>
                    <a:pt x="8761" y="7582"/>
                  </a:cubicBezTo>
                  <a:cubicBezTo>
                    <a:pt x="9049" y="7497"/>
                    <a:pt x="9330" y="7393"/>
                    <a:pt x="9603" y="7275"/>
                  </a:cubicBezTo>
                  <a:cubicBezTo>
                    <a:pt x="9655" y="7253"/>
                    <a:pt x="9707" y="7227"/>
                    <a:pt x="9759" y="7205"/>
                  </a:cubicBezTo>
                  <a:lnTo>
                    <a:pt x="9851" y="7156"/>
                  </a:lnTo>
                  <a:lnTo>
                    <a:pt x="9921" y="7123"/>
                  </a:lnTo>
                  <a:cubicBezTo>
                    <a:pt x="9980" y="7094"/>
                    <a:pt x="10036" y="7064"/>
                    <a:pt x="10091" y="7034"/>
                  </a:cubicBezTo>
                  <a:lnTo>
                    <a:pt x="10187" y="6979"/>
                  </a:lnTo>
                  <a:cubicBezTo>
                    <a:pt x="10254" y="6942"/>
                    <a:pt x="10298" y="6916"/>
                    <a:pt x="10298" y="6916"/>
                  </a:cubicBezTo>
                  <a:cubicBezTo>
                    <a:pt x="10535" y="6776"/>
                    <a:pt x="10760" y="6617"/>
                    <a:pt x="10971" y="6443"/>
                  </a:cubicBezTo>
                  <a:cubicBezTo>
                    <a:pt x="11034" y="6388"/>
                    <a:pt x="11086" y="6343"/>
                    <a:pt x="11126" y="6303"/>
                  </a:cubicBezTo>
                  <a:lnTo>
                    <a:pt x="11134" y="6295"/>
                  </a:lnTo>
                  <a:cubicBezTo>
                    <a:pt x="11174" y="6258"/>
                    <a:pt x="11204" y="6229"/>
                    <a:pt x="11215" y="6218"/>
                  </a:cubicBezTo>
                  <a:cubicBezTo>
                    <a:pt x="11226" y="6203"/>
                    <a:pt x="11245" y="6184"/>
                    <a:pt x="11263" y="6170"/>
                  </a:cubicBezTo>
                  <a:cubicBezTo>
                    <a:pt x="11300" y="6133"/>
                    <a:pt x="11341" y="6092"/>
                    <a:pt x="11378" y="6048"/>
                  </a:cubicBezTo>
                  <a:cubicBezTo>
                    <a:pt x="11429" y="5996"/>
                    <a:pt x="11474" y="5940"/>
                    <a:pt x="11518" y="5889"/>
                  </a:cubicBezTo>
                  <a:lnTo>
                    <a:pt x="11537" y="5863"/>
                  </a:lnTo>
                  <a:cubicBezTo>
                    <a:pt x="11544" y="5852"/>
                    <a:pt x="11555" y="5841"/>
                    <a:pt x="11562" y="5833"/>
                  </a:cubicBezTo>
                  <a:cubicBezTo>
                    <a:pt x="11592" y="5793"/>
                    <a:pt x="11636" y="5730"/>
                    <a:pt x="11681" y="5663"/>
                  </a:cubicBezTo>
                  <a:cubicBezTo>
                    <a:pt x="11692" y="5648"/>
                    <a:pt x="11703" y="5634"/>
                    <a:pt x="11714" y="5619"/>
                  </a:cubicBezTo>
                  <a:lnTo>
                    <a:pt x="11725" y="5600"/>
                  </a:lnTo>
                  <a:cubicBezTo>
                    <a:pt x="11777" y="5523"/>
                    <a:pt x="11825" y="5445"/>
                    <a:pt x="11866" y="5360"/>
                  </a:cubicBezTo>
                  <a:cubicBezTo>
                    <a:pt x="11873" y="5349"/>
                    <a:pt x="11877" y="5342"/>
                    <a:pt x="11884" y="5330"/>
                  </a:cubicBezTo>
                  <a:cubicBezTo>
                    <a:pt x="11891" y="5312"/>
                    <a:pt x="11902" y="5294"/>
                    <a:pt x="11910" y="5275"/>
                  </a:cubicBezTo>
                  <a:lnTo>
                    <a:pt x="11958" y="5172"/>
                  </a:lnTo>
                  <a:cubicBezTo>
                    <a:pt x="11976" y="5123"/>
                    <a:pt x="11999" y="5083"/>
                    <a:pt x="12013" y="5038"/>
                  </a:cubicBezTo>
                  <a:cubicBezTo>
                    <a:pt x="12054" y="4942"/>
                    <a:pt x="12087" y="4843"/>
                    <a:pt x="12113" y="4739"/>
                  </a:cubicBezTo>
                  <a:cubicBezTo>
                    <a:pt x="12117" y="4728"/>
                    <a:pt x="12121" y="4717"/>
                    <a:pt x="12121" y="4706"/>
                  </a:cubicBezTo>
                  <a:cubicBezTo>
                    <a:pt x="12135" y="4650"/>
                    <a:pt x="12150" y="4599"/>
                    <a:pt x="12158" y="4547"/>
                  </a:cubicBezTo>
                  <a:cubicBezTo>
                    <a:pt x="12165" y="4521"/>
                    <a:pt x="12169" y="4495"/>
                    <a:pt x="12172" y="4469"/>
                  </a:cubicBezTo>
                  <a:cubicBezTo>
                    <a:pt x="12176" y="4451"/>
                    <a:pt x="12180" y="4432"/>
                    <a:pt x="12180" y="4418"/>
                  </a:cubicBezTo>
                  <a:cubicBezTo>
                    <a:pt x="12183" y="4388"/>
                    <a:pt x="12187" y="4358"/>
                    <a:pt x="12191" y="4325"/>
                  </a:cubicBezTo>
                  <a:cubicBezTo>
                    <a:pt x="12206" y="4199"/>
                    <a:pt x="12206" y="4092"/>
                    <a:pt x="12209" y="4029"/>
                  </a:cubicBezTo>
                  <a:cubicBezTo>
                    <a:pt x="12206" y="3298"/>
                    <a:pt x="12202" y="2422"/>
                    <a:pt x="12202" y="1579"/>
                  </a:cubicBezTo>
                  <a:cubicBezTo>
                    <a:pt x="12202" y="1028"/>
                    <a:pt x="12198" y="488"/>
                    <a:pt x="12198" y="12"/>
                  </a:cubicBezTo>
                  <a:lnTo>
                    <a:pt x="12198" y="0"/>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9"/>
            <p:cNvSpPr/>
            <p:nvPr/>
          </p:nvSpPr>
          <p:spPr>
            <a:xfrm>
              <a:off x="2690875" y="4519150"/>
              <a:ext cx="25" cy="25"/>
            </a:xfrm>
            <a:custGeom>
              <a:rect b="b" l="l" r="r" t="t"/>
              <a:pathLst>
                <a:path extrusionOk="0" h="1" w="1">
                  <a:moveTo>
                    <a:pt x="1" y="1"/>
                  </a:moveTo>
                  <a:lnTo>
                    <a:pt x="1" y="1"/>
                  </a:lnTo>
                  <a:lnTo>
                    <a:pt x="1" y="1"/>
                  </a:lnTo>
                  <a:lnTo>
                    <a:pt x="1" y="1"/>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9"/>
            <p:cNvSpPr/>
            <p:nvPr/>
          </p:nvSpPr>
          <p:spPr>
            <a:xfrm>
              <a:off x="2684500" y="4543550"/>
              <a:ext cx="305250" cy="226800"/>
            </a:xfrm>
            <a:custGeom>
              <a:rect b="b" l="l" r="r" t="t"/>
              <a:pathLst>
                <a:path extrusionOk="0" h="9072" w="12210">
                  <a:moveTo>
                    <a:pt x="1" y="34"/>
                  </a:moveTo>
                  <a:lnTo>
                    <a:pt x="1" y="34"/>
                  </a:lnTo>
                  <a:cubicBezTo>
                    <a:pt x="1" y="34"/>
                    <a:pt x="1" y="34"/>
                    <a:pt x="1" y="34"/>
                  </a:cubicBezTo>
                  <a:lnTo>
                    <a:pt x="1" y="34"/>
                  </a:lnTo>
                  <a:lnTo>
                    <a:pt x="1" y="34"/>
                  </a:lnTo>
                  <a:close/>
                  <a:moveTo>
                    <a:pt x="12195" y="0"/>
                  </a:moveTo>
                  <a:cubicBezTo>
                    <a:pt x="12195" y="93"/>
                    <a:pt x="12187" y="185"/>
                    <a:pt x="12176" y="278"/>
                  </a:cubicBezTo>
                  <a:cubicBezTo>
                    <a:pt x="12173" y="300"/>
                    <a:pt x="12169" y="322"/>
                    <a:pt x="12165" y="348"/>
                  </a:cubicBezTo>
                  <a:cubicBezTo>
                    <a:pt x="12150" y="426"/>
                    <a:pt x="12132" y="507"/>
                    <a:pt x="12110" y="585"/>
                  </a:cubicBezTo>
                  <a:cubicBezTo>
                    <a:pt x="12102" y="614"/>
                    <a:pt x="12095" y="644"/>
                    <a:pt x="12084" y="673"/>
                  </a:cubicBezTo>
                  <a:cubicBezTo>
                    <a:pt x="12054" y="762"/>
                    <a:pt x="12021" y="847"/>
                    <a:pt x="11984" y="928"/>
                  </a:cubicBezTo>
                  <a:cubicBezTo>
                    <a:pt x="11977" y="943"/>
                    <a:pt x="11969" y="958"/>
                    <a:pt x="11962" y="973"/>
                  </a:cubicBezTo>
                  <a:cubicBezTo>
                    <a:pt x="11914" y="1076"/>
                    <a:pt x="11858" y="1172"/>
                    <a:pt x="11795" y="1265"/>
                  </a:cubicBezTo>
                  <a:cubicBezTo>
                    <a:pt x="11781" y="1290"/>
                    <a:pt x="11759" y="1316"/>
                    <a:pt x="11744" y="1342"/>
                  </a:cubicBezTo>
                  <a:cubicBezTo>
                    <a:pt x="11692" y="1412"/>
                    <a:pt x="11637" y="1486"/>
                    <a:pt x="11577" y="1557"/>
                  </a:cubicBezTo>
                  <a:cubicBezTo>
                    <a:pt x="11552" y="1586"/>
                    <a:pt x="11529" y="1612"/>
                    <a:pt x="11507" y="1638"/>
                  </a:cubicBezTo>
                  <a:cubicBezTo>
                    <a:pt x="11422" y="1734"/>
                    <a:pt x="11333" y="1826"/>
                    <a:pt x="11237" y="1911"/>
                  </a:cubicBezTo>
                  <a:lnTo>
                    <a:pt x="11226" y="1919"/>
                  </a:lnTo>
                  <a:cubicBezTo>
                    <a:pt x="11119" y="2019"/>
                    <a:pt x="11004" y="2111"/>
                    <a:pt x="10883" y="2196"/>
                  </a:cubicBezTo>
                  <a:cubicBezTo>
                    <a:pt x="10842" y="2226"/>
                    <a:pt x="10790" y="2259"/>
                    <a:pt x="10742" y="2288"/>
                  </a:cubicBezTo>
                  <a:cubicBezTo>
                    <a:pt x="10657" y="2348"/>
                    <a:pt x="10572" y="2407"/>
                    <a:pt x="10480" y="2462"/>
                  </a:cubicBezTo>
                  <a:lnTo>
                    <a:pt x="10469" y="2470"/>
                  </a:lnTo>
                  <a:cubicBezTo>
                    <a:pt x="10335" y="2547"/>
                    <a:pt x="10199" y="2621"/>
                    <a:pt x="10058" y="2691"/>
                  </a:cubicBezTo>
                  <a:cubicBezTo>
                    <a:pt x="10018" y="2714"/>
                    <a:pt x="9973" y="2732"/>
                    <a:pt x="9933" y="2751"/>
                  </a:cubicBezTo>
                  <a:cubicBezTo>
                    <a:pt x="9825" y="2802"/>
                    <a:pt x="9714" y="2850"/>
                    <a:pt x="9604" y="2895"/>
                  </a:cubicBezTo>
                  <a:cubicBezTo>
                    <a:pt x="9559" y="2913"/>
                    <a:pt x="9519" y="2932"/>
                    <a:pt x="9474" y="2950"/>
                  </a:cubicBezTo>
                  <a:cubicBezTo>
                    <a:pt x="9323" y="3009"/>
                    <a:pt x="9167" y="3065"/>
                    <a:pt x="9012" y="3116"/>
                  </a:cubicBezTo>
                  <a:cubicBezTo>
                    <a:pt x="8853" y="3165"/>
                    <a:pt x="8691" y="3209"/>
                    <a:pt x="8528" y="3250"/>
                  </a:cubicBezTo>
                  <a:cubicBezTo>
                    <a:pt x="8476" y="3264"/>
                    <a:pt x="8428" y="3275"/>
                    <a:pt x="8380" y="3286"/>
                  </a:cubicBezTo>
                  <a:cubicBezTo>
                    <a:pt x="8258" y="3316"/>
                    <a:pt x="8132" y="3342"/>
                    <a:pt x="8011" y="3364"/>
                  </a:cubicBezTo>
                  <a:cubicBezTo>
                    <a:pt x="7959" y="3375"/>
                    <a:pt x="7911" y="3383"/>
                    <a:pt x="7863" y="3394"/>
                  </a:cubicBezTo>
                  <a:cubicBezTo>
                    <a:pt x="7693" y="3423"/>
                    <a:pt x="7523" y="3449"/>
                    <a:pt x="7349" y="3471"/>
                  </a:cubicBezTo>
                  <a:cubicBezTo>
                    <a:pt x="7153" y="3493"/>
                    <a:pt x="6976" y="3512"/>
                    <a:pt x="6794" y="3523"/>
                  </a:cubicBezTo>
                  <a:lnTo>
                    <a:pt x="6743" y="3527"/>
                  </a:lnTo>
                  <a:cubicBezTo>
                    <a:pt x="6569" y="3538"/>
                    <a:pt x="6388" y="3545"/>
                    <a:pt x="6188" y="3549"/>
                  </a:cubicBezTo>
                  <a:cubicBezTo>
                    <a:pt x="6107" y="3549"/>
                    <a:pt x="6022" y="3542"/>
                    <a:pt x="5941" y="3542"/>
                  </a:cubicBezTo>
                  <a:cubicBezTo>
                    <a:pt x="5830" y="3542"/>
                    <a:pt x="5715" y="3542"/>
                    <a:pt x="5604" y="3538"/>
                  </a:cubicBezTo>
                  <a:cubicBezTo>
                    <a:pt x="5508" y="3534"/>
                    <a:pt x="5408" y="3523"/>
                    <a:pt x="5312" y="3516"/>
                  </a:cubicBezTo>
                  <a:cubicBezTo>
                    <a:pt x="5216" y="3508"/>
                    <a:pt x="5120" y="3505"/>
                    <a:pt x="5024" y="3493"/>
                  </a:cubicBezTo>
                  <a:cubicBezTo>
                    <a:pt x="4991" y="3490"/>
                    <a:pt x="4961" y="3486"/>
                    <a:pt x="4932" y="3482"/>
                  </a:cubicBezTo>
                  <a:lnTo>
                    <a:pt x="4887" y="3479"/>
                  </a:lnTo>
                  <a:lnTo>
                    <a:pt x="4817" y="3468"/>
                  </a:lnTo>
                  <a:lnTo>
                    <a:pt x="4747" y="3460"/>
                  </a:lnTo>
                  <a:lnTo>
                    <a:pt x="4673" y="3449"/>
                  </a:lnTo>
                  <a:lnTo>
                    <a:pt x="4599" y="3442"/>
                  </a:lnTo>
                  <a:lnTo>
                    <a:pt x="4540" y="3431"/>
                  </a:lnTo>
                  <a:cubicBezTo>
                    <a:pt x="4525" y="3431"/>
                    <a:pt x="4506" y="3427"/>
                    <a:pt x="4492" y="3423"/>
                  </a:cubicBezTo>
                  <a:lnTo>
                    <a:pt x="4451" y="3420"/>
                  </a:lnTo>
                  <a:cubicBezTo>
                    <a:pt x="4421" y="3416"/>
                    <a:pt x="4392" y="3408"/>
                    <a:pt x="4362" y="3401"/>
                  </a:cubicBezTo>
                  <a:lnTo>
                    <a:pt x="4303" y="3394"/>
                  </a:lnTo>
                  <a:lnTo>
                    <a:pt x="4229" y="3379"/>
                  </a:lnTo>
                  <a:lnTo>
                    <a:pt x="4159" y="3364"/>
                  </a:lnTo>
                  <a:lnTo>
                    <a:pt x="4089" y="3353"/>
                  </a:lnTo>
                  <a:lnTo>
                    <a:pt x="4019" y="3338"/>
                  </a:lnTo>
                  <a:lnTo>
                    <a:pt x="3974" y="3327"/>
                  </a:lnTo>
                  <a:cubicBezTo>
                    <a:pt x="3908" y="3316"/>
                    <a:pt x="3848" y="3301"/>
                    <a:pt x="3786" y="3286"/>
                  </a:cubicBezTo>
                  <a:lnTo>
                    <a:pt x="3760" y="3279"/>
                  </a:lnTo>
                  <a:lnTo>
                    <a:pt x="3693" y="3264"/>
                  </a:lnTo>
                  <a:lnTo>
                    <a:pt x="3623" y="3246"/>
                  </a:lnTo>
                  <a:lnTo>
                    <a:pt x="3553" y="3227"/>
                  </a:lnTo>
                  <a:lnTo>
                    <a:pt x="3486" y="3209"/>
                  </a:lnTo>
                  <a:lnTo>
                    <a:pt x="3446" y="3198"/>
                  </a:lnTo>
                  <a:cubicBezTo>
                    <a:pt x="3379" y="3179"/>
                    <a:pt x="3316" y="3161"/>
                    <a:pt x="3250" y="3142"/>
                  </a:cubicBezTo>
                  <a:lnTo>
                    <a:pt x="3205" y="3128"/>
                  </a:lnTo>
                  <a:lnTo>
                    <a:pt x="3135" y="3105"/>
                  </a:lnTo>
                  <a:lnTo>
                    <a:pt x="3069" y="3083"/>
                  </a:lnTo>
                  <a:lnTo>
                    <a:pt x="3006" y="3061"/>
                  </a:lnTo>
                  <a:lnTo>
                    <a:pt x="2943" y="3039"/>
                  </a:lnTo>
                  <a:lnTo>
                    <a:pt x="2906" y="3028"/>
                  </a:lnTo>
                  <a:cubicBezTo>
                    <a:pt x="2880" y="3017"/>
                    <a:pt x="2847" y="3009"/>
                    <a:pt x="2821" y="2998"/>
                  </a:cubicBezTo>
                  <a:cubicBezTo>
                    <a:pt x="2485" y="2876"/>
                    <a:pt x="2159" y="2728"/>
                    <a:pt x="1849" y="2558"/>
                  </a:cubicBezTo>
                  <a:cubicBezTo>
                    <a:pt x="1697" y="2470"/>
                    <a:pt x="1553" y="2381"/>
                    <a:pt x="1420" y="2288"/>
                  </a:cubicBezTo>
                  <a:lnTo>
                    <a:pt x="1416" y="2288"/>
                  </a:lnTo>
                  <a:cubicBezTo>
                    <a:pt x="1376" y="2263"/>
                    <a:pt x="1339" y="2229"/>
                    <a:pt x="1294" y="2196"/>
                  </a:cubicBezTo>
                  <a:cubicBezTo>
                    <a:pt x="1213" y="2137"/>
                    <a:pt x="1124" y="2074"/>
                    <a:pt x="1050" y="2008"/>
                  </a:cubicBezTo>
                  <a:cubicBezTo>
                    <a:pt x="1002" y="1971"/>
                    <a:pt x="965" y="1926"/>
                    <a:pt x="921" y="1889"/>
                  </a:cubicBezTo>
                  <a:cubicBezTo>
                    <a:pt x="858" y="1826"/>
                    <a:pt x="792" y="1771"/>
                    <a:pt x="733" y="1708"/>
                  </a:cubicBezTo>
                  <a:cubicBezTo>
                    <a:pt x="692" y="1664"/>
                    <a:pt x="659" y="1619"/>
                    <a:pt x="622" y="1571"/>
                  </a:cubicBezTo>
                  <a:cubicBezTo>
                    <a:pt x="570" y="1512"/>
                    <a:pt x="518" y="1453"/>
                    <a:pt x="474" y="1394"/>
                  </a:cubicBezTo>
                  <a:cubicBezTo>
                    <a:pt x="441" y="1346"/>
                    <a:pt x="415" y="1298"/>
                    <a:pt x="381" y="1250"/>
                  </a:cubicBezTo>
                  <a:cubicBezTo>
                    <a:pt x="344" y="1191"/>
                    <a:pt x="304" y="1132"/>
                    <a:pt x="270" y="1069"/>
                  </a:cubicBezTo>
                  <a:cubicBezTo>
                    <a:pt x="245" y="1021"/>
                    <a:pt x="226" y="969"/>
                    <a:pt x="204" y="917"/>
                  </a:cubicBezTo>
                  <a:cubicBezTo>
                    <a:pt x="174" y="858"/>
                    <a:pt x="149" y="799"/>
                    <a:pt x="126" y="736"/>
                  </a:cubicBezTo>
                  <a:cubicBezTo>
                    <a:pt x="108" y="684"/>
                    <a:pt x="97" y="633"/>
                    <a:pt x="82" y="581"/>
                  </a:cubicBezTo>
                  <a:cubicBezTo>
                    <a:pt x="67" y="522"/>
                    <a:pt x="49" y="459"/>
                    <a:pt x="38" y="400"/>
                  </a:cubicBezTo>
                  <a:cubicBezTo>
                    <a:pt x="27" y="348"/>
                    <a:pt x="23" y="292"/>
                    <a:pt x="19" y="241"/>
                  </a:cubicBezTo>
                  <a:cubicBezTo>
                    <a:pt x="12" y="178"/>
                    <a:pt x="4" y="119"/>
                    <a:pt x="4" y="56"/>
                  </a:cubicBezTo>
                  <a:cubicBezTo>
                    <a:pt x="4" y="49"/>
                    <a:pt x="1" y="41"/>
                    <a:pt x="1" y="34"/>
                  </a:cubicBezTo>
                  <a:lnTo>
                    <a:pt x="1" y="34"/>
                  </a:lnTo>
                  <a:lnTo>
                    <a:pt x="4" y="1006"/>
                  </a:lnTo>
                  <a:cubicBezTo>
                    <a:pt x="4" y="1704"/>
                    <a:pt x="8" y="2444"/>
                    <a:pt x="8" y="3183"/>
                  </a:cubicBezTo>
                  <a:lnTo>
                    <a:pt x="12" y="4584"/>
                  </a:lnTo>
                  <a:cubicBezTo>
                    <a:pt x="15" y="4920"/>
                    <a:pt x="15" y="5249"/>
                    <a:pt x="15" y="5556"/>
                  </a:cubicBezTo>
                  <a:lnTo>
                    <a:pt x="15" y="5578"/>
                  </a:lnTo>
                  <a:cubicBezTo>
                    <a:pt x="23" y="5929"/>
                    <a:pt x="112" y="6269"/>
                    <a:pt x="274" y="6576"/>
                  </a:cubicBezTo>
                  <a:cubicBezTo>
                    <a:pt x="278" y="6584"/>
                    <a:pt x="285" y="6587"/>
                    <a:pt x="285" y="6591"/>
                  </a:cubicBezTo>
                  <a:cubicBezTo>
                    <a:pt x="407" y="6820"/>
                    <a:pt x="559" y="7031"/>
                    <a:pt x="740" y="7223"/>
                  </a:cubicBezTo>
                  <a:cubicBezTo>
                    <a:pt x="740" y="7223"/>
                    <a:pt x="747" y="7227"/>
                    <a:pt x="747" y="7230"/>
                  </a:cubicBezTo>
                  <a:cubicBezTo>
                    <a:pt x="951" y="7449"/>
                    <a:pt x="1180" y="7644"/>
                    <a:pt x="1431" y="7811"/>
                  </a:cubicBezTo>
                  <a:cubicBezTo>
                    <a:pt x="1564" y="7907"/>
                    <a:pt x="1708" y="7996"/>
                    <a:pt x="1860" y="8081"/>
                  </a:cubicBezTo>
                  <a:cubicBezTo>
                    <a:pt x="3043" y="8742"/>
                    <a:pt x="4572" y="9072"/>
                    <a:pt x="6099" y="9072"/>
                  </a:cubicBezTo>
                  <a:cubicBezTo>
                    <a:pt x="6132" y="9072"/>
                    <a:pt x="6166" y="9072"/>
                    <a:pt x="6199" y="9071"/>
                  </a:cubicBezTo>
                  <a:cubicBezTo>
                    <a:pt x="7157" y="9067"/>
                    <a:pt x="8110" y="8920"/>
                    <a:pt x="9023" y="8639"/>
                  </a:cubicBezTo>
                  <a:cubicBezTo>
                    <a:pt x="9367" y="8532"/>
                    <a:pt x="9703" y="8398"/>
                    <a:pt x="10029" y="8240"/>
                  </a:cubicBezTo>
                  <a:cubicBezTo>
                    <a:pt x="10188" y="8162"/>
                    <a:pt x="10339" y="8081"/>
                    <a:pt x="10487" y="7996"/>
                  </a:cubicBezTo>
                  <a:cubicBezTo>
                    <a:pt x="10709" y="7859"/>
                    <a:pt x="10923" y="7707"/>
                    <a:pt x="11123" y="7537"/>
                  </a:cubicBezTo>
                  <a:cubicBezTo>
                    <a:pt x="11163" y="7504"/>
                    <a:pt x="11204" y="7478"/>
                    <a:pt x="11248" y="7437"/>
                  </a:cubicBezTo>
                  <a:cubicBezTo>
                    <a:pt x="11293" y="7397"/>
                    <a:pt x="11326" y="7356"/>
                    <a:pt x="11367" y="7315"/>
                  </a:cubicBezTo>
                  <a:lnTo>
                    <a:pt x="11393" y="7293"/>
                  </a:lnTo>
                  <a:cubicBezTo>
                    <a:pt x="11932" y="6746"/>
                    <a:pt x="12209" y="6133"/>
                    <a:pt x="12209" y="5523"/>
                  </a:cubicBezTo>
                  <a:lnTo>
                    <a:pt x="12195" y="0"/>
                  </a:ln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9"/>
            <p:cNvSpPr/>
            <p:nvPr/>
          </p:nvSpPr>
          <p:spPr>
            <a:xfrm>
              <a:off x="2757125" y="4619325"/>
              <a:ext cx="8625" cy="2800"/>
            </a:xfrm>
            <a:custGeom>
              <a:rect b="b" l="l" r="r" t="t"/>
              <a:pathLst>
                <a:path extrusionOk="0" h="112" w="345">
                  <a:moveTo>
                    <a:pt x="1" y="0"/>
                  </a:moveTo>
                  <a:lnTo>
                    <a:pt x="34" y="12"/>
                  </a:lnTo>
                  <a:lnTo>
                    <a:pt x="97" y="34"/>
                  </a:lnTo>
                  <a:lnTo>
                    <a:pt x="164" y="56"/>
                  </a:lnTo>
                  <a:lnTo>
                    <a:pt x="230" y="78"/>
                  </a:lnTo>
                  <a:lnTo>
                    <a:pt x="291" y="95"/>
                  </a:lnTo>
                  <a:lnTo>
                    <a:pt x="291" y="95"/>
                  </a:lnTo>
                  <a:cubicBezTo>
                    <a:pt x="210" y="70"/>
                    <a:pt x="131" y="42"/>
                    <a:pt x="53" y="15"/>
                  </a:cubicBezTo>
                  <a:lnTo>
                    <a:pt x="1" y="0"/>
                  </a:lnTo>
                  <a:close/>
                  <a:moveTo>
                    <a:pt x="291" y="95"/>
                  </a:moveTo>
                  <a:cubicBezTo>
                    <a:pt x="309" y="101"/>
                    <a:pt x="327" y="106"/>
                    <a:pt x="345" y="111"/>
                  </a:cubicBezTo>
                  <a:lnTo>
                    <a:pt x="297" y="97"/>
                  </a:lnTo>
                  <a:lnTo>
                    <a:pt x="291" y="95"/>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9"/>
            <p:cNvSpPr/>
            <p:nvPr/>
          </p:nvSpPr>
          <p:spPr>
            <a:xfrm>
              <a:off x="2783750" y="4626800"/>
              <a:ext cx="9825" cy="1875"/>
            </a:xfrm>
            <a:custGeom>
              <a:rect b="b" l="l" r="r" t="t"/>
              <a:pathLst>
                <a:path extrusionOk="0" h="75" w="393">
                  <a:moveTo>
                    <a:pt x="0" y="1"/>
                  </a:moveTo>
                  <a:lnTo>
                    <a:pt x="0" y="1"/>
                  </a:lnTo>
                  <a:cubicBezTo>
                    <a:pt x="53" y="11"/>
                    <a:pt x="105" y="22"/>
                    <a:pt x="158" y="32"/>
                  </a:cubicBezTo>
                  <a:lnTo>
                    <a:pt x="158" y="32"/>
                  </a:lnTo>
                  <a:lnTo>
                    <a:pt x="115" y="23"/>
                  </a:lnTo>
                  <a:lnTo>
                    <a:pt x="45" y="8"/>
                  </a:lnTo>
                  <a:lnTo>
                    <a:pt x="0" y="1"/>
                  </a:lnTo>
                  <a:close/>
                  <a:moveTo>
                    <a:pt x="158" y="32"/>
                  </a:moveTo>
                  <a:lnTo>
                    <a:pt x="185" y="38"/>
                  </a:lnTo>
                  <a:lnTo>
                    <a:pt x="256" y="53"/>
                  </a:lnTo>
                  <a:lnTo>
                    <a:pt x="318" y="62"/>
                  </a:lnTo>
                  <a:lnTo>
                    <a:pt x="318" y="62"/>
                  </a:lnTo>
                  <a:cubicBezTo>
                    <a:pt x="264" y="52"/>
                    <a:pt x="211" y="42"/>
                    <a:pt x="158" y="32"/>
                  </a:cubicBezTo>
                  <a:close/>
                  <a:moveTo>
                    <a:pt x="318" y="62"/>
                  </a:moveTo>
                  <a:cubicBezTo>
                    <a:pt x="343" y="66"/>
                    <a:pt x="367" y="71"/>
                    <a:pt x="392" y="75"/>
                  </a:cubicBezTo>
                  <a:lnTo>
                    <a:pt x="329" y="64"/>
                  </a:lnTo>
                  <a:lnTo>
                    <a:pt x="318" y="62"/>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9"/>
            <p:cNvSpPr/>
            <p:nvPr/>
          </p:nvSpPr>
          <p:spPr>
            <a:xfrm>
              <a:off x="2797900" y="4629400"/>
              <a:ext cx="9800" cy="1225"/>
            </a:xfrm>
            <a:custGeom>
              <a:rect b="b" l="l" r="r" t="t"/>
              <a:pathLst>
                <a:path extrusionOk="0" h="49" w="392">
                  <a:moveTo>
                    <a:pt x="0" y="0"/>
                  </a:moveTo>
                  <a:lnTo>
                    <a:pt x="0" y="0"/>
                  </a:lnTo>
                  <a:cubicBezTo>
                    <a:pt x="33" y="5"/>
                    <a:pt x="67" y="10"/>
                    <a:pt x="101" y="14"/>
                  </a:cubicBezTo>
                  <a:lnTo>
                    <a:pt x="101" y="14"/>
                  </a:lnTo>
                  <a:lnTo>
                    <a:pt x="59" y="8"/>
                  </a:lnTo>
                  <a:lnTo>
                    <a:pt x="0" y="0"/>
                  </a:lnTo>
                  <a:close/>
                  <a:moveTo>
                    <a:pt x="101" y="14"/>
                  </a:moveTo>
                  <a:lnTo>
                    <a:pt x="133" y="19"/>
                  </a:lnTo>
                  <a:lnTo>
                    <a:pt x="165" y="22"/>
                  </a:lnTo>
                  <a:lnTo>
                    <a:pt x="165" y="22"/>
                  </a:lnTo>
                  <a:cubicBezTo>
                    <a:pt x="143" y="19"/>
                    <a:pt x="122" y="17"/>
                    <a:pt x="101" y="14"/>
                  </a:cubicBezTo>
                  <a:close/>
                  <a:moveTo>
                    <a:pt x="165" y="22"/>
                  </a:moveTo>
                  <a:cubicBezTo>
                    <a:pt x="188" y="25"/>
                    <a:pt x="211" y="28"/>
                    <a:pt x="234" y="30"/>
                  </a:cubicBezTo>
                  <a:lnTo>
                    <a:pt x="234" y="30"/>
                  </a:lnTo>
                  <a:lnTo>
                    <a:pt x="207" y="26"/>
                  </a:lnTo>
                  <a:lnTo>
                    <a:pt x="165" y="22"/>
                  </a:lnTo>
                  <a:close/>
                  <a:moveTo>
                    <a:pt x="234" y="30"/>
                  </a:moveTo>
                  <a:lnTo>
                    <a:pt x="281" y="37"/>
                  </a:lnTo>
                  <a:lnTo>
                    <a:pt x="351" y="45"/>
                  </a:lnTo>
                  <a:lnTo>
                    <a:pt x="392" y="48"/>
                  </a:lnTo>
                  <a:cubicBezTo>
                    <a:pt x="340" y="42"/>
                    <a:pt x="287" y="36"/>
                    <a:pt x="234" y="30"/>
                  </a:cubicBez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9"/>
            <p:cNvSpPr/>
            <p:nvPr/>
          </p:nvSpPr>
          <p:spPr>
            <a:xfrm>
              <a:off x="2770525" y="4623475"/>
              <a:ext cx="8525" cy="2250"/>
            </a:xfrm>
            <a:custGeom>
              <a:rect b="b" l="l" r="r" t="t"/>
              <a:pathLst>
                <a:path extrusionOk="0" h="90" w="341">
                  <a:moveTo>
                    <a:pt x="1" y="1"/>
                  </a:moveTo>
                  <a:lnTo>
                    <a:pt x="1" y="1"/>
                  </a:lnTo>
                  <a:cubicBezTo>
                    <a:pt x="24" y="8"/>
                    <a:pt x="48" y="15"/>
                    <a:pt x="72" y="21"/>
                  </a:cubicBezTo>
                  <a:lnTo>
                    <a:pt x="72" y="21"/>
                  </a:lnTo>
                  <a:lnTo>
                    <a:pt x="42" y="12"/>
                  </a:lnTo>
                  <a:lnTo>
                    <a:pt x="1" y="1"/>
                  </a:lnTo>
                  <a:close/>
                  <a:moveTo>
                    <a:pt x="72" y="21"/>
                  </a:moveTo>
                  <a:lnTo>
                    <a:pt x="112" y="34"/>
                  </a:lnTo>
                  <a:lnTo>
                    <a:pt x="138" y="39"/>
                  </a:lnTo>
                  <a:lnTo>
                    <a:pt x="138" y="39"/>
                  </a:lnTo>
                  <a:cubicBezTo>
                    <a:pt x="115" y="34"/>
                    <a:pt x="94" y="28"/>
                    <a:pt x="72" y="21"/>
                  </a:cubicBezTo>
                  <a:close/>
                  <a:moveTo>
                    <a:pt x="138" y="39"/>
                  </a:moveTo>
                  <a:lnTo>
                    <a:pt x="138" y="39"/>
                  </a:lnTo>
                  <a:cubicBezTo>
                    <a:pt x="205" y="57"/>
                    <a:pt x="273" y="74"/>
                    <a:pt x="341" y="89"/>
                  </a:cubicBezTo>
                  <a:lnTo>
                    <a:pt x="315" y="82"/>
                  </a:lnTo>
                  <a:lnTo>
                    <a:pt x="249" y="67"/>
                  </a:lnTo>
                  <a:lnTo>
                    <a:pt x="182" y="49"/>
                  </a:lnTo>
                  <a:lnTo>
                    <a:pt x="138" y="39"/>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9"/>
            <p:cNvSpPr/>
            <p:nvPr/>
          </p:nvSpPr>
          <p:spPr>
            <a:xfrm>
              <a:off x="2730700" y="4607500"/>
              <a:ext cx="24250" cy="11100"/>
            </a:xfrm>
            <a:custGeom>
              <a:rect b="b" l="l" r="r" t="t"/>
              <a:pathLst>
                <a:path extrusionOk="0" h="444" w="970">
                  <a:moveTo>
                    <a:pt x="969" y="444"/>
                  </a:moveTo>
                  <a:cubicBezTo>
                    <a:pt x="633" y="322"/>
                    <a:pt x="311" y="174"/>
                    <a:pt x="1" y="0"/>
                  </a:cubicBezTo>
                  <a:cubicBezTo>
                    <a:pt x="311" y="174"/>
                    <a:pt x="633" y="322"/>
                    <a:pt x="969" y="444"/>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9"/>
            <p:cNvSpPr/>
            <p:nvPr/>
          </p:nvSpPr>
          <p:spPr>
            <a:xfrm>
              <a:off x="2770525" y="4623475"/>
              <a:ext cx="8525" cy="2250"/>
            </a:xfrm>
            <a:custGeom>
              <a:rect b="b" l="l" r="r" t="t"/>
              <a:pathLst>
                <a:path extrusionOk="0" h="90" w="341">
                  <a:moveTo>
                    <a:pt x="1" y="1"/>
                  </a:moveTo>
                  <a:cubicBezTo>
                    <a:pt x="112" y="34"/>
                    <a:pt x="226" y="64"/>
                    <a:pt x="341" y="89"/>
                  </a:cubicBezTo>
                  <a:cubicBezTo>
                    <a:pt x="226" y="64"/>
                    <a:pt x="115" y="34"/>
                    <a:pt x="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9"/>
            <p:cNvSpPr/>
            <p:nvPr/>
          </p:nvSpPr>
          <p:spPr>
            <a:xfrm>
              <a:off x="2765725" y="4622100"/>
              <a:ext cx="4825" cy="1400"/>
            </a:xfrm>
            <a:custGeom>
              <a:rect b="b" l="l" r="r" t="t"/>
              <a:pathLst>
                <a:path extrusionOk="0" h="56" w="193">
                  <a:moveTo>
                    <a:pt x="1" y="0"/>
                  </a:moveTo>
                  <a:lnTo>
                    <a:pt x="1" y="0"/>
                  </a:lnTo>
                  <a:cubicBezTo>
                    <a:pt x="50" y="18"/>
                    <a:pt x="102" y="33"/>
                    <a:pt x="153" y="46"/>
                  </a:cubicBezTo>
                  <a:lnTo>
                    <a:pt x="153" y="46"/>
                  </a:lnTo>
                  <a:cubicBezTo>
                    <a:pt x="101" y="32"/>
                    <a:pt x="51" y="15"/>
                    <a:pt x="1" y="0"/>
                  </a:cubicBezTo>
                  <a:close/>
                  <a:moveTo>
                    <a:pt x="153" y="46"/>
                  </a:moveTo>
                  <a:cubicBezTo>
                    <a:pt x="166" y="49"/>
                    <a:pt x="179" y="53"/>
                    <a:pt x="193" y="56"/>
                  </a:cubicBezTo>
                  <a:cubicBezTo>
                    <a:pt x="180" y="53"/>
                    <a:pt x="166" y="49"/>
                    <a:pt x="153" y="46"/>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9"/>
            <p:cNvSpPr/>
            <p:nvPr/>
          </p:nvSpPr>
          <p:spPr>
            <a:xfrm>
              <a:off x="2783750" y="4626725"/>
              <a:ext cx="9825" cy="1950"/>
            </a:xfrm>
            <a:custGeom>
              <a:rect b="b" l="l" r="r" t="t"/>
              <a:pathLst>
                <a:path extrusionOk="0" h="78" w="393">
                  <a:moveTo>
                    <a:pt x="392" y="78"/>
                  </a:moveTo>
                  <a:lnTo>
                    <a:pt x="392" y="78"/>
                  </a:lnTo>
                  <a:cubicBezTo>
                    <a:pt x="259" y="56"/>
                    <a:pt x="130" y="30"/>
                    <a:pt x="0" y="0"/>
                  </a:cubicBezTo>
                  <a:lnTo>
                    <a:pt x="0" y="0"/>
                  </a:lnTo>
                  <a:cubicBezTo>
                    <a:pt x="130" y="30"/>
                    <a:pt x="259" y="56"/>
                    <a:pt x="392" y="78"/>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9"/>
            <p:cNvSpPr/>
            <p:nvPr/>
          </p:nvSpPr>
          <p:spPr>
            <a:xfrm>
              <a:off x="2779025" y="4625700"/>
              <a:ext cx="4750" cy="1125"/>
            </a:xfrm>
            <a:custGeom>
              <a:rect b="b" l="l" r="r" t="t"/>
              <a:pathLst>
                <a:path extrusionOk="0" h="45" w="190">
                  <a:moveTo>
                    <a:pt x="189" y="45"/>
                  </a:moveTo>
                  <a:lnTo>
                    <a:pt x="189" y="45"/>
                  </a:lnTo>
                  <a:cubicBezTo>
                    <a:pt x="127" y="30"/>
                    <a:pt x="64" y="15"/>
                    <a:pt x="1" y="0"/>
                  </a:cubicBezTo>
                  <a:lnTo>
                    <a:pt x="1" y="0"/>
                  </a:lnTo>
                  <a:cubicBezTo>
                    <a:pt x="64" y="15"/>
                    <a:pt x="127" y="30"/>
                    <a:pt x="189" y="45"/>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9"/>
            <p:cNvSpPr/>
            <p:nvPr/>
          </p:nvSpPr>
          <p:spPr>
            <a:xfrm>
              <a:off x="2817200" y="4631425"/>
              <a:ext cx="7325" cy="575"/>
            </a:xfrm>
            <a:custGeom>
              <a:rect b="b" l="l" r="r" t="t"/>
              <a:pathLst>
                <a:path extrusionOk="0" h="23" w="293">
                  <a:moveTo>
                    <a:pt x="1" y="1"/>
                  </a:moveTo>
                  <a:cubicBezTo>
                    <a:pt x="100" y="8"/>
                    <a:pt x="196" y="19"/>
                    <a:pt x="293" y="23"/>
                  </a:cubicBezTo>
                  <a:cubicBezTo>
                    <a:pt x="196" y="19"/>
                    <a:pt x="100" y="8"/>
                    <a:pt x="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9"/>
            <p:cNvSpPr/>
            <p:nvPr/>
          </p:nvSpPr>
          <p:spPr>
            <a:xfrm>
              <a:off x="2758425" y="4619700"/>
              <a:ext cx="7325" cy="2425"/>
            </a:xfrm>
            <a:custGeom>
              <a:rect b="b" l="l" r="r" t="t"/>
              <a:pathLst>
                <a:path extrusionOk="0" h="97" w="293">
                  <a:moveTo>
                    <a:pt x="293" y="96"/>
                  </a:moveTo>
                  <a:lnTo>
                    <a:pt x="293" y="96"/>
                  </a:lnTo>
                  <a:cubicBezTo>
                    <a:pt x="193" y="67"/>
                    <a:pt x="97" y="34"/>
                    <a:pt x="1" y="0"/>
                  </a:cubicBezTo>
                  <a:cubicBezTo>
                    <a:pt x="97" y="34"/>
                    <a:pt x="193" y="67"/>
                    <a:pt x="293" y="96"/>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9"/>
            <p:cNvSpPr/>
            <p:nvPr/>
          </p:nvSpPr>
          <p:spPr>
            <a:xfrm>
              <a:off x="2853050" y="4631625"/>
              <a:ext cx="1325" cy="100"/>
            </a:xfrm>
            <a:custGeom>
              <a:rect b="b" l="l" r="r" t="t"/>
              <a:pathLst>
                <a:path extrusionOk="0" h="4" w="53">
                  <a:moveTo>
                    <a:pt x="1" y="4"/>
                  </a:moveTo>
                  <a:lnTo>
                    <a:pt x="52" y="0"/>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9"/>
            <p:cNvSpPr/>
            <p:nvPr/>
          </p:nvSpPr>
          <p:spPr>
            <a:xfrm>
              <a:off x="2793550" y="4628650"/>
              <a:ext cx="2150" cy="400"/>
            </a:xfrm>
            <a:custGeom>
              <a:rect b="b" l="l" r="r" t="t"/>
              <a:pathLst>
                <a:path extrusionOk="0" h="16" w="86">
                  <a:moveTo>
                    <a:pt x="85" y="16"/>
                  </a:moveTo>
                  <a:cubicBezTo>
                    <a:pt x="56" y="12"/>
                    <a:pt x="30" y="4"/>
                    <a:pt x="0" y="1"/>
                  </a:cubicBezTo>
                  <a:lnTo>
                    <a:pt x="0" y="1"/>
                  </a:lnTo>
                  <a:cubicBezTo>
                    <a:pt x="30" y="4"/>
                    <a:pt x="56" y="12"/>
                    <a:pt x="85" y="16"/>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9"/>
            <p:cNvSpPr/>
            <p:nvPr/>
          </p:nvSpPr>
          <p:spPr>
            <a:xfrm>
              <a:off x="2832900" y="4632175"/>
              <a:ext cx="6325" cy="100"/>
            </a:xfrm>
            <a:custGeom>
              <a:rect b="b" l="l" r="r" t="t"/>
              <a:pathLst>
                <a:path extrusionOk="0" h="4" w="253">
                  <a:moveTo>
                    <a:pt x="1" y="0"/>
                  </a:moveTo>
                  <a:cubicBezTo>
                    <a:pt x="86" y="0"/>
                    <a:pt x="167" y="4"/>
                    <a:pt x="252" y="4"/>
                  </a:cubicBezTo>
                  <a:cubicBezTo>
                    <a:pt x="167" y="4"/>
                    <a:pt x="86" y="0"/>
                    <a:pt x="1"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9"/>
            <p:cNvSpPr/>
            <p:nvPr/>
          </p:nvSpPr>
          <p:spPr>
            <a:xfrm>
              <a:off x="2881050" y="4627725"/>
              <a:ext cx="3725" cy="675"/>
            </a:xfrm>
            <a:custGeom>
              <a:rect b="b" l="l" r="r" t="t"/>
              <a:pathLst>
                <a:path extrusionOk="0" h="27" w="149">
                  <a:moveTo>
                    <a:pt x="1" y="27"/>
                  </a:moveTo>
                  <a:cubicBezTo>
                    <a:pt x="49" y="19"/>
                    <a:pt x="100" y="8"/>
                    <a:pt x="149" y="1"/>
                  </a:cubicBezTo>
                  <a:cubicBezTo>
                    <a:pt x="100" y="8"/>
                    <a:pt x="49" y="19"/>
                    <a:pt x="1" y="27"/>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9"/>
            <p:cNvSpPr/>
            <p:nvPr/>
          </p:nvSpPr>
          <p:spPr>
            <a:xfrm>
              <a:off x="2894075" y="4624875"/>
              <a:ext cx="3625" cy="850"/>
            </a:xfrm>
            <a:custGeom>
              <a:rect b="b" l="l" r="r" t="t"/>
              <a:pathLst>
                <a:path extrusionOk="0" h="34" w="145">
                  <a:moveTo>
                    <a:pt x="1" y="33"/>
                  </a:moveTo>
                  <a:cubicBezTo>
                    <a:pt x="49" y="22"/>
                    <a:pt x="97" y="11"/>
                    <a:pt x="145" y="0"/>
                  </a:cubicBezTo>
                  <a:cubicBezTo>
                    <a:pt x="97" y="11"/>
                    <a:pt x="49" y="22"/>
                    <a:pt x="1" y="33"/>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9"/>
            <p:cNvSpPr/>
            <p:nvPr/>
          </p:nvSpPr>
          <p:spPr>
            <a:xfrm>
              <a:off x="2909800" y="4621450"/>
              <a:ext cx="25" cy="25"/>
            </a:xfrm>
            <a:custGeom>
              <a:rect b="b" l="l" r="r" t="t"/>
              <a:pathLst>
                <a:path extrusionOk="0" h="1" w="1">
                  <a:moveTo>
                    <a:pt x="0" y="0"/>
                  </a:move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9"/>
            <p:cNvSpPr/>
            <p:nvPr/>
          </p:nvSpPr>
          <p:spPr>
            <a:xfrm>
              <a:off x="2921425" y="4616000"/>
              <a:ext cx="3275" cy="1325"/>
            </a:xfrm>
            <a:custGeom>
              <a:rect b="b" l="l" r="r" t="t"/>
              <a:pathLst>
                <a:path extrusionOk="0" h="53" w="131">
                  <a:moveTo>
                    <a:pt x="1" y="52"/>
                  </a:moveTo>
                  <a:cubicBezTo>
                    <a:pt x="45" y="37"/>
                    <a:pt x="86" y="19"/>
                    <a:pt x="130" y="0"/>
                  </a:cubicBezTo>
                  <a:cubicBezTo>
                    <a:pt x="86" y="19"/>
                    <a:pt x="45" y="37"/>
                    <a:pt x="1" y="52"/>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9"/>
            <p:cNvSpPr/>
            <p:nvPr/>
          </p:nvSpPr>
          <p:spPr>
            <a:xfrm>
              <a:off x="2797900" y="4629400"/>
              <a:ext cx="9800" cy="1225"/>
            </a:xfrm>
            <a:custGeom>
              <a:rect b="b" l="l" r="r" t="t"/>
              <a:pathLst>
                <a:path extrusionOk="0" h="49" w="392">
                  <a:moveTo>
                    <a:pt x="0" y="0"/>
                  </a:moveTo>
                  <a:cubicBezTo>
                    <a:pt x="129" y="19"/>
                    <a:pt x="262" y="34"/>
                    <a:pt x="392" y="48"/>
                  </a:cubicBezTo>
                  <a:cubicBezTo>
                    <a:pt x="262" y="34"/>
                    <a:pt x="133" y="19"/>
                    <a:pt x="0"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9"/>
            <p:cNvSpPr/>
            <p:nvPr/>
          </p:nvSpPr>
          <p:spPr>
            <a:xfrm>
              <a:off x="2796675" y="4629200"/>
              <a:ext cx="1225" cy="225"/>
            </a:xfrm>
            <a:custGeom>
              <a:rect b="b" l="l" r="r" t="t"/>
              <a:pathLst>
                <a:path extrusionOk="0" h="9" w="49">
                  <a:moveTo>
                    <a:pt x="1" y="1"/>
                  </a:moveTo>
                  <a:cubicBezTo>
                    <a:pt x="19" y="5"/>
                    <a:pt x="34" y="8"/>
                    <a:pt x="49" y="8"/>
                  </a:cubicBezTo>
                  <a:cubicBezTo>
                    <a:pt x="34" y="5"/>
                    <a:pt x="19" y="5"/>
                    <a:pt x="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9"/>
            <p:cNvSpPr/>
            <p:nvPr/>
          </p:nvSpPr>
          <p:spPr>
            <a:xfrm>
              <a:off x="2807675" y="4630600"/>
              <a:ext cx="2350" cy="400"/>
            </a:xfrm>
            <a:custGeom>
              <a:rect b="b" l="l" r="r" t="t"/>
              <a:pathLst>
                <a:path extrusionOk="0" h="16" w="94">
                  <a:moveTo>
                    <a:pt x="1" y="0"/>
                  </a:moveTo>
                  <a:cubicBezTo>
                    <a:pt x="30" y="4"/>
                    <a:pt x="64" y="11"/>
                    <a:pt x="93" y="15"/>
                  </a:cubicBezTo>
                  <a:cubicBezTo>
                    <a:pt x="64" y="11"/>
                    <a:pt x="34" y="4"/>
                    <a:pt x="1"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9"/>
            <p:cNvSpPr/>
            <p:nvPr/>
          </p:nvSpPr>
          <p:spPr>
            <a:xfrm>
              <a:off x="2932900" y="4610925"/>
              <a:ext cx="3150" cy="1575"/>
            </a:xfrm>
            <a:custGeom>
              <a:rect b="b" l="l" r="r" t="t"/>
              <a:pathLst>
                <a:path extrusionOk="0" h="63" w="126">
                  <a:moveTo>
                    <a:pt x="126" y="0"/>
                  </a:moveTo>
                  <a:cubicBezTo>
                    <a:pt x="82" y="19"/>
                    <a:pt x="41" y="41"/>
                    <a:pt x="0" y="63"/>
                  </a:cubicBezTo>
                  <a:cubicBezTo>
                    <a:pt x="41" y="41"/>
                    <a:pt x="85" y="22"/>
                    <a:pt x="126"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9"/>
            <p:cNvSpPr/>
            <p:nvPr/>
          </p:nvSpPr>
          <p:spPr>
            <a:xfrm>
              <a:off x="2978175" y="4575075"/>
              <a:ext cx="1325" cy="1950"/>
            </a:xfrm>
            <a:custGeom>
              <a:rect b="b" l="l" r="r" t="t"/>
              <a:pathLst>
                <a:path extrusionOk="0" h="78" w="53">
                  <a:moveTo>
                    <a:pt x="52" y="0"/>
                  </a:moveTo>
                  <a:cubicBezTo>
                    <a:pt x="37" y="26"/>
                    <a:pt x="15" y="52"/>
                    <a:pt x="0" y="78"/>
                  </a:cubicBezTo>
                  <a:cubicBezTo>
                    <a:pt x="19" y="52"/>
                    <a:pt x="37" y="26"/>
                    <a:pt x="52"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9"/>
            <p:cNvSpPr/>
            <p:nvPr/>
          </p:nvSpPr>
          <p:spPr>
            <a:xfrm>
              <a:off x="2983625" y="4566650"/>
              <a:ext cx="575" cy="1225"/>
            </a:xfrm>
            <a:custGeom>
              <a:rect b="b" l="l" r="r" t="t"/>
              <a:pathLst>
                <a:path extrusionOk="0" h="49" w="23">
                  <a:moveTo>
                    <a:pt x="1" y="49"/>
                  </a:moveTo>
                  <a:cubicBezTo>
                    <a:pt x="8" y="34"/>
                    <a:pt x="15" y="19"/>
                    <a:pt x="23" y="1"/>
                  </a:cubicBezTo>
                  <a:cubicBezTo>
                    <a:pt x="15" y="19"/>
                    <a:pt x="8" y="34"/>
                    <a:pt x="1" y="49"/>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9"/>
            <p:cNvSpPr/>
            <p:nvPr/>
          </p:nvSpPr>
          <p:spPr>
            <a:xfrm>
              <a:off x="2988700" y="4550400"/>
              <a:ext cx="300" cy="1775"/>
            </a:xfrm>
            <a:custGeom>
              <a:rect b="b" l="l" r="r" t="t"/>
              <a:pathLst>
                <a:path extrusionOk="0" h="71" w="12">
                  <a:moveTo>
                    <a:pt x="12" y="0"/>
                  </a:moveTo>
                  <a:cubicBezTo>
                    <a:pt x="8" y="26"/>
                    <a:pt x="5" y="48"/>
                    <a:pt x="1" y="70"/>
                  </a:cubicBezTo>
                  <a:cubicBezTo>
                    <a:pt x="5" y="48"/>
                    <a:pt x="8" y="26"/>
                    <a:pt x="12"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9"/>
            <p:cNvSpPr/>
            <p:nvPr/>
          </p:nvSpPr>
          <p:spPr>
            <a:xfrm>
              <a:off x="2986675" y="4558150"/>
              <a:ext cx="675" cy="2250"/>
            </a:xfrm>
            <a:custGeom>
              <a:rect b="b" l="l" r="r" t="t"/>
              <a:pathLst>
                <a:path extrusionOk="0" h="90" w="27">
                  <a:moveTo>
                    <a:pt x="26" y="1"/>
                  </a:moveTo>
                  <a:cubicBezTo>
                    <a:pt x="19" y="30"/>
                    <a:pt x="8" y="60"/>
                    <a:pt x="0" y="89"/>
                  </a:cubicBezTo>
                  <a:cubicBezTo>
                    <a:pt x="8" y="60"/>
                    <a:pt x="19" y="30"/>
                    <a:pt x="26"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9"/>
            <p:cNvSpPr/>
            <p:nvPr/>
          </p:nvSpPr>
          <p:spPr>
            <a:xfrm>
              <a:off x="2953125" y="4598450"/>
              <a:ext cx="3550" cy="2325"/>
            </a:xfrm>
            <a:custGeom>
              <a:rect b="b" l="l" r="r" t="t"/>
              <a:pathLst>
                <a:path extrusionOk="0" h="93" w="142">
                  <a:moveTo>
                    <a:pt x="141" y="0"/>
                  </a:moveTo>
                  <a:cubicBezTo>
                    <a:pt x="97" y="33"/>
                    <a:pt x="45" y="63"/>
                    <a:pt x="1" y="92"/>
                  </a:cubicBezTo>
                  <a:cubicBezTo>
                    <a:pt x="49" y="63"/>
                    <a:pt x="101" y="33"/>
                    <a:pt x="141"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9"/>
            <p:cNvSpPr/>
            <p:nvPr/>
          </p:nvSpPr>
          <p:spPr>
            <a:xfrm>
              <a:off x="2972250" y="4582450"/>
              <a:ext cx="1800" cy="1975"/>
            </a:xfrm>
            <a:custGeom>
              <a:rect b="b" l="l" r="r" t="t"/>
              <a:pathLst>
                <a:path extrusionOk="0" h="79" w="72">
                  <a:moveTo>
                    <a:pt x="71" y="1"/>
                  </a:moveTo>
                  <a:cubicBezTo>
                    <a:pt x="45" y="27"/>
                    <a:pt x="23" y="52"/>
                    <a:pt x="1" y="78"/>
                  </a:cubicBezTo>
                  <a:cubicBezTo>
                    <a:pt x="23" y="52"/>
                    <a:pt x="45" y="27"/>
                    <a:pt x="7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9"/>
            <p:cNvSpPr/>
            <p:nvPr/>
          </p:nvSpPr>
          <p:spPr>
            <a:xfrm>
              <a:off x="2965225" y="4591225"/>
              <a:ext cx="325" cy="225"/>
            </a:xfrm>
            <a:custGeom>
              <a:rect b="b" l="l" r="r" t="t"/>
              <a:pathLst>
                <a:path extrusionOk="0" h="9" w="13">
                  <a:moveTo>
                    <a:pt x="12" y="1"/>
                  </a:moveTo>
                  <a:lnTo>
                    <a:pt x="1" y="8"/>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9"/>
            <p:cNvSpPr/>
            <p:nvPr/>
          </p:nvSpPr>
          <p:spPr>
            <a:xfrm>
              <a:off x="2684400" y="4493825"/>
              <a:ext cx="225" cy="2250"/>
            </a:xfrm>
            <a:custGeom>
              <a:rect b="b" l="l" r="r" t="t"/>
              <a:pathLst>
                <a:path extrusionOk="0" h="90" w="9">
                  <a:moveTo>
                    <a:pt x="1" y="1"/>
                  </a:moveTo>
                  <a:cubicBezTo>
                    <a:pt x="1" y="31"/>
                    <a:pt x="5" y="60"/>
                    <a:pt x="8" y="90"/>
                  </a:cubicBezTo>
                  <a:cubicBezTo>
                    <a:pt x="8" y="60"/>
                    <a:pt x="1" y="31"/>
                    <a:pt x="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9"/>
            <p:cNvSpPr/>
            <p:nvPr/>
          </p:nvSpPr>
          <p:spPr>
            <a:xfrm>
              <a:off x="2783750" y="4626800"/>
              <a:ext cx="25" cy="25"/>
            </a:xfrm>
            <a:custGeom>
              <a:rect b="b" l="l" r="r" t="t"/>
              <a:pathLst>
                <a:path extrusionOk="0" fill="none" h="1" w="1">
                  <a:moveTo>
                    <a:pt x="0" y="1"/>
                  </a:moveTo>
                  <a:lnTo>
                    <a:pt x="0"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9"/>
            <p:cNvSpPr/>
            <p:nvPr/>
          </p:nvSpPr>
          <p:spPr>
            <a:xfrm>
              <a:off x="2779025" y="46257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9"/>
            <p:cNvSpPr/>
            <p:nvPr/>
          </p:nvSpPr>
          <p:spPr>
            <a:xfrm>
              <a:off x="2793550" y="4628650"/>
              <a:ext cx="25" cy="25"/>
            </a:xfrm>
            <a:custGeom>
              <a:rect b="b" l="l" r="r" t="t"/>
              <a:pathLst>
                <a:path extrusionOk="0" fill="none" h="1" w="1">
                  <a:moveTo>
                    <a:pt x="0" y="1"/>
                  </a:moveTo>
                  <a:lnTo>
                    <a:pt x="0"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9"/>
            <p:cNvSpPr/>
            <p:nvPr/>
          </p:nvSpPr>
          <p:spPr>
            <a:xfrm>
              <a:off x="2757125" y="4619325"/>
              <a:ext cx="8625" cy="2800"/>
            </a:xfrm>
            <a:custGeom>
              <a:rect b="b" l="l" r="r" t="t"/>
              <a:pathLst>
                <a:path extrusionOk="0" fill="none" h="112" w="345">
                  <a:moveTo>
                    <a:pt x="345" y="111"/>
                  </a:moveTo>
                  <a:lnTo>
                    <a:pt x="297" y="97"/>
                  </a:lnTo>
                  <a:lnTo>
                    <a:pt x="230" y="78"/>
                  </a:lnTo>
                  <a:lnTo>
                    <a:pt x="164" y="56"/>
                  </a:lnTo>
                  <a:lnTo>
                    <a:pt x="97" y="34"/>
                  </a:lnTo>
                  <a:lnTo>
                    <a:pt x="34" y="12"/>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9"/>
            <p:cNvSpPr/>
            <p:nvPr/>
          </p:nvSpPr>
          <p:spPr>
            <a:xfrm>
              <a:off x="2765725" y="46221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9"/>
            <p:cNvSpPr/>
            <p:nvPr/>
          </p:nvSpPr>
          <p:spPr>
            <a:xfrm>
              <a:off x="2797900" y="4629400"/>
              <a:ext cx="9800" cy="1225"/>
            </a:xfrm>
            <a:custGeom>
              <a:rect b="b" l="l" r="r" t="t"/>
              <a:pathLst>
                <a:path extrusionOk="0" fill="none" h="49" w="392">
                  <a:moveTo>
                    <a:pt x="392" y="48"/>
                  </a:moveTo>
                  <a:lnTo>
                    <a:pt x="351" y="45"/>
                  </a:lnTo>
                  <a:lnTo>
                    <a:pt x="281" y="37"/>
                  </a:lnTo>
                  <a:lnTo>
                    <a:pt x="207" y="26"/>
                  </a:lnTo>
                  <a:lnTo>
                    <a:pt x="133" y="19"/>
                  </a:lnTo>
                  <a:lnTo>
                    <a:pt x="59" y="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9"/>
            <p:cNvSpPr/>
            <p:nvPr/>
          </p:nvSpPr>
          <p:spPr>
            <a:xfrm>
              <a:off x="2807675" y="46306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9"/>
            <p:cNvSpPr/>
            <p:nvPr/>
          </p:nvSpPr>
          <p:spPr>
            <a:xfrm>
              <a:off x="2770525" y="4623475"/>
              <a:ext cx="25" cy="25"/>
            </a:xfrm>
            <a:custGeom>
              <a:rect b="b" l="l" r="r" t="t"/>
              <a:pathLst>
                <a:path extrusionOk="0" fill="none" h="1" w="1">
                  <a:moveTo>
                    <a:pt x="1" y="1"/>
                  </a:moveTo>
                  <a:lnTo>
                    <a:pt x="1"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9"/>
            <p:cNvSpPr/>
            <p:nvPr/>
          </p:nvSpPr>
          <p:spPr>
            <a:xfrm>
              <a:off x="2770525" y="4623475"/>
              <a:ext cx="8525" cy="2250"/>
            </a:xfrm>
            <a:custGeom>
              <a:rect b="b" l="l" r="r" t="t"/>
              <a:pathLst>
                <a:path extrusionOk="0" fill="none" h="90" w="341">
                  <a:moveTo>
                    <a:pt x="341" y="89"/>
                  </a:moveTo>
                  <a:lnTo>
                    <a:pt x="315" y="82"/>
                  </a:lnTo>
                  <a:lnTo>
                    <a:pt x="249" y="67"/>
                  </a:lnTo>
                  <a:lnTo>
                    <a:pt x="182" y="49"/>
                  </a:lnTo>
                  <a:lnTo>
                    <a:pt x="112" y="34"/>
                  </a:lnTo>
                  <a:lnTo>
                    <a:pt x="42" y="12"/>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9"/>
            <p:cNvSpPr/>
            <p:nvPr/>
          </p:nvSpPr>
          <p:spPr>
            <a:xfrm>
              <a:off x="2783750" y="4626800"/>
              <a:ext cx="9825" cy="1875"/>
            </a:xfrm>
            <a:custGeom>
              <a:rect b="b" l="l" r="r" t="t"/>
              <a:pathLst>
                <a:path extrusionOk="0" fill="none" h="75" w="393">
                  <a:moveTo>
                    <a:pt x="392" y="75"/>
                  </a:moveTo>
                  <a:lnTo>
                    <a:pt x="329" y="64"/>
                  </a:lnTo>
                  <a:lnTo>
                    <a:pt x="256" y="53"/>
                  </a:lnTo>
                  <a:lnTo>
                    <a:pt x="185" y="38"/>
                  </a:lnTo>
                  <a:lnTo>
                    <a:pt x="115" y="23"/>
                  </a:lnTo>
                  <a:lnTo>
                    <a:pt x="49" y="8"/>
                  </a:lnTo>
                  <a:lnTo>
                    <a:pt x="0"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9"/>
            <p:cNvSpPr/>
            <p:nvPr/>
          </p:nvSpPr>
          <p:spPr>
            <a:xfrm>
              <a:off x="2684400" y="4403275"/>
              <a:ext cx="305075" cy="228825"/>
            </a:xfrm>
            <a:custGeom>
              <a:rect b="b" l="l" r="r" t="t"/>
              <a:pathLst>
                <a:path extrusionOk="0" h="9153" w="12203">
                  <a:moveTo>
                    <a:pt x="5" y="3619"/>
                  </a:moveTo>
                  <a:cubicBezTo>
                    <a:pt x="5" y="3620"/>
                    <a:pt x="5" y="3620"/>
                    <a:pt x="5" y="3621"/>
                  </a:cubicBezTo>
                  <a:lnTo>
                    <a:pt x="5" y="3621"/>
                  </a:lnTo>
                  <a:lnTo>
                    <a:pt x="5" y="3619"/>
                  </a:lnTo>
                  <a:close/>
                  <a:moveTo>
                    <a:pt x="10631" y="1"/>
                  </a:moveTo>
                  <a:cubicBezTo>
                    <a:pt x="10620" y="37"/>
                    <a:pt x="10617" y="78"/>
                    <a:pt x="10602" y="115"/>
                  </a:cubicBezTo>
                  <a:cubicBezTo>
                    <a:pt x="10591" y="163"/>
                    <a:pt x="10569" y="204"/>
                    <a:pt x="10550" y="252"/>
                  </a:cubicBezTo>
                  <a:cubicBezTo>
                    <a:pt x="10535" y="289"/>
                    <a:pt x="10521" y="326"/>
                    <a:pt x="10506" y="363"/>
                  </a:cubicBezTo>
                  <a:cubicBezTo>
                    <a:pt x="10480" y="411"/>
                    <a:pt x="10454" y="451"/>
                    <a:pt x="10428" y="500"/>
                  </a:cubicBezTo>
                  <a:cubicBezTo>
                    <a:pt x="10406" y="536"/>
                    <a:pt x="10388" y="570"/>
                    <a:pt x="10362" y="607"/>
                  </a:cubicBezTo>
                  <a:cubicBezTo>
                    <a:pt x="10332" y="651"/>
                    <a:pt x="10295" y="695"/>
                    <a:pt x="10258" y="740"/>
                  </a:cubicBezTo>
                  <a:cubicBezTo>
                    <a:pt x="10232" y="773"/>
                    <a:pt x="10210" y="810"/>
                    <a:pt x="10181" y="843"/>
                  </a:cubicBezTo>
                  <a:cubicBezTo>
                    <a:pt x="10140" y="888"/>
                    <a:pt x="10092" y="932"/>
                    <a:pt x="10047" y="976"/>
                  </a:cubicBezTo>
                  <a:cubicBezTo>
                    <a:pt x="10014" y="1010"/>
                    <a:pt x="9988" y="1039"/>
                    <a:pt x="9955" y="1069"/>
                  </a:cubicBezTo>
                  <a:cubicBezTo>
                    <a:pt x="9900" y="1121"/>
                    <a:pt x="9837" y="1169"/>
                    <a:pt x="9778" y="1213"/>
                  </a:cubicBezTo>
                  <a:cubicBezTo>
                    <a:pt x="9748" y="1239"/>
                    <a:pt x="9718" y="1265"/>
                    <a:pt x="9689" y="1287"/>
                  </a:cubicBezTo>
                  <a:cubicBezTo>
                    <a:pt x="9593" y="1357"/>
                    <a:pt x="9489" y="1424"/>
                    <a:pt x="9382" y="1490"/>
                  </a:cubicBezTo>
                  <a:cubicBezTo>
                    <a:pt x="8476" y="2031"/>
                    <a:pt x="7274" y="2303"/>
                    <a:pt x="6071" y="2303"/>
                  </a:cubicBezTo>
                  <a:cubicBezTo>
                    <a:pt x="4924" y="2303"/>
                    <a:pt x="3776" y="2055"/>
                    <a:pt x="2888" y="1557"/>
                  </a:cubicBezTo>
                  <a:cubicBezTo>
                    <a:pt x="2769" y="1494"/>
                    <a:pt x="2662" y="1424"/>
                    <a:pt x="2562" y="1353"/>
                  </a:cubicBezTo>
                  <a:cubicBezTo>
                    <a:pt x="2529" y="1331"/>
                    <a:pt x="2500" y="1305"/>
                    <a:pt x="2466" y="1283"/>
                  </a:cubicBezTo>
                  <a:cubicBezTo>
                    <a:pt x="2404" y="1235"/>
                    <a:pt x="2341" y="1191"/>
                    <a:pt x="2282" y="1139"/>
                  </a:cubicBezTo>
                  <a:cubicBezTo>
                    <a:pt x="2248" y="1109"/>
                    <a:pt x="2219" y="1080"/>
                    <a:pt x="2185" y="1047"/>
                  </a:cubicBezTo>
                  <a:cubicBezTo>
                    <a:pt x="2137" y="1006"/>
                    <a:pt x="2089" y="958"/>
                    <a:pt x="2045" y="914"/>
                  </a:cubicBezTo>
                  <a:cubicBezTo>
                    <a:pt x="2015" y="880"/>
                    <a:pt x="1990" y="843"/>
                    <a:pt x="1960" y="810"/>
                  </a:cubicBezTo>
                  <a:cubicBezTo>
                    <a:pt x="1923" y="766"/>
                    <a:pt x="1882" y="721"/>
                    <a:pt x="1849" y="677"/>
                  </a:cubicBezTo>
                  <a:cubicBezTo>
                    <a:pt x="1823" y="640"/>
                    <a:pt x="1805" y="603"/>
                    <a:pt x="1779" y="566"/>
                  </a:cubicBezTo>
                  <a:cubicBezTo>
                    <a:pt x="1753" y="522"/>
                    <a:pt x="1720" y="470"/>
                    <a:pt x="1698" y="433"/>
                  </a:cubicBezTo>
                  <a:cubicBezTo>
                    <a:pt x="1679" y="392"/>
                    <a:pt x="1664" y="355"/>
                    <a:pt x="1646" y="318"/>
                  </a:cubicBezTo>
                  <a:cubicBezTo>
                    <a:pt x="1627" y="270"/>
                    <a:pt x="1601" y="222"/>
                    <a:pt x="1587" y="182"/>
                  </a:cubicBezTo>
                  <a:cubicBezTo>
                    <a:pt x="1576" y="141"/>
                    <a:pt x="1564" y="104"/>
                    <a:pt x="1557" y="63"/>
                  </a:cubicBezTo>
                  <a:cubicBezTo>
                    <a:pt x="1553" y="52"/>
                    <a:pt x="1550" y="37"/>
                    <a:pt x="1546" y="23"/>
                  </a:cubicBezTo>
                  <a:cubicBezTo>
                    <a:pt x="1509" y="60"/>
                    <a:pt x="1472" y="97"/>
                    <a:pt x="1435" y="137"/>
                  </a:cubicBezTo>
                  <a:cubicBezTo>
                    <a:pt x="1358" y="215"/>
                    <a:pt x="1287" y="289"/>
                    <a:pt x="1221" y="366"/>
                  </a:cubicBezTo>
                  <a:cubicBezTo>
                    <a:pt x="1125" y="474"/>
                    <a:pt x="1043" y="581"/>
                    <a:pt x="969" y="684"/>
                  </a:cubicBezTo>
                  <a:cubicBezTo>
                    <a:pt x="951" y="707"/>
                    <a:pt x="936" y="729"/>
                    <a:pt x="918" y="751"/>
                  </a:cubicBezTo>
                  <a:cubicBezTo>
                    <a:pt x="833" y="873"/>
                    <a:pt x="755" y="995"/>
                    <a:pt x="688" y="1106"/>
                  </a:cubicBezTo>
                  <a:lnTo>
                    <a:pt x="685" y="1109"/>
                  </a:lnTo>
                  <a:cubicBezTo>
                    <a:pt x="677" y="1121"/>
                    <a:pt x="674" y="1132"/>
                    <a:pt x="666" y="1143"/>
                  </a:cubicBezTo>
                  <a:cubicBezTo>
                    <a:pt x="622" y="1224"/>
                    <a:pt x="581" y="1294"/>
                    <a:pt x="544" y="1364"/>
                  </a:cubicBezTo>
                  <a:cubicBezTo>
                    <a:pt x="533" y="1390"/>
                    <a:pt x="518" y="1420"/>
                    <a:pt x="507" y="1446"/>
                  </a:cubicBezTo>
                  <a:cubicBezTo>
                    <a:pt x="459" y="1542"/>
                    <a:pt x="419" y="1627"/>
                    <a:pt x="393" y="1690"/>
                  </a:cubicBezTo>
                  <a:lnTo>
                    <a:pt x="385" y="1705"/>
                  </a:lnTo>
                  <a:lnTo>
                    <a:pt x="356" y="1775"/>
                  </a:lnTo>
                  <a:cubicBezTo>
                    <a:pt x="345" y="1804"/>
                    <a:pt x="337" y="1834"/>
                    <a:pt x="326" y="1863"/>
                  </a:cubicBezTo>
                  <a:cubicBezTo>
                    <a:pt x="293" y="1948"/>
                    <a:pt x="260" y="2033"/>
                    <a:pt x="234" y="2122"/>
                  </a:cubicBezTo>
                  <a:cubicBezTo>
                    <a:pt x="219" y="2170"/>
                    <a:pt x="201" y="2222"/>
                    <a:pt x="186" y="2274"/>
                  </a:cubicBezTo>
                  <a:cubicBezTo>
                    <a:pt x="153" y="2403"/>
                    <a:pt x="119" y="2532"/>
                    <a:pt x="93" y="2662"/>
                  </a:cubicBezTo>
                  <a:cubicBezTo>
                    <a:pt x="90" y="2680"/>
                    <a:pt x="86" y="2695"/>
                    <a:pt x="82" y="2714"/>
                  </a:cubicBezTo>
                  <a:cubicBezTo>
                    <a:pt x="49" y="2895"/>
                    <a:pt x="23" y="3076"/>
                    <a:pt x="16" y="3261"/>
                  </a:cubicBezTo>
                  <a:cubicBezTo>
                    <a:pt x="8" y="3287"/>
                    <a:pt x="8" y="3316"/>
                    <a:pt x="8" y="3346"/>
                  </a:cubicBezTo>
                  <a:cubicBezTo>
                    <a:pt x="5" y="3438"/>
                    <a:pt x="1" y="3530"/>
                    <a:pt x="1" y="3623"/>
                  </a:cubicBezTo>
                  <a:lnTo>
                    <a:pt x="5" y="3615"/>
                  </a:lnTo>
                  <a:cubicBezTo>
                    <a:pt x="5" y="3647"/>
                    <a:pt x="12" y="3676"/>
                    <a:pt x="12" y="3704"/>
                  </a:cubicBezTo>
                  <a:lnTo>
                    <a:pt x="12" y="3704"/>
                  </a:lnTo>
                  <a:cubicBezTo>
                    <a:pt x="12" y="3677"/>
                    <a:pt x="5" y="3649"/>
                    <a:pt x="5" y="3621"/>
                  </a:cubicBezTo>
                  <a:lnTo>
                    <a:pt x="5" y="3621"/>
                  </a:lnTo>
                  <a:lnTo>
                    <a:pt x="12" y="5641"/>
                  </a:lnTo>
                  <a:lnTo>
                    <a:pt x="12" y="5663"/>
                  </a:lnTo>
                  <a:cubicBezTo>
                    <a:pt x="12" y="5726"/>
                    <a:pt x="19" y="5785"/>
                    <a:pt x="27" y="5848"/>
                  </a:cubicBezTo>
                  <a:cubicBezTo>
                    <a:pt x="34" y="5900"/>
                    <a:pt x="34" y="5952"/>
                    <a:pt x="45" y="6007"/>
                  </a:cubicBezTo>
                  <a:cubicBezTo>
                    <a:pt x="56" y="6066"/>
                    <a:pt x="75" y="6129"/>
                    <a:pt x="90" y="6188"/>
                  </a:cubicBezTo>
                  <a:cubicBezTo>
                    <a:pt x="104" y="6240"/>
                    <a:pt x="116" y="6292"/>
                    <a:pt x="134" y="6343"/>
                  </a:cubicBezTo>
                  <a:cubicBezTo>
                    <a:pt x="156" y="6406"/>
                    <a:pt x="186" y="6465"/>
                    <a:pt x="212" y="6524"/>
                  </a:cubicBezTo>
                  <a:cubicBezTo>
                    <a:pt x="234" y="6576"/>
                    <a:pt x="252" y="6628"/>
                    <a:pt x="278" y="6676"/>
                  </a:cubicBezTo>
                  <a:cubicBezTo>
                    <a:pt x="311" y="6735"/>
                    <a:pt x="352" y="6794"/>
                    <a:pt x="389" y="6853"/>
                  </a:cubicBezTo>
                  <a:cubicBezTo>
                    <a:pt x="422" y="6905"/>
                    <a:pt x="448" y="6953"/>
                    <a:pt x="481" y="7001"/>
                  </a:cubicBezTo>
                  <a:cubicBezTo>
                    <a:pt x="526" y="7060"/>
                    <a:pt x="578" y="7120"/>
                    <a:pt x="629" y="7179"/>
                  </a:cubicBezTo>
                  <a:cubicBezTo>
                    <a:pt x="666" y="7223"/>
                    <a:pt x="700" y="7267"/>
                    <a:pt x="740" y="7315"/>
                  </a:cubicBezTo>
                  <a:cubicBezTo>
                    <a:pt x="799" y="7375"/>
                    <a:pt x="866" y="7434"/>
                    <a:pt x="929" y="7493"/>
                  </a:cubicBezTo>
                  <a:cubicBezTo>
                    <a:pt x="973" y="7534"/>
                    <a:pt x="1010" y="7578"/>
                    <a:pt x="1058" y="7615"/>
                  </a:cubicBezTo>
                  <a:cubicBezTo>
                    <a:pt x="1132" y="7681"/>
                    <a:pt x="1221" y="7741"/>
                    <a:pt x="1302" y="7803"/>
                  </a:cubicBezTo>
                  <a:cubicBezTo>
                    <a:pt x="1346" y="7833"/>
                    <a:pt x="1380" y="7866"/>
                    <a:pt x="1424" y="7896"/>
                  </a:cubicBezTo>
                  <a:lnTo>
                    <a:pt x="1428" y="7896"/>
                  </a:lnTo>
                  <a:cubicBezTo>
                    <a:pt x="1561" y="7988"/>
                    <a:pt x="1705" y="8077"/>
                    <a:pt x="1857" y="8162"/>
                  </a:cubicBezTo>
                  <a:cubicBezTo>
                    <a:pt x="2167" y="8336"/>
                    <a:pt x="2492" y="8484"/>
                    <a:pt x="2829" y="8605"/>
                  </a:cubicBezTo>
                  <a:cubicBezTo>
                    <a:pt x="2854" y="8617"/>
                    <a:pt x="2888" y="8624"/>
                    <a:pt x="2914" y="8635"/>
                  </a:cubicBezTo>
                  <a:lnTo>
                    <a:pt x="2969" y="8654"/>
                  </a:lnTo>
                  <a:cubicBezTo>
                    <a:pt x="3065" y="8687"/>
                    <a:pt x="3161" y="8720"/>
                    <a:pt x="3261" y="8750"/>
                  </a:cubicBezTo>
                  <a:cubicBezTo>
                    <a:pt x="3324" y="8768"/>
                    <a:pt x="3387" y="8787"/>
                    <a:pt x="3453" y="8805"/>
                  </a:cubicBezTo>
                  <a:cubicBezTo>
                    <a:pt x="3564" y="8835"/>
                    <a:pt x="3679" y="8864"/>
                    <a:pt x="3793" y="8894"/>
                  </a:cubicBezTo>
                  <a:cubicBezTo>
                    <a:pt x="3856" y="8909"/>
                    <a:pt x="3915" y="8923"/>
                    <a:pt x="3978" y="8934"/>
                  </a:cubicBezTo>
                  <a:cubicBezTo>
                    <a:pt x="4111" y="8964"/>
                    <a:pt x="4241" y="8986"/>
                    <a:pt x="4374" y="9008"/>
                  </a:cubicBezTo>
                  <a:cubicBezTo>
                    <a:pt x="4400" y="9016"/>
                    <a:pt x="4429" y="9023"/>
                    <a:pt x="4459" y="9027"/>
                  </a:cubicBezTo>
                  <a:lnTo>
                    <a:pt x="4499" y="9031"/>
                  </a:lnTo>
                  <a:cubicBezTo>
                    <a:pt x="4514" y="9034"/>
                    <a:pt x="4533" y="9038"/>
                    <a:pt x="4547" y="9038"/>
                  </a:cubicBezTo>
                  <a:cubicBezTo>
                    <a:pt x="4677" y="9056"/>
                    <a:pt x="4806" y="9075"/>
                    <a:pt x="4939" y="9090"/>
                  </a:cubicBezTo>
                  <a:cubicBezTo>
                    <a:pt x="4969" y="9093"/>
                    <a:pt x="4998" y="9097"/>
                    <a:pt x="5032" y="9101"/>
                  </a:cubicBezTo>
                  <a:cubicBezTo>
                    <a:pt x="5128" y="9112"/>
                    <a:pt x="5224" y="9116"/>
                    <a:pt x="5320" y="9123"/>
                  </a:cubicBezTo>
                  <a:cubicBezTo>
                    <a:pt x="5416" y="9130"/>
                    <a:pt x="5516" y="9141"/>
                    <a:pt x="5612" y="9145"/>
                  </a:cubicBezTo>
                  <a:cubicBezTo>
                    <a:pt x="5723" y="9149"/>
                    <a:pt x="5837" y="9149"/>
                    <a:pt x="5948" y="9149"/>
                  </a:cubicBezTo>
                  <a:cubicBezTo>
                    <a:pt x="6030" y="9153"/>
                    <a:pt x="6115" y="9153"/>
                    <a:pt x="6196" y="9153"/>
                  </a:cubicBezTo>
                  <a:cubicBezTo>
                    <a:pt x="6392" y="9153"/>
                    <a:pt x="6573" y="9145"/>
                    <a:pt x="6750" y="9134"/>
                  </a:cubicBezTo>
                  <a:lnTo>
                    <a:pt x="6802" y="9130"/>
                  </a:lnTo>
                  <a:cubicBezTo>
                    <a:pt x="6983" y="9119"/>
                    <a:pt x="7161" y="9101"/>
                    <a:pt x="7357" y="9079"/>
                  </a:cubicBezTo>
                  <a:cubicBezTo>
                    <a:pt x="7530" y="9056"/>
                    <a:pt x="7700" y="9031"/>
                    <a:pt x="7870" y="9001"/>
                  </a:cubicBezTo>
                  <a:cubicBezTo>
                    <a:pt x="7918" y="8990"/>
                    <a:pt x="7970" y="8983"/>
                    <a:pt x="8018" y="8971"/>
                  </a:cubicBezTo>
                  <a:cubicBezTo>
                    <a:pt x="8140" y="8949"/>
                    <a:pt x="8266" y="8920"/>
                    <a:pt x="8388" y="8894"/>
                  </a:cubicBezTo>
                  <a:cubicBezTo>
                    <a:pt x="8436" y="8883"/>
                    <a:pt x="8488" y="8872"/>
                    <a:pt x="8536" y="8857"/>
                  </a:cubicBezTo>
                  <a:cubicBezTo>
                    <a:pt x="8698" y="8812"/>
                    <a:pt x="8861" y="8772"/>
                    <a:pt x="9020" y="8720"/>
                  </a:cubicBezTo>
                  <a:cubicBezTo>
                    <a:pt x="9175" y="8672"/>
                    <a:pt x="9330" y="8617"/>
                    <a:pt x="9482" y="8557"/>
                  </a:cubicBezTo>
                  <a:cubicBezTo>
                    <a:pt x="9526" y="8539"/>
                    <a:pt x="9567" y="8520"/>
                    <a:pt x="9611" y="8502"/>
                  </a:cubicBezTo>
                  <a:cubicBezTo>
                    <a:pt x="9722" y="8458"/>
                    <a:pt x="9833" y="8410"/>
                    <a:pt x="9940" y="8358"/>
                  </a:cubicBezTo>
                  <a:cubicBezTo>
                    <a:pt x="9981" y="8339"/>
                    <a:pt x="10025" y="8321"/>
                    <a:pt x="10066" y="8299"/>
                  </a:cubicBezTo>
                  <a:cubicBezTo>
                    <a:pt x="10206" y="8228"/>
                    <a:pt x="10347" y="8155"/>
                    <a:pt x="10480" y="8077"/>
                  </a:cubicBezTo>
                  <a:lnTo>
                    <a:pt x="10487" y="8070"/>
                  </a:lnTo>
                  <a:cubicBezTo>
                    <a:pt x="10580" y="8014"/>
                    <a:pt x="10665" y="7955"/>
                    <a:pt x="10750" y="7896"/>
                  </a:cubicBezTo>
                  <a:cubicBezTo>
                    <a:pt x="10798" y="7866"/>
                    <a:pt x="10846" y="7837"/>
                    <a:pt x="10894" y="7803"/>
                  </a:cubicBezTo>
                  <a:cubicBezTo>
                    <a:pt x="11012" y="7718"/>
                    <a:pt x="11127" y="7626"/>
                    <a:pt x="11234" y="7526"/>
                  </a:cubicBezTo>
                  <a:lnTo>
                    <a:pt x="11245" y="7519"/>
                  </a:lnTo>
                  <a:cubicBezTo>
                    <a:pt x="11341" y="7434"/>
                    <a:pt x="11430" y="7341"/>
                    <a:pt x="11515" y="7245"/>
                  </a:cubicBezTo>
                  <a:cubicBezTo>
                    <a:pt x="11537" y="7219"/>
                    <a:pt x="11563" y="7190"/>
                    <a:pt x="11585" y="7164"/>
                  </a:cubicBezTo>
                  <a:cubicBezTo>
                    <a:pt x="11644" y="7094"/>
                    <a:pt x="11700" y="7020"/>
                    <a:pt x="11751" y="6950"/>
                  </a:cubicBezTo>
                  <a:cubicBezTo>
                    <a:pt x="11770" y="6924"/>
                    <a:pt x="11788" y="6898"/>
                    <a:pt x="11803" y="6872"/>
                  </a:cubicBezTo>
                  <a:cubicBezTo>
                    <a:pt x="11866" y="6780"/>
                    <a:pt x="11921" y="6683"/>
                    <a:pt x="11973" y="6580"/>
                  </a:cubicBezTo>
                  <a:cubicBezTo>
                    <a:pt x="11981" y="6565"/>
                    <a:pt x="11984" y="6550"/>
                    <a:pt x="11992" y="6536"/>
                  </a:cubicBezTo>
                  <a:cubicBezTo>
                    <a:pt x="12029" y="6454"/>
                    <a:pt x="12062" y="6369"/>
                    <a:pt x="12091" y="6281"/>
                  </a:cubicBezTo>
                  <a:cubicBezTo>
                    <a:pt x="12103" y="6251"/>
                    <a:pt x="12110" y="6221"/>
                    <a:pt x="12117" y="6192"/>
                  </a:cubicBezTo>
                  <a:cubicBezTo>
                    <a:pt x="12140" y="6114"/>
                    <a:pt x="12158" y="6033"/>
                    <a:pt x="12173" y="5955"/>
                  </a:cubicBezTo>
                  <a:cubicBezTo>
                    <a:pt x="12177" y="5929"/>
                    <a:pt x="12180" y="5907"/>
                    <a:pt x="12184" y="5885"/>
                  </a:cubicBezTo>
                  <a:cubicBezTo>
                    <a:pt x="12199" y="5793"/>
                    <a:pt x="12202" y="5700"/>
                    <a:pt x="12202" y="5608"/>
                  </a:cubicBezTo>
                  <a:lnTo>
                    <a:pt x="12199" y="3582"/>
                  </a:lnTo>
                  <a:cubicBezTo>
                    <a:pt x="12199" y="3375"/>
                    <a:pt x="12184" y="3165"/>
                    <a:pt x="12154" y="2954"/>
                  </a:cubicBezTo>
                  <a:cubicBezTo>
                    <a:pt x="12147" y="2910"/>
                    <a:pt x="12140" y="2869"/>
                    <a:pt x="12132" y="2821"/>
                  </a:cubicBezTo>
                  <a:cubicBezTo>
                    <a:pt x="12128" y="2795"/>
                    <a:pt x="12125" y="2769"/>
                    <a:pt x="12121" y="2739"/>
                  </a:cubicBezTo>
                  <a:cubicBezTo>
                    <a:pt x="12099" y="2632"/>
                    <a:pt x="12077" y="2521"/>
                    <a:pt x="12047" y="2403"/>
                  </a:cubicBezTo>
                  <a:cubicBezTo>
                    <a:pt x="12047" y="2396"/>
                    <a:pt x="12043" y="2388"/>
                    <a:pt x="12043" y="2377"/>
                  </a:cubicBezTo>
                  <a:cubicBezTo>
                    <a:pt x="12018" y="2285"/>
                    <a:pt x="11992" y="2185"/>
                    <a:pt x="11955" y="2070"/>
                  </a:cubicBezTo>
                  <a:cubicBezTo>
                    <a:pt x="11947" y="2056"/>
                    <a:pt x="11940" y="2037"/>
                    <a:pt x="11936" y="2030"/>
                  </a:cubicBezTo>
                  <a:cubicBezTo>
                    <a:pt x="11936" y="2022"/>
                    <a:pt x="11933" y="2011"/>
                    <a:pt x="11933" y="2004"/>
                  </a:cubicBezTo>
                  <a:cubicBezTo>
                    <a:pt x="11918" y="1974"/>
                    <a:pt x="11907" y="1945"/>
                    <a:pt x="11896" y="1912"/>
                  </a:cubicBezTo>
                  <a:cubicBezTo>
                    <a:pt x="11877" y="1871"/>
                    <a:pt x="11866" y="1830"/>
                    <a:pt x="11848" y="1790"/>
                  </a:cubicBezTo>
                  <a:cubicBezTo>
                    <a:pt x="11833" y="1749"/>
                    <a:pt x="11818" y="1716"/>
                    <a:pt x="11799" y="1671"/>
                  </a:cubicBezTo>
                  <a:cubicBezTo>
                    <a:pt x="11781" y="1627"/>
                    <a:pt x="11759" y="1583"/>
                    <a:pt x="11740" y="1542"/>
                  </a:cubicBezTo>
                  <a:cubicBezTo>
                    <a:pt x="11729" y="1516"/>
                    <a:pt x="11714" y="1490"/>
                    <a:pt x="11703" y="1464"/>
                  </a:cubicBezTo>
                  <a:cubicBezTo>
                    <a:pt x="11678" y="1413"/>
                    <a:pt x="11655" y="1364"/>
                    <a:pt x="11629" y="1316"/>
                  </a:cubicBezTo>
                  <a:cubicBezTo>
                    <a:pt x="11618" y="1298"/>
                    <a:pt x="11607" y="1279"/>
                    <a:pt x="11600" y="1261"/>
                  </a:cubicBezTo>
                  <a:cubicBezTo>
                    <a:pt x="11578" y="1220"/>
                    <a:pt x="11556" y="1180"/>
                    <a:pt x="11530" y="1143"/>
                  </a:cubicBezTo>
                  <a:cubicBezTo>
                    <a:pt x="11515" y="1113"/>
                    <a:pt x="11496" y="1084"/>
                    <a:pt x="11482" y="1058"/>
                  </a:cubicBezTo>
                  <a:lnTo>
                    <a:pt x="11467" y="1032"/>
                  </a:lnTo>
                  <a:cubicBezTo>
                    <a:pt x="11363" y="865"/>
                    <a:pt x="11275" y="740"/>
                    <a:pt x="11215" y="662"/>
                  </a:cubicBezTo>
                  <a:cubicBezTo>
                    <a:pt x="11042" y="426"/>
                    <a:pt x="10846" y="204"/>
                    <a:pt x="10631" y="1"/>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9"/>
            <p:cNvSpPr/>
            <p:nvPr/>
          </p:nvSpPr>
          <p:spPr>
            <a:xfrm>
              <a:off x="2726650" y="4400050"/>
              <a:ext cx="200" cy="300"/>
            </a:xfrm>
            <a:custGeom>
              <a:rect b="b" l="l" r="r" t="t"/>
              <a:pathLst>
                <a:path extrusionOk="0" h="12" w="8">
                  <a:moveTo>
                    <a:pt x="0" y="0"/>
                  </a:moveTo>
                  <a:cubicBezTo>
                    <a:pt x="0" y="0"/>
                    <a:pt x="0" y="4"/>
                    <a:pt x="0" y="4"/>
                  </a:cubicBezTo>
                  <a:cubicBezTo>
                    <a:pt x="4" y="8"/>
                    <a:pt x="8" y="8"/>
                    <a:pt x="8" y="11"/>
                  </a:cubicBezTo>
                  <a:cubicBezTo>
                    <a:pt x="8" y="8"/>
                    <a:pt x="8" y="4"/>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9"/>
            <p:cNvSpPr/>
            <p:nvPr/>
          </p:nvSpPr>
          <p:spPr>
            <a:xfrm>
              <a:off x="2945000" y="4399125"/>
              <a:ext cx="1600" cy="2875"/>
            </a:xfrm>
            <a:custGeom>
              <a:rect b="b" l="l" r="r" t="t"/>
              <a:pathLst>
                <a:path extrusionOk="0" h="115" w="64">
                  <a:moveTo>
                    <a:pt x="63" y="0"/>
                  </a:moveTo>
                  <a:cubicBezTo>
                    <a:pt x="45" y="41"/>
                    <a:pt x="23" y="78"/>
                    <a:pt x="0" y="115"/>
                  </a:cubicBezTo>
                  <a:cubicBezTo>
                    <a:pt x="23" y="78"/>
                    <a:pt x="45" y="41"/>
                    <a:pt x="63" y="4"/>
                  </a:cubicBezTo>
                  <a:lnTo>
                    <a:pt x="63"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9"/>
            <p:cNvSpPr/>
            <p:nvPr/>
          </p:nvSpPr>
          <p:spPr>
            <a:xfrm>
              <a:off x="2940850" y="4404650"/>
              <a:ext cx="2600" cy="3375"/>
            </a:xfrm>
            <a:custGeom>
              <a:rect b="b" l="l" r="r" t="t"/>
              <a:pathLst>
                <a:path extrusionOk="0" h="135" w="104">
                  <a:moveTo>
                    <a:pt x="0" y="134"/>
                  </a:moveTo>
                  <a:cubicBezTo>
                    <a:pt x="33" y="90"/>
                    <a:pt x="70" y="45"/>
                    <a:pt x="104" y="1"/>
                  </a:cubicBezTo>
                  <a:cubicBezTo>
                    <a:pt x="70" y="45"/>
                    <a:pt x="33" y="90"/>
                    <a:pt x="0" y="13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9"/>
            <p:cNvSpPr/>
            <p:nvPr/>
          </p:nvSpPr>
          <p:spPr>
            <a:xfrm>
              <a:off x="2728850" y="4403750"/>
              <a:ext cx="1800" cy="2700"/>
            </a:xfrm>
            <a:custGeom>
              <a:rect b="b" l="l" r="r" t="t"/>
              <a:pathLst>
                <a:path extrusionOk="0" h="108" w="72">
                  <a:moveTo>
                    <a:pt x="1" y="0"/>
                  </a:moveTo>
                  <a:cubicBezTo>
                    <a:pt x="27" y="33"/>
                    <a:pt x="45" y="70"/>
                    <a:pt x="71" y="107"/>
                  </a:cubicBezTo>
                  <a:cubicBezTo>
                    <a:pt x="45" y="70"/>
                    <a:pt x="27" y="33"/>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9"/>
            <p:cNvSpPr/>
            <p:nvPr/>
          </p:nvSpPr>
          <p:spPr>
            <a:xfrm>
              <a:off x="2733375" y="4409825"/>
              <a:ext cx="2175" cy="2525"/>
            </a:xfrm>
            <a:custGeom>
              <a:rect b="b" l="l" r="r" t="t"/>
              <a:pathLst>
                <a:path extrusionOk="0" h="101" w="87">
                  <a:moveTo>
                    <a:pt x="86" y="101"/>
                  </a:moveTo>
                  <a:cubicBezTo>
                    <a:pt x="56" y="67"/>
                    <a:pt x="31" y="34"/>
                    <a:pt x="1" y="1"/>
                  </a:cubicBezTo>
                  <a:cubicBezTo>
                    <a:pt x="31" y="34"/>
                    <a:pt x="56" y="67"/>
                    <a:pt x="86" y="10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9"/>
            <p:cNvSpPr/>
            <p:nvPr/>
          </p:nvSpPr>
          <p:spPr>
            <a:xfrm>
              <a:off x="2935475" y="4410575"/>
              <a:ext cx="3350" cy="3450"/>
            </a:xfrm>
            <a:custGeom>
              <a:rect b="b" l="l" r="r" t="t"/>
              <a:pathLst>
                <a:path extrusionOk="0" h="138" w="134">
                  <a:moveTo>
                    <a:pt x="134" y="1"/>
                  </a:moveTo>
                  <a:cubicBezTo>
                    <a:pt x="93" y="45"/>
                    <a:pt x="45" y="93"/>
                    <a:pt x="1" y="137"/>
                  </a:cubicBezTo>
                  <a:cubicBezTo>
                    <a:pt x="45" y="93"/>
                    <a:pt x="93" y="45"/>
                    <a:pt x="134"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9"/>
            <p:cNvSpPr/>
            <p:nvPr/>
          </p:nvSpPr>
          <p:spPr>
            <a:xfrm>
              <a:off x="2746050" y="4421575"/>
              <a:ext cx="2425" cy="1775"/>
            </a:xfrm>
            <a:custGeom>
              <a:rect b="b" l="l" r="r" t="t"/>
              <a:pathLst>
                <a:path extrusionOk="0" h="71" w="97">
                  <a:moveTo>
                    <a:pt x="96" y="71"/>
                  </a:moveTo>
                  <a:cubicBezTo>
                    <a:pt x="63" y="48"/>
                    <a:pt x="34" y="23"/>
                    <a:pt x="0" y="0"/>
                  </a:cubicBezTo>
                  <a:cubicBezTo>
                    <a:pt x="34" y="23"/>
                    <a:pt x="63" y="48"/>
                    <a:pt x="96" y="7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9"/>
            <p:cNvSpPr/>
            <p:nvPr/>
          </p:nvSpPr>
          <p:spPr>
            <a:xfrm>
              <a:off x="2739025" y="4415750"/>
              <a:ext cx="2425" cy="2325"/>
            </a:xfrm>
            <a:custGeom>
              <a:rect b="b" l="l" r="r" t="t"/>
              <a:pathLst>
                <a:path extrusionOk="0" h="93" w="97">
                  <a:moveTo>
                    <a:pt x="0" y="1"/>
                  </a:moveTo>
                  <a:cubicBezTo>
                    <a:pt x="34" y="30"/>
                    <a:pt x="63" y="60"/>
                    <a:pt x="97" y="93"/>
                  </a:cubicBezTo>
                  <a:cubicBezTo>
                    <a:pt x="63" y="60"/>
                    <a:pt x="34" y="30"/>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9"/>
            <p:cNvSpPr/>
            <p:nvPr/>
          </p:nvSpPr>
          <p:spPr>
            <a:xfrm>
              <a:off x="2928825" y="4416225"/>
              <a:ext cx="4375" cy="3625"/>
            </a:xfrm>
            <a:custGeom>
              <a:rect b="b" l="l" r="r" t="t"/>
              <a:pathLst>
                <a:path extrusionOk="0" h="145" w="175">
                  <a:moveTo>
                    <a:pt x="1" y="144"/>
                  </a:moveTo>
                  <a:cubicBezTo>
                    <a:pt x="60" y="96"/>
                    <a:pt x="123" y="52"/>
                    <a:pt x="174" y="0"/>
                  </a:cubicBezTo>
                  <a:cubicBezTo>
                    <a:pt x="123" y="52"/>
                    <a:pt x="60" y="96"/>
                    <a:pt x="1" y="14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9"/>
            <p:cNvSpPr/>
            <p:nvPr/>
          </p:nvSpPr>
          <p:spPr>
            <a:xfrm>
              <a:off x="2918950" y="4421675"/>
              <a:ext cx="7675" cy="5100"/>
            </a:xfrm>
            <a:custGeom>
              <a:rect b="b" l="l" r="r" t="t"/>
              <a:pathLst>
                <a:path extrusionOk="0" h="204" w="307">
                  <a:moveTo>
                    <a:pt x="307" y="0"/>
                  </a:moveTo>
                  <a:cubicBezTo>
                    <a:pt x="211" y="70"/>
                    <a:pt x="107" y="137"/>
                    <a:pt x="0" y="203"/>
                  </a:cubicBezTo>
                  <a:cubicBezTo>
                    <a:pt x="107" y="137"/>
                    <a:pt x="211" y="70"/>
                    <a:pt x="307"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9"/>
            <p:cNvSpPr/>
            <p:nvPr/>
          </p:nvSpPr>
          <p:spPr>
            <a:xfrm>
              <a:off x="2950925" y="4396900"/>
              <a:ext cx="200" cy="3075"/>
            </a:xfrm>
            <a:custGeom>
              <a:rect b="b" l="l" r="r" t="t"/>
              <a:pathLst>
                <a:path extrusionOk="0" h="123" w="8">
                  <a:moveTo>
                    <a:pt x="7" y="0"/>
                  </a:moveTo>
                  <a:cubicBezTo>
                    <a:pt x="4" y="41"/>
                    <a:pt x="4" y="82"/>
                    <a:pt x="0" y="122"/>
                  </a:cubicBezTo>
                  <a:cubicBezTo>
                    <a:pt x="7" y="82"/>
                    <a:pt x="7" y="41"/>
                    <a:pt x="7"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9"/>
            <p:cNvSpPr/>
            <p:nvPr/>
          </p:nvSpPr>
          <p:spPr>
            <a:xfrm>
              <a:off x="2721825" y="4395050"/>
              <a:ext cx="325" cy="3525"/>
            </a:xfrm>
            <a:custGeom>
              <a:rect b="b" l="l" r="r" t="t"/>
              <a:pathLst>
                <a:path extrusionOk="0" h="141" w="13">
                  <a:moveTo>
                    <a:pt x="1" y="1"/>
                  </a:moveTo>
                  <a:cubicBezTo>
                    <a:pt x="1" y="49"/>
                    <a:pt x="8" y="93"/>
                    <a:pt x="12" y="141"/>
                  </a:cubicBezTo>
                  <a:cubicBezTo>
                    <a:pt x="8" y="93"/>
                    <a:pt x="1" y="49"/>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9"/>
            <p:cNvSpPr/>
            <p:nvPr/>
          </p:nvSpPr>
          <p:spPr>
            <a:xfrm>
              <a:off x="2938900" y="4421850"/>
              <a:ext cx="1975" cy="2600"/>
            </a:xfrm>
            <a:custGeom>
              <a:rect b="b" l="l" r="r" t="t"/>
              <a:pathLst>
                <a:path extrusionOk="0" h="104" w="79">
                  <a:moveTo>
                    <a:pt x="78" y="1"/>
                  </a:moveTo>
                  <a:lnTo>
                    <a:pt x="78" y="1"/>
                  </a:lnTo>
                  <a:cubicBezTo>
                    <a:pt x="52" y="34"/>
                    <a:pt x="26" y="67"/>
                    <a:pt x="1" y="104"/>
                  </a:cubicBezTo>
                  <a:cubicBezTo>
                    <a:pt x="26" y="71"/>
                    <a:pt x="52" y="34"/>
                    <a:pt x="78"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9"/>
            <p:cNvSpPr/>
            <p:nvPr/>
          </p:nvSpPr>
          <p:spPr>
            <a:xfrm>
              <a:off x="2949425" y="4403275"/>
              <a:ext cx="775" cy="2975"/>
            </a:xfrm>
            <a:custGeom>
              <a:rect b="b" l="l" r="r" t="t"/>
              <a:pathLst>
                <a:path extrusionOk="0" h="119" w="31">
                  <a:moveTo>
                    <a:pt x="30" y="1"/>
                  </a:moveTo>
                  <a:lnTo>
                    <a:pt x="30" y="1"/>
                  </a:lnTo>
                  <a:cubicBezTo>
                    <a:pt x="19" y="41"/>
                    <a:pt x="12" y="78"/>
                    <a:pt x="1" y="119"/>
                  </a:cubicBezTo>
                  <a:cubicBezTo>
                    <a:pt x="16" y="78"/>
                    <a:pt x="19" y="41"/>
                    <a:pt x="3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9"/>
            <p:cNvSpPr/>
            <p:nvPr/>
          </p:nvSpPr>
          <p:spPr>
            <a:xfrm>
              <a:off x="2722475" y="4401525"/>
              <a:ext cx="875" cy="3450"/>
            </a:xfrm>
            <a:custGeom>
              <a:rect b="b" l="l" r="r" t="t"/>
              <a:pathLst>
                <a:path extrusionOk="0" h="138" w="35">
                  <a:moveTo>
                    <a:pt x="1" y="0"/>
                  </a:moveTo>
                  <a:cubicBezTo>
                    <a:pt x="2" y="10"/>
                    <a:pt x="4" y="19"/>
                    <a:pt x="6" y="29"/>
                  </a:cubicBezTo>
                  <a:lnTo>
                    <a:pt x="6" y="29"/>
                  </a:lnTo>
                  <a:cubicBezTo>
                    <a:pt x="4" y="19"/>
                    <a:pt x="2" y="10"/>
                    <a:pt x="1" y="0"/>
                  </a:cubicBezTo>
                  <a:close/>
                  <a:moveTo>
                    <a:pt x="6" y="29"/>
                  </a:moveTo>
                  <a:lnTo>
                    <a:pt x="6" y="29"/>
                  </a:lnTo>
                  <a:cubicBezTo>
                    <a:pt x="13" y="64"/>
                    <a:pt x="22" y="99"/>
                    <a:pt x="34" y="137"/>
                  </a:cubicBezTo>
                  <a:cubicBezTo>
                    <a:pt x="30" y="122"/>
                    <a:pt x="27" y="107"/>
                    <a:pt x="23" y="96"/>
                  </a:cubicBezTo>
                  <a:cubicBezTo>
                    <a:pt x="18" y="73"/>
                    <a:pt x="11" y="51"/>
                    <a:pt x="6" y="29"/>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9"/>
            <p:cNvSpPr/>
            <p:nvPr/>
          </p:nvSpPr>
          <p:spPr>
            <a:xfrm>
              <a:off x="2724150" y="4407900"/>
              <a:ext cx="1400" cy="3350"/>
            </a:xfrm>
            <a:custGeom>
              <a:rect b="b" l="l" r="r" t="t"/>
              <a:pathLst>
                <a:path extrusionOk="0" h="134" w="56">
                  <a:moveTo>
                    <a:pt x="0" y="0"/>
                  </a:moveTo>
                  <a:cubicBezTo>
                    <a:pt x="15" y="45"/>
                    <a:pt x="37" y="89"/>
                    <a:pt x="56" y="133"/>
                  </a:cubicBezTo>
                  <a:cubicBezTo>
                    <a:pt x="37" y="89"/>
                    <a:pt x="15" y="45"/>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9"/>
            <p:cNvSpPr/>
            <p:nvPr/>
          </p:nvSpPr>
          <p:spPr>
            <a:xfrm>
              <a:off x="2730700" y="4420175"/>
              <a:ext cx="2700" cy="3450"/>
            </a:xfrm>
            <a:custGeom>
              <a:rect b="b" l="l" r="r" t="t"/>
              <a:pathLst>
                <a:path extrusionOk="0" h="138" w="108">
                  <a:moveTo>
                    <a:pt x="1" y="1"/>
                  </a:moveTo>
                  <a:cubicBezTo>
                    <a:pt x="34" y="49"/>
                    <a:pt x="71" y="93"/>
                    <a:pt x="108" y="138"/>
                  </a:cubicBezTo>
                  <a:cubicBezTo>
                    <a:pt x="71" y="93"/>
                    <a:pt x="34" y="49"/>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9"/>
            <p:cNvSpPr/>
            <p:nvPr/>
          </p:nvSpPr>
          <p:spPr>
            <a:xfrm>
              <a:off x="2726825" y="4414075"/>
              <a:ext cx="2150" cy="3375"/>
            </a:xfrm>
            <a:custGeom>
              <a:rect b="b" l="l" r="r" t="t"/>
              <a:pathLst>
                <a:path extrusionOk="0" h="135" w="86">
                  <a:moveTo>
                    <a:pt x="1" y="1"/>
                  </a:moveTo>
                  <a:cubicBezTo>
                    <a:pt x="26" y="49"/>
                    <a:pt x="56" y="90"/>
                    <a:pt x="86" y="134"/>
                  </a:cubicBezTo>
                  <a:cubicBezTo>
                    <a:pt x="56" y="90"/>
                    <a:pt x="26" y="45"/>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9"/>
            <p:cNvSpPr/>
            <p:nvPr/>
          </p:nvSpPr>
          <p:spPr>
            <a:xfrm>
              <a:off x="2946950" y="4409550"/>
              <a:ext cx="1225" cy="2900"/>
            </a:xfrm>
            <a:custGeom>
              <a:rect b="b" l="l" r="r" t="t"/>
              <a:pathLst>
                <a:path extrusionOk="0" h="116" w="49">
                  <a:moveTo>
                    <a:pt x="48" y="1"/>
                  </a:moveTo>
                  <a:cubicBezTo>
                    <a:pt x="30" y="38"/>
                    <a:pt x="19" y="78"/>
                    <a:pt x="0" y="115"/>
                  </a:cubicBezTo>
                  <a:cubicBezTo>
                    <a:pt x="19" y="78"/>
                    <a:pt x="33" y="38"/>
                    <a:pt x="48"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9"/>
            <p:cNvSpPr/>
            <p:nvPr/>
          </p:nvSpPr>
          <p:spPr>
            <a:xfrm>
              <a:off x="2943425" y="4415750"/>
              <a:ext cx="1600" cy="2700"/>
            </a:xfrm>
            <a:custGeom>
              <a:rect b="b" l="l" r="r" t="t"/>
              <a:pathLst>
                <a:path extrusionOk="0" h="108" w="64">
                  <a:moveTo>
                    <a:pt x="1" y="108"/>
                  </a:moveTo>
                  <a:cubicBezTo>
                    <a:pt x="27" y="74"/>
                    <a:pt x="45" y="37"/>
                    <a:pt x="63" y="1"/>
                  </a:cubicBezTo>
                  <a:cubicBezTo>
                    <a:pt x="45" y="37"/>
                    <a:pt x="27" y="74"/>
                    <a:pt x="1" y="108"/>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9"/>
            <p:cNvSpPr/>
            <p:nvPr/>
          </p:nvSpPr>
          <p:spPr>
            <a:xfrm>
              <a:off x="2735525" y="4426100"/>
              <a:ext cx="3625" cy="3450"/>
            </a:xfrm>
            <a:custGeom>
              <a:rect b="b" l="l" r="r" t="t"/>
              <a:pathLst>
                <a:path extrusionOk="0" h="138" w="145">
                  <a:moveTo>
                    <a:pt x="0" y="1"/>
                  </a:moveTo>
                  <a:lnTo>
                    <a:pt x="0" y="1"/>
                  </a:lnTo>
                  <a:cubicBezTo>
                    <a:pt x="44" y="49"/>
                    <a:pt x="96" y="93"/>
                    <a:pt x="144" y="137"/>
                  </a:cubicBezTo>
                  <a:cubicBezTo>
                    <a:pt x="96" y="89"/>
                    <a:pt x="44" y="49"/>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9"/>
            <p:cNvSpPr/>
            <p:nvPr/>
          </p:nvSpPr>
          <p:spPr>
            <a:xfrm>
              <a:off x="2741525" y="4431825"/>
              <a:ext cx="4650" cy="3550"/>
            </a:xfrm>
            <a:custGeom>
              <a:rect b="b" l="l" r="r" t="t"/>
              <a:pathLst>
                <a:path extrusionOk="0" h="142" w="186">
                  <a:moveTo>
                    <a:pt x="0" y="1"/>
                  </a:moveTo>
                  <a:cubicBezTo>
                    <a:pt x="56" y="49"/>
                    <a:pt x="122" y="93"/>
                    <a:pt x="185" y="141"/>
                  </a:cubicBezTo>
                  <a:cubicBezTo>
                    <a:pt x="122" y="93"/>
                    <a:pt x="59" y="49"/>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9"/>
            <p:cNvSpPr/>
            <p:nvPr/>
          </p:nvSpPr>
          <p:spPr>
            <a:xfrm>
              <a:off x="2748450" y="4437200"/>
              <a:ext cx="8150" cy="5000"/>
            </a:xfrm>
            <a:custGeom>
              <a:rect b="b" l="l" r="r" t="t"/>
              <a:pathLst>
                <a:path extrusionOk="0" h="200" w="326">
                  <a:moveTo>
                    <a:pt x="1" y="0"/>
                  </a:moveTo>
                  <a:lnTo>
                    <a:pt x="1" y="0"/>
                  </a:lnTo>
                  <a:cubicBezTo>
                    <a:pt x="104" y="67"/>
                    <a:pt x="211" y="137"/>
                    <a:pt x="326" y="200"/>
                  </a:cubicBezTo>
                  <a:cubicBezTo>
                    <a:pt x="211" y="133"/>
                    <a:pt x="104" y="67"/>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9"/>
            <p:cNvSpPr/>
            <p:nvPr/>
          </p:nvSpPr>
          <p:spPr>
            <a:xfrm>
              <a:off x="2926600" y="4433575"/>
              <a:ext cx="2250" cy="1875"/>
            </a:xfrm>
            <a:custGeom>
              <a:rect b="b" l="l" r="r" t="t"/>
              <a:pathLst>
                <a:path extrusionOk="0" h="75" w="90">
                  <a:moveTo>
                    <a:pt x="90" y="1"/>
                  </a:moveTo>
                  <a:cubicBezTo>
                    <a:pt x="60" y="27"/>
                    <a:pt x="30" y="53"/>
                    <a:pt x="1" y="75"/>
                  </a:cubicBezTo>
                  <a:cubicBezTo>
                    <a:pt x="34" y="53"/>
                    <a:pt x="60" y="27"/>
                    <a:pt x="9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9"/>
            <p:cNvSpPr/>
            <p:nvPr/>
          </p:nvSpPr>
          <p:spPr>
            <a:xfrm>
              <a:off x="2933275" y="4427775"/>
              <a:ext cx="2325" cy="2325"/>
            </a:xfrm>
            <a:custGeom>
              <a:rect b="b" l="l" r="r" t="t"/>
              <a:pathLst>
                <a:path extrusionOk="0" h="93" w="93">
                  <a:moveTo>
                    <a:pt x="0" y="92"/>
                  </a:moveTo>
                  <a:cubicBezTo>
                    <a:pt x="33" y="59"/>
                    <a:pt x="59" y="30"/>
                    <a:pt x="92" y="0"/>
                  </a:cubicBezTo>
                  <a:cubicBezTo>
                    <a:pt x="59" y="30"/>
                    <a:pt x="33" y="59"/>
                    <a:pt x="0" y="9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9"/>
            <p:cNvSpPr/>
            <p:nvPr/>
          </p:nvSpPr>
          <p:spPr>
            <a:xfrm>
              <a:off x="2721750" y="4380825"/>
              <a:ext cx="25" cy="6950"/>
            </a:xfrm>
            <a:custGeom>
              <a:rect b="b" l="l" r="r" t="t"/>
              <a:pathLst>
                <a:path extrusionOk="0" h="278" w="1">
                  <a:moveTo>
                    <a:pt x="0" y="0"/>
                  </a:moveTo>
                  <a:lnTo>
                    <a:pt x="0" y="278"/>
                  </a:lnTo>
                  <a:cubicBezTo>
                    <a:pt x="0" y="181"/>
                    <a:pt x="0" y="85"/>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9"/>
            <p:cNvSpPr/>
            <p:nvPr/>
          </p:nvSpPr>
          <p:spPr>
            <a:xfrm>
              <a:off x="2722025" y="4384700"/>
              <a:ext cx="400" cy="2975"/>
            </a:xfrm>
            <a:custGeom>
              <a:rect b="b" l="l" r="r" t="t"/>
              <a:pathLst>
                <a:path extrusionOk="0" h="119" w="16">
                  <a:moveTo>
                    <a:pt x="0" y="1"/>
                  </a:moveTo>
                  <a:cubicBezTo>
                    <a:pt x="8" y="41"/>
                    <a:pt x="8" y="82"/>
                    <a:pt x="15" y="119"/>
                  </a:cubicBezTo>
                  <a:cubicBezTo>
                    <a:pt x="8" y="82"/>
                    <a:pt x="8" y="41"/>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9"/>
            <p:cNvSpPr/>
            <p:nvPr/>
          </p:nvSpPr>
          <p:spPr>
            <a:xfrm>
              <a:off x="2950625" y="4373425"/>
              <a:ext cx="400" cy="2975"/>
            </a:xfrm>
            <a:custGeom>
              <a:rect b="b" l="l" r="r" t="t"/>
              <a:pathLst>
                <a:path extrusionOk="0" h="119" w="16">
                  <a:moveTo>
                    <a:pt x="16" y="119"/>
                  </a:moveTo>
                  <a:cubicBezTo>
                    <a:pt x="12" y="78"/>
                    <a:pt x="12" y="38"/>
                    <a:pt x="1" y="1"/>
                  </a:cubicBezTo>
                  <a:cubicBezTo>
                    <a:pt x="12" y="38"/>
                    <a:pt x="12" y="78"/>
                    <a:pt x="16" y="119"/>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9"/>
            <p:cNvSpPr/>
            <p:nvPr/>
          </p:nvSpPr>
          <p:spPr>
            <a:xfrm>
              <a:off x="2723675" y="4365300"/>
              <a:ext cx="1325" cy="3350"/>
            </a:xfrm>
            <a:custGeom>
              <a:rect b="b" l="l" r="r" t="t"/>
              <a:pathLst>
                <a:path extrusionOk="0" h="134" w="53">
                  <a:moveTo>
                    <a:pt x="53" y="1"/>
                  </a:moveTo>
                  <a:cubicBezTo>
                    <a:pt x="34" y="45"/>
                    <a:pt x="16" y="89"/>
                    <a:pt x="1" y="133"/>
                  </a:cubicBezTo>
                  <a:cubicBezTo>
                    <a:pt x="16" y="93"/>
                    <a:pt x="34" y="45"/>
                    <a:pt x="53"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9"/>
            <p:cNvSpPr/>
            <p:nvPr/>
          </p:nvSpPr>
          <p:spPr>
            <a:xfrm>
              <a:off x="2721750" y="4377950"/>
              <a:ext cx="200" cy="3350"/>
            </a:xfrm>
            <a:custGeom>
              <a:rect b="b" l="l" r="r" t="t"/>
              <a:pathLst>
                <a:path extrusionOk="0" h="134" w="8">
                  <a:moveTo>
                    <a:pt x="8" y="1"/>
                  </a:moveTo>
                  <a:cubicBezTo>
                    <a:pt x="5" y="29"/>
                    <a:pt x="3" y="57"/>
                    <a:pt x="2" y="85"/>
                  </a:cubicBezTo>
                  <a:lnTo>
                    <a:pt x="2" y="85"/>
                  </a:lnTo>
                  <a:cubicBezTo>
                    <a:pt x="4" y="57"/>
                    <a:pt x="8" y="28"/>
                    <a:pt x="8" y="1"/>
                  </a:cubicBezTo>
                  <a:close/>
                  <a:moveTo>
                    <a:pt x="2" y="85"/>
                  </a:moveTo>
                  <a:lnTo>
                    <a:pt x="2" y="85"/>
                  </a:lnTo>
                  <a:cubicBezTo>
                    <a:pt x="1" y="95"/>
                    <a:pt x="0" y="105"/>
                    <a:pt x="0" y="115"/>
                  </a:cubicBezTo>
                  <a:cubicBezTo>
                    <a:pt x="0" y="123"/>
                    <a:pt x="0" y="126"/>
                    <a:pt x="0" y="134"/>
                  </a:cubicBezTo>
                  <a:cubicBezTo>
                    <a:pt x="0" y="117"/>
                    <a:pt x="1" y="101"/>
                    <a:pt x="2" y="8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9"/>
            <p:cNvSpPr/>
            <p:nvPr/>
          </p:nvSpPr>
          <p:spPr>
            <a:xfrm>
              <a:off x="2722200" y="4371575"/>
              <a:ext cx="775" cy="3350"/>
            </a:xfrm>
            <a:custGeom>
              <a:rect b="b" l="l" r="r" t="t"/>
              <a:pathLst>
                <a:path extrusionOk="0" h="134" w="31">
                  <a:moveTo>
                    <a:pt x="30" y="1"/>
                  </a:moveTo>
                  <a:cubicBezTo>
                    <a:pt x="19" y="45"/>
                    <a:pt x="8" y="89"/>
                    <a:pt x="1" y="134"/>
                  </a:cubicBezTo>
                  <a:cubicBezTo>
                    <a:pt x="8" y="93"/>
                    <a:pt x="19" y="45"/>
                    <a:pt x="3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9"/>
            <p:cNvSpPr/>
            <p:nvPr/>
          </p:nvSpPr>
          <p:spPr>
            <a:xfrm>
              <a:off x="2948975" y="4367050"/>
              <a:ext cx="850" cy="2900"/>
            </a:xfrm>
            <a:custGeom>
              <a:rect b="b" l="l" r="r" t="t"/>
              <a:pathLst>
                <a:path extrusionOk="0" h="116" w="34">
                  <a:moveTo>
                    <a:pt x="34" y="115"/>
                  </a:moveTo>
                  <a:cubicBezTo>
                    <a:pt x="23" y="78"/>
                    <a:pt x="15" y="38"/>
                    <a:pt x="0" y="1"/>
                  </a:cubicBezTo>
                  <a:cubicBezTo>
                    <a:pt x="15" y="38"/>
                    <a:pt x="23" y="78"/>
                    <a:pt x="34" y="11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9"/>
            <p:cNvSpPr/>
            <p:nvPr/>
          </p:nvSpPr>
          <p:spPr>
            <a:xfrm>
              <a:off x="2947025" y="4362525"/>
              <a:ext cx="575" cy="1125"/>
            </a:xfrm>
            <a:custGeom>
              <a:rect b="b" l="l" r="r" t="t"/>
              <a:pathLst>
                <a:path extrusionOk="0" h="45" w="23">
                  <a:moveTo>
                    <a:pt x="1" y="0"/>
                  </a:moveTo>
                  <a:lnTo>
                    <a:pt x="1" y="4"/>
                  </a:lnTo>
                  <a:cubicBezTo>
                    <a:pt x="8" y="19"/>
                    <a:pt x="16" y="34"/>
                    <a:pt x="23" y="45"/>
                  </a:cubicBezTo>
                  <a:cubicBezTo>
                    <a:pt x="16" y="30"/>
                    <a:pt x="8" y="15"/>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9"/>
            <p:cNvSpPr/>
            <p:nvPr/>
          </p:nvSpPr>
          <p:spPr>
            <a:xfrm>
              <a:off x="2951100" y="4379800"/>
              <a:ext cx="200" cy="3350"/>
            </a:xfrm>
            <a:custGeom>
              <a:rect b="b" l="l" r="r" t="t"/>
              <a:pathLst>
                <a:path extrusionOk="0" h="134" w="8">
                  <a:moveTo>
                    <a:pt x="8" y="1"/>
                  </a:moveTo>
                  <a:cubicBezTo>
                    <a:pt x="8" y="45"/>
                    <a:pt x="4" y="89"/>
                    <a:pt x="0" y="134"/>
                  </a:cubicBezTo>
                  <a:cubicBezTo>
                    <a:pt x="4" y="97"/>
                    <a:pt x="8" y="56"/>
                    <a:pt x="8" y="15"/>
                  </a:cubicBezTo>
                  <a:lnTo>
                    <a:pt x="8" y="1"/>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9"/>
            <p:cNvSpPr/>
            <p:nvPr/>
          </p:nvSpPr>
          <p:spPr>
            <a:xfrm>
              <a:off x="2950725" y="4386100"/>
              <a:ext cx="225" cy="1025"/>
            </a:xfrm>
            <a:custGeom>
              <a:rect b="b" l="l" r="r" t="t"/>
              <a:pathLst>
                <a:path extrusionOk="0" h="41" w="9">
                  <a:moveTo>
                    <a:pt x="8" y="0"/>
                  </a:moveTo>
                  <a:cubicBezTo>
                    <a:pt x="8" y="11"/>
                    <a:pt x="1" y="26"/>
                    <a:pt x="1" y="37"/>
                  </a:cubicBezTo>
                  <a:cubicBezTo>
                    <a:pt x="1" y="37"/>
                    <a:pt x="1" y="37"/>
                    <a:pt x="1" y="41"/>
                  </a:cubicBezTo>
                  <a:cubicBezTo>
                    <a:pt x="1" y="26"/>
                    <a:pt x="8" y="15"/>
                    <a:pt x="8"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9"/>
            <p:cNvSpPr/>
            <p:nvPr/>
          </p:nvSpPr>
          <p:spPr>
            <a:xfrm>
              <a:off x="2726000" y="4379900"/>
              <a:ext cx="25" cy="400"/>
            </a:xfrm>
            <a:custGeom>
              <a:rect b="b" l="l" r="r" t="t"/>
              <a:pathLst>
                <a:path extrusionOk="0" h="16" w="1">
                  <a:moveTo>
                    <a:pt x="0" y="4"/>
                  </a:moveTo>
                  <a:lnTo>
                    <a:pt x="0" y="0"/>
                  </a:lnTo>
                  <a:lnTo>
                    <a:pt x="0" y="8"/>
                  </a:lnTo>
                  <a:lnTo>
                    <a:pt x="0" y="15"/>
                  </a:lnTo>
                  <a:cubicBezTo>
                    <a:pt x="0" y="11"/>
                    <a:pt x="0" y="8"/>
                    <a:pt x="0" y="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9"/>
            <p:cNvSpPr/>
            <p:nvPr/>
          </p:nvSpPr>
          <p:spPr>
            <a:xfrm>
              <a:off x="2726000" y="4372325"/>
              <a:ext cx="25" cy="1225"/>
            </a:xfrm>
            <a:custGeom>
              <a:rect b="b" l="l" r="r" t="t"/>
              <a:pathLst>
                <a:path extrusionOk="0" h="49" w="1">
                  <a:moveTo>
                    <a:pt x="0" y="26"/>
                  </a:moveTo>
                  <a:lnTo>
                    <a:pt x="0" y="48"/>
                  </a:lnTo>
                  <a:lnTo>
                    <a:pt x="0" y="41"/>
                  </a:lnTo>
                  <a:lnTo>
                    <a:pt x="0" y="0"/>
                  </a:lnTo>
                  <a:cubicBezTo>
                    <a:pt x="0" y="8"/>
                    <a:pt x="0" y="19"/>
                    <a:pt x="0" y="2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9"/>
            <p:cNvSpPr/>
            <p:nvPr/>
          </p:nvSpPr>
          <p:spPr>
            <a:xfrm>
              <a:off x="2945650" y="4362900"/>
              <a:ext cx="25" cy="100"/>
            </a:xfrm>
            <a:custGeom>
              <a:rect b="b" l="l" r="r" t="t"/>
              <a:pathLst>
                <a:path extrusionOk="0" h="4" w="1">
                  <a:moveTo>
                    <a:pt x="0" y="4"/>
                  </a:moveTo>
                  <a:lnTo>
                    <a:pt x="0" y="4"/>
                  </a:lnTo>
                  <a:lnTo>
                    <a:pt x="0" y="0"/>
                  </a:lnTo>
                  <a:lnTo>
                    <a:pt x="0"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9"/>
            <p:cNvSpPr/>
            <p:nvPr/>
          </p:nvSpPr>
          <p:spPr>
            <a:xfrm>
              <a:off x="2726000" y="4373250"/>
              <a:ext cx="25" cy="675"/>
            </a:xfrm>
            <a:custGeom>
              <a:rect b="b" l="l" r="r" t="t"/>
              <a:pathLst>
                <a:path extrusionOk="0" h="27" w="1">
                  <a:moveTo>
                    <a:pt x="0" y="11"/>
                  </a:moveTo>
                  <a:lnTo>
                    <a:pt x="0" y="0"/>
                  </a:lnTo>
                  <a:lnTo>
                    <a:pt x="0" y="22"/>
                  </a:lnTo>
                  <a:lnTo>
                    <a:pt x="0" y="26"/>
                  </a:lnTo>
                  <a:cubicBezTo>
                    <a:pt x="0" y="22"/>
                    <a:pt x="0" y="15"/>
                    <a:pt x="0" y="1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9"/>
            <p:cNvSpPr/>
            <p:nvPr/>
          </p:nvSpPr>
          <p:spPr>
            <a:xfrm>
              <a:off x="2726000" y="4373625"/>
              <a:ext cx="25" cy="200"/>
            </a:xfrm>
            <a:custGeom>
              <a:rect b="b" l="l" r="r" t="t"/>
              <a:pathLst>
                <a:path extrusionOk="0" h="8" w="1">
                  <a:moveTo>
                    <a:pt x="0" y="7"/>
                  </a:moveTo>
                  <a:cubicBezTo>
                    <a:pt x="0" y="4"/>
                    <a:pt x="0" y="4"/>
                    <a:pt x="0" y="0"/>
                  </a:cubicBezTo>
                  <a:lnTo>
                    <a:pt x="0" y="0"/>
                  </a:lnTo>
                  <a:cubicBezTo>
                    <a:pt x="0" y="4"/>
                    <a:pt x="0" y="4"/>
                    <a:pt x="0" y="7"/>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9"/>
            <p:cNvSpPr/>
            <p:nvPr/>
          </p:nvSpPr>
          <p:spPr>
            <a:xfrm>
              <a:off x="2945275" y="4389125"/>
              <a:ext cx="125" cy="400"/>
            </a:xfrm>
            <a:custGeom>
              <a:rect b="b" l="l" r="r" t="t"/>
              <a:pathLst>
                <a:path extrusionOk="0" h="16" w="5">
                  <a:moveTo>
                    <a:pt x="4" y="1"/>
                  </a:moveTo>
                  <a:cubicBezTo>
                    <a:pt x="1" y="5"/>
                    <a:pt x="1" y="8"/>
                    <a:pt x="1" y="12"/>
                  </a:cubicBezTo>
                  <a:lnTo>
                    <a:pt x="1" y="16"/>
                  </a:lnTo>
                  <a:cubicBezTo>
                    <a:pt x="1" y="8"/>
                    <a:pt x="4" y="1"/>
                    <a:pt x="4"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9"/>
            <p:cNvSpPr/>
            <p:nvPr/>
          </p:nvSpPr>
          <p:spPr>
            <a:xfrm>
              <a:off x="2945275" y="4388400"/>
              <a:ext cx="300" cy="1050"/>
            </a:xfrm>
            <a:custGeom>
              <a:rect b="b" l="l" r="r" t="t"/>
              <a:pathLst>
                <a:path extrusionOk="0" h="42" w="12">
                  <a:moveTo>
                    <a:pt x="12" y="0"/>
                  </a:moveTo>
                  <a:lnTo>
                    <a:pt x="12" y="0"/>
                  </a:lnTo>
                  <a:cubicBezTo>
                    <a:pt x="9" y="7"/>
                    <a:pt x="7" y="16"/>
                    <a:pt x="5" y="25"/>
                  </a:cubicBezTo>
                  <a:lnTo>
                    <a:pt x="5" y="25"/>
                  </a:lnTo>
                  <a:lnTo>
                    <a:pt x="12" y="0"/>
                  </a:lnTo>
                  <a:close/>
                  <a:moveTo>
                    <a:pt x="5" y="25"/>
                  </a:moveTo>
                  <a:lnTo>
                    <a:pt x="4" y="26"/>
                  </a:lnTo>
                  <a:cubicBezTo>
                    <a:pt x="4" y="26"/>
                    <a:pt x="4" y="26"/>
                    <a:pt x="4" y="26"/>
                  </a:cubicBezTo>
                  <a:lnTo>
                    <a:pt x="4" y="26"/>
                  </a:lnTo>
                  <a:cubicBezTo>
                    <a:pt x="4" y="26"/>
                    <a:pt x="5" y="25"/>
                    <a:pt x="5" y="25"/>
                  </a:cubicBezTo>
                  <a:close/>
                  <a:moveTo>
                    <a:pt x="4" y="26"/>
                  </a:moveTo>
                  <a:lnTo>
                    <a:pt x="4" y="26"/>
                  </a:lnTo>
                  <a:cubicBezTo>
                    <a:pt x="4" y="29"/>
                    <a:pt x="3" y="31"/>
                    <a:pt x="2" y="34"/>
                  </a:cubicBezTo>
                  <a:lnTo>
                    <a:pt x="2" y="34"/>
                  </a:lnTo>
                  <a:cubicBezTo>
                    <a:pt x="3" y="31"/>
                    <a:pt x="4" y="28"/>
                    <a:pt x="4" y="26"/>
                  </a:cubicBezTo>
                  <a:close/>
                  <a:moveTo>
                    <a:pt x="2" y="34"/>
                  </a:moveTo>
                  <a:cubicBezTo>
                    <a:pt x="2" y="36"/>
                    <a:pt x="1" y="39"/>
                    <a:pt x="1" y="41"/>
                  </a:cubicBezTo>
                  <a:cubicBezTo>
                    <a:pt x="1" y="39"/>
                    <a:pt x="2" y="36"/>
                    <a:pt x="2" y="3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9"/>
            <p:cNvSpPr/>
            <p:nvPr/>
          </p:nvSpPr>
          <p:spPr>
            <a:xfrm>
              <a:off x="2722025" y="4362525"/>
              <a:ext cx="229650" cy="98425"/>
            </a:xfrm>
            <a:custGeom>
              <a:rect b="b" l="l" r="r" t="t"/>
              <a:pathLst>
                <a:path extrusionOk="0" h="3937" w="9186">
                  <a:moveTo>
                    <a:pt x="9001" y="0"/>
                  </a:moveTo>
                  <a:lnTo>
                    <a:pt x="9001" y="19"/>
                  </a:lnTo>
                  <a:lnTo>
                    <a:pt x="9001" y="418"/>
                  </a:lnTo>
                  <a:lnTo>
                    <a:pt x="9001" y="426"/>
                  </a:lnTo>
                  <a:cubicBezTo>
                    <a:pt x="9001" y="507"/>
                    <a:pt x="8997" y="584"/>
                    <a:pt x="8982" y="662"/>
                  </a:cubicBezTo>
                  <a:cubicBezTo>
                    <a:pt x="8979" y="692"/>
                    <a:pt x="8971" y="718"/>
                    <a:pt x="8964" y="743"/>
                  </a:cubicBezTo>
                  <a:cubicBezTo>
                    <a:pt x="8956" y="795"/>
                    <a:pt x="8942" y="843"/>
                    <a:pt x="8927" y="895"/>
                  </a:cubicBezTo>
                  <a:cubicBezTo>
                    <a:pt x="8927" y="895"/>
                    <a:pt x="8927" y="899"/>
                    <a:pt x="8927" y="899"/>
                  </a:cubicBezTo>
                  <a:lnTo>
                    <a:pt x="8927" y="902"/>
                  </a:lnTo>
                  <a:cubicBezTo>
                    <a:pt x="8905" y="980"/>
                    <a:pt x="8875" y="1054"/>
                    <a:pt x="8834" y="1128"/>
                  </a:cubicBezTo>
                  <a:lnTo>
                    <a:pt x="8831" y="1135"/>
                  </a:lnTo>
                  <a:cubicBezTo>
                    <a:pt x="8831" y="1135"/>
                    <a:pt x="8831" y="1139"/>
                    <a:pt x="8827" y="1139"/>
                  </a:cubicBezTo>
                  <a:cubicBezTo>
                    <a:pt x="8827" y="1143"/>
                    <a:pt x="8827" y="1143"/>
                    <a:pt x="8827" y="1146"/>
                  </a:cubicBezTo>
                  <a:lnTo>
                    <a:pt x="8809" y="1176"/>
                  </a:lnTo>
                  <a:cubicBezTo>
                    <a:pt x="8786" y="1217"/>
                    <a:pt x="8764" y="1254"/>
                    <a:pt x="8742" y="1290"/>
                  </a:cubicBezTo>
                  <a:cubicBezTo>
                    <a:pt x="8727" y="1313"/>
                    <a:pt x="8716" y="1339"/>
                    <a:pt x="8701" y="1364"/>
                  </a:cubicBezTo>
                  <a:cubicBezTo>
                    <a:pt x="8690" y="1375"/>
                    <a:pt x="8679" y="1390"/>
                    <a:pt x="8668" y="1405"/>
                  </a:cubicBezTo>
                  <a:cubicBezTo>
                    <a:pt x="8664" y="1409"/>
                    <a:pt x="8661" y="1412"/>
                    <a:pt x="8657" y="1420"/>
                  </a:cubicBezTo>
                  <a:cubicBezTo>
                    <a:pt x="8620" y="1472"/>
                    <a:pt x="8579" y="1523"/>
                    <a:pt x="8539" y="1571"/>
                  </a:cubicBezTo>
                  <a:cubicBezTo>
                    <a:pt x="8531" y="1579"/>
                    <a:pt x="8531" y="1582"/>
                    <a:pt x="8524" y="1590"/>
                  </a:cubicBezTo>
                  <a:cubicBezTo>
                    <a:pt x="8520" y="1594"/>
                    <a:pt x="8505" y="1608"/>
                    <a:pt x="8498" y="1619"/>
                  </a:cubicBezTo>
                  <a:cubicBezTo>
                    <a:pt x="8461" y="1656"/>
                    <a:pt x="8420" y="1697"/>
                    <a:pt x="8380" y="1738"/>
                  </a:cubicBezTo>
                  <a:cubicBezTo>
                    <a:pt x="8354" y="1760"/>
                    <a:pt x="8332" y="1782"/>
                    <a:pt x="8310" y="1808"/>
                  </a:cubicBezTo>
                  <a:lnTo>
                    <a:pt x="8306" y="1812"/>
                  </a:lnTo>
                  <a:lnTo>
                    <a:pt x="8299" y="1815"/>
                  </a:lnTo>
                  <a:cubicBezTo>
                    <a:pt x="8273" y="1841"/>
                    <a:pt x="8239" y="1863"/>
                    <a:pt x="8206" y="1889"/>
                  </a:cubicBezTo>
                  <a:lnTo>
                    <a:pt x="8173" y="1923"/>
                  </a:lnTo>
                  <a:cubicBezTo>
                    <a:pt x="8158" y="1934"/>
                    <a:pt x="8140" y="1945"/>
                    <a:pt x="8125" y="1956"/>
                  </a:cubicBezTo>
                  <a:cubicBezTo>
                    <a:pt x="8099" y="1974"/>
                    <a:pt x="8080" y="1996"/>
                    <a:pt x="8051" y="2015"/>
                  </a:cubicBezTo>
                  <a:cubicBezTo>
                    <a:pt x="8043" y="2022"/>
                    <a:pt x="8029" y="2030"/>
                    <a:pt x="8018" y="2037"/>
                  </a:cubicBezTo>
                  <a:cubicBezTo>
                    <a:pt x="7951" y="2085"/>
                    <a:pt x="7885" y="2133"/>
                    <a:pt x="7811" y="2178"/>
                  </a:cubicBezTo>
                  <a:cubicBezTo>
                    <a:pt x="7792" y="2189"/>
                    <a:pt x="7774" y="2200"/>
                    <a:pt x="7755" y="2211"/>
                  </a:cubicBezTo>
                  <a:cubicBezTo>
                    <a:pt x="7711" y="2237"/>
                    <a:pt x="7666" y="2259"/>
                    <a:pt x="7622" y="2285"/>
                  </a:cubicBezTo>
                  <a:cubicBezTo>
                    <a:pt x="7589" y="2300"/>
                    <a:pt x="7563" y="2318"/>
                    <a:pt x="7530" y="2329"/>
                  </a:cubicBezTo>
                  <a:cubicBezTo>
                    <a:pt x="7500" y="2344"/>
                    <a:pt x="7474" y="2362"/>
                    <a:pt x="7445" y="2377"/>
                  </a:cubicBezTo>
                  <a:cubicBezTo>
                    <a:pt x="7437" y="2381"/>
                    <a:pt x="7430" y="2385"/>
                    <a:pt x="7422" y="2388"/>
                  </a:cubicBezTo>
                  <a:cubicBezTo>
                    <a:pt x="7389" y="2403"/>
                    <a:pt x="7352" y="2418"/>
                    <a:pt x="7319" y="2433"/>
                  </a:cubicBezTo>
                  <a:lnTo>
                    <a:pt x="7227" y="2473"/>
                  </a:lnTo>
                  <a:lnTo>
                    <a:pt x="7145" y="2510"/>
                  </a:lnTo>
                  <a:cubicBezTo>
                    <a:pt x="7119" y="2521"/>
                    <a:pt x="7097" y="2532"/>
                    <a:pt x="7071" y="2544"/>
                  </a:cubicBezTo>
                  <a:cubicBezTo>
                    <a:pt x="6957" y="2588"/>
                    <a:pt x="6838" y="2629"/>
                    <a:pt x="6720" y="2669"/>
                  </a:cubicBezTo>
                  <a:lnTo>
                    <a:pt x="6694" y="2677"/>
                  </a:lnTo>
                  <a:cubicBezTo>
                    <a:pt x="6624" y="2699"/>
                    <a:pt x="6546" y="2717"/>
                    <a:pt x="6473" y="2739"/>
                  </a:cubicBezTo>
                  <a:cubicBezTo>
                    <a:pt x="6417" y="2754"/>
                    <a:pt x="6362" y="2773"/>
                    <a:pt x="6306" y="2784"/>
                  </a:cubicBezTo>
                  <a:cubicBezTo>
                    <a:pt x="6247" y="2799"/>
                    <a:pt x="6199" y="2806"/>
                    <a:pt x="6147" y="2817"/>
                  </a:cubicBezTo>
                  <a:cubicBezTo>
                    <a:pt x="6066" y="2836"/>
                    <a:pt x="5985" y="2858"/>
                    <a:pt x="5900" y="2872"/>
                  </a:cubicBezTo>
                  <a:cubicBezTo>
                    <a:pt x="5844" y="2880"/>
                    <a:pt x="5789" y="2887"/>
                    <a:pt x="5730" y="2898"/>
                  </a:cubicBezTo>
                  <a:cubicBezTo>
                    <a:pt x="5648" y="2909"/>
                    <a:pt x="5571" y="2924"/>
                    <a:pt x="5486" y="2935"/>
                  </a:cubicBezTo>
                  <a:cubicBezTo>
                    <a:pt x="5426" y="2943"/>
                    <a:pt x="5364" y="2946"/>
                    <a:pt x="5301" y="2950"/>
                  </a:cubicBezTo>
                  <a:cubicBezTo>
                    <a:pt x="5223" y="2957"/>
                    <a:pt x="5146" y="2969"/>
                    <a:pt x="5068" y="2972"/>
                  </a:cubicBezTo>
                  <a:cubicBezTo>
                    <a:pt x="5001" y="2976"/>
                    <a:pt x="4939" y="2976"/>
                    <a:pt x="4872" y="2980"/>
                  </a:cubicBezTo>
                  <a:cubicBezTo>
                    <a:pt x="4794" y="2983"/>
                    <a:pt x="4721" y="2987"/>
                    <a:pt x="4643" y="2987"/>
                  </a:cubicBezTo>
                  <a:lnTo>
                    <a:pt x="4569" y="2987"/>
                  </a:lnTo>
                  <a:cubicBezTo>
                    <a:pt x="4552" y="2987"/>
                    <a:pt x="4536" y="2987"/>
                    <a:pt x="4519" y="2987"/>
                  </a:cubicBezTo>
                  <a:cubicBezTo>
                    <a:pt x="4007" y="2987"/>
                    <a:pt x="3496" y="2932"/>
                    <a:pt x="2994" y="2821"/>
                  </a:cubicBezTo>
                  <a:cubicBezTo>
                    <a:pt x="2909" y="2802"/>
                    <a:pt x="2828" y="2780"/>
                    <a:pt x="2747" y="2758"/>
                  </a:cubicBezTo>
                  <a:cubicBezTo>
                    <a:pt x="2691" y="2743"/>
                    <a:pt x="2636" y="2732"/>
                    <a:pt x="2580" y="2717"/>
                  </a:cubicBezTo>
                  <a:cubicBezTo>
                    <a:pt x="2503" y="2695"/>
                    <a:pt x="2429" y="2665"/>
                    <a:pt x="2355" y="2643"/>
                  </a:cubicBezTo>
                  <a:cubicBezTo>
                    <a:pt x="2303" y="2625"/>
                    <a:pt x="2251" y="2610"/>
                    <a:pt x="2203" y="2592"/>
                  </a:cubicBezTo>
                  <a:cubicBezTo>
                    <a:pt x="2126" y="2562"/>
                    <a:pt x="2052" y="2529"/>
                    <a:pt x="1978" y="2499"/>
                  </a:cubicBezTo>
                  <a:cubicBezTo>
                    <a:pt x="1930" y="2481"/>
                    <a:pt x="1885" y="2462"/>
                    <a:pt x="1841" y="2444"/>
                  </a:cubicBezTo>
                  <a:cubicBezTo>
                    <a:pt x="1727" y="2392"/>
                    <a:pt x="1612" y="2333"/>
                    <a:pt x="1505" y="2274"/>
                  </a:cubicBezTo>
                  <a:cubicBezTo>
                    <a:pt x="1394" y="2211"/>
                    <a:pt x="1290" y="2144"/>
                    <a:pt x="1194" y="2078"/>
                  </a:cubicBezTo>
                  <a:cubicBezTo>
                    <a:pt x="1161" y="2056"/>
                    <a:pt x="1131" y="2033"/>
                    <a:pt x="1102" y="2011"/>
                  </a:cubicBezTo>
                  <a:cubicBezTo>
                    <a:pt x="1039" y="1963"/>
                    <a:pt x="976" y="1919"/>
                    <a:pt x="921" y="1871"/>
                  </a:cubicBezTo>
                  <a:cubicBezTo>
                    <a:pt x="887" y="1841"/>
                    <a:pt x="858" y="1812"/>
                    <a:pt x="828" y="1782"/>
                  </a:cubicBezTo>
                  <a:cubicBezTo>
                    <a:pt x="784" y="1738"/>
                    <a:pt x="736" y="1697"/>
                    <a:pt x="695" y="1653"/>
                  </a:cubicBezTo>
                  <a:cubicBezTo>
                    <a:pt x="666" y="1619"/>
                    <a:pt x="640" y="1586"/>
                    <a:pt x="614" y="1557"/>
                  </a:cubicBezTo>
                  <a:cubicBezTo>
                    <a:pt x="577" y="1512"/>
                    <a:pt x="536" y="1468"/>
                    <a:pt x="507" y="1424"/>
                  </a:cubicBezTo>
                  <a:cubicBezTo>
                    <a:pt x="481" y="1390"/>
                    <a:pt x="459" y="1357"/>
                    <a:pt x="440" y="1320"/>
                  </a:cubicBezTo>
                  <a:cubicBezTo>
                    <a:pt x="411" y="1276"/>
                    <a:pt x="381" y="1235"/>
                    <a:pt x="359" y="1191"/>
                  </a:cubicBezTo>
                  <a:cubicBezTo>
                    <a:pt x="340" y="1154"/>
                    <a:pt x="326" y="1117"/>
                    <a:pt x="311" y="1080"/>
                  </a:cubicBezTo>
                  <a:cubicBezTo>
                    <a:pt x="289" y="1035"/>
                    <a:pt x="270" y="991"/>
                    <a:pt x="252" y="950"/>
                  </a:cubicBezTo>
                  <a:cubicBezTo>
                    <a:pt x="237" y="906"/>
                    <a:pt x="233" y="873"/>
                    <a:pt x="222" y="836"/>
                  </a:cubicBezTo>
                  <a:cubicBezTo>
                    <a:pt x="218" y="821"/>
                    <a:pt x="215" y="810"/>
                    <a:pt x="211" y="795"/>
                  </a:cubicBezTo>
                  <a:cubicBezTo>
                    <a:pt x="204" y="766"/>
                    <a:pt x="193" y="736"/>
                    <a:pt x="189" y="703"/>
                  </a:cubicBezTo>
                  <a:cubicBezTo>
                    <a:pt x="185" y="684"/>
                    <a:pt x="185" y="666"/>
                    <a:pt x="181" y="644"/>
                  </a:cubicBezTo>
                  <a:cubicBezTo>
                    <a:pt x="181" y="640"/>
                    <a:pt x="178" y="633"/>
                    <a:pt x="178" y="629"/>
                  </a:cubicBezTo>
                  <a:cubicBezTo>
                    <a:pt x="170" y="588"/>
                    <a:pt x="170" y="548"/>
                    <a:pt x="167" y="507"/>
                  </a:cubicBezTo>
                  <a:lnTo>
                    <a:pt x="167" y="459"/>
                  </a:lnTo>
                  <a:lnTo>
                    <a:pt x="167" y="444"/>
                  </a:lnTo>
                  <a:cubicBezTo>
                    <a:pt x="167" y="440"/>
                    <a:pt x="167" y="437"/>
                    <a:pt x="167" y="433"/>
                  </a:cubicBezTo>
                  <a:lnTo>
                    <a:pt x="167" y="19"/>
                  </a:lnTo>
                  <a:cubicBezTo>
                    <a:pt x="152" y="49"/>
                    <a:pt x="145" y="78"/>
                    <a:pt x="130" y="111"/>
                  </a:cubicBezTo>
                  <a:cubicBezTo>
                    <a:pt x="111" y="156"/>
                    <a:pt x="93" y="200"/>
                    <a:pt x="78" y="244"/>
                  </a:cubicBezTo>
                  <a:cubicBezTo>
                    <a:pt x="63" y="285"/>
                    <a:pt x="59" y="322"/>
                    <a:pt x="48" y="363"/>
                  </a:cubicBezTo>
                  <a:cubicBezTo>
                    <a:pt x="41" y="400"/>
                    <a:pt x="26" y="455"/>
                    <a:pt x="19" y="496"/>
                  </a:cubicBezTo>
                  <a:cubicBezTo>
                    <a:pt x="11" y="540"/>
                    <a:pt x="11" y="577"/>
                    <a:pt x="8" y="614"/>
                  </a:cubicBezTo>
                  <a:cubicBezTo>
                    <a:pt x="8" y="655"/>
                    <a:pt x="0" y="703"/>
                    <a:pt x="0" y="751"/>
                  </a:cubicBezTo>
                  <a:lnTo>
                    <a:pt x="0" y="1006"/>
                  </a:lnTo>
                  <a:lnTo>
                    <a:pt x="0" y="1283"/>
                  </a:lnTo>
                  <a:lnTo>
                    <a:pt x="0" y="1302"/>
                  </a:lnTo>
                  <a:cubicBezTo>
                    <a:pt x="0" y="1346"/>
                    <a:pt x="8" y="1394"/>
                    <a:pt x="11" y="1438"/>
                  </a:cubicBezTo>
                  <a:cubicBezTo>
                    <a:pt x="19" y="1486"/>
                    <a:pt x="19" y="1520"/>
                    <a:pt x="26" y="1560"/>
                  </a:cubicBezTo>
                  <a:cubicBezTo>
                    <a:pt x="34" y="1597"/>
                    <a:pt x="48" y="1653"/>
                    <a:pt x="59" y="1697"/>
                  </a:cubicBezTo>
                  <a:cubicBezTo>
                    <a:pt x="74" y="1745"/>
                    <a:pt x="78" y="1778"/>
                    <a:pt x="93" y="1815"/>
                  </a:cubicBezTo>
                  <a:cubicBezTo>
                    <a:pt x="108" y="1856"/>
                    <a:pt x="130" y="1904"/>
                    <a:pt x="152" y="1952"/>
                  </a:cubicBezTo>
                  <a:cubicBezTo>
                    <a:pt x="167" y="1989"/>
                    <a:pt x="181" y="2030"/>
                    <a:pt x="204" y="2067"/>
                  </a:cubicBezTo>
                  <a:cubicBezTo>
                    <a:pt x="222" y="2104"/>
                    <a:pt x="259" y="2155"/>
                    <a:pt x="285" y="2200"/>
                  </a:cubicBezTo>
                  <a:cubicBezTo>
                    <a:pt x="311" y="2237"/>
                    <a:pt x="329" y="2274"/>
                    <a:pt x="355" y="2311"/>
                  </a:cubicBezTo>
                  <a:cubicBezTo>
                    <a:pt x="388" y="2359"/>
                    <a:pt x="429" y="2399"/>
                    <a:pt x="466" y="2444"/>
                  </a:cubicBezTo>
                  <a:cubicBezTo>
                    <a:pt x="496" y="2477"/>
                    <a:pt x="518" y="2514"/>
                    <a:pt x="551" y="2547"/>
                  </a:cubicBezTo>
                  <a:cubicBezTo>
                    <a:pt x="595" y="2592"/>
                    <a:pt x="644" y="2640"/>
                    <a:pt x="692" y="2684"/>
                  </a:cubicBezTo>
                  <a:cubicBezTo>
                    <a:pt x="725" y="2714"/>
                    <a:pt x="754" y="2743"/>
                    <a:pt x="788" y="2776"/>
                  </a:cubicBezTo>
                  <a:cubicBezTo>
                    <a:pt x="847" y="2824"/>
                    <a:pt x="910" y="2869"/>
                    <a:pt x="972" y="2917"/>
                  </a:cubicBezTo>
                  <a:cubicBezTo>
                    <a:pt x="1006" y="2939"/>
                    <a:pt x="1035" y="2965"/>
                    <a:pt x="1069" y="2991"/>
                  </a:cubicBezTo>
                  <a:cubicBezTo>
                    <a:pt x="1168" y="3057"/>
                    <a:pt x="1276" y="3128"/>
                    <a:pt x="1390" y="3190"/>
                  </a:cubicBezTo>
                  <a:cubicBezTo>
                    <a:pt x="2278" y="3689"/>
                    <a:pt x="3427" y="3937"/>
                    <a:pt x="4575" y="3937"/>
                  </a:cubicBezTo>
                  <a:cubicBezTo>
                    <a:pt x="5778" y="3937"/>
                    <a:pt x="6981" y="3665"/>
                    <a:pt x="7885" y="3124"/>
                  </a:cubicBezTo>
                  <a:cubicBezTo>
                    <a:pt x="7995" y="3057"/>
                    <a:pt x="8099" y="2991"/>
                    <a:pt x="8195" y="2921"/>
                  </a:cubicBezTo>
                  <a:cubicBezTo>
                    <a:pt x="8225" y="2898"/>
                    <a:pt x="8250" y="2872"/>
                    <a:pt x="8284" y="2847"/>
                  </a:cubicBezTo>
                  <a:cubicBezTo>
                    <a:pt x="8343" y="2802"/>
                    <a:pt x="8406" y="2754"/>
                    <a:pt x="8461" y="2706"/>
                  </a:cubicBezTo>
                  <a:cubicBezTo>
                    <a:pt x="8494" y="2673"/>
                    <a:pt x="8520" y="2643"/>
                    <a:pt x="8554" y="2614"/>
                  </a:cubicBezTo>
                  <a:cubicBezTo>
                    <a:pt x="8598" y="2566"/>
                    <a:pt x="8646" y="2521"/>
                    <a:pt x="8687" y="2477"/>
                  </a:cubicBezTo>
                  <a:cubicBezTo>
                    <a:pt x="8716" y="2444"/>
                    <a:pt x="8738" y="2410"/>
                    <a:pt x="8764" y="2373"/>
                  </a:cubicBezTo>
                  <a:cubicBezTo>
                    <a:pt x="8801" y="2329"/>
                    <a:pt x="8838" y="2285"/>
                    <a:pt x="8868" y="2240"/>
                  </a:cubicBezTo>
                  <a:cubicBezTo>
                    <a:pt x="8894" y="2203"/>
                    <a:pt x="8912" y="2170"/>
                    <a:pt x="8931" y="2133"/>
                  </a:cubicBezTo>
                  <a:cubicBezTo>
                    <a:pt x="8960" y="2085"/>
                    <a:pt x="8986" y="2045"/>
                    <a:pt x="9008" y="1996"/>
                  </a:cubicBezTo>
                  <a:cubicBezTo>
                    <a:pt x="9027" y="1959"/>
                    <a:pt x="9041" y="1923"/>
                    <a:pt x="9056" y="1886"/>
                  </a:cubicBezTo>
                  <a:cubicBezTo>
                    <a:pt x="9075" y="1838"/>
                    <a:pt x="9093" y="1797"/>
                    <a:pt x="9108" y="1749"/>
                  </a:cubicBezTo>
                  <a:cubicBezTo>
                    <a:pt x="9123" y="1712"/>
                    <a:pt x="9126" y="1671"/>
                    <a:pt x="9138" y="1634"/>
                  </a:cubicBezTo>
                  <a:cubicBezTo>
                    <a:pt x="9149" y="1586"/>
                    <a:pt x="9160" y="1546"/>
                    <a:pt x="9167" y="1501"/>
                  </a:cubicBezTo>
                  <a:cubicBezTo>
                    <a:pt x="9175" y="1457"/>
                    <a:pt x="9175" y="1420"/>
                    <a:pt x="9175" y="1379"/>
                  </a:cubicBezTo>
                  <a:cubicBezTo>
                    <a:pt x="9178" y="1342"/>
                    <a:pt x="9186" y="1302"/>
                    <a:pt x="9186" y="1265"/>
                  </a:cubicBezTo>
                  <a:lnTo>
                    <a:pt x="9175" y="710"/>
                  </a:lnTo>
                  <a:cubicBezTo>
                    <a:pt x="9175" y="751"/>
                    <a:pt x="9167" y="788"/>
                    <a:pt x="9163" y="828"/>
                  </a:cubicBezTo>
                  <a:cubicBezTo>
                    <a:pt x="9167" y="784"/>
                    <a:pt x="9171" y="740"/>
                    <a:pt x="9171" y="695"/>
                  </a:cubicBezTo>
                  <a:cubicBezTo>
                    <a:pt x="9171" y="647"/>
                    <a:pt x="9163" y="603"/>
                    <a:pt x="9160" y="555"/>
                  </a:cubicBezTo>
                  <a:cubicBezTo>
                    <a:pt x="9156" y="511"/>
                    <a:pt x="9156" y="477"/>
                    <a:pt x="9145" y="437"/>
                  </a:cubicBezTo>
                  <a:cubicBezTo>
                    <a:pt x="9138" y="396"/>
                    <a:pt x="9123" y="344"/>
                    <a:pt x="9112" y="296"/>
                  </a:cubicBezTo>
                  <a:cubicBezTo>
                    <a:pt x="9101" y="252"/>
                    <a:pt x="9093" y="219"/>
                    <a:pt x="9078" y="178"/>
                  </a:cubicBezTo>
                  <a:cubicBezTo>
                    <a:pt x="9067" y="141"/>
                    <a:pt x="9041" y="89"/>
                    <a:pt x="9019" y="45"/>
                  </a:cubicBezTo>
                  <a:cubicBezTo>
                    <a:pt x="9016" y="30"/>
                    <a:pt x="9008" y="15"/>
                    <a:pt x="9001" y="0"/>
                  </a:cubicBez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9"/>
            <p:cNvSpPr/>
            <p:nvPr/>
          </p:nvSpPr>
          <p:spPr>
            <a:xfrm>
              <a:off x="2727375" y="4383600"/>
              <a:ext cx="32100" cy="35875"/>
            </a:xfrm>
            <a:custGeom>
              <a:rect b="b" l="l" r="r" t="t"/>
              <a:pathLst>
                <a:path extrusionOk="0" h="1435" w="1284">
                  <a:moveTo>
                    <a:pt x="1" y="0"/>
                  </a:moveTo>
                  <a:cubicBezTo>
                    <a:pt x="1" y="2"/>
                    <a:pt x="2" y="4"/>
                    <a:pt x="2" y="5"/>
                  </a:cubicBezTo>
                  <a:lnTo>
                    <a:pt x="2" y="5"/>
                  </a:lnTo>
                  <a:cubicBezTo>
                    <a:pt x="2" y="4"/>
                    <a:pt x="1" y="2"/>
                    <a:pt x="1" y="0"/>
                  </a:cubicBezTo>
                  <a:close/>
                  <a:moveTo>
                    <a:pt x="2" y="5"/>
                  </a:moveTo>
                  <a:cubicBezTo>
                    <a:pt x="12" y="40"/>
                    <a:pt x="16" y="72"/>
                    <a:pt x="34" y="111"/>
                  </a:cubicBezTo>
                  <a:cubicBezTo>
                    <a:pt x="49" y="155"/>
                    <a:pt x="71" y="200"/>
                    <a:pt x="89" y="244"/>
                  </a:cubicBezTo>
                  <a:cubicBezTo>
                    <a:pt x="108" y="281"/>
                    <a:pt x="119" y="318"/>
                    <a:pt x="138" y="355"/>
                  </a:cubicBezTo>
                  <a:cubicBezTo>
                    <a:pt x="163" y="399"/>
                    <a:pt x="193" y="440"/>
                    <a:pt x="219" y="484"/>
                  </a:cubicBezTo>
                  <a:cubicBezTo>
                    <a:pt x="241" y="518"/>
                    <a:pt x="259" y="555"/>
                    <a:pt x="285" y="588"/>
                  </a:cubicBezTo>
                  <a:cubicBezTo>
                    <a:pt x="319" y="632"/>
                    <a:pt x="356" y="677"/>
                    <a:pt x="393" y="717"/>
                  </a:cubicBezTo>
                  <a:cubicBezTo>
                    <a:pt x="418" y="751"/>
                    <a:pt x="444" y="784"/>
                    <a:pt x="474" y="817"/>
                  </a:cubicBezTo>
                  <a:cubicBezTo>
                    <a:pt x="518" y="861"/>
                    <a:pt x="563" y="902"/>
                    <a:pt x="611" y="946"/>
                  </a:cubicBezTo>
                  <a:cubicBezTo>
                    <a:pt x="640" y="976"/>
                    <a:pt x="666" y="1006"/>
                    <a:pt x="703" y="1035"/>
                  </a:cubicBezTo>
                  <a:cubicBezTo>
                    <a:pt x="758" y="1083"/>
                    <a:pt x="818" y="1128"/>
                    <a:pt x="880" y="1176"/>
                  </a:cubicBezTo>
                  <a:cubicBezTo>
                    <a:pt x="914" y="1198"/>
                    <a:pt x="940" y="1220"/>
                    <a:pt x="973" y="1242"/>
                  </a:cubicBezTo>
                  <a:cubicBezTo>
                    <a:pt x="1069" y="1309"/>
                    <a:pt x="1172" y="1375"/>
                    <a:pt x="1283" y="1434"/>
                  </a:cubicBezTo>
                  <a:lnTo>
                    <a:pt x="1283" y="1420"/>
                  </a:lnTo>
                  <a:cubicBezTo>
                    <a:pt x="1054" y="1283"/>
                    <a:pt x="836" y="1153"/>
                    <a:pt x="600" y="928"/>
                  </a:cubicBezTo>
                  <a:cubicBezTo>
                    <a:pt x="411" y="758"/>
                    <a:pt x="256" y="558"/>
                    <a:pt x="138" y="337"/>
                  </a:cubicBezTo>
                  <a:cubicBezTo>
                    <a:pt x="83" y="231"/>
                    <a:pt x="35" y="118"/>
                    <a:pt x="2" y="5"/>
                  </a:cubicBezTo>
                  <a:close/>
                </a:path>
              </a:pathLst>
            </a:custGeom>
            <a:solidFill>
              <a:srgbClr val="E34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9"/>
            <p:cNvSpPr/>
            <p:nvPr/>
          </p:nvSpPr>
          <p:spPr>
            <a:xfrm>
              <a:off x="2945825" y="4387100"/>
              <a:ext cx="25" cy="25"/>
            </a:xfrm>
            <a:custGeom>
              <a:rect b="b" l="l" r="r" t="t"/>
              <a:pathLst>
                <a:path extrusionOk="0" fill="none" h="1" w="1">
                  <a:moveTo>
                    <a:pt x="1" y="1"/>
                  </a:moveTo>
                  <a:lnTo>
                    <a:pt x="1"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9"/>
            <p:cNvSpPr/>
            <p:nvPr/>
          </p:nvSpPr>
          <p:spPr>
            <a:xfrm>
              <a:off x="2945175" y="4389500"/>
              <a:ext cx="125" cy="400"/>
            </a:xfrm>
            <a:custGeom>
              <a:rect b="b" l="l" r="r" t="t"/>
              <a:pathLst>
                <a:path extrusionOk="0" fill="none" h="16" w="5">
                  <a:moveTo>
                    <a:pt x="5" y="1"/>
                  </a:moveTo>
                  <a:cubicBezTo>
                    <a:pt x="5" y="4"/>
                    <a:pt x="5" y="8"/>
                    <a:pt x="1" y="16"/>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9"/>
            <p:cNvSpPr/>
            <p:nvPr/>
          </p:nvSpPr>
          <p:spPr>
            <a:xfrm>
              <a:off x="2945275" y="4389125"/>
              <a:ext cx="125" cy="400"/>
            </a:xfrm>
            <a:custGeom>
              <a:rect b="b" l="l" r="r" t="t"/>
              <a:pathLst>
                <a:path extrusionOk="0" fill="none" h="16" w="5">
                  <a:moveTo>
                    <a:pt x="1" y="16"/>
                  </a:moveTo>
                  <a:cubicBezTo>
                    <a:pt x="1" y="12"/>
                    <a:pt x="4" y="5"/>
                    <a:pt x="4" y="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9"/>
            <p:cNvSpPr/>
            <p:nvPr/>
          </p:nvSpPr>
          <p:spPr>
            <a:xfrm>
              <a:off x="2940000" y="4395600"/>
              <a:ext cx="25" cy="25"/>
            </a:xfrm>
            <a:custGeom>
              <a:rect b="b" l="l" r="r" t="t"/>
              <a:pathLst>
                <a:path extrusionOk="0" fill="none" h="1" w="1">
                  <a:moveTo>
                    <a:pt x="1" y="1"/>
                  </a:moveTo>
                  <a:lnTo>
                    <a:pt x="1"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9"/>
            <p:cNvSpPr/>
            <p:nvPr/>
          </p:nvSpPr>
          <p:spPr>
            <a:xfrm>
              <a:off x="2939650" y="4395600"/>
              <a:ext cx="375" cy="675"/>
            </a:xfrm>
            <a:custGeom>
              <a:rect b="b" l="l" r="r" t="t"/>
              <a:pathLst>
                <a:path extrusionOk="0" fill="none" h="27" w="15">
                  <a:moveTo>
                    <a:pt x="15" y="1"/>
                  </a:moveTo>
                  <a:cubicBezTo>
                    <a:pt x="11" y="8"/>
                    <a:pt x="7" y="19"/>
                    <a:pt x="0" y="27"/>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9"/>
            <p:cNvSpPr/>
            <p:nvPr/>
          </p:nvSpPr>
          <p:spPr>
            <a:xfrm>
              <a:off x="2945375" y="4373525"/>
              <a:ext cx="1675" cy="10650"/>
            </a:xfrm>
            <a:custGeom>
              <a:rect b="b" l="l" r="r" t="t"/>
              <a:pathLst>
                <a:path extrusionOk="0" fill="none" h="426" w="67">
                  <a:moveTo>
                    <a:pt x="67" y="0"/>
                  </a:moveTo>
                  <a:cubicBezTo>
                    <a:pt x="63" y="144"/>
                    <a:pt x="41" y="289"/>
                    <a:pt x="0" y="425"/>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9"/>
            <p:cNvSpPr/>
            <p:nvPr/>
          </p:nvSpPr>
          <p:spPr>
            <a:xfrm>
              <a:off x="2803350" y="4696400"/>
              <a:ext cx="166250" cy="55275"/>
            </a:xfrm>
            <a:custGeom>
              <a:rect b="b" l="l" r="r" t="t"/>
              <a:pathLst>
                <a:path extrusionOk="0" h="2211" w="6650">
                  <a:moveTo>
                    <a:pt x="6650" y="0"/>
                  </a:moveTo>
                  <a:lnTo>
                    <a:pt x="6642" y="8"/>
                  </a:lnTo>
                  <a:lnTo>
                    <a:pt x="6616" y="33"/>
                  </a:lnTo>
                  <a:cubicBezTo>
                    <a:pt x="6576" y="74"/>
                    <a:pt x="6542" y="115"/>
                    <a:pt x="6498" y="152"/>
                  </a:cubicBezTo>
                  <a:cubicBezTo>
                    <a:pt x="6454" y="192"/>
                    <a:pt x="6413" y="222"/>
                    <a:pt x="6372" y="255"/>
                  </a:cubicBezTo>
                  <a:cubicBezTo>
                    <a:pt x="6173" y="422"/>
                    <a:pt x="5958" y="577"/>
                    <a:pt x="5737" y="710"/>
                  </a:cubicBezTo>
                  <a:cubicBezTo>
                    <a:pt x="5589" y="799"/>
                    <a:pt x="5437" y="880"/>
                    <a:pt x="5278" y="957"/>
                  </a:cubicBezTo>
                  <a:cubicBezTo>
                    <a:pt x="4953" y="1116"/>
                    <a:pt x="4617" y="1249"/>
                    <a:pt x="4273" y="1357"/>
                  </a:cubicBezTo>
                  <a:cubicBezTo>
                    <a:pt x="3360" y="1638"/>
                    <a:pt x="2406" y="1785"/>
                    <a:pt x="1449" y="1789"/>
                  </a:cubicBezTo>
                  <a:cubicBezTo>
                    <a:pt x="1422" y="1789"/>
                    <a:pt x="1395" y="1789"/>
                    <a:pt x="1368" y="1789"/>
                  </a:cubicBezTo>
                  <a:cubicBezTo>
                    <a:pt x="911" y="1789"/>
                    <a:pt x="454" y="1760"/>
                    <a:pt x="0" y="1700"/>
                  </a:cubicBezTo>
                  <a:lnTo>
                    <a:pt x="0" y="2122"/>
                  </a:lnTo>
                  <a:cubicBezTo>
                    <a:pt x="454" y="2181"/>
                    <a:pt x="911" y="2211"/>
                    <a:pt x="1368" y="2211"/>
                  </a:cubicBezTo>
                  <a:cubicBezTo>
                    <a:pt x="1395" y="2211"/>
                    <a:pt x="1422" y="2211"/>
                    <a:pt x="1449" y="2211"/>
                  </a:cubicBezTo>
                  <a:cubicBezTo>
                    <a:pt x="2406" y="2207"/>
                    <a:pt x="3360" y="2059"/>
                    <a:pt x="4273" y="1778"/>
                  </a:cubicBezTo>
                  <a:cubicBezTo>
                    <a:pt x="4617" y="1671"/>
                    <a:pt x="4953" y="1538"/>
                    <a:pt x="5278" y="1379"/>
                  </a:cubicBezTo>
                  <a:cubicBezTo>
                    <a:pt x="5437" y="1301"/>
                    <a:pt x="5589" y="1220"/>
                    <a:pt x="5737" y="1131"/>
                  </a:cubicBezTo>
                  <a:cubicBezTo>
                    <a:pt x="5958" y="998"/>
                    <a:pt x="6173" y="847"/>
                    <a:pt x="6372" y="677"/>
                  </a:cubicBezTo>
                  <a:cubicBezTo>
                    <a:pt x="6413" y="643"/>
                    <a:pt x="6457" y="610"/>
                    <a:pt x="6498" y="577"/>
                  </a:cubicBezTo>
                  <a:cubicBezTo>
                    <a:pt x="6535" y="540"/>
                    <a:pt x="6576" y="495"/>
                    <a:pt x="6616" y="455"/>
                  </a:cubicBezTo>
                  <a:lnTo>
                    <a:pt x="6642" y="429"/>
                  </a:lnTo>
                  <a:cubicBezTo>
                    <a:pt x="6646" y="429"/>
                    <a:pt x="6646" y="425"/>
                    <a:pt x="6650" y="422"/>
                  </a:cubicBezTo>
                  <a:lnTo>
                    <a:pt x="6650" y="0"/>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9"/>
            <p:cNvSpPr/>
            <p:nvPr/>
          </p:nvSpPr>
          <p:spPr>
            <a:xfrm>
              <a:off x="2803350" y="4676700"/>
              <a:ext cx="166250" cy="55300"/>
            </a:xfrm>
            <a:custGeom>
              <a:rect b="b" l="l" r="r" t="t"/>
              <a:pathLst>
                <a:path extrusionOk="0" h="2212" w="6650">
                  <a:moveTo>
                    <a:pt x="6650" y="1"/>
                  </a:moveTo>
                  <a:cubicBezTo>
                    <a:pt x="6646" y="1"/>
                    <a:pt x="6646" y="5"/>
                    <a:pt x="6642" y="8"/>
                  </a:cubicBezTo>
                  <a:lnTo>
                    <a:pt x="6616" y="34"/>
                  </a:lnTo>
                  <a:cubicBezTo>
                    <a:pt x="6576" y="75"/>
                    <a:pt x="6542" y="115"/>
                    <a:pt x="6498" y="152"/>
                  </a:cubicBezTo>
                  <a:cubicBezTo>
                    <a:pt x="6454" y="193"/>
                    <a:pt x="6413" y="223"/>
                    <a:pt x="6372" y="256"/>
                  </a:cubicBezTo>
                  <a:cubicBezTo>
                    <a:pt x="6173" y="422"/>
                    <a:pt x="5958" y="577"/>
                    <a:pt x="5737" y="711"/>
                  </a:cubicBezTo>
                  <a:cubicBezTo>
                    <a:pt x="5589" y="799"/>
                    <a:pt x="5437" y="881"/>
                    <a:pt x="5278" y="958"/>
                  </a:cubicBezTo>
                  <a:cubicBezTo>
                    <a:pt x="4953" y="1117"/>
                    <a:pt x="4617" y="1250"/>
                    <a:pt x="4273" y="1357"/>
                  </a:cubicBezTo>
                  <a:cubicBezTo>
                    <a:pt x="3360" y="1638"/>
                    <a:pt x="2406" y="1782"/>
                    <a:pt x="1449" y="1790"/>
                  </a:cubicBezTo>
                  <a:cubicBezTo>
                    <a:pt x="1422" y="1790"/>
                    <a:pt x="1395" y="1790"/>
                    <a:pt x="1368" y="1790"/>
                  </a:cubicBezTo>
                  <a:cubicBezTo>
                    <a:pt x="911" y="1790"/>
                    <a:pt x="454" y="1760"/>
                    <a:pt x="0" y="1701"/>
                  </a:cubicBezTo>
                  <a:lnTo>
                    <a:pt x="0" y="2123"/>
                  </a:lnTo>
                  <a:cubicBezTo>
                    <a:pt x="454" y="2182"/>
                    <a:pt x="911" y="2212"/>
                    <a:pt x="1368" y="2212"/>
                  </a:cubicBezTo>
                  <a:cubicBezTo>
                    <a:pt x="1395" y="2212"/>
                    <a:pt x="1422" y="2211"/>
                    <a:pt x="1449" y="2211"/>
                  </a:cubicBezTo>
                  <a:cubicBezTo>
                    <a:pt x="2406" y="2208"/>
                    <a:pt x="3360" y="2060"/>
                    <a:pt x="4273" y="1779"/>
                  </a:cubicBezTo>
                  <a:cubicBezTo>
                    <a:pt x="4617" y="1672"/>
                    <a:pt x="4953" y="1538"/>
                    <a:pt x="5278" y="1380"/>
                  </a:cubicBezTo>
                  <a:cubicBezTo>
                    <a:pt x="5437" y="1302"/>
                    <a:pt x="5589" y="1221"/>
                    <a:pt x="5737" y="1132"/>
                  </a:cubicBezTo>
                  <a:cubicBezTo>
                    <a:pt x="5958" y="999"/>
                    <a:pt x="6173" y="847"/>
                    <a:pt x="6372" y="677"/>
                  </a:cubicBezTo>
                  <a:cubicBezTo>
                    <a:pt x="6413" y="644"/>
                    <a:pt x="6457" y="611"/>
                    <a:pt x="6498" y="577"/>
                  </a:cubicBezTo>
                  <a:cubicBezTo>
                    <a:pt x="6535" y="541"/>
                    <a:pt x="6576" y="496"/>
                    <a:pt x="6616" y="455"/>
                  </a:cubicBezTo>
                  <a:lnTo>
                    <a:pt x="6642" y="430"/>
                  </a:lnTo>
                  <a:lnTo>
                    <a:pt x="6650" y="422"/>
                  </a:lnTo>
                  <a:lnTo>
                    <a:pt x="6650" y="1"/>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9"/>
            <p:cNvSpPr/>
            <p:nvPr/>
          </p:nvSpPr>
          <p:spPr>
            <a:xfrm>
              <a:off x="2803350" y="4657025"/>
              <a:ext cx="166250" cy="55300"/>
            </a:xfrm>
            <a:custGeom>
              <a:rect b="b" l="l" r="r" t="t"/>
              <a:pathLst>
                <a:path extrusionOk="0" h="2212" w="6650">
                  <a:moveTo>
                    <a:pt x="6650" y="1"/>
                  </a:moveTo>
                  <a:lnTo>
                    <a:pt x="6642" y="8"/>
                  </a:lnTo>
                  <a:lnTo>
                    <a:pt x="6616" y="34"/>
                  </a:lnTo>
                  <a:cubicBezTo>
                    <a:pt x="6576" y="71"/>
                    <a:pt x="6542" y="115"/>
                    <a:pt x="6498" y="152"/>
                  </a:cubicBezTo>
                  <a:cubicBezTo>
                    <a:pt x="6454" y="193"/>
                    <a:pt x="6413" y="222"/>
                    <a:pt x="6372" y="256"/>
                  </a:cubicBezTo>
                  <a:cubicBezTo>
                    <a:pt x="6173" y="422"/>
                    <a:pt x="5958" y="577"/>
                    <a:pt x="5737" y="710"/>
                  </a:cubicBezTo>
                  <a:cubicBezTo>
                    <a:pt x="5589" y="799"/>
                    <a:pt x="5437" y="880"/>
                    <a:pt x="5278" y="958"/>
                  </a:cubicBezTo>
                  <a:cubicBezTo>
                    <a:pt x="4953" y="1117"/>
                    <a:pt x="4617" y="1250"/>
                    <a:pt x="4273" y="1357"/>
                  </a:cubicBezTo>
                  <a:cubicBezTo>
                    <a:pt x="3360" y="1638"/>
                    <a:pt x="2406" y="1782"/>
                    <a:pt x="1449" y="1790"/>
                  </a:cubicBezTo>
                  <a:cubicBezTo>
                    <a:pt x="1422" y="1790"/>
                    <a:pt x="1395" y="1790"/>
                    <a:pt x="1368" y="1790"/>
                  </a:cubicBezTo>
                  <a:cubicBezTo>
                    <a:pt x="911" y="1790"/>
                    <a:pt x="454" y="1760"/>
                    <a:pt x="0" y="1701"/>
                  </a:cubicBezTo>
                  <a:lnTo>
                    <a:pt x="0" y="2122"/>
                  </a:lnTo>
                  <a:cubicBezTo>
                    <a:pt x="454" y="2182"/>
                    <a:pt x="911" y="2211"/>
                    <a:pt x="1368" y="2211"/>
                  </a:cubicBezTo>
                  <a:cubicBezTo>
                    <a:pt x="1395" y="2211"/>
                    <a:pt x="1422" y="2211"/>
                    <a:pt x="1449" y="2211"/>
                  </a:cubicBezTo>
                  <a:cubicBezTo>
                    <a:pt x="2406" y="2207"/>
                    <a:pt x="3360" y="2059"/>
                    <a:pt x="4273" y="1778"/>
                  </a:cubicBezTo>
                  <a:cubicBezTo>
                    <a:pt x="4617" y="1671"/>
                    <a:pt x="4953" y="1538"/>
                    <a:pt x="5278" y="1379"/>
                  </a:cubicBezTo>
                  <a:cubicBezTo>
                    <a:pt x="5437" y="1302"/>
                    <a:pt x="5589" y="1220"/>
                    <a:pt x="5737" y="1132"/>
                  </a:cubicBezTo>
                  <a:cubicBezTo>
                    <a:pt x="5958" y="999"/>
                    <a:pt x="6173" y="847"/>
                    <a:pt x="6372" y="677"/>
                  </a:cubicBezTo>
                  <a:cubicBezTo>
                    <a:pt x="6413" y="644"/>
                    <a:pt x="6457" y="610"/>
                    <a:pt x="6498" y="577"/>
                  </a:cubicBezTo>
                  <a:cubicBezTo>
                    <a:pt x="6535" y="540"/>
                    <a:pt x="6576" y="496"/>
                    <a:pt x="6616" y="455"/>
                  </a:cubicBezTo>
                  <a:lnTo>
                    <a:pt x="6642" y="429"/>
                  </a:lnTo>
                  <a:lnTo>
                    <a:pt x="6650" y="422"/>
                  </a:lnTo>
                  <a:lnTo>
                    <a:pt x="6650" y="1"/>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9"/>
            <p:cNvSpPr/>
            <p:nvPr/>
          </p:nvSpPr>
          <p:spPr>
            <a:xfrm>
              <a:off x="2803350" y="4637350"/>
              <a:ext cx="166250" cy="55275"/>
            </a:xfrm>
            <a:custGeom>
              <a:rect b="b" l="l" r="r" t="t"/>
              <a:pathLst>
                <a:path extrusionOk="0" h="2211" w="6650">
                  <a:moveTo>
                    <a:pt x="6650" y="0"/>
                  </a:moveTo>
                  <a:lnTo>
                    <a:pt x="6642" y="8"/>
                  </a:lnTo>
                  <a:cubicBezTo>
                    <a:pt x="6635" y="15"/>
                    <a:pt x="6628" y="22"/>
                    <a:pt x="6616" y="33"/>
                  </a:cubicBezTo>
                  <a:cubicBezTo>
                    <a:pt x="6576" y="70"/>
                    <a:pt x="6542" y="115"/>
                    <a:pt x="6498" y="152"/>
                  </a:cubicBezTo>
                  <a:cubicBezTo>
                    <a:pt x="6454" y="192"/>
                    <a:pt x="6413" y="222"/>
                    <a:pt x="6372" y="255"/>
                  </a:cubicBezTo>
                  <a:cubicBezTo>
                    <a:pt x="6173" y="422"/>
                    <a:pt x="5958" y="577"/>
                    <a:pt x="5737" y="710"/>
                  </a:cubicBezTo>
                  <a:cubicBezTo>
                    <a:pt x="5589" y="799"/>
                    <a:pt x="5437" y="880"/>
                    <a:pt x="5278" y="958"/>
                  </a:cubicBezTo>
                  <a:cubicBezTo>
                    <a:pt x="4953" y="1113"/>
                    <a:pt x="4617" y="1246"/>
                    <a:pt x="4273" y="1357"/>
                  </a:cubicBezTo>
                  <a:cubicBezTo>
                    <a:pt x="3360" y="1638"/>
                    <a:pt x="2406" y="1782"/>
                    <a:pt x="1449" y="1789"/>
                  </a:cubicBezTo>
                  <a:cubicBezTo>
                    <a:pt x="1422" y="1789"/>
                    <a:pt x="1395" y="1790"/>
                    <a:pt x="1368" y="1790"/>
                  </a:cubicBezTo>
                  <a:cubicBezTo>
                    <a:pt x="911" y="1790"/>
                    <a:pt x="454" y="1760"/>
                    <a:pt x="0" y="1701"/>
                  </a:cubicBezTo>
                  <a:lnTo>
                    <a:pt x="0" y="2122"/>
                  </a:lnTo>
                  <a:cubicBezTo>
                    <a:pt x="454" y="2181"/>
                    <a:pt x="911" y="2211"/>
                    <a:pt x="1368" y="2211"/>
                  </a:cubicBezTo>
                  <a:cubicBezTo>
                    <a:pt x="1395" y="2211"/>
                    <a:pt x="1422" y="2211"/>
                    <a:pt x="1449" y="2211"/>
                  </a:cubicBezTo>
                  <a:cubicBezTo>
                    <a:pt x="2406" y="2207"/>
                    <a:pt x="3360" y="2059"/>
                    <a:pt x="4273" y="1778"/>
                  </a:cubicBezTo>
                  <a:cubicBezTo>
                    <a:pt x="4617" y="1671"/>
                    <a:pt x="4953" y="1538"/>
                    <a:pt x="5278" y="1379"/>
                  </a:cubicBezTo>
                  <a:cubicBezTo>
                    <a:pt x="5437" y="1301"/>
                    <a:pt x="5589" y="1220"/>
                    <a:pt x="5737" y="1131"/>
                  </a:cubicBezTo>
                  <a:cubicBezTo>
                    <a:pt x="5958" y="998"/>
                    <a:pt x="6173" y="847"/>
                    <a:pt x="6372" y="677"/>
                  </a:cubicBezTo>
                  <a:cubicBezTo>
                    <a:pt x="6413" y="643"/>
                    <a:pt x="6457" y="610"/>
                    <a:pt x="6498" y="577"/>
                  </a:cubicBezTo>
                  <a:cubicBezTo>
                    <a:pt x="6535" y="540"/>
                    <a:pt x="6576" y="496"/>
                    <a:pt x="6616" y="455"/>
                  </a:cubicBezTo>
                  <a:lnTo>
                    <a:pt x="6642" y="429"/>
                  </a:lnTo>
                  <a:cubicBezTo>
                    <a:pt x="6646" y="425"/>
                    <a:pt x="6646" y="425"/>
                    <a:pt x="6650" y="422"/>
                  </a:cubicBezTo>
                  <a:lnTo>
                    <a:pt x="6650" y="0"/>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9"/>
            <p:cNvSpPr/>
            <p:nvPr/>
          </p:nvSpPr>
          <p:spPr>
            <a:xfrm>
              <a:off x="2736725" y="4283600"/>
              <a:ext cx="199425" cy="104850"/>
            </a:xfrm>
            <a:custGeom>
              <a:rect b="b" l="l" r="r" t="t"/>
              <a:pathLst>
                <a:path extrusionOk="0" h="4194" w="7977">
                  <a:moveTo>
                    <a:pt x="4002" y="0"/>
                  </a:moveTo>
                  <a:cubicBezTo>
                    <a:pt x="3054" y="0"/>
                    <a:pt x="2107" y="215"/>
                    <a:pt x="1394" y="640"/>
                  </a:cubicBezTo>
                  <a:cubicBezTo>
                    <a:pt x="0" y="1472"/>
                    <a:pt x="33" y="2799"/>
                    <a:pt x="1464" y="3605"/>
                  </a:cubicBezTo>
                  <a:cubicBezTo>
                    <a:pt x="2164" y="3998"/>
                    <a:pt x="3068" y="4193"/>
                    <a:pt x="3973" y="4193"/>
                  </a:cubicBezTo>
                  <a:cubicBezTo>
                    <a:pt x="4921" y="4193"/>
                    <a:pt x="5870" y="3979"/>
                    <a:pt x="6583" y="3553"/>
                  </a:cubicBezTo>
                  <a:cubicBezTo>
                    <a:pt x="7977" y="2721"/>
                    <a:pt x="7943" y="1391"/>
                    <a:pt x="6509" y="589"/>
                  </a:cubicBezTo>
                  <a:cubicBezTo>
                    <a:pt x="5809" y="195"/>
                    <a:pt x="4906" y="0"/>
                    <a:pt x="4002" y="0"/>
                  </a:cubicBez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9"/>
            <p:cNvSpPr/>
            <p:nvPr/>
          </p:nvSpPr>
          <p:spPr>
            <a:xfrm>
              <a:off x="2726000" y="4280025"/>
              <a:ext cx="221050" cy="157475"/>
            </a:xfrm>
            <a:custGeom>
              <a:rect b="b" l="l" r="r" t="t"/>
              <a:pathLst>
                <a:path extrusionOk="0" h="6299" w="8842">
                  <a:moveTo>
                    <a:pt x="4429" y="142"/>
                  </a:moveTo>
                  <a:cubicBezTo>
                    <a:pt x="5334" y="142"/>
                    <a:pt x="6239" y="338"/>
                    <a:pt x="6938" y="732"/>
                  </a:cubicBezTo>
                  <a:cubicBezTo>
                    <a:pt x="8372" y="1534"/>
                    <a:pt x="8406" y="2861"/>
                    <a:pt x="7012" y="3696"/>
                  </a:cubicBezTo>
                  <a:cubicBezTo>
                    <a:pt x="6300" y="4121"/>
                    <a:pt x="5352" y="4335"/>
                    <a:pt x="4405" y="4335"/>
                  </a:cubicBezTo>
                  <a:cubicBezTo>
                    <a:pt x="3499" y="4335"/>
                    <a:pt x="2594" y="4140"/>
                    <a:pt x="1893" y="3748"/>
                  </a:cubicBezTo>
                  <a:cubicBezTo>
                    <a:pt x="462" y="2942"/>
                    <a:pt x="429" y="1615"/>
                    <a:pt x="1823" y="783"/>
                  </a:cubicBezTo>
                  <a:cubicBezTo>
                    <a:pt x="2535" y="356"/>
                    <a:pt x="3482" y="142"/>
                    <a:pt x="4429" y="142"/>
                  </a:cubicBezTo>
                  <a:close/>
                  <a:moveTo>
                    <a:pt x="8572" y="4605"/>
                  </a:moveTo>
                  <a:lnTo>
                    <a:pt x="8565" y="4617"/>
                  </a:lnTo>
                  <a:lnTo>
                    <a:pt x="8565" y="4617"/>
                  </a:lnTo>
                  <a:cubicBezTo>
                    <a:pt x="8567" y="4613"/>
                    <a:pt x="8569" y="4609"/>
                    <a:pt x="8572" y="4605"/>
                  </a:cubicBezTo>
                  <a:close/>
                  <a:moveTo>
                    <a:pt x="4427" y="0"/>
                  </a:moveTo>
                  <a:cubicBezTo>
                    <a:pt x="4198" y="0"/>
                    <a:pt x="3969" y="12"/>
                    <a:pt x="3741" y="37"/>
                  </a:cubicBezTo>
                  <a:lnTo>
                    <a:pt x="3693" y="44"/>
                  </a:lnTo>
                  <a:cubicBezTo>
                    <a:pt x="3445" y="70"/>
                    <a:pt x="3205" y="111"/>
                    <a:pt x="2961" y="162"/>
                  </a:cubicBezTo>
                  <a:lnTo>
                    <a:pt x="2946" y="166"/>
                  </a:lnTo>
                  <a:cubicBezTo>
                    <a:pt x="2861" y="184"/>
                    <a:pt x="2780" y="207"/>
                    <a:pt x="2699" y="229"/>
                  </a:cubicBezTo>
                  <a:cubicBezTo>
                    <a:pt x="2651" y="240"/>
                    <a:pt x="2599" y="255"/>
                    <a:pt x="2551" y="270"/>
                  </a:cubicBezTo>
                  <a:cubicBezTo>
                    <a:pt x="2514" y="281"/>
                    <a:pt x="2473" y="292"/>
                    <a:pt x="2436" y="303"/>
                  </a:cubicBezTo>
                  <a:cubicBezTo>
                    <a:pt x="2355" y="329"/>
                    <a:pt x="2281" y="358"/>
                    <a:pt x="2207" y="384"/>
                  </a:cubicBezTo>
                  <a:lnTo>
                    <a:pt x="2177" y="395"/>
                  </a:lnTo>
                  <a:cubicBezTo>
                    <a:pt x="1919" y="491"/>
                    <a:pt x="1667" y="610"/>
                    <a:pt x="1427" y="754"/>
                  </a:cubicBezTo>
                  <a:lnTo>
                    <a:pt x="1386" y="780"/>
                  </a:lnTo>
                  <a:lnTo>
                    <a:pt x="1338" y="809"/>
                  </a:lnTo>
                  <a:cubicBezTo>
                    <a:pt x="1272" y="850"/>
                    <a:pt x="1205" y="898"/>
                    <a:pt x="1135" y="946"/>
                  </a:cubicBezTo>
                  <a:lnTo>
                    <a:pt x="1109" y="968"/>
                  </a:lnTo>
                  <a:cubicBezTo>
                    <a:pt x="969" y="1068"/>
                    <a:pt x="839" y="1182"/>
                    <a:pt x="717" y="1304"/>
                  </a:cubicBezTo>
                  <a:cubicBezTo>
                    <a:pt x="691" y="1330"/>
                    <a:pt x="669" y="1356"/>
                    <a:pt x="643" y="1386"/>
                  </a:cubicBezTo>
                  <a:lnTo>
                    <a:pt x="610" y="1423"/>
                  </a:lnTo>
                  <a:cubicBezTo>
                    <a:pt x="525" y="1519"/>
                    <a:pt x="448" y="1619"/>
                    <a:pt x="377" y="1726"/>
                  </a:cubicBezTo>
                  <a:cubicBezTo>
                    <a:pt x="370" y="1733"/>
                    <a:pt x="366" y="1741"/>
                    <a:pt x="359" y="1752"/>
                  </a:cubicBezTo>
                  <a:cubicBezTo>
                    <a:pt x="351" y="1759"/>
                    <a:pt x="344" y="1774"/>
                    <a:pt x="337" y="1785"/>
                  </a:cubicBezTo>
                  <a:cubicBezTo>
                    <a:pt x="326" y="1807"/>
                    <a:pt x="311" y="1829"/>
                    <a:pt x="300" y="1852"/>
                  </a:cubicBezTo>
                  <a:cubicBezTo>
                    <a:pt x="241" y="1951"/>
                    <a:pt x="189" y="2059"/>
                    <a:pt x="148" y="2166"/>
                  </a:cubicBezTo>
                  <a:cubicBezTo>
                    <a:pt x="130" y="2210"/>
                    <a:pt x="115" y="2254"/>
                    <a:pt x="100" y="2295"/>
                  </a:cubicBezTo>
                  <a:cubicBezTo>
                    <a:pt x="96" y="2317"/>
                    <a:pt x="89" y="2336"/>
                    <a:pt x="82" y="2354"/>
                  </a:cubicBezTo>
                  <a:cubicBezTo>
                    <a:pt x="74" y="2384"/>
                    <a:pt x="67" y="2413"/>
                    <a:pt x="63" y="2439"/>
                  </a:cubicBezTo>
                  <a:cubicBezTo>
                    <a:pt x="56" y="2469"/>
                    <a:pt x="48" y="2491"/>
                    <a:pt x="45" y="2517"/>
                  </a:cubicBezTo>
                  <a:cubicBezTo>
                    <a:pt x="26" y="2598"/>
                    <a:pt x="15" y="2676"/>
                    <a:pt x="8" y="2757"/>
                  </a:cubicBezTo>
                  <a:cubicBezTo>
                    <a:pt x="0" y="2838"/>
                    <a:pt x="0" y="2905"/>
                    <a:pt x="0" y="2946"/>
                  </a:cubicBezTo>
                  <a:cubicBezTo>
                    <a:pt x="0" y="3345"/>
                    <a:pt x="0" y="3563"/>
                    <a:pt x="4" y="3692"/>
                  </a:cubicBezTo>
                  <a:lnTo>
                    <a:pt x="4" y="3722"/>
                  </a:lnTo>
                  <a:lnTo>
                    <a:pt x="4" y="3729"/>
                  </a:lnTo>
                  <a:lnTo>
                    <a:pt x="4" y="3755"/>
                  </a:lnTo>
                  <a:lnTo>
                    <a:pt x="4" y="3818"/>
                  </a:lnTo>
                  <a:cubicBezTo>
                    <a:pt x="4" y="3859"/>
                    <a:pt x="8" y="3899"/>
                    <a:pt x="15" y="3940"/>
                  </a:cubicBezTo>
                  <a:cubicBezTo>
                    <a:pt x="15" y="3947"/>
                    <a:pt x="15" y="3951"/>
                    <a:pt x="15" y="3955"/>
                  </a:cubicBezTo>
                  <a:cubicBezTo>
                    <a:pt x="22" y="4006"/>
                    <a:pt x="34" y="4058"/>
                    <a:pt x="48" y="4106"/>
                  </a:cubicBezTo>
                  <a:cubicBezTo>
                    <a:pt x="52" y="4121"/>
                    <a:pt x="56" y="4132"/>
                    <a:pt x="59" y="4147"/>
                  </a:cubicBezTo>
                  <a:cubicBezTo>
                    <a:pt x="93" y="4261"/>
                    <a:pt x="137" y="4376"/>
                    <a:pt x="193" y="4483"/>
                  </a:cubicBezTo>
                  <a:cubicBezTo>
                    <a:pt x="311" y="4705"/>
                    <a:pt x="470" y="4905"/>
                    <a:pt x="655" y="5075"/>
                  </a:cubicBezTo>
                  <a:cubicBezTo>
                    <a:pt x="891" y="5300"/>
                    <a:pt x="1109" y="5430"/>
                    <a:pt x="1338" y="5570"/>
                  </a:cubicBezTo>
                  <a:lnTo>
                    <a:pt x="1338" y="5581"/>
                  </a:lnTo>
                  <a:cubicBezTo>
                    <a:pt x="1449" y="5644"/>
                    <a:pt x="1560" y="5699"/>
                    <a:pt x="1678" y="5755"/>
                  </a:cubicBezTo>
                  <a:cubicBezTo>
                    <a:pt x="1723" y="5773"/>
                    <a:pt x="1771" y="5792"/>
                    <a:pt x="1811" y="5810"/>
                  </a:cubicBezTo>
                  <a:cubicBezTo>
                    <a:pt x="1885" y="5840"/>
                    <a:pt x="1959" y="5873"/>
                    <a:pt x="2037" y="5903"/>
                  </a:cubicBezTo>
                  <a:cubicBezTo>
                    <a:pt x="2089" y="5921"/>
                    <a:pt x="2140" y="5936"/>
                    <a:pt x="2188" y="5951"/>
                  </a:cubicBezTo>
                  <a:cubicBezTo>
                    <a:pt x="2266" y="5977"/>
                    <a:pt x="2340" y="6002"/>
                    <a:pt x="2418" y="6028"/>
                  </a:cubicBezTo>
                  <a:cubicBezTo>
                    <a:pt x="2469" y="6043"/>
                    <a:pt x="2529" y="6054"/>
                    <a:pt x="2584" y="6069"/>
                  </a:cubicBezTo>
                  <a:cubicBezTo>
                    <a:pt x="2665" y="6091"/>
                    <a:pt x="2747" y="6113"/>
                    <a:pt x="2832" y="6132"/>
                  </a:cubicBezTo>
                  <a:cubicBezTo>
                    <a:pt x="3349" y="6243"/>
                    <a:pt x="3874" y="6298"/>
                    <a:pt x="4406" y="6298"/>
                  </a:cubicBezTo>
                  <a:lnTo>
                    <a:pt x="4480" y="6298"/>
                  </a:lnTo>
                  <a:cubicBezTo>
                    <a:pt x="4554" y="6298"/>
                    <a:pt x="4632" y="6294"/>
                    <a:pt x="4706" y="6291"/>
                  </a:cubicBezTo>
                  <a:cubicBezTo>
                    <a:pt x="4772" y="6287"/>
                    <a:pt x="4839" y="6287"/>
                    <a:pt x="4905" y="6283"/>
                  </a:cubicBezTo>
                  <a:cubicBezTo>
                    <a:pt x="4983" y="6280"/>
                    <a:pt x="5061" y="6269"/>
                    <a:pt x="5138" y="6261"/>
                  </a:cubicBezTo>
                  <a:cubicBezTo>
                    <a:pt x="5201" y="6254"/>
                    <a:pt x="5264" y="6250"/>
                    <a:pt x="5323" y="6243"/>
                  </a:cubicBezTo>
                  <a:cubicBezTo>
                    <a:pt x="5404" y="6235"/>
                    <a:pt x="5486" y="6221"/>
                    <a:pt x="5567" y="6206"/>
                  </a:cubicBezTo>
                  <a:cubicBezTo>
                    <a:pt x="5622" y="6198"/>
                    <a:pt x="5681" y="6191"/>
                    <a:pt x="5737" y="6180"/>
                  </a:cubicBezTo>
                  <a:cubicBezTo>
                    <a:pt x="5822" y="6165"/>
                    <a:pt x="5903" y="6147"/>
                    <a:pt x="5985" y="6128"/>
                  </a:cubicBezTo>
                  <a:cubicBezTo>
                    <a:pt x="6036" y="6117"/>
                    <a:pt x="6088" y="6110"/>
                    <a:pt x="6140" y="6095"/>
                  </a:cubicBezTo>
                  <a:cubicBezTo>
                    <a:pt x="6192" y="6084"/>
                    <a:pt x="6251" y="6065"/>
                    <a:pt x="6306" y="6051"/>
                  </a:cubicBezTo>
                  <a:cubicBezTo>
                    <a:pt x="6380" y="6028"/>
                    <a:pt x="6458" y="6010"/>
                    <a:pt x="6532" y="5988"/>
                  </a:cubicBezTo>
                  <a:lnTo>
                    <a:pt x="6550" y="5977"/>
                  </a:lnTo>
                  <a:cubicBezTo>
                    <a:pt x="6672" y="5940"/>
                    <a:pt x="6787" y="5899"/>
                    <a:pt x="6901" y="5855"/>
                  </a:cubicBezTo>
                  <a:cubicBezTo>
                    <a:pt x="6927" y="5844"/>
                    <a:pt x="6953" y="5832"/>
                    <a:pt x="6979" y="5821"/>
                  </a:cubicBezTo>
                  <a:lnTo>
                    <a:pt x="7056" y="5788"/>
                  </a:lnTo>
                  <a:lnTo>
                    <a:pt x="7060" y="5788"/>
                  </a:lnTo>
                  <a:cubicBezTo>
                    <a:pt x="7090" y="5773"/>
                    <a:pt x="7119" y="5762"/>
                    <a:pt x="7149" y="5747"/>
                  </a:cubicBezTo>
                  <a:cubicBezTo>
                    <a:pt x="7178" y="5733"/>
                    <a:pt x="7219" y="5718"/>
                    <a:pt x="7256" y="5703"/>
                  </a:cubicBezTo>
                  <a:lnTo>
                    <a:pt x="7275" y="5692"/>
                  </a:lnTo>
                  <a:cubicBezTo>
                    <a:pt x="7304" y="5677"/>
                    <a:pt x="7334" y="5659"/>
                    <a:pt x="7363" y="5644"/>
                  </a:cubicBezTo>
                  <a:cubicBezTo>
                    <a:pt x="7393" y="5629"/>
                    <a:pt x="7422" y="5614"/>
                    <a:pt x="7452" y="5600"/>
                  </a:cubicBezTo>
                  <a:cubicBezTo>
                    <a:pt x="7496" y="5574"/>
                    <a:pt x="7544" y="5552"/>
                    <a:pt x="7585" y="5526"/>
                  </a:cubicBezTo>
                  <a:cubicBezTo>
                    <a:pt x="7604" y="5515"/>
                    <a:pt x="7622" y="5503"/>
                    <a:pt x="7641" y="5492"/>
                  </a:cubicBezTo>
                  <a:cubicBezTo>
                    <a:pt x="7711" y="5448"/>
                    <a:pt x="7781" y="5400"/>
                    <a:pt x="7847" y="5352"/>
                  </a:cubicBezTo>
                  <a:cubicBezTo>
                    <a:pt x="7859" y="5345"/>
                    <a:pt x="7870" y="5337"/>
                    <a:pt x="7881" y="5330"/>
                  </a:cubicBezTo>
                  <a:cubicBezTo>
                    <a:pt x="7907" y="5311"/>
                    <a:pt x="7929" y="5293"/>
                    <a:pt x="7955" y="5271"/>
                  </a:cubicBezTo>
                  <a:cubicBezTo>
                    <a:pt x="7969" y="5259"/>
                    <a:pt x="7988" y="5248"/>
                    <a:pt x="8003" y="5237"/>
                  </a:cubicBezTo>
                  <a:lnTo>
                    <a:pt x="8036" y="5204"/>
                  </a:lnTo>
                  <a:cubicBezTo>
                    <a:pt x="8066" y="5182"/>
                    <a:pt x="8099" y="5156"/>
                    <a:pt x="8128" y="5130"/>
                  </a:cubicBezTo>
                  <a:lnTo>
                    <a:pt x="8136" y="5126"/>
                  </a:lnTo>
                  <a:lnTo>
                    <a:pt x="8140" y="5123"/>
                  </a:lnTo>
                  <a:cubicBezTo>
                    <a:pt x="8165" y="5101"/>
                    <a:pt x="8184" y="5078"/>
                    <a:pt x="8210" y="5053"/>
                  </a:cubicBezTo>
                  <a:cubicBezTo>
                    <a:pt x="8250" y="5012"/>
                    <a:pt x="8291" y="4971"/>
                    <a:pt x="8328" y="4934"/>
                  </a:cubicBezTo>
                  <a:cubicBezTo>
                    <a:pt x="8335" y="4923"/>
                    <a:pt x="8346" y="4916"/>
                    <a:pt x="8354" y="4905"/>
                  </a:cubicBezTo>
                  <a:cubicBezTo>
                    <a:pt x="8361" y="4894"/>
                    <a:pt x="8361" y="4894"/>
                    <a:pt x="8369" y="4886"/>
                  </a:cubicBezTo>
                  <a:cubicBezTo>
                    <a:pt x="8409" y="4838"/>
                    <a:pt x="8450" y="4790"/>
                    <a:pt x="8487" y="4735"/>
                  </a:cubicBezTo>
                  <a:lnTo>
                    <a:pt x="8498" y="4720"/>
                  </a:lnTo>
                  <a:cubicBezTo>
                    <a:pt x="8509" y="4705"/>
                    <a:pt x="8520" y="4690"/>
                    <a:pt x="8531" y="4679"/>
                  </a:cubicBezTo>
                  <a:cubicBezTo>
                    <a:pt x="8541" y="4662"/>
                    <a:pt x="8550" y="4644"/>
                    <a:pt x="8559" y="4627"/>
                  </a:cubicBezTo>
                  <a:lnTo>
                    <a:pt x="8559" y="4627"/>
                  </a:lnTo>
                  <a:cubicBezTo>
                    <a:pt x="8557" y="4630"/>
                    <a:pt x="8555" y="4632"/>
                    <a:pt x="8553" y="4635"/>
                  </a:cubicBezTo>
                  <a:lnTo>
                    <a:pt x="8565" y="4617"/>
                  </a:lnTo>
                  <a:lnTo>
                    <a:pt x="8565" y="4617"/>
                  </a:lnTo>
                  <a:cubicBezTo>
                    <a:pt x="8563" y="4620"/>
                    <a:pt x="8561" y="4624"/>
                    <a:pt x="8559" y="4627"/>
                  </a:cubicBezTo>
                  <a:lnTo>
                    <a:pt x="8559" y="4627"/>
                  </a:lnTo>
                  <a:cubicBezTo>
                    <a:pt x="8564" y="4620"/>
                    <a:pt x="8569" y="4614"/>
                    <a:pt x="8572" y="4605"/>
                  </a:cubicBezTo>
                  <a:lnTo>
                    <a:pt x="8572" y="4605"/>
                  </a:lnTo>
                  <a:cubicBezTo>
                    <a:pt x="8572" y="4605"/>
                    <a:pt x="8572" y="4605"/>
                    <a:pt x="8572" y="4605"/>
                  </a:cubicBezTo>
                  <a:cubicBezTo>
                    <a:pt x="8594" y="4568"/>
                    <a:pt x="8616" y="4531"/>
                    <a:pt x="8639" y="4491"/>
                  </a:cubicBezTo>
                  <a:lnTo>
                    <a:pt x="8661" y="4457"/>
                  </a:lnTo>
                  <a:cubicBezTo>
                    <a:pt x="8657" y="4457"/>
                    <a:pt x="8657" y="4454"/>
                    <a:pt x="8661" y="4454"/>
                  </a:cubicBezTo>
                  <a:cubicBezTo>
                    <a:pt x="8661" y="4450"/>
                    <a:pt x="8661" y="4450"/>
                    <a:pt x="8664" y="4446"/>
                  </a:cubicBezTo>
                  <a:lnTo>
                    <a:pt x="8664" y="4439"/>
                  </a:lnTo>
                  <a:cubicBezTo>
                    <a:pt x="8705" y="4369"/>
                    <a:pt x="8735" y="4295"/>
                    <a:pt x="8757" y="4217"/>
                  </a:cubicBezTo>
                  <a:lnTo>
                    <a:pt x="8757" y="4213"/>
                  </a:lnTo>
                  <a:cubicBezTo>
                    <a:pt x="8757" y="4210"/>
                    <a:pt x="8757" y="4210"/>
                    <a:pt x="8757" y="4210"/>
                  </a:cubicBezTo>
                  <a:cubicBezTo>
                    <a:pt x="8772" y="4158"/>
                    <a:pt x="8786" y="4110"/>
                    <a:pt x="8794" y="4058"/>
                  </a:cubicBezTo>
                  <a:cubicBezTo>
                    <a:pt x="8801" y="4032"/>
                    <a:pt x="8809" y="4006"/>
                    <a:pt x="8812" y="3977"/>
                  </a:cubicBezTo>
                  <a:cubicBezTo>
                    <a:pt x="8827" y="3899"/>
                    <a:pt x="8831" y="3822"/>
                    <a:pt x="8831" y="3740"/>
                  </a:cubicBezTo>
                  <a:lnTo>
                    <a:pt x="8831" y="3737"/>
                  </a:lnTo>
                  <a:lnTo>
                    <a:pt x="8831" y="3733"/>
                  </a:lnTo>
                  <a:lnTo>
                    <a:pt x="8831" y="3334"/>
                  </a:lnTo>
                  <a:lnTo>
                    <a:pt x="8842" y="2920"/>
                  </a:lnTo>
                  <a:cubicBezTo>
                    <a:pt x="8842" y="2857"/>
                    <a:pt x="8838" y="2813"/>
                    <a:pt x="8834" y="2772"/>
                  </a:cubicBezTo>
                  <a:cubicBezTo>
                    <a:pt x="8831" y="2709"/>
                    <a:pt x="8827" y="2654"/>
                    <a:pt x="8816" y="2594"/>
                  </a:cubicBezTo>
                  <a:cubicBezTo>
                    <a:pt x="8812" y="2576"/>
                    <a:pt x="8809" y="2554"/>
                    <a:pt x="8805" y="2532"/>
                  </a:cubicBezTo>
                  <a:lnTo>
                    <a:pt x="8805" y="2524"/>
                  </a:lnTo>
                  <a:lnTo>
                    <a:pt x="8805" y="2517"/>
                  </a:lnTo>
                  <a:cubicBezTo>
                    <a:pt x="8797" y="2472"/>
                    <a:pt x="8786" y="2436"/>
                    <a:pt x="8779" y="2402"/>
                  </a:cubicBezTo>
                  <a:cubicBezTo>
                    <a:pt x="8757" y="2314"/>
                    <a:pt x="8731" y="2243"/>
                    <a:pt x="8716" y="2195"/>
                  </a:cubicBezTo>
                  <a:lnTo>
                    <a:pt x="8716" y="2192"/>
                  </a:lnTo>
                  <a:cubicBezTo>
                    <a:pt x="8705" y="2166"/>
                    <a:pt x="8701" y="2147"/>
                    <a:pt x="8698" y="2140"/>
                  </a:cubicBezTo>
                  <a:lnTo>
                    <a:pt x="8690" y="2129"/>
                  </a:lnTo>
                  <a:cubicBezTo>
                    <a:pt x="8590" y="1881"/>
                    <a:pt x="8446" y="1648"/>
                    <a:pt x="8269" y="1445"/>
                  </a:cubicBezTo>
                  <a:cubicBezTo>
                    <a:pt x="8247" y="1415"/>
                    <a:pt x="8217" y="1386"/>
                    <a:pt x="8191" y="1356"/>
                  </a:cubicBezTo>
                  <a:lnTo>
                    <a:pt x="8180" y="1345"/>
                  </a:lnTo>
                  <a:cubicBezTo>
                    <a:pt x="8165" y="1327"/>
                    <a:pt x="8151" y="1312"/>
                    <a:pt x="8136" y="1293"/>
                  </a:cubicBezTo>
                  <a:cubicBezTo>
                    <a:pt x="8117" y="1275"/>
                    <a:pt x="8095" y="1256"/>
                    <a:pt x="8077" y="1242"/>
                  </a:cubicBezTo>
                  <a:cubicBezTo>
                    <a:pt x="8058" y="1223"/>
                    <a:pt x="8051" y="1216"/>
                    <a:pt x="8040" y="1205"/>
                  </a:cubicBezTo>
                  <a:cubicBezTo>
                    <a:pt x="8003" y="1171"/>
                    <a:pt x="7969" y="1138"/>
                    <a:pt x="7933" y="1105"/>
                  </a:cubicBezTo>
                  <a:cubicBezTo>
                    <a:pt x="7896" y="1075"/>
                    <a:pt x="7855" y="1042"/>
                    <a:pt x="7814" y="1009"/>
                  </a:cubicBezTo>
                  <a:cubicBezTo>
                    <a:pt x="7774" y="979"/>
                    <a:pt x="7722" y="939"/>
                    <a:pt x="7670" y="905"/>
                  </a:cubicBezTo>
                  <a:cubicBezTo>
                    <a:pt x="7648" y="890"/>
                    <a:pt x="7622" y="872"/>
                    <a:pt x="7596" y="854"/>
                  </a:cubicBezTo>
                  <a:cubicBezTo>
                    <a:pt x="7555" y="828"/>
                    <a:pt x="7511" y="798"/>
                    <a:pt x="7467" y="772"/>
                  </a:cubicBezTo>
                  <a:cubicBezTo>
                    <a:pt x="7422" y="743"/>
                    <a:pt x="7374" y="713"/>
                    <a:pt x="7323" y="687"/>
                  </a:cubicBezTo>
                  <a:lnTo>
                    <a:pt x="7312" y="680"/>
                  </a:lnTo>
                  <a:cubicBezTo>
                    <a:pt x="6971" y="495"/>
                    <a:pt x="6613" y="351"/>
                    <a:pt x="6240" y="244"/>
                  </a:cubicBezTo>
                  <a:lnTo>
                    <a:pt x="6229" y="240"/>
                  </a:lnTo>
                  <a:lnTo>
                    <a:pt x="6147" y="218"/>
                  </a:lnTo>
                  <a:cubicBezTo>
                    <a:pt x="6095" y="203"/>
                    <a:pt x="6029" y="188"/>
                    <a:pt x="5955" y="170"/>
                  </a:cubicBezTo>
                  <a:cubicBezTo>
                    <a:pt x="5863" y="151"/>
                    <a:pt x="5752" y="125"/>
                    <a:pt x="5626" y="103"/>
                  </a:cubicBezTo>
                  <a:cubicBezTo>
                    <a:pt x="5445" y="74"/>
                    <a:pt x="5234" y="44"/>
                    <a:pt x="5001" y="26"/>
                  </a:cubicBezTo>
                  <a:cubicBezTo>
                    <a:pt x="4810" y="9"/>
                    <a:pt x="4618" y="0"/>
                    <a:pt x="4427" y="0"/>
                  </a:cubicBezTo>
                  <a:close/>
                </a:path>
              </a:pathLst>
            </a:custGeom>
            <a:solidFill>
              <a:srgbClr val="E34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9"/>
            <p:cNvSpPr/>
            <p:nvPr/>
          </p:nvSpPr>
          <p:spPr>
            <a:xfrm>
              <a:off x="1485525" y="4775600"/>
              <a:ext cx="64625" cy="36475"/>
            </a:xfrm>
            <a:custGeom>
              <a:rect b="b" l="l" r="r" t="t"/>
              <a:pathLst>
                <a:path extrusionOk="0" h="1459" w="2585">
                  <a:moveTo>
                    <a:pt x="2207" y="1"/>
                  </a:moveTo>
                  <a:cubicBezTo>
                    <a:pt x="2125" y="1"/>
                    <a:pt x="2043" y="20"/>
                    <a:pt x="1967" y="59"/>
                  </a:cubicBezTo>
                  <a:lnTo>
                    <a:pt x="1261" y="466"/>
                  </a:lnTo>
                  <a:lnTo>
                    <a:pt x="839" y="710"/>
                  </a:lnTo>
                  <a:lnTo>
                    <a:pt x="836" y="713"/>
                  </a:lnTo>
                  <a:lnTo>
                    <a:pt x="492" y="913"/>
                  </a:lnTo>
                  <a:lnTo>
                    <a:pt x="396" y="972"/>
                  </a:lnTo>
                  <a:lnTo>
                    <a:pt x="130" y="1124"/>
                  </a:lnTo>
                  <a:cubicBezTo>
                    <a:pt x="0" y="1197"/>
                    <a:pt x="0" y="1323"/>
                    <a:pt x="130" y="1401"/>
                  </a:cubicBezTo>
                  <a:cubicBezTo>
                    <a:pt x="206" y="1440"/>
                    <a:pt x="288" y="1459"/>
                    <a:pt x="370" y="1459"/>
                  </a:cubicBezTo>
                  <a:cubicBezTo>
                    <a:pt x="452" y="1459"/>
                    <a:pt x="535" y="1440"/>
                    <a:pt x="610" y="1401"/>
                  </a:cubicBezTo>
                  <a:lnTo>
                    <a:pt x="629" y="1390"/>
                  </a:lnTo>
                  <a:lnTo>
                    <a:pt x="666" y="1371"/>
                  </a:lnTo>
                  <a:lnTo>
                    <a:pt x="810" y="1286"/>
                  </a:lnTo>
                  <a:lnTo>
                    <a:pt x="880" y="1246"/>
                  </a:lnTo>
                  <a:lnTo>
                    <a:pt x="1131" y="1101"/>
                  </a:lnTo>
                  <a:lnTo>
                    <a:pt x="1180" y="1075"/>
                  </a:lnTo>
                  <a:lnTo>
                    <a:pt x="1316" y="994"/>
                  </a:lnTo>
                  <a:lnTo>
                    <a:pt x="1320" y="994"/>
                  </a:lnTo>
                  <a:lnTo>
                    <a:pt x="2451" y="340"/>
                  </a:lnTo>
                  <a:cubicBezTo>
                    <a:pt x="2584" y="262"/>
                    <a:pt x="2584" y="137"/>
                    <a:pt x="2447" y="59"/>
                  </a:cubicBezTo>
                  <a:cubicBezTo>
                    <a:pt x="2372" y="20"/>
                    <a:pt x="2289" y="1"/>
                    <a:pt x="2207" y="1"/>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9"/>
            <p:cNvSpPr/>
            <p:nvPr/>
          </p:nvSpPr>
          <p:spPr>
            <a:xfrm>
              <a:off x="1478775" y="4789075"/>
              <a:ext cx="78200" cy="39650"/>
            </a:xfrm>
            <a:custGeom>
              <a:rect b="b" l="l" r="r" t="t"/>
              <a:pathLst>
                <a:path extrusionOk="0" h="1586" w="3128">
                  <a:moveTo>
                    <a:pt x="3128" y="1"/>
                  </a:moveTo>
                  <a:cubicBezTo>
                    <a:pt x="3124" y="97"/>
                    <a:pt x="3061" y="193"/>
                    <a:pt x="2932" y="267"/>
                  </a:cubicBezTo>
                  <a:lnTo>
                    <a:pt x="2011" y="795"/>
                  </a:lnTo>
                  <a:lnTo>
                    <a:pt x="1095" y="1327"/>
                  </a:lnTo>
                  <a:cubicBezTo>
                    <a:pt x="1095" y="1327"/>
                    <a:pt x="1095" y="1327"/>
                    <a:pt x="1095" y="1327"/>
                  </a:cubicBezTo>
                  <a:lnTo>
                    <a:pt x="1095" y="1327"/>
                  </a:lnTo>
                  <a:cubicBezTo>
                    <a:pt x="969" y="1400"/>
                    <a:pt x="805" y="1436"/>
                    <a:pt x="640" y="1436"/>
                  </a:cubicBezTo>
                  <a:cubicBezTo>
                    <a:pt x="476" y="1436"/>
                    <a:pt x="311" y="1400"/>
                    <a:pt x="185" y="1327"/>
                  </a:cubicBezTo>
                  <a:cubicBezTo>
                    <a:pt x="63" y="1254"/>
                    <a:pt x="1" y="1161"/>
                    <a:pt x="1" y="1065"/>
                  </a:cubicBezTo>
                  <a:lnTo>
                    <a:pt x="1" y="1065"/>
                  </a:lnTo>
                  <a:cubicBezTo>
                    <a:pt x="1" y="1165"/>
                    <a:pt x="34" y="1257"/>
                    <a:pt x="89" y="1339"/>
                  </a:cubicBezTo>
                  <a:cubicBezTo>
                    <a:pt x="152" y="1424"/>
                    <a:pt x="237" y="1486"/>
                    <a:pt x="337" y="1527"/>
                  </a:cubicBezTo>
                  <a:cubicBezTo>
                    <a:pt x="435" y="1566"/>
                    <a:pt x="539" y="1586"/>
                    <a:pt x="643" y="1586"/>
                  </a:cubicBezTo>
                  <a:cubicBezTo>
                    <a:pt x="775" y="1586"/>
                    <a:pt x="907" y="1554"/>
                    <a:pt x="1024" y="1490"/>
                  </a:cubicBezTo>
                  <a:lnTo>
                    <a:pt x="1209" y="1383"/>
                  </a:lnTo>
                  <a:lnTo>
                    <a:pt x="1856" y="1010"/>
                  </a:lnTo>
                  <a:lnTo>
                    <a:pt x="2019" y="917"/>
                  </a:lnTo>
                  <a:lnTo>
                    <a:pt x="2503" y="640"/>
                  </a:lnTo>
                  <a:lnTo>
                    <a:pt x="2777" y="481"/>
                  </a:lnTo>
                  <a:lnTo>
                    <a:pt x="2869" y="429"/>
                  </a:lnTo>
                  <a:cubicBezTo>
                    <a:pt x="2947" y="385"/>
                    <a:pt x="3013" y="318"/>
                    <a:pt x="3057" y="244"/>
                  </a:cubicBezTo>
                  <a:cubicBezTo>
                    <a:pt x="3102" y="171"/>
                    <a:pt x="3128" y="86"/>
                    <a:pt x="3128" y="1"/>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9"/>
            <p:cNvSpPr/>
            <p:nvPr/>
          </p:nvSpPr>
          <p:spPr>
            <a:xfrm>
              <a:off x="1478775" y="4774350"/>
              <a:ext cx="78100" cy="50700"/>
            </a:xfrm>
            <a:custGeom>
              <a:rect b="b" l="l" r="r" t="t"/>
              <a:pathLst>
                <a:path extrusionOk="0" h="2028" w="3124">
                  <a:moveTo>
                    <a:pt x="1346" y="549"/>
                  </a:moveTo>
                  <a:lnTo>
                    <a:pt x="1346" y="549"/>
                  </a:lnTo>
                  <a:cubicBezTo>
                    <a:pt x="1335" y="553"/>
                    <a:pt x="1324" y="556"/>
                    <a:pt x="1313" y="560"/>
                  </a:cubicBezTo>
                  <a:lnTo>
                    <a:pt x="1316" y="556"/>
                  </a:lnTo>
                  <a:cubicBezTo>
                    <a:pt x="1328" y="553"/>
                    <a:pt x="1335" y="553"/>
                    <a:pt x="1346" y="549"/>
                  </a:cubicBezTo>
                  <a:close/>
                  <a:moveTo>
                    <a:pt x="2479" y="51"/>
                  </a:moveTo>
                  <a:cubicBezTo>
                    <a:pt x="2562" y="51"/>
                    <a:pt x="2645" y="70"/>
                    <a:pt x="2721" y="109"/>
                  </a:cubicBezTo>
                  <a:cubicBezTo>
                    <a:pt x="2854" y="187"/>
                    <a:pt x="2850" y="312"/>
                    <a:pt x="2721" y="386"/>
                  </a:cubicBezTo>
                  <a:lnTo>
                    <a:pt x="1590" y="1040"/>
                  </a:lnTo>
                  <a:lnTo>
                    <a:pt x="1586" y="1040"/>
                  </a:lnTo>
                  <a:lnTo>
                    <a:pt x="1446" y="1122"/>
                  </a:lnTo>
                  <a:lnTo>
                    <a:pt x="1401" y="1148"/>
                  </a:lnTo>
                  <a:lnTo>
                    <a:pt x="1150" y="1296"/>
                  </a:lnTo>
                  <a:lnTo>
                    <a:pt x="1080" y="1332"/>
                  </a:lnTo>
                  <a:lnTo>
                    <a:pt x="936" y="1417"/>
                  </a:lnTo>
                  <a:lnTo>
                    <a:pt x="899" y="1440"/>
                  </a:lnTo>
                  <a:lnTo>
                    <a:pt x="880" y="1447"/>
                  </a:lnTo>
                  <a:cubicBezTo>
                    <a:pt x="805" y="1486"/>
                    <a:pt x="722" y="1505"/>
                    <a:pt x="640" y="1505"/>
                  </a:cubicBezTo>
                  <a:cubicBezTo>
                    <a:pt x="558" y="1505"/>
                    <a:pt x="476" y="1486"/>
                    <a:pt x="400" y="1447"/>
                  </a:cubicBezTo>
                  <a:cubicBezTo>
                    <a:pt x="270" y="1373"/>
                    <a:pt x="270" y="1247"/>
                    <a:pt x="403" y="1174"/>
                  </a:cubicBezTo>
                  <a:lnTo>
                    <a:pt x="666" y="1018"/>
                  </a:lnTo>
                  <a:lnTo>
                    <a:pt x="762" y="963"/>
                  </a:lnTo>
                  <a:lnTo>
                    <a:pt x="1106" y="763"/>
                  </a:lnTo>
                  <a:cubicBezTo>
                    <a:pt x="1106" y="756"/>
                    <a:pt x="1109" y="745"/>
                    <a:pt x="1117" y="737"/>
                  </a:cubicBezTo>
                  <a:lnTo>
                    <a:pt x="1117" y="737"/>
                  </a:lnTo>
                  <a:cubicBezTo>
                    <a:pt x="1113" y="745"/>
                    <a:pt x="1113" y="752"/>
                    <a:pt x="1113" y="763"/>
                  </a:cubicBezTo>
                  <a:lnTo>
                    <a:pt x="1535" y="516"/>
                  </a:lnTo>
                  <a:lnTo>
                    <a:pt x="2241" y="109"/>
                  </a:lnTo>
                  <a:cubicBezTo>
                    <a:pt x="2314" y="70"/>
                    <a:pt x="2397" y="51"/>
                    <a:pt x="2479" y="51"/>
                  </a:cubicBezTo>
                  <a:close/>
                  <a:moveTo>
                    <a:pt x="2484" y="1"/>
                  </a:moveTo>
                  <a:cubicBezTo>
                    <a:pt x="2351" y="1"/>
                    <a:pt x="2219" y="33"/>
                    <a:pt x="2100" y="98"/>
                  </a:cubicBezTo>
                  <a:lnTo>
                    <a:pt x="1365" y="523"/>
                  </a:lnTo>
                  <a:cubicBezTo>
                    <a:pt x="1143" y="649"/>
                    <a:pt x="666" y="926"/>
                    <a:pt x="444" y="1055"/>
                  </a:cubicBezTo>
                  <a:lnTo>
                    <a:pt x="259" y="1159"/>
                  </a:lnTo>
                  <a:cubicBezTo>
                    <a:pt x="178" y="1203"/>
                    <a:pt x="115" y="1266"/>
                    <a:pt x="67" y="1344"/>
                  </a:cubicBezTo>
                  <a:cubicBezTo>
                    <a:pt x="23" y="1417"/>
                    <a:pt x="1" y="1499"/>
                    <a:pt x="1" y="1584"/>
                  </a:cubicBezTo>
                  <a:lnTo>
                    <a:pt x="1" y="1658"/>
                  </a:lnTo>
                  <a:cubicBezTo>
                    <a:pt x="1" y="1750"/>
                    <a:pt x="63" y="1846"/>
                    <a:pt x="185" y="1916"/>
                  </a:cubicBezTo>
                  <a:cubicBezTo>
                    <a:pt x="309" y="1990"/>
                    <a:pt x="473" y="2027"/>
                    <a:pt x="637" y="2027"/>
                  </a:cubicBezTo>
                  <a:cubicBezTo>
                    <a:pt x="801" y="2027"/>
                    <a:pt x="965" y="1990"/>
                    <a:pt x="1091" y="1916"/>
                  </a:cubicBezTo>
                  <a:lnTo>
                    <a:pt x="2011" y="1388"/>
                  </a:lnTo>
                  <a:lnTo>
                    <a:pt x="2932" y="856"/>
                  </a:lnTo>
                  <a:cubicBezTo>
                    <a:pt x="3057" y="782"/>
                    <a:pt x="3120" y="689"/>
                    <a:pt x="3120" y="593"/>
                  </a:cubicBezTo>
                  <a:lnTo>
                    <a:pt x="3124" y="523"/>
                  </a:lnTo>
                  <a:cubicBezTo>
                    <a:pt x="3124" y="427"/>
                    <a:pt x="3094" y="334"/>
                    <a:pt x="3039" y="257"/>
                  </a:cubicBezTo>
                  <a:cubicBezTo>
                    <a:pt x="2976" y="168"/>
                    <a:pt x="2887" y="102"/>
                    <a:pt x="2788" y="61"/>
                  </a:cubicBezTo>
                  <a:cubicBezTo>
                    <a:pt x="2691" y="21"/>
                    <a:pt x="2587" y="1"/>
                    <a:pt x="2484" y="1"/>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9"/>
            <p:cNvSpPr/>
            <p:nvPr/>
          </p:nvSpPr>
          <p:spPr>
            <a:xfrm>
              <a:off x="1510000" y="4796525"/>
              <a:ext cx="78125" cy="48875"/>
            </a:xfrm>
            <a:custGeom>
              <a:rect b="b" l="l" r="r" t="t"/>
              <a:pathLst>
                <a:path extrusionOk="0" h="1955" w="3125">
                  <a:moveTo>
                    <a:pt x="1332" y="551"/>
                  </a:moveTo>
                  <a:lnTo>
                    <a:pt x="1332" y="551"/>
                  </a:lnTo>
                  <a:cubicBezTo>
                    <a:pt x="1327" y="553"/>
                    <a:pt x="1322" y="555"/>
                    <a:pt x="1317" y="556"/>
                  </a:cubicBezTo>
                  <a:lnTo>
                    <a:pt x="1332" y="551"/>
                  </a:lnTo>
                  <a:close/>
                  <a:moveTo>
                    <a:pt x="2485" y="55"/>
                  </a:moveTo>
                  <a:cubicBezTo>
                    <a:pt x="2567" y="55"/>
                    <a:pt x="2649" y="74"/>
                    <a:pt x="2725" y="113"/>
                  </a:cubicBezTo>
                  <a:cubicBezTo>
                    <a:pt x="2854" y="187"/>
                    <a:pt x="2854" y="312"/>
                    <a:pt x="2721" y="390"/>
                  </a:cubicBezTo>
                  <a:lnTo>
                    <a:pt x="1590" y="1044"/>
                  </a:lnTo>
                  <a:lnTo>
                    <a:pt x="1454" y="1126"/>
                  </a:lnTo>
                  <a:lnTo>
                    <a:pt x="1406" y="1151"/>
                  </a:lnTo>
                  <a:lnTo>
                    <a:pt x="1154" y="1296"/>
                  </a:lnTo>
                  <a:lnTo>
                    <a:pt x="1084" y="1336"/>
                  </a:lnTo>
                  <a:lnTo>
                    <a:pt x="940" y="1418"/>
                  </a:lnTo>
                  <a:lnTo>
                    <a:pt x="903" y="1440"/>
                  </a:lnTo>
                  <a:lnTo>
                    <a:pt x="884" y="1451"/>
                  </a:lnTo>
                  <a:cubicBezTo>
                    <a:pt x="809" y="1490"/>
                    <a:pt x="726" y="1509"/>
                    <a:pt x="644" y="1509"/>
                  </a:cubicBezTo>
                  <a:cubicBezTo>
                    <a:pt x="562" y="1509"/>
                    <a:pt x="480" y="1490"/>
                    <a:pt x="404" y="1451"/>
                  </a:cubicBezTo>
                  <a:cubicBezTo>
                    <a:pt x="274" y="1373"/>
                    <a:pt x="274" y="1248"/>
                    <a:pt x="404" y="1174"/>
                  </a:cubicBezTo>
                  <a:lnTo>
                    <a:pt x="670" y="1018"/>
                  </a:lnTo>
                  <a:lnTo>
                    <a:pt x="766" y="963"/>
                  </a:lnTo>
                  <a:lnTo>
                    <a:pt x="1110" y="767"/>
                  </a:lnTo>
                  <a:cubicBezTo>
                    <a:pt x="1110" y="756"/>
                    <a:pt x="1114" y="749"/>
                    <a:pt x="1121" y="737"/>
                  </a:cubicBezTo>
                  <a:lnTo>
                    <a:pt x="1121" y="737"/>
                  </a:lnTo>
                  <a:cubicBezTo>
                    <a:pt x="1117" y="749"/>
                    <a:pt x="1117" y="756"/>
                    <a:pt x="1117" y="763"/>
                  </a:cubicBezTo>
                  <a:lnTo>
                    <a:pt x="1539" y="519"/>
                  </a:lnTo>
                  <a:lnTo>
                    <a:pt x="2245" y="113"/>
                  </a:lnTo>
                  <a:cubicBezTo>
                    <a:pt x="2320" y="74"/>
                    <a:pt x="2403" y="55"/>
                    <a:pt x="2485" y="55"/>
                  </a:cubicBezTo>
                  <a:close/>
                  <a:moveTo>
                    <a:pt x="2486" y="1"/>
                  </a:moveTo>
                  <a:cubicBezTo>
                    <a:pt x="2353" y="1"/>
                    <a:pt x="2221" y="34"/>
                    <a:pt x="2100" y="98"/>
                  </a:cubicBezTo>
                  <a:lnTo>
                    <a:pt x="1365" y="523"/>
                  </a:lnTo>
                  <a:lnTo>
                    <a:pt x="445" y="1052"/>
                  </a:lnTo>
                  <a:lnTo>
                    <a:pt x="260" y="1159"/>
                  </a:lnTo>
                  <a:cubicBezTo>
                    <a:pt x="182" y="1203"/>
                    <a:pt x="116" y="1266"/>
                    <a:pt x="67" y="1344"/>
                  </a:cubicBezTo>
                  <a:cubicBezTo>
                    <a:pt x="23" y="1418"/>
                    <a:pt x="1" y="1499"/>
                    <a:pt x="1" y="1584"/>
                  </a:cubicBezTo>
                  <a:cubicBezTo>
                    <a:pt x="1" y="1636"/>
                    <a:pt x="19" y="1684"/>
                    <a:pt x="49" y="1724"/>
                  </a:cubicBezTo>
                  <a:cubicBezTo>
                    <a:pt x="82" y="1772"/>
                    <a:pt x="130" y="1817"/>
                    <a:pt x="186" y="1846"/>
                  </a:cubicBezTo>
                  <a:cubicBezTo>
                    <a:pt x="311" y="1918"/>
                    <a:pt x="476" y="1954"/>
                    <a:pt x="640" y="1954"/>
                  </a:cubicBezTo>
                  <a:cubicBezTo>
                    <a:pt x="805" y="1954"/>
                    <a:pt x="969" y="1918"/>
                    <a:pt x="1095" y="1846"/>
                  </a:cubicBezTo>
                  <a:lnTo>
                    <a:pt x="2012" y="1314"/>
                  </a:lnTo>
                  <a:lnTo>
                    <a:pt x="2932" y="786"/>
                  </a:lnTo>
                  <a:cubicBezTo>
                    <a:pt x="3061" y="712"/>
                    <a:pt x="3124" y="616"/>
                    <a:pt x="3124" y="523"/>
                  </a:cubicBezTo>
                  <a:cubicBezTo>
                    <a:pt x="3124" y="471"/>
                    <a:pt x="3117" y="427"/>
                    <a:pt x="3102" y="379"/>
                  </a:cubicBezTo>
                  <a:cubicBezTo>
                    <a:pt x="3087" y="335"/>
                    <a:pt x="3065" y="294"/>
                    <a:pt x="3039" y="253"/>
                  </a:cubicBezTo>
                  <a:cubicBezTo>
                    <a:pt x="2976" y="168"/>
                    <a:pt x="2891" y="98"/>
                    <a:pt x="2792" y="61"/>
                  </a:cubicBezTo>
                  <a:cubicBezTo>
                    <a:pt x="2693" y="21"/>
                    <a:pt x="2589" y="1"/>
                    <a:pt x="2486" y="1"/>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9"/>
            <p:cNvSpPr/>
            <p:nvPr/>
          </p:nvSpPr>
          <p:spPr>
            <a:xfrm>
              <a:off x="1516850" y="4797850"/>
              <a:ext cx="64525" cy="36425"/>
            </a:xfrm>
            <a:custGeom>
              <a:rect b="b" l="l" r="r" t="t"/>
              <a:pathLst>
                <a:path extrusionOk="0" h="1457" w="2581">
                  <a:moveTo>
                    <a:pt x="2207" y="1"/>
                  </a:moveTo>
                  <a:cubicBezTo>
                    <a:pt x="2125" y="1"/>
                    <a:pt x="2043" y="19"/>
                    <a:pt x="1967" y="56"/>
                  </a:cubicBezTo>
                  <a:lnTo>
                    <a:pt x="1265" y="466"/>
                  </a:lnTo>
                  <a:lnTo>
                    <a:pt x="840" y="710"/>
                  </a:lnTo>
                  <a:lnTo>
                    <a:pt x="836" y="714"/>
                  </a:lnTo>
                  <a:lnTo>
                    <a:pt x="492" y="910"/>
                  </a:lnTo>
                  <a:lnTo>
                    <a:pt x="396" y="965"/>
                  </a:lnTo>
                  <a:lnTo>
                    <a:pt x="130" y="1121"/>
                  </a:lnTo>
                  <a:cubicBezTo>
                    <a:pt x="0" y="1195"/>
                    <a:pt x="0" y="1320"/>
                    <a:pt x="130" y="1398"/>
                  </a:cubicBezTo>
                  <a:cubicBezTo>
                    <a:pt x="206" y="1437"/>
                    <a:pt x="288" y="1456"/>
                    <a:pt x="370" y="1456"/>
                  </a:cubicBezTo>
                  <a:cubicBezTo>
                    <a:pt x="452" y="1456"/>
                    <a:pt x="535" y="1437"/>
                    <a:pt x="610" y="1398"/>
                  </a:cubicBezTo>
                  <a:lnTo>
                    <a:pt x="629" y="1387"/>
                  </a:lnTo>
                  <a:lnTo>
                    <a:pt x="666" y="1365"/>
                  </a:lnTo>
                  <a:lnTo>
                    <a:pt x="810" y="1283"/>
                  </a:lnTo>
                  <a:lnTo>
                    <a:pt x="880" y="1243"/>
                  </a:lnTo>
                  <a:lnTo>
                    <a:pt x="1132" y="1098"/>
                  </a:lnTo>
                  <a:lnTo>
                    <a:pt x="1180" y="1073"/>
                  </a:lnTo>
                  <a:lnTo>
                    <a:pt x="1316" y="991"/>
                  </a:lnTo>
                  <a:lnTo>
                    <a:pt x="2447" y="337"/>
                  </a:lnTo>
                  <a:cubicBezTo>
                    <a:pt x="2580" y="259"/>
                    <a:pt x="2580" y="134"/>
                    <a:pt x="2447" y="56"/>
                  </a:cubicBezTo>
                  <a:cubicBezTo>
                    <a:pt x="2372" y="19"/>
                    <a:pt x="2289" y="1"/>
                    <a:pt x="2207" y="1"/>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9"/>
            <p:cNvSpPr/>
            <p:nvPr/>
          </p:nvSpPr>
          <p:spPr>
            <a:xfrm>
              <a:off x="1535700" y="48485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9"/>
            <p:cNvSpPr/>
            <p:nvPr/>
          </p:nvSpPr>
          <p:spPr>
            <a:xfrm>
              <a:off x="1510100" y="4809600"/>
              <a:ext cx="78100" cy="41325"/>
            </a:xfrm>
            <a:custGeom>
              <a:rect b="b" l="l" r="r" t="t"/>
              <a:pathLst>
                <a:path extrusionOk="0" h="1653" w="3124">
                  <a:moveTo>
                    <a:pt x="3120" y="0"/>
                  </a:moveTo>
                  <a:cubicBezTo>
                    <a:pt x="3120" y="93"/>
                    <a:pt x="3057" y="189"/>
                    <a:pt x="2932" y="263"/>
                  </a:cubicBezTo>
                  <a:lnTo>
                    <a:pt x="2011" y="795"/>
                  </a:lnTo>
                  <a:lnTo>
                    <a:pt x="1095" y="1323"/>
                  </a:lnTo>
                  <a:cubicBezTo>
                    <a:pt x="969" y="1395"/>
                    <a:pt x="805" y="1431"/>
                    <a:pt x="640" y="1431"/>
                  </a:cubicBezTo>
                  <a:cubicBezTo>
                    <a:pt x="476" y="1431"/>
                    <a:pt x="311" y="1395"/>
                    <a:pt x="185" y="1323"/>
                  </a:cubicBezTo>
                  <a:cubicBezTo>
                    <a:pt x="130" y="1294"/>
                    <a:pt x="82" y="1253"/>
                    <a:pt x="45" y="1201"/>
                  </a:cubicBezTo>
                  <a:cubicBezTo>
                    <a:pt x="15" y="1161"/>
                    <a:pt x="1" y="1113"/>
                    <a:pt x="1" y="1061"/>
                  </a:cubicBezTo>
                  <a:lnTo>
                    <a:pt x="1" y="1131"/>
                  </a:lnTo>
                  <a:cubicBezTo>
                    <a:pt x="1" y="1227"/>
                    <a:pt x="30" y="1323"/>
                    <a:pt x="89" y="1405"/>
                  </a:cubicBezTo>
                  <a:cubicBezTo>
                    <a:pt x="152" y="1490"/>
                    <a:pt x="237" y="1553"/>
                    <a:pt x="333" y="1593"/>
                  </a:cubicBezTo>
                  <a:cubicBezTo>
                    <a:pt x="433" y="1632"/>
                    <a:pt x="537" y="1652"/>
                    <a:pt x="641" y="1652"/>
                  </a:cubicBezTo>
                  <a:cubicBezTo>
                    <a:pt x="773" y="1652"/>
                    <a:pt x="905" y="1620"/>
                    <a:pt x="1025" y="1556"/>
                  </a:cubicBezTo>
                  <a:lnTo>
                    <a:pt x="1209" y="1449"/>
                  </a:lnTo>
                  <a:lnTo>
                    <a:pt x="1856" y="1076"/>
                  </a:lnTo>
                  <a:lnTo>
                    <a:pt x="2019" y="983"/>
                  </a:lnTo>
                  <a:lnTo>
                    <a:pt x="2503" y="702"/>
                  </a:lnTo>
                  <a:lnTo>
                    <a:pt x="2773" y="547"/>
                  </a:lnTo>
                  <a:lnTo>
                    <a:pt x="2865" y="495"/>
                  </a:lnTo>
                  <a:cubicBezTo>
                    <a:pt x="2943" y="447"/>
                    <a:pt x="3009" y="385"/>
                    <a:pt x="3057" y="311"/>
                  </a:cubicBezTo>
                  <a:cubicBezTo>
                    <a:pt x="3102" y="237"/>
                    <a:pt x="3124" y="152"/>
                    <a:pt x="3124" y="67"/>
                  </a:cubicBezTo>
                  <a:lnTo>
                    <a:pt x="3120" y="0"/>
                  </a:ln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9"/>
            <p:cNvSpPr/>
            <p:nvPr/>
          </p:nvSpPr>
          <p:spPr>
            <a:xfrm>
              <a:off x="1440525" y="4817225"/>
              <a:ext cx="78100" cy="48875"/>
            </a:xfrm>
            <a:custGeom>
              <a:rect b="b" l="l" r="r" t="t"/>
              <a:pathLst>
                <a:path extrusionOk="0" h="1955" w="3124">
                  <a:moveTo>
                    <a:pt x="643" y="51"/>
                  </a:moveTo>
                  <a:cubicBezTo>
                    <a:pt x="726" y="51"/>
                    <a:pt x="808" y="70"/>
                    <a:pt x="884" y="109"/>
                  </a:cubicBezTo>
                  <a:lnTo>
                    <a:pt x="1590" y="516"/>
                  </a:lnTo>
                  <a:lnTo>
                    <a:pt x="2011" y="760"/>
                  </a:lnTo>
                  <a:cubicBezTo>
                    <a:pt x="2011" y="752"/>
                    <a:pt x="2011" y="745"/>
                    <a:pt x="2007" y="737"/>
                  </a:cubicBezTo>
                  <a:lnTo>
                    <a:pt x="2007" y="737"/>
                  </a:lnTo>
                  <a:cubicBezTo>
                    <a:pt x="2015" y="745"/>
                    <a:pt x="2019" y="752"/>
                    <a:pt x="2019" y="763"/>
                  </a:cubicBezTo>
                  <a:lnTo>
                    <a:pt x="2362" y="963"/>
                  </a:lnTo>
                  <a:lnTo>
                    <a:pt x="2458" y="1018"/>
                  </a:lnTo>
                  <a:lnTo>
                    <a:pt x="2725" y="1170"/>
                  </a:lnTo>
                  <a:cubicBezTo>
                    <a:pt x="2858" y="1248"/>
                    <a:pt x="2858" y="1373"/>
                    <a:pt x="2725" y="1447"/>
                  </a:cubicBezTo>
                  <a:cubicBezTo>
                    <a:pt x="2649" y="1486"/>
                    <a:pt x="2566" y="1505"/>
                    <a:pt x="2484" y="1505"/>
                  </a:cubicBezTo>
                  <a:cubicBezTo>
                    <a:pt x="2402" y="1505"/>
                    <a:pt x="2320" y="1486"/>
                    <a:pt x="2244" y="1447"/>
                  </a:cubicBezTo>
                  <a:lnTo>
                    <a:pt x="2226" y="1436"/>
                  </a:lnTo>
                  <a:lnTo>
                    <a:pt x="2189" y="1418"/>
                  </a:lnTo>
                  <a:lnTo>
                    <a:pt x="2044" y="1333"/>
                  </a:lnTo>
                  <a:lnTo>
                    <a:pt x="1974" y="1292"/>
                  </a:lnTo>
                  <a:lnTo>
                    <a:pt x="1723" y="1148"/>
                  </a:lnTo>
                  <a:lnTo>
                    <a:pt x="1678" y="1122"/>
                  </a:lnTo>
                  <a:lnTo>
                    <a:pt x="1538" y="1041"/>
                  </a:lnTo>
                  <a:lnTo>
                    <a:pt x="1534" y="1041"/>
                  </a:lnTo>
                  <a:lnTo>
                    <a:pt x="403" y="386"/>
                  </a:lnTo>
                  <a:cubicBezTo>
                    <a:pt x="274" y="312"/>
                    <a:pt x="270" y="187"/>
                    <a:pt x="403" y="109"/>
                  </a:cubicBezTo>
                  <a:cubicBezTo>
                    <a:pt x="479" y="70"/>
                    <a:pt x="561" y="51"/>
                    <a:pt x="643" y="51"/>
                  </a:cubicBezTo>
                  <a:close/>
                  <a:moveTo>
                    <a:pt x="639" y="1"/>
                  </a:moveTo>
                  <a:cubicBezTo>
                    <a:pt x="535" y="1"/>
                    <a:pt x="432" y="21"/>
                    <a:pt x="333" y="61"/>
                  </a:cubicBezTo>
                  <a:cubicBezTo>
                    <a:pt x="233" y="102"/>
                    <a:pt x="144" y="168"/>
                    <a:pt x="85" y="257"/>
                  </a:cubicBezTo>
                  <a:cubicBezTo>
                    <a:pt x="30" y="335"/>
                    <a:pt x="0" y="427"/>
                    <a:pt x="0" y="523"/>
                  </a:cubicBezTo>
                  <a:cubicBezTo>
                    <a:pt x="4" y="615"/>
                    <a:pt x="67" y="712"/>
                    <a:pt x="193" y="786"/>
                  </a:cubicBezTo>
                  <a:lnTo>
                    <a:pt x="1113" y="1318"/>
                  </a:lnTo>
                  <a:lnTo>
                    <a:pt x="2030" y="1846"/>
                  </a:lnTo>
                  <a:cubicBezTo>
                    <a:pt x="2155" y="1918"/>
                    <a:pt x="2320" y="1954"/>
                    <a:pt x="2484" y="1954"/>
                  </a:cubicBezTo>
                  <a:cubicBezTo>
                    <a:pt x="2649" y="1954"/>
                    <a:pt x="2813" y="1918"/>
                    <a:pt x="2939" y="1846"/>
                  </a:cubicBezTo>
                  <a:cubicBezTo>
                    <a:pt x="2991" y="1817"/>
                    <a:pt x="3039" y="1776"/>
                    <a:pt x="3076" y="1724"/>
                  </a:cubicBezTo>
                  <a:cubicBezTo>
                    <a:pt x="3105" y="1684"/>
                    <a:pt x="3120" y="1636"/>
                    <a:pt x="3124" y="1588"/>
                  </a:cubicBezTo>
                  <a:cubicBezTo>
                    <a:pt x="3124" y="1503"/>
                    <a:pt x="3102" y="1418"/>
                    <a:pt x="3057" y="1344"/>
                  </a:cubicBezTo>
                  <a:cubicBezTo>
                    <a:pt x="3009" y="1270"/>
                    <a:pt x="2943" y="1203"/>
                    <a:pt x="2865" y="1159"/>
                  </a:cubicBezTo>
                  <a:lnTo>
                    <a:pt x="2680" y="1055"/>
                  </a:lnTo>
                  <a:lnTo>
                    <a:pt x="1756" y="523"/>
                  </a:lnTo>
                  <a:lnTo>
                    <a:pt x="1024" y="98"/>
                  </a:lnTo>
                  <a:cubicBezTo>
                    <a:pt x="904" y="34"/>
                    <a:pt x="771" y="1"/>
                    <a:pt x="639" y="1"/>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9"/>
            <p:cNvSpPr/>
            <p:nvPr/>
          </p:nvSpPr>
          <p:spPr>
            <a:xfrm>
              <a:off x="1447275" y="4818475"/>
              <a:ext cx="64700" cy="36500"/>
            </a:xfrm>
            <a:custGeom>
              <a:rect b="b" l="l" r="r" t="t"/>
              <a:pathLst>
                <a:path extrusionOk="0" h="1460" w="2588">
                  <a:moveTo>
                    <a:pt x="377" y="1"/>
                  </a:moveTo>
                  <a:cubicBezTo>
                    <a:pt x="295" y="1"/>
                    <a:pt x="213" y="20"/>
                    <a:pt x="137" y="59"/>
                  </a:cubicBezTo>
                  <a:cubicBezTo>
                    <a:pt x="0" y="137"/>
                    <a:pt x="4" y="262"/>
                    <a:pt x="137" y="340"/>
                  </a:cubicBezTo>
                  <a:lnTo>
                    <a:pt x="1268" y="994"/>
                  </a:lnTo>
                  <a:lnTo>
                    <a:pt x="1408" y="1076"/>
                  </a:lnTo>
                  <a:lnTo>
                    <a:pt x="1453" y="1101"/>
                  </a:lnTo>
                  <a:lnTo>
                    <a:pt x="1704" y="1246"/>
                  </a:lnTo>
                  <a:lnTo>
                    <a:pt x="1774" y="1286"/>
                  </a:lnTo>
                  <a:lnTo>
                    <a:pt x="1922" y="1368"/>
                  </a:lnTo>
                  <a:lnTo>
                    <a:pt x="1956" y="1390"/>
                  </a:lnTo>
                  <a:lnTo>
                    <a:pt x="1974" y="1401"/>
                  </a:lnTo>
                  <a:cubicBezTo>
                    <a:pt x="2050" y="1440"/>
                    <a:pt x="2132" y="1459"/>
                    <a:pt x="2214" y="1459"/>
                  </a:cubicBezTo>
                  <a:cubicBezTo>
                    <a:pt x="2296" y="1459"/>
                    <a:pt x="2379" y="1440"/>
                    <a:pt x="2455" y="1401"/>
                  </a:cubicBezTo>
                  <a:cubicBezTo>
                    <a:pt x="2588" y="1323"/>
                    <a:pt x="2588" y="1198"/>
                    <a:pt x="2455" y="1124"/>
                  </a:cubicBezTo>
                  <a:lnTo>
                    <a:pt x="2192" y="968"/>
                  </a:lnTo>
                  <a:lnTo>
                    <a:pt x="2092" y="917"/>
                  </a:lnTo>
                  <a:lnTo>
                    <a:pt x="1749" y="717"/>
                  </a:lnTo>
                  <a:lnTo>
                    <a:pt x="1745" y="713"/>
                  </a:lnTo>
                  <a:lnTo>
                    <a:pt x="1320" y="469"/>
                  </a:lnTo>
                  <a:lnTo>
                    <a:pt x="617" y="59"/>
                  </a:lnTo>
                  <a:cubicBezTo>
                    <a:pt x="542" y="20"/>
                    <a:pt x="459" y="1"/>
                    <a:pt x="377" y="1"/>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9"/>
            <p:cNvSpPr/>
            <p:nvPr/>
          </p:nvSpPr>
          <p:spPr>
            <a:xfrm>
              <a:off x="1440525" y="4830200"/>
              <a:ext cx="78200" cy="41375"/>
            </a:xfrm>
            <a:custGeom>
              <a:rect b="b" l="l" r="r" t="t"/>
              <a:pathLst>
                <a:path extrusionOk="0" h="1655" w="3128">
                  <a:moveTo>
                    <a:pt x="4" y="0"/>
                  </a:moveTo>
                  <a:cubicBezTo>
                    <a:pt x="4" y="5"/>
                    <a:pt x="4" y="11"/>
                    <a:pt x="4" y="16"/>
                  </a:cubicBezTo>
                  <a:lnTo>
                    <a:pt x="4" y="16"/>
                  </a:lnTo>
                  <a:lnTo>
                    <a:pt x="4" y="0"/>
                  </a:lnTo>
                  <a:close/>
                  <a:moveTo>
                    <a:pt x="4" y="16"/>
                  </a:moveTo>
                  <a:lnTo>
                    <a:pt x="4" y="71"/>
                  </a:lnTo>
                  <a:cubicBezTo>
                    <a:pt x="0" y="156"/>
                    <a:pt x="26" y="237"/>
                    <a:pt x="71" y="311"/>
                  </a:cubicBezTo>
                  <a:cubicBezTo>
                    <a:pt x="119" y="388"/>
                    <a:pt x="181" y="451"/>
                    <a:pt x="263" y="496"/>
                  </a:cubicBezTo>
                  <a:lnTo>
                    <a:pt x="355" y="551"/>
                  </a:lnTo>
                  <a:lnTo>
                    <a:pt x="625" y="706"/>
                  </a:lnTo>
                  <a:lnTo>
                    <a:pt x="1109" y="987"/>
                  </a:lnTo>
                  <a:lnTo>
                    <a:pt x="1272" y="1080"/>
                  </a:lnTo>
                  <a:lnTo>
                    <a:pt x="1919" y="1453"/>
                  </a:lnTo>
                  <a:lnTo>
                    <a:pt x="2104" y="1560"/>
                  </a:lnTo>
                  <a:cubicBezTo>
                    <a:pt x="2222" y="1623"/>
                    <a:pt x="2356" y="1655"/>
                    <a:pt x="2490" y="1655"/>
                  </a:cubicBezTo>
                  <a:cubicBezTo>
                    <a:pt x="2593" y="1655"/>
                    <a:pt x="2697" y="1636"/>
                    <a:pt x="2795" y="1597"/>
                  </a:cubicBezTo>
                  <a:cubicBezTo>
                    <a:pt x="2891" y="1557"/>
                    <a:pt x="2976" y="1490"/>
                    <a:pt x="3039" y="1405"/>
                  </a:cubicBezTo>
                  <a:cubicBezTo>
                    <a:pt x="3094" y="1327"/>
                    <a:pt x="3127" y="1231"/>
                    <a:pt x="3127" y="1135"/>
                  </a:cubicBezTo>
                  <a:lnTo>
                    <a:pt x="3127" y="1065"/>
                  </a:lnTo>
                  <a:cubicBezTo>
                    <a:pt x="3124" y="1117"/>
                    <a:pt x="3105" y="1165"/>
                    <a:pt x="3076" y="1205"/>
                  </a:cubicBezTo>
                  <a:cubicBezTo>
                    <a:pt x="3039" y="1257"/>
                    <a:pt x="2991" y="1298"/>
                    <a:pt x="2939" y="1327"/>
                  </a:cubicBezTo>
                  <a:cubicBezTo>
                    <a:pt x="2813" y="1399"/>
                    <a:pt x="2649" y="1435"/>
                    <a:pt x="2484" y="1435"/>
                  </a:cubicBezTo>
                  <a:cubicBezTo>
                    <a:pt x="2320" y="1435"/>
                    <a:pt x="2155" y="1399"/>
                    <a:pt x="2030" y="1327"/>
                  </a:cubicBezTo>
                  <a:lnTo>
                    <a:pt x="1109" y="799"/>
                  </a:lnTo>
                  <a:lnTo>
                    <a:pt x="193" y="267"/>
                  </a:lnTo>
                  <a:cubicBezTo>
                    <a:pt x="74" y="196"/>
                    <a:pt x="8" y="107"/>
                    <a:pt x="4" y="16"/>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9"/>
            <p:cNvSpPr/>
            <p:nvPr/>
          </p:nvSpPr>
          <p:spPr>
            <a:xfrm>
              <a:off x="1578850" y="4448825"/>
              <a:ext cx="69250" cy="87350"/>
            </a:xfrm>
            <a:custGeom>
              <a:rect b="b" l="l" r="r" t="t"/>
              <a:pathLst>
                <a:path extrusionOk="0" h="3494" w="2770">
                  <a:moveTo>
                    <a:pt x="3" y="454"/>
                  </a:moveTo>
                  <a:cubicBezTo>
                    <a:pt x="2" y="455"/>
                    <a:pt x="1" y="455"/>
                    <a:pt x="1" y="455"/>
                  </a:cubicBezTo>
                  <a:lnTo>
                    <a:pt x="3" y="454"/>
                  </a:lnTo>
                  <a:close/>
                  <a:moveTo>
                    <a:pt x="969" y="1"/>
                  </a:moveTo>
                  <a:cubicBezTo>
                    <a:pt x="846" y="1"/>
                    <a:pt x="735" y="30"/>
                    <a:pt x="640" y="86"/>
                  </a:cubicBezTo>
                  <a:lnTo>
                    <a:pt x="3" y="454"/>
                  </a:lnTo>
                  <a:lnTo>
                    <a:pt x="3" y="454"/>
                  </a:lnTo>
                  <a:cubicBezTo>
                    <a:pt x="99" y="399"/>
                    <a:pt x="210" y="370"/>
                    <a:pt x="332" y="370"/>
                  </a:cubicBezTo>
                  <a:cubicBezTo>
                    <a:pt x="500" y="370"/>
                    <a:pt x="689" y="425"/>
                    <a:pt x="888" y="540"/>
                  </a:cubicBezTo>
                  <a:cubicBezTo>
                    <a:pt x="1575" y="940"/>
                    <a:pt x="2130" y="1901"/>
                    <a:pt x="2130" y="2692"/>
                  </a:cubicBezTo>
                  <a:cubicBezTo>
                    <a:pt x="2130" y="3087"/>
                    <a:pt x="1989" y="3361"/>
                    <a:pt x="1767" y="3494"/>
                  </a:cubicBezTo>
                  <a:lnTo>
                    <a:pt x="2403" y="3124"/>
                  </a:lnTo>
                  <a:cubicBezTo>
                    <a:pt x="2629" y="2995"/>
                    <a:pt x="2769" y="2718"/>
                    <a:pt x="2769" y="2322"/>
                  </a:cubicBezTo>
                  <a:cubicBezTo>
                    <a:pt x="2769" y="1531"/>
                    <a:pt x="2215" y="570"/>
                    <a:pt x="1527" y="171"/>
                  </a:cubicBezTo>
                  <a:cubicBezTo>
                    <a:pt x="1326" y="55"/>
                    <a:pt x="1136" y="1"/>
                    <a:pt x="969" y="1"/>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9"/>
            <p:cNvSpPr/>
            <p:nvPr/>
          </p:nvSpPr>
          <p:spPr>
            <a:xfrm>
              <a:off x="1569700" y="4458100"/>
              <a:ext cx="62400" cy="80150"/>
            </a:xfrm>
            <a:custGeom>
              <a:rect b="b" l="l" r="r" t="t"/>
              <a:pathLst>
                <a:path extrusionOk="0" h="3206" w="2496">
                  <a:moveTo>
                    <a:pt x="694" y="1"/>
                  </a:moveTo>
                  <a:cubicBezTo>
                    <a:pt x="287" y="1"/>
                    <a:pt x="7" y="324"/>
                    <a:pt x="4" y="883"/>
                  </a:cubicBezTo>
                  <a:cubicBezTo>
                    <a:pt x="1" y="1674"/>
                    <a:pt x="559" y="2639"/>
                    <a:pt x="1246" y="3034"/>
                  </a:cubicBezTo>
                  <a:cubicBezTo>
                    <a:pt x="1447" y="3151"/>
                    <a:pt x="1637" y="3206"/>
                    <a:pt x="1805" y="3206"/>
                  </a:cubicBezTo>
                  <a:cubicBezTo>
                    <a:pt x="2214" y="3206"/>
                    <a:pt x="2496" y="2881"/>
                    <a:pt x="2496" y="2321"/>
                  </a:cubicBezTo>
                  <a:cubicBezTo>
                    <a:pt x="2496" y="1530"/>
                    <a:pt x="1941" y="569"/>
                    <a:pt x="1254" y="173"/>
                  </a:cubicBezTo>
                  <a:cubicBezTo>
                    <a:pt x="1052" y="56"/>
                    <a:pt x="862" y="1"/>
                    <a:pt x="694" y="1"/>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9"/>
            <p:cNvSpPr/>
            <p:nvPr/>
          </p:nvSpPr>
          <p:spPr>
            <a:xfrm>
              <a:off x="1497900" y="4480100"/>
              <a:ext cx="116375" cy="87800"/>
            </a:xfrm>
            <a:custGeom>
              <a:rect b="b" l="l" r="r" t="t"/>
              <a:pathLst>
                <a:path extrusionOk="0" h="3512" w="4655">
                  <a:moveTo>
                    <a:pt x="3861" y="1"/>
                  </a:moveTo>
                  <a:cubicBezTo>
                    <a:pt x="3809" y="1"/>
                    <a:pt x="3761" y="13"/>
                    <a:pt x="3719" y="36"/>
                  </a:cubicBezTo>
                  <a:lnTo>
                    <a:pt x="160" y="2143"/>
                  </a:lnTo>
                  <a:cubicBezTo>
                    <a:pt x="64" y="2198"/>
                    <a:pt x="1" y="2320"/>
                    <a:pt x="1" y="2494"/>
                  </a:cubicBezTo>
                  <a:cubicBezTo>
                    <a:pt x="1" y="2842"/>
                    <a:pt x="245" y="3263"/>
                    <a:pt x="544" y="3437"/>
                  </a:cubicBezTo>
                  <a:cubicBezTo>
                    <a:pt x="633" y="3487"/>
                    <a:pt x="716" y="3511"/>
                    <a:pt x="790" y="3511"/>
                  </a:cubicBezTo>
                  <a:cubicBezTo>
                    <a:pt x="846" y="3511"/>
                    <a:pt x="897" y="3497"/>
                    <a:pt x="940" y="3470"/>
                  </a:cubicBezTo>
                  <a:lnTo>
                    <a:pt x="940" y="3470"/>
                  </a:lnTo>
                  <a:cubicBezTo>
                    <a:pt x="938" y="3471"/>
                    <a:pt x="935" y="3472"/>
                    <a:pt x="932" y="3474"/>
                  </a:cubicBezTo>
                  <a:lnTo>
                    <a:pt x="949" y="3464"/>
                  </a:lnTo>
                  <a:lnTo>
                    <a:pt x="949" y="3464"/>
                  </a:lnTo>
                  <a:cubicBezTo>
                    <a:pt x="946" y="3466"/>
                    <a:pt x="943" y="3468"/>
                    <a:pt x="940" y="3470"/>
                  </a:cubicBezTo>
                  <a:lnTo>
                    <a:pt x="940" y="3470"/>
                  </a:lnTo>
                  <a:cubicBezTo>
                    <a:pt x="944" y="3467"/>
                    <a:pt x="948" y="3465"/>
                    <a:pt x="950" y="3463"/>
                  </a:cubicBezTo>
                  <a:lnTo>
                    <a:pt x="950" y="3463"/>
                  </a:lnTo>
                  <a:lnTo>
                    <a:pt x="949" y="3464"/>
                  </a:lnTo>
                  <a:lnTo>
                    <a:pt x="949" y="3464"/>
                  </a:lnTo>
                  <a:cubicBezTo>
                    <a:pt x="950" y="3463"/>
                    <a:pt x="950" y="3463"/>
                    <a:pt x="951" y="3463"/>
                  </a:cubicBezTo>
                  <a:lnTo>
                    <a:pt x="951" y="3463"/>
                  </a:lnTo>
                  <a:cubicBezTo>
                    <a:pt x="951" y="3463"/>
                    <a:pt x="950" y="3463"/>
                    <a:pt x="950" y="3463"/>
                  </a:cubicBezTo>
                  <a:lnTo>
                    <a:pt x="950" y="3463"/>
                  </a:lnTo>
                  <a:lnTo>
                    <a:pt x="4492" y="1370"/>
                  </a:lnTo>
                  <a:cubicBezTo>
                    <a:pt x="4592" y="1311"/>
                    <a:pt x="4651" y="1193"/>
                    <a:pt x="4651" y="1019"/>
                  </a:cubicBezTo>
                  <a:cubicBezTo>
                    <a:pt x="4654" y="676"/>
                    <a:pt x="4410" y="250"/>
                    <a:pt x="4107" y="77"/>
                  </a:cubicBezTo>
                  <a:cubicBezTo>
                    <a:pt x="4019" y="25"/>
                    <a:pt x="3935" y="1"/>
                    <a:pt x="3861" y="1"/>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9"/>
            <p:cNvSpPr/>
            <p:nvPr/>
          </p:nvSpPr>
          <p:spPr>
            <a:xfrm>
              <a:off x="1468900" y="4493575"/>
              <a:ext cx="90950" cy="114675"/>
            </a:xfrm>
            <a:custGeom>
              <a:rect b="b" l="l" r="r" t="t"/>
              <a:pathLst>
                <a:path extrusionOk="0" h="4587" w="3638">
                  <a:moveTo>
                    <a:pt x="3" y="593"/>
                  </a:moveTo>
                  <a:cubicBezTo>
                    <a:pt x="2" y="594"/>
                    <a:pt x="1" y="594"/>
                    <a:pt x="0" y="595"/>
                  </a:cubicBezTo>
                  <a:lnTo>
                    <a:pt x="3" y="593"/>
                  </a:lnTo>
                  <a:close/>
                  <a:moveTo>
                    <a:pt x="1267" y="0"/>
                  </a:moveTo>
                  <a:cubicBezTo>
                    <a:pt x="1108" y="0"/>
                    <a:pt x="963" y="38"/>
                    <a:pt x="839" y="111"/>
                  </a:cubicBezTo>
                  <a:lnTo>
                    <a:pt x="3" y="593"/>
                  </a:lnTo>
                  <a:lnTo>
                    <a:pt x="3" y="593"/>
                  </a:lnTo>
                  <a:cubicBezTo>
                    <a:pt x="128" y="521"/>
                    <a:pt x="272" y="484"/>
                    <a:pt x="431" y="484"/>
                  </a:cubicBezTo>
                  <a:cubicBezTo>
                    <a:pt x="654" y="484"/>
                    <a:pt x="904" y="557"/>
                    <a:pt x="1168" y="709"/>
                  </a:cubicBezTo>
                  <a:cubicBezTo>
                    <a:pt x="2070" y="1231"/>
                    <a:pt x="2802" y="2498"/>
                    <a:pt x="2798" y="3537"/>
                  </a:cubicBezTo>
                  <a:cubicBezTo>
                    <a:pt x="2798" y="4050"/>
                    <a:pt x="2614" y="4415"/>
                    <a:pt x="2323" y="4586"/>
                  </a:cubicBezTo>
                  <a:lnTo>
                    <a:pt x="2323" y="4586"/>
                  </a:lnTo>
                  <a:lnTo>
                    <a:pt x="3157" y="4099"/>
                  </a:lnTo>
                  <a:cubicBezTo>
                    <a:pt x="3449" y="3929"/>
                    <a:pt x="3634" y="3567"/>
                    <a:pt x="3634" y="3049"/>
                  </a:cubicBezTo>
                  <a:cubicBezTo>
                    <a:pt x="3637" y="2011"/>
                    <a:pt x="2909" y="746"/>
                    <a:pt x="2003" y="225"/>
                  </a:cubicBezTo>
                  <a:cubicBezTo>
                    <a:pt x="1739" y="73"/>
                    <a:pt x="1489" y="0"/>
                    <a:pt x="1267" y="0"/>
                  </a:cubicBezTo>
                  <a:close/>
                  <a:moveTo>
                    <a:pt x="2323" y="4586"/>
                  </a:moveTo>
                  <a:lnTo>
                    <a:pt x="2321" y="4587"/>
                  </a:lnTo>
                  <a:cubicBezTo>
                    <a:pt x="2322" y="4587"/>
                    <a:pt x="2323" y="4586"/>
                    <a:pt x="2323" y="4586"/>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9"/>
            <p:cNvSpPr/>
            <p:nvPr/>
          </p:nvSpPr>
          <p:spPr>
            <a:xfrm>
              <a:off x="1456875" y="4505700"/>
              <a:ext cx="82075" cy="105350"/>
            </a:xfrm>
            <a:custGeom>
              <a:rect b="b" l="l" r="r" t="t"/>
              <a:pathLst>
                <a:path extrusionOk="0" h="4214" w="3283">
                  <a:moveTo>
                    <a:pt x="913" y="0"/>
                  </a:moveTo>
                  <a:cubicBezTo>
                    <a:pt x="376" y="0"/>
                    <a:pt x="7" y="424"/>
                    <a:pt x="4" y="1160"/>
                  </a:cubicBezTo>
                  <a:cubicBezTo>
                    <a:pt x="1" y="2198"/>
                    <a:pt x="732" y="3466"/>
                    <a:pt x="1638" y="3987"/>
                  </a:cubicBezTo>
                  <a:cubicBezTo>
                    <a:pt x="1902" y="4141"/>
                    <a:pt x="2151" y="4213"/>
                    <a:pt x="2372" y="4213"/>
                  </a:cubicBezTo>
                  <a:cubicBezTo>
                    <a:pt x="2907" y="4213"/>
                    <a:pt x="3277" y="3787"/>
                    <a:pt x="3279" y="3052"/>
                  </a:cubicBezTo>
                  <a:cubicBezTo>
                    <a:pt x="3283" y="2013"/>
                    <a:pt x="2551" y="746"/>
                    <a:pt x="1649" y="224"/>
                  </a:cubicBezTo>
                  <a:cubicBezTo>
                    <a:pt x="1385" y="72"/>
                    <a:pt x="1135" y="0"/>
                    <a:pt x="913" y="0"/>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9"/>
            <p:cNvSpPr/>
            <p:nvPr/>
          </p:nvSpPr>
          <p:spPr>
            <a:xfrm>
              <a:off x="1271425" y="4519425"/>
              <a:ext cx="254975" cy="198425"/>
            </a:xfrm>
            <a:custGeom>
              <a:rect b="b" l="l" r="r" t="t"/>
              <a:pathLst>
                <a:path extrusionOk="0" h="7937" w="10199">
                  <a:moveTo>
                    <a:pt x="8272" y="0"/>
                  </a:moveTo>
                  <a:cubicBezTo>
                    <a:pt x="8143" y="0"/>
                    <a:pt x="8025" y="31"/>
                    <a:pt x="7925" y="89"/>
                  </a:cubicBezTo>
                  <a:lnTo>
                    <a:pt x="0" y="4695"/>
                  </a:lnTo>
                  <a:cubicBezTo>
                    <a:pt x="101" y="4638"/>
                    <a:pt x="218" y="4608"/>
                    <a:pt x="347" y="4608"/>
                  </a:cubicBezTo>
                  <a:cubicBezTo>
                    <a:pt x="526" y="4608"/>
                    <a:pt x="728" y="4665"/>
                    <a:pt x="943" y="4787"/>
                  </a:cubicBezTo>
                  <a:cubicBezTo>
                    <a:pt x="1678" y="5213"/>
                    <a:pt x="2273" y="6240"/>
                    <a:pt x="2270" y="7083"/>
                  </a:cubicBezTo>
                  <a:cubicBezTo>
                    <a:pt x="2270" y="7499"/>
                    <a:pt x="2126" y="7792"/>
                    <a:pt x="1891" y="7931"/>
                  </a:cubicBezTo>
                  <a:lnTo>
                    <a:pt x="1891" y="7931"/>
                  </a:lnTo>
                  <a:lnTo>
                    <a:pt x="9806" y="3331"/>
                  </a:lnTo>
                  <a:cubicBezTo>
                    <a:pt x="10047" y="3194"/>
                    <a:pt x="10194" y="2899"/>
                    <a:pt x="10194" y="2477"/>
                  </a:cubicBezTo>
                  <a:cubicBezTo>
                    <a:pt x="10198" y="1635"/>
                    <a:pt x="9603" y="607"/>
                    <a:pt x="8871" y="182"/>
                  </a:cubicBezTo>
                  <a:cubicBezTo>
                    <a:pt x="8656" y="59"/>
                    <a:pt x="8452" y="0"/>
                    <a:pt x="8272" y="0"/>
                  </a:cubicBezTo>
                  <a:close/>
                  <a:moveTo>
                    <a:pt x="1891" y="7931"/>
                  </a:moveTo>
                  <a:lnTo>
                    <a:pt x="1882" y="7937"/>
                  </a:lnTo>
                  <a:cubicBezTo>
                    <a:pt x="1885" y="7935"/>
                    <a:pt x="1888" y="7933"/>
                    <a:pt x="1891" y="7931"/>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9"/>
            <p:cNvSpPr/>
            <p:nvPr/>
          </p:nvSpPr>
          <p:spPr>
            <a:xfrm>
              <a:off x="1261625" y="4634575"/>
              <a:ext cx="66650" cy="85550"/>
            </a:xfrm>
            <a:custGeom>
              <a:rect b="b" l="l" r="r" t="t"/>
              <a:pathLst>
                <a:path extrusionOk="0" h="3422" w="2666">
                  <a:moveTo>
                    <a:pt x="741" y="1"/>
                  </a:moveTo>
                  <a:cubicBezTo>
                    <a:pt x="305" y="1"/>
                    <a:pt x="3" y="345"/>
                    <a:pt x="0" y="943"/>
                  </a:cubicBezTo>
                  <a:cubicBezTo>
                    <a:pt x="0" y="1786"/>
                    <a:pt x="592" y="2813"/>
                    <a:pt x="1327" y="3238"/>
                  </a:cubicBezTo>
                  <a:cubicBezTo>
                    <a:pt x="1542" y="3362"/>
                    <a:pt x="1745" y="3421"/>
                    <a:pt x="1925" y="3421"/>
                  </a:cubicBezTo>
                  <a:cubicBezTo>
                    <a:pt x="2360" y="3421"/>
                    <a:pt x="2659" y="3076"/>
                    <a:pt x="2662" y="2477"/>
                  </a:cubicBezTo>
                  <a:cubicBezTo>
                    <a:pt x="2665" y="1634"/>
                    <a:pt x="2070" y="607"/>
                    <a:pt x="1335" y="181"/>
                  </a:cubicBezTo>
                  <a:cubicBezTo>
                    <a:pt x="1122" y="59"/>
                    <a:pt x="920" y="1"/>
                    <a:pt x="74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9"/>
            <p:cNvSpPr/>
            <p:nvPr/>
          </p:nvSpPr>
          <p:spPr>
            <a:xfrm>
              <a:off x="1246650" y="4664350"/>
              <a:ext cx="57325" cy="50075"/>
            </a:xfrm>
            <a:custGeom>
              <a:rect b="b" l="l" r="r" t="t"/>
              <a:pathLst>
                <a:path extrusionOk="0" h="2003" w="2293">
                  <a:moveTo>
                    <a:pt x="4" y="977"/>
                  </a:moveTo>
                  <a:lnTo>
                    <a:pt x="4" y="977"/>
                  </a:lnTo>
                  <a:cubicBezTo>
                    <a:pt x="3" y="978"/>
                    <a:pt x="2" y="978"/>
                    <a:pt x="1" y="979"/>
                  </a:cubicBezTo>
                  <a:lnTo>
                    <a:pt x="4" y="977"/>
                  </a:lnTo>
                  <a:close/>
                  <a:moveTo>
                    <a:pt x="1685" y="0"/>
                  </a:moveTo>
                  <a:cubicBezTo>
                    <a:pt x="1643" y="0"/>
                    <a:pt x="1605" y="10"/>
                    <a:pt x="1571" y="29"/>
                  </a:cubicBezTo>
                  <a:lnTo>
                    <a:pt x="4" y="977"/>
                  </a:lnTo>
                  <a:lnTo>
                    <a:pt x="4" y="977"/>
                  </a:lnTo>
                  <a:cubicBezTo>
                    <a:pt x="35" y="959"/>
                    <a:pt x="71" y="950"/>
                    <a:pt x="110" y="950"/>
                  </a:cubicBezTo>
                  <a:cubicBezTo>
                    <a:pt x="168" y="950"/>
                    <a:pt x="233" y="969"/>
                    <a:pt x="300" y="1009"/>
                  </a:cubicBezTo>
                  <a:cubicBezTo>
                    <a:pt x="533" y="1142"/>
                    <a:pt x="721" y="1467"/>
                    <a:pt x="721" y="1733"/>
                  </a:cubicBezTo>
                  <a:cubicBezTo>
                    <a:pt x="721" y="1865"/>
                    <a:pt x="674" y="1958"/>
                    <a:pt x="601" y="2002"/>
                  </a:cubicBezTo>
                  <a:lnTo>
                    <a:pt x="601" y="2002"/>
                  </a:lnTo>
                  <a:lnTo>
                    <a:pt x="2170" y="1053"/>
                  </a:lnTo>
                  <a:cubicBezTo>
                    <a:pt x="2244" y="1009"/>
                    <a:pt x="2292" y="916"/>
                    <a:pt x="2292" y="783"/>
                  </a:cubicBezTo>
                  <a:cubicBezTo>
                    <a:pt x="2292" y="517"/>
                    <a:pt x="2104" y="192"/>
                    <a:pt x="1871" y="59"/>
                  </a:cubicBezTo>
                  <a:cubicBezTo>
                    <a:pt x="1805" y="18"/>
                    <a:pt x="1742" y="0"/>
                    <a:pt x="1685" y="0"/>
                  </a:cubicBezTo>
                  <a:close/>
                  <a:moveTo>
                    <a:pt x="601" y="2002"/>
                  </a:moveTo>
                  <a:lnTo>
                    <a:pt x="599" y="2003"/>
                  </a:lnTo>
                  <a:cubicBezTo>
                    <a:pt x="600" y="2003"/>
                    <a:pt x="600" y="2002"/>
                    <a:pt x="601" y="2002"/>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9"/>
            <p:cNvSpPr/>
            <p:nvPr/>
          </p:nvSpPr>
          <p:spPr>
            <a:xfrm>
              <a:off x="1243500" y="4688075"/>
              <a:ext cx="21200" cy="27150"/>
            </a:xfrm>
            <a:custGeom>
              <a:rect b="b" l="l" r="r" t="t"/>
              <a:pathLst>
                <a:path extrusionOk="0" h="1086" w="848">
                  <a:moveTo>
                    <a:pt x="237" y="1"/>
                  </a:moveTo>
                  <a:cubicBezTo>
                    <a:pt x="99" y="1"/>
                    <a:pt x="3" y="111"/>
                    <a:pt x="1" y="300"/>
                  </a:cubicBezTo>
                  <a:cubicBezTo>
                    <a:pt x="1" y="566"/>
                    <a:pt x="189" y="891"/>
                    <a:pt x="422" y="1028"/>
                  </a:cubicBezTo>
                  <a:cubicBezTo>
                    <a:pt x="490" y="1067"/>
                    <a:pt x="554" y="1085"/>
                    <a:pt x="610" y="1085"/>
                  </a:cubicBezTo>
                  <a:cubicBezTo>
                    <a:pt x="749" y="1085"/>
                    <a:pt x="844" y="976"/>
                    <a:pt x="844" y="784"/>
                  </a:cubicBezTo>
                  <a:cubicBezTo>
                    <a:pt x="847" y="518"/>
                    <a:pt x="659" y="193"/>
                    <a:pt x="426" y="60"/>
                  </a:cubicBezTo>
                  <a:cubicBezTo>
                    <a:pt x="358" y="20"/>
                    <a:pt x="294" y="1"/>
                    <a:pt x="2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9"/>
            <p:cNvSpPr/>
            <p:nvPr/>
          </p:nvSpPr>
          <p:spPr>
            <a:xfrm>
              <a:off x="1248325" y="4694200"/>
              <a:ext cx="11575" cy="14925"/>
            </a:xfrm>
            <a:custGeom>
              <a:rect b="b" l="l" r="r" t="t"/>
              <a:pathLst>
                <a:path extrusionOk="0" h="597" w="463">
                  <a:moveTo>
                    <a:pt x="125" y="1"/>
                  </a:moveTo>
                  <a:cubicBezTo>
                    <a:pt x="50" y="1"/>
                    <a:pt x="0" y="60"/>
                    <a:pt x="0" y="162"/>
                  </a:cubicBezTo>
                  <a:cubicBezTo>
                    <a:pt x="7" y="325"/>
                    <a:pt x="92" y="476"/>
                    <a:pt x="229" y="565"/>
                  </a:cubicBezTo>
                  <a:cubicBezTo>
                    <a:pt x="267" y="587"/>
                    <a:pt x="303" y="597"/>
                    <a:pt x="334" y="597"/>
                  </a:cubicBezTo>
                  <a:cubicBezTo>
                    <a:pt x="410" y="597"/>
                    <a:pt x="462" y="537"/>
                    <a:pt x="462" y="432"/>
                  </a:cubicBezTo>
                  <a:cubicBezTo>
                    <a:pt x="451" y="269"/>
                    <a:pt x="366" y="121"/>
                    <a:pt x="229" y="33"/>
                  </a:cubicBezTo>
                  <a:cubicBezTo>
                    <a:pt x="191" y="11"/>
                    <a:pt x="156" y="1"/>
                    <a:pt x="125" y="1"/>
                  </a:cubicBezTo>
                  <a:close/>
                </a:path>
              </a:pathLst>
            </a:custGeom>
            <a:solidFill>
              <a:srgbClr val="34C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9"/>
            <p:cNvSpPr/>
            <p:nvPr/>
          </p:nvSpPr>
          <p:spPr>
            <a:xfrm>
              <a:off x="1311725" y="4528600"/>
              <a:ext cx="173825" cy="106075"/>
            </a:xfrm>
            <a:custGeom>
              <a:rect b="b" l="l" r="r" t="t"/>
              <a:pathLst>
                <a:path extrusionOk="0" h="4243" w="6953">
                  <a:moveTo>
                    <a:pt x="6475" y="1"/>
                  </a:moveTo>
                  <a:cubicBezTo>
                    <a:pt x="6401" y="1"/>
                    <a:pt x="6324" y="20"/>
                    <a:pt x="6254" y="63"/>
                  </a:cubicBezTo>
                  <a:cubicBezTo>
                    <a:pt x="5618" y="436"/>
                    <a:pt x="1079" y="3034"/>
                    <a:pt x="410" y="3430"/>
                  </a:cubicBezTo>
                  <a:cubicBezTo>
                    <a:pt x="0" y="3671"/>
                    <a:pt x="255" y="4242"/>
                    <a:pt x="634" y="4242"/>
                  </a:cubicBezTo>
                  <a:cubicBezTo>
                    <a:pt x="703" y="4242"/>
                    <a:pt x="776" y="4223"/>
                    <a:pt x="850" y="4180"/>
                  </a:cubicBezTo>
                  <a:cubicBezTo>
                    <a:pt x="1534" y="3777"/>
                    <a:pt x="6143" y="1142"/>
                    <a:pt x="6697" y="813"/>
                  </a:cubicBezTo>
                  <a:cubicBezTo>
                    <a:pt x="6871" y="709"/>
                    <a:pt x="6952" y="499"/>
                    <a:pt x="6890" y="306"/>
                  </a:cubicBezTo>
                  <a:cubicBezTo>
                    <a:pt x="6829" y="116"/>
                    <a:pt x="6657" y="1"/>
                    <a:pt x="64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9"/>
            <p:cNvSpPr/>
            <p:nvPr/>
          </p:nvSpPr>
          <p:spPr>
            <a:xfrm>
              <a:off x="1610425" y="4717500"/>
              <a:ext cx="42975" cy="32875"/>
            </a:xfrm>
            <a:custGeom>
              <a:rect b="b" l="l" r="r" t="t"/>
              <a:pathLst>
                <a:path extrusionOk="0" h="1315" w="1719">
                  <a:moveTo>
                    <a:pt x="427" y="1"/>
                  </a:moveTo>
                  <a:cubicBezTo>
                    <a:pt x="204" y="1"/>
                    <a:pt x="1" y="185"/>
                    <a:pt x="9" y="435"/>
                  </a:cubicBezTo>
                  <a:cubicBezTo>
                    <a:pt x="17" y="583"/>
                    <a:pt x="98" y="716"/>
                    <a:pt x="227" y="790"/>
                  </a:cubicBezTo>
                  <a:lnTo>
                    <a:pt x="1089" y="1263"/>
                  </a:lnTo>
                  <a:cubicBezTo>
                    <a:pt x="1154" y="1299"/>
                    <a:pt x="1222" y="1315"/>
                    <a:pt x="1288" y="1315"/>
                  </a:cubicBezTo>
                  <a:cubicBezTo>
                    <a:pt x="1513" y="1315"/>
                    <a:pt x="1718" y="1130"/>
                    <a:pt x="1709" y="882"/>
                  </a:cubicBezTo>
                  <a:cubicBezTo>
                    <a:pt x="1706" y="734"/>
                    <a:pt x="1624" y="598"/>
                    <a:pt x="1495" y="527"/>
                  </a:cubicBezTo>
                  <a:lnTo>
                    <a:pt x="630" y="54"/>
                  </a:lnTo>
                  <a:cubicBezTo>
                    <a:pt x="564" y="18"/>
                    <a:pt x="495" y="1"/>
                    <a:pt x="427" y="1"/>
                  </a:cubicBezTo>
                  <a:close/>
                </a:path>
              </a:pathLst>
            </a:custGeom>
            <a:solidFill>
              <a:srgbClr val="E8F3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9"/>
            <p:cNvSpPr/>
            <p:nvPr/>
          </p:nvSpPr>
          <p:spPr>
            <a:xfrm>
              <a:off x="1604625" y="4714450"/>
              <a:ext cx="30625" cy="27800"/>
            </a:xfrm>
            <a:custGeom>
              <a:rect b="b" l="l" r="r" t="t"/>
              <a:pathLst>
                <a:path extrusionOk="0" h="1112" w="1225">
                  <a:moveTo>
                    <a:pt x="1217" y="335"/>
                  </a:moveTo>
                  <a:lnTo>
                    <a:pt x="1224" y="339"/>
                  </a:lnTo>
                  <a:cubicBezTo>
                    <a:pt x="1222" y="338"/>
                    <a:pt x="1220" y="336"/>
                    <a:pt x="1217" y="335"/>
                  </a:cubicBezTo>
                  <a:close/>
                  <a:moveTo>
                    <a:pt x="507" y="0"/>
                  </a:moveTo>
                  <a:cubicBezTo>
                    <a:pt x="354" y="0"/>
                    <a:pt x="205" y="81"/>
                    <a:pt x="123" y="224"/>
                  </a:cubicBezTo>
                  <a:cubicBezTo>
                    <a:pt x="1" y="435"/>
                    <a:pt x="71" y="709"/>
                    <a:pt x="286" y="834"/>
                  </a:cubicBezTo>
                  <a:lnTo>
                    <a:pt x="781" y="1112"/>
                  </a:lnTo>
                  <a:cubicBezTo>
                    <a:pt x="725" y="1078"/>
                    <a:pt x="688" y="1008"/>
                    <a:pt x="688" y="908"/>
                  </a:cubicBezTo>
                  <a:cubicBezTo>
                    <a:pt x="700" y="686"/>
                    <a:pt x="814" y="483"/>
                    <a:pt x="1003" y="361"/>
                  </a:cubicBezTo>
                  <a:cubicBezTo>
                    <a:pt x="1052" y="331"/>
                    <a:pt x="1099" y="317"/>
                    <a:pt x="1142" y="317"/>
                  </a:cubicBezTo>
                  <a:cubicBezTo>
                    <a:pt x="1170" y="317"/>
                    <a:pt x="1195" y="323"/>
                    <a:pt x="1217" y="335"/>
                  </a:cubicBezTo>
                  <a:lnTo>
                    <a:pt x="1217" y="335"/>
                  </a:lnTo>
                  <a:lnTo>
                    <a:pt x="729" y="62"/>
                  </a:lnTo>
                  <a:cubicBezTo>
                    <a:pt x="659" y="20"/>
                    <a:pt x="583" y="0"/>
                    <a:pt x="507" y="0"/>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9"/>
            <p:cNvSpPr/>
            <p:nvPr/>
          </p:nvSpPr>
          <p:spPr>
            <a:xfrm>
              <a:off x="1621825" y="4722300"/>
              <a:ext cx="15725" cy="20450"/>
            </a:xfrm>
            <a:custGeom>
              <a:rect b="b" l="l" r="r" t="t"/>
              <a:pathLst>
                <a:path extrusionOk="0" h="818" w="629">
                  <a:moveTo>
                    <a:pt x="454" y="1"/>
                  </a:moveTo>
                  <a:cubicBezTo>
                    <a:pt x="412" y="1"/>
                    <a:pt x="365" y="15"/>
                    <a:pt x="315" y="43"/>
                  </a:cubicBezTo>
                  <a:cubicBezTo>
                    <a:pt x="130" y="165"/>
                    <a:pt x="12" y="372"/>
                    <a:pt x="0" y="594"/>
                  </a:cubicBezTo>
                  <a:cubicBezTo>
                    <a:pt x="0" y="736"/>
                    <a:pt x="73" y="818"/>
                    <a:pt x="176" y="818"/>
                  </a:cubicBezTo>
                  <a:cubicBezTo>
                    <a:pt x="218" y="818"/>
                    <a:pt x="265" y="804"/>
                    <a:pt x="315" y="775"/>
                  </a:cubicBezTo>
                  <a:cubicBezTo>
                    <a:pt x="503" y="653"/>
                    <a:pt x="618" y="450"/>
                    <a:pt x="629" y="228"/>
                  </a:cubicBezTo>
                  <a:cubicBezTo>
                    <a:pt x="629" y="84"/>
                    <a:pt x="558" y="1"/>
                    <a:pt x="454" y="1"/>
                  </a:cubicBezTo>
                  <a:close/>
                </a:path>
              </a:pathLst>
            </a:custGeom>
            <a:solidFill>
              <a:srgbClr val="C650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9"/>
            <p:cNvSpPr/>
            <p:nvPr/>
          </p:nvSpPr>
          <p:spPr>
            <a:xfrm>
              <a:off x="1620725" y="4723525"/>
              <a:ext cx="32450" cy="26700"/>
            </a:xfrm>
            <a:custGeom>
              <a:rect b="b" l="l" r="r" t="t"/>
              <a:pathLst>
                <a:path extrusionOk="0" h="1068" w="1298">
                  <a:moveTo>
                    <a:pt x="552" y="0"/>
                  </a:moveTo>
                  <a:cubicBezTo>
                    <a:pt x="549" y="0"/>
                    <a:pt x="546" y="1"/>
                    <a:pt x="543" y="2"/>
                  </a:cubicBezTo>
                  <a:cubicBezTo>
                    <a:pt x="325" y="24"/>
                    <a:pt x="0" y="360"/>
                    <a:pt x="152" y="719"/>
                  </a:cubicBezTo>
                  <a:cubicBezTo>
                    <a:pt x="155" y="730"/>
                    <a:pt x="166" y="741"/>
                    <a:pt x="178" y="745"/>
                  </a:cubicBezTo>
                  <a:lnTo>
                    <a:pt x="318" y="822"/>
                  </a:lnTo>
                  <a:lnTo>
                    <a:pt x="665" y="1015"/>
                  </a:lnTo>
                  <a:cubicBezTo>
                    <a:pt x="732" y="1051"/>
                    <a:pt x="801" y="1067"/>
                    <a:pt x="869" y="1067"/>
                  </a:cubicBezTo>
                  <a:cubicBezTo>
                    <a:pt x="1093" y="1067"/>
                    <a:pt x="1297" y="887"/>
                    <a:pt x="1297" y="638"/>
                  </a:cubicBezTo>
                  <a:cubicBezTo>
                    <a:pt x="1297" y="493"/>
                    <a:pt x="1220" y="360"/>
                    <a:pt x="1094" y="294"/>
                  </a:cubicBezTo>
                  <a:lnTo>
                    <a:pt x="747" y="102"/>
                  </a:lnTo>
                  <a:lnTo>
                    <a:pt x="573" y="9"/>
                  </a:lnTo>
                  <a:cubicBezTo>
                    <a:pt x="568" y="4"/>
                    <a:pt x="560" y="0"/>
                    <a:pt x="552"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9"/>
            <p:cNvSpPr/>
            <p:nvPr/>
          </p:nvSpPr>
          <p:spPr>
            <a:xfrm>
              <a:off x="1638925" y="4730575"/>
              <a:ext cx="12150" cy="12075"/>
            </a:xfrm>
            <a:custGeom>
              <a:rect b="b" l="l" r="r" t="t"/>
              <a:pathLst>
                <a:path extrusionOk="0" h="483" w="486">
                  <a:moveTo>
                    <a:pt x="96" y="1"/>
                  </a:moveTo>
                  <a:cubicBezTo>
                    <a:pt x="82" y="1"/>
                    <a:pt x="67" y="1"/>
                    <a:pt x="56" y="8"/>
                  </a:cubicBezTo>
                  <a:cubicBezTo>
                    <a:pt x="22" y="16"/>
                    <a:pt x="0" y="49"/>
                    <a:pt x="8" y="78"/>
                  </a:cubicBezTo>
                  <a:cubicBezTo>
                    <a:pt x="15" y="115"/>
                    <a:pt x="48" y="126"/>
                    <a:pt x="74" y="145"/>
                  </a:cubicBezTo>
                  <a:cubicBezTo>
                    <a:pt x="133" y="197"/>
                    <a:pt x="181" y="263"/>
                    <a:pt x="207" y="337"/>
                  </a:cubicBezTo>
                  <a:cubicBezTo>
                    <a:pt x="215" y="370"/>
                    <a:pt x="226" y="400"/>
                    <a:pt x="241" y="430"/>
                  </a:cubicBezTo>
                  <a:cubicBezTo>
                    <a:pt x="264" y="467"/>
                    <a:pt x="298" y="483"/>
                    <a:pt x="334" y="483"/>
                  </a:cubicBezTo>
                  <a:cubicBezTo>
                    <a:pt x="407" y="483"/>
                    <a:pt x="486" y="417"/>
                    <a:pt x="481" y="337"/>
                  </a:cubicBezTo>
                  <a:cubicBezTo>
                    <a:pt x="470" y="256"/>
                    <a:pt x="425" y="182"/>
                    <a:pt x="359" y="134"/>
                  </a:cubicBezTo>
                  <a:cubicBezTo>
                    <a:pt x="289" y="75"/>
                    <a:pt x="189" y="1"/>
                    <a:pt x="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9"/>
            <p:cNvSpPr/>
            <p:nvPr/>
          </p:nvSpPr>
          <p:spPr>
            <a:xfrm>
              <a:off x="1579775" y="4744325"/>
              <a:ext cx="30625" cy="27875"/>
            </a:xfrm>
            <a:custGeom>
              <a:rect b="b" l="l" r="r" t="t"/>
              <a:pathLst>
                <a:path extrusionOk="0" h="1115" w="1225">
                  <a:moveTo>
                    <a:pt x="2" y="337"/>
                  </a:moveTo>
                  <a:cubicBezTo>
                    <a:pt x="2" y="337"/>
                    <a:pt x="1" y="338"/>
                    <a:pt x="1" y="338"/>
                  </a:cubicBezTo>
                  <a:lnTo>
                    <a:pt x="2" y="337"/>
                  </a:lnTo>
                  <a:close/>
                  <a:moveTo>
                    <a:pt x="721" y="1"/>
                  </a:moveTo>
                  <a:cubicBezTo>
                    <a:pt x="646" y="1"/>
                    <a:pt x="569" y="20"/>
                    <a:pt x="500" y="61"/>
                  </a:cubicBezTo>
                  <a:lnTo>
                    <a:pt x="2" y="337"/>
                  </a:lnTo>
                  <a:lnTo>
                    <a:pt x="2" y="337"/>
                  </a:lnTo>
                  <a:cubicBezTo>
                    <a:pt x="27" y="324"/>
                    <a:pt x="55" y="316"/>
                    <a:pt x="85" y="316"/>
                  </a:cubicBezTo>
                  <a:cubicBezTo>
                    <a:pt x="127" y="316"/>
                    <a:pt x="175" y="330"/>
                    <a:pt x="226" y="360"/>
                  </a:cubicBezTo>
                  <a:cubicBezTo>
                    <a:pt x="411" y="482"/>
                    <a:pt x="529" y="685"/>
                    <a:pt x="540" y="907"/>
                  </a:cubicBezTo>
                  <a:cubicBezTo>
                    <a:pt x="540" y="1007"/>
                    <a:pt x="503" y="1081"/>
                    <a:pt x="448" y="1114"/>
                  </a:cubicBezTo>
                  <a:lnTo>
                    <a:pt x="943" y="837"/>
                  </a:lnTo>
                  <a:cubicBezTo>
                    <a:pt x="1154" y="711"/>
                    <a:pt x="1224" y="438"/>
                    <a:pt x="1102" y="223"/>
                  </a:cubicBezTo>
                  <a:cubicBezTo>
                    <a:pt x="1021" y="80"/>
                    <a:pt x="873" y="1"/>
                    <a:pt x="721" y="1"/>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9"/>
            <p:cNvSpPr/>
            <p:nvPr/>
          </p:nvSpPr>
          <p:spPr>
            <a:xfrm>
              <a:off x="1577475" y="4752150"/>
              <a:ext cx="15725" cy="20450"/>
            </a:xfrm>
            <a:custGeom>
              <a:rect b="b" l="l" r="r" t="t"/>
              <a:pathLst>
                <a:path extrusionOk="0" h="818" w="629">
                  <a:moveTo>
                    <a:pt x="178" y="1"/>
                  </a:moveTo>
                  <a:cubicBezTo>
                    <a:pt x="74" y="1"/>
                    <a:pt x="3" y="83"/>
                    <a:pt x="0" y="224"/>
                  </a:cubicBezTo>
                  <a:cubicBezTo>
                    <a:pt x="11" y="446"/>
                    <a:pt x="130" y="650"/>
                    <a:pt x="314" y="775"/>
                  </a:cubicBezTo>
                  <a:cubicBezTo>
                    <a:pt x="365" y="804"/>
                    <a:pt x="412" y="818"/>
                    <a:pt x="455" y="818"/>
                  </a:cubicBezTo>
                  <a:cubicBezTo>
                    <a:pt x="558" y="818"/>
                    <a:pt x="629" y="736"/>
                    <a:pt x="629" y="594"/>
                  </a:cubicBezTo>
                  <a:cubicBezTo>
                    <a:pt x="618" y="369"/>
                    <a:pt x="503" y="165"/>
                    <a:pt x="318" y="43"/>
                  </a:cubicBezTo>
                  <a:cubicBezTo>
                    <a:pt x="268" y="14"/>
                    <a:pt x="220" y="1"/>
                    <a:pt x="178" y="1"/>
                  </a:cubicBezTo>
                  <a:close/>
                </a:path>
              </a:pathLst>
            </a:custGeom>
            <a:solidFill>
              <a:srgbClr val="C650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9"/>
            <p:cNvSpPr/>
            <p:nvPr/>
          </p:nvSpPr>
          <p:spPr>
            <a:xfrm>
              <a:off x="1561950" y="4753375"/>
              <a:ext cx="32350" cy="26700"/>
            </a:xfrm>
            <a:custGeom>
              <a:rect b="b" l="l" r="r" t="t"/>
              <a:pathLst>
                <a:path extrusionOk="0" h="1068" w="1294">
                  <a:moveTo>
                    <a:pt x="745" y="0"/>
                  </a:moveTo>
                  <a:cubicBezTo>
                    <a:pt x="737" y="0"/>
                    <a:pt x="729" y="4"/>
                    <a:pt x="721" y="9"/>
                  </a:cubicBezTo>
                  <a:lnTo>
                    <a:pt x="551" y="102"/>
                  </a:lnTo>
                  <a:lnTo>
                    <a:pt x="204" y="290"/>
                  </a:lnTo>
                  <a:cubicBezTo>
                    <a:pt x="78" y="360"/>
                    <a:pt x="0" y="493"/>
                    <a:pt x="0" y="638"/>
                  </a:cubicBezTo>
                  <a:cubicBezTo>
                    <a:pt x="0" y="887"/>
                    <a:pt x="205" y="1067"/>
                    <a:pt x="429" y="1067"/>
                  </a:cubicBezTo>
                  <a:cubicBezTo>
                    <a:pt x="497" y="1067"/>
                    <a:pt x="566" y="1051"/>
                    <a:pt x="632" y="1015"/>
                  </a:cubicBezTo>
                  <a:lnTo>
                    <a:pt x="980" y="822"/>
                  </a:lnTo>
                  <a:lnTo>
                    <a:pt x="1120" y="745"/>
                  </a:lnTo>
                  <a:cubicBezTo>
                    <a:pt x="1131" y="737"/>
                    <a:pt x="1139" y="730"/>
                    <a:pt x="1146" y="719"/>
                  </a:cubicBezTo>
                  <a:cubicBezTo>
                    <a:pt x="1294" y="360"/>
                    <a:pt x="969" y="24"/>
                    <a:pt x="754" y="2"/>
                  </a:cubicBezTo>
                  <a:cubicBezTo>
                    <a:pt x="751" y="1"/>
                    <a:pt x="748" y="0"/>
                    <a:pt x="745"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9"/>
            <p:cNvSpPr/>
            <p:nvPr/>
          </p:nvSpPr>
          <p:spPr>
            <a:xfrm>
              <a:off x="1563950" y="4760425"/>
              <a:ext cx="12150" cy="12075"/>
            </a:xfrm>
            <a:custGeom>
              <a:rect b="b" l="l" r="r" t="t"/>
              <a:pathLst>
                <a:path extrusionOk="0" h="483" w="486">
                  <a:moveTo>
                    <a:pt x="390" y="1"/>
                  </a:moveTo>
                  <a:cubicBezTo>
                    <a:pt x="294" y="1"/>
                    <a:pt x="194" y="75"/>
                    <a:pt x="127" y="134"/>
                  </a:cubicBezTo>
                  <a:cubicBezTo>
                    <a:pt x="61" y="182"/>
                    <a:pt x="16" y="256"/>
                    <a:pt x="5" y="337"/>
                  </a:cubicBezTo>
                  <a:cubicBezTo>
                    <a:pt x="0" y="417"/>
                    <a:pt x="79" y="483"/>
                    <a:pt x="152" y="483"/>
                  </a:cubicBezTo>
                  <a:cubicBezTo>
                    <a:pt x="188" y="483"/>
                    <a:pt x="223" y="467"/>
                    <a:pt x="246" y="429"/>
                  </a:cubicBezTo>
                  <a:cubicBezTo>
                    <a:pt x="260" y="400"/>
                    <a:pt x="271" y="370"/>
                    <a:pt x="279" y="337"/>
                  </a:cubicBezTo>
                  <a:cubicBezTo>
                    <a:pt x="308" y="263"/>
                    <a:pt x="353" y="197"/>
                    <a:pt x="416" y="145"/>
                  </a:cubicBezTo>
                  <a:cubicBezTo>
                    <a:pt x="441" y="126"/>
                    <a:pt x="471" y="112"/>
                    <a:pt x="478" y="78"/>
                  </a:cubicBezTo>
                  <a:cubicBezTo>
                    <a:pt x="486" y="45"/>
                    <a:pt x="464" y="15"/>
                    <a:pt x="434" y="8"/>
                  </a:cubicBezTo>
                  <a:cubicBezTo>
                    <a:pt x="419" y="1"/>
                    <a:pt x="404" y="1"/>
                    <a:pt x="3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9"/>
            <p:cNvSpPr/>
            <p:nvPr/>
          </p:nvSpPr>
          <p:spPr>
            <a:xfrm>
              <a:off x="2305275" y="4969725"/>
              <a:ext cx="189725" cy="109525"/>
            </a:xfrm>
            <a:custGeom>
              <a:rect b="b" l="l" r="r" t="t"/>
              <a:pathLst>
                <a:path extrusionOk="0" h="4381" w="7589">
                  <a:moveTo>
                    <a:pt x="3778" y="2200"/>
                  </a:moveTo>
                  <a:lnTo>
                    <a:pt x="0" y="4381"/>
                  </a:lnTo>
                  <a:lnTo>
                    <a:pt x="3778" y="2200"/>
                  </a:lnTo>
                  <a:lnTo>
                    <a:pt x="7589" y="1"/>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9"/>
            <p:cNvSpPr/>
            <p:nvPr/>
          </p:nvSpPr>
          <p:spPr>
            <a:xfrm>
              <a:off x="2412000" y="4908925"/>
              <a:ext cx="213100" cy="123025"/>
            </a:xfrm>
            <a:custGeom>
              <a:rect b="b" l="l" r="r" t="t"/>
              <a:pathLst>
                <a:path extrusionOk="0" h="4921" w="8524">
                  <a:moveTo>
                    <a:pt x="8524" y="1"/>
                  </a:moveTo>
                  <a:lnTo>
                    <a:pt x="8524" y="1"/>
                  </a:lnTo>
                  <a:lnTo>
                    <a:pt x="0" y="4920"/>
                  </a:lnTo>
                  <a:lnTo>
                    <a:pt x="0" y="4920"/>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9"/>
            <p:cNvSpPr/>
            <p:nvPr/>
          </p:nvSpPr>
          <p:spPr>
            <a:xfrm>
              <a:off x="2625075" y="4901825"/>
              <a:ext cx="12325" cy="7125"/>
            </a:xfrm>
            <a:custGeom>
              <a:rect b="b" l="l" r="r" t="t"/>
              <a:pathLst>
                <a:path extrusionOk="0" h="285" w="493">
                  <a:moveTo>
                    <a:pt x="493" y="0"/>
                  </a:moveTo>
                  <a:lnTo>
                    <a:pt x="493" y="0"/>
                  </a:lnTo>
                  <a:lnTo>
                    <a:pt x="1" y="285"/>
                  </a:lnTo>
                  <a:lnTo>
                    <a:pt x="1" y="285"/>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9"/>
            <p:cNvSpPr/>
            <p:nvPr/>
          </p:nvSpPr>
          <p:spPr>
            <a:xfrm>
              <a:off x="2606875" y="4921775"/>
              <a:ext cx="3275" cy="1875"/>
            </a:xfrm>
            <a:custGeom>
              <a:rect b="b" l="l" r="r" t="t"/>
              <a:pathLst>
                <a:path extrusionOk="0" h="75" w="131">
                  <a:moveTo>
                    <a:pt x="1" y="74"/>
                  </a:moveTo>
                  <a:lnTo>
                    <a:pt x="130" y="0"/>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9"/>
            <p:cNvSpPr/>
            <p:nvPr/>
          </p:nvSpPr>
          <p:spPr>
            <a:xfrm>
              <a:off x="2600325" y="4932775"/>
              <a:ext cx="1675" cy="1025"/>
            </a:xfrm>
            <a:custGeom>
              <a:rect b="b" l="l" r="r" t="t"/>
              <a:pathLst>
                <a:path extrusionOk="0" h="41" w="67">
                  <a:moveTo>
                    <a:pt x="0" y="41"/>
                  </a:moveTo>
                  <a:lnTo>
                    <a:pt x="0" y="41"/>
                  </a:lnTo>
                  <a:lnTo>
                    <a:pt x="67" y="0"/>
                  </a:lnTo>
                  <a:lnTo>
                    <a:pt x="67" y="0"/>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9"/>
            <p:cNvSpPr/>
            <p:nvPr/>
          </p:nvSpPr>
          <p:spPr>
            <a:xfrm>
              <a:off x="2606875" y="4921775"/>
              <a:ext cx="20825" cy="12025"/>
            </a:xfrm>
            <a:custGeom>
              <a:rect b="b" l="l" r="r" t="t"/>
              <a:pathLst>
                <a:path extrusionOk="0" h="481" w="833">
                  <a:moveTo>
                    <a:pt x="130" y="0"/>
                  </a:moveTo>
                  <a:lnTo>
                    <a:pt x="1" y="74"/>
                  </a:lnTo>
                  <a:lnTo>
                    <a:pt x="699" y="481"/>
                  </a:lnTo>
                  <a:lnTo>
                    <a:pt x="832" y="407"/>
                  </a:lnTo>
                  <a:lnTo>
                    <a:pt x="130"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9"/>
            <p:cNvSpPr/>
            <p:nvPr/>
          </p:nvSpPr>
          <p:spPr>
            <a:xfrm>
              <a:off x="2600325" y="4932775"/>
              <a:ext cx="13800" cy="7975"/>
            </a:xfrm>
            <a:custGeom>
              <a:rect b="b" l="l" r="r" t="t"/>
              <a:pathLst>
                <a:path extrusionOk="0" h="319" w="552">
                  <a:moveTo>
                    <a:pt x="67" y="0"/>
                  </a:moveTo>
                  <a:lnTo>
                    <a:pt x="0" y="41"/>
                  </a:lnTo>
                  <a:lnTo>
                    <a:pt x="485" y="318"/>
                  </a:lnTo>
                  <a:lnTo>
                    <a:pt x="551" y="281"/>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9"/>
            <p:cNvSpPr/>
            <p:nvPr/>
          </p:nvSpPr>
          <p:spPr>
            <a:xfrm>
              <a:off x="2587750" y="4939975"/>
              <a:ext cx="13800" cy="8075"/>
            </a:xfrm>
            <a:custGeom>
              <a:rect b="b" l="l" r="r" t="t"/>
              <a:pathLst>
                <a:path extrusionOk="0" h="323" w="552">
                  <a:moveTo>
                    <a:pt x="71" y="1"/>
                  </a:moveTo>
                  <a:lnTo>
                    <a:pt x="1" y="41"/>
                  </a:lnTo>
                  <a:lnTo>
                    <a:pt x="485" y="322"/>
                  </a:lnTo>
                  <a:lnTo>
                    <a:pt x="551" y="281"/>
                  </a:lnTo>
                  <a:lnTo>
                    <a:pt x="71"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9"/>
            <p:cNvSpPr/>
            <p:nvPr/>
          </p:nvSpPr>
          <p:spPr>
            <a:xfrm>
              <a:off x="2575275" y="4947275"/>
              <a:ext cx="13800" cy="7975"/>
            </a:xfrm>
            <a:custGeom>
              <a:rect b="b" l="l" r="r" t="t"/>
              <a:pathLst>
                <a:path extrusionOk="0" h="319" w="552">
                  <a:moveTo>
                    <a:pt x="67" y="1"/>
                  </a:moveTo>
                  <a:lnTo>
                    <a:pt x="1" y="38"/>
                  </a:lnTo>
                  <a:lnTo>
                    <a:pt x="485" y="318"/>
                  </a:lnTo>
                  <a:lnTo>
                    <a:pt x="551" y="278"/>
                  </a:lnTo>
                  <a:lnTo>
                    <a:pt x="67"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9"/>
            <p:cNvSpPr/>
            <p:nvPr/>
          </p:nvSpPr>
          <p:spPr>
            <a:xfrm>
              <a:off x="2562700" y="4954475"/>
              <a:ext cx="13800" cy="7975"/>
            </a:xfrm>
            <a:custGeom>
              <a:rect b="b" l="l" r="r" t="t"/>
              <a:pathLst>
                <a:path extrusionOk="0" h="319" w="552">
                  <a:moveTo>
                    <a:pt x="71" y="1"/>
                  </a:moveTo>
                  <a:lnTo>
                    <a:pt x="1" y="38"/>
                  </a:lnTo>
                  <a:lnTo>
                    <a:pt x="485" y="319"/>
                  </a:lnTo>
                  <a:lnTo>
                    <a:pt x="552" y="282"/>
                  </a:lnTo>
                  <a:lnTo>
                    <a:pt x="71"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9"/>
            <p:cNvSpPr/>
            <p:nvPr/>
          </p:nvSpPr>
          <p:spPr>
            <a:xfrm>
              <a:off x="2541725" y="4959300"/>
              <a:ext cx="20925" cy="12125"/>
            </a:xfrm>
            <a:custGeom>
              <a:rect b="b" l="l" r="r" t="t"/>
              <a:pathLst>
                <a:path extrusionOk="0" h="485" w="837">
                  <a:moveTo>
                    <a:pt x="138" y="0"/>
                  </a:moveTo>
                  <a:lnTo>
                    <a:pt x="1" y="78"/>
                  </a:lnTo>
                  <a:lnTo>
                    <a:pt x="703" y="484"/>
                  </a:lnTo>
                  <a:lnTo>
                    <a:pt x="836" y="407"/>
                  </a:lnTo>
                  <a:lnTo>
                    <a:pt x="138"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9"/>
            <p:cNvSpPr/>
            <p:nvPr/>
          </p:nvSpPr>
          <p:spPr>
            <a:xfrm>
              <a:off x="2535275" y="4970375"/>
              <a:ext cx="13700" cy="7975"/>
            </a:xfrm>
            <a:custGeom>
              <a:rect b="b" l="l" r="r" t="t"/>
              <a:pathLst>
                <a:path extrusionOk="0" h="319" w="548">
                  <a:moveTo>
                    <a:pt x="67" y="1"/>
                  </a:moveTo>
                  <a:lnTo>
                    <a:pt x="0" y="38"/>
                  </a:lnTo>
                  <a:lnTo>
                    <a:pt x="481" y="319"/>
                  </a:lnTo>
                  <a:lnTo>
                    <a:pt x="547" y="278"/>
                  </a:lnTo>
                  <a:lnTo>
                    <a:pt x="67"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9"/>
            <p:cNvSpPr/>
            <p:nvPr/>
          </p:nvSpPr>
          <p:spPr>
            <a:xfrm>
              <a:off x="2522800" y="4977575"/>
              <a:ext cx="13700" cy="7975"/>
            </a:xfrm>
            <a:custGeom>
              <a:rect b="b" l="l" r="r" t="t"/>
              <a:pathLst>
                <a:path extrusionOk="0" h="319" w="548">
                  <a:moveTo>
                    <a:pt x="63" y="1"/>
                  </a:moveTo>
                  <a:lnTo>
                    <a:pt x="0" y="38"/>
                  </a:lnTo>
                  <a:lnTo>
                    <a:pt x="481" y="319"/>
                  </a:lnTo>
                  <a:lnTo>
                    <a:pt x="547" y="282"/>
                  </a:lnTo>
                  <a:lnTo>
                    <a:pt x="63"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9"/>
            <p:cNvSpPr/>
            <p:nvPr/>
          </p:nvSpPr>
          <p:spPr>
            <a:xfrm>
              <a:off x="2510225" y="4984800"/>
              <a:ext cx="13700" cy="7975"/>
            </a:xfrm>
            <a:custGeom>
              <a:rect b="b" l="l" r="r" t="t"/>
              <a:pathLst>
                <a:path extrusionOk="0" h="319" w="548">
                  <a:moveTo>
                    <a:pt x="67" y="0"/>
                  </a:moveTo>
                  <a:lnTo>
                    <a:pt x="0" y="41"/>
                  </a:lnTo>
                  <a:lnTo>
                    <a:pt x="481" y="318"/>
                  </a:lnTo>
                  <a:lnTo>
                    <a:pt x="548" y="281"/>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9"/>
            <p:cNvSpPr/>
            <p:nvPr/>
          </p:nvSpPr>
          <p:spPr>
            <a:xfrm>
              <a:off x="2497650" y="4992100"/>
              <a:ext cx="1700" cy="950"/>
            </a:xfrm>
            <a:custGeom>
              <a:rect b="b" l="l" r="r" t="t"/>
              <a:pathLst>
                <a:path extrusionOk="0" h="38" w="68">
                  <a:moveTo>
                    <a:pt x="1" y="37"/>
                  </a:moveTo>
                  <a:lnTo>
                    <a:pt x="67" y="0"/>
                  </a:lnTo>
                  <a:lnTo>
                    <a:pt x="67"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9"/>
            <p:cNvSpPr/>
            <p:nvPr/>
          </p:nvSpPr>
          <p:spPr>
            <a:xfrm>
              <a:off x="2476675" y="4996900"/>
              <a:ext cx="3350" cy="1975"/>
            </a:xfrm>
            <a:custGeom>
              <a:rect b="b" l="l" r="r" t="t"/>
              <a:pathLst>
                <a:path extrusionOk="0" h="79" w="134">
                  <a:moveTo>
                    <a:pt x="1" y="78"/>
                  </a:moveTo>
                  <a:lnTo>
                    <a:pt x="1" y="78"/>
                  </a:lnTo>
                  <a:lnTo>
                    <a:pt x="134"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9"/>
            <p:cNvSpPr/>
            <p:nvPr/>
          </p:nvSpPr>
          <p:spPr>
            <a:xfrm>
              <a:off x="2497650" y="4992100"/>
              <a:ext cx="13700" cy="7975"/>
            </a:xfrm>
            <a:custGeom>
              <a:rect b="b" l="l" r="r" t="t"/>
              <a:pathLst>
                <a:path extrusionOk="0" h="319" w="548">
                  <a:moveTo>
                    <a:pt x="67" y="0"/>
                  </a:moveTo>
                  <a:lnTo>
                    <a:pt x="1" y="37"/>
                  </a:lnTo>
                  <a:lnTo>
                    <a:pt x="481" y="318"/>
                  </a:lnTo>
                  <a:lnTo>
                    <a:pt x="548" y="277"/>
                  </a:lnTo>
                  <a:lnTo>
                    <a:pt x="245" y="104"/>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9"/>
            <p:cNvSpPr/>
            <p:nvPr/>
          </p:nvSpPr>
          <p:spPr>
            <a:xfrm>
              <a:off x="2470200" y="5007900"/>
              <a:ext cx="1700" cy="1025"/>
            </a:xfrm>
            <a:custGeom>
              <a:rect b="b" l="l" r="r" t="t"/>
              <a:pathLst>
                <a:path extrusionOk="0" h="41" w="68">
                  <a:moveTo>
                    <a:pt x="1" y="41"/>
                  </a:moveTo>
                  <a:lnTo>
                    <a:pt x="68" y="0"/>
                  </a:lnTo>
                  <a:lnTo>
                    <a:pt x="68" y="0"/>
                  </a:lnTo>
                  <a:lnTo>
                    <a:pt x="68"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9"/>
            <p:cNvSpPr/>
            <p:nvPr/>
          </p:nvSpPr>
          <p:spPr>
            <a:xfrm>
              <a:off x="2476675" y="4998850"/>
              <a:ext cx="17500" cy="10175"/>
            </a:xfrm>
            <a:custGeom>
              <a:rect b="b" l="l" r="r" t="t"/>
              <a:pathLst>
                <a:path extrusionOk="0" h="407" w="700">
                  <a:moveTo>
                    <a:pt x="1" y="0"/>
                  </a:moveTo>
                  <a:lnTo>
                    <a:pt x="1" y="0"/>
                  </a:lnTo>
                  <a:lnTo>
                    <a:pt x="699" y="407"/>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9"/>
            <p:cNvSpPr/>
            <p:nvPr/>
          </p:nvSpPr>
          <p:spPr>
            <a:xfrm>
              <a:off x="2476675" y="4996900"/>
              <a:ext cx="20925" cy="12125"/>
            </a:xfrm>
            <a:custGeom>
              <a:rect b="b" l="l" r="r" t="t"/>
              <a:pathLst>
                <a:path extrusionOk="0" h="485" w="837">
                  <a:moveTo>
                    <a:pt x="134" y="0"/>
                  </a:moveTo>
                  <a:lnTo>
                    <a:pt x="1" y="78"/>
                  </a:lnTo>
                  <a:lnTo>
                    <a:pt x="699" y="485"/>
                  </a:lnTo>
                  <a:lnTo>
                    <a:pt x="836" y="407"/>
                  </a:lnTo>
                  <a:lnTo>
                    <a:pt x="134"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9"/>
            <p:cNvSpPr/>
            <p:nvPr/>
          </p:nvSpPr>
          <p:spPr>
            <a:xfrm>
              <a:off x="2470200" y="5007900"/>
              <a:ext cx="13725" cy="8050"/>
            </a:xfrm>
            <a:custGeom>
              <a:rect b="b" l="l" r="r" t="t"/>
              <a:pathLst>
                <a:path extrusionOk="0" h="322" w="549">
                  <a:moveTo>
                    <a:pt x="68" y="0"/>
                  </a:moveTo>
                  <a:lnTo>
                    <a:pt x="1" y="41"/>
                  </a:lnTo>
                  <a:lnTo>
                    <a:pt x="482" y="322"/>
                  </a:lnTo>
                  <a:lnTo>
                    <a:pt x="548" y="281"/>
                  </a:lnTo>
                  <a:lnTo>
                    <a:pt x="68"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9"/>
            <p:cNvSpPr/>
            <p:nvPr/>
          </p:nvSpPr>
          <p:spPr>
            <a:xfrm>
              <a:off x="2457650" y="5015200"/>
              <a:ext cx="13800" cy="7975"/>
            </a:xfrm>
            <a:custGeom>
              <a:rect b="b" l="l" r="r" t="t"/>
              <a:pathLst>
                <a:path extrusionOk="0" h="319" w="552">
                  <a:moveTo>
                    <a:pt x="67" y="0"/>
                  </a:moveTo>
                  <a:lnTo>
                    <a:pt x="0" y="37"/>
                  </a:lnTo>
                  <a:lnTo>
                    <a:pt x="485" y="318"/>
                  </a:lnTo>
                  <a:lnTo>
                    <a:pt x="551" y="278"/>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9"/>
            <p:cNvSpPr/>
            <p:nvPr/>
          </p:nvSpPr>
          <p:spPr>
            <a:xfrm>
              <a:off x="2445075" y="5022400"/>
              <a:ext cx="13800" cy="7975"/>
            </a:xfrm>
            <a:custGeom>
              <a:rect b="b" l="l" r="r" t="t"/>
              <a:pathLst>
                <a:path extrusionOk="0" h="319" w="552">
                  <a:moveTo>
                    <a:pt x="71" y="1"/>
                  </a:moveTo>
                  <a:lnTo>
                    <a:pt x="1" y="38"/>
                  </a:lnTo>
                  <a:lnTo>
                    <a:pt x="485" y="319"/>
                  </a:lnTo>
                  <a:lnTo>
                    <a:pt x="551" y="282"/>
                  </a:lnTo>
                  <a:lnTo>
                    <a:pt x="71"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9"/>
            <p:cNvSpPr/>
            <p:nvPr/>
          </p:nvSpPr>
          <p:spPr>
            <a:xfrm>
              <a:off x="2432600" y="5029600"/>
              <a:ext cx="1700" cy="1050"/>
            </a:xfrm>
            <a:custGeom>
              <a:rect b="b" l="l" r="r" t="t"/>
              <a:pathLst>
                <a:path extrusionOk="0" h="42" w="68">
                  <a:moveTo>
                    <a:pt x="1" y="42"/>
                  </a:moveTo>
                  <a:lnTo>
                    <a:pt x="67" y="1"/>
                  </a:lnTo>
                  <a:lnTo>
                    <a:pt x="67" y="1"/>
                  </a:lnTo>
                  <a:lnTo>
                    <a:pt x="67" y="1"/>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9"/>
            <p:cNvSpPr/>
            <p:nvPr/>
          </p:nvSpPr>
          <p:spPr>
            <a:xfrm>
              <a:off x="2188550" y="5035700"/>
              <a:ext cx="216900" cy="125250"/>
            </a:xfrm>
            <a:custGeom>
              <a:rect b="b" l="l" r="r" t="t"/>
              <a:pathLst>
                <a:path extrusionOk="0" h="5010" w="8676">
                  <a:moveTo>
                    <a:pt x="8676" y="1"/>
                  </a:moveTo>
                  <a:lnTo>
                    <a:pt x="1" y="5009"/>
                  </a:lnTo>
                  <a:lnTo>
                    <a:pt x="1" y="5009"/>
                  </a:lnTo>
                  <a:close/>
                </a:path>
              </a:pathLst>
            </a:custGeom>
            <a:solidFill>
              <a:srgbClr val="98C5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9"/>
            <p:cNvSpPr/>
            <p:nvPr/>
          </p:nvSpPr>
          <p:spPr>
            <a:xfrm>
              <a:off x="2411625" y="5034425"/>
              <a:ext cx="3350" cy="1950"/>
            </a:xfrm>
            <a:custGeom>
              <a:rect b="b" l="l" r="r" t="t"/>
              <a:pathLst>
                <a:path extrusionOk="0" h="78" w="134">
                  <a:moveTo>
                    <a:pt x="134" y="0"/>
                  </a:moveTo>
                  <a:lnTo>
                    <a:pt x="134" y="0"/>
                  </a:lnTo>
                  <a:lnTo>
                    <a:pt x="134" y="0"/>
                  </a:lnTo>
                  <a:lnTo>
                    <a:pt x="1" y="78"/>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9"/>
            <p:cNvSpPr/>
            <p:nvPr/>
          </p:nvSpPr>
          <p:spPr>
            <a:xfrm>
              <a:off x="2432600" y="5029600"/>
              <a:ext cx="13700" cy="7975"/>
            </a:xfrm>
            <a:custGeom>
              <a:rect b="b" l="l" r="r" t="t"/>
              <a:pathLst>
                <a:path extrusionOk="0" h="319" w="548">
                  <a:moveTo>
                    <a:pt x="67" y="1"/>
                  </a:moveTo>
                  <a:lnTo>
                    <a:pt x="1" y="42"/>
                  </a:lnTo>
                  <a:lnTo>
                    <a:pt x="481" y="319"/>
                  </a:lnTo>
                  <a:lnTo>
                    <a:pt x="548" y="282"/>
                  </a:lnTo>
                  <a:lnTo>
                    <a:pt x="67"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9"/>
            <p:cNvSpPr/>
            <p:nvPr/>
          </p:nvSpPr>
          <p:spPr>
            <a:xfrm>
              <a:off x="2414950" y="5034425"/>
              <a:ext cx="17500" cy="10275"/>
            </a:xfrm>
            <a:custGeom>
              <a:rect b="b" l="l" r="r" t="t"/>
              <a:pathLst>
                <a:path extrusionOk="0" h="411" w="700">
                  <a:moveTo>
                    <a:pt x="1" y="0"/>
                  </a:moveTo>
                  <a:lnTo>
                    <a:pt x="1" y="0"/>
                  </a:lnTo>
                  <a:lnTo>
                    <a:pt x="699" y="410"/>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9"/>
            <p:cNvSpPr/>
            <p:nvPr/>
          </p:nvSpPr>
          <p:spPr>
            <a:xfrm>
              <a:off x="2405150" y="5045500"/>
              <a:ext cx="1600" cy="950"/>
            </a:xfrm>
            <a:custGeom>
              <a:rect b="b" l="l" r="r" t="t"/>
              <a:pathLst>
                <a:path extrusionOk="0" h="38" w="64">
                  <a:moveTo>
                    <a:pt x="64" y="1"/>
                  </a:moveTo>
                  <a:lnTo>
                    <a:pt x="1" y="38"/>
                  </a:lnTo>
                  <a:lnTo>
                    <a:pt x="1" y="38"/>
                  </a:lnTo>
                  <a:lnTo>
                    <a:pt x="64" y="1"/>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9"/>
            <p:cNvSpPr/>
            <p:nvPr/>
          </p:nvSpPr>
          <p:spPr>
            <a:xfrm>
              <a:off x="2411625" y="5034425"/>
              <a:ext cx="20825" cy="12125"/>
            </a:xfrm>
            <a:custGeom>
              <a:rect b="b" l="l" r="r" t="t"/>
              <a:pathLst>
                <a:path extrusionOk="0" h="485" w="833">
                  <a:moveTo>
                    <a:pt x="134" y="0"/>
                  </a:moveTo>
                  <a:lnTo>
                    <a:pt x="1" y="78"/>
                  </a:lnTo>
                  <a:lnTo>
                    <a:pt x="703" y="484"/>
                  </a:lnTo>
                  <a:lnTo>
                    <a:pt x="832" y="410"/>
                  </a:lnTo>
                  <a:lnTo>
                    <a:pt x="134"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9"/>
            <p:cNvSpPr/>
            <p:nvPr/>
          </p:nvSpPr>
          <p:spPr>
            <a:xfrm>
              <a:off x="2406725" y="5045500"/>
              <a:ext cx="12125" cy="7050"/>
            </a:xfrm>
            <a:custGeom>
              <a:rect b="b" l="l" r="r" t="t"/>
              <a:pathLst>
                <a:path extrusionOk="0" h="282" w="485">
                  <a:moveTo>
                    <a:pt x="1" y="1"/>
                  </a:moveTo>
                  <a:lnTo>
                    <a:pt x="1" y="1"/>
                  </a:lnTo>
                  <a:lnTo>
                    <a:pt x="485" y="282"/>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9"/>
            <p:cNvSpPr/>
            <p:nvPr/>
          </p:nvSpPr>
          <p:spPr>
            <a:xfrm>
              <a:off x="2405150" y="5045500"/>
              <a:ext cx="13700" cy="7975"/>
            </a:xfrm>
            <a:custGeom>
              <a:rect b="b" l="l" r="r" t="t"/>
              <a:pathLst>
                <a:path extrusionOk="0" h="319" w="548">
                  <a:moveTo>
                    <a:pt x="64" y="1"/>
                  </a:moveTo>
                  <a:lnTo>
                    <a:pt x="1" y="38"/>
                  </a:lnTo>
                  <a:lnTo>
                    <a:pt x="481" y="319"/>
                  </a:lnTo>
                  <a:lnTo>
                    <a:pt x="548" y="282"/>
                  </a:lnTo>
                  <a:lnTo>
                    <a:pt x="64"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9"/>
            <p:cNvSpPr/>
            <p:nvPr/>
          </p:nvSpPr>
          <p:spPr>
            <a:xfrm>
              <a:off x="2392600" y="5052725"/>
              <a:ext cx="1675" cy="1025"/>
            </a:xfrm>
            <a:custGeom>
              <a:rect b="b" l="l" r="r" t="t"/>
              <a:pathLst>
                <a:path extrusionOk="0" h="41" w="67">
                  <a:moveTo>
                    <a:pt x="0" y="41"/>
                  </a:moveTo>
                  <a:lnTo>
                    <a:pt x="67"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9"/>
            <p:cNvSpPr/>
            <p:nvPr/>
          </p:nvSpPr>
          <p:spPr>
            <a:xfrm>
              <a:off x="2392600" y="5052725"/>
              <a:ext cx="13700" cy="7950"/>
            </a:xfrm>
            <a:custGeom>
              <a:rect b="b" l="l" r="r" t="t"/>
              <a:pathLst>
                <a:path extrusionOk="0" h="318" w="548">
                  <a:moveTo>
                    <a:pt x="67" y="0"/>
                  </a:moveTo>
                  <a:lnTo>
                    <a:pt x="0" y="41"/>
                  </a:lnTo>
                  <a:lnTo>
                    <a:pt x="481" y="318"/>
                  </a:lnTo>
                  <a:lnTo>
                    <a:pt x="547" y="281"/>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9"/>
            <p:cNvSpPr/>
            <p:nvPr/>
          </p:nvSpPr>
          <p:spPr>
            <a:xfrm>
              <a:off x="2380025" y="5060025"/>
              <a:ext cx="13700" cy="7950"/>
            </a:xfrm>
            <a:custGeom>
              <a:rect b="b" l="l" r="r" t="t"/>
              <a:pathLst>
                <a:path extrusionOk="0" h="318" w="548">
                  <a:moveTo>
                    <a:pt x="67" y="0"/>
                  </a:moveTo>
                  <a:lnTo>
                    <a:pt x="0" y="37"/>
                  </a:lnTo>
                  <a:lnTo>
                    <a:pt x="481" y="318"/>
                  </a:lnTo>
                  <a:lnTo>
                    <a:pt x="547" y="277"/>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9"/>
            <p:cNvSpPr/>
            <p:nvPr/>
          </p:nvSpPr>
          <p:spPr>
            <a:xfrm>
              <a:off x="2380025" y="5060025"/>
              <a:ext cx="12025" cy="7950"/>
            </a:xfrm>
            <a:custGeom>
              <a:rect b="b" l="l" r="r" t="t"/>
              <a:pathLst>
                <a:path extrusionOk="0" h="318" w="481">
                  <a:moveTo>
                    <a:pt x="0" y="37"/>
                  </a:moveTo>
                  <a:lnTo>
                    <a:pt x="67" y="0"/>
                  </a:lnTo>
                  <a:lnTo>
                    <a:pt x="0" y="37"/>
                  </a:lnTo>
                  <a:lnTo>
                    <a:pt x="481" y="318"/>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9"/>
            <p:cNvSpPr/>
            <p:nvPr/>
          </p:nvSpPr>
          <p:spPr>
            <a:xfrm>
              <a:off x="2346575" y="5072025"/>
              <a:ext cx="3250" cy="1975"/>
            </a:xfrm>
            <a:custGeom>
              <a:rect b="b" l="l" r="r" t="t"/>
              <a:pathLst>
                <a:path extrusionOk="0" h="79" w="130">
                  <a:moveTo>
                    <a:pt x="0" y="78"/>
                  </a:moveTo>
                  <a:lnTo>
                    <a:pt x="130" y="1"/>
                  </a:lnTo>
                  <a:lnTo>
                    <a:pt x="130" y="1"/>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9"/>
            <p:cNvSpPr/>
            <p:nvPr/>
          </p:nvSpPr>
          <p:spPr>
            <a:xfrm>
              <a:off x="2367550" y="5067225"/>
              <a:ext cx="13700" cy="7975"/>
            </a:xfrm>
            <a:custGeom>
              <a:rect b="b" l="l" r="r" t="t"/>
              <a:pathLst>
                <a:path extrusionOk="0" h="319" w="548">
                  <a:moveTo>
                    <a:pt x="67" y="0"/>
                  </a:moveTo>
                  <a:lnTo>
                    <a:pt x="0" y="37"/>
                  </a:lnTo>
                  <a:lnTo>
                    <a:pt x="481" y="318"/>
                  </a:lnTo>
                  <a:lnTo>
                    <a:pt x="547" y="278"/>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9"/>
            <p:cNvSpPr/>
            <p:nvPr/>
          </p:nvSpPr>
          <p:spPr>
            <a:xfrm>
              <a:off x="2340000" y="5083125"/>
              <a:ext cx="1700" cy="950"/>
            </a:xfrm>
            <a:custGeom>
              <a:rect b="b" l="l" r="r" t="t"/>
              <a:pathLst>
                <a:path extrusionOk="0" h="38" w="68">
                  <a:moveTo>
                    <a:pt x="1" y="37"/>
                  </a:moveTo>
                  <a:lnTo>
                    <a:pt x="67" y="0"/>
                  </a:lnTo>
                  <a:lnTo>
                    <a:pt x="67" y="0"/>
                  </a:lnTo>
                  <a:lnTo>
                    <a:pt x="67"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9"/>
            <p:cNvSpPr/>
            <p:nvPr/>
          </p:nvSpPr>
          <p:spPr>
            <a:xfrm>
              <a:off x="2346575" y="5072025"/>
              <a:ext cx="20825" cy="12125"/>
            </a:xfrm>
            <a:custGeom>
              <a:rect b="b" l="l" r="r" t="t"/>
              <a:pathLst>
                <a:path extrusionOk="0" h="485" w="833">
                  <a:moveTo>
                    <a:pt x="130" y="1"/>
                  </a:moveTo>
                  <a:lnTo>
                    <a:pt x="0" y="78"/>
                  </a:lnTo>
                  <a:lnTo>
                    <a:pt x="699" y="485"/>
                  </a:lnTo>
                  <a:lnTo>
                    <a:pt x="832" y="407"/>
                  </a:lnTo>
                  <a:lnTo>
                    <a:pt x="130"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9"/>
            <p:cNvSpPr/>
            <p:nvPr/>
          </p:nvSpPr>
          <p:spPr>
            <a:xfrm>
              <a:off x="2340000" y="5083125"/>
              <a:ext cx="13700" cy="7950"/>
            </a:xfrm>
            <a:custGeom>
              <a:rect b="b" l="l" r="r" t="t"/>
              <a:pathLst>
                <a:path extrusionOk="0" h="318" w="548">
                  <a:moveTo>
                    <a:pt x="67" y="0"/>
                  </a:moveTo>
                  <a:lnTo>
                    <a:pt x="1" y="37"/>
                  </a:lnTo>
                  <a:lnTo>
                    <a:pt x="485" y="318"/>
                  </a:lnTo>
                  <a:lnTo>
                    <a:pt x="548" y="281"/>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9"/>
            <p:cNvSpPr/>
            <p:nvPr/>
          </p:nvSpPr>
          <p:spPr>
            <a:xfrm>
              <a:off x="2327450" y="5090325"/>
              <a:ext cx="1775" cy="950"/>
            </a:xfrm>
            <a:custGeom>
              <a:rect b="b" l="l" r="r" t="t"/>
              <a:pathLst>
                <a:path extrusionOk="0" h="38" w="71">
                  <a:moveTo>
                    <a:pt x="0" y="37"/>
                  </a:moveTo>
                  <a:lnTo>
                    <a:pt x="0" y="37"/>
                  </a:lnTo>
                  <a:lnTo>
                    <a:pt x="70" y="0"/>
                  </a:lnTo>
                  <a:lnTo>
                    <a:pt x="70"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9"/>
            <p:cNvSpPr/>
            <p:nvPr/>
          </p:nvSpPr>
          <p:spPr>
            <a:xfrm>
              <a:off x="2329200" y="5090325"/>
              <a:ext cx="12025" cy="7050"/>
            </a:xfrm>
            <a:custGeom>
              <a:rect b="b" l="l" r="r" t="t"/>
              <a:pathLst>
                <a:path extrusionOk="0" h="282" w="481">
                  <a:moveTo>
                    <a:pt x="0" y="0"/>
                  </a:moveTo>
                  <a:lnTo>
                    <a:pt x="0" y="0"/>
                  </a:lnTo>
                  <a:lnTo>
                    <a:pt x="0" y="0"/>
                  </a:lnTo>
                  <a:lnTo>
                    <a:pt x="481" y="281"/>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9"/>
            <p:cNvSpPr/>
            <p:nvPr/>
          </p:nvSpPr>
          <p:spPr>
            <a:xfrm>
              <a:off x="2327450" y="5090325"/>
              <a:ext cx="13775" cy="7975"/>
            </a:xfrm>
            <a:custGeom>
              <a:rect b="b" l="l" r="r" t="t"/>
              <a:pathLst>
                <a:path extrusionOk="0" h="319" w="551">
                  <a:moveTo>
                    <a:pt x="70" y="0"/>
                  </a:moveTo>
                  <a:lnTo>
                    <a:pt x="0" y="37"/>
                  </a:lnTo>
                  <a:lnTo>
                    <a:pt x="484" y="318"/>
                  </a:lnTo>
                  <a:lnTo>
                    <a:pt x="551" y="281"/>
                  </a:lnTo>
                  <a:lnTo>
                    <a:pt x="70"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9"/>
            <p:cNvSpPr/>
            <p:nvPr/>
          </p:nvSpPr>
          <p:spPr>
            <a:xfrm>
              <a:off x="2314975" y="5097525"/>
              <a:ext cx="13700" cy="7975"/>
            </a:xfrm>
            <a:custGeom>
              <a:rect b="b" l="l" r="r" t="t"/>
              <a:pathLst>
                <a:path extrusionOk="0" h="319" w="548">
                  <a:moveTo>
                    <a:pt x="67" y="1"/>
                  </a:moveTo>
                  <a:lnTo>
                    <a:pt x="0" y="41"/>
                  </a:lnTo>
                  <a:lnTo>
                    <a:pt x="481" y="319"/>
                  </a:lnTo>
                  <a:lnTo>
                    <a:pt x="547" y="282"/>
                  </a:lnTo>
                  <a:lnTo>
                    <a:pt x="67"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9"/>
            <p:cNvSpPr/>
            <p:nvPr/>
          </p:nvSpPr>
          <p:spPr>
            <a:xfrm>
              <a:off x="2302400" y="5104750"/>
              <a:ext cx="1775" cy="1025"/>
            </a:xfrm>
            <a:custGeom>
              <a:rect b="b" l="l" r="r" t="t"/>
              <a:pathLst>
                <a:path extrusionOk="0" h="41" w="71">
                  <a:moveTo>
                    <a:pt x="1" y="41"/>
                  </a:moveTo>
                  <a:lnTo>
                    <a:pt x="71" y="0"/>
                  </a:lnTo>
                  <a:lnTo>
                    <a:pt x="71" y="0"/>
                  </a:lnTo>
                  <a:lnTo>
                    <a:pt x="71" y="0"/>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9"/>
            <p:cNvSpPr/>
            <p:nvPr/>
          </p:nvSpPr>
          <p:spPr>
            <a:xfrm>
              <a:off x="2281425" y="5109625"/>
              <a:ext cx="3350" cy="1875"/>
            </a:xfrm>
            <a:custGeom>
              <a:rect b="b" l="l" r="r" t="t"/>
              <a:pathLst>
                <a:path extrusionOk="0" h="75" w="134">
                  <a:moveTo>
                    <a:pt x="0" y="75"/>
                  </a:moveTo>
                  <a:lnTo>
                    <a:pt x="0" y="75"/>
                  </a:lnTo>
                  <a:lnTo>
                    <a:pt x="134" y="1"/>
                  </a:lnTo>
                  <a:lnTo>
                    <a:pt x="134" y="1"/>
                  </a:lnTo>
                  <a:lnTo>
                    <a:pt x="134" y="1"/>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9"/>
            <p:cNvSpPr/>
            <p:nvPr/>
          </p:nvSpPr>
          <p:spPr>
            <a:xfrm>
              <a:off x="2302400" y="5104750"/>
              <a:ext cx="13800" cy="8050"/>
            </a:xfrm>
            <a:custGeom>
              <a:rect b="b" l="l" r="r" t="t"/>
              <a:pathLst>
                <a:path extrusionOk="0" h="322" w="552">
                  <a:moveTo>
                    <a:pt x="71" y="0"/>
                  </a:moveTo>
                  <a:lnTo>
                    <a:pt x="1" y="41"/>
                  </a:lnTo>
                  <a:lnTo>
                    <a:pt x="485" y="322"/>
                  </a:lnTo>
                  <a:lnTo>
                    <a:pt x="551" y="281"/>
                  </a:lnTo>
                  <a:lnTo>
                    <a:pt x="71"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9"/>
            <p:cNvSpPr/>
            <p:nvPr/>
          </p:nvSpPr>
          <p:spPr>
            <a:xfrm>
              <a:off x="2281425" y="5109625"/>
              <a:ext cx="20825" cy="12150"/>
            </a:xfrm>
            <a:custGeom>
              <a:rect b="b" l="l" r="r" t="t"/>
              <a:pathLst>
                <a:path extrusionOk="0" h="486" w="833">
                  <a:moveTo>
                    <a:pt x="134" y="1"/>
                  </a:moveTo>
                  <a:lnTo>
                    <a:pt x="0" y="75"/>
                  </a:lnTo>
                  <a:lnTo>
                    <a:pt x="703" y="485"/>
                  </a:lnTo>
                  <a:lnTo>
                    <a:pt x="832" y="408"/>
                  </a:lnTo>
                  <a:lnTo>
                    <a:pt x="134"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9"/>
            <p:cNvSpPr/>
            <p:nvPr/>
          </p:nvSpPr>
          <p:spPr>
            <a:xfrm>
              <a:off x="2274950" y="5120625"/>
              <a:ext cx="13700" cy="7050"/>
            </a:xfrm>
            <a:custGeom>
              <a:rect b="b" l="l" r="r" t="t"/>
              <a:pathLst>
                <a:path extrusionOk="0" h="282" w="548">
                  <a:moveTo>
                    <a:pt x="67" y="1"/>
                  </a:moveTo>
                  <a:lnTo>
                    <a:pt x="1" y="41"/>
                  </a:lnTo>
                  <a:lnTo>
                    <a:pt x="67" y="1"/>
                  </a:lnTo>
                  <a:lnTo>
                    <a:pt x="548" y="282"/>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9"/>
            <p:cNvSpPr/>
            <p:nvPr/>
          </p:nvSpPr>
          <p:spPr>
            <a:xfrm>
              <a:off x="2274950" y="5120625"/>
              <a:ext cx="13700" cy="7975"/>
            </a:xfrm>
            <a:custGeom>
              <a:rect b="b" l="l" r="r" t="t"/>
              <a:pathLst>
                <a:path extrusionOk="0" h="319" w="548">
                  <a:moveTo>
                    <a:pt x="67" y="1"/>
                  </a:moveTo>
                  <a:lnTo>
                    <a:pt x="1" y="41"/>
                  </a:lnTo>
                  <a:lnTo>
                    <a:pt x="481" y="319"/>
                  </a:lnTo>
                  <a:lnTo>
                    <a:pt x="548" y="282"/>
                  </a:lnTo>
                  <a:lnTo>
                    <a:pt x="67"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9"/>
            <p:cNvSpPr/>
            <p:nvPr/>
          </p:nvSpPr>
          <p:spPr>
            <a:xfrm>
              <a:off x="2262400" y="5127925"/>
              <a:ext cx="1675" cy="950"/>
            </a:xfrm>
            <a:custGeom>
              <a:rect b="b" l="l" r="r" t="t"/>
              <a:pathLst>
                <a:path extrusionOk="0" h="38" w="67">
                  <a:moveTo>
                    <a:pt x="0" y="38"/>
                  </a:moveTo>
                  <a:lnTo>
                    <a:pt x="67" y="1"/>
                  </a:lnTo>
                  <a:close/>
                </a:path>
              </a:pathLst>
            </a:custGeom>
            <a:solidFill>
              <a:srgbClr val="E4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9"/>
            <p:cNvSpPr/>
            <p:nvPr/>
          </p:nvSpPr>
          <p:spPr>
            <a:xfrm>
              <a:off x="2262400" y="5127925"/>
              <a:ext cx="13700" cy="7975"/>
            </a:xfrm>
            <a:custGeom>
              <a:rect b="b" l="l" r="r" t="t"/>
              <a:pathLst>
                <a:path extrusionOk="0" h="319" w="548">
                  <a:moveTo>
                    <a:pt x="67" y="1"/>
                  </a:moveTo>
                  <a:lnTo>
                    <a:pt x="0" y="38"/>
                  </a:lnTo>
                  <a:lnTo>
                    <a:pt x="481" y="319"/>
                  </a:lnTo>
                  <a:lnTo>
                    <a:pt x="547" y="278"/>
                  </a:lnTo>
                  <a:lnTo>
                    <a:pt x="67" y="1"/>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9"/>
            <p:cNvSpPr/>
            <p:nvPr/>
          </p:nvSpPr>
          <p:spPr>
            <a:xfrm>
              <a:off x="2249925" y="5135150"/>
              <a:ext cx="13700" cy="7950"/>
            </a:xfrm>
            <a:custGeom>
              <a:rect b="b" l="l" r="r" t="t"/>
              <a:pathLst>
                <a:path extrusionOk="0" h="318" w="548">
                  <a:moveTo>
                    <a:pt x="67" y="0"/>
                  </a:moveTo>
                  <a:lnTo>
                    <a:pt x="0" y="37"/>
                  </a:lnTo>
                  <a:lnTo>
                    <a:pt x="481" y="318"/>
                  </a:lnTo>
                  <a:lnTo>
                    <a:pt x="547" y="277"/>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9"/>
            <p:cNvSpPr/>
            <p:nvPr/>
          </p:nvSpPr>
          <p:spPr>
            <a:xfrm>
              <a:off x="2237350" y="5142350"/>
              <a:ext cx="13700" cy="7975"/>
            </a:xfrm>
            <a:custGeom>
              <a:rect b="b" l="l" r="r" t="t"/>
              <a:pathLst>
                <a:path extrusionOk="0" h="319" w="548">
                  <a:moveTo>
                    <a:pt x="67" y="0"/>
                  </a:moveTo>
                  <a:lnTo>
                    <a:pt x="0" y="41"/>
                  </a:lnTo>
                  <a:lnTo>
                    <a:pt x="481" y="318"/>
                  </a:lnTo>
                  <a:lnTo>
                    <a:pt x="547" y="281"/>
                  </a:lnTo>
                  <a:lnTo>
                    <a:pt x="67" y="0"/>
                  </a:lnTo>
                  <a:close/>
                </a:path>
              </a:pathLst>
            </a:custGeom>
            <a:solidFill>
              <a:srgbClr val="7070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9"/>
            <p:cNvSpPr/>
            <p:nvPr/>
          </p:nvSpPr>
          <p:spPr>
            <a:xfrm>
              <a:off x="2155300" y="5141325"/>
              <a:ext cx="16750" cy="19350"/>
            </a:xfrm>
            <a:custGeom>
              <a:rect b="b" l="l" r="r" t="t"/>
              <a:pathLst>
                <a:path extrusionOk="0" h="774" w="670">
                  <a:moveTo>
                    <a:pt x="0" y="1"/>
                  </a:moveTo>
                  <a:lnTo>
                    <a:pt x="4" y="773"/>
                  </a:lnTo>
                  <a:lnTo>
                    <a:pt x="662" y="393"/>
                  </a:lnTo>
                  <a:lnTo>
                    <a:pt x="669" y="396"/>
                  </a:lnTo>
                  <a:lnTo>
                    <a:pt x="669" y="389"/>
                  </a:lnTo>
                  <a:lnTo>
                    <a:pt x="0" y="1"/>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9"/>
            <p:cNvSpPr/>
            <p:nvPr/>
          </p:nvSpPr>
          <p:spPr>
            <a:xfrm>
              <a:off x="2172025" y="5151025"/>
              <a:ext cx="4275" cy="2725"/>
            </a:xfrm>
            <a:custGeom>
              <a:rect b="b" l="l" r="r" t="t"/>
              <a:pathLst>
                <a:path extrusionOk="0" h="109" w="171">
                  <a:moveTo>
                    <a:pt x="0" y="1"/>
                  </a:moveTo>
                  <a:lnTo>
                    <a:pt x="0" y="8"/>
                  </a:lnTo>
                  <a:lnTo>
                    <a:pt x="170" y="108"/>
                  </a:lnTo>
                  <a:lnTo>
                    <a:pt x="0" y="1"/>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9"/>
            <p:cNvSpPr/>
            <p:nvPr/>
          </p:nvSpPr>
          <p:spPr>
            <a:xfrm>
              <a:off x="2176275" y="5024725"/>
              <a:ext cx="235750" cy="136225"/>
            </a:xfrm>
            <a:custGeom>
              <a:rect b="b" l="l" r="r" t="t"/>
              <a:pathLst>
                <a:path extrusionOk="0" h="5449" w="9430">
                  <a:moveTo>
                    <a:pt x="8938" y="0"/>
                  </a:moveTo>
                  <a:lnTo>
                    <a:pt x="5160" y="2181"/>
                  </a:lnTo>
                  <a:lnTo>
                    <a:pt x="0" y="5160"/>
                  </a:lnTo>
                  <a:lnTo>
                    <a:pt x="492" y="5448"/>
                  </a:lnTo>
                  <a:lnTo>
                    <a:pt x="9429" y="288"/>
                  </a:lnTo>
                  <a:lnTo>
                    <a:pt x="8938" y="0"/>
                  </a:ln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9"/>
            <p:cNvSpPr/>
            <p:nvPr/>
          </p:nvSpPr>
          <p:spPr>
            <a:xfrm>
              <a:off x="2399700" y="4893125"/>
              <a:ext cx="240850" cy="138825"/>
            </a:xfrm>
            <a:custGeom>
              <a:rect b="b" l="l" r="r" t="t"/>
              <a:pathLst>
                <a:path extrusionOk="0" h="5553" w="9634">
                  <a:moveTo>
                    <a:pt x="9256" y="1"/>
                  </a:moveTo>
                  <a:cubicBezTo>
                    <a:pt x="9213" y="1"/>
                    <a:pt x="9169" y="6"/>
                    <a:pt x="9127" y="15"/>
                  </a:cubicBezTo>
                  <a:cubicBezTo>
                    <a:pt x="9086" y="26"/>
                    <a:pt x="9049" y="41"/>
                    <a:pt x="9012" y="63"/>
                  </a:cubicBezTo>
                  <a:lnTo>
                    <a:pt x="3812" y="3065"/>
                  </a:lnTo>
                  <a:lnTo>
                    <a:pt x="1" y="5264"/>
                  </a:lnTo>
                  <a:lnTo>
                    <a:pt x="492" y="5552"/>
                  </a:lnTo>
                  <a:lnTo>
                    <a:pt x="9016" y="633"/>
                  </a:lnTo>
                  <a:lnTo>
                    <a:pt x="9504" y="348"/>
                  </a:lnTo>
                  <a:cubicBezTo>
                    <a:pt x="9537" y="333"/>
                    <a:pt x="9563" y="307"/>
                    <a:pt x="9581" y="281"/>
                  </a:cubicBezTo>
                  <a:cubicBezTo>
                    <a:pt x="9633" y="208"/>
                    <a:pt x="9611" y="123"/>
                    <a:pt x="9511" y="63"/>
                  </a:cubicBezTo>
                  <a:cubicBezTo>
                    <a:pt x="9432" y="21"/>
                    <a:pt x="9344" y="1"/>
                    <a:pt x="9256" y="1"/>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9"/>
            <p:cNvSpPr/>
            <p:nvPr/>
          </p:nvSpPr>
          <p:spPr>
            <a:xfrm>
              <a:off x="2188550" y="5031925"/>
              <a:ext cx="223475" cy="129025"/>
            </a:xfrm>
            <a:custGeom>
              <a:rect b="b" l="l" r="r" t="t"/>
              <a:pathLst>
                <a:path extrusionOk="0" h="5161" w="8939">
                  <a:moveTo>
                    <a:pt x="8938" y="0"/>
                  </a:moveTo>
                  <a:lnTo>
                    <a:pt x="1" y="5160"/>
                  </a:lnTo>
                  <a:lnTo>
                    <a:pt x="8676" y="152"/>
                  </a:lnTo>
                  <a:lnTo>
                    <a:pt x="8938" y="0"/>
                  </a:lnTo>
                  <a:close/>
                </a:path>
              </a:pathLst>
            </a:custGeom>
            <a:solidFill>
              <a:srgbClr val="BBD7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9"/>
            <p:cNvSpPr/>
            <p:nvPr/>
          </p:nvSpPr>
          <p:spPr>
            <a:xfrm>
              <a:off x="2188550" y="5160925"/>
              <a:ext cx="4550" cy="33100"/>
            </a:xfrm>
            <a:custGeom>
              <a:rect b="b" l="l" r="r" t="t"/>
              <a:pathLst>
                <a:path extrusionOk="0" h="1324" w="182">
                  <a:moveTo>
                    <a:pt x="178" y="100"/>
                  </a:moveTo>
                  <a:lnTo>
                    <a:pt x="1" y="0"/>
                  </a:lnTo>
                  <a:lnTo>
                    <a:pt x="178" y="100"/>
                  </a:lnTo>
                  <a:lnTo>
                    <a:pt x="182" y="1324"/>
                  </a:lnTo>
                  <a:close/>
                </a:path>
              </a:pathLst>
            </a:custGeom>
            <a:solidFill>
              <a:srgbClr val="F4F4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9"/>
            <p:cNvSpPr/>
            <p:nvPr/>
          </p:nvSpPr>
          <p:spPr>
            <a:xfrm>
              <a:off x="2155300" y="4875825"/>
              <a:ext cx="514725" cy="297400"/>
            </a:xfrm>
            <a:custGeom>
              <a:rect b="b" l="l" r="r" t="t"/>
              <a:pathLst>
                <a:path extrusionOk="0" h="11896" w="20589">
                  <a:moveTo>
                    <a:pt x="19041" y="0"/>
                  </a:moveTo>
                  <a:cubicBezTo>
                    <a:pt x="18645" y="0"/>
                    <a:pt x="18249" y="88"/>
                    <a:pt x="17946" y="264"/>
                  </a:cubicBezTo>
                  <a:lnTo>
                    <a:pt x="0" y="10621"/>
                  </a:lnTo>
                  <a:lnTo>
                    <a:pt x="669" y="11009"/>
                  </a:lnTo>
                  <a:lnTo>
                    <a:pt x="839" y="11116"/>
                  </a:lnTo>
                  <a:lnTo>
                    <a:pt x="5999" y="8137"/>
                  </a:lnTo>
                  <a:lnTo>
                    <a:pt x="9777" y="5952"/>
                  </a:lnTo>
                  <a:lnTo>
                    <a:pt x="13588" y="3757"/>
                  </a:lnTo>
                  <a:lnTo>
                    <a:pt x="18788" y="752"/>
                  </a:lnTo>
                  <a:cubicBezTo>
                    <a:pt x="18825" y="730"/>
                    <a:pt x="18862" y="715"/>
                    <a:pt x="18903" y="707"/>
                  </a:cubicBezTo>
                  <a:cubicBezTo>
                    <a:pt x="18946" y="696"/>
                    <a:pt x="18990" y="691"/>
                    <a:pt x="19034" y="691"/>
                  </a:cubicBezTo>
                  <a:cubicBezTo>
                    <a:pt x="19121" y="691"/>
                    <a:pt x="19208" y="712"/>
                    <a:pt x="19287" y="752"/>
                  </a:cubicBezTo>
                  <a:cubicBezTo>
                    <a:pt x="19387" y="811"/>
                    <a:pt x="19409" y="900"/>
                    <a:pt x="19357" y="970"/>
                  </a:cubicBezTo>
                  <a:cubicBezTo>
                    <a:pt x="19339" y="999"/>
                    <a:pt x="19313" y="1022"/>
                    <a:pt x="19284" y="1040"/>
                  </a:cubicBezTo>
                  <a:lnTo>
                    <a:pt x="18792" y="1321"/>
                  </a:lnTo>
                  <a:lnTo>
                    <a:pt x="10268" y="6241"/>
                  </a:lnTo>
                  <a:lnTo>
                    <a:pt x="10006" y="6396"/>
                  </a:lnTo>
                  <a:lnTo>
                    <a:pt x="1331" y="11401"/>
                  </a:lnTo>
                  <a:lnTo>
                    <a:pt x="1508" y="11504"/>
                  </a:lnTo>
                  <a:lnTo>
                    <a:pt x="2185" y="11896"/>
                  </a:lnTo>
                  <a:lnTo>
                    <a:pt x="3763" y="10983"/>
                  </a:lnTo>
                  <a:lnTo>
                    <a:pt x="3282" y="10702"/>
                  </a:lnTo>
                  <a:lnTo>
                    <a:pt x="3349" y="10665"/>
                  </a:lnTo>
                  <a:lnTo>
                    <a:pt x="3829" y="10942"/>
                  </a:lnTo>
                  <a:lnTo>
                    <a:pt x="4266" y="10691"/>
                  </a:lnTo>
                  <a:lnTo>
                    <a:pt x="3785" y="10410"/>
                  </a:lnTo>
                  <a:lnTo>
                    <a:pt x="3852" y="10373"/>
                  </a:lnTo>
                  <a:lnTo>
                    <a:pt x="4332" y="10654"/>
                  </a:lnTo>
                  <a:lnTo>
                    <a:pt x="4765" y="10403"/>
                  </a:lnTo>
                  <a:lnTo>
                    <a:pt x="4284" y="10122"/>
                  </a:lnTo>
                  <a:lnTo>
                    <a:pt x="4351" y="10085"/>
                  </a:lnTo>
                  <a:lnTo>
                    <a:pt x="4831" y="10366"/>
                  </a:lnTo>
                  <a:lnTo>
                    <a:pt x="5267" y="10114"/>
                  </a:lnTo>
                  <a:lnTo>
                    <a:pt x="4787" y="9833"/>
                  </a:lnTo>
                  <a:lnTo>
                    <a:pt x="4853" y="9793"/>
                  </a:lnTo>
                  <a:lnTo>
                    <a:pt x="5334" y="10074"/>
                  </a:lnTo>
                  <a:lnTo>
                    <a:pt x="5748" y="9837"/>
                  </a:lnTo>
                  <a:lnTo>
                    <a:pt x="5045" y="9431"/>
                  </a:lnTo>
                  <a:lnTo>
                    <a:pt x="5179" y="9353"/>
                  </a:lnTo>
                  <a:lnTo>
                    <a:pt x="5877" y="9760"/>
                  </a:lnTo>
                  <a:lnTo>
                    <a:pt x="6369" y="9479"/>
                  </a:lnTo>
                  <a:lnTo>
                    <a:pt x="5885" y="9198"/>
                  </a:lnTo>
                  <a:lnTo>
                    <a:pt x="5955" y="9161"/>
                  </a:lnTo>
                  <a:lnTo>
                    <a:pt x="6435" y="9438"/>
                  </a:lnTo>
                  <a:lnTo>
                    <a:pt x="6868" y="9187"/>
                  </a:lnTo>
                  <a:lnTo>
                    <a:pt x="6387" y="8909"/>
                  </a:lnTo>
                  <a:lnTo>
                    <a:pt x="6454" y="8872"/>
                  </a:lnTo>
                  <a:lnTo>
                    <a:pt x="6927" y="9157"/>
                  </a:lnTo>
                  <a:lnTo>
                    <a:pt x="7363" y="8906"/>
                  </a:lnTo>
                  <a:lnTo>
                    <a:pt x="6883" y="8625"/>
                  </a:lnTo>
                  <a:lnTo>
                    <a:pt x="6949" y="8588"/>
                  </a:lnTo>
                  <a:lnTo>
                    <a:pt x="7430" y="8865"/>
                  </a:lnTo>
                  <a:lnTo>
                    <a:pt x="7866" y="8614"/>
                  </a:lnTo>
                  <a:lnTo>
                    <a:pt x="7385" y="8336"/>
                  </a:lnTo>
                  <a:lnTo>
                    <a:pt x="7448" y="8296"/>
                  </a:lnTo>
                  <a:lnTo>
                    <a:pt x="7932" y="8577"/>
                  </a:lnTo>
                  <a:lnTo>
                    <a:pt x="8346" y="8340"/>
                  </a:lnTo>
                  <a:lnTo>
                    <a:pt x="7648" y="7930"/>
                  </a:lnTo>
                  <a:lnTo>
                    <a:pt x="7777" y="7856"/>
                  </a:lnTo>
                  <a:lnTo>
                    <a:pt x="8479" y="8263"/>
                  </a:lnTo>
                  <a:lnTo>
                    <a:pt x="8967" y="7982"/>
                  </a:lnTo>
                  <a:lnTo>
                    <a:pt x="8487" y="7701"/>
                  </a:lnTo>
                  <a:lnTo>
                    <a:pt x="8553" y="7660"/>
                  </a:lnTo>
                  <a:lnTo>
                    <a:pt x="9034" y="7941"/>
                  </a:lnTo>
                  <a:lnTo>
                    <a:pt x="9466" y="7690"/>
                  </a:lnTo>
                  <a:lnTo>
                    <a:pt x="8986" y="7412"/>
                  </a:lnTo>
                  <a:lnTo>
                    <a:pt x="9052" y="7372"/>
                  </a:lnTo>
                  <a:lnTo>
                    <a:pt x="9533" y="7653"/>
                  </a:lnTo>
                  <a:lnTo>
                    <a:pt x="9969" y="7401"/>
                  </a:lnTo>
                  <a:lnTo>
                    <a:pt x="9488" y="7120"/>
                  </a:lnTo>
                  <a:lnTo>
                    <a:pt x="9555" y="7083"/>
                  </a:lnTo>
                  <a:lnTo>
                    <a:pt x="10035" y="7361"/>
                  </a:lnTo>
                  <a:lnTo>
                    <a:pt x="10472" y="7109"/>
                  </a:lnTo>
                  <a:lnTo>
                    <a:pt x="9991" y="6828"/>
                  </a:lnTo>
                  <a:lnTo>
                    <a:pt x="10054" y="6791"/>
                  </a:lnTo>
                  <a:lnTo>
                    <a:pt x="10538" y="7069"/>
                  </a:lnTo>
                  <a:lnTo>
                    <a:pt x="10952" y="6832"/>
                  </a:lnTo>
                  <a:lnTo>
                    <a:pt x="10254" y="6422"/>
                  </a:lnTo>
                  <a:lnTo>
                    <a:pt x="10383" y="6348"/>
                  </a:lnTo>
                  <a:lnTo>
                    <a:pt x="11085" y="6754"/>
                  </a:lnTo>
                  <a:lnTo>
                    <a:pt x="11573" y="6474"/>
                  </a:lnTo>
                  <a:lnTo>
                    <a:pt x="11093" y="6193"/>
                  </a:lnTo>
                  <a:lnTo>
                    <a:pt x="11155" y="6156"/>
                  </a:lnTo>
                  <a:lnTo>
                    <a:pt x="11640" y="6433"/>
                  </a:lnTo>
                  <a:lnTo>
                    <a:pt x="12072" y="6185"/>
                  </a:lnTo>
                  <a:lnTo>
                    <a:pt x="11592" y="5904"/>
                  </a:lnTo>
                  <a:lnTo>
                    <a:pt x="11658" y="5864"/>
                  </a:lnTo>
                  <a:lnTo>
                    <a:pt x="12142" y="6145"/>
                  </a:lnTo>
                  <a:lnTo>
                    <a:pt x="12579" y="5893"/>
                  </a:lnTo>
                  <a:lnTo>
                    <a:pt x="12094" y="5612"/>
                  </a:lnTo>
                  <a:lnTo>
                    <a:pt x="12165" y="5572"/>
                  </a:lnTo>
                  <a:lnTo>
                    <a:pt x="12645" y="5853"/>
                  </a:lnTo>
                  <a:lnTo>
                    <a:pt x="13078" y="5605"/>
                  </a:lnTo>
                  <a:lnTo>
                    <a:pt x="12597" y="5324"/>
                  </a:lnTo>
                  <a:lnTo>
                    <a:pt x="12664" y="5283"/>
                  </a:lnTo>
                  <a:lnTo>
                    <a:pt x="13144" y="5564"/>
                  </a:lnTo>
                  <a:lnTo>
                    <a:pt x="13558" y="5328"/>
                  </a:lnTo>
                  <a:lnTo>
                    <a:pt x="12856" y="4921"/>
                  </a:lnTo>
                  <a:lnTo>
                    <a:pt x="12989" y="4843"/>
                  </a:lnTo>
                  <a:lnTo>
                    <a:pt x="13691" y="5250"/>
                  </a:lnTo>
                  <a:lnTo>
                    <a:pt x="14179" y="4969"/>
                  </a:lnTo>
                  <a:lnTo>
                    <a:pt x="13695" y="4688"/>
                  </a:lnTo>
                  <a:lnTo>
                    <a:pt x="13761" y="4651"/>
                  </a:lnTo>
                  <a:lnTo>
                    <a:pt x="13939" y="4751"/>
                  </a:lnTo>
                  <a:lnTo>
                    <a:pt x="14246" y="4928"/>
                  </a:lnTo>
                  <a:lnTo>
                    <a:pt x="14678" y="4677"/>
                  </a:lnTo>
                  <a:lnTo>
                    <a:pt x="14197" y="4400"/>
                  </a:lnTo>
                  <a:lnTo>
                    <a:pt x="14264" y="4359"/>
                  </a:lnTo>
                  <a:lnTo>
                    <a:pt x="14748" y="4640"/>
                  </a:lnTo>
                  <a:lnTo>
                    <a:pt x="15181" y="4389"/>
                  </a:lnTo>
                  <a:lnTo>
                    <a:pt x="14700" y="4108"/>
                  </a:lnTo>
                  <a:lnTo>
                    <a:pt x="14763" y="4071"/>
                  </a:lnTo>
                  <a:lnTo>
                    <a:pt x="15247" y="4352"/>
                  </a:lnTo>
                  <a:lnTo>
                    <a:pt x="15683" y="4101"/>
                  </a:lnTo>
                  <a:lnTo>
                    <a:pt x="15199" y="3820"/>
                  </a:lnTo>
                  <a:lnTo>
                    <a:pt x="15266" y="3783"/>
                  </a:lnTo>
                  <a:lnTo>
                    <a:pt x="15750" y="4060"/>
                  </a:lnTo>
                  <a:lnTo>
                    <a:pt x="16160" y="3823"/>
                  </a:lnTo>
                  <a:lnTo>
                    <a:pt x="15462" y="3417"/>
                  </a:lnTo>
                  <a:lnTo>
                    <a:pt x="15595" y="3339"/>
                  </a:lnTo>
                  <a:lnTo>
                    <a:pt x="16293" y="3746"/>
                  </a:lnTo>
                  <a:lnTo>
                    <a:pt x="16781" y="3465"/>
                  </a:lnTo>
                  <a:lnTo>
                    <a:pt x="16301" y="3184"/>
                  </a:lnTo>
                  <a:lnTo>
                    <a:pt x="16367" y="3147"/>
                  </a:lnTo>
                  <a:lnTo>
                    <a:pt x="16848" y="3428"/>
                  </a:lnTo>
                  <a:lnTo>
                    <a:pt x="17284" y="3176"/>
                  </a:lnTo>
                  <a:lnTo>
                    <a:pt x="16803" y="2896"/>
                  </a:lnTo>
                  <a:lnTo>
                    <a:pt x="16870" y="2855"/>
                  </a:lnTo>
                  <a:lnTo>
                    <a:pt x="17350" y="3136"/>
                  </a:lnTo>
                  <a:lnTo>
                    <a:pt x="17783" y="2888"/>
                  </a:lnTo>
                  <a:lnTo>
                    <a:pt x="17302" y="2607"/>
                  </a:lnTo>
                  <a:lnTo>
                    <a:pt x="17369" y="2570"/>
                  </a:lnTo>
                  <a:lnTo>
                    <a:pt x="17849" y="2847"/>
                  </a:lnTo>
                  <a:lnTo>
                    <a:pt x="18286" y="2596"/>
                  </a:lnTo>
                  <a:lnTo>
                    <a:pt x="17805" y="2319"/>
                  </a:lnTo>
                  <a:lnTo>
                    <a:pt x="17872" y="2278"/>
                  </a:lnTo>
                  <a:lnTo>
                    <a:pt x="18352" y="2559"/>
                  </a:lnTo>
                  <a:lnTo>
                    <a:pt x="18766" y="2319"/>
                  </a:lnTo>
                  <a:lnTo>
                    <a:pt x="18064" y="1912"/>
                  </a:lnTo>
                  <a:lnTo>
                    <a:pt x="18197" y="1838"/>
                  </a:lnTo>
                  <a:lnTo>
                    <a:pt x="18895" y="2245"/>
                  </a:lnTo>
                  <a:lnTo>
                    <a:pt x="20130" y="1532"/>
                  </a:lnTo>
                  <a:cubicBezTo>
                    <a:pt x="20200" y="1491"/>
                    <a:pt x="20267" y="1443"/>
                    <a:pt x="20330" y="1391"/>
                  </a:cubicBezTo>
                  <a:cubicBezTo>
                    <a:pt x="20348" y="1373"/>
                    <a:pt x="20363" y="1354"/>
                    <a:pt x="20378" y="1336"/>
                  </a:cubicBezTo>
                  <a:cubicBezTo>
                    <a:pt x="20411" y="1306"/>
                    <a:pt x="20444" y="1269"/>
                    <a:pt x="20470" y="1232"/>
                  </a:cubicBezTo>
                  <a:cubicBezTo>
                    <a:pt x="20485" y="1210"/>
                    <a:pt x="20496" y="1188"/>
                    <a:pt x="20507" y="1166"/>
                  </a:cubicBezTo>
                  <a:cubicBezTo>
                    <a:pt x="20526" y="1132"/>
                    <a:pt x="20544" y="1099"/>
                    <a:pt x="20559" y="1066"/>
                  </a:cubicBezTo>
                  <a:cubicBezTo>
                    <a:pt x="20562" y="1044"/>
                    <a:pt x="20566" y="1018"/>
                    <a:pt x="20570" y="992"/>
                  </a:cubicBezTo>
                  <a:cubicBezTo>
                    <a:pt x="20577" y="959"/>
                    <a:pt x="20585" y="925"/>
                    <a:pt x="20585" y="896"/>
                  </a:cubicBezTo>
                  <a:cubicBezTo>
                    <a:pt x="20588" y="667"/>
                    <a:pt x="20437" y="438"/>
                    <a:pt x="20137" y="264"/>
                  </a:cubicBezTo>
                  <a:cubicBezTo>
                    <a:pt x="19834" y="88"/>
                    <a:pt x="19438" y="0"/>
                    <a:pt x="19041" y="0"/>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9"/>
            <p:cNvSpPr/>
            <p:nvPr/>
          </p:nvSpPr>
          <p:spPr>
            <a:xfrm>
              <a:off x="2193000" y="4898125"/>
              <a:ext cx="477125" cy="305600"/>
            </a:xfrm>
            <a:custGeom>
              <a:rect b="b" l="l" r="r" t="t"/>
              <a:pathLst>
                <a:path extrusionOk="0" h="12224" w="19085">
                  <a:moveTo>
                    <a:pt x="19080" y="0"/>
                  </a:moveTo>
                  <a:cubicBezTo>
                    <a:pt x="19073" y="59"/>
                    <a:pt x="19062" y="115"/>
                    <a:pt x="19054" y="174"/>
                  </a:cubicBezTo>
                  <a:cubicBezTo>
                    <a:pt x="19040" y="207"/>
                    <a:pt x="19021" y="240"/>
                    <a:pt x="19003" y="270"/>
                  </a:cubicBezTo>
                  <a:cubicBezTo>
                    <a:pt x="18992" y="296"/>
                    <a:pt x="18981" y="318"/>
                    <a:pt x="18966" y="340"/>
                  </a:cubicBezTo>
                  <a:cubicBezTo>
                    <a:pt x="18940" y="377"/>
                    <a:pt x="18907" y="410"/>
                    <a:pt x="18873" y="444"/>
                  </a:cubicBezTo>
                  <a:cubicBezTo>
                    <a:pt x="18859" y="462"/>
                    <a:pt x="18844" y="481"/>
                    <a:pt x="18825" y="495"/>
                  </a:cubicBezTo>
                  <a:cubicBezTo>
                    <a:pt x="18762" y="551"/>
                    <a:pt x="18696" y="599"/>
                    <a:pt x="18626" y="640"/>
                  </a:cubicBezTo>
                  <a:lnTo>
                    <a:pt x="17391" y="1349"/>
                  </a:lnTo>
                  <a:lnTo>
                    <a:pt x="17258" y="1427"/>
                  </a:lnTo>
                  <a:lnTo>
                    <a:pt x="16848" y="1663"/>
                  </a:lnTo>
                  <a:lnTo>
                    <a:pt x="16781" y="1704"/>
                  </a:lnTo>
                  <a:lnTo>
                    <a:pt x="16345" y="1955"/>
                  </a:lnTo>
                  <a:lnTo>
                    <a:pt x="16279" y="1992"/>
                  </a:lnTo>
                  <a:lnTo>
                    <a:pt x="15846" y="2244"/>
                  </a:lnTo>
                  <a:lnTo>
                    <a:pt x="15780" y="2281"/>
                  </a:lnTo>
                  <a:lnTo>
                    <a:pt x="15343" y="2532"/>
                  </a:lnTo>
                  <a:lnTo>
                    <a:pt x="15277" y="2573"/>
                  </a:lnTo>
                  <a:lnTo>
                    <a:pt x="14789" y="2854"/>
                  </a:lnTo>
                  <a:lnTo>
                    <a:pt x="14656" y="2931"/>
                  </a:lnTo>
                  <a:lnTo>
                    <a:pt x="14246" y="3168"/>
                  </a:lnTo>
                  <a:lnTo>
                    <a:pt x="14175" y="3205"/>
                  </a:lnTo>
                  <a:lnTo>
                    <a:pt x="13743" y="3456"/>
                  </a:lnTo>
                  <a:lnTo>
                    <a:pt x="13676" y="3497"/>
                  </a:lnTo>
                  <a:lnTo>
                    <a:pt x="13244" y="3748"/>
                  </a:lnTo>
                  <a:lnTo>
                    <a:pt x="13174" y="3785"/>
                  </a:lnTo>
                  <a:lnTo>
                    <a:pt x="12741" y="4036"/>
                  </a:lnTo>
                  <a:lnTo>
                    <a:pt x="12675" y="4073"/>
                  </a:lnTo>
                  <a:lnTo>
                    <a:pt x="12187" y="4354"/>
                  </a:lnTo>
                  <a:lnTo>
                    <a:pt x="12054" y="4432"/>
                  </a:lnTo>
                  <a:lnTo>
                    <a:pt x="11640" y="4672"/>
                  </a:lnTo>
                  <a:lnTo>
                    <a:pt x="11573" y="4709"/>
                  </a:lnTo>
                  <a:lnTo>
                    <a:pt x="11141" y="4961"/>
                  </a:lnTo>
                  <a:lnTo>
                    <a:pt x="11074" y="4998"/>
                  </a:lnTo>
                  <a:lnTo>
                    <a:pt x="10638" y="5249"/>
                  </a:lnTo>
                  <a:lnTo>
                    <a:pt x="10572" y="5290"/>
                  </a:lnTo>
                  <a:lnTo>
                    <a:pt x="10135" y="5541"/>
                  </a:lnTo>
                  <a:lnTo>
                    <a:pt x="10073" y="5578"/>
                  </a:lnTo>
                  <a:lnTo>
                    <a:pt x="9585" y="5859"/>
                  </a:lnTo>
                  <a:lnTo>
                    <a:pt x="9452" y="5936"/>
                  </a:lnTo>
                  <a:lnTo>
                    <a:pt x="9034" y="6173"/>
                  </a:lnTo>
                  <a:lnTo>
                    <a:pt x="8971" y="6214"/>
                  </a:lnTo>
                  <a:lnTo>
                    <a:pt x="8535" y="6461"/>
                  </a:lnTo>
                  <a:lnTo>
                    <a:pt x="8468" y="6502"/>
                  </a:lnTo>
                  <a:lnTo>
                    <a:pt x="8032" y="6753"/>
                  </a:lnTo>
                  <a:lnTo>
                    <a:pt x="7966" y="6790"/>
                  </a:lnTo>
                  <a:lnTo>
                    <a:pt x="7533" y="7042"/>
                  </a:lnTo>
                  <a:lnTo>
                    <a:pt x="7467" y="7079"/>
                  </a:lnTo>
                  <a:lnTo>
                    <a:pt x="6975" y="7363"/>
                  </a:lnTo>
                  <a:lnTo>
                    <a:pt x="6846" y="7437"/>
                  </a:lnTo>
                  <a:lnTo>
                    <a:pt x="6428" y="7677"/>
                  </a:lnTo>
                  <a:lnTo>
                    <a:pt x="6365" y="7714"/>
                  </a:lnTo>
                  <a:lnTo>
                    <a:pt x="5929" y="7966"/>
                  </a:lnTo>
                  <a:lnTo>
                    <a:pt x="5862" y="8006"/>
                  </a:lnTo>
                  <a:lnTo>
                    <a:pt x="5426" y="8258"/>
                  </a:lnTo>
                  <a:lnTo>
                    <a:pt x="5360" y="8295"/>
                  </a:lnTo>
                  <a:lnTo>
                    <a:pt x="4927" y="8546"/>
                  </a:lnTo>
                  <a:lnTo>
                    <a:pt x="4861" y="8583"/>
                  </a:lnTo>
                  <a:lnTo>
                    <a:pt x="4369" y="8868"/>
                  </a:lnTo>
                  <a:lnTo>
                    <a:pt x="4240" y="8941"/>
                  </a:lnTo>
                  <a:lnTo>
                    <a:pt x="3826" y="9178"/>
                  </a:lnTo>
                  <a:lnTo>
                    <a:pt x="3759" y="9219"/>
                  </a:lnTo>
                  <a:lnTo>
                    <a:pt x="3323" y="9470"/>
                  </a:lnTo>
                  <a:lnTo>
                    <a:pt x="3257" y="9507"/>
                  </a:lnTo>
                  <a:lnTo>
                    <a:pt x="2824" y="9758"/>
                  </a:lnTo>
                  <a:lnTo>
                    <a:pt x="2758" y="9795"/>
                  </a:lnTo>
                  <a:lnTo>
                    <a:pt x="2321" y="10047"/>
                  </a:lnTo>
                  <a:lnTo>
                    <a:pt x="2255" y="10087"/>
                  </a:lnTo>
                  <a:lnTo>
                    <a:pt x="677" y="10997"/>
                  </a:lnTo>
                  <a:lnTo>
                    <a:pt x="0" y="10612"/>
                  </a:lnTo>
                  <a:lnTo>
                    <a:pt x="8" y="11836"/>
                  </a:lnTo>
                  <a:lnTo>
                    <a:pt x="680" y="12224"/>
                  </a:lnTo>
                  <a:lnTo>
                    <a:pt x="2259" y="11311"/>
                  </a:lnTo>
                  <a:lnTo>
                    <a:pt x="2325" y="11274"/>
                  </a:lnTo>
                  <a:lnTo>
                    <a:pt x="2761" y="11022"/>
                  </a:lnTo>
                  <a:lnTo>
                    <a:pt x="2828" y="10982"/>
                  </a:lnTo>
                  <a:lnTo>
                    <a:pt x="3260" y="10734"/>
                  </a:lnTo>
                  <a:lnTo>
                    <a:pt x="3327" y="10694"/>
                  </a:lnTo>
                  <a:lnTo>
                    <a:pt x="3763" y="10442"/>
                  </a:lnTo>
                  <a:lnTo>
                    <a:pt x="3829" y="10405"/>
                  </a:lnTo>
                  <a:lnTo>
                    <a:pt x="4243" y="10165"/>
                  </a:lnTo>
                  <a:lnTo>
                    <a:pt x="4373" y="10091"/>
                  </a:lnTo>
                  <a:lnTo>
                    <a:pt x="4861" y="9810"/>
                  </a:lnTo>
                  <a:lnTo>
                    <a:pt x="4931" y="9769"/>
                  </a:lnTo>
                  <a:lnTo>
                    <a:pt x="5363" y="9518"/>
                  </a:lnTo>
                  <a:lnTo>
                    <a:pt x="5430" y="9481"/>
                  </a:lnTo>
                  <a:lnTo>
                    <a:pt x="5862" y="9230"/>
                  </a:lnTo>
                  <a:lnTo>
                    <a:pt x="5933" y="9193"/>
                  </a:lnTo>
                  <a:lnTo>
                    <a:pt x="6365" y="8941"/>
                  </a:lnTo>
                  <a:lnTo>
                    <a:pt x="6432" y="8901"/>
                  </a:lnTo>
                  <a:lnTo>
                    <a:pt x="6846" y="8664"/>
                  </a:lnTo>
                  <a:lnTo>
                    <a:pt x="6979" y="8587"/>
                  </a:lnTo>
                  <a:lnTo>
                    <a:pt x="7467" y="8306"/>
                  </a:lnTo>
                  <a:lnTo>
                    <a:pt x="7533" y="8265"/>
                  </a:lnTo>
                  <a:lnTo>
                    <a:pt x="7966" y="8017"/>
                  </a:lnTo>
                  <a:lnTo>
                    <a:pt x="8036" y="7977"/>
                  </a:lnTo>
                  <a:lnTo>
                    <a:pt x="8468" y="7725"/>
                  </a:lnTo>
                  <a:lnTo>
                    <a:pt x="8535" y="7688"/>
                  </a:lnTo>
                  <a:lnTo>
                    <a:pt x="8971" y="7437"/>
                  </a:lnTo>
                  <a:lnTo>
                    <a:pt x="9038" y="7400"/>
                  </a:lnTo>
                  <a:lnTo>
                    <a:pt x="9452" y="7160"/>
                  </a:lnTo>
                  <a:lnTo>
                    <a:pt x="9585" y="7082"/>
                  </a:lnTo>
                  <a:lnTo>
                    <a:pt x="10073" y="6801"/>
                  </a:lnTo>
                  <a:lnTo>
                    <a:pt x="10139" y="6764"/>
                  </a:lnTo>
                  <a:lnTo>
                    <a:pt x="10572" y="6513"/>
                  </a:lnTo>
                  <a:lnTo>
                    <a:pt x="10642" y="6476"/>
                  </a:lnTo>
                  <a:lnTo>
                    <a:pt x="11074" y="6225"/>
                  </a:lnTo>
                  <a:lnTo>
                    <a:pt x="11141" y="6184"/>
                  </a:lnTo>
                  <a:lnTo>
                    <a:pt x="11573" y="5936"/>
                  </a:lnTo>
                  <a:lnTo>
                    <a:pt x="11643" y="5896"/>
                  </a:lnTo>
                  <a:lnTo>
                    <a:pt x="12054" y="5659"/>
                  </a:lnTo>
                  <a:lnTo>
                    <a:pt x="12187" y="5582"/>
                  </a:lnTo>
                  <a:lnTo>
                    <a:pt x="12675" y="5301"/>
                  </a:lnTo>
                  <a:lnTo>
                    <a:pt x="12741" y="5260"/>
                  </a:lnTo>
                  <a:lnTo>
                    <a:pt x="13177" y="5009"/>
                  </a:lnTo>
                  <a:lnTo>
                    <a:pt x="13244" y="4972"/>
                  </a:lnTo>
                  <a:lnTo>
                    <a:pt x="13680" y="4720"/>
                  </a:lnTo>
                  <a:lnTo>
                    <a:pt x="13743" y="4683"/>
                  </a:lnTo>
                  <a:lnTo>
                    <a:pt x="14179" y="4432"/>
                  </a:lnTo>
                  <a:lnTo>
                    <a:pt x="14246" y="4391"/>
                  </a:lnTo>
                  <a:lnTo>
                    <a:pt x="14656" y="4155"/>
                  </a:lnTo>
                  <a:lnTo>
                    <a:pt x="14793" y="4077"/>
                  </a:lnTo>
                  <a:lnTo>
                    <a:pt x="15277" y="3796"/>
                  </a:lnTo>
                  <a:lnTo>
                    <a:pt x="15347" y="3759"/>
                  </a:lnTo>
                  <a:lnTo>
                    <a:pt x="15780" y="3508"/>
                  </a:lnTo>
                  <a:lnTo>
                    <a:pt x="15846" y="3467"/>
                  </a:lnTo>
                  <a:lnTo>
                    <a:pt x="16279" y="3220"/>
                  </a:lnTo>
                  <a:lnTo>
                    <a:pt x="16349" y="3179"/>
                  </a:lnTo>
                  <a:lnTo>
                    <a:pt x="16781" y="2928"/>
                  </a:lnTo>
                  <a:lnTo>
                    <a:pt x="16848" y="2891"/>
                  </a:lnTo>
                  <a:lnTo>
                    <a:pt x="17262" y="2650"/>
                  </a:lnTo>
                  <a:lnTo>
                    <a:pt x="17395" y="2576"/>
                  </a:lnTo>
                  <a:lnTo>
                    <a:pt x="18626" y="1863"/>
                  </a:lnTo>
                  <a:cubicBezTo>
                    <a:pt x="18932" y="1686"/>
                    <a:pt x="19084" y="1456"/>
                    <a:pt x="19084" y="1224"/>
                  </a:cubicBezTo>
                  <a:lnTo>
                    <a:pt x="19080" y="0"/>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9"/>
            <p:cNvSpPr/>
            <p:nvPr/>
          </p:nvSpPr>
          <p:spPr>
            <a:xfrm>
              <a:off x="2151050" y="5193825"/>
              <a:ext cx="3975" cy="2325"/>
            </a:xfrm>
            <a:custGeom>
              <a:rect b="b" l="l" r="r" t="t"/>
              <a:pathLst>
                <a:path extrusionOk="0" h="93" w="159">
                  <a:moveTo>
                    <a:pt x="159" y="93"/>
                  </a:move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9"/>
            <p:cNvSpPr/>
            <p:nvPr/>
          </p:nvSpPr>
          <p:spPr>
            <a:xfrm>
              <a:off x="2150950" y="5151125"/>
              <a:ext cx="42150" cy="55000"/>
            </a:xfrm>
            <a:custGeom>
              <a:rect b="b" l="l" r="r" t="t"/>
              <a:pathLst>
                <a:path extrusionOk="0" h="2200" w="1686">
                  <a:moveTo>
                    <a:pt x="836" y="1"/>
                  </a:moveTo>
                  <a:lnTo>
                    <a:pt x="178" y="381"/>
                  </a:lnTo>
                  <a:lnTo>
                    <a:pt x="0" y="485"/>
                  </a:lnTo>
                  <a:lnTo>
                    <a:pt x="159" y="581"/>
                  </a:lnTo>
                  <a:lnTo>
                    <a:pt x="159" y="577"/>
                  </a:lnTo>
                  <a:lnTo>
                    <a:pt x="178" y="588"/>
                  </a:lnTo>
                  <a:lnTo>
                    <a:pt x="688" y="884"/>
                  </a:lnTo>
                  <a:lnTo>
                    <a:pt x="688" y="891"/>
                  </a:lnTo>
                  <a:lnTo>
                    <a:pt x="839" y="980"/>
                  </a:lnTo>
                  <a:lnTo>
                    <a:pt x="850" y="2200"/>
                  </a:lnTo>
                  <a:lnTo>
                    <a:pt x="1686" y="1716"/>
                  </a:lnTo>
                  <a:lnTo>
                    <a:pt x="1682" y="492"/>
                  </a:lnTo>
                  <a:lnTo>
                    <a:pt x="1505" y="392"/>
                  </a:lnTo>
                  <a:lnTo>
                    <a:pt x="1013" y="104"/>
                  </a:lnTo>
                  <a:lnTo>
                    <a:pt x="843" y="4"/>
                  </a:lnTo>
                  <a:lnTo>
                    <a:pt x="836" y="1"/>
                  </a:ln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9"/>
            <p:cNvSpPr/>
            <p:nvPr/>
          </p:nvSpPr>
          <p:spPr>
            <a:xfrm>
              <a:off x="2150950" y="5163225"/>
              <a:ext cx="21275" cy="42900"/>
            </a:xfrm>
            <a:custGeom>
              <a:rect b="b" l="l" r="r" t="t"/>
              <a:pathLst>
                <a:path extrusionOk="0" h="1716" w="851">
                  <a:moveTo>
                    <a:pt x="0" y="1"/>
                  </a:moveTo>
                  <a:lnTo>
                    <a:pt x="4" y="1224"/>
                  </a:lnTo>
                  <a:lnTo>
                    <a:pt x="163" y="1317"/>
                  </a:lnTo>
                  <a:lnTo>
                    <a:pt x="850" y="1716"/>
                  </a:lnTo>
                  <a:lnTo>
                    <a:pt x="839" y="496"/>
                  </a:lnTo>
                  <a:lnTo>
                    <a:pt x="688" y="407"/>
                  </a:lnTo>
                  <a:lnTo>
                    <a:pt x="688" y="400"/>
                  </a:lnTo>
                  <a:lnTo>
                    <a:pt x="178" y="104"/>
                  </a:lnTo>
                  <a:lnTo>
                    <a:pt x="159" y="97"/>
                  </a:lnTo>
                  <a:lnTo>
                    <a:pt x="0" y="1"/>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9"/>
            <p:cNvSpPr/>
            <p:nvPr/>
          </p:nvSpPr>
          <p:spPr>
            <a:xfrm>
              <a:off x="2119775" y="5174200"/>
              <a:ext cx="49525" cy="38800"/>
            </a:xfrm>
            <a:custGeom>
              <a:rect b="b" l="l" r="r" t="t"/>
              <a:pathLst>
                <a:path extrusionOk="0" h="1552" w="1981">
                  <a:moveTo>
                    <a:pt x="1528" y="0"/>
                  </a:moveTo>
                  <a:cubicBezTo>
                    <a:pt x="1450" y="0"/>
                    <a:pt x="1370" y="22"/>
                    <a:pt x="1295" y="72"/>
                  </a:cubicBezTo>
                  <a:lnTo>
                    <a:pt x="220" y="770"/>
                  </a:lnTo>
                  <a:cubicBezTo>
                    <a:pt x="116" y="841"/>
                    <a:pt x="46" y="952"/>
                    <a:pt x="31" y="1077"/>
                  </a:cubicBezTo>
                  <a:cubicBezTo>
                    <a:pt x="1" y="1347"/>
                    <a:pt x="215" y="1552"/>
                    <a:pt x="452" y="1552"/>
                  </a:cubicBezTo>
                  <a:cubicBezTo>
                    <a:pt x="530" y="1552"/>
                    <a:pt x="610" y="1530"/>
                    <a:pt x="686" y="1480"/>
                  </a:cubicBezTo>
                  <a:lnTo>
                    <a:pt x="1757" y="782"/>
                  </a:lnTo>
                  <a:cubicBezTo>
                    <a:pt x="1865" y="711"/>
                    <a:pt x="1935" y="600"/>
                    <a:pt x="1950" y="475"/>
                  </a:cubicBezTo>
                  <a:cubicBezTo>
                    <a:pt x="1980" y="205"/>
                    <a:pt x="1764" y="0"/>
                    <a:pt x="1528" y="0"/>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9"/>
            <p:cNvSpPr/>
            <p:nvPr/>
          </p:nvSpPr>
          <p:spPr>
            <a:xfrm>
              <a:off x="1758225" y="3796725"/>
              <a:ext cx="303675" cy="664325"/>
            </a:xfrm>
            <a:custGeom>
              <a:rect b="b" l="l" r="r" t="t"/>
              <a:pathLst>
                <a:path extrusionOk="0" h="26573" w="12147">
                  <a:moveTo>
                    <a:pt x="12091" y="0"/>
                  </a:moveTo>
                  <a:lnTo>
                    <a:pt x="0" y="6979"/>
                  </a:lnTo>
                  <a:lnTo>
                    <a:pt x="56" y="26573"/>
                  </a:lnTo>
                  <a:lnTo>
                    <a:pt x="12146" y="19594"/>
                  </a:lnTo>
                  <a:lnTo>
                    <a:pt x="12091" y="0"/>
                  </a:ln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9"/>
            <p:cNvSpPr/>
            <p:nvPr/>
          </p:nvSpPr>
          <p:spPr>
            <a:xfrm>
              <a:off x="1699625" y="3937175"/>
              <a:ext cx="60000" cy="523875"/>
            </a:xfrm>
            <a:custGeom>
              <a:rect b="b" l="l" r="r" t="t"/>
              <a:pathLst>
                <a:path extrusionOk="0" h="20955" w="2400">
                  <a:moveTo>
                    <a:pt x="1" y="0"/>
                  </a:moveTo>
                  <a:lnTo>
                    <a:pt x="56" y="19594"/>
                  </a:lnTo>
                  <a:lnTo>
                    <a:pt x="2400" y="20955"/>
                  </a:lnTo>
                  <a:lnTo>
                    <a:pt x="2344" y="1361"/>
                  </a:lnTo>
                  <a:lnTo>
                    <a:pt x="1" y="0"/>
                  </a:ln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9"/>
            <p:cNvSpPr/>
            <p:nvPr/>
          </p:nvSpPr>
          <p:spPr>
            <a:xfrm>
              <a:off x="1699625" y="3762625"/>
              <a:ext cx="360875" cy="208575"/>
            </a:xfrm>
            <a:custGeom>
              <a:rect b="b" l="l" r="r" t="t"/>
              <a:pathLst>
                <a:path extrusionOk="0" h="8343" w="14435">
                  <a:moveTo>
                    <a:pt x="12091" y="0"/>
                  </a:moveTo>
                  <a:lnTo>
                    <a:pt x="1" y="6982"/>
                  </a:lnTo>
                  <a:lnTo>
                    <a:pt x="2344" y="8343"/>
                  </a:lnTo>
                  <a:lnTo>
                    <a:pt x="14435" y="1364"/>
                  </a:lnTo>
                  <a:lnTo>
                    <a:pt x="12091" y="0"/>
                  </a:ln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9"/>
            <p:cNvSpPr/>
            <p:nvPr/>
          </p:nvSpPr>
          <p:spPr>
            <a:xfrm>
              <a:off x="1849325" y="4003975"/>
              <a:ext cx="142250" cy="190475"/>
            </a:xfrm>
            <a:custGeom>
              <a:rect b="b" l="l" r="r" t="t"/>
              <a:pathLst>
                <a:path extrusionOk="0" h="7619" w="5690">
                  <a:moveTo>
                    <a:pt x="3782" y="1"/>
                  </a:moveTo>
                  <a:lnTo>
                    <a:pt x="2836" y="544"/>
                  </a:lnTo>
                  <a:lnTo>
                    <a:pt x="1889" y="1091"/>
                  </a:lnTo>
                  <a:lnTo>
                    <a:pt x="1897" y="3268"/>
                  </a:lnTo>
                  <a:lnTo>
                    <a:pt x="1" y="4362"/>
                  </a:lnTo>
                  <a:lnTo>
                    <a:pt x="4" y="5449"/>
                  </a:lnTo>
                  <a:lnTo>
                    <a:pt x="8" y="6536"/>
                  </a:lnTo>
                  <a:lnTo>
                    <a:pt x="1904" y="5442"/>
                  </a:lnTo>
                  <a:lnTo>
                    <a:pt x="1908" y="7619"/>
                  </a:lnTo>
                  <a:lnTo>
                    <a:pt x="2854" y="7076"/>
                  </a:lnTo>
                  <a:lnTo>
                    <a:pt x="3800" y="6529"/>
                  </a:lnTo>
                  <a:lnTo>
                    <a:pt x="3793" y="4351"/>
                  </a:lnTo>
                  <a:lnTo>
                    <a:pt x="5689" y="3254"/>
                  </a:lnTo>
                  <a:lnTo>
                    <a:pt x="5686" y="2163"/>
                  </a:lnTo>
                  <a:lnTo>
                    <a:pt x="5682" y="1084"/>
                  </a:lnTo>
                  <a:lnTo>
                    <a:pt x="3786" y="2178"/>
                  </a:lnTo>
                  <a:lnTo>
                    <a:pt x="37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9"/>
            <p:cNvSpPr/>
            <p:nvPr/>
          </p:nvSpPr>
          <p:spPr>
            <a:xfrm>
              <a:off x="1806275" y="4264925"/>
              <a:ext cx="33475" cy="78950"/>
            </a:xfrm>
            <a:custGeom>
              <a:rect b="b" l="l" r="r" t="t"/>
              <a:pathLst>
                <a:path extrusionOk="0" h="3158" w="1339">
                  <a:moveTo>
                    <a:pt x="977" y="0"/>
                  </a:moveTo>
                  <a:cubicBezTo>
                    <a:pt x="892" y="0"/>
                    <a:pt x="796" y="28"/>
                    <a:pt x="695" y="86"/>
                  </a:cubicBezTo>
                  <a:lnTo>
                    <a:pt x="699" y="86"/>
                  </a:lnTo>
                  <a:cubicBezTo>
                    <a:pt x="281" y="326"/>
                    <a:pt x="0" y="774"/>
                    <a:pt x="0" y="1243"/>
                  </a:cubicBezTo>
                  <a:cubicBezTo>
                    <a:pt x="0" y="1650"/>
                    <a:pt x="207" y="1742"/>
                    <a:pt x="403" y="1820"/>
                  </a:cubicBezTo>
                  <a:lnTo>
                    <a:pt x="558" y="1879"/>
                  </a:lnTo>
                  <a:cubicBezTo>
                    <a:pt x="703" y="1945"/>
                    <a:pt x="850" y="2071"/>
                    <a:pt x="854" y="2308"/>
                  </a:cubicBezTo>
                  <a:cubicBezTo>
                    <a:pt x="854" y="2430"/>
                    <a:pt x="824" y="2544"/>
                    <a:pt x="703" y="2611"/>
                  </a:cubicBezTo>
                  <a:cubicBezTo>
                    <a:pt x="679" y="2625"/>
                    <a:pt x="658" y="2631"/>
                    <a:pt x="639" y="2631"/>
                  </a:cubicBezTo>
                  <a:cubicBezTo>
                    <a:pt x="528" y="2631"/>
                    <a:pt x="513" y="2391"/>
                    <a:pt x="510" y="2178"/>
                  </a:cubicBezTo>
                  <a:lnTo>
                    <a:pt x="4" y="2581"/>
                  </a:lnTo>
                  <a:cubicBezTo>
                    <a:pt x="18" y="2904"/>
                    <a:pt x="134" y="3157"/>
                    <a:pt x="385" y="3157"/>
                  </a:cubicBezTo>
                  <a:cubicBezTo>
                    <a:pt x="474" y="3157"/>
                    <a:pt x="579" y="3126"/>
                    <a:pt x="703" y="3054"/>
                  </a:cubicBezTo>
                  <a:cubicBezTo>
                    <a:pt x="1050" y="2855"/>
                    <a:pt x="1338" y="2415"/>
                    <a:pt x="1338" y="2005"/>
                  </a:cubicBezTo>
                  <a:cubicBezTo>
                    <a:pt x="1338" y="1565"/>
                    <a:pt x="1146" y="1409"/>
                    <a:pt x="891" y="1295"/>
                  </a:cubicBezTo>
                  <a:cubicBezTo>
                    <a:pt x="832" y="1265"/>
                    <a:pt x="769" y="1243"/>
                    <a:pt x="706" y="1221"/>
                  </a:cubicBezTo>
                  <a:cubicBezTo>
                    <a:pt x="588" y="1173"/>
                    <a:pt x="492" y="1103"/>
                    <a:pt x="492" y="896"/>
                  </a:cubicBezTo>
                  <a:cubicBezTo>
                    <a:pt x="492" y="777"/>
                    <a:pt x="536" y="618"/>
                    <a:pt x="658" y="552"/>
                  </a:cubicBezTo>
                  <a:cubicBezTo>
                    <a:pt x="681" y="539"/>
                    <a:pt x="700" y="533"/>
                    <a:pt x="717" y="533"/>
                  </a:cubicBezTo>
                  <a:cubicBezTo>
                    <a:pt x="799" y="533"/>
                    <a:pt x="817" y="675"/>
                    <a:pt x="817" y="788"/>
                  </a:cubicBezTo>
                  <a:cubicBezTo>
                    <a:pt x="817" y="829"/>
                    <a:pt x="810" y="870"/>
                    <a:pt x="810" y="907"/>
                  </a:cubicBezTo>
                  <a:lnTo>
                    <a:pt x="1331" y="522"/>
                  </a:lnTo>
                  <a:lnTo>
                    <a:pt x="1331" y="456"/>
                  </a:lnTo>
                  <a:cubicBezTo>
                    <a:pt x="1331" y="169"/>
                    <a:pt x="1187" y="0"/>
                    <a:pt x="97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9"/>
            <p:cNvSpPr/>
            <p:nvPr/>
          </p:nvSpPr>
          <p:spPr>
            <a:xfrm>
              <a:off x="1845725" y="4238225"/>
              <a:ext cx="30525" cy="83575"/>
            </a:xfrm>
            <a:custGeom>
              <a:rect b="b" l="l" r="r" t="t"/>
              <a:pathLst>
                <a:path extrusionOk="0" h="3343" w="1221">
                  <a:moveTo>
                    <a:pt x="1220" y="1"/>
                  </a:moveTo>
                  <a:lnTo>
                    <a:pt x="1" y="707"/>
                  </a:lnTo>
                  <a:lnTo>
                    <a:pt x="1" y="1136"/>
                  </a:lnTo>
                  <a:lnTo>
                    <a:pt x="363" y="925"/>
                  </a:lnTo>
                  <a:lnTo>
                    <a:pt x="370" y="3342"/>
                  </a:lnTo>
                  <a:lnTo>
                    <a:pt x="869" y="3054"/>
                  </a:lnTo>
                  <a:lnTo>
                    <a:pt x="865" y="637"/>
                  </a:lnTo>
                  <a:lnTo>
                    <a:pt x="1220" y="430"/>
                  </a:lnTo>
                  <a:lnTo>
                    <a:pt x="12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9"/>
            <p:cNvSpPr/>
            <p:nvPr/>
          </p:nvSpPr>
          <p:spPr>
            <a:xfrm>
              <a:off x="1885825" y="4220600"/>
              <a:ext cx="34875" cy="83450"/>
            </a:xfrm>
            <a:custGeom>
              <a:rect b="b" l="l" r="r" t="t"/>
              <a:pathLst>
                <a:path extrusionOk="0" h="3338" w="1395">
                  <a:moveTo>
                    <a:pt x="725" y="507"/>
                  </a:moveTo>
                  <a:cubicBezTo>
                    <a:pt x="823" y="507"/>
                    <a:pt x="840" y="710"/>
                    <a:pt x="840" y="802"/>
                  </a:cubicBezTo>
                  <a:cubicBezTo>
                    <a:pt x="840" y="906"/>
                    <a:pt x="814" y="1205"/>
                    <a:pt x="648" y="1301"/>
                  </a:cubicBezTo>
                  <a:lnTo>
                    <a:pt x="503" y="1382"/>
                  </a:lnTo>
                  <a:lnTo>
                    <a:pt x="503" y="621"/>
                  </a:lnTo>
                  <a:lnTo>
                    <a:pt x="670" y="525"/>
                  </a:lnTo>
                  <a:cubicBezTo>
                    <a:pt x="691" y="512"/>
                    <a:pt x="709" y="507"/>
                    <a:pt x="725" y="507"/>
                  </a:cubicBezTo>
                  <a:close/>
                  <a:moveTo>
                    <a:pt x="1036" y="1"/>
                  </a:moveTo>
                  <a:cubicBezTo>
                    <a:pt x="906" y="1"/>
                    <a:pt x="739" y="65"/>
                    <a:pt x="544" y="177"/>
                  </a:cubicBezTo>
                  <a:lnTo>
                    <a:pt x="544" y="174"/>
                  </a:lnTo>
                  <a:lnTo>
                    <a:pt x="1" y="488"/>
                  </a:lnTo>
                  <a:lnTo>
                    <a:pt x="8" y="3338"/>
                  </a:lnTo>
                  <a:lnTo>
                    <a:pt x="511" y="3046"/>
                  </a:lnTo>
                  <a:lnTo>
                    <a:pt x="507" y="1737"/>
                  </a:lnTo>
                  <a:lnTo>
                    <a:pt x="588" y="1689"/>
                  </a:lnTo>
                  <a:lnTo>
                    <a:pt x="877" y="2839"/>
                  </a:lnTo>
                  <a:lnTo>
                    <a:pt x="1394" y="2539"/>
                  </a:lnTo>
                  <a:cubicBezTo>
                    <a:pt x="1254" y="2144"/>
                    <a:pt x="1128" y="1767"/>
                    <a:pt x="1002" y="1386"/>
                  </a:cubicBezTo>
                  <a:cubicBezTo>
                    <a:pt x="1309" y="1057"/>
                    <a:pt x="1339" y="721"/>
                    <a:pt x="1339" y="469"/>
                  </a:cubicBezTo>
                  <a:cubicBezTo>
                    <a:pt x="1339" y="140"/>
                    <a:pt x="1228" y="1"/>
                    <a:pt x="10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9"/>
            <p:cNvSpPr/>
            <p:nvPr/>
          </p:nvSpPr>
          <p:spPr>
            <a:xfrm>
              <a:off x="1930000" y="4199975"/>
              <a:ext cx="12775" cy="78400"/>
            </a:xfrm>
            <a:custGeom>
              <a:rect b="b" l="l" r="r" t="t"/>
              <a:pathLst>
                <a:path extrusionOk="0" h="3136" w="511">
                  <a:moveTo>
                    <a:pt x="503" y="1"/>
                  </a:moveTo>
                  <a:lnTo>
                    <a:pt x="1" y="289"/>
                  </a:lnTo>
                  <a:lnTo>
                    <a:pt x="12" y="3135"/>
                  </a:lnTo>
                  <a:lnTo>
                    <a:pt x="511" y="2847"/>
                  </a:lnTo>
                  <a:lnTo>
                    <a:pt x="5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9"/>
            <p:cNvSpPr/>
            <p:nvPr/>
          </p:nvSpPr>
          <p:spPr>
            <a:xfrm>
              <a:off x="1955125" y="4181275"/>
              <a:ext cx="30625" cy="82575"/>
            </a:xfrm>
            <a:custGeom>
              <a:rect b="b" l="l" r="r" t="t"/>
              <a:pathLst>
                <a:path extrusionOk="0" h="3303" w="1225">
                  <a:moveTo>
                    <a:pt x="654" y="518"/>
                  </a:moveTo>
                  <a:cubicBezTo>
                    <a:pt x="748" y="518"/>
                    <a:pt x="748" y="653"/>
                    <a:pt x="751" y="823"/>
                  </a:cubicBezTo>
                  <a:cubicBezTo>
                    <a:pt x="751" y="1111"/>
                    <a:pt x="751" y="1251"/>
                    <a:pt x="529" y="1377"/>
                  </a:cubicBezTo>
                  <a:lnTo>
                    <a:pt x="511" y="1388"/>
                  </a:lnTo>
                  <a:lnTo>
                    <a:pt x="507" y="1388"/>
                  </a:lnTo>
                  <a:lnTo>
                    <a:pt x="507" y="575"/>
                  </a:lnTo>
                  <a:lnTo>
                    <a:pt x="537" y="560"/>
                  </a:lnTo>
                  <a:cubicBezTo>
                    <a:pt x="587" y="531"/>
                    <a:pt x="625" y="518"/>
                    <a:pt x="654" y="518"/>
                  </a:cubicBezTo>
                  <a:close/>
                  <a:moveTo>
                    <a:pt x="927" y="0"/>
                  </a:moveTo>
                  <a:cubicBezTo>
                    <a:pt x="840" y="0"/>
                    <a:pt x="732" y="37"/>
                    <a:pt x="600" y="113"/>
                  </a:cubicBezTo>
                  <a:lnTo>
                    <a:pt x="603" y="113"/>
                  </a:lnTo>
                  <a:lnTo>
                    <a:pt x="1" y="457"/>
                  </a:lnTo>
                  <a:lnTo>
                    <a:pt x="12" y="3303"/>
                  </a:lnTo>
                  <a:lnTo>
                    <a:pt x="511" y="3015"/>
                  </a:lnTo>
                  <a:lnTo>
                    <a:pt x="507" y="1798"/>
                  </a:lnTo>
                  <a:cubicBezTo>
                    <a:pt x="955" y="1536"/>
                    <a:pt x="1224" y="1214"/>
                    <a:pt x="1221" y="560"/>
                  </a:cubicBezTo>
                  <a:cubicBezTo>
                    <a:pt x="1221" y="206"/>
                    <a:pt x="1134" y="0"/>
                    <a:pt x="9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9"/>
            <p:cNvSpPr/>
            <p:nvPr/>
          </p:nvSpPr>
          <p:spPr>
            <a:xfrm>
              <a:off x="1994225" y="4156425"/>
              <a:ext cx="33575" cy="78925"/>
            </a:xfrm>
            <a:custGeom>
              <a:rect b="b" l="l" r="r" t="t"/>
              <a:pathLst>
                <a:path extrusionOk="0" h="3157" w="1343">
                  <a:moveTo>
                    <a:pt x="982" y="1"/>
                  </a:moveTo>
                  <a:cubicBezTo>
                    <a:pt x="897" y="1"/>
                    <a:pt x="801" y="28"/>
                    <a:pt x="699" y="87"/>
                  </a:cubicBezTo>
                  <a:cubicBezTo>
                    <a:pt x="285" y="327"/>
                    <a:pt x="0" y="771"/>
                    <a:pt x="4" y="1240"/>
                  </a:cubicBezTo>
                  <a:cubicBezTo>
                    <a:pt x="4" y="1650"/>
                    <a:pt x="207" y="1743"/>
                    <a:pt x="403" y="1820"/>
                  </a:cubicBezTo>
                  <a:lnTo>
                    <a:pt x="559" y="1879"/>
                  </a:lnTo>
                  <a:cubicBezTo>
                    <a:pt x="703" y="1942"/>
                    <a:pt x="854" y="2068"/>
                    <a:pt x="854" y="2308"/>
                  </a:cubicBezTo>
                  <a:cubicBezTo>
                    <a:pt x="854" y="2427"/>
                    <a:pt x="825" y="2545"/>
                    <a:pt x="706" y="2611"/>
                  </a:cubicBezTo>
                  <a:cubicBezTo>
                    <a:pt x="682" y="2625"/>
                    <a:pt x="661" y="2632"/>
                    <a:pt x="642" y="2632"/>
                  </a:cubicBezTo>
                  <a:cubicBezTo>
                    <a:pt x="528" y="2632"/>
                    <a:pt x="514" y="2391"/>
                    <a:pt x="514" y="2175"/>
                  </a:cubicBezTo>
                  <a:lnTo>
                    <a:pt x="4" y="2582"/>
                  </a:lnTo>
                  <a:cubicBezTo>
                    <a:pt x="20" y="2903"/>
                    <a:pt x="135" y="3156"/>
                    <a:pt x="385" y="3156"/>
                  </a:cubicBezTo>
                  <a:cubicBezTo>
                    <a:pt x="475" y="3156"/>
                    <a:pt x="581" y="3124"/>
                    <a:pt x="706" y="3051"/>
                  </a:cubicBezTo>
                  <a:cubicBezTo>
                    <a:pt x="1054" y="2852"/>
                    <a:pt x="1342" y="2412"/>
                    <a:pt x="1342" y="2005"/>
                  </a:cubicBezTo>
                  <a:cubicBezTo>
                    <a:pt x="1342" y="1565"/>
                    <a:pt x="1150" y="1410"/>
                    <a:pt x="891" y="1295"/>
                  </a:cubicBezTo>
                  <a:cubicBezTo>
                    <a:pt x="836" y="1266"/>
                    <a:pt x="773" y="1244"/>
                    <a:pt x="706" y="1222"/>
                  </a:cubicBezTo>
                  <a:cubicBezTo>
                    <a:pt x="588" y="1173"/>
                    <a:pt x="496" y="1100"/>
                    <a:pt x="496" y="896"/>
                  </a:cubicBezTo>
                  <a:cubicBezTo>
                    <a:pt x="496" y="774"/>
                    <a:pt x="540" y="619"/>
                    <a:pt x="658" y="549"/>
                  </a:cubicBezTo>
                  <a:cubicBezTo>
                    <a:pt x="680" y="537"/>
                    <a:pt x="699" y="531"/>
                    <a:pt x="715" y="531"/>
                  </a:cubicBezTo>
                  <a:cubicBezTo>
                    <a:pt x="799" y="531"/>
                    <a:pt x="817" y="674"/>
                    <a:pt x="817" y="789"/>
                  </a:cubicBezTo>
                  <a:cubicBezTo>
                    <a:pt x="817" y="830"/>
                    <a:pt x="814" y="870"/>
                    <a:pt x="814" y="904"/>
                  </a:cubicBezTo>
                  <a:lnTo>
                    <a:pt x="1335" y="523"/>
                  </a:lnTo>
                  <a:lnTo>
                    <a:pt x="1335" y="456"/>
                  </a:lnTo>
                  <a:cubicBezTo>
                    <a:pt x="1335" y="169"/>
                    <a:pt x="1192" y="1"/>
                    <a:pt x="9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9"/>
            <p:cNvSpPr/>
            <p:nvPr/>
          </p:nvSpPr>
          <p:spPr>
            <a:xfrm>
              <a:off x="1699825" y="3869725"/>
              <a:ext cx="360675" cy="180200"/>
            </a:xfrm>
            <a:custGeom>
              <a:rect b="b" l="l" r="r" t="t"/>
              <a:pathLst>
                <a:path extrusionOk="0" h="7208" w="14427">
                  <a:moveTo>
                    <a:pt x="14427" y="0"/>
                  </a:moveTo>
                  <a:cubicBezTo>
                    <a:pt x="14427" y="0"/>
                    <a:pt x="3338" y="6424"/>
                    <a:pt x="2347" y="7038"/>
                  </a:cubicBezTo>
                  <a:cubicBezTo>
                    <a:pt x="2347" y="7038"/>
                    <a:pt x="1626" y="6572"/>
                    <a:pt x="1220" y="6347"/>
                  </a:cubicBezTo>
                  <a:cubicBezTo>
                    <a:pt x="813" y="6118"/>
                    <a:pt x="410" y="5888"/>
                    <a:pt x="0" y="5663"/>
                  </a:cubicBezTo>
                  <a:lnTo>
                    <a:pt x="0" y="5663"/>
                  </a:lnTo>
                  <a:cubicBezTo>
                    <a:pt x="388" y="5922"/>
                    <a:pt x="780" y="6177"/>
                    <a:pt x="1172" y="6428"/>
                  </a:cubicBezTo>
                  <a:cubicBezTo>
                    <a:pt x="1560" y="6683"/>
                    <a:pt x="2344" y="7208"/>
                    <a:pt x="2344" y="7208"/>
                  </a:cubicBezTo>
                  <a:lnTo>
                    <a:pt x="14427" y="222"/>
                  </a:lnTo>
                  <a:lnTo>
                    <a:pt x="1442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59"/>
            <p:cNvSpPr/>
            <p:nvPr/>
          </p:nvSpPr>
          <p:spPr>
            <a:xfrm>
              <a:off x="2089400" y="4364375"/>
              <a:ext cx="225" cy="300"/>
            </a:xfrm>
            <a:custGeom>
              <a:rect b="b" l="l" r="r" t="t"/>
              <a:pathLst>
                <a:path extrusionOk="0" h="12" w="9">
                  <a:moveTo>
                    <a:pt x="1" y="0"/>
                  </a:moveTo>
                  <a:lnTo>
                    <a:pt x="8" y="11"/>
                  </a:lnTo>
                  <a:lnTo>
                    <a:pt x="8" y="11"/>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9"/>
            <p:cNvSpPr/>
            <p:nvPr/>
          </p:nvSpPr>
          <p:spPr>
            <a:xfrm>
              <a:off x="2308400" y="4345250"/>
              <a:ext cx="125" cy="28750"/>
            </a:xfrm>
            <a:custGeom>
              <a:rect b="b" l="l" r="r" t="t"/>
              <a:pathLst>
                <a:path extrusionOk="0" h="1150" w="5">
                  <a:moveTo>
                    <a:pt x="1" y="0"/>
                  </a:moveTo>
                  <a:lnTo>
                    <a:pt x="5" y="1150"/>
                  </a:lnTo>
                  <a:cubicBezTo>
                    <a:pt x="5" y="743"/>
                    <a:pt x="5" y="348"/>
                    <a:pt x="1"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59"/>
            <p:cNvSpPr/>
            <p:nvPr/>
          </p:nvSpPr>
          <p:spPr>
            <a:xfrm>
              <a:off x="2288450" y="4380075"/>
              <a:ext cx="2325" cy="1975"/>
            </a:xfrm>
            <a:custGeom>
              <a:rect b="b" l="l" r="r" t="t"/>
              <a:pathLst>
                <a:path extrusionOk="0" h="79" w="93">
                  <a:moveTo>
                    <a:pt x="93" y="1"/>
                  </a:moveTo>
                  <a:cubicBezTo>
                    <a:pt x="63" y="27"/>
                    <a:pt x="30" y="53"/>
                    <a:pt x="0" y="78"/>
                  </a:cubicBezTo>
                  <a:cubicBezTo>
                    <a:pt x="30" y="56"/>
                    <a:pt x="63" y="27"/>
                    <a:pt x="93"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59"/>
            <p:cNvSpPr/>
            <p:nvPr/>
          </p:nvSpPr>
          <p:spPr>
            <a:xfrm>
              <a:off x="2307950" y="4350875"/>
              <a:ext cx="25" cy="400"/>
            </a:xfrm>
            <a:custGeom>
              <a:rect b="b" l="l" r="r" t="t"/>
              <a:pathLst>
                <a:path extrusionOk="0" h="16" w="1">
                  <a:moveTo>
                    <a:pt x="0" y="1"/>
                  </a:moveTo>
                  <a:lnTo>
                    <a:pt x="0" y="16"/>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9"/>
            <p:cNvSpPr/>
            <p:nvPr/>
          </p:nvSpPr>
          <p:spPr>
            <a:xfrm>
              <a:off x="2097900" y="4376200"/>
              <a:ext cx="125" cy="125"/>
            </a:xfrm>
            <a:custGeom>
              <a:rect b="b" l="l" r="r" t="t"/>
              <a:pathLst>
                <a:path extrusionOk="0" h="5" w="5">
                  <a:moveTo>
                    <a:pt x="1" y="1"/>
                  </a:moveTo>
                  <a:lnTo>
                    <a:pt x="4" y="4"/>
                  </a:lnTo>
                  <a:lnTo>
                    <a:pt x="4" y="4"/>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59"/>
            <p:cNvSpPr/>
            <p:nvPr/>
          </p:nvSpPr>
          <p:spPr>
            <a:xfrm>
              <a:off x="2292975" y="4377500"/>
              <a:ext cx="400" cy="475"/>
            </a:xfrm>
            <a:custGeom>
              <a:rect b="b" l="l" r="r" t="t"/>
              <a:pathLst>
                <a:path extrusionOk="0" h="19" w="16">
                  <a:moveTo>
                    <a:pt x="15" y="0"/>
                  </a:moveTo>
                  <a:lnTo>
                    <a:pt x="1" y="19"/>
                  </a:lnTo>
                  <a:cubicBezTo>
                    <a:pt x="4" y="15"/>
                    <a:pt x="12" y="8"/>
                    <a:pt x="15"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9"/>
            <p:cNvSpPr/>
            <p:nvPr/>
          </p:nvSpPr>
          <p:spPr>
            <a:xfrm>
              <a:off x="2084600" y="4345625"/>
              <a:ext cx="25" cy="475"/>
            </a:xfrm>
            <a:custGeom>
              <a:rect b="b" l="l" r="r" t="t"/>
              <a:pathLst>
                <a:path extrusionOk="0" h="19" w="1">
                  <a:moveTo>
                    <a:pt x="0" y="19"/>
                  </a:moveTo>
                  <a:lnTo>
                    <a:pt x="0" y="0"/>
                  </a:lnTo>
                  <a:lnTo>
                    <a:pt x="0" y="0"/>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59"/>
            <p:cNvSpPr/>
            <p:nvPr/>
          </p:nvSpPr>
          <p:spPr>
            <a:xfrm>
              <a:off x="2084600" y="4345050"/>
              <a:ext cx="224100" cy="146025"/>
            </a:xfrm>
            <a:custGeom>
              <a:rect b="b" l="l" r="r" t="t"/>
              <a:pathLst>
                <a:path extrusionOk="0" h="5841" w="8964">
                  <a:moveTo>
                    <a:pt x="0" y="23"/>
                  </a:moveTo>
                  <a:lnTo>
                    <a:pt x="0" y="42"/>
                  </a:lnTo>
                  <a:lnTo>
                    <a:pt x="0" y="42"/>
                  </a:lnTo>
                  <a:lnTo>
                    <a:pt x="0" y="23"/>
                  </a:lnTo>
                  <a:close/>
                  <a:moveTo>
                    <a:pt x="8953" y="1"/>
                  </a:moveTo>
                  <a:cubicBezTo>
                    <a:pt x="8953" y="448"/>
                    <a:pt x="8753" y="895"/>
                    <a:pt x="8354" y="1298"/>
                  </a:cubicBezTo>
                  <a:lnTo>
                    <a:pt x="8336" y="1317"/>
                  </a:lnTo>
                  <a:cubicBezTo>
                    <a:pt x="8306" y="1346"/>
                    <a:pt x="8280" y="1376"/>
                    <a:pt x="8247" y="1405"/>
                  </a:cubicBezTo>
                  <a:cubicBezTo>
                    <a:pt x="8221" y="1431"/>
                    <a:pt x="8188" y="1454"/>
                    <a:pt x="8154" y="1479"/>
                  </a:cubicBezTo>
                  <a:cubicBezTo>
                    <a:pt x="8007" y="1601"/>
                    <a:pt x="7851" y="1716"/>
                    <a:pt x="7689" y="1812"/>
                  </a:cubicBezTo>
                  <a:cubicBezTo>
                    <a:pt x="7578" y="1879"/>
                    <a:pt x="7467" y="1938"/>
                    <a:pt x="7352" y="1993"/>
                  </a:cubicBezTo>
                  <a:cubicBezTo>
                    <a:pt x="7112" y="2111"/>
                    <a:pt x="6868" y="2208"/>
                    <a:pt x="6613" y="2285"/>
                  </a:cubicBezTo>
                  <a:cubicBezTo>
                    <a:pt x="5944" y="2492"/>
                    <a:pt x="5242" y="2599"/>
                    <a:pt x="4539" y="2603"/>
                  </a:cubicBezTo>
                  <a:cubicBezTo>
                    <a:pt x="4514" y="2603"/>
                    <a:pt x="4489" y="2603"/>
                    <a:pt x="4464" y="2603"/>
                  </a:cubicBezTo>
                  <a:cubicBezTo>
                    <a:pt x="3343" y="2603"/>
                    <a:pt x="2224" y="2363"/>
                    <a:pt x="1357" y="1879"/>
                  </a:cubicBezTo>
                  <a:cubicBezTo>
                    <a:pt x="1246" y="1816"/>
                    <a:pt x="1139" y="1749"/>
                    <a:pt x="1039" y="1679"/>
                  </a:cubicBezTo>
                  <a:cubicBezTo>
                    <a:pt x="858" y="1557"/>
                    <a:pt x="688" y="1413"/>
                    <a:pt x="536" y="1250"/>
                  </a:cubicBezTo>
                  <a:lnTo>
                    <a:pt x="533" y="1247"/>
                  </a:lnTo>
                  <a:cubicBezTo>
                    <a:pt x="403" y="1106"/>
                    <a:pt x="289" y="951"/>
                    <a:pt x="200" y="784"/>
                  </a:cubicBezTo>
                  <a:lnTo>
                    <a:pt x="193" y="773"/>
                  </a:lnTo>
                  <a:cubicBezTo>
                    <a:pt x="71" y="548"/>
                    <a:pt x="8" y="297"/>
                    <a:pt x="4" y="42"/>
                  </a:cubicBezTo>
                  <a:lnTo>
                    <a:pt x="0" y="42"/>
                  </a:lnTo>
                  <a:lnTo>
                    <a:pt x="12" y="2980"/>
                  </a:lnTo>
                  <a:cubicBezTo>
                    <a:pt x="12" y="3072"/>
                    <a:pt x="19" y="3161"/>
                    <a:pt x="30" y="3254"/>
                  </a:cubicBezTo>
                  <a:cubicBezTo>
                    <a:pt x="30" y="3265"/>
                    <a:pt x="34" y="3279"/>
                    <a:pt x="37" y="3294"/>
                  </a:cubicBezTo>
                  <a:cubicBezTo>
                    <a:pt x="37" y="3305"/>
                    <a:pt x="41" y="3328"/>
                    <a:pt x="45" y="3339"/>
                  </a:cubicBezTo>
                  <a:cubicBezTo>
                    <a:pt x="48" y="3353"/>
                    <a:pt x="48" y="3368"/>
                    <a:pt x="52" y="3387"/>
                  </a:cubicBezTo>
                  <a:cubicBezTo>
                    <a:pt x="63" y="3435"/>
                    <a:pt x="74" y="3483"/>
                    <a:pt x="89" y="3531"/>
                  </a:cubicBezTo>
                  <a:cubicBezTo>
                    <a:pt x="89" y="3531"/>
                    <a:pt x="89" y="3538"/>
                    <a:pt x="93" y="3542"/>
                  </a:cubicBezTo>
                  <a:cubicBezTo>
                    <a:pt x="97" y="3542"/>
                    <a:pt x="93" y="3546"/>
                    <a:pt x="93" y="3549"/>
                  </a:cubicBezTo>
                  <a:cubicBezTo>
                    <a:pt x="93" y="3553"/>
                    <a:pt x="100" y="3568"/>
                    <a:pt x="104" y="3579"/>
                  </a:cubicBezTo>
                  <a:cubicBezTo>
                    <a:pt x="115" y="3616"/>
                    <a:pt x="130" y="3656"/>
                    <a:pt x="148" y="3701"/>
                  </a:cubicBezTo>
                  <a:cubicBezTo>
                    <a:pt x="159" y="3727"/>
                    <a:pt x="167" y="3749"/>
                    <a:pt x="174" y="3767"/>
                  </a:cubicBezTo>
                  <a:cubicBezTo>
                    <a:pt x="185" y="3790"/>
                    <a:pt x="196" y="3819"/>
                    <a:pt x="211" y="3845"/>
                  </a:cubicBezTo>
                  <a:cubicBezTo>
                    <a:pt x="226" y="3882"/>
                    <a:pt x="244" y="3919"/>
                    <a:pt x="263" y="3948"/>
                  </a:cubicBezTo>
                  <a:cubicBezTo>
                    <a:pt x="270" y="3963"/>
                    <a:pt x="274" y="3974"/>
                    <a:pt x="281" y="3989"/>
                  </a:cubicBezTo>
                  <a:cubicBezTo>
                    <a:pt x="315" y="4048"/>
                    <a:pt x="348" y="4100"/>
                    <a:pt x="374" y="4137"/>
                  </a:cubicBezTo>
                  <a:lnTo>
                    <a:pt x="385" y="4152"/>
                  </a:lnTo>
                  <a:cubicBezTo>
                    <a:pt x="389" y="4155"/>
                    <a:pt x="389" y="4159"/>
                    <a:pt x="392" y="4163"/>
                  </a:cubicBezTo>
                  <a:lnTo>
                    <a:pt x="411" y="4192"/>
                  </a:lnTo>
                  <a:cubicBezTo>
                    <a:pt x="429" y="4215"/>
                    <a:pt x="448" y="4241"/>
                    <a:pt x="470" y="4266"/>
                  </a:cubicBezTo>
                  <a:lnTo>
                    <a:pt x="514" y="4329"/>
                  </a:lnTo>
                  <a:cubicBezTo>
                    <a:pt x="533" y="4351"/>
                    <a:pt x="555" y="4374"/>
                    <a:pt x="573" y="4399"/>
                  </a:cubicBezTo>
                  <a:cubicBezTo>
                    <a:pt x="596" y="4425"/>
                    <a:pt x="618" y="4447"/>
                    <a:pt x="640" y="4470"/>
                  </a:cubicBezTo>
                  <a:cubicBezTo>
                    <a:pt x="662" y="4496"/>
                    <a:pt x="677" y="4510"/>
                    <a:pt x="699" y="4533"/>
                  </a:cubicBezTo>
                  <a:cubicBezTo>
                    <a:pt x="736" y="4573"/>
                    <a:pt x="780" y="4614"/>
                    <a:pt x="821" y="4651"/>
                  </a:cubicBezTo>
                  <a:cubicBezTo>
                    <a:pt x="828" y="4658"/>
                    <a:pt x="836" y="4666"/>
                    <a:pt x="843" y="4669"/>
                  </a:cubicBezTo>
                  <a:lnTo>
                    <a:pt x="854" y="4680"/>
                  </a:lnTo>
                  <a:lnTo>
                    <a:pt x="873" y="4695"/>
                  </a:lnTo>
                  <a:cubicBezTo>
                    <a:pt x="1010" y="4813"/>
                    <a:pt x="1157" y="4924"/>
                    <a:pt x="1313" y="5020"/>
                  </a:cubicBezTo>
                  <a:lnTo>
                    <a:pt x="1346" y="5039"/>
                  </a:lnTo>
                  <a:cubicBezTo>
                    <a:pt x="1398" y="5072"/>
                    <a:pt x="1446" y="5102"/>
                    <a:pt x="1505" y="5135"/>
                  </a:cubicBezTo>
                  <a:cubicBezTo>
                    <a:pt x="1686" y="5235"/>
                    <a:pt x="1871" y="5324"/>
                    <a:pt x="2059" y="5401"/>
                  </a:cubicBezTo>
                  <a:lnTo>
                    <a:pt x="2118" y="5423"/>
                  </a:lnTo>
                  <a:cubicBezTo>
                    <a:pt x="2285" y="5486"/>
                    <a:pt x="2444" y="5542"/>
                    <a:pt x="2603" y="5586"/>
                  </a:cubicBezTo>
                  <a:lnTo>
                    <a:pt x="2625" y="5593"/>
                  </a:lnTo>
                  <a:cubicBezTo>
                    <a:pt x="2673" y="5608"/>
                    <a:pt x="2732" y="5623"/>
                    <a:pt x="2787" y="5638"/>
                  </a:cubicBezTo>
                  <a:cubicBezTo>
                    <a:pt x="2821" y="5645"/>
                    <a:pt x="2854" y="5652"/>
                    <a:pt x="2887" y="5660"/>
                  </a:cubicBezTo>
                  <a:lnTo>
                    <a:pt x="2950" y="5675"/>
                  </a:lnTo>
                  <a:cubicBezTo>
                    <a:pt x="2961" y="5678"/>
                    <a:pt x="2976" y="5682"/>
                    <a:pt x="2987" y="5682"/>
                  </a:cubicBezTo>
                  <a:cubicBezTo>
                    <a:pt x="3079" y="5704"/>
                    <a:pt x="3168" y="5719"/>
                    <a:pt x="3257" y="5738"/>
                  </a:cubicBezTo>
                  <a:cubicBezTo>
                    <a:pt x="3294" y="5741"/>
                    <a:pt x="3331" y="5749"/>
                    <a:pt x="3368" y="5756"/>
                  </a:cubicBezTo>
                  <a:cubicBezTo>
                    <a:pt x="3486" y="5771"/>
                    <a:pt x="3597" y="5786"/>
                    <a:pt x="3700" y="5797"/>
                  </a:cubicBezTo>
                  <a:lnTo>
                    <a:pt x="3760" y="5804"/>
                  </a:lnTo>
                  <a:cubicBezTo>
                    <a:pt x="3808" y="5808"/>
                    <a:pt x="3859" y="5815"/>
                    <a:pt x="3904" y="5819"/>
                  </a:cubicBezTo>
                  <a:cubicBezTo>
                    <a:pt x="4096" y="5834"/>
                    <a:pt x="4290" y="5841"/>
                    <a:pt x="4484" y="5841"/>
                  </a:cubicBezTo>
                  <a:cubicBezTo>
                    <a:pt x="4679" y="5841"/>
                    <a:pt x="4874" y="5834"/>
                    <a:pt x="5068" y="5819"/>
                  </a:cubicBezTo>
                  <a:lnTo>
                    <a:pt x="5109" y="5815"/>
                  </a:lnTo>
                  <a:cubicBezTo>
                    <a:pt x="5135" y="5811"/>
                    <a:pt x="5164" y="5811"/>
                    <a:pt x="5194" y="5808"/>
                  </a:cubicBezTo>
                  <a:cubicBezTo>
                    <a:pt x="5220" y="5804"/>
                    <a:pt x="5253" y="5800"/>
                    <a:pt x="5286" y="5797"/>
                  </a:cubicBezTo>
                  <a:lnTo>
                    <a:pt x="5356" y="5789"/>
                  </a:lnTo>
                  <a:cubicBezTo>
                    <a:pt x="5404" y="5782"/>
                    <a:pt x="5452" y="5774"/>
                    <a:pt x="5497" y="5771"/>
                  </a:cubicBezTo>
                  <a:lnTo>
                    <a:pt x="5567" y="5760"/>
                  </a:lnTo>
                  <a:cubicBezTo>
                    <a:pt x="5608" y="5752"/>
                    <a:pt x="5648" y="5745"/>
                    <a:pt x="5685" y="5741"/>
                  </a:cubicBezTo>
                  <a:lnTo>
                    <a:pt x="5763" y="5726"/>
                  </a:lnTo>
                  <a:lnTo>
                    <a:pt x="5844" y="5712"/>
                  </a:lnTo>
                  <a:lnTo>
                    <a:pt x="5940" y="5689"/>
                  </a:lnTo>
                  <a:lnTo>
                    <a:pt x="5985" y="5682"/>
                  </a:lnTo>
                  <a:lnTo>
                    <a:pt x="6077" y="5660"/>
                  </a:lnTo>
                  <a:cubicBezTo>
                    <a:pt x="6229" y="5623"/>
                    <a:pt x="6347" y="5590"/>
                    <a:pt x="6432" y="5564"/>
                  </a:cubicBezTo>
                  <a:cubicBezTo>
                    <a:pt x="6643" y="5501"/>
                    <a:pt x="6850" y="5427"/>
                    <a:pt x="7049" y="5338"/>
                  </a:cubicBezTo>
                  <a:cubicBezTo>
                    <a:pt x="7086" y="5320"/>
                    <a:pt x="7123" y="5305"/>
                    <a:pt x="7164" y="5287"/>
                  </a:cubicBezTo>
                  <a:lnTo>
                    <a:pt x="7234" y="5253"/>
                  </a:lnTo>
                  <a:lnTo>
                    <a:pt x="7282" y="5227"/>
                  </a:lnTo>
                  <a:cubicBezTo>
                    <a:pt x="7326" y="5205"/>
                    <a:pt x="7367" y="5183"/>
                    <a:pt x="7408" y="5161"/>
                  </a:cubicBezTo>
                  <a:lnTo>
                    <a:pt x="7478" y="5120"/>
                  </a:lnTo>
                  <a:lnTo>
                    <a:pt x="7559" y="5076"/>
                  </a:lnTo>
                  <a:cubicBezTo>
                    <a:pt x="7733" y="4972"/>
                    <a:pt x="7896" y="4854"/>
                    <a:pt x="8051" y="4725"/>
                  </a:cubicBezTo>
                  <a:cubicBezTo>
                    <a:pt x="8099" y="4688"/>
                    <a:pt x="8140" y="4654"/>
                    <a:pt x="8165" y="4625"/>
                  </a:cubicBezTo>
                  <a:lnTo>
                    <a:pt x="8173" y="4621"/>
                  </a:lnTo>
                  <a:cubicBezTo>
                    <a:pt x="8202" y="4592"/>
                    <a:pt x="8225" y="4573"/>
                    <a:pt x="8232" y="4562"/>
                  </a:cubicBezTo>
                  <a:lnTo>
                    <a:pt x="8265" y="4529"/>
                  </a:lnTo>
                  <a:cubicBezTo>
                    <a:pt x="8295" y="4499"/>
                    <a:pt x="8324" y="4470"/>
                    <a:pt x="8350" y="4436"/>
                  </a:cubicBezTo>
                  <a:cubicBezTo>
                    <a:pt x="8387" y="4399"/>
                    <a:pt x="8424" y="4359"/>
                    <a:pt x="8454" y="4318"/>
                  </a:cubicBezTo>
                  <a:lnTo>
                    <a:pt x="8469" y="4303"/>
                  </a:lnTo>
                  <a:cubicBezTo>
                    <a:pt x="8472" y="4296"/>
                    <a:pt x="8480" y="4285"/>
                    <a:pt x="8487" y="4277"/>
                  </a:cubicBezTo>
                  <a:cubicBezTo>
                    <a:pt x="8509" y="4248"/>
                    <a:pt x="8539" y="4204"/>
                    <a:pt x="8576" y="4155"/>
                  </a:cubicBezTo>
                  <a:cubicBezTo>
                    <a:pt x="8583" y="4144"/>
                    <a:pt x="8591" y="4133"/>
                    <a:pt x="8598" y="4122"/>
                  </a:cubicBezTo>
                  <a:cubicBezTo>
                    <a:pt x="8602" y="4119"/>
                    <a:pt x="8602" y="4115"/>
                    <a:pt x="8605" y="4111"/>
                  </a:cubicBezTo>
                  <a:cubicBezTo>
                    <a:pt x="8642" y="4056"/>
                    <a:pt x="8679" y="3997"/>
                    <a:pt x="8713" y="3934"/>
                  </a:cubicBezTo>
                  <a:lnTo>
                    <a:pt x="8724" y="3912"/>
                  </a:lnTo>
                  <a:cubicBezTo>
                    <a:pt x="8731" y="3897"/>
                    <a:pt x="8738" y="3886"/>
                    <a:pt x="8742" y="3871"/>
                  </a:cubicBezTo>
                  <a:lnTo>
                    <a:pt x="8779" y="3793"/>
                  </a:lnTo>
                  <a:cubicBezTo>
                    <a:pt x="8794" y="3764"/>
                    <a:pt x="8809" y="3730"/>
                    <a:pt x="8820" y="3697"/>
                  </a:cubicBezTo>
                  <a:cubicBezTo>
                    <a:pt x="8849" y="3627"/>
                    <a:pt x="8875" y="3553"/>
                    <a:pt x="8894" y="3479"/>
                  </a:cubicBezTo>
                  <a:cubicBezTo>
                    <a:pt x="8894" y="3472"/>
                    <a:pt x="8897" y="3464"/>
                    <a:pt x="8897" y="3453"/>
                  </a:cubicBezTo>
                  <a:cubicBezTo>
                    <a:pt x="8908" y="3413"/>
                    <a:pt x="8920" y="3376"/>
                    <a:pt x="8927" y="3339"/>
                  </a:cubicBezTo>
                  <a:cubicBezTo>
                    <a:pt x="8931" y="3316"/>
                    <a:pt x="8934" y="3298"/>
                    <a:pt x="8938" y="3279"/>
                  </a:cubicBezTo>
                  <a:cubicBezTo>
                    <a:pt x="8938" y="3261"/>
                    <a:pt x="8942" y="3254"/>
                    <a:pt x="8942" y="3243"/>
                  </a:cubicBezTo>
                  <a:cubicBezTo>
                    <a:pt x="8945" y="3220"/>
                    <a:pt x="8949" y="3194"/>
                    <a:pt x="8949" y="3172"/>
                  </a:cubicBezTo>
                  <a:cubicBezTo>
                    <a:pt x="8960" y="3080"/>
                    <a:pt x="8960" y="3006"/>
                    <a:pt x="8964" y="2954"/>
                  </a:cubicBezTo>
                  <a:cubicBezTo>
                    <a:pt x="8964" y="2422"/>
                    <a:pt x="8960" y="1779"/>
                    <a:pt x="8957" y="1158"/>
                  </a:cubicBezTo>
                  <a:cubicBezTo>
                    <a:pt x="8957" y="751"/>
                    <a:pt x="8957" y="356"/>
                    <a:pt x="8953" y="8"/>
                  </a:cubicBezTo>
                  <a:lnTo>
                    <a:pt x="8953" y="1"/>
                  </a:ln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9"/>
            <p:cNvSpPr/>
            <p:nvPr/>
          </p:nvSpPr>
          <p:spPr>
            <a:xfrm>
              <a:off x="2088950" y="4225750"/>
              <a:ext cx="25" cy="25"/>
            </a:xfrm>
            <a:custGeom>
              <a:rect b="b" l="l" r="r" t="t"/>
              <a:pathLst>
                <a:path extrusionOk="0" h="1" w="1">
                  <a:moveTo>
                    <a:pt x="0" y="1"/>
                  </a:moveTo>
                  <a:lnTo>
                    <a:pt x="0" y="1"/>
                  </a:lnTo>
                  <a:lnTo>
                    <a:pt x="0" y="1"/>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59"/>
            <p:cNvSpPr/>
            <p:nvPr/>
          </p:nvSpPr>
          <p:spPr>
            <a:xfrm>
              <a:off x="2084325" y="4243600"/>
              <a:ext cx="224100" cy="166450"/>
            </a:xfrm>
            <a:custGeom>
              <a:rect b="b" l="l" r="r" t="t"/>
              <a:pathLst>
                <a:path extrusionOk="0" h="6658" w="8964">
                  <a:moveTo>
                    <a:pt x="4" y="26"/>
                  </a:moveTo>
                  <a:cubicBezTo>
                    <a:pt x="0" y="34"/>
                    <a:pt x="0" y="41"/>
                    <a:pt x="0" y="45"/>
                  </a:cubicBezTo>
                  <a:cubicBezTo>
                    <a:pt x="0" y="67"/>
                    <a:pt x="2" y="88"/>
                    <a:pt x="4" y="108"/>
                  </a:cubicBezTo>
                  <a:lnTo>
                    <a:pt x="4" y="108"/>
                  </a:lnTo>
                  <a:lnTo>
                    <a:pt x="4" y="26"/>
                  </a:lnTo>
                  <a:close/>
                  <a:moveTo>
                    <a:pt x="8949" y="0"/>
                  </a:moveTo>
                  <a:cubicBezTo>
                    <a:pt x="8949" y="67"/>
                    <a:pt x="8945" y="133"/>
                    <a:pt x="8938" y="204"/>
                  </a:cubicBezTo>
                  <a:cubicBezTo>
                    <a:pt x="8934" y="218"/>
                    <a:pt x="8931" y="237"/>
                    <a:pt x="8927" y="252"/>
                  </a:cubicBezTo>
                  <a:cubicBezTo>
                    <a:pt x="8919" y="311"/>
                    <a:pt x="8905" y="370"/>
                    <a:pt x="8890" y="429"/>
                  </a:cubicBezTo>
                  <a:cubicBezTo>
                    <a:pt x="8882" y="451"/>
                    <a:pt x="8875" y="470"/>
                    <a:pt x="8868" y="492"/>
                  </a:cubicBezTo>
                  <a:cubicBezTo>
                    <a:pt x="8849" y="555"/>
                    <a:pt x="8823" y="618"/>
                    <a:pt x="8794" y="677"/>
                  </a:cubicBezTo>
                  <a:cubicBezTo>
                    <a:pt x="8790" y="692"/>
                    <a:pt x="8786" y="703"/>
                    <a:pt x="8779" y="714"/>
                  </a:cubicBezTo>
                  <a:cubicBezTo>
                    <a:pt x="8746" y="784"/>
                    <a:pt x="8701" y="858"/>
                    <a:pt x="8657" y="924"/>
                  </a:cubicBezTo>
                  <a:cubicBezTo>
                    <a:pt x="8646" y="943"/>
                    <a:pt x="8631" y="961"/>
                    <a:pt x="8616" y="980"/>
                  </a:cubicBezTo>
                  <a:cubicBezTo>
                    <a:pt x="8579" y="1035"/>
                    <a:pt x="8539" y="1087"/>
                    <a:pt x="8494" y="1139"/>
                  </a:cubicBezTo>
                  <a:cubicBezTo>
                    <a:pt x="8480" y="1161"/>
                    <a:pt x="8461" y="1179"/>
                    <a:pt x="8446" y="1198"/>
                  </a:cubicBezTo>
                  <a:cubicBezTo>
                    <a:pt x="8383" y="1268"/>
                    <a:pt x="8317" y="1335"/>
                    <a:pt x="8247" y="1401"/>
                  </a:cubicBezTo>
                  <a:lnTo>
                    <a:pt x="8239" y="1405"/>
                  </a:lnTo>
                  <a:cubicBezTo>
                    <a:pt x="8162" y="1475"/>
                    <a:pt x="8080" y="1545"/>
                    <a:pt x="7988" y="1612"/>
                  </a:cubicBezTo>
                  <a:cubicBezTo>
                    <a:pt x="7955" y="1634"/>
                    <a:pt x="7918" y="1656"/>
                    <a:pt x="7884" y="1678"/>
                  </a:cubicBezTo>
                  <a:cubicBezTo>
                    <a:pt x="7822" y="1723"/>
                    <a:pt x="7759" y="1767"/>
                    <a:pt x="7692" y="1808"/>
                  </a:cubicBezTo>
                  <a:lnTo>
                    <a:pt x="7685" y="1812"/>
                  </a:lnTo>
                  <a:cubicBezTo>
                    <a:pt x="7589" y="1871"/>
                    <a:pt x="7485" y="1922"/>
                    <a:pt x="7382" y="1974"/>
                  </a:cubicBezTo>
                  <a:cubicBezTo>
                    <a:pt x="7352" y="1993"/>
                    <a:pt x="7319" y="2007"/>
                    <a:pt x="7289" y="2022"/>
                  </a:cubicBezTo>
                  <a:cubicBezTo>
                    <a:pt x="7212" y="2059"/>
                    <a:pt x="7130" y="2092"/>
                    <a:pt x="7049" y="2126"/>
                  </a:cubicBezTo>
                  <a:cubicBezTo>
                    <a:pt x="7016" y="2140"/>
                    <a:pt x="6986" y="2155"/>
                    <a:pt x="6953" y="2166"/>
                  </a:cubicBezTo>
                  <a:cubicBezTo>
                    <a:pt x="6846" y="2211"/>
                    <a:pt x="6728" y="2251"/>
                    <a:pt x="6613" y="2288"/>
                  </a:cubicBezTo>
                  <a:cubicBezTo>
                    <a:pt x="6498" y="2325"/>
                    <a:pt x="6376" y="2359"/>
                    <a:pt x="6258" y="2388"/>
                  </a:cubicBezTo>
                  <a:lnTo>
                    <a:pt x="6151" y="2414"/>
                  </a:lnTo>
                  <a:cubicBezTo>
                    <a:pt x="6062" y="2432"/>
                    <a:pt x="5970" y="2455"/>
                    <a:pt x="5877" y="2469"/>
                  </a:cubicBezTo>
                  <a:cubicBezTo>
                    <a:pt x="5840" y="2477"/>
                    <a:pt x="5807" y="2484"/>
                    <a:pt x="5770" y="2492"/>
                  </a:cubicBezTo>
                  <a:cubicBezTo>
                    <a:pt x="5645" y="2514"/>
                    <a:pt x="5519" y="2532"/>
                    <a:pt x="5393" y="2551"/>
                  </a:cubicBezTo>
                  <a:cubicBezTo>
                    <a:pt x="5249" y="2566"/>
                    <a:pt x="5116" y="2577"/>
                    <a:pt x="4987" y="2588"/>
                  </a:cubicBezTo>
                  <a:lnTo>
                    <a:pt x="4950" y="2591"/>
                  </a:lnTo>
                  <a:cubicBezTo>
                    <a:pt x="4817" y="2599"/>
                    <a:pt x="4684" y="2606"/>
                    <a:pt x="4539" y="2606"/>
                  </a:cubicBezTo>
                  <a:cubicBezTo>
                    <a:pt x="4477" y="2606"/>
                    <a:pt x="4417" y="2603"/>
                    <a:pt x="4355" y="2603"/>
                  </a:cubicBezTo>
                  <a:cubicBezTo>
                    <a:pt x="4273" y="2603"/>
                    <a:pt x="4192" y="2603"/>
                    <a:pt x="4107" y="2599"/>
                  </a:cubicBezTo>
                  <a:cubicBezTo>
                    <a:pt x="4037" y="2595"/>
                    <a:pt x="3963" y="2588"/>
                    <a:pt x="3893" y="2580"/>
                  </a:cubicBezTo>
                  <a:cubicBezTo>
                    <a:pt x="3822" y="2577"/>
                    <a:pt x="3752" y="2573"/>
                    <a:pt x="3682" y="2566"/>
                  </a:cubicBezTo>
                  <a:cubicBezTo>
                    <a:pt x="3660" y="2566"/>
                    <a:pt x="3637" y="2562"/>
                    <a:pt x="3615" y="2558"/>
                  </a:cubicBezTo>
                  <a:lnTo>
                    <a:pt x="3582" y="2554"/>
                  </a:lnTo>
                  <a:lnTo>
                    <a:pt x="3530" y="2547"/>
                  </a:lnTo>
                  <a:lnTo>
                    <a:pt x="3479" y="2540"/>
                  </a:lnTo>
                  <a:lnTo>
                    <a:pt x="3423" y="2536"/>
                  </a:lnTo>
                  <a:lnTo>
                    <a:pt x="3371" y="2525"/>
                  </a:lnTo>
                  <a:lnTo>
                    <a:pt x="3327" y="2521"/>
                  </a:lnTo>
                  <a:lnTo>
                    <a:pt x="3290" y="2514"/>
                  </a:lnTo>
                  <a:cubicBezTo>
                    <a:pt x="3279" y="2510"/>
                    <a:pt x="3272" y="2510"/>
                    <a:pt x="3260" y="2510"/>
                  </a:cubicBezTo>
                  <a:cubicBezTo>
                    <a:pt x="3238" y="2506"/>
                    <a:pt x="3220" y="2503"/>
                    <a:pt x="3198" y="2499"/>
                  </a:cubicBezTo>
                  <a:lnTo>
                    <a:pt x="3150" y="2492"/>
                  </a:lnTo>
                  <a:lnTo>
                    <a:pt x="3098" y="2481"/>
                  </a:lnTo>
                  <a:lnTo>
                    <a:pt x="3046" y="2473"/>
                  </a:lnTo>
                  <a:lnTo>
                    <a:pt x="2994" y="2462"/>
                  </a:lnTo>
                  <a:lnTo>
                    <a:pt x="2943" y="2451"/>
                  </a:lnTo>
                  <a:lnTo>
                    <a:pt x="2909" y="2444"/>
                  </a:lnTo>
                  <a:cubicBezTo>
                    <a:pt x="2865" y="2436"/>
                    <a:pt x="2817" y="2425"/>
                    <a:pt x="2773" y="2414"/>
                  </a:cubicBezTo>
                  <a:lnTo>
                    <a:pt x="2754" y="2410"/>
                  </a:lnTo>
                  <a:lnTo>
                    <a:pt x="2702" y="2396"/>
                  </a:lnTo>
                  <a:lnTo>
                    <a:pt x="2654" y="2384"/>
                  </a:lnTo>
                  <a:lnTo>
                    <a:pt x="2603" y="2370"/>
                  </a:lnTo>
                  <a:lnTo>
                    <a:pt x="2551" y="2359"/>
                  </a:lnTo>
                  <a:lnTo>
                    <a:pt x="2521" y="2347"/>
                  </a:lnTo>
                  <a:cubicBezTo>
                    <a:pt x="2473" y="2336"/>
                    <a:pt x="2425" y="2322"/>
                    <a:pt x="2381" y="2307"/>
                  </a:cubicBezTo>
                  <a:lnTo>
                    <a:pt x="2347" y="2296"/>
                  </a:lnTo>
                  <a:lnTo>
                    <a:pt x="2296" y="2281"/>
                  </a:lnTo>
                  <a:lnTo>
                    <a:pt x="2248" y="2266"/>
                  </a:lnTo>
                  <a:lnTo>
                    <a:pt x="2200" y="2248"/>
                  </a:lnTo>
                  <a:lnTo>
                    <a:pt x="2155" y="2233"/>
                  </a:lnTo>
                  <a:lnTo>
                    <a:pt x="2129" y="2226"/>
                  </a:lnTo>
                  <a:cubicBezTo>
                    <a:pt x="2107" y="2218"/>
                    <a:pt x="2085" y="2211"/>
                    <a:pt x="2063" y="2203"/>
                  </a:cubicBezTo>
                  <a:cubicBezTo>
                    <a:pt x="1819" y="2115"/>
                    <a:pt x="1582" y="2007"/>
                    <a:pt x="1353" y="1878"/>
                  </a:cubicBezTo>
                  <a:cubicBezTo>
                    <a:pt x="1242" y="1819"/>
                    <a:pt x="1139" y="1752"/>
                    <a:pt x="1039" y="1686"/>
                  </a:cubicBezTo>
                  <a:cubicBezTo>
                    <a:pt x="1006" y="1660"/>
                    <a:pt x="980" y="1638"/>
                    <a:pt x="947" y="1616"/>
                  </a:cubicBezTo>
                  <a:cubicBezTo>
                    <a:pt x="887" y="1568"/>
                    <a:pt x="825" y="1523"/>
                    <a:pt x="769" y="1475"/>
                  </a:cubicBezTo>
                  <a:cubicBezTo>
                    <a:pt x="736" y="1449"/>
                    <a:pt x="706" y="1416"/>
                    <a:pt x="677" y="1386"/>
                  </a:cubicBezTo>
                  <a:cubicBezTo>
                    <a:pt x="629" y="1346"/>
                    <a:pt x="577" y="1301"/>
                    <a:pt x="536" y="1257"/>
                  </a:cubicBezTo>
                  <a:cubicBezTo>
                    <a:pt x="507" y="1224"/>
                    <a:pt x="481" y="1191"/>
                    <a:pt x="455" y="1157"/>
                  </a:cubicBezTo>
                  <a:cubicBezTo>
                    <a:pt x="418" y="1113"/>
                    <a:pt x="377" y="1072"/>
                    <a:pt x="348" y="1024"/>
                  </a:cubicBezTo>
                  <a:cubicBezTo>
                    <a:pt x="322" y="991"/>
                    <a:pt x="300" y="954"/>
                    <a:pt x="278" y="917"/>
                  </a:cubicBezTo>
                  <a:cubicBezTo>
                    <a:pt x="252" y="876"/>
                    <a:pt x="222" y="832"/>
                    <a:pt x="196" y="788"/>
                  </a:cubicBezTo>
                  <a:cubicBezTo>
                    <a:pt x="178" y="751"/>
                    <a:pt x="167" y="721"/>
                    <a:pt x="148" y="677"/>
                  </a:cubicBezTo>
                  <a:cubicBezTo>
                    <a:pt x="130" y="632"/>
                    <a:pt x="104" y="581"/>
                    <a:pt x="89" y="544"/>
                  </a:cubicBezTo>
                  <a:cubicBezTo>
                    <a:pt x="78" y="507"/>
                    <a:pt x="71" y="473"/>
                    <a:pt x="59" y="429"/>
                  </a:cubicBezTo>
                  <a:cubicBezTo>
                    <a:pt x="48" y="385"/>
                    <a:pt x="34" y="333"/>
                    <a:pt x="26" y="296"/>
                  </a:cubicBezTo>
                  <a:cubicBezTo>
                    <a:pt x="19" y="255"/>
                    <a:pt x="19" y="222"/>
                    <a:pt x="11" y="178"/>
                  </a:cubicBezTo>
                  <a:cubicBezTo>
                    <a:pt x="9" y="154"/>
                    <a:pt x="6" y="131"/>
                    <a:pt x="4" y="108"/>
                  </a:cubicBezTo>
                  <a:lnTo>
                    <a:pt x="4" y="108"/>
                  </a:lnTo>
                  <a:lnTo>
                    <a:pt x="4" y="740"/>
                  </a:lnTo>
                  <a:cubicBezTo>
                    <a:pt x="4" y="1250"/>
                    <a:pt x="8" y="1797"/>
                    <a:pt x="8" y="2336"/>
                  </a:cubicBezTo>
                  <a:lnTo>
                    <a:pt x="11" y="3364"/>
                  </a:lnTo>
                  <a:lnTo>
                    <a:pt x="11" y="4077"/>
                  </a:lnTo>
                  <a:lnTo>
                    <a:pt x="11" y="4096"/>
                  </a:lnTo>
                  <a:cubicBezTo>
                    <a:pt x="15" y="4351"/>
                    <a:pt x="82" y="4602"/>
                    <a:pt x="200" y="4828"/>
                  </a:cubicBezTo>
                  <a:lnTo>
                    <a:pt x="207" y="4839"/>
                  </a:lnTo>
                  <a:cubicBezTo>
                    <a:pt x="300" y="5005"/>
                    <a:pt x="411" y="5160"/>
                    <a:pt x="540" y="5301"/>
                  </a:cubicBezTo>
                  <a:lnTo>
                    <a:pt x="547" y="5305"/>
                  </a:lnTo>
                  <a:cubicBezTo>
                    <a:pt x="699" y="5467"/>
                    <a:pt x="865" y="5608"/>
                    <a:pt x="1050" y="5733"/>
                  </a:cubicBezTo>
                  <a:cubicBezTo>
                    <a:pt x="1146" y="5804"/>
                    <a:pt x="1253" y="5866"/>
                    <a:pt x="1364" y="5929"/>
                  </a:cubicBezTo>
                  <a:cubicBezTo>
                    <a:pt x="2232" y="6417"/>
                    <a:pt x="3354" y="6658"/>
                    <a:pt x="4475" y="6658"/>
                  </a:cubicBezTo>
                  <a:cubicBezTo>
                    <a:pt x="4500" y="6658"/>
                    <a:pt x="4525" y="6658"/>
                    <a:pt x="4550" y="6657"/>
                  </a:cubicBezTo>
                  <a:cubicBezTo>
                    <a:pt x="5253" y="6654"/>
                    <a:pt x="5951" y="6546"/>
                    <a:pt x="6624" y="6339"/>
                  </a:cubicBezTo>
                  <a:cubicBezTo>
                    <a:pt x="6875" y="6262"/>
                    <a:pt x="7123" y="6162"/>
                    <a:pt x="7360" y="6047"/>
                  </a:cubicBezTo>
                  <a:cubicBezTo>
                    <a:pt x="7474" y="5992"/>
                    <a:pt x="7589" y="5933"/>
                    <a:pt x="7696" y="5866"/>
                  </a:cubicBezTo>
                  <a:cubicBezTo>
                    <a:pt x="7859" y="5767"/>
                    <a:pt x="8018" y="5656"/>
                    <a:pt x="8162" y="5534"/>
                  </a:cubicBezTo>
                  <a:cubicBezTo>
                    <a:pt x="8195" y="5508"/>
                    <a:pt x="8225" y="5486"/>
                    <a:pt x="8254" y="5456"/>
                  </a:cubicBezTo>
                  <a:cubicBezTo>
                    <a:pt x="8287" y="5430"/>
                    <a:pt x="8313" y="5397"/>
                    <a:pt x="8343" y="5367"/>
                  </a:cubicBezTo>
                  <a:cubicBezTo>
                    <a:pt x="8350" y="5364"/>
                    <a:pt x="8358" y="5356"/>
                    <a:pt x="8361" y="5353"/>
                  </a:cubicBezTo>
                  <a:cubicBezTo>
                    <a:pt x="8761" y="4950"/>
                    <a:pt x="8964" y="4502"/>
                    <a:pt x="8964" y="4051"/>
                  </a:cubicBezTo>
                  <a:lnTo>
                    <a:pt x="8949" y="0"/>
                  </a:ln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59"/>
            <p:cNvSpPr/>
            <p:nvPr/>
          </p:nvSpPr>
          <p:spPr>
            <a:xfrm>
              <a:off x="2137650" y="4299225"/>
              <a:ext cx="6300" cy="2150"/>
            </a:xfrm>
            <a:custGeom>
              <a:rect b="b" l="l" r="r" t="t"/>
              <a:pathLst>
                <a:path extrusionOk="0" h="86" w="252">
                  <a:moveTo>
                    <a:pt x="0" y="1"/>
                  </a:moveTo>
                  <a:lnTo>
                    <a:pt x="26" y="12"/>
                  </a:lnTo>
                  <a:lnTo>
                    <a:pt x="37" y="15"/>
                  </a:lnTo>
                  <a:lnTo>
                    <a:pt x="37" y="15"/>
                  </a:lnTo>
                  <a:lnTo>
                    <a:pt x="0" y="1"/>
                  </a:lnTo>
                  <a:close/>
                  <a:moveTo>
                    <a:pt x="37" y="15"/>
                  </a:moveTo>
                  <a:cubicBezTo>
                    <a:pt x="56" y="22"/>
                    <a:pt x="75" y="29"/>
                    <a:pt x="95" y="36"/>
                  </a:cubicBezTo>
                  <a:lnTo>
                    <a:pt x="95" y="36"/>
                  </a:lnTo>
                  <a:lnTo>
                    <a:pt x="70" y="26"/>
                  </a:lnTo>
                  <a:lnTo>
                    <a:pt x="37" y="15"/>
                  </a:lnTo>
                  <a:close/>
                  <a:moveTo>
                    <a:pt x="95" y="36"/>
                  </a:moveTo>
                  <a:lnTo>
                    <a:pt x="118" y="45"/>
                  </a:lnTo>
                  <a:lnTo>
                    <a:pt x="166" y="60"/>
                  </a:lnTo>
                  <a:lnTo>
                    <a:pt x="214" y="74"/>
                  </a:lnTo>
                  <a:lnTo>
                    <a:pt x="251" y="86"/>
                  </a:lnTo>
                  <a:cubicBezTo>
                    <a:pt x="198" y="69"/>
                    <a:pt x="146" y="53"/>
                    <a:pt x="95" y="36"/>
                  </a:cubicBez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9"/>
            <p:cNvSpPr/>
            <p:nvPr/>
          </p:nvSpPr>
          <p:spPr>
            <a:xfrm>
              <a:off x="2157125" y="4304775"/>
              <a:ext cx="7150" cy="1400"/>
            </a:xfrm>
            <a:custGeom>
              <a:rect b="b" l="l" r="r" t="t"/>
              <a:pathLst>
                <a:path extrusionOk="0" h="56" w="286">
                  <a:moveTo>
                    <a:pt x="1" y="0"/>
                  </a:moveTo>
                  <a:cubicBezTo>
                    <a:pt x="28" y="7"/>
                    <a:pt x="56" y="13"/>
                    <a:pt x="84" y="18"/>
                  </a:cubicBezTo>
                  <a:lnTo>
                    <a:pt x="84" y="18"/>
                  </a:lnTo>
                  <a:lnTo>
                    <a:pt x="34" y="8"/>
                  </a:lnTo>
                  <a:lnTo>
                    <a:pt x="1" y="0"/>
                  </a:lnTo>
                  <a:close/>
                  <a:moveTo>
                    <a:pt x="84" y="18"/>
                  </a:moveTo>
                  <a:lnTo>
                    <a:pt x="86" y="19"/>
                  </a:lnTo>
                  <a:lnTo>
                    <a:pt x="134" y="30"/>
                  </a:lnTo>
                  <a:lnTo>
                    <a:pt x="173" y="35"/>
                  </a:lnTo>
                  <a:lnTo>
                    <a:pt x="173" y="35"/>
                  </a:lnTo>
                  <a:cubicBezTo>
                    <a:pt x="143" y="30"/>
                    <a:pt x="113" y="24"/>
                    <a:pt x="84" y="18"/>
                  </a:cubicBezTo>
                  <a:close/>
                  <a:moveTo>
                    <a:pt x="173" y="35"/>
                  </a:moveTo>
                  <a:cubicBezTo>
                    <a:pt x="186" y="37"/>
                    <a:pt x="200" y="40"/>
                    <a:pt x="213" y="42"/>
                  </a:cubicBezTo>
                  <a:lnTo>
                    <a:pt x="213" y="42"/>
                  </a:lnTo>
                  <a:lnTo>
                    <a:pt x="190" y="37"/>
                  </a:lnTo>
                  <a:lnTo>
                    <a:pt x="173" y="35"/>
                  </a:lnTo>
                  <a:close/>
                  <a:moveTo>
                    <a:pt x="213" y="42"/>
                  </a:moveTo>
                  <a:lnTo>
                    <a:pt x="241" y="48"/>
                  </a:lnTo>
                  <a:lnTo>
                    <a:pt x="286" y="56"/>
                  </a:lnTo>
                  <a:cubicBezTo>
                    <a:pt x="261" y="51"/>
                    <a:pt x="237" y="47"/>
                    <a:pt x="213" y="42"/>
                  </a:cubicBez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59"/>
            <p:cNvSpPr/>
            <p:nvPr/>
          </p:nvSpPr>
          <p:spPr>
            <a:xfrm>
              <a:off x="2167475" y="4306625"/>
              <a:ext cx="7250" cy="950"/>
            </a:xfrm>
            <a:custGeom>
              <a:rect b="b" l="l" r="r" t="t"/>
              <a:pathLst>
                <a:path extrusionOk="0" h="38" w="290">
                  <a:moveTo>
                    <a:pt x="1" y="0"/>
                  </a:moveTo>
                  <a:lnTo>
                    <a:pt x="45" y="8"/>
                  </a:lnTo>
                  <a:lnTo>
                    <a:pt x="101" y="15"/>
                  </a:lnTo>
                  <a:lnTo>
                    <a:pt x="153" y="22"/>
                  </a:lnTo>
                  <a:lnTo>
                    <a:pt x="208" y="30"/>
                  </a:lnTo>
                  <a:lnTo>
                    <a:pt x="260" y="37"/>
                  </a:lnTo>
                  <a:lnTo>
                    <a:pt x="289" y="37"/>
                  </a:lnTo>
                  <a:cubicBezTo>
                    <a:pt x="193" y="26"/>
                    <a:pt x="97" y="15"/>
                    <a:pt x="1" y="0"/>
                  </a:cubicBez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9"/>
            <p:cNvSpPr/>
            <p:nvPr/>
          </p:nvSpPr>
          <p:spPr>
            <a:xfrm>
              <a:off x="2147425" y="4302375"/>
              <a:ext cx="6225" cy="1575"/>
            </a:xfrm>
            <a:custGeom>
              <a:rect b="b" l="l" r="r" t="t"/>
              <a:pathLst>
                <a:path extrusionOk="0" h="63" w="249">
                  <a:moveTo>
                    <a:pt x="1" y="0"/>
                  </a:moveTo>
                  <a:lnTo>
                    <a:pt x="1" y="0"/>
                  </a:lnTo>
                  <a:cubicBezTo>
                    <a:pt x="22" y="6"/>
                    <a:pt x="43" y="12"/>
                    <a:pt x="64" y="17"/>
                  </a:cubicBezTo>
                  <a:lnTo>
                    <a:pt x="64" y="17"/>
                  </a:lnTo>
                  <a:lnTo>
                    <a:pt x="30" y="8"/>
                  </a:lnTo>
                  <a:lnTo>
                    <a:pt x="1" y="0"/>
                  </a:lnTo>
                  <a:close/>
                  <a:moveTo>
                    <a:pt x="64" y="17"/>
                  </a:moveTo>
                  <a:lnTo>
                    <a:pt x="82" y="22"/>
                  </a:lnTo>
                  <a:lnTo>
                    <a:pt x="134" y="37"/>
                  </a:lnTo>
                  <a:lnTo>
                    <a:pt x="182" y="48"/>
                  </a:lnTo>
                  <a:lnTo>
                    <a:pt x="230" y="59"/>
                  </a:lnTo>
                  <a:lnTo>
                    <a:pt x="249" y="63"/>
                  </a:lnTo>
                  <a:cubicBezTo>
                    <a:pt x="188" y="49"/>
                    <a:pt x="126" y="34"/>
                    <a:pt x="64" y="17"/>
                  </a:cubicBez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59"/>
            <p:cNvSpPr/>
            <p:nvPr/>
          </p:nvSpPr>
          <p:spPr>
            <a:xfrm>
              <a:off x="2118225" y="4290625"/>
              <a:ext cx="17775" cy="8175"/>
            </a:xfrm>
            <a:custGeom>
              <a:rect b="b" l="l" r="r" t="t"/>
              <a:pathLst>
                <a:path extrusionOk="0" h="327" w="711">
                  <a:moveTo>
                    <a:pt x="711" y="326"/>
                  </a:moveTo>
                  <a:cubicBezTo>
                    <a:pt x="467" y="237"/>
                    <a:pt x="226" y="126"/>
                    <a:pt x="1" y="1"/>
                  </a:cubicBezTo>
                  <a:cubicBezTo>
                    <a:pt x="226" y="126"/>
                    <a:pt x="467" y="237"/>
                    <a:pt x="711" y="326"/>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9"/>
            <p:cNvSpPr/>
            <p:nvPr/>
          </p:nvSpPr>
          <p:spPr>
            <a:xfrm>
              <a:off x="2147425" y="4302450"/>
              <a:ext cx="6325" cy="1600"/>
            </a:xfrm>
            <a:custGeom>
              <a:rect b="b" l="l" r="r" t="t"/>
              <a:pathLst>
                <a:path extrusionOk="0" h="64" w="253">
                  <a:moveTo>
                    <a:pt x="1" y="1"/>
                  </a:moveTo>
                  <a:lnTo>
                    <a:pt x="1" y="1"/>
                  </a:lnTo>
                  <a:cubicBezTo>
                    <a:pt x="82" y="23"/>
                    <a:pt x="167" y="45"/>
                    <a:pt x="252" y="64"/>
                  </a:cubicBezTo>
                  <a:cubicBezTo>
                    <a:pt x="167" y="42"/>
                    <a:pt x="82" y="19"/>
                    <a:pt x="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59"/>
            <p:cNvSpPr/>
            <p:nvPr/>
          </p:nvSpPr>
          <p:spPr>
            <a:xfrm>
              <a:off x="2143825" y="4301350"/>
              <a:ext cx="3625" cy="1050"/>
            </a:xfrm>
            <a:custGeom>
              <a:rect b="b" l="l" r="r" t="t"/>
              <a:pathLst>
                <a:path extrusionOk="0" h="42" w="145">
                  <a:moveTo>
                    <a:pt x="145" y="41"/>
                  </a:moveTo>
                  <a:lnTo>
                    <a:pt x="145" y="41"/>
                  </a:lnTo>
                  <a:cubicBezTo>
                    <a:pt x="97" y="30"/>
                    <a:pt x="49" y="15"/>
                    <a:pt x="1" y="1"/>
                  </a:cubicBezTo>
                  <a:lnTo>
                    <a:pt x="1" y="1"/>
                  </a:lnTo>
                  <a:cubicBezTo>
                    <a:pt x="49" y="15"/>
                    <a:pt x="97" y="30"/>
                    <a:pt x="145" y="4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59"/>
            <p:cNvSpPr/>
            <p:nvPr/>
          </p:nvSpPr>
          <p:spPr>
            <a:xfrm>
              <a:off x="2157150" y="4304775"/>
              <a:ext cx="7225" cy="1400"/>
            </a:xfrm>
            <a:custGeom>
              <a:rect b="b" l="l" r="r" t="t"/>
              <a:pathLst>
                <a:path extrusionOk="0" h="56" w="289">
                  <a:moveTo>
                    <a:pt x="0" y="0"/>
                  </a:moveTo>
                  <a:lnTo>
                    <a:pt x="0" y="0"/>
                  </a:lnTo>
                  <a:cubicBezTo>
                    <a:pt x="96" y="22"/>
                    <a:pt x="192" y="41"/>
                    <a:pt x="288" y="56"/>
                  </a:cubicBezTo>
                  <a:cubicBezTo>
                    <a:pt x="189" y="37"/>
                    <a:pt x="96" y="22"/>
                    <a:pt x="0"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9"/>
            <p:cNvSpPr/>
            <p:nvPr/>
          </p:nvSpPr>
          <p:spPr>
            <a:xfrm>
              <a:off x="2153625" y="4304025"/>
              <a:ext cx="3525" cy="775"/>
            </a:xfrm>
            <a:custGeom>
              <a:rect b="b" l="l" r="r" t="t"/>
              <a:pathLst>
                <a:path extrusionOk="0" h="31" w="141">
                  <a:moveTo>
                    <a:pt x="1" y="1"/>
                  </a:moveTo>
                  <a:cubicBezTo>
                    <a:pt x="49" y="12"/>
                    <a:pt x="93" y="19"/>
                    <a:pt x="141" y="30"/>
                  </a:cubicBezTo>
                  <a:cubicBezTo>
                    <a:pt x="93" y="19"/>
                    <a:pt x="49" y="8"/>
                    <a:pt x="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59"/>
            <p:cNvSpPr/>
            <p:nvPr/>
          </p:nvSpPr>
          <p:spPr>
            <a:xfrm>
              <a:off x="2181725" y="4308200"/>
              <a:ext cx="5375" cy="475"/>
            </a:xfrm>
            <a:custGeom>
              <a:rect b="b" l="l" r="r" t="t"/>
              <a:pathLst>
                <a:path extrusionOk="0" h="19" w="215">
                  <a:moveTo>
                    <a:pt x="0" y="0"/>
                  </a:moveTo>
                  <a:cubicBezTo>
                    <a:pt x="70" y="7"/>
                    <a:pt x="141" y="15"/>
                    <a:pt x="215" y="19"/>
                  </a:cubicBezTo>
                  <a:cubicBezTo>
                    <a:pt x="141" y="15"/>
                    <a:pt x="70" y="7"/>
                    <a:pt x="0"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9"/>
            <p:cNvSpPr/>
            <p:nvPr/>
          </p:nvSpPr>
          <p:spPr>
            <a:xfrm>
              <a:off x="2138575" y="4299600"/>
              <a:ext cx="5375" cy="1775"/>
            </a:xfrm>
            <a:custGeom>
              <a:rect b="b" l="l" r="r" t="t"/>
              <a:pathLst>
                <a:path extrusionOk="0" h="71" w="215">
                  <a:moveTo>
                    <a:pt x="214" y="71"/>
                  </a:moveTo>
                  <a:lnTo>
                    <a:pt x="214" y="71"/>
                  </a:lnTo>
                  <a:cubicBezTo>
                    <a:pt x="141" y="48"/>
                    <a:pt x="70" y="26"/>
                    <a:pt x="0" y="0"/>
                  </a:cubicBezTo>
                  <a:cubicBezTo>
                    <a:pt x="70" y="26"/>
                    <a:pt x="141" y="48"/>
                    <a:pt x="214" y="7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59"/>
            <p:cNvSpPr/>
            <p:nvPr/>
          </p:nvSpPr>
          <p:spPr>
            <a:xfrm>
              <a:off x="2208050" y="4308375"/>
              <a:ext cx="950" cy="25"/>
            </a:xfrm>
            <a:custGeom>
              <a:rect b="b" l="l" r="r" t="t"/>
              <a:pathLst>
                <a:path extrusionOk="0" h="1" w="38">
                  <a:moveTo>
                    <a:pt x="1" y="0"/>
                  </a:moveTo>
                  <a:lnTo>
                    <a:pt x="38" y="0"/>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9"/>
            <p:cNvSpPr/>
            <p:nvPr/>
          </p:nvSpPr>
          <p:spPr>
            <a:xfrm>
              <a:off x="2164250" y="4306150"/>
              <a:ext cx="1700" cy="300"/>
            </a:xfrm>
            <a:custGeom>
              <a:rect b="b" l="l" r="r" t="t"/>
              <a:pathLst>
                <a:path extrusionOk="0" h="12" w="68">
                  <a:moveTo>
                    <a:pt x="67" y="12"/>
                  </a:moveTo>
                  <a:cubicBezTo>
                    <a:pt x="45" y="8"/>
                    <a:pt x="23" y="4"/>
                    <a:pt x="1" y="1"/>
                  </a:cubicBezTo>
                  <a:lnTo>
                    <a:pt x="1" y="1"/>
                  </a:lnTo>
                  <a:cubicBezTo>
                    <a:pt x="23" y="4"/>
                    <a:pt x="45" y="8"/>
                    <a:pt x="67" y="12"/>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59"/>
            <p:cNvSpPr/>
            <p:nvPr/>
          </p:nvSpPr>
          <p:spPr>
            <a:xfrm>
              <a:off x="2193275" y="4308750"/>
              <a:ext cx="4650" cy="100"/>
            </a:xfrm>
            <a:custGeom>
              <a:rect b="b" l="l" r="r" t="t"/>
              <a:pathLst>
                <a:path extrusionOk="0" h="4" w="186">
                  <a:moveTo>
                    <a:pt x="0" y="0"/>
                  </a:moveTo>
                  <a:cubicBezTo>
                    <a:pt x="59" y="0"/>
                    <a:pt x="122" y="4"/>
                    <a:pt x="185" y="4"/>
                  </a:cubicBezTo>
                  <a:cubicBezTo>
                    <a:pt x="122" y="4"/>
                    <a:pt x="59" y="0"/>
                    <a:pt x="0"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59"/>
            <p:cNvSpPr/>
            <p:nvPr/>
          </p:nvSpPr>
          <p:spPr>
            <a:xfrm>
              <a:off x="2228575" y="4305425"/>
              <a:ext cx="2700" cy="575"/>
            </a:xfrm>
            <a:custGeom>
              <a:rect b="b" l="l" r="r" t="t"/>
              <a:pathLst>
                <a:path extrusionOk="0" h="23" w="108">
                  <a:moveTo>
                    <a:pt x="107" y="0"/>
                  </a:moveTo>
                  <a:lnTo>
                    <a:pt x="107" y="0"/>
                  </a:lnTo>
                  <a:cubicBezTo>
                    <a:pt x="70" y="8"/>
                    <a:pt x="33" y="15"/>
                    <a:pt x="0" y="22"/>
                  </a:cubicBezTo>
                  <a:cubicBezTo>
                    <a:pt x="37" y="15"/>
                    <a:pt x="70" y="8"/>
                    <a:pt x="107"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9"/>
            <p:cNvSpPr/>
            <p:nvPr/>
          </p:nvSpPr>
          <p:spPr>
            <a:xfrm>
              <a:off x="2238075" y="4303375"/>
              <a:ext cx="2725" cy="675"/>
            </a:xfrm>
            <a:custGeom>
              <a:rect b="b" l="l" r="r" t="t"/>
              <a:pathLst>
                <a:path extrusionOk="0" h="27" w="109">
                  <a:moveTo>
                    <a:pt x="1" y="27"/>
                  </a:moveTo>
                  <a:lnTo>
                    <a:pt x="108" y="1"/>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59"/>
            <p:cNvSpPr/>
            <p:nvPr/>
          </p:nvSpPr>
          <p:spPr>
            <a:xfrm>
              <a:off x="2249625" y="4300900"/>
              <a:ext cx="25" cy="25"/>
            </a:xfrm>
            <a:custGeom>
              <a:rect b="b" l="l" r="r" t="t"/>
              <a:pathLst>
                <a:path extrusionOk="0" h="1" w="1">
                  <a:moveTo>
                    <a:pt x="1" y="0"/>
                  </a:move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9"/>
            <p:cNvSpPr/>
            <p:nvPr/>
          </p:nvSpPr>
          <p:spPr>
            <a:xfrm>
              <a:off x="2258150" y="4296825"/>
              <a:ext cx="2425" cy="1050"/>
            </a:xfrm>
            <a:custGeom>
              <a:rect b="b" l="l" r="r" t="t"/>
              <a:pathLst>
                <a:path extrusionOk="0" h="42" w="97">
                  <a:moveTo>
                    <a:pt x="96" y="0"/>
                  </a:moveTo>
                  <a:cubicBezTo>
                    <a:pt x="67" y="15"/>
                    <a:pt x="33" y="26"/>
                    <a:pt x="0" y="41"/>
                  </a:cubicBezTo>
                  <a:cubicBezTo>
                    <a:pt x="33" y="30"/>
                    <a:pt x="67" y="15"/>
                    <a:pt x="96"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59"/>
            <p:cNvSpPr/>
            <p:nvPr/>
          </p:nvSpPr>
          <p:spPr>
            <a:xfrm>
              <a:off x="2167475" y="4306700"/>
              <a:ext cx="7250" cy="950"/>
            </a:xfrm>
            <a:custGeom>
              <a:rect b="b" l="l" r="r" t="t"/>
              <a:pathLst>
                <a:path extrusionOk="0" h="38" w="290">
                  <a:moveTo>
                    <a:pt x="289" y="38"/>
                  </a:moveTo>
                  <a:lnTo>
                    <a:pt x="289" y="38"/>
                  </a:lnTo>
                  <a:cubicBezTo>
                    <a:pt x="193" y="27"/>
                    <a:pt x="97" y="12"/>
                    <a:pt x="1" y="1"/>
                  </a:cubicBezTo>
                  <a:lnTo>
                    <a:pt x="1" y="1"/>
                  </a:lnTo>
                  <a:cubicBezTo>
                    <a:pt x="97" y="12"/>
                    <a:pt x="193" y="27"/>
                    <a:pt x="289" y="38"/>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9"/>
            <p:cNvSpPr/>
            <p:nvPr/>
          </p:nvSpPr>
          <p:spPr>
            <a:xfrm>
              <a:off x="2166650" y="4306525"/>
              <a:ext cx="850" cy="200"/>
            </a:xfrm>
            <a:custGeom>
              <a:rect b="b" l="l" r="r" t="t"/>
              <a:pathLst>
                <a:path extrusionOk="0" h="8" w="34">
                  <a:moveTo>
                    <a:pt x="34" y="8"/>
                  </a:moveTo>
                  <a:lnTo>
                    <a:pt x="1" y="1"/>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59"/>
            <p:cNvSpPr/>
            <p:nvPr/>
          </p:nvSpPr>
          <p:spPr>
            <a:xfrm>
              <a:off x="2174700" y="4307625"/>
              <a:ext cx="1675" cy="225"/>
            </a:xfrm>
            <a:custGeom>
              <a:rect b="b" l="l" r="r" t="t"/>
              <a:pathLst>
                <a:path extrusionOk="0" h="9" w="67">
                  <a:moveTo>
                    <a:pt x="67" y="8"/>
                  </a:moveTo>
                  <a:cubicBezTo>
                    <a:pt x="45" y="5"/>
                    <a:pt x="22" y="1"/>
                    <a:pt x="0" y="1"/>
                  </a:cubicBezTo>
                  <a:lnTo>
                    <a:pt x="0" y="1"/>
                  </a:lnTo>
                  <a:cubicBezTo>
                    <a:pt x="22" y="1"/>
                    <a:pt x="45" y="5"/>
                    <a:pt x="67" y="8"/>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59"/>
            <p:cNvSpPr/>
            <p:nvPr/>
          </p:nvSpPr>
          <p:spPr>
            <a:xfrm>
              <a:off x="2266550" y="4293025"/>
              <a:ext cx="2325" cy="1225"/>
            </a:xfrm>
            <a:custGeom>
              <a:rect b="b" l="l" r="r" t="t"/>
              <a:pathLst>
                <a:path extrusionOk="0" h="49" w="93">
                  <a:moveTo>
                    <a:pt x="0" y="49"/>
                  </a:moveTo>
                  <a:cubicBezTo>
                    <a:pt x="34" y="34"/>
                    <a:pt x="63" y="19"/>
                    <a:pt x="93" y="1"/>
                  </a:cubicBezTo>
                  <a:cubicBezTo>
                    <a:pt x="63" y="19"/>
                    <a:pt x="34" y="34"/>
                    <a:pt x="0" y="49"/>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59"/>
            <p:cNvSpPr/>
            <p:nvPr/>
          </p:nvSpPr>
          <p:spPr>
            <a:xfrm>
              <a:off x="2299825" y="4266875"/>
              <a:ext cx="1025" cy="1425"/>
            </a:xfrm>
            <a:custGeom>
              <a:rect b="b" l="l" r="r" t="t"/>
              <a:pathLst>
                <a:path extrusionOk="0" h="57" w="41">
                  <a:moveTo>
                    <a:pt x="41" y="1"/>
                  </a:moveTo>
                  <a:cubicBezTo>
                    <a:pt x="26" y="19"/>
                    <a:pt x="11" y="38"/>
                    <a:pt x="0" y="56"/>
                  </a:cubicBezTo>
                  <a:cubicBezTo>
                    <a:pt x="11" y="38"/>
                    <a:pt x="26" y="19"/>
                    <a:pt x="41"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59"/>
            <p:cNvSpPr/>
            <p:nvPr/>
          </p:nvSpPr>
          <p:spPr>
            <a:xfrm>
              <a:off x="2303875" y="4260700"/>
              <a:ext cx="400" cy="850"/>
            </a:xfrm>
            <a:custGeom>
              <a:rect b="b" l="l" r="r" t="t"/>
              <a:pathLst>
                <a:path extrusionOk="0" h="34" w="16">
                  <a:moveTo>
                    <a:pt x="15" y="0"/>
                  </a:moveTo>
                  <a:cubicBezTo>
                    <a:pt x="8" y="11"/>
                    <a:pt x="4" y="22"/>
                    <a:pt x="1" y="33"/>
                  </a:cubicBezTo>
                  <a:cubicBezTo>
                    <a:pt x="8" y="26"/>
                    <a:pt x="8" y="11"/>
                    <a:pt x="15"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59"/>
            <p:cNvSpPr/>
            <p:nvPr/>
          </p:nvSpPr>
          <p:spPr>
            <a:xfrm>
              <a:off x="2307575" y="4248775"/>
              <a:ext cx="200" cy="1225"/>
            </a:xfrm>
            <a:custGeom>
              <a:rect b="b" l="l" r="r" t="t"/>
              <a:pathLst>
                <a:path extrusionOk="0" h="49" w="8">
                  <a:moveTo>
                    <a:pt x="8" y="0"/>
                  </a:moveTo>
                  <a:cubicBezTo>
                    <a:pt x="4" y="15"/>
                    <a:pt x="1" y="34"/>
                    <a:pt x="1" y="48"/>
                  </a:cubicBezTo>
                  <a:cubicBezTo>
                    <a:pt x="1" y="34"/>
                    <a:pt x="8" y="15"/>
                    <a:pt x="8"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59"/>
            <p:cNvSpPr/>
            <p:nvPr/>
          </p:nvSpPr>
          <p:spPr>
            <a:xfrm>
              <a:off x="2306100" y="4254400"/>
              <a:ext cx="475" cy="1600"/>
            </a:xfrm>
            <a:custGeom>
              <a:rect b="b" l="l" r="r" t="t"/>
              <a:pathLst>
                <a:path extrusionOk="0" h="64" w="19">
                  <a:moveTo>
                    <a:pt x="19" y="1"/>
                  </a:moveTo>
                  <a:cubicBezTo>
                    <a:pt x="11" y="23"/>
                    <a:pt x="8" y="41"/>
                    <a:pt x="0" y="64"/>
                  </a:cubicBezTo>
                  <a:cubicBezTo>
                    <a:pt x="8" y="45"/>
                    <a:pt x="11" y="23"/>
                    <a:pt x="19"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59"/>
            <p:cNvSpPr/>
            <p:nvPr/>
          </p:nvSpPr>
          <p:spPr>
            <a:xfrm>
              <a:off x="2281425" y="4283975"/>
              <a:ext cx="2600" cy="1775"/>
            </a:xfrm>
            <a:custGeom>
              <a:rect b="b" l="l" r="r" t="t"/>
              <a:pathLst>
                <a:path extrusionOk="0" h="71" w="104">
                  <a:moveTo>
                    <a:pt x="104" y="1"/>
                  </a:moveTo>
                  <a:lnTo>
                    <a:pt x="104" y="1"/>
                  </a:lnTo>
                  <a:cubicBezTo>
                    <a:pt x="74" y="27"/>
                    <a:pt x="34" y="45"/>
                    <a:pt x="0" y="71"/>
                  </a:cubicBezTo>
                  <a:cubicBezTo>
                    <a:pt x="34" y="49"/>
                    <a:pt x="74" y="27"/>
                    <a:pt x="104" y="1"/>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59"/>
            <p:cNvSpPr/>
            <p:nvPr/>
          </p:nvSpPr>
          <p:spPr>
            <a:xfrm>
              <a:off x="2295475" y="4272250"/>
              <a:ext cx="1325" cy="1500"/>
            </a:xfrm>
            <a:custGeom>
              <a:rect b="b" l="l" r="r" t="t"/>
              <a:pathLst>
                <a:path extrusionOk="0" h="60" w="53">
                  <a:moveTo>
                    <a:pt x="52" y="0"/>
                  </a:moveTo>
                  <a:cubicBezTo>
                    <a:pt x="34" y="19"/>
                    <a:pt x="19" y="37"/>
                    <a:pt x="0" y="59"/>
                  </a:cubicBezTo>
                  <a:cubicBezTo>
                    <a:pt x="19" y="37"/>
                    <a:pt x="34" y="19"/>
                    <a:pt x="52"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59"/>
            <p:cNvSpPr/>
            <p:nvPr/>
          </p:nvSpPr>
          <p:spPr>
            <a:xfrm>
              <a:off x="2290400" y="4278700"/>
              <a:ext cx="200" cy="225"/>
            </a:xfrm>
            <a:custGeom>
              <a:rect b="b" l="l" r="r" t="t"/>
              <a:pathLst>
                <a:path extrusionOk="0" h="9" w="8">
                  <a:moveTo>
                    <a:pt x="7" y="1"/>
                  </a:moveTo>
                  <a:lnTo>
                    <a:pt x="0" y="8"/>
                  </a:ln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59"/>
            <p:cNvSpPr/>
            <p:nvPr/>
          </p:nvSpPr>
          <p:spPr>
            <a:xfrm>
              <a:off x="2084125" y="4207200"/>
              <a:ext cx="225" cy="1675"/>
            </a:xfrm>
            <a:custGeom>
              <a:rect b="b" l="l" r="r" t="t"/>
              <a:pathLst>
                <a:path extrusionOk="0" h="67" w="9">
                  <a:moveTo>
                    <a:pt x="8" y="67"/>
                  </a:moveTo>
                  <a:cubicBezTo>
                    <a:pt x="8" y="44"/>
                    <a:pt x="5" y="22"/>
                    <a:pt x="1" y="0"/>
                  </a:cubicBezTo>
                  <a:lnTo>
                    <a:pt x="1" y="0"/>
                  </a:lnTo>
                  <a:cubicBezTo>
                    <a:pt x="5" y="22"/>
                    <a:pt x="8" y="44"/>
                    <a:pt x="8" y="67"/>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59"/>
            <p:cNvSpPr/>
            <p:nvPr/>
          </p:nvSpPr>
          <p:spPr>
            <a:xfrm>
              <a:off x="2157125" y="4304775"/>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59"/>
            <p:cNvSpPr/>
            <p:nvPr/>
          </p:nvSpPr>
          <p:spPr>
            <a:xfrm>
              <a:off x="2153625" y="4303950"/>
              <a:ext cx="25" cy="0"/>
            </a:xfrm>
            <a:custGeom>
              <a:rect b="b" l="l" r="r" t="t"/>
              <a:pathLst>
                <a:path extrusionOk="0" fill="none" h="0"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59"/>
            <p:cNvSpPr/>
            <p:nvPr/>
          </p:nvSpPr>
          <p:spPr>
            <a:xfrm>
              <a:off x="2164250" y="4306150"/>
              <a:ext cx="125" cy="25"/>
            </a:xfrm>
            <a:custGeom>
              <a:rect b="b" l="l" r="r" t="t"/>
              <a:pathLst>
                <a:path extrusionOk="0" fill="none" h="1" w="5">
                  <a:moveTo>
                    <a:pt x="1" y="1"/>
                  </a:moveTo>
                  <a:lnTo>
                    <a:pt x="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59"/>
            <p:cNvSpPr/>
            <p:nvPr/>
          </p:nvSpPr>
          <p:spPr>
            <a:xfrm>
              <a:off x="2137550" y="4299325"/>
              <a:ext cx="6400" cy="2050"/>
            </a:xfrm>
            <a:custGeom>
              <a:rect b="b" l="l" r="r" t="t"/>
              <a:pathLst>
                <a:path extrusionOk="0" fill="none" h="82" w="256">
                  <a:moveTo>
                    <a:pt x="255" y="82"/>
                  </a:moveTo>
                  <a:lnTo>
                    <a:pt x="218" y="70"/>
                  </a:lnTo>
                  <a:lnTo>
                    <a:pt x="170" y="56"/>
                  </a:lnTo>
                  <a:lnTo>
                    <a:pt x="122" y="41"/>
                  </a:lnTo>
                  <a:lnTo>
                    <a:pt x="74" y="22"/>
                  </a:lnTo>
                  <a:lnTo>
                    <a:pt x="26" y="8"/>
                  </a:lnTo>
                  <a:lnTo>
                    <a:pt x="0"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59"/>
            <p:cNvSpPr/>
            <p:nvPr/>
          </p:nvSpPr>
          <p:spPr>
            <a:xfrm>
              <a:off x="2143825" y="4301350"/>
              <a:ext cx="125" cy="25"/>
            </a:xfrm>
            <a:custGeom>
              <a:rect b="b" l="l" r="r" t="t"/>
              <a:pathLst>
                <a:path extrusionOk="0" fill="none" h="1" w="5">
                  <a:moveTo>
                    <a:pt x="1" y="1"/>
                  </a:moveTo>
                  <a:lnTo>
                    <a:pt x="4"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59"/>
            <p:cNvSpPr/>
            <p:nvPr/>
          </p:nvSpPr>
          <p:spPr>
            <a:xfrm>
              <a:off x="2167475" y="4306700"/>
              <a:ext cx="7250" cy="950"/>
            </a:xfrm>
            <a:custGeom>
              <a:rect b="b" l="l" r="r" t="t"/>
              <a:pathLst>
                <a:path extrusionOk="0" fill="none" h="38" w="290">
                  <a:moveTo>
                    <a:pt x="289" y="38"/>
                  </a:moveTo>
                  <a:lnTo>
                    <a:pt x="260" y="34"/>
                  </a:lnTo>
                  <a:lnTo>
                    <a:pt x="208" y="27"/>
                  </a:lnTo>
                  <a:lnTo>
                    <a:pt x="153" y="19"/>
                  </a:lnTo>
                  <a:lnTo>
                    <a:pt x="101" y="12"/>
                  </a:lnTo>
                  <a:lnTo>
                    <a:pt x="45" y="5"/>
                  </a:lnTo>
                  <a:lnTo>
                    <a:pt x="1" y="1"/>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59"/>
            <p:cNvSpPr/>
            <p:nvPr/>
          </p:nvSpPr>
          <p:spPr>
            <a:xfrm>
              <a:off x="2174700" y="4307625"/>
              <a:ext cx="25" cy="25"/>
            </a:xfrm>
            <a:custGeom>
              <a:rect b="b" l="l" r="r" t="t"/>
              <a:pathLst>
                <a:path extrusionOk="0" fill="none" h="1" w="1">
                  <a:moveTo>
                    <a:pt x="0" y="1"/>
                  </a:moveTo>
                  <a:lnTo>
                    <a:pt x="0"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9"/>
            <p:cNvSpPr/>
            <p:nvPr/>
          </p:nvSpPr>
          <p:spPr>
            <a:xfrm>
              <a:off x="2147425" y="4302375"/>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59"/>
            <p:cNvSpPr/>
            <p:nvPr/>
          </p:nvSpPr>
          <p:spPr>
            <a:xfrm>
              <a:off x="2147425" y="4302375"/>
              <a:ext cx="6225" cy="1675"/>
            </a:xfrm>
            <a:custGeom>
              <a:rect b="b" l="l" r="r" t="t"/>
              <a:pathLst>
                <a:path extrusionOk="0" fill="none" h="67" w="249">
                  <a:moveTo>
                    <a:pt x="249" y="67"/>
                  </a:moveTo>
                  <a:lnTo>
                    <a:pt x="230" y="59"/>
                  </a:lnTo>
                  <a:lnTo>
                    <a:pt x="182" y="48"/>
                  </a:lnTo>
                  <a:lnTo>
                    <a:pt x="134" y="37"/>
                  </a:lnTo>
                  <a:lnTo>
                    <a:pt x="82" y="22"/>
                  </a:lnTo>
                  <a:lnTo>
                    <a:pt x="30" y="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59"/>
            <p:cNvSpPr/>
            <p:nvPr/>
          </p:nvSpPr>
          <p:spPr>
            <a:xfrm>
              <a:off x="2157125" y="4304775"/>
              <a:ext cx="7150" cy="1400"/>
            </a:xfrm>
            <a:custGeom>
              <a:rect b="b" l="l" r="r" t="t"/>
              <a:pathLst>
                <a:path extrusionOk="0" fill="none" h="56" w="286">
                  <a:moveTo>
                    <a:pt x="286" y="56"/>
                  </a:moveTo>
                  <a:lnTo>
                    <a:pt x="241" y="48"/>
                  </a:lnTo>
                  <a:lnTo>
                    <a:pt x="190" y="37"/>
                  </a:lnTo>
                  <a:lnTo>
                    <a:pt x="138" y="30"/>
                  </a:lnTo>
                  <a:lnTo>
                    <a:pt x="86" y="19"/>
                  </a:lnTo>
                  <a:lnTo>
                    <a:pt x="34" y="8"/>
                  </a:lnTo>
                  <a:lnTo>
                    <a:pt x="1" y="0"/>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59"/>
            <p:cNvSpPr/>
            <p:nvPr/>
          </p:nvSpPr>
          <p:spPr>
            <a:xfrm>
              <a:off x="2084125" y="4140850"/>
              <a:ext cx="224025" cy="168100"/>
            </a:xfrm>
            <a:custGeom>
              <a:rect b="b" l="l" r="r" t="t"/>
              <a:pathLst>
                <a:path extrusionOk="0" h="6724" w="8961">
                  <a:moveTo>
                    <a:pt x="1" y="2661"/>
                  </a:moveTo>
                  <a:cubicBezTo>
                    <a:pt x="1" y="2662"/>
                    <a:pt x="1" y="2662"/>
                    <a:pt x="1" y="2662"/>
                  </a:cubicBezTo>
                  <a:lnTo>
                    <a:pt x="1" y="2662"/>
                  </a:lnTo>
                  <a:lnTo>
                    <a:pt x="1" y="2661"/>
                  </a:lnTo>
                  <a:close/>
                  <a:moveTo>
                    <a:pt x="7804" y="0"/>
                  </a:moveTo>
                  <a:cubicBezTo>
                    <a:pt x="7796" y="30"/>
                    <a:pt x="7793" y="52"/>
                    <a:pt x="7782" y="85"/>
                  </a:cubicBezTo>
                  <a:cubicBezTo>
                    <a:pt x="7774" y="118"/>
                    <a:pt x="7756" y="159"/>
                    <a:pt x="7745" y="185"/>
                  </a:cubicBezTo>
                  <a:cubicBezTo>
                    <a:pt x="7734" y="211"/>
                    <a:pt x="7726" y="237"/>
                    <a:pt x="7711" y="266"/>
                  </a:cubicBezTo>
                  <a:cubicBezTo>
                    <a:pt x="7693" y="299"/>
                    <a:pt x="7667" y="340"/>
                    <a:pt x="7652" y="366"/>
                  </a:cubicBezTo>
                  <a:cubicBezTo>
                    <a:pt x="7637" y="392"/>
                    <a:pt x="7623" y="421"/>
                    <a:pt x="7608" y="447"/>
                  </a:cubicBezTo>
                  <a:cubicBezTo>
                    <a:pt x="7586" y="481"/>
                    <a:pt x="7556" y="510"/>
                    <a:pt x="7530" y="543"/>
                  </a:cubicBezTo>
                  <a:cubicBezTo>
                    <a:pt x="7512" y="569"/>
                    <a:pt x="7493" y="595"/>
                    <a:pt x="7471" y="617"/>
                  </a:cubicBezTo>
                  <a:cubicBezTo>
                    <a:pt x="7442" y="654"/>
                    <a:pt x="7408" y="684"/>
                    <a:pt x="7375" y="717"/>
                  </a:cubicBezTo>
                  <a:cubicBezTo>
                    <a:pt x="7353" y="739"/>
                    <a:pt x="7331" y="765"/>
                    <a:pt x="7308" y="784"/>
                  </a:cubicBezTo>
                  <a:cubicBezTo>
                    <a:pt x="7272" y="821"/>
                    <a:pt x="7223" y="858"/>
                    <a:pt x="7179" y="891"/>
                  </a:cubicBezTo>
                  <a:cubicBezTo>
                    <a:pt x="7157" y="909"/>
                    <a:pt x="7135" y="928"/>
                    <a:pt x="7113" y="943"/>
                  </a:cubicBezTo>
                  <a:cubicBezTo>
                    <a:pt x="7042" y="994"/>
                    <a:pt x="6968" y="1046"/>
                    <a:pt x="6887" y="1094"/>
                  </a:cubicBezTo>
                  <a:cubicBezTo>
                    <a:pt x="6224" y="1489"/>
                    <a:pt x="5342" y="1688"/>
                    <a:pt x="4460" y="1688"/>
                  </a:cubicBezTo>
                  <a:cubicBezTo>
                    <a:pt x="3616" y="1688"/>
                    <a:pt x="2772" y="1506"/>
                    <a:pt x="2119" y="1139"/>
                  </a:cubicBezTo>
                  <a:cubicBezTo>
                    <a:pt x="2038" y="1094"/>
                    <a:pt x="1956" y="1042"/>
                    <a:pt x="1882" y="994"/>
                  </a:cubicBezTo>
                  <a:cubicBezTo>
                    <a:pt x="1860" y="976"/>
                    <a:pt x="1838" y="957"/>
                    <a:pt x="1812" y="939"/>
                  </a:cubicBezTo>
                  <a:cubicBezTo>
                    <a:pt x="1768" y="906"/>
                    <a:pt x="1720" y="872"/>
                    <a:pt x="1679" y="835"/>
                  </a:cubicBezTo>
                  <a:cubicBezTo>
                    <a:pt x="1653" y="813"/>
                    <a:pt x="1631" y="791"/>
                    <a:pt x="1609" y="769"/>
                  </a:cubicBezTo>
                  <a:cubicBezTo>
                    <a:pt x="1572" y="736"/>
                    <a:pt x="1535" y="702"/>
                    <a:pt x="1502" y="669"/>
                  </a:cubicBezTo>
                  <a:cubicBezTo>
                    <a:pt x="1479" y="643"/>
                    <a:pt x="1461" y="617"/>
                    <a:pt x="1442" y="595"/>
                  </a:cubicBezTo>
                  <a:cubicBezTo>
                    <a:pt x="1413" y="562"/>
                    <a:pt x="1380" y="521"/>
                    <a:pt x="1361" y="495"/>
                  </a:cubicBezTo>
                  <a:cubicBezTo>
                    <a:pt x="1343" y="469"/>
                    <a:pt x="1328" y="447"/>
                    <a:pt x="1309" y="414"/>
                  </a:cubicBezTo>
                  <a:cubicBezTo>
                    <a:pt x="1287" y="381"/>
                    <a:pt x="1261" y="344"/>
                    <a:pt x="1247" y="318"/>
                  </a:cubicBezTo>
                  <a:cubicBezTo>
                    <a:pt x="1232" y="288"/>
                    <a:pt x="1224" y="263"/>
                    <a:pt x="1210" y="233"/>
                  </a:cubicBezTo>
                  <a:cubicBezTo>
                    <a:pt x="1195" y="200"/>
                    <a:pt x="1176" y="163"/>
                    <a:pt x="1169" y="133"/>
                  </a:cubicBezTo>
                  <a:cubicBezTo>
                    <a:pt x="1158" y="104"/>
                    <a:pt x="1150" y="74"/>
                    <a:pt x="1143" y="44"/>
                  </a:cubicBezTo>
                  <a:cubicBezTo>
                    <a:pt x="1139" y="37"/>
                    <a:pt x="1136" y="26"/>
                    <a:pt x="1136" y="19"/>
                  </a:cubicBezTo>
                  <a:cubicBezTo>
                    <a:pt x="1110" y="44"/>
                    <a:pt x="1080" y="70"/>
                    <a:pt x="1054" y="100"/>
                  </a:cubicBezTo>
                  <a:cubicBezTo>
                    <a:pt x="999" y="155"/>
                    <a:pt x="943" y="211"/>
                    <a:pt x="895" y="266"/>
                  </a:cubicBezTo>
                  <a:cubicBezTo>
                    <a:pt x="829" y="344"/>
                    <a:pt x="770" y="421"/>
                    <a:pt x="711" y="499"/>
                  </a:cubicBezTo>
                  <a:lnTo>
                    <a:pt x="677" y="551"/>
                  </a:lnTo>
                  <a:cubicBezTo>
                    <a:pt x="615" y="640"/>
                    <a:pt x="552" y="728"/>
                    <a:pt x="507" y="810"/>
                  </a:cubicBezTo>
                  <a:cubicBezTo>
                    <a:pt x="500" y="821"/>
                    <a:pt x="496" y="828"/>
                    <a:pt x="493" y="835"/>
                  </a:cubicBezTo>
                  <a:cubicBezTo>
                    <a:pt x="459" y="895"/>
                    <a:pt x="430" y="946"/>
                    <a:pt x="404" y="998"/>
                  </a:cubicBezTo>
                  <a:cubicBezTo>
                    <a:pt x="393" y="1017"/>
                    <a:pt x="385" y="1039"/>
                    <a:pt x="374" y="1057"/>
                  </a:cubicBezTo>
                  <a:cubicBezTo>
                    <a:pt x="341" y="1127"/>
                    <a:pt x="311" y="1190"/>
                    <a:pt x="289" y="1238"/>
                  </a:cubicBezTo>
                  <a:lnTo>
                    <a:pt x="286" y="1249"/>
                  </a:lnTo>
                  <a:cubicBezTo>
                    <a:pt x="278" y="1268"/>
                    <a:pt x="274" y="1283"/>
                    <a:pt x="263" y="1301"/>
                  </a:cubicBezTo>
                  <a:cubicBezTo>
                    <a:pt x="256" y="1320"/>
                    <a:pt x="249" y="1342"/>
                    <a:pt x="241" y="1364"/>
                  </a:cubicBezTo>
                  <a:cubicBezTo>
                    <a:pt x="219" y="1427"/>
                    <a:pt x="197" y="1490"/>
                    <a:pt x="175" y="1553"/>
                  </a:cubicBezTo>
                  <a:cubicBezTo>
                    <a:pt x="164" y="1589"/>
                    <a:pt x="152" y="1626"/>
                    <a:pt x="141" y="1667"/>
                  </a:cubicBezTo>
                  <a:cubicBezTo>
                    <a:pt x="116" y="1759"/>
                    <a:pt x="90" y="1856"/>
                    <a:pt x="71" y="1952"/>
                  </a:cubicBezTo>
                  <a:cubicBezTo>
                    <a:pt x="71" y="1963"/>
                    <a:pt x="64" y="1974"/>
                    <a:pt x="64" y="1989"/>
                  </a:cubicBezTo>
                  <a:cubicBezTo>
                    <a:pt x="38" y="2122"/>
                    <a:pt x="19" y="2255"/>
                    <a:pt x="16" y="2388"/>
                  </a:cubicBezTo>
                  <a:cubicBezTo>
                    <a:pt x="12" y="2410"/>
                    <a:pt x="12" y="2432"/>
                    <a:pt x="12" y="2451"/>
                  </a:cubicBezTo>
                  <a:cubicBezTo>
                    <a:pt x="8" y="2517"/>
                    <a:pt x="5" y="2584"/>
                    <a:pt x="5" y="2654"/>
                  </a:cubicBezTo>
                  <a:lnTo>
                    <a:pt x="1" y="2661"/>
                  </a:lnTo>
                  <a:lnTo>
                    <a:pt x="1" y="2661"/>
                  </a:lnTo>
                  <a:lnTo>
                    <a:pt x="1" y="2661"/>
                  </a:lnTo>
                  <a:cubicBezTo>
                    <a:pt x="5" y="2684"/>
                    <a:pt x="8" y="2706"/>
                    <a:pt x="8" y="2728"/>
                  </a:cubicBezTo>
                  <a:cubicBezTo>
                    <a:pt x="8" y="2710"/>
                    <a:pt x="1" y="2684"/>
                    <a:pt x="1" y="2662"/>
                  </a:cubicBezTo>
                  <a:lnTo>
                    <a:pt x="1" y="2662"/>
                  </a:lnTo>
                  <a:lnTo>
                    <a:pt x="8" y="4147"/>
                  </a:lnTo>
                  <a:lnTo>
                    <a:pt x="8" y="4166"/>
                  </a:lnTo>
                  <a:cubicBezTo>
                    <a:pt x="8" y="4210"/>
                    <a:pt x="16" y="4258"/>
                    <a:pt x="19" y="4299"/>
                  </a:cubicBezTo>
                  <a:cubicBezTo>
                    <a:pt x="23" y="4336"/>
                    <a:pt x="23" y="4369"/>
                    <a:pt x="31" y="4413"/>
                  </a:cubicBezTo>
                  <a:cubicBezTo>
                    <a:pt x="38" y="4458"/>
                    <a:pt x="56" y="4510"/>
                    <a:pt x="64" y="4547"/>
                  </a:cubicBezTo>
                  <a:cubicBezTo>
                    <a:pt x="75" y="4587"/>
                    <a:pt x="82" y="4617"/>
                    <a:pt x="97" y="4661"/>
                  </a:cubicBezTo>
                  <a:cubicBezTo>
                    <a:pt x="112" y="4705"/>
                    <a:pt x="138" y="4757"/>
                    <a:pt x="152" y="4794"/>
                  </a:cubicBezTo>
                  <a:cubicBezTo>
                    <a:pt x="171" y="4831"/>
                    <a:pt x="186" y="4868"/>
                    <a:pt x="204" y="4905"/>
                  </a:cubicBezTo>
                  <a:cubicBezTo>
                    <a:pt x="226" y="4949"/>
                    <a:pt x="256" y="4994"/>
                    <a:pt x="286" y="5038"/>
                  </a:cubicBezTo>
                  <a:cubicBezTo>
                    <a:pt x="308" y="5075"/>
                    <a:pt x="326" y="5112"/>
                    <a:pt x="352" y="5145"/>
                  </a:cubicBezTo>
                  <a:cubicBezTo>
                    <a:pt x="385" y="5190"/>
                    <a:pt x="422" y="5234"/>
                    <a:pt x="459" y="5275"/>
                  </a:cubicBezTo>
                  <a:cubicBezTo>
                    <a:pt x="489" y="5308"/>
                    <a:pt x="511" y="5345"/>
                    <a:pt x="544" y="5374"/>
                  </a:cubicBezTo>
                  <a:cubicBezTo>
                    <a:pt x="585" y="5419"/>
                    <a:pt x="637" y="5463"/>
                    <a:pt x="681" y="5508"/>
                  </a:cubicBezTo>
                  <a:cubicBezTo>
                    <a:pt x="711" y="5537"/>
                    <a:pt x="740" y="5567"/>
                    <a:pt x="773" y="5596"/>
                  </a:cubicBezTo>
                  <a:cubicBezTo>
                    <a:pt x="829" y="5641"/>
                    <a:pt x="892" y="5689"/>
                    <a:pt x="955" y="5733"/>
                  </a:cubicBezTo>
                  <a:cubicBezTo>
                    <a:pt x="984" y="5759"/>
                    <a:pt x="1014" y="5781"/>
                    <a:pt x="1043" y="5803"/>
                  </a:cubicBezTo>
                  <a:lnTo>
                    <a:pt x="1047" y="5803"/>
                  </a:lnTo>
                  <a:cubicBezTo>
                    <a:pt x="1143" y="5870"/>
                    <a:pt x="1250" y="5936"/>
                    <a:pt x="1361" y="5999"/>
                  </a:cubicBezTo>
                  <a:cubicBezTo>
                    <a:pt x="1590" y="6125"/>
                    <a:pt x="1827" y="6232"/>
                    <a:pt x="2071" y="6321"/>
                  </a:cubicBezTo>
                  <a:cubicBezTo>
                    <a:pt x="2093" y="6332"/>
                    <a:pt x="2115" y="6336"/>
                    <a:pt x="2137" y="6343"/>
                  </a:cubicBezTo>
                  <a:lnTo>
                    <a:pt x="2174" y="6358"/>
                  </a:lnTo>
                  <a:cubicBezTo>
                    <a:pt x="2245" y="6380"/>
                    <a:pt x="2315" y="6406"/>
                    <a:pt x="2389" y="6428"/>
                  </a:cubicBezTo>
                  <a:cubicBezTo>
                    <a:pt x="2437" y="6443"/>
                    <a:pt x="2485" y="6454"/>
                    <a:pt x="2529" y="6469"/>
                  </a:cubicBezTo>
                  <a:cubicBezTo>
                    <a:pt x="2611" y="6491"/>
                    <a:pt x="2696" y="6513"/>
                    <a:pt x="2781" y="6531"/>
                  </a:cubicBezTo>
                  <a:cubicBezTo>
                    <a:pt x="2825" y="6542"/>
                    <a:pt x="2873" y="6554"/>
                    <a:pt x="2917" y="6565"/>
                  </a:cubicBezTo>
                  <a:cubicBezTo>
                    <a:pt x="3013" y="6583"/>
                    <a:pt x="3110" y="6602"/>
                    <a:pt x="3206" y="6620"/>
                  </a:cubicBezTo>
                  <a:cubicBezTo>
                    <a:pt x="3228" y="6624"/>
                    <a:pt x="3246" y="6628"/>
                    <a:pt x="3268" y="6631"/>
                  </a:cubicBezTo>
                  <a:cubicBezTo>
                    <a:pt x="3280" y="6635"/>
                    <a:pt x="3291" y="6635"/>
                    <a:pt x="3298" y="6635"/>
                  </a:cubicBezTo>
                  <a:lnTo>
                    <a:pt x="3335" y="6639"/>
                  </a:lnTo>
                  <a:cubicBezTo>
                    <a:pt x="3431" y="6653"/>
                    <a:pt x="3527" y="6664"/>
                    <a:pt x="3623" y="6676"/>
                  </a:cubicBezTo>
                  <a:cubicBezTo>
                    <a:pt x="3645" y="6679"/>
                    <a:pt x="3668" y="6683"/>
                    <a:pt x="3690" y="6687"/>
                  </a:cubicBezTo>
                  <a:cubicBezTo>
                    <a:pt x="3760" y="6694"/>
                    <a:pt x="3830" y="6694"/>
                    <a:pt x="3901" y="6701"/>
                  </a:cubicBezTo>
                  <a:cubicBezTo>
                    <a:pt x="3974" y="6709"/>
                    <a:pt x="4045" y="6713"/>
                    <a:pt x="4115" y="6716"/>
                  </a:cubicBezTo>
                  <a:cubicBezTo>
                    <a:pt x="4200" y="6724"/>
                    <a:pt x="4281" y="6724"/>
                    <a:pt x="4363" y="6724"/>
                  </a:cubicBezTo>
                  <a:lnTo>
                    <a:pt x="4547" y="6724"/>
                  </a:lnTo>
                  <a:cubicBezTo>
                    <a:pt x="4695" y="6724"/>
                    <a:pt x="4825" y="6716"/>
                    <a:pt x="4958" y="6709"/>
                  </a:cubicBezTo>
                  <a:lnTo>
                    <a:pt x="4995" y="6705"/>
                  </a:lnTo>
                  <a:cubicBezTo>
                    <a:pt x="5124" y="6698"/>
                    <a:pt x="5257" y="6687"/>
                    <a:pt x="5401" y="6668"/>
                  </a:cubicBezTo>
                  <a:cubicBezTo>
                    <a:pt x="5527" y="6653"/>
                    <a:pt x="5653" y="6635"/>
                    <a:pt x="5778" y="6613"/>
                  </a:cubicBezTo>
                  <a:cubicBezTo>
                    <a:pt x="5815" y="6605"/>
                    <a:pt x="5852" y="6598"/>
                    <a:pt x="5885" y="6591"/>
                  </a:cubicBezTo>
                  <a:cubicBezTo>
                    <a:pt x="5978" y="6572"/>
                    <a:pt x="6070" y="6554"/>
                    <a:pt x="6159" y="6531"/>
                  </a:cubicBezTo>
                  <a:lnTo>
                    <a:pt x="6266" y="6506"/>
                  </a:lnTo>
                  <a:cubicBezTo>
                    <a:pt x="6388" y="6476"/>
                    <a:pt x="6506" y="6443"/>
                    <a:pt x="6621" y="6406"/>
                  </a:cubicBezTo>
                  <a:cubicBezTo>
                    <a:pt x="6736" y="6369"/>
                    <a:pt x="6850" y="6328"/>
                    <a:pt x="6961" y="6287"/>
                  </a:cubicBezTo>
                  <a:cubicBezTo>
                    <a:pt x="6994" y="6273"/>
                    <a:pt x="7024" y="6262"/>
                    <a:pt x="7057" y="6247"/>
                  </a:cubicBezTo>
                  <a:cubicBezTo>
                    <a:pt x="7138" y="6214"/>
                    <a:pt x="7220" y="6177"/>
                    <a:pt x="7297" y="6140"/>
                  </a:cubicBezTo>
                  <a:cubicBezTo>
                    <a:pt x="7327" y="6125"/>
                    <a:pt x="7360" y="6110"/>
                    <a:pt x="7390" y="6095"/>
                  </a:cubicBezTo>
                  <a:cubicBezTo>
                    <a:pt x="7493" y="6043"/>
                    <a:pt x="7597" y="5988"/>
                    <a:pt x="7693" y="5933"/>
                  </a:cubicBezTo>
                  <a:lnTo>
                    <a:pt x="7700" y="5929"/>
                  </a:lnTo>
                  <a:cubicBezTo>
                    <a:pt x="7767" y="5885"/>
                    <a:pt x="7830" y="5844"/>
                    <a:pt x="7892" y="5800"/>
                  </a:cubicBezTo>
                  <a:cubicBezTo>
                    <a:pt x="7926" y="5777"/>
                    <a:pt x="7963" y="5755"/>
                    <a:pt x="7996" y="5729"/>
                  </a:cubicBezTo>
                  <a:cubicBezTo>
                    <a:pt x="8088" y="5663"/>
                    <a:pt x="8170" y="5596"/>
                    <a:pt x="8247" y="5526"/>
                  </a:cubicBezTo>
                  <a:lnTo>
                    <a:pt x="8255" y="5519"/>
                  </a:lnTo>
                  <a:cubicBezTo>
                    <a:pt x="8325" y="5456"/>
                    <a:pt x="8391" y="5389"/>
                    <a:pt x="8454" y="5319"/>
                  </a:cubicBezTo>
                  <a:cubicBezTo>
                    <a:pt x="8473" y="5301"/>
                    <a:pt x="8488" y="5278"/>
                    <a:pt x="8506" y="5260"/>
                  </a:cubicBezTo>
                  <a:cubicBezTo>
                    <a:pt x="8547" y="5208"/>
                    <a:pt x="8587" y="5153"/>
                    <a:pt x="8628" y="5101"/>
                  </a:cubicBezTo>
                  <a:cubicBezTo>
                    <a:pt x="8639" y="5082"/>
                    <a:pt x="8654" y="5064"/>
                    <a:pt x="8665" y="5045"/>
                  </a:cubicBezTo>
                  <a:cubicBezTo>
                    <a:pt x="8709" y="4975"/>
                    <a:pt x="8754" y="4905"/>
                    <a:pt x="8787" y="4831"/>
                  </a:cubicBezTo>
                  <a:cubicBezTo>
                    <a:pt x="8794" y="4820"/>
                    <a:pt x="8798" y="4809"/>
                    <a:pt x="8802" y="4798"/>
                  </a:cubicBezTo>
                  <a:cubicBezTo>
                    <a:pt x="8831" y="4739"/>
                    <a:pt x="8857" y="4676"/>
                    <a:pt x="8876" y="4613"/>
                  </a:cubicBezTo>
                  <a:cubicBezTo>
                    <a:pt x="8883" y="4591"/>
                    <a:pt x="8890" y="4569"/>
                    <a:pt x="8898" y="4547"/>
                  </a:cubicBezTo>
                  <a:cubicBezTo>
                    <a:pt x="8913" y="4491"/>
                    <a:pt x="8927" y="4432"/>
                    <a:pt x="8935" y="4373"/>
                  </a:cubicBezTo>
                  <a:cubicBezTo>
                    <a:pt x="8939" y="4354"/>
                    <a:pt x="8946" y="4340"/>
                    <a:pt x="8946" y="4321"/>
                  </a:cubicBezTo>
                  <a:cubicBezTo>
                    <a:pt x="8953" y="4254"/>
                    <a:pt x="8957" y="4188"/>
                    <a:pt x="8961" y="4118"/>
                  </a:cubicBezTo>
                  <a:lnTo>
                    <a:pt x="8953" y="2636"/>
                  </a:lnTo>
                  <a:cubicBezTo>
                    <a:pt x="8953" y="2480"/>
                    <a:pt x="8942" y="2325"/>
                    <a:pt x="8924" y="2173"/>
                  </a:cubicBezTo>
                  <a:cubicBezTo>
                    <a:pt x="8920" y="2137"/>
                    <a:pt x="8913" y="2107"/>
                    <a:pt x="8909" y="2074"/>
                  </a:cubicBezTo>
                  <a:lnTo>
                    <a:pt x="8898" y="2015"/>
                  </a:lnTo>
                  <a:cubicBezTo>
                    <a:pt x="8883" y="1933"/>
                    <a:pt x="8865" y="1852"/>
                    <a:pt x="8846" y="1767"/>
                  </a:cubicBezTo>
                  <a:cubicBezTo>
                    <a:pt x="8842" y="1763"/>
                    <a:pt x="8842" y="1756"/>
                    <a:pt x="8842" y="1748"/>
                  </a:cubicBezTo>
                  <a:cubicBezTo>
                    <a:pt x="8820" y="1678"/>
                    <a:pt x="8802" y="1608"/>
                    <a:pt x="8776" y="1523"/>
                  </a:cubicBezTo>
                  <a:lnTo>
                    <a:pt x="8765" y="1493"/>
                  </a:lnTo>
                  <a:cubicBezTo>
                    <a:pt x="8761" y="1486"/>
                    <a:pt x="8757" y="1479"/>
                    <a:pt x="8757" y="1475"/>
                  </a:cubicBezTo>
                  <a:cubicBezTo>
                    <a:pt x="8750" y="1449"/>
                    <a:pt x="8739" y="1427"/>
                    <a:pt x="8732" y="1405"/>
                  </a:cubicBezTo>
                  <a:cubicBezTo>
                    <a:pt x="8720" y="1375"/>
                    <a:pt x="8709" y="1346"/>
                    <a:pt x="8698" y="1316"/>
                  </a:cubicBezTo>
                  <a:cubicBezTo>
                    <a:pt x="8687" y="1286"/>
                    <a:pt x="8676" y="1260"/>
                    <a:pt x="8661" y="1227"/>
                  </a:cubicBezTo>
                  <a:cubicBezTo>
                    <a:pt x="8647" y="1194"/>
                    <a:pt x="8635" y="1164"/>
                    <a:pt x="8621" y="1135"/>
                  </a:cubicBezTo>
                  <a:cubicBezTo>
                    <a:pt x="8610" y="1113"/>
                    <a:pt x="8602" y="1094"/>
                    <a:pt x="8591" y="1076"/>
                  </a:cubicBezTo>
                  <a:cubicBezTo>
                    <a:pt x="8573" y="1039"/>
                    <a:pt x="8554" y="1002"/>
                    <a:pt x="8536" y="968"/>
                  </a:cubicBezTo>
                  <a:cubicBezTo>
                    <a:pt x="8528" y="954"/>
                    <a:pt x="8525" y="939"/>
                    <a:pt x="8517" y="928"/>
                  </a:cubicBezTo>
                  <a:cubicBezTo>
                    <a:pt x="8499" y="895"/>
                    <a:pt x="8484" y="869"/>
                    <a:pt x="8465" y="839"/>
                  </a:cubicBezTo>
                  <a:lnTo>
                    <a:pt x="8428" y="776"/>
                  </a:lnTo>
                  <a:lnTo>
                    <a:pt x="8417" y="758"/>
                  </a:lnTo>
                  <a:cubicBezTo>
                    <a:pt x="8340" y="636"/>
                    <a:pt x="8277" y="543"/>
                    <a:pt x="8233" y="484"/>
                  </a:cubicBezTo>
                  <a:cubicBezTo>
                    <a:pt x="8103" y="311"/>
                    <a:pt x="7959" y="148"/>
                    <a:pt x="7804"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59"/>
            <p:cNvSpPr/>
            <p:nvPr/>
          </p:nvSpPr>
          <p:spPr>
            <a:xfrm>
              <a:off x="2115275" y="4138350"/>
              <a:ext cx="125" cy="200"/>
            </a:xfrm>
            <a:custGeom>
              <a:rect b="b" l="l" r="r" t="t"/>
              <a:pathLst>
                <a:path extrusionOk="0" h="8" w="5">
                  <a:moveTo>
                    <a:pt x="1" y="0"/>
                  </a:moveTo>
                  <a:lnTo>
                    <a:pt x="1" y="4"/>
                  </a:lnTo>
                  <a:lnTo>
                    <a:pt x="1" y="4"/>
                  </a:lnTo>
                  <a:lnTo>
                    <a:pt x="1" y="4"/>
                  </a:lnTo>
                  <a:cubicBezTo>
                    <a:pt x="1" y="3"/>
                    <a:pt x="1" y="2"/>
                    <a:pt x="1" y="0"/>
                  </a:cubicBezTo>
                  <a:close/>
                  <a:moveTo>
                    <a:pt x="1" y="4"/>
                  </a:moveTo>
                  <a:cubicBezTo>
                    <a:pt x="1" y="6"/>
                    <a:pt x="2" y="8"/>
                    <a:pt x="4" y="8"/>
                  </a:cubicBezTo>
                  <a:lnTo>
                    <a:pt x="1" y="4"/>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59"/>
            <p:cNvSpPr/>
            <p:nvPr/>
          </p:nvSpPr>
          <p:spPr>
            <a:xfrm>
              <a:off x="2275500" y="4137700"/>
              <a:ext cx="1150" cy="2050"/>
            </a:xfrm>
            <a:custGeom>
              <a:rect b="b" l="l" r="r" t="t"/>
              <a:pathLst>
                <a:path extrusionOk="0" h="82" w="46">
                  <a:moveTo>
                    <a:pt x="45" y="0"/>
                  </a:moveTo>
                  <a:cubicBezTo>
                    <a:pt x="34" y="26"/>
                    <a:pt x="16" y="52"/>
                    <a:pt x="1" y="82"/>
                  </a:cubicBezTo>
                  <a:cubicBezTo>
                    <a:pt x="16" y="56"/>
                    <a:pt x="34" y="30"/>
                    <a:pt x="45"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59"/>
            <p:cNvSpPr/>
            <p:nvPr/>
          </p:nvSpPr>
          <p:spPr>
            <a:xfrm>
              <a:off x="2272375" y="4141775"/>
              <a:ext cx="1950" cy="2425"/>
            </a:xfrm>
            <a:custGeom>
              <a:rect b="b" l="l" r="r" t="t"/>
              <a:pathLst>
                <a:path extrusionOk="0" h="97" w="78">
                  <a:moveTo>
                    <a:pt x="0" y="96"/>
                  </a:moveTo>
                  <a:cubicBezTo>
                    <a:pt x="26" y="67"/>
                    <a:pt x="56" y="33"/>
                    <a:pt x="78" y="0"/>
                  </a:cubicBezTo>
                  <a:cubicBezTo>
                    <a:pt x="56" y="33"/>
                    <a:pt x="26" y="67"/>
                    <a:pt x="0" y="9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9"/>
            <p:cNvSpPr/>
            <p:nvPr/>
          </p:nvSpPr>
          <p:spPr>
            <a:xfrm>
              <a:off x="2116950" y="4141025"/>
              <a:ext cx="1225" cy="2050"/>
            </a:xfrm>
            <a:custGeom>
              <a:rect b="b" l="l" r="r" t="t"/>
              <a:pathLst>
                <a:path extrusionOk="0" h="82" w="49">
                  <a:moveTo>
                    <a:pt x="0" y="0"/>
                  </a:moveTo>
                  <a:cubicBezTo>
                    <a:pt x="15" y="26"/>
                    <a:pt x="30" y="56"/>
                    <a:pt x="48" y="82"/>
                  </a:cubicBezTo>
                  <a:cubicBezTo>
                    <a:pt x="30" y="56"/>
                    <a:pt x="15" y="26"/>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59"/>
            <p:cNvSpPr/>
            <p:nvPr/>
          </p:nvSpPr>
          <p:spPr>
            <a:xfrm>
              <a:off x="2120175" y="4145550"/>
              <a:ext cx="1600" cy="1875"/>
            </a:xfrm>
            <a:custGeom>
              <a:rect b="b" l="l" r="r" t="t"/>
              <a:pathLst>
                <a:path extrusionOk="0" h="75" w="64">
                  <a:moveTo>
                    <a:pt x="63" y="75"/>
                  </a:moveTo>
                  <a:cubicBezTo>
                    <a:pt x="37" y="49"/>
                    <a:pt x="23" y="23"/>
                    <a:pt x="0" y="1"/>
                  </a:cubicBezTo>
                  <a:cubicBezTo>
                    <a:pt x="23" y="23"/>
                    <a:pt x="37" y="49"/>
                    <a:pt x="63" y="7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59"/>
            <p:cNvSpPr/>
            <p:nvPr/>
          </p:nvSpPr>
          <p:spPr>
            <a:xfrm>
              <a:off x="2268500" y="4146100"/>
              <a:ext cx="2500" cy="2525"/>
            </a:xfrm>
            <a:custGeom>
              <a:rect b="b" l="l" r="r" t="t"/>
              <a:pathLst>
                <a:path extrusionOk="0" h="101" w="100">
                  <a:moveTo>
                    <a:pt x="100" y="1"/>
                  </a:moveTo>
                  <a:cubicBezTo>
                    <a:pt x="66" y="34"/>
                    <a:pt x="33" y="67"/>
                    <a:pt x="0" y="101"/>
                  </a:cubicBezTo>
                  <a:cubicBezTo>
                    <a:pt x="37" y="67"/>
                    <a:pt x="66" y="34"/>
                    <a:pt x="10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59"/>
            <p:cNvSpPr/>
            <p:nvPr/>
          </p:nvSpPr>
          <p:spPr>
            <a:xfrm>
              <a:off x="2129500" y="4154150"/>
              <a:ext cx="1700" cy="1325"/>
            </a:xfrm>
            <a:custGeom>
              <a:rect b="b" l="l" r="r" t="t"/>
              <a:pathLst>
                <a:path extrusionOk="0" h="53" w="68">
                  <a:moveTo>
                    <a:pt x="67" y="52"/>
                  </a:moveTo>
                  <a:cubicBezTo>
                    <a:pt x="45" y="37"/>
                    <a:pt x="23" y="19"/>
                    <a:pt x="1" y="0"/>
                  </a:cubicBezTo>
                  <a:cubicBezTo>
                    <a:pt x="23" y="19"/>
                    <a:pt x="45" y="37"/>
                    <a:pt x="67" y="5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59"/>
            <p:cNvSpPr/>
            <p:nvPr/>
          </p:nvSpPr>
          <p:spPr>
            <a:xfrm>
              <a:off x="2124325" y="4149900"/>
              <a:ext cx="1800" cy="1675"/>
            </a:xfrm>
            <a:custGeom>
              <a:rect b="b" l="l" r="r" t="t"/>
              <a:pathLst>
                <a:path extrusionOk="0" h="67" w="72">
                  <a:moveTo>
                    <a:pt x="1" y="0"/>
                  </a:moveTo>
                  <a:cubicBezTo>
                    <a:pt x="23" y="22"/>
                    <a:pt x="45" y="45"/>
                    <a:pt x="71" y="67"/>
                  </a:cubicBezTo>
                  <a:cubicBezTo>
                    <a:pt x="45" y="45"/>
                    <a:pt x="23" y="22"/>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59"/>
            <p:cNvSpPr/>
            <p:nvPr/>
          </p:nvSpPr>
          <p:spPr>
            <a:xfrm>
              <a:off x="2263600" y="4150275"/>
              <a:ext cx="3250" cy="2600"/>
            </a:xfrm>
            <a:custGeom>
              <a:rect b="b" l="l" r="r" t="t"/>
              <a:pathLst>
                <a:path extrusionOk="0" h="104" w="130">
                  <a:moveTo>
                    <a:pt x="0" y="104"/>
                  </a:moveTo>
                  <a:cubicBezTo>
                    <a:pt x="48" y="70"/>
                    <a:pt x="89" y="37"/>
                    <a:pt x="129" y="0"/>
                  </a:cubicBezTo>
                  <a:cubicBezTo>
                    <a:pt x="89" y="37"/>
                    <a:pt x="48" y="70"/>
                    <a:pt x="0" y="10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59"/>
            <p:cNvSpPr/>
            <p:nvPr/>
          </p:nvSpPr>
          <p:spPr>
            <a:xfrm>
              <a:off x="2256300" y="4154250"/>
              <a:ext cx="5650" cy="3700"/>
            </a:xfrm>
            <a:custGeom>
              <a:rect b="b" l="l" r="r" t="t"/>
              <a:pathLst>
                <a:path extrusionOk="0" h="148" w="226">
                  <a:moveTo>
                    <a:pt x="226" y="0"/>
                  </a:moveTo>
                  <a:cubicBezTo>
                    <a:pt x="155" y="52"/>
                    <a:pt x="81" y="100"/>
                    <a:pt x="0" y="148"/>
                  </a:cubicBezTo>
                  <a:cubicBezTo>
                    <a:pt x="81" y="100"/>
                    <a:pt x="155" y="52"/>
                    <a:pt x="226"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59"/>
            <p:cNvSpPr/>
            <p:nvPr/>
          </p:nvSpPr>
          <p:spPr>
            <a:xfrm>
              <a:off x="2279850" y="4136125"/>
              <a:ext cx="125" cy="2150"/>
            </a:xfrm>
            <a:custGeom>
              <a:rect b="b" l="l" r="r" t="t"/>
              <a:pathLst>
                <a:path extrusionOk="0" h="86" w="5">
                  <a:moveTo>
                    <a:pt x="1" y="86"/>
                  </a:moveTo>
                  <a:cubicBezTo>
                    <a:pt x="4" y="56"/>
                    <a:pt x="4" y="26"/>
                    <a:pt x="4" y="1"/>
                  </a:cubicBezTo>
                  <a:cubicBezTo>
                    <a:pt x="4" y="26"/>
                    <a:pt x="4" y="56"/>
                    <a:pt x="1" y="8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59"/>
            <p:cNvSpPr/>
            <p:nvPr/>
          </p:nvSpPr>
          <p:spPr>
            <a:xfrm>
              <a:off x="2111675" y="4134750"/>
              <a:ext cx="200" cy="2500"/>
            </a:xfrm>
            <a:custGeom>
              <a:rect b="b" l="l" r="r" t="t"/>
              <a:pathLst>
                <a:path extrusionOk="0" h="100" w="8">
                  <a:moveTo>
                    <a:pt x="0" y="0"/>
                  </a:moveTo>
                  <a:cubicBezTo>
                    <a:pt x="0" y="33"/>
                    <a:pt x="4" y="67"/>
                    <a:pt x="8" y="100"/>
                  </a:cubicBezTo>
                  <a:cubicBezTo>
                    <a:pt x="4" y="67"/>
                    <a:pt x="0" y="33"/>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59"/>
            <p:cNvSpPr/>
            <p:nvPr/>
          </p:nvSpPr>
          <p:spPr>
            <a:xfrm>
              <a:off x="2270975" y="4154325"/>
              <a:ext cx="1500" cy="1875"/>
            </a:xfrm>
            <a:custGeom>
              <a:rect b="b" l="l" r="r" t="t"/>
              <a:pathLst>
                <a:path extrusionOk="0" h="75" w="60">
                  <a:moveTo>
                    <a:pt x="60" y="1"/>
                  </a:moveTo>
                  <a:cubicBezTo>
                    <a:pt x="38" y="27"/>
                    <a:pt x="23" y="52"/>
                    <a:pt x="1" y="75"/>
                  </a:cubicBezTo>
                  <a:cubicBezTo>
                    <a:pt x="23" y="52"/>
                    <a:pt x="38" y="27"/>
                    <a:pt x="6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59"/>
            <p:cNvSpPr/>
            <p:nvPr/>
          </p:nvSpPr>
          <p:spPr>
            <a:xfrm>
              <a:off x="2278750" y="4140750"/>
              <a:ext cx="575" cy="2150"/>
            </a:xfrm>
            <a:custGeom>
              <a:rect b="b" l="l" r="r" t="t"/>
              <a:pathLst>
                <a:path extrusionOk="0" h="86" w="23">
                  <a:moveTo>
                    <a:pt x="22" y="0"/>
                  </a:moveTo>
                  <a:cubicBezTo>
                    <a:pt x="15" y="30"/>
                    <a:pt x="8" y="56"/>
                    <a:pt x="0" y="85"/>
                  </a:cubicBezTo>
                  <a:cubicBezTo>
                    <a:pt x="8" y="56"/>
                    <a:pt x="15" y="30"/>
                    <a:pt x="22"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9"/>
            <p:cNvSpPr/>
            <p:nvPr/>
          </p:nvSpPr>
          <p:spPr>
            <a:xfrm>
              <a:off x="2112125" y="4139450"/>
              <a:ext cx="675" cy="2525"/>
            </a:xfrm>
            <a:custGeom>
              <a:rect b="b" l="l" r="r" t="t"/>
              <a:pathLst>
                <a:path extrusionOk="0" h="101" w="27">
                  <a:moveTo>
                    <a:pt x="1" y="1"/>
                  </a:moveTo>
                  <a:cubicBezTo>
                    <a:pt x="2" y="10"/>
                    <a:pt x="5" y="19"/>
                    <a:pt x="7" y="29"/>
                  </a:cubicBezTo>
                  <a:lnTo>
                    <a:pt x="7" y="29"/>
                  </a:lnTo>
                  <a:cubicBezTo>
                    <a:pt x="5" y="20"/>
                    <a:pt x="3" y="10"/>
                    <a:pt x="1" y="1"/>
                  </a:cubicBezTo>
                  <a:close/>
                  <a:moveTo>
                    <a:pt x="7" y="29"/>
                  </a:moveTo>
                  <a:cubicBezTo>
                    <a:pt x="11" y="46"/>
                    <a:pt x="15" y="62"/>
                    <a:pt x="20" y="79"/>
                  </a:cubicBezTo>
                  <a:lnTo>
                    <a:pt x="20" y="79"/>
                  </a:lnTo>
                  <a:cubicBezTo>
                    <a:pt x="20" y="76"/>
                    <a:pt x="19" y="74"/>
                    <a:pt x="19" y="71"/>
                  </a:cubicBezTo>
                  <a:cubicBezTo>
                    <a:pt x="15" y="56"/>
                    <a:pt x="11" y="42"/>
                    <a:pt x="7" y="29"/>
                  </a:cubicBezTo>
                  <a:close/>
                  <a:moveTo>
                    <a:pt x="20" y="79"/>
                  </a:moveTo>
                  <a:lnTo>
                    <a:pt x="20" y="79"/>
                  </a:lnTo>
                  <a:cubicBezTo>
                    <a:pt x="21" y="86"/>
                    <a:pt x="24" y="92"/>
                    <a:pt x="27" y="100"/>
                  </a:cubicBezTo>
                  <a:cubicBezTo>
                    <a:pt x="24" y="93"/>
                    <a:pt x="22" y="86"/>
                    <a:pt x="20" y="79"/>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59"/>
            <p:cNvSpPr/>
            <p:nvPr/>
          </p:nvSpPr>
          <p:spPr>
            <a:xfrm>
              <a:off x="2113350" y="4144075"/>
              <a:ext cx="1125" cy="2525"/>
            </a:xfrm>
            <a:custGeom>
              <a:rect b="b" l="l" r="r" t="t"/>
              <a:pathLst>
                <a:path extrusionOk="0" h="101" w="45">
                  <a:moveTo>
                    <a:pt x="0" y="1"/>
                  </a:moveTo>
                  <a:cubicBezTo>
                    <a:pt x="11" y="34"/>
                    <a:pt x="30" y="71"/>
                    <a:pt x="44" y="100"/>
                  </a:cubicBezTo>
                  <a:cubicBezTo>
                    <a:pt x="30" y="67"/>
                    <a:pt x="11" y="34"/>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9"/>
            <p:cNvSpPr/>
            <p:nvPr/>
          </p:nvSpPr>
          <p:spPr>
            <a:xfrm>
              <a:off x="2118150" y="4153125"/>
              <a:ext cx="2050" cy="2525"/>
            </a:xfrm>
            <a:custGeom>
              <a:rect b="b" l="l" r="r" t="t"/>
              <a:pathLst>
                <a:path extrusionOk="0" h="101" w="82">
                  <a:moveTo>
                    <a:pt x="0" y="1"/>
                  </a:moveTo>
                  <a:cubicBezTo>
                    <a:pt x="26" y="34"/>
                    <a:pt x="56" y="67"/>
                    <a:pt x="81" y="100"/>
                  </a:cubicBezTo>
                  <a:cubicBezTo>
                    <a:pt x="56" y="67"/>
                    <a:pt x="26" y="34"/>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59"/>
            <p:cNvSpPr/>
            <p:nvPr/>
          </p:nvSpPr>
          <p:spPr>
            <a:xfrm>
              <a:off x="2115375" y="4148700"/>
              <a:ext cx="1500" cy="2425"/>
            </a:xfrm>
            <a:custGeom>
              <a:rect b="b" l="l" r="r" t="t"/>
              <a:pathLst>
                <a:path extrusionOk="0" h="97" w="60">
                  <a:moveTo>
                    <a:pt x="0" y="0"/>
                  </a:moveTo>
                  <a:cubicBezTo>
                    <a:pt x="19" y="34"/>
                    <a:pt x="41" y="67"/>
                    <a:pt x="59" y="96"/>
                  </a:cubicBezTo>
                  <a:cubicBezTo>
                    <a:pt x="41" y="67"/>
                    <a:pt x="19" y="34"/>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9"/>
            <p:cNvSpPr/>
            <p:nvPr/>
          </p:nvSpPr>
          <p:spPr>
            <a:xfrm>
              <a:off x="2276900" y="4145375"/>
              <a:ext cx="850" cy="2050"/>
            </a:xfrm>
            <a:custGeom>
              <a:rect b="b" l="l" r="r" t="t"/>
              <a:pathLst>
                <a:path extrusionOk="0" h="82" w="34">
                  <a:moveTo>
                    <a:pt x="0" y="82"/>
                  </a:moveTo>
                  <a:cubicBezTo>
                    <a:pt x="15" y="56"/>
                    <a:pt x="23" y="26"/>
                    <a:pt x="34" y="0"/>
                  </a:cubicBezTo>
                  <a:cubicBezTo>
                    <a:pt x="23" y="26"/>
                    <a:pt x="15" y="56"/>
                    <a:pt x="0" y="8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59"/>
            <p:cNvSpPr/>
            <p:nvPr/>
          </p:nvSpPr>
          <p:spPr>
            <a:xfrm>
              <a:off x="2274300" y="4149900"/>
              <a:ext cx="1225" cy="1950"/>
            </a:xfrm>
            <a:custGeom>
              <a:rect b="b" l="l" r="r" t="t"/>
              <a:pathLst>
                <a:path extrusionOk="0" h="78" w="49">
                  <a:moveTo>
                    <a:pt x="1" y="78"/>
                  </a:moveTo>
                  <a:cubicBezTo>
                    <a:pt x="19" y="52"/>
                    <a:pt x="34" y="26"/>
                    <a:pt x="49" y="0"/>
                  </a:cubicBezTo>
                  <a:cubicBezTo>
                    <a:pt x="34" y="26"/>
                    <a:pt x="19" y="52"/>
                    <a:pt x="1" y="78"/>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59"/>
            <p:cNvSpPr/>
            <p:nvPr/>
          </p:nvSpPr>
          <p:spPr>
            <a:xfrm>
              <a:off x="2121750" y="4157475"/>
              <a:ext cx="2600" cy="2525"/>
            </a:xfrm>
            <a:custGeom>
              <a:rect b="b" l="l" r="r" t="t"/>
              <a:pathLst>
                <a:path extrusionOk="0" h="101" w="104">
                  <a:moveTo>
                    <a:pt x="104" y="100"/>
                  </a:moveTo>
                  <a:cubicBezTo>
                    <a:pt x="71" y="67"/>
                    <a:pt x="34" y="37"/>
                    <a:pt x="0" y="0"/>
                  </a:cubicBezTo>
                  <a:cubicBezTo>
                    <a:pt x="34" y="37"/>
                    <a:pt x="71" y="67"/>
                    <a:pt x="104" y="10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9"/>
            <p:cNvSpPr/>
            <p:nvPr/>
          </p:nvSpPr>
          <p:spPr>
            <a:xfrm>
              <a:off x="2126175" y="4161625"/>
              <a:ext cx="3350" cy="2625"/>
            </a:xfrm>
            <a:custGeom>
              <a:rect b="b" l="l" r="r" t="t"/>
              <a:pathLst>
                <a:path extrusionOk="0" h="105" w="134">
                  <a:moveTo>
                    <a:pt x="1" y="1"/>
                  </a:moveTo>
                  <a:lnTo>
                    <a:pt x="1" y="1"/>
                  </a:lnTo>
                  <a:cubicBezTo>
                    <a:pt x="38" y="38"/>
                    <a:pt x="86" y="71"/>
                    <a:pt x="134" y="104"/>
                  </a:cubicBezTo>
                  <a:cubicBezTo>
                    <a:pt x="89" y="71"/>
                    <a:pt x="41" y="38"/>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59"/>
            <p:cNvSpPr/>
            <p:nvPr/>
          </p:nvSpPr>
          <p:spPr>
            <a:xfrm>
              <a:off x="2131275" y="4165600"/>
              <a:ext cx="5925" cy="3725"/>
            </a:xfrm>
            <a:custGeom>
              <a:rect b="b" l="l" r="r" t="t"/>
              <a:pathLst>
                <a:path extrusionOk="0" h="149" w="237">
                  <a:moveTo>
                    <a:pt x="0" y="1"/>
                  </a:moveTo>
                  <a:cubicBezTo>
                    <a:pt x="74" y="52"/>
                    <a:pt x="152" y="100"/>
                    <a:pt x="237" y="149"/>
                  </a:cubicBezTo>
                  <a:cubicBezTo>
                    <a:pt x="152" y="100"/>
                    <a:pt x="74" y="52"/>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9"/>
            <p:cNvSpPr/>
            <p:nvPr/>
          </p:nvSpPr>
          <p:spPr>
            <a:xfrm>
              <a:off x="2261925" y="4163025"/>
              <a:ext cx="1700" cy="1300"/>
            </a:xfrm>
            <a:custGeom>
              <a:rect b="b" l="l" r="r" t="t"/>
              <a:pathLst>
                <a:path extrusionOk="0" h="52" w="68">
                  <a:moveTo>
                    <a:pt x="1" y="52"/>
                  </a:moveTo>
                  <a:cubicBezTo>
                    <a:pt x="26" y="37"/>
                    <a:pt x="45" y="19"/>
                    <a:pt x="67" y="0"/>
                  </a:cubicBezTo>
                  <a:cubicBezTo>
                    <a:pt x="45" y="19"/>
                    <a:pt x="26" y="37"/>
                    <a:pt x="1" y="5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59"/>
            <p:cNvSpPr/>
            <p:nvPr/>
          </p:nvSpPr>
          <p:spPr>
            <a:xfrm>
              <a:off x="2266825" y="4158675"/>
              <a:ext cx="1700" cy="1675"/>
            </a:xfrm>
            <a:custGeom>
              <a:rect b="b" l="l" r="r" t="t"/>
              <a:pathLst>
                <a:path extrusionOk="0" h="67" w="68">
                  <a:moveTo>
                    <a:pt x="67" y="0"/>
                  </a:moveTo>
                  <a:cubicBezTo>
                    <a:pt x="45" y="23"/>
                    <a:pt x="26" y="45"/>
                    <a:pt x="0" y="67"/>
                  </a:cubicBezTo>
                  <a:cubicBezTo>
                    <a:pt x="26" y="45"/>
                    <a:pt x="49" y="23"/>
                    <a:pt x="67"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9"/>
            <p:cNvSpPr/>
            <p:nvPr/>
          </p:nvSpPr>
          <p:spPr>
            <a:xfrm>
              <a:off x="2111575" y="4124300"/>
              <a:ext cx="25" cy="25"/>
            </a:xfrm>
            <a:custGeom>
              <a:rect b="b" l="l" r="r" t="t"/>
              <a:pathLst>
                <a:path extrusionOk="0" h="1" w="1">
                  <a:moveTo>
                    <a:pt x="1" y="0"/>
                  </a:move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59"/>
            <p:cNvSpPr/>
            <p:nvPr/>
          </p:nvSpPr>
          <p:spPr>
            <a:xfrm>
              <a:off x="2111850" y="4127175"/>
              <a:ext cx="225" cy="2150"/>
            </a:xfrm>
            <a:custGeom>
              <a:rect b="b" l="l" r="r" t="t"/>
              <a:pathLst>
                <a:path extrusionOk="0" h="86" w="9">
                  <a:moveTo>
                    <a:pt x="1" y="0"/>
                  </a:moveTo>
                  <a:cubicBezTo>
                    <a:pt x="5" y="26"/>
                    <a:pt x="5" y="55"/>
                    <a:pt x="8" y="85"/>
                  </a:cubicBezTo>
                  <a:cubicBezTo>
                    <a:pt x="5" y="55"/>
                    <a:pt x="5" y="26"/>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59"/>
            <p:cNvSpPr/>
            <p:nvPr/>
          </p:nvSpPr>
          <p:spPr>
            <a:xfrm>
              <a:off x="2279675" y="4118750"/>
              <a:ext cx="200" cy="2250"/>
            </a:xfrm>
            <a:custGeom>
              <a:rect b="b" l="l" r="r" t="t"/>
              <a:pathLst>
                <a:path extrusionOk="0" h="90" w="8">
                  <a:moveTo>
                    <a:pt x="0" y="1"/>
                  </a:moveTo>
                  <a:lnTo>
                    <a:pt x="0" y="1"/>
                  </a:lnTo>
                  <a:cubicBezTo>
                    <a:pt x="4" y="30"/>
                    <a:pt x="4" y="60"/>
                    <a:pt x="8" y="89"/>
                  </a:cubicBezTo>
                  <a:cubicBezTo>
                    <a:pt x="8" y="60"/>
                    <a:pt x="4" y="30"/>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9"/>
            <p:cNvSpPr/>
            <p:nvPr/>
          </p:nvSpPr>
          <p:spPr>
            <a:xfrm>
              <a:off x="2112975" y="4112850"/>
              <a:ext cx="1025" cy="2500"/>
            </a:xfrm>
            <a:custGeom>
              <a:rect b="b" l="l" r="r" t="t"/>
              <a:pathLst>
                <a:path extrusionOk="0" h="100" w="41">
                  <a:moveTo>
                    <a:pt x="41" y="0"/>
                  </a:moveTo>
                  <a:cubicBezTo>
                    <a:pt x="26" y="33"/>
                    <a:pt x="11" y="67"/>
                    <a:pt x="0" y="100"/>
                  </a:cubicBezTo>
                  <a:cubicBezTo>
                    <a:pt x="11" y="67"/>
                    <a:pt x="26" y="33"/>
                    <a:pt x="4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59"/>
            <p:cNvSpPr/>
            <p:nvPr/>
          </p:nvSpPr>
          <p:spPr>
            <a:xfrm>
              <a:off x="2111575" y="4122075"/>
              <a:ext cx="225" cy="2525"/>
            </a:xfrm>
            <a:custGeom>
              <a:rect b="b" l="l" r="r" t="t"/>
              <a:pathLst>
                <a:path extrusionOk="0" h="101" w="9">
                  <a:moveTo>
                    <a:pt x="8" y="1"/>
                  </a:moveTo>
                  <a:cubicBezTo>
                    <a:pt x="4" y="30"/>
                    <a:pt x="1" y="60"/>
                    <a:pt x="1" y="89"/>
                  </a:cubicBezTo>
                  <a:cubicBezTo>
                    <a:pt x="1" y="93"/>
                    <a:pt x="1" y="97"/>
                    <a:pt x="4" y="101"/>
                  </a:cubicBezTo>
                  <a:cubicBezTo>
                    <a:pt x="1" y="67"/>
                    <a:pt x="8" y="34"/>
                    <a:pt x="8"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9"/>
            <p:cNvSpPr/>
            <p:nvPr/>
          </p:nvSpPr>
          <p:spPr>
            <a:xfrm>
              <a:off x="2111950" y="4117450"/>
              <a:ext cx="575" cy="2525"/>
            </a:xfrm>
            <a:custGeom>
              <a:rect b="b" l="l" r="r" t="t"/>
              <a:pathLst>
                <a:path extrusionOk="0" h="101" w="23">
                  <a:moveTo>
                    <a:pt x="23" y="1"/>
                  </a:moveTo>
                  <a:cubicBezTo>
                    <a:pt x="15" y="34"/>
                    <a:pt x="4" y="67"/>
                    <a:pt x="1" y="101"/>
                  </a:cubicBezTo>
                  <a:cubicBezTo>
                    <a:pt x="4" y="67"/>
                    <a:pt x="15" y="34"/>
                    <a:pt x="23"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59"/>
            <p:cNvSpPr/>
            <p:nvPr/>
          </p:nvSpPr>
          <p:spPr>
            <a:xfrm>
              <a:off x="2278375" y="4114125"/>
              <a:ext cx="675" cy="2150"/>
            </a:xfrm>
            <a:custGeom>
              <a:rect b="b" l="l" r="r" t="t"/>
              <a:pathLst>
                <a:path extrusionOk="0" h="86" w="27">
                  <a:moveTo>
                    <a:pt x="26" y="86"/>
                  </a:moveTo>
                  <a:cubicBezTo>
                    <a:pt x="19" y="56"/>
                    <a:pt x="12" y="30"/>
                    <a:pt x="1" y="1"/>
                  </a:cubicBezTo>
                  <a:cubicBezTo>
                    <a:pt x="12" y="30"/>
                    <a:pt x="19" y="56"/>
                    <a:pt x="26" y="8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9"/>
            <p:cNvSpPr/>
            <p:nvPr/>
          </p:nvSpPr>
          <p:spPr>
            <a:xfrm>
              <a:off x="2277000" y="4110800"/>
              <a:ext cx="375" cy="875"/>
            </a:xfrm>
            <a:custGeom>
              <a:rect b="b" l="l" r="r" t="t"/>
              <a:pathLst>
                <a:path extrusionOk="0" h="35" w="15">
                  <a:moveTo>
                    <a:pt x="0" y="1"/>
                  </a:moveTo>
                  <a:cubicBezTo>
                    <a:pt x="2" y="6"/>
                    <a:pt x="5" y="12"/>
                    <a:pt x="7" y="17"/>
                  </a:cubicBezTo>
                  <a:lnTo>
                    <a:pt x="7" y="17"/>
                  </a:lnTo>
                  <a:lnTo>
                    <a:pt x="0" y="1"/>
                  </a:lnTo>
                  <a:close/>
                  <a:moveTo>
                    <a:pt x="7" y="17"/>
                  </a:moveTo>
                  <a:lnTo>
                    <a:pt x="15" y="34"/>
                  </a:lnTo>
                  <a:cubicBezTo>
                    <a:pt x="13" y="28"/>
                    <a:pt x="10" y="23"/>
                    <a:pt x="7" y="17"/>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59"/>
            <p:cNvSpPr/>
            <p:nvPr/>
          </p:nvSpPr>
          <p:spPr>
            <a:xfrm>
              <a:off x="2279950" y="4123475"/>
              <a:ext cx="200" cy="2500"/>
            </a:xfrm>
            <a:custGeom>
              <a:rect b="b" l="l" r="r" t="t"/>
              <a:pathLst>
                <a:path extrusionOk="0" h="100" w="8">
                  <a:moveTo>
                    <a:pt x="8" y="0"/>
                  </a:moveTo>
                  <a:cubicBezTo>
                    <a:pt x="8" y="14"/>
                    <a:pt x="7" y="27"/>
                    <a:pt x="6" y="40"/>
                  </a:cubicBezTo>
                  <a:lnTo>
                    <a:pt x="6" y="40"/>
                  </a:lnTo>
                  <a:cubicBezTo>
                    <a:pt x="7" y="32"/>
                    <a:pt x="8" y="24"/>
                    <a:pt x="8" y="15"/>
                  </a:cubicBezTo>
                  <a:lnTo>
                    <a:pt x="8" y="0"/>
                  </a:lnTo>
                  <a:close/>
                  <a:moveTo>
                    <a:pt x="6" y="40"/>
                  </a:moveTo>
                  <a:cubicBezTo>
                    <a:pt x="4" y="60"/>
                    <a:pt x="0" y="79"/>
                    <a:pt x="0" y="100"/>
                  </a:cubicBezTo>
                  <a:cubicBezTo>
                    <a:pt x="3" y="80"/>
                    <a:pt x="5" y="60"/>
                    <a:pt x="6" y="4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59"/>
            <p:cNvSpPr/>
            <p:nvPr/>
          </p:nvSpPr>
          <p:spPr>
            <a:xfrm>
              <a:off x="2279675" y="4128175"/>
              <a:ext cx="100" cy="675"/>
            </a:xfrm>
            <a:custGeom>
              <a:rect b="b" l="l" r="r" t="t"/>
              <a:pathLst>
                <a:path extrusionOk="0" h="27" w="4">
                  <a:moveTo>
                    <a:pt x="4" y="1"/>
                  </a:moveTo>
                  <a:cubicBezTo>
                    <a:pt x="4" y="8"/>
                    <a:pt x="0" y="16"/>
                    <a:pt x="0" y="27"/>
                  </a:cubicBezTo>
                  <a:cubicBezTo>
                    <a:pt x="0" y="19"/>
                    <a:pt x="4" y="8"/>
                    <a:pt x="4"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59"/>
            <p:cNvSpPr/>
            <p:nvPr/>
          </p:nvSpPr>
          <p:spPr>
            <a:xfrm>
              <a:off x="2114725" y="4123550"/>
              <a:ext cx="25" cy="300"/>
            </a:xfrm>
            <a:custGeom>
              <a:rect b="b" l="l" r="r" t="t"/>
              <a:pathLst>
                <a:path extrusionOk="0" h="12" w="1">
                  <a:moveTo>
                    <a:pt x="0" y="5"/>
                  </a:moveTo>
                  <a:lnTo>
                    <a:pt x="0" y="1"/>
                  </a:lnTo>
                  <a:lnTo>
                    <a:pt x="0" y="8"/>
                  </a:lnTo>
                  <a:lnTo>
                    <a:pt x="0" y="12"/>
                  </a:lnTo>
                  <a:cubicBezTo>
                    <a:pt x="0" y="12"/>
                    <a:pt x="0" y="8"/>
                    <a:pt x="0" y="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59"/>
            <p:cNvSpPr/>
            <p:nvPr/>
          </p:nvSpPr>
          <p:spPr>
            <a:xfrm>
              <a:off x="2114725" y="4118025"/>
              <a:ext cx="25" cy="850"/>
            </a:xfrm>
            <a:custGeom>
              <a:rect b="b" l="l" r="r" t="t"/>
              <a:pathLst>
                <a:path extrusionOk="0" h="34" w="1">
                  <a:moveTo>
                    <a:pt x="0" y="19"/>
                  </a:moveTo>
                  <a:lnTo>
                    <a:pt x="0" y="33"/>
                  </a:lnTo>
                  <a:lnTo>
                    <a:pt x="0" y="30"/>
                  </a:lnTo>
                  <a:lnTo>
                    <a:pt x="0"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59"/>
            <p:cNvSpPr/>
            <p:nvPr/>
          </p:nvSpPr>
          <p:spPr>
            <a:xfrm>
              <a:off x="2275875" y="4111175"/>
              <a:ext cx="25" cy="25"/>
            </a:xfrm>
            <a:custGeom>
              <a:rect b="b" l="l" r="r" t="t"/>
              <a:pathLst>
                <a:path extrusionOk="0" h="1" w="1">
                  <a:moveTo>
                    <a:pt x="1" y="1"/>
                  </a:moveTo>
                  <a:lnTo>
                    <a:pt x="1" y="1"/>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59"/>
            <p:cNvSpPr/>
            <p:nvPr/>
          </p:nvSpPr>
          <p:spPr>
            <a:xfrm>
              <a:off x="2111675" y="4110900"/>
              <a:ext cx="168575" cy="72100"/>
            </a:xfrm>
            <a:custGeom>
              <a:rect b="b" l="l" r="r" t="t"/>
              <a:pathLst>
                <a:path extrusionOk="0" h="2884" w="6743">
                  <a:moveTo>
                    <a:pt x="6613" y="0"/>
                  </a:moveTo>
                  <a:lnTo>
                    <a:pt x="6613" y="311"/>
                  </a:lnTo>
                  <a:lnTo>
                    <a:pt x="6613" y="448"/>
                  </a:lnTo>
                  <a:lnTo>
                    <a:pt x="6613" y="459"/>
                  </a:lnTo>
                  <a:lnTo>
                    <a:pt x="6613" y="518"/>
                  </a:lnTo>
                  <a:cubicBezTo>
                    <a:pt x="6613" y="548"/>
                    <a:pt x="6609" y="573"/>
                    <a:pt x="6606" y="603"/>
                  </a:cubicBezTo>
                  <a:cubicBezTo>
                    <a:pt x="6602" y="633"/>
                    <a:pt x="6606" y="658"/>
                    <a:pt x="6598" y="684"/>
                  </a:cubicBezTo>
                  <a:cubicBezTo>
                    <a:pt x="6595" y="714"/>
                    <a:pt x="6587" y="751"/>
                    <a:pt x="6580" y="780"/>
                  </a:cubicBezTo>
                  <a:cubicBezTo>
                    <a:pt x="6569" y="814"/>
                    <a:pt x="6569" y="836"/>
                    <a:pt x="6558" y="865"/>
                  </a:cubicBezTo>
                  <a:cubicBezTo>
                    <a:pt x="6550" y="891"/>
                    <a:pt x="6535" y="928"/>
                    <a:pt x="6521" y="958"/>
                  </a:cubicBezTo>
                  <a:cubicBezTo>
                    <a:pt x="6506" y="991"/>
                    <a:pt x="6502" y="1013"/>
                    <a:pt x="6487" y="1039"/>
                  </a:cubicBezTo>
                  <a:cubicBezTo>
                    <a:pt x="6476" y="1065"/>
                    <a:pt x="6450" y="1102"/>
                    <a:pt x="6432" y="1135"/>
                  </a:cubicBezTo>
                  <a:cubicBezTo>
                    <a:pt x="6413" y="1165"/>
                    <a:pt x="6406" y="1187"/>
                    <a:pt x="6388" y="1209"/>
                  </a:cubicBezTo>
                  <a:cubicBezTo>
                    <a:pt x="6369" y="1235"/>
                    <a:pt x="6340" y="1272"/>
                    <a:pt x="6314" y="1302"/>
                  </a:cubicBezTo>
                  <a:cubicBezTo>
                    <a:pt x="6295" y="1327"/>
                    <a:pt x="6277" y="1353"/>
                    <a:pt x="6258" y="1375"/>
                  </a:cubicBezTo>
                  <a:cubicBezTo>
                    <a:pt x="6229" y="1409"/>
                    <a:pt x="6195" y="1438"/>
                    <a:pt x="6166" y="1472"/>
                  </a:cubicBezTo>
                  <a:cubicBezTo>
                    <a:pt x="6144" y="1494"/>
                    <a:pt x="6125" y="1516"/>
                    <a:pt x="6099" y="1534"/>
                  </a:cubicBezTo>
                  <a:cubicBezTo>
                    <a:pt x="6062" y="1571"/>
                    <a:pt x="6018" y="1605"/>
                    <a:pt x="5974" y="1638"/>
                  </a:cubicBezTo>
                  <a:cubicBezTo>
                    <a:pt x="5955" y="1656"/>
                    <a:pt x="5937" y="1671"/>
                    <a:pt x="5914" y="1690"/>
                  </a:cubicBezTo>
                  <a:cubicBezTo>
                    <a:pt x="5844" y="1738"/>
                    <a:pt x="5774" y="1786"/>
                    <a:pt x="5696" y="1834"/>
                  </a:cubicBezTo>
                  <a:cubicBezTo>
                    <a:pt x="5058" y="2215"/>
                    <a:pt x="4210" y="2407"/>
                    <a:pt x="3362" y="2407"/>
                  </a:cubicBezTo>
                  <a:cubicBezTo>
                    <a:pt x="2548" y="2407"/>
                    <a:pt x="1735" y="2231"/>
                    <a:pt x="1106" y="1878"/>
                  </a:cubicBezTo>
                  <a:cubicBezTo>
                    <a:pt x="1024" y="1834"/>
                    <a:pt x="947" y="1786"/>
                    <a:pt x="876" y="1738"/>
                  </a:cubicBezTo>
                  <a:cubicBezTo>
                    <a:pt x="854" y="1719"/>
                    <a:pt x="828" y="1704"/>
                    <a:pt x="810" y="1686"/>
                  </a:cubicBezTo>
                  <a:cubicBezTo>
                    <a:pt x="762" y="1653"/>
                    <a:pt x="718" y="1619"/>
                    <a:pt x="677" y="1586"/>
                  </a:cubicBezTo>
                  <a:cubicBezTo>
                    <a:pt x="655" y="1564"/>
                    <a:pt x="632" y="1542"/>
                    <a:pt x="610" y="1520"/>
                  </a:cubicBezTo>
                  <a:cubicBezTo>
                    <a:pt x="577" y="1490"/>
                    <a:pt x="540" y="1457"/>
                    <a:pt x="511" y="1427"/>
                  </a:cubicBezTo>
                  <a:cubicBezTo>
                    <a:pt x="488" y="1401"/>
                    <a:pt x="470" y="1379"/>
                    <a:pt x="451" y="1353"/>
                  </a:cubicBezTo>
                  <a:cubicBezTo>
                    <a:pt x="425" y="1324"/>
                    <a:pt x="396" y="1290"/>
                    <a:pt x="374" y="1257"/>
                  </a:cubicBezTo>
                  <a:cubicBezTo>
                    <a:pt x="355" y="1235"/>
                    <a:pt x="340" y="1209"/>
                    <a:pt x="326" y="1183"/>
                  </a:cubicBezTo>
                  <a:cubicBezTo>
                    <a:pt x="311" y="1157"/>
                    <a:pt x="285" y="1117"/>
                    <a:pt x="267" y="1087"/>
                  </a:cubicBezTo>
                  <a:cubicBezTo>
                    <a:pt x="248" y="1054"/>
                    <a:pt x="244" y="1032"/>
                    <a:pt x="230" y="1006"/>
                  </a:cubicBezTo>
                  <a:cubicBezTo>
                    <a:pt x="219" y="980"/>
                    <a:pt x="200" y="943"/>
                    <a:pt x="189" y="910"/>
                  </a:cubicBezTo>
                  <a:cubicBezTo>
                    <a:pt x="178" y="876"/>
                    <a:pt x="174" y="854"/>
                    <a:pt x="167" y="825"/>
                  </a:cubicBezTo>
                  <a:cubicBezTo>
                    <a:pt x="159" y="799"/>
                    <a:pt x="148" y="762"/>
                    <a:pt x="141" y="729"/>
                  </a:cubicBezTo>
                  <a:cubicBezTo>
                    <a:pt x="137" y="695"/>
                    <a:pt x="137" y="673"/>
                    <a:pt x="133" y="644"/>
                  </a:cubicBezTo>
                  <a:cubicBezTo>
                    <a:pt x="130" y="618"/>
                    <a:pt x="126" y="581"/>
                    <a:pt x="122" y="548"/>
                  </a:cubicBezTo>
                  <a:lnTo>
                    <a:pt x="122" y="536"/>
                  </a:lnTo>
                  <a:lnTo>
                    <a:pt x="122" y="463"/>
                  </a:lnTo>
                  <a:lnTo>
                    <a:pt x="122" y="322"/>
                  </a:lnTo>
                  <a:lnTo>
                    <a:pt x="122" y="315"/>
                  </a:lnTo>
                  <a:lnTo>
                    <a:pt x="122" y="12"/>
                  </a:lnTo>
                  <a:cubicBezTo>
                    <a:pt x="111" y="34"/>
                    <a:pt x="108" y="56"/>
                    <a:pt x="97" y="78"/>
                  </a:cubicBezTo>
                  <a:cubicBezTo>
                    <a:pt x="82" y="111"/>
                    <a:pt x="67" y="145"/>
                    <a:pt x="56" y="178"/>
                  </a:cubicBezTo>
                  <a:cubicBezTo>
                    <a:pt x="48" y="211"/>
                    <a:pt x="45" y="233"/>
                    <a:pt x="37" y="263"/>
                  </a:cubicBezTo>
                  <a:cubicBezTo>
                    <a:pt x="30" y="292"/>
                    <a:pt x="19" y="329"/>
                    <a:pt x="15" y="363"/>
                  </a:cubicBezTo>
                  <a:cubicBezTo>
                    <a:pt x="12" y="396"/>
                    <a:pt x="12" y="422"/>
                    <a:pt x="8" y="448"/>
                  </a:cubicBezTo>
                  <a:cubicBezTo>
                    <a:pt x="8" y="477"/>
                    <a:pt x="0" y="514"/>
                    <a:pt x="4" y="548"/>
                  </a:cubicBezTo>
                  <a:lnTo>
                    <a:pt x="4" y="736"/>
                  </a:lnTo>
                  <a:lnTo>
                    <a:pt x="4" y="939"/>
                  </a:lnTo>
                  <a:lnTo>
                    <a:pt x="4" y="954"/>
                  </a:lnTo>
                  <a:cubicBezTo>
                    <a:pt x="4" y="987"/>
                    <a:pt x="8" y="1021"/>
                    <a:pt x="12" y="1054"/>
                  </a:cubicBezTo>
                  <a:cubicBezTo>
                    <a:pt x="15" y="1087"/>
                    <a:pt x="15" y="1113"/>
                    <a:pt x="19" y="1143"/>
                  </a:cubicBezTo>
                  <a:cubicBezTo>
                    <a:pt x="26" y="1168"/>
                    <a:pt x="37" y="1209"/>
                    <a:pt x="45" y="1242"/>
                  </a:cubicBezTo>
                  <a:cubicBezTo>
                    <a:pt x="56" y="1276"/>
                    <a:pt x="60" y="1298"/>
                    <a:pt x="71" y="1327"/>
                  </a:cubicBezTo>
                  <a:cubicBezTo>
                    <a:pt x="82" y="1357"/>
                    <a:pt x="97" y="1394"/>
                    <a:pt x="111" y="1427"/>
                  </a:cubicBezTo>
                  <a:cubicBezTo>
                    <a:pt x="126" y="1461"/>
                    <a:pt x="137" y="1483"/>
                    <a:pt x="152" y="1512"/>
                  </a:cubicBezTo>
                  <a:cubicBezTo>
                    <a:pt x="167" y="1542"/>
                    <a:pt x="193" y="1579"/>
                    <a:pt x="211" y="1608"/>
                  </a:cubicBezTo>
                  <a:cubicBezTo>
                    <a:pt x="233" y="1642"/>
                    <a:pt x="244" y="1664"/>
                    <a:pt x="263" y="1690"/>
                  </a:cubicBezTo>
                  <a:cubicBezTo>
                    <a:pt x="281" y="1719"/>
                    <a:pt x="315" y="1756"/>
                    <a:pt x="344" y="1789"/>
                  </a:cubicBezTo>
                  <a:cubicBezTo>
                    <a:pt x="363" y="1815"/>
                    <a:pt x="385" y="1841"/>
                    <a:pt x="407" y="1863"/>
                  </a:cubicBezTo>
                  <a:cubicBezTo>
                    <a:pt x="437" y="1900"/>
                    <a:pt x="474" y="1930"/>
                    <a:pt x="511" y="1963"/>
                  </a:cubicBezTo>
                  <a:cubicBezTo>
                    <a:pt x="533" y="1985"/>
                    <a:pt x="555" y="2011"/>
                    <a:pt x="581" y="2030"/>
                  </a:cubicBezTo>
                  <a:cubicBezTo>
                    <a:pt x="621" y="2067"/>
                    <a:pt x="669" y="2100"/>
                    <a:pt x="718" y="2133"/>
                  </a:cubicBezTo>
                  <a:cubicBezTo>
                    <a:pt x="740" y="2152"/>
                    <a:pt x="762" y="2170"/>
                    <a:pt x="788" y="2189"/>
                  </a:cubicBezTo>
                  <a:cubicBezTo>
                    <a:pt x="862" y="2240"/>
                    <a:pt x="939" y="2288"/>
                    <a:pt x="1024" y="2337"/>
                  </a:cubicBezTo>
                  <a:cubicBezTo>
                    <a:pt x="1677" y="2702"/>
                    <a:pt x="2520" y="2884"/>
                    <a:pt x="3364" y="2884"/>
                  </a:cubicBezTo>
                  <a:cubicBezTo>
                    <a:pt x="4245" y="2884"/>
                    <a:pt x="5126" y="2685"/>
                    <a:pt x="5789" y="2288"/>
                  </a:cubicBezTo>
                  <a:cubicBezTo>
                    <a:pt x="5870" y="2240"/>
                    <a:pt x="5944" y="2192"/>
                    <a:pt x="6014" y="2141"/>
                  </a:cubicBezTo>
                  <a:cubicBezTo>
                    <a:pt x="6040" y="2122"/>
                    <a:pt x="6059" y="2104"/>
                    <a:pt x="6081" y="2085"/>
                  </a:cubicBezTo>
                  <a:cubicBezTo>
                    <a:pt x="6125" y="2052"/>
                    <a:pt x="6173" y="2019"/>
                    <a:pt x="6210" y="1982"/>
                  </a:cubicBezTo>
                  <a:cubicBezTo>
                    <a:pt x="6236" y="1960"/>
                    <a:pt x="6255" y="1934"/>
                    <a:pt x="6277" y="1915"/>
                  </a:cubicBezTo>
                  <a:cubicBezTo>
                    <a:pt x="6310" y="1882"/>
                    <a:pt x="6347" y="1849"/>
                    <a:pt x="6377" y="1815"/>
                  </a:cubicBezTo>
                  <a:cubicBezTo>
                    <a:pt x="6395" y="1789"/>
                    <a:pt x="6413" y="1764"/>
                    <a:pt x="6432" y="1741"/>
                  </a:cubicBezTo>
                  <a:cubicBezTo>
                    <a:pt x="6458" y="1708"/>
                    <a:pt x="6487" y="1675"/>
                    <a:pt x="6510" y="1642"/>
                  </a:cubicBezTo>
                  <a:cubicBezTo>
                    <a:pt x="6528" y="1616"/>
                    <a:pt x="6539" y="1590"/>
                    <a:pt x="6554" y="1560"/>
                  </a:cubicBezTo>
                  <a:cubicBezTo>
                    <a:pt x="6572" y="1534"/>
                    <a:pt x="6595" y="1497"/>
                    <a:pt x="6613" y="1464"/>
                  </a:cubicBezTo>
                  <a:cubicBezTo>
                    <a:pt x="6628" y="1431"/>
                    <a:pt x="6635" y="1409"/>
                    <a:pt x="6646" y="1379"/>
                  </a:cubicBezTo>
                  <a:cubicBezTo>
                    <a:pt x="6657" y="1353"/>
                    <a:pt x="6676" y="1316"/>
                    <a:pt x="6687" y="1279"/>
                  </a:cubicBezTo>
                  <a:cubicBezTo>
                    <a:pt x="6698" y="1246"/>
                    <a:pt x="6698" y="1224"/>
                    <a:pt x="6705" y="1194"/>
                  </a:cubicBezTo>
                  <a:cubicBezTo>
                    <a:pt x="6713" y="1161"/>
                    <a:pt x="6724" y="1132"/>
                    <a:pt x="6728" y="1098"/>
                  </a:cubicBezTo>
                  <a:cubicBezTo>
                    <a:pt x="6735" y="1065"/>
                    <a:pt x="6731" y="1039"/>
                    <a:pt x="6735" y="1010"/>
                  </a:cubicBezTo>
                  <a:cubicBezTo>
                    <a:pt x="6735" y="980"/>
                    <a:pt x="6742" y="954"/>
                    <a:pt x="6742" y="925"/>
                  </a:cubicBezTo>
                  <a:lnTo>
                    <a:pt x="6739" y="518"/>
                  </a:lnTo>
                  <a:cubicBezTo>
                    <a:pt x="6739" y="548"/>
                    <a:pt x="6735" y="577"/>
                    <a:pt x="6731" y="607"/>
                  </a:cubicBezTo>
                  <a:cubicBezTo>
                    <a:pt x="6731" y="573"/>
                    <a:pt x="6739" y="540"/>
                    <a:pt x="6739" y="507"/>
                  </a:cubicBezTo>
                  <a:cubicBezTo>
                    <a:pt x="6735" y="474"/>
                    <a:pt x="6731" y="440"/>
                    <a:pt x="6728" y="407"/>
                  </a:cubicBezTo>
                  <a:cubicBezTo>
                    <a:pt x="6724" y="374"/>
                    <a:pt x="6724" y="348"/>
                    <a:pt x="6720" y="318"/>
                  </a:cubicBezTo>
                  <a:cubicBezTo>
                    <a:pt x="6713" y="289"/>
                    <a:pt x="6702" y="252"/>
                    <a:pt x="6694" y="219"/>
                  </a:cubicBezTo>
                  <a:cubicBezTo>
                    <a:pt x="6683" y="182"/>
                    <a:pt x="6680" y="159"/>
                    <a:pt x="6669" y="130"/>
                  </a:cubicBezTo>
                  <a:cubicBezTo>
                    <a:pt x="6661" y="100"/>
                    <a:pt x="6643" y="63"/>
                    <a:pt x="6628" y="30"/>
                  </a:cubicBezTo>
                  <a:lnTo>
                    <a:pt x="6613" y="0"/>
                  </a:ln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9"/>
            <p:cNvSpPr/>
            <p:nvPr/>
          </p:nvSpPr>
          <p:spPr>
            <a:xfrm>
              <a:off x="2114725" y="4118650"/>
              <a:ext cx="25" cy="600"/>
            </a:xfrm>
            <a:custGeom>
              <a:rect b="b" l="l" r="r" t="t"/>
              <a:pathLst>
                <a:path extrusionOk="0" h="24" w="1">
                  <a:moveTo>
                    <a:pt x="0" y="12"/>
                  </a:moveTo>
                  <a:lnTo>
                    <a:pt x="0" y="1"/>
                  </a:lnTo>
                  <a:lnTo>
                    <a:pt x="0" y="19"/>
                  </a:lnTo>
                  <a:lnTo>
                    <a:pt x="0" y="23"/>
                  </a:lnTo>
                  <a:cubicBezTo>
                    <a:pt x="0" y="19"/>
                    <a:pt x="0" y="16"/>
                    <a:pt x="0" y="1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9"/>
            <p:cNvSpPr/>
            <p:nvPr/>
          </p:nvSpPr>
          <p:spPr>
            <a:xfrm>
              <a:off x="2114725" y="4118950"/>
              <a:ext cx="25" cy="200"/>
            </a:xfrm>
            <a:custGeom>
              <a:rect b="b" l="l" r="r" t="t"/>
              <a:pathLst>
                <a:path extrusionOk="0" h="8" w="1">
                  <a:moveTo>
                    <a:pt x="0" y="7"/>
                  </a:moveTo>
                  <a:lnTo>
                    <a:pt x="0" y="0"/>
                  </a:lnTo>
                  <a:lnTo>
                    <a:pt x="0"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9"/>
            <p:cNvSpPr/>
            <p:nvPr/>
          </p:nvSpPr>
          <p:spPr>
            <a:xfrm>
              <a:off x="2275700" y="4130200"/>
              <a:ext cx="25" cy="400"/>
            </a:xfrm>
            <a:custGeom>
              <a:rect b="b" l="l" r="r" t="t"/>
              <a:pathLst>
                <a:path extrusionOk="0" h="16" w="1">
                  <a:moveTo>
                    <a:pt x="0" y="16"/>
                  </a:moveTo>
                  <a:lnTo>
                    <a:pt x="0" y="16"/>
                  </a:lnTo>
                  <a:lnTo>
                    <a:pt x="0" y="8"/>
                  </a:lnTo>
                  <a:lnTo>
                    <a:pt x="0" y="1"/>
                  </a:lnTo>
                  <a:cubicBezTo>
                    <a:pt x="0" y="8"/>
                    <a:pt x="0" y="12"/>
                    <a:pt x="0" y="1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9"/>
            <p:cNvSpPr/>
            <p:nvPr/>
          </p:nvSpPr>
          <p:spPr>
            <a:xfrm>
              <a:off x="2275700" y="4129850"/>
              <a:ext cx="200" cy="750"/>
            </a:xfrm>
            <a:custGeom>
              <a:rect b="b" l="l" r="r" t="t"/>
              <a:pathLst>
                <a:path extrusionOk="0" h="30" w="8">
                  <a:moveTo>
                    <a:pt x="8" y="0"/>
                  </a:moveTo>
                  <a:cubicBezTo>
                    <a:pt x="5" y="5"/>
                    <a:pt x="4" y="12"/>
                    <a:pt x="3" y="20"/>
                  </a:cubicBezTo>
                  <a:lnTo>
                    <a:pt x="3" y="20"/>
                  </a:lnTo>
                  <a:cubicBezTo>
                    <a:pt x="3" y="20"/>
                    <a:pt x="4" y="19"/>
                    <a:pt x="4" y="19"/>
                  </a:cubicBezTo>
                  <a:cubicBezTo>
                    <a:pt x="8" y="15"/>
                    <a:pt x="8" y="4"/>
                    <a:pt x="8" y="0"/>
                  </a:cubicBezTo>
                  <a:close/>
                  <a:moveTo>
                    <a:pt x="3" y="20"/>
                  </a:moveTo>
                  <a:cubicBezTo>
                    <a:pt x="0" y="23"/>
                    <a:pt x="0" y="27"/>
                    <a:pt x="0" y="30"/>
                  </a:cubicBezTo>
                  <a:cubicBezTo>
                    <a:pt x="1" y="27"/>
                    <a:pt x="2" y="23"/>
                    <a:pt x="3" y="2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9"/>
            <p:cNvSpPr/>
            <p:nvPr/>
          </p:nvSpPr>
          <p:spPr>
            <a:xfrm>
              <a:off x="2115825" y="4126325"/>
              <a:ext cx="23500" cy="26375"/>
            </a:xfrm>
            <a:custGeom>
              <a:rect b="b" l="l" r="r" t="t"/>
              <a:pathLst>
                <a:path extrusionOk="0" h="1055" w="940">
                  <a:moveTo>
                    <a:pt x="1" y="1"/>
                  </a:moveTo>
                  <a:cubicBezTo>
                    <a:pt x="8" y="27"/>
                    <a:pt x="12" y="52"/>
                    <a:pt x="23" y="82"/>
                  </a:cubicBezTo>
                  <a:cubicBezTo>
                    <a:pt x="34" y="115"/>
                    <a:pt x="53" y="152"/>
                    <a:pt x="64" y="178"/>
                  </a:cubicBezTo>
                  <a:cubicBezTo>
                    <a:pt x="78" y="208"/>
                    <a:pt x="86" y="226"/>
                    <a:pt x="101" y="259"/>
                  </a:cubicBezTo>
                  <a:cubicBezTo>
                    <a:pt x="119" y="293"/>
                    <a:pt x="145" y="330"/>
                    <a:pt x="160" y="356"/>
                  </a:cubicBezTo>
                  <a:cubicBezTo>
                    <a:pt x="174" y="381"/>
                    <a:pt x="182" y="400"/>
                    <a:pt x="208" y="433"/>
                  </a:cubicBezTo>
                  <a:cubicBezTo>
                    <a:pt x="230" y="466"/>
                    <a:pt x="259" y="496"/>
                    <a:pt x="285" y="529"/>
                  </a:cubicBezTo>
                  <a:cubicBezTo>
                    <a:pt x="304" y="555"/>
                    <a:pt x="322" y="577"/>
                    <a:pt x="345" y="600"/>
                  </a:cubicBezTo>
                  <a:cubicBezTo>
                    <a:pt x="374" y="633"/>
                    <a:pt x="411" y="662"/>
                    <a:pt x="444" y="696"/>
                  </a:cubicBezTo>
                  <a:cubicBezTo>
                    <a:pt x="466" y="718"/>
                    <a:pt x="489" y="740"/>
                    <a:pt x="515" y="758"/>
                  </a:cubicBezTo>
                  <a:cubicBezTo>
                    <a:pt x="552" y="795"/>
                    <a:pt x="596" y="829"/>
                    <a:pt x="644" y="862"/>
                  </a:cubicBezTo>
                  <a:cubicBezTo>
                    <a:pt x="666" y="877"/>
                    <a:pt x="688" y="895"/>
                    <a:pt x="710" y="910"/>
                  </a:cubicBezTo>
                  <a:cubicBezTo>
                    <a:pt x="784" y="962"/>
                    <a:pt x="858" y="1010"/>
                    <a:pt x="940" y="1054"/>
                  </a:cubicBezTo>
                  <a:lnTo>
                    <a:pt x="940" y="1043"/>
                  </a:lnTo>
                  <a:cubicBezTo>
                    <a:pt x="758" y="943"/>
                    <a:pt x="592" y="821"/>
                    <a:pt x="437" y="681"/>
                  </a:cubicBezTo>
                  <a:cubicBezTo>
                    <a:pt x="300" y="555"/>
                    <a:pt x="186" y="411"/>
                    <a:pt x="101" y="245"/>
                  </a:cubicBezTo>
                  <a:cubicBezTo>
                    <a:pt x="60" y="167"/>
                    <a:pt x="27" y="86"/>
                    <a:pt x="1" y="1"/>
                  </a:cubicBezTo>
                  <a:close/>
                </a:path>
              </a:pathLst>
            </a:custGeom>
            <a:solidFill>
              <a:srgbClr val="FFCF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9"/>
            <p:cNvSpPr/>
            <p:nvPr/>
          </p:nvSpPr>
          <p:spPr>
            <a:xfrm>
              <a:off x="2276075" y="4128925"/>
              <a:ext cx="25" cy="25"/>
            </a:xfrm>
            <a:custGeom>
              <a:rect b="b" l="l" r="r" t="t"/>
              <a:pathLst>
                <a:path extrusionOk="0" fill="none" h="1" w="1">
                  <a:moveTo>
                    <a:pt x="0" y="0"/>
                  </a:moveTo>
                  <a:lnTo>
                    <a:pt x="0"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9"/>
            <p:cNvSpPr/>
            <p:nvPr/>
          </p:nvSpPr>
          <p:spPr>
            <a:xfrm>
              <a:off x="2275700" y="4130575"/>
              <a:ext cx="25" cy="300"/>
            </a:xfrm>
            <a:custGeom>
              <a:rect b="b" l="l" r="r" t="t"/>
              <a:pathLst>
                <a:path extrusionOk="0" fill="none" h="12" w="1">
                  <a:moveTo>
                    <a:pt x="0" y="1"/>
                  </a:moveTo>
                  <a:lnTo>
                    <a:pt x="0" y="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59"/>
            <p:cNvSpPr/>
            <p:nvPr/>
          </p:nvSpPr>
          <p:spPr>
            <a:xfrm>
              <a:off x="2275700" y="4130300"/>
              <a:ext cx="125" cy="300"/>
            </a:xfrm>
            <a:custGeom>
              <a:rect b="b" l="l" r="r" t="t"/>
              <a:pathLst>
                <a:path extrusionOk="0" fill="none" h="12" w="5">
                  <a:moveTo>
                    <a:pt x="0" y="12"/>
                  </a:moveTo>
                  <a:cubicBezTo>
                    <a:pt x="0" y="8"/>
                    <a:pt x="0" y="4"/>
                    <a:pt x="4" y="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59"/>
            <p:cNvSpPr/>
            <p:nvPr/>
          </p:nvSpPr>
          <p:spPr>
            <a:xfrm>
              <a:off x="2271825" y="4135100"/>
              <a:ext cx="25" cy="25"/>
            </a:xfrm>
            <a:custGeom>
              <a:rect b="b" l="l" r="r" t="t"/>
              <a:pathLst>
                <a:path extrusionOk="0" fill="none" h="1" w="1">
                  <a:moveTo>
                    <a:pt x="0" y="1"/>
                  </a:moveTo>
                  <a:lnTo>
                    <a:pt x="0"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9"/>
            <p:cNvSpPr/>
            <p:nvPr/>
          </p:nvSpPr>
          <p:spPr>
            <a:xfrm>
              <a:off x="2271525" y="4135100"/>
              <a:ext cx="325" cy="500"/>
            </a:xfrm>
            <a:custGeom>
              <a:rect b="b" l="l" r="r" t="t"/>
              <a:pathLst>
                <a:path extrusionOk="0" fill="none" h="20" w="13">
                  <a:moveTo>
                    <a:pt x="12" y="1"/>
                  </a:moveTo>
                  <a:cubicBezTo>
                    <a:pt x="8" y="5"/>
                    <a:pt x="5" y="12"/>
                    <a:pt x="1" y="19"/>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9"/>
            <p:cNvSpPr/>
            <p:nvPr/>
          </p:nvSpPr>
          <p:spPr>
            <a:xfrm>
              <a:off x="2275800" y="4118950"/>
              <a:ext cx="1225" cy="7775"/>
            </a:xfrm>
            <a:custGeom>
              <a:rect b="b" l="l" r="r" t="t"/>
              <a:pathLst>
                <a:path extrusionOk="0" fill="none" h="311" w="49">
                  <a:moveTo>
                    <a:pt x="48" y="0"/>
                  </a:moveTo>
                  <a:cubicBezTo>
                    <a:pt x="44" y="104"/>
                    <a:pt x="30" y="207"/>
                    <a:pt x="0" y="31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9"/>
            <p:cNvSpPr/>
            <p:nvPr/>
          </p:nvSpPr>
          <p:spPr>
            <a:xfrm>
              <a:off x="2098100" y="4359850"/>
              <a:ext cx="103600" cy="39475"/>
            </a:xfrm>
            <a:custGeom>
              <a:rect b="b" l="l" r="r" t="t"/>
              <a:pathLst>
                <a:path extrusionOk="0" h="1579" w="4144">
                  <a:moveTo>
                    <a:pt x="0" y="0"/>
                  </a:moveTo>
                  <a:lnTo>
                    <a:pt x="0" y="229"/>
                  </a:lnTo>
                  <a:cubicBezTo>
                    <a:pt x="152" y="388"/>
                    <a:pt x="318" y="533"/>
                    <a:pt x="499" y="655"/>
                  </a:cubicBezTo>
                  <a:cubicBezTo>
                    <a:pt x="599" y="721"/>
                    <a:pt x="702" y="788"/>
                    <a:pt x="817" y="850"/>
                  </a:cubicBezTo>
                  <a:cubicBezTo>
                    <a:pt x="1684" y="1338"/>
                    <a:pt x="2803" y="1579"/>
                    <a:pt x="3924" y="1579"/>
                  </a:cubicBezTo>
                  <a:cubicBezTo>
                    <a:pt x="3949" y="1579"/>
                    <a:pt x="3974" y="1579"/>
                    <a:pt x="3999" y="1579"/>
                  </a:cubicBezTo>
                  <a:cubicBezTo>
                    <a:pt x="4047" y="1579"/>
                    <a:pt x="4096" y="1575"/>
                    <a:pt x="4144" y="1571"/>
                  </a:cubicBezTo>
                  <a:lnTo>
                    <a:pt x="4144" y="1342"/>
                  </a:lnTo>
                  <a:cubicBezTo>
                    <a:pt x="4099" y="1342"/>
                    <a:pt x="4047" y="1346"/>
                    <a:pt x="3999" y="1349"/>
                  </a:cubicBezTo>
                  <a:cubicBezTo>
                    <a:pt x="3975" y="1350"/>
                    <a:pt x="3950" y="1350"/>
                    <a:pt x="3925" y="1350"/>
                  </a:cubicBezTo>
                  <a:cubicBezTo>
                    <a:pt x="2804" y="1350"/>
                    <a:pt x="1685" y="1106"/>
                    <a:pt x="817" y="621"/>
                  </a:cubicBezTo>
                  <a:cubicBezTo>
                    <a:pt x="702" y="558"/>
                    <a:pt x="599" y="492"/>
                    <a:pt x="499" y="422"/>
                  </a:cubicBezTo>
                  <a:cubicBezTo>
                    <a:pt x="318" y="300"/>
                    <a:pt x="152" y="159"/>
                    <a:pt x="0"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9"/>
            <p:cNvSpPr/>
            <p:nvPr/>
          </p:nvSpPr>
          <p:spPr>
            <a:xfrm>
              <a:off x="2098100" y="4347650"/>
              <a:ext cx="103600" cy="39575"/>
            </a:xfrm>
            <a:custGeom>
              <a:rect b="b" l="l" r="r" t="t"/>
              <a:pathLst>
                <a:path extrusionOk="0" h="1583" w="4144">
                  <a:moveTo>
                    <a:pt x="0" y="0"/>
                  </a:moveTo>
                  <a:lnTo>
                    <a:pt x="0" y="233"/>
                  </a:lnTo>
                  <a:cubicBezTo>
                    <a:pt x="152" y="392"/>
                    <a:pt x="318" y="533"/>
                    <a:pt x="499" y="658"/>
                  </a:cubicBezTo>
                  <a:cubicBezTo>
                    <a:pt x="599" y="725"/>
                    <a:pt x="702" y="791"/>
                    <a:pt x="817" y="854"/>
                  </a:cubicBezTo>
                  <a:cubicBezTo>
                    <a:pt x="1685" y="1339"/>
                    <a:pt x="2804" y="1583"/>
                    <a:pt x="3925" y="1583"/>
                  </a:cubicBezTo>
                  <a:cubicBezTo>
                    <a:pt x="3950" y="1583"/>
                    <a:pt x="3975" y="1583"/>
                    <a:pt x="3999" y="1582"/>
                  </a:cubicBezTo>
                  <a:cubicBezTo>
                    <a:pt x="4047" y="1582"/>
                    <a:pt x="4096" y="1575"/>
                    <a:pt x="4144" y="1575"/>
                  </a:cubicBezTo>
                  <a:lnTo>
                    <a:pt x="4144" y="1342"/>
                  </a:lnTo>
                  <a:cubicBezTo>
                    <a:pt x="4099" y="1342"/>
                    <a:pt x="4047" y="1350"/>
                    <a:pt x="3999" y="1350"/>
                  </a:cubicBezTo>
                  <a:cubicBezTo>
                    <a:pt x="3974" y="1350"/>
                    <a:pt x="3949" y="1350"/>
                    <a:pt x="3924" y="1350"/>
                  </a:cubicBezTo>
                  <a:cubicBezTo>
                    <a:pt x="2803" y="1350"/>
                    <a:pt x="1684" y="1109"/>
                    <a:pt x="817" y="621"/>
                  </a:cubicBezTo>
                  <a:cubicBezTo>
                    <a:pt x="702" y="558"/>
                    <a:pt x="599" y="492"/>
                    <a:pt x="499" y="425"/>
                  </a:cubicBezTo>
                  <a:cubicBezTo>
                    <a:pt x="318" y="303"/>
                    <a:pt x="152" y="159"/>
                    <a:pt x="0"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9"/>
            <p:cNvSpPr/>
            <p:nvPr/>
          </p:nvSpPr>
          <p:spPr>
            <a:xfrm>
              <a:off x="2098100" y="4335550"/>
              <a:ext cx="103600" cy="39575"/>
            </a:xfrm>
            <a:custGeom>
              <a:rect b="b" l="l" r="r" t="t"/>
              <a:pathLst>
                <a:path extrusionOk="0" h="1583" w="4144">
                  <a:moveTo>
                    <a:pt x="0" y="0"/>
                  </a:moveTo>
                  <a:lnTo>
                    <a:pt x="0" y="233"/>
                  </a:lnTo>
                  <a:cubicBezTo>
                    <a:pt x="152" y="392"/>
                    <a:pt x="318" y="532"/>
                    <a:pt x="499" y="658"/>
                  </a:cubicBezTo>
                  <a:cubicBezTo>
                    <a:pt x="599" y="725"/>
                    <a:pt x="702" y="791"/>
                    <a:pt x="817" y="854"/>
                  </a:cubicBezTo>
                  <a:cubicBezTo>
                    <a:pt x="1684" y="1342"/>
                    <a:pt x="2803" y="1583"/>
                    <a:pt x="3924" y="1583"/>
                  </a:cubicBezTo>
                  <a:cubicBezTo>
                    <a:pt x="3949" y="1583"/>
                    <a:pt x="3974" y="1582"/>
                    <a:pt x="3999" y="1582"/>
                  </a:cubicBezTo>
                  <a:cubicBezTo>
                    <a:pt x="4047" y="1582"/>
                    <a:pt x="4096" y="1575"/>
                    <a:pt x="4144" y="1575"/>
                  </a:cubicBezTo>
                  <a:lnTo>
                    <a:pt x="4144" y="1342"/>
                  </a:lnTo>
                  <a:cubicBezTo>
                    <a:pt x="4099" y="1342"/>
                    <a:pt x="4047" y="1349"/>
                    <a:pt x="3999" y="1349"/>
                  </a:cubicBezTo>
                  <a:cubicBezTo>
                    <a:pt x="3975" y="1350"/>
                    <a:pt x="3950" y="1350"/>
                    <a:pt x="3925" y="1350"/>
                  </a:cubicBezTo>
                  <a:cubicBezTo>
                    <a:pt x="2804" y="1350"/>
                    <a:pt x="1685" y="1106"/>
                    <a:pt x="817" y="621"/>
                  </a:cubicBezTo>
                  <a:cubicBezTo>
                    <a:pt x="702" y="558"/>
                    <a:pt x="599" y="492"/>
                    <a:pt x="499" y="425"/>
                  </a:cubicBezTo>
                  <a:cubicBezTo>
                    <a:pt x="318" y="300"/>
                    <a:pt x="152" y="159"/>
                    <a:pt x="0"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9"/>
            <p:cNvSpPr/>
            <p:nvPr/>
          </p:nvSpPr>
          <p:spPr>
            <a:xfrm>
              <a:off x="2098100" y="4323350"/>
              <a:ext cx="103600" cy="39575"/>
            </a:xfrm>
            <a:custGeom>
              <a:rect b="b" l="l" r="r" t="t"/>
              <a:pathLst>
                <a:path extrusionOk="0" h="1583" w="4144">
                  <a:moveTo>
                    <a:pt x="0" y="0"/>
                  </a:moveTo>
                  <a:lnTo>
                    <a:pt x="0" y="233"/>
                  </a:lnTo>
                  <a:cubicBezTo>
                    <a:pt x="152" y="392"/>
                    <a:pt x="318" y="536"/>
                    <a:pt x="499" y="658"/>
                  </a:cubicBezTo>
                  <a:cubicBezTo>
                    <a:pt x="599" y="728"/>
                    <a:pt x="702" y="795"/>
                    <a:pt x="817" y="858"/>
                  </a:cubicBezTo>
                  <a:cubicBezTo>
                    <a:pt x="1679" y="1339"/>
                    <a:pt x="2788" y="1583"/>
                    <a:pt x="3901" y="1583"/>
                  </a:cubicBezTo>
                  <a:cubicBezTo>
                    <a:pt x="3934" y="1583"/>
                    <a:pt x="3967" y="1583"/>
                    <a:pt x="3999" y="1582"/>
                  </a:cubicBezTo>
                  <a:cubicBezTo>
                    <a:pt x="4047" y="1582"/>
                    <a:pt x="4096" y="1579"/>
                    <a:pt x="4144" y="1579"/>
                  </a:cubicBezTo>
                  <a:lnTo>
                    <a:pt x="4144" y="1342"/>
                  </a:lnTo>
                  <a:cubicBezTo>
                    <a:pt x="4099" y="1342"/>
                    <a:pt x="4047" y="1349"/>
                    <a:pt x="3999" y="1349"/>
                  </a:cubicBezTo>
                  <a:cubicBezTo>
                    <a:pt x="3974" y="1350"/>
                    <a:pt x="3949" y="1350"/>
                    <a:pt x="3924" y="1350"/>
                  </a:cubicBezTo>
                  <a:cubicBezTo>
                    <a:pt x="2803" y="1350"/>
                    <a:pt x="1684" y="1109"/>
                    <a:pt x="817" y="621"/>
                  </a:cubicBezTo>
                  <a:cubicBezTo>
                    <a:pt x="702" y="558"/>
                    <a:pt x="599" y="496"/>
                    <a:pt x="499" y="425"/>
                  </a:cubicBezTo>
                  <a:cubicBezTo>
                    <a:pt x="318" y="303"/>
                    <a:pt x="152" y="159"/>
                    <a:pt x="0" y="0"/>
                  </a:cubicBezTo>
                  <a:close/>
                </a:path>
              </a:pathLst>
            </a:custGeom>
            <a:solidFill>
              <a:srgbClr val="E3FB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9"/>
            <p:cNvSpPr/>
            <p:nvPr/>
          </p:nvSpPr>
          <p:spPr>
            <a:xfrm>
              <a:off x="2114825" y="4050275"/>
              <a:ext cx="162200" cy="120950"/>
            </a:xfrm>
            <a:custGeom>
              <a:rect b="b" l="l" r="r" t="t"/>
              <a:pathLst>
                <a:path extrusionOk="0" h="4838" w="6488">
                  <a:moveTo>
                    <a:pt x="3235" y="1"/>
                  </a:moveTo>
                  <a:cubicBezTo>
                    <a:pt x="3072" y="1"/>
                    <a:pt x="2908" y="9"/>
                    <a:pt x="2743" y="27"/>
                  </a:cubicBezTo>
                  <a:lnTo>
                    <a:pt x="2706" y="30"/>
                  </a:lnTo>
                  <a:cubicBezTo>
                    <a:pt x="2528" y="52"/>
                    <a:pt x="2351" y="82"/>
                    <a:pt x="2174" y="119"/>
                  </a:cubicBezTo>
                  <a:lnTo>
                    <a:pt x="2162" y="123"/>
                  </a:lnTo>
                  <a:cubicBezTo>
                    <a:pt x="2100" y="134"/>
                    <a:pt x="2037" y="152"/>
                    <a:pt x="1981" y="167"/>
                  </a:cubicBezTo>
                  <a:cubicBezTo>
                    <a:pt x="1944" y="178"/>
                    <a:pt x="1907" y="186"/>
                    <a:pt x="1870" y="197"/>
                  </a:cubicBezTo>
                  <a:cubicBezTo>
                    <a:pt x="1841" y="208"/>
                    <a:pt x="1815" y="215"/>
                    <a:pt x="1789" y="222"/>
                  </a:cubicBezTo>
                  <a:cubicBezTo>
                    <a:pt x="1726" y="241"/>
                    <a:pt x="1671" y="263"/>
                    <a:pt x="1615" y="282"/>
                  </a:cubicBezTo>
                  <a:lnTo>
                    <a:pt x="1597" y="289"/>
                  </a:lnTo>
                  <a:cubicBezTo>
                    <a:pt x="1405" y="359"/>
                    <a:pt x="1220" y="448"/>
                    <a:pt x="1046" y="555"/>
                  </a:cubicBezTo>
                  <a:lnTo>
                    <a:pt x="1013" y="574"/>
                  </a:lnTo>
                  <a:lnTo>
                    <a:pt x="980" y="596"/>
                  </a:lnTo>
                  <a:cubicBezTo>
                    <a:pt x="932" y="625"/>
                    <a:pt x="884" y="659"/>
                    <a:pt x="832" y="696"/>
                  </a:cubicBezTo>
                  <a:lnTo>
                    <a:pt x="813" y="710"/>
                  </a:lnTo>
                  <a:cubicBezTo>
                    <a:pt x="710" y="784"/>
                    <a:pt x="614" y="866"/>
                    <a:pt x="525" y="958"/>
                  </a:cubicBezTo>
                  <a:cubicBezTo>
                    <a:pt x="506" y="977"/>
                    <a:pt x="488" y="995"/>
                    <a:pt x="470" y="1013"/>
                  </a:cubicBezTo>
                  <a:cubicBezTo>
                    <a:pt x="462" y="1025"/>
                    <a:pt x="451" y="1032"/>
                    <a:pt x="444" y="1043"/>
                  </a:cubicBezTo>
                  <a:cubicBezTo>
                    <a:pt x="385" y="1113"/>
                    <a:pt x="325" y="1187"/>
                    <a:pt x="274" y="1265"/>
                  </a:cubicBezTo>
                  <a:cubicBezTo>
                    <a:pt x="270" y="1272"/>
                    <a:pt x="266" y="1276"/>
                    <a:pt x="263" y="1283"/>
                  </a:cubicBezTo>
                  <a:cubicBezTo>
                    <a:pt x="259" y="1291"/>
                    <a:pt x="251" y="1302"/>
                    <a:pt x="244" y="1309"/>
                  </a:cubicBezTo>
                  <a:cubicBezTo>
                    <a:pt x="237" y="1328"/>
                    <a:pt x="226" y="1342"/>
                    <a:pt x="218" y="1357"/>
                  </a:cubicBezTo>
                  <a:cubicBezTo>
                    <a:pt x="174" y="1431"/>
                    <a:pt x="137" y="1509"/>
                    <a:pt x="107" y="1586"/>
                  </a:cubicBezTo>
                  <a:cubicBezTo>
                    <a:pt x="93" y="1620"/>
                    <a:pt x="81" y="1653"/>
                    <a:pt x="74" y="1683"/>
                  </a:cubicBezTo>
                  <a:cubicBezTo>
                    <a:pt x="67" y="1697"/>
                    <a:pt x="63" y="1712"/>
                    <a:pt x="59" y="1731"/>
                  </a:cubicBezTo>
                  <a:cubicBezTo>
                    <a:pt x="56" y="1745"/>
                    <a:pt x="48" y="1771"/>
                    <a:pt x="44" y="1790"/>
                  </a:cubicBezTo>
                  <a:cubicBezTo>
                    <a:pt x="41" y="1812"/>
                    <a:pt x="33" y="1830"/>
                    <a:pt x="30" y="1849"/>
                  </a:cubicBezTo>
                  <a:cubicBezTo>
                    <a:pt x="19" y="1908"/>
                    <a:pt x="11" y="1967"/>
                    <a:pt x="4" y="2026"/>
                  </a:cubicBezTo>
                  <a:cubicBezTo>
                    <a:pt x="0" y="2085"/>
                    <a:pt x="0" y="2133"/>
                    <a:pt x="0" y="2163"/>
                  </a:cubicBezTo>
                  <a:lnTo>
                    <a:pt x="0" y="2714"/>
                  </a:lnTo>
                  <a:lnTo>
                    <a:pt x="0" y="2732"/>
                  </a:lnTo>
                  <a:lnTo>
                    <a:pt x="0" y="2740"/>
                  </a:lnTo>
                  <a:lnTo>
                    <a:pt x="0" y="2758"/>
                  </a:lnTo>
                  <a:lnTo>
                    <a:pt x="0" y="2895"/>
                  </a:lnTo>
                  <a:lnTo>
                    <a:pt x="0" y="2965"/>
                  </a:lnTo>
                  <a:lnTo>
                    <a:pt x="0" y="2976"/>
                  </a:lnTo>
                  <a:cubicBezTo>
                    <a:pt x="0" y="3009"/>
                    <a:pt x="4" y="3043"/>
                    <a:pt x="7" y="3076"/>
                  </a:cubicBezTo>
                  <a:cubicBezTo>
                    <a:pt x="11" y="3109"/>
                    <a:pt x="11" y="3131"/>
                    <a:pt x="15" y="3161"/>
                  </a:cubicBezTo>
                  <a:cubicBezTo>
                    <a:pt x="22" y="3187"/>
                    <a:pt x="33" y="3224"/>
                    <a:pt x="41" y="3257"/>
                  </a:cubicBezTo>
                  <a:cubicBezTo>
                    <a:pt x="48" y="3287"/>
                    <a:pt x="56" y="3313"/>
                    <a:pt x="63" y="3338"/>
                  </a:cubicBezTo>
                  <a:cubicBezTo>
                    <a:pt x="74" y="3368"/>
                    <a:pt x="93" y="3405"/>
                    <a:pt x="107" y="3438"/>
                  </a:cubicBezTo>
                  <a:cubicBezTo>
                    <a:pt x="122" y="3468"/>
                    <a:pt x="126" y="3490"/>
                    <a:pt x="141" y="3516"/>
                  </a:cubicBezTo>
                  <a:cubicBezTo>
                    <a:pt x="155" y="3542"/>
                    <a:pt x="181" y="3582"/>
                    <a:pt x="200" y="3612"/>
                  </a:cubicBezTo>
                  <a:cubicBezTo>
                    <a:pt x="222" y="3645"/>
                    <a:pt x="229" y="3664"/>
                    <a:pt x="248" y="3690"/>
                  </a:cubicBezTo>
                  <a:cubicBezTo>
                    <a:pt x="270" y="3723"/>
                    <a:pt x="299" y="3752"/>
                    <a:pt x="325" y="3786"/>
                  </a:cubicBezTo>
                  <a:cubicBezTo>
                    <a:pt x="344" y="3808"/>
                    <a:pt x="362" y="3834"/>
                    <a:pt x="385" y="3856"/>
                  </a:cubicBezTo>
                  <a:cubicBezTo>
                    <a:pt x="414" y="3889"/>
                    <a:pt x="451" y="3919"/>
                    <a:pt x="484" y="3952"/>
                  </a:cubicBezTo>
                  <a:cubicBezTo>
                    <a:pt x="506" y="3974"/>
                    <a:pt x="529" y="3996"/>
                    <a:pt x="555" y="4015"/>
                  </a:cubicBezTo>
                  <a:cubicBezTo>
                    <a:pt x="595" y="4052"/>
                    <a:pt x="640" y="4085"/>
                    <a:pt x="684" y="4118"/>
                  </a:cubicBezTo>
                  <a:cubicBezTo>
                    <a:pt x="706" y="4133"/>
                    <a:pt x="728" y="4152"/>
                    <a:pt x="750" y="4166"/>
                  </a:cubicBezTo>
                  <a:cubicBezTo>
                    <a:pt x="821" y="4218"/>
                    <a:pt x="898" y="4266"/>
                    <a:pt x="980" y="4311"/>
                  </a:cubicBezTo>
                  <a:cubicBezTo>
                    <a:pt x="1607" y="4662"/>
                    <a:pt x="2418" y="4837"/>
                    <a:pt x="3229" y="4837"/>
                  </a:cubicBezTo>
                  <a:cubicBezTo>
                    <a:pt x="4080" y="4837"/>
                    <a:pt x="4931" y="4645"/>
                    <a:pt x="5570" y="4263"/>
                  </a:cubicBezTo>
                  <a:cubicBezTo>
                    <a:pt x="5648" y="4218"/>
                    <a:pt x="5718" y="4170"/>
                    <a:pt x="5788" y="4118"/>
                  </a:cubicBezTo>
                  <a:cubicBezTo>
                    <a:pt x="5811" y="4104"/>
                    <a:pt x="5829" y="4085"/>
                    <a:pt x="5851" y="4070"/>
                  </a:cubicBezTo>
                  <a:cubicBezTo>
                    <a:pt x="5892" y="4037"/>
                    <a:pt x="5936" y="4000"/>
                    <a:pt x="5977" y="3967"/>
                  </a:cubicBezTo>
                  <a:cubicBezTo>
                    <a:pt x="5999" y="3945"/>
                    <a:pt x="6018" y="3922"/>
                    <a:pt x="6040" y="3900"/>
                  </a:cubicBezTo>
                  <a:cubicBezTo>
                    <a:pt x="6073" y="3871"/>
                    <a:pt x="6106" y="3837"/>
                    <a:pt x="6132" y="3808"/>
                  </a:cubicBezTo>
                  <a:cubicBezTo>
                    <a:pt x="6154" y="3782"/>
                    <a:pt x="6169" y="3760"/>
                    <a:pt x="6188" y="3734"/>
                  </a:cubicBezTo>
                  <a:cubicBezTo>
                    <a:pt x="6214" y="3704"/>
                    <a:pt x="6239" y="3671"/>
                    <a:pt x="6262" y="3642"/>
                  </a:cubicBezTo>
                  <a:cubicBezTo>
                    <a:pt x="6284" y="3612"/>
                    <a:pt x="6291" y="3590"/>
                    <a:pt x="6306" y="3564"/>
                  </a:cubicBezTo>
                  <a:cubicBezTo>
                    <a:pt x="6324" y="3538"/>
                    <a:pt x="6347" y="3501"/>
                    <a:pt x="6361" y="3472"/>
                  </a:cubicBezTo>
                  <a:cubicBezTo>
                    <a:pt x="6380" y="3438"/>
                    <a:pt x="6384" y="3416"/>
                    <a:pt x="6395" y="3390"/>
                  </a:cubicBezTo>
                  <a:cubicBezTo>
                    <a:pt x="6406" y="3364"/>
                    <a:pt x="6424" y="3327"/>
                    <a:pt x="6432" y="3294"/>
                  </a:cubicBezTo>
                  <a:cubicBezTo>
                    <a:pt x="6443" y="3265"/>
                    <a:pt x="6446" y="3239"/>
                    <a:pt x="6454" y="3213"/>
                  </a:cubicBezTo>
                  <a:cubicBezTo>
                    <a:pt x="6461" y="3187"/>
                    <a:pt x="6469" y="3150"/>
                    <a:pt x="6476" y="3117"/>
                  </a:cubicBezTo>
                  <a:cubicBezTo>
                    <a:pt x="6480" y="3083"/>
                    <a:pt x="6480" y="3061"/>
                    <a:pt x="6480" y="3035"/>
                  </a:cubicBezTo>
                  <a:cubicBezTo>
                    <a:pt x="6483" y="3006"/>
                    <a:pt x="6487" y="2980"/>
                    <a:pt x="6487" y="2950"/>
                  </a:cubicBezTo>
                  <a:lnTo>
                    <a:pt x="6487" y="2884"/>
                  </a:lnTo>
                  <a:lnTo>
                    <a:pt x="6487" y="2873"/>
                  </a:lnTo>
                  <a:lnTo>
                    <a:pt x="6487" y="2732"/>
                  </a:lnTo>
                  <a:lnTo>
                    <a:pt x="6487" y="2437"/>
                  </a:lnTo>
                  <a:lnTo>
                    <a:pt x="6487" y="2141"/>
                  </a:lnTo>
                  <a:cubicBezTo>
                    <a:pt x="6487" y="2096"/>
                    <a:pt x="6483" y="2063"/>
                    <a:pt x="6483" y="2034"/>
                  </a:cubicBezTo>
                  <a:cubicBezTo>
                    <a:pt x="6480" y="1989"/>
                    <a:pt x="6476" y="1949"/>
                    <a:pt x="6469" y="1904"/>
                  </a:cubicBezTo>
                  <a:cubicBezTo>
                    <a:pt x="6465" y="1890"/>
                    <a:pt x="6465" y="1875"/>
                    <a:pt x="6461" y="1860"/>
                  </a:cubicBezTo>
                  <a:cubicBezTo>
                    <a:pt x="6461" y="1856"/>
                    <a:pt x="6461" y="1856"/>
                    <a:pt x="6461" y="1853"/>
                  </a:cubicBezTo>
                  <a:cubicBezTo>
                    <a:pt x="6461" y="1853"/>
                    <a:pt x="6461" y="1849"/>
                    <a:pt x="6461" y="1849"/>
                  </a:cubicBezTo>
                  <a:cubicBezTo>
                    <a:pt x="6454" y="1816"/>
                    <a:pt x="6446" y="1790"/>
                    <a:pt x="6443" y="1764"/>
                  </a:cubicBezTo>
                  <a:cubicBezTo>
                    <a:pt x="6428" y="1712"/>
                    <a:pt x="6413" y="1660"/>
                    <a:pt x="6395" y="1612"/>
                  </a:cubicBezTo>
                  <a:cubicBezTo>
                    <a:pt x="6387" y="1590"/>
                    <a:pt x="6384" y="1579"/>
                    <a:pt x="6380" y="1572"/>
                  </a:cubicBezTo>
                  <a:lnTo>
                    <a:pt x="6376" y="1564"/>
                  </a:lnTo>
                  <a:cubicBezTo>
                    <a:pt x="6302" y="1379"/>
                    <a:pt x="6199" y="1209"/>
                    <a:pt x="6069" y="1062"/>
                  </a:cubicBezTo>
                  <a:cubicBezTo>
                    <a:pt x="6051" y="1039"/>
                    <a:pt x="6029" y="1017"/>
                    <a:pt x="6010" y="995"/>
                  </a:cubicBezTo>
                  <a:lnTo>
                    <a:pt x="6003" y="988"/>
                  </a:lnTo>
                  <a:lnTo>
                    <a:pt x="5970" y="951"/>
                  </a:lnTo>
                  <a:cubicBezTo>
                    <a:pt x="5955" y="936"/>
                    <a:pt x="5940" y="925"/>
                    <a:pt x="5925" y="910"/>
                  </a:cubicBezTo>
                  <a:lnTo>
                    <a:pt x="5899" y="884"/>
                  </a:lnTo>
                  <a:cubicBezTo>
                    <a:pt x="5873" y="858"/>
                    <a:pt x="5848" y="836"/>
                    <a:pt x="5818" y="810"/>
                  </a:cubicBezTo>
                  <a:cubicBezTo>
                    <a:pt x="5792" y="788"/>
                    <a:pt x="5763" y="766"/>
                    <a:pt x="5733" y="740"/>
                  </a:cubicBezTo>
                  <a:cubicBezTo>
                    <a:pt x="5703" y="718"/>
                    <a:pt x="5663" y="692"/>
                    <a:pt x="5630" y="666"/>
                  </a:cubicBezTo>
                  <a:lnTo>
                    <a:pt x="5574" y="629"/>
                  </a:lnTo>
                  <a:cubicBezTo>
                    <a:pt x="5541" y="607"/>
                    <a:pt x="5511" y="585"/>
                    <a:pt x="5478" y="566"/>
                  </a:cubicBezTo>
                  <a:cubicBezTo>
                    <a:pt x="5445" y="548"/>
                    <a:pt x="5408" y="526"/>
                    <a:pt x="5374" y="503"/>
                  </a:cubicBezTo>
                  <a:lnTo>
                    <a:pt x="5363" y="500"/>
                  </a:lnTo>
                  <a:cubicBezTo>
                    <a:pt x="5116" y="367"/>
                    <a:pt x="4850" y="256"/>
                    <a:pt x="4576" y="178"/>
                  </a:cubicBezTo>
                  <a:lnTo>
                    <a:pt x="4572" y="178"/>
                  </a:lnTo>
                  <a:lnTo>
                    <a:pt x="4510" y="160"/>
                  </a:lnTo>
                  <a:cubicBezTo>
                    <a:pt x="4473" y="149"/>
                    <a:pt x="4425" y="137"/>
                    <a:pt x="4369" y="126"/>
                  </a:cubicBezTo>
                  <a:cubicBezTo>
                    <a:pt x="4299" y="108"/>
                    <a:pt x="4218" y="93"/>
                    <a:pt x="4125" y="75"/>
                  </a:cubicBezTo>
                  <a:cubicBezTo>
                    <a:pt x="3996" y="52"/>
                    <a:pt x="3841" y="30"/>
                    <a:pt x="3667" y="19"/>
                  </a:cubicBezTo>
                  <a:cubicBezTo>
                    <a:pt x="3523" y="7"/>
                    <a:pt x="3379" y="1"/>
                    <a:pt x="3235" y="1"/>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9"/>
            <p:cNvSpPr/>
            <p:nvPr/>
          </p:nvSpPr>
          <p:spPr>
            <a:xfrm>
              <a:off x="2129150" y="4052950"/>
              <a:ext cx="132900" cy="77000"/>
            </a:xfrm>
            <a:custGeom>
              <a:rect b="b" l="l" r="r" t="t"/>
              <a:pathLst>
                <a:path extrusionOk="0" h="3080" w="5316">
                  <a:moveTo>
                    <a:pt x="2666" y="1"/>
                  </a:moveTo>
                  <a:cubicBezTo>
                    <a:pt x="2662" y="1"/>
                    <a:pt x="2658" y="1"/>
                    <a:pt x="2654" y="1"/>
                  </a:cubicBezTo>
                  <a:cubicBezTo>
                    <a:pt x="1187" y="5"/>
                    <a:pt x="0" y="696"/>
                    <a:pt x="0" y="1546"/>
                  </a:cubicBezTo>
                  <a:cubicBezTo>
                    <a:pt x="4" y="2394"/>
                    <a:pt x="1188" y="3080"/>
                    <a:pt x="2650" y="3080"/>
                  </a:cubicBezTo>
                  <a:cubicBezTo>
                    <a:pt x="2653" y="3080"/>
                    <a:pt x="2657" y="3080"/>
                    <a:pt x="2661" y="3080"/>
                  </a:cubicBezTo>
                  <a:cubicBezTo>
                    <a:pt x="4129" y="3073"/>
                    <a:pt x="5315" y="2381"/>
                    <a:pt x="5315" y="1531"/>
                  </a:cubicBezTo>
                  <a:cubicBezTo>
                    <a:pt x="5312" y="683"/>
                    <a:pt x="4128" y="1"/>
                    <a:pt x="2666" y="1"/>
                  </a:cubicBezTo>
                  <a:close/>
                </a:path>
              </a:pathLst>
            </a:custGeom>
            <a:solidFill>
              <a:srgbClr val="34C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9"/>
            <p:cNvSpPr/>
            <p:nvPr/>
          </p:nvSpPr>
          <p:spPr>
            <a:xfrm>
              <a:off x="1852925" y="4500400"/>
              <a:ext cx="25" cy="25"/>
            </a:xfrm>
            <a:custGeom>
              <a:rect b="b" l="l" r="r" t="t"/>
              <a:pathLst>
                <a:path extrusionOk="0" h="1" w="1">
                  <a:moveTo>
                    <a:pt x="1" y="0"/>
                  </a:moveTo>
                  <a:lnTo>
                    <a:pt x="1" y="0"/>
                  </a:lnTo>
                  <a:lnTo>
                    <a:pt x="1" y="0"/>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9"/>
            <p:cNvSpPr/>
            <p:nvPr/>
          </p:nvSpPr>
          <p:spPr>
            <a:xfrm>
              <a:off x="1848125" y="4481825"/>
              <a:ext cx="225" cy="1675"/>
            </a:xfrm>
            <a:custGeom>
              <a:rect b="b" l="l" r="r" t="t"/>
              <a:pathLst>
                <a:path extrusionOk="0" h="67" w="9">
                  <a:moveTo>
                    <a:pt x="8" y="67"/>
                  </a:moveTo>
                  <a:cubicBezTo>
                    <a:pt x="8" y="45"/>
                    <a:pt x="1" y="23"/>
                    <a:pt x="1" y="0"/>
                  </a:cubicBezTo>
                  <a:lnTo>
                    <a:pt x="1" y="0"/>
                  </a:lnTo>
                  <a:cubicBezTo>
                    <a:pt x="1" y="23"/>
                    <a:pt x="8" y="45"/>
                    <a:pt x="8" y="67"/>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9"/>
            <p:cNvSpPr/>
            <p:nvPr/>
          </p:nvSpPr>
          <p:spPr>
            <a:xfrm>
              <a:off x="1848125" y="4415475"/>
              <a:ext cx="224475" cy="186575"/>
            </a:xfrm>
            <a:custGeom>
              <a:rect b="b" l="l" r="r" t="t"/>
              <a:pathLst>
                <a:path extrusionOk="0" h="7463" w="8979">
                  <a:moveTo>
                    <a:pt x="7803" y="0"/>
                  </a:moveTo>
                  <a:cubicBezTo>
                    <a:pt x="7796" y="30"/>
                    <a:pt x="7792" y="52"/>
                    <a:pt x="7781" y="85"/>
                  </a:cubicBezTo>
                  <a:cubicBezTo>
                    <a:pt x="7770" y="119"/>
                    <a:pt x="7755" y="159"/>
                    <a:pt x="7744" y="185"/>
                  </a:cubicBezTo>
                  <a:cubicBezTo>
                    <a:pt x="7730" y="215"/>
                    <a:pt x="7726" y="233"/>
                    <a:pt x="7707" y="267"/>
                  </a:cubicBezTo>
                  <a:cubicBezTo>
                    <a:pt x="7693" y="300"/>
                    <a:pt x="7667" y="340"/>
                    <a:pt x="7652" y="366"/>
                  </a:cubicBezTo>
                  <a:cubicBezTo>
                    <a:pt x="7637" y="392"/>
                    <a:pt x="7622" y="422"/>
                    <a:pt x="7604" y="448"/>
                  </a:cubicBezTo>
                  <a:cubicBezTo>
                    <a:pt x="7582" y="481"/>
                    <a:pt x="7556" y="511"/>
                    <a:pt x="7530" y="544"/>
                  </a:cubicBezTo>
                  <a:cubicBezTo>
                    <a:pt x="7511" y="570"/>
                    <a:pt x="7493" y="596"/>
                    <a:pt x="7471" y="621"/>
                  </a:cubicBezTo>
                  <a:cubicBezTo>
                    <a:pt x="7441" y="655"/>
                    <a:pt x="7408" y="684"/>
                    <a:pt x="7375" y="718"/>
                  </a:cubicBezTo>
                  <a:cubicBezTo>
                    <a:pt x="7353" y="740"/>
                    <a:pt x="7330" y="766"/>
                    <a:pt x="7308" y="788"/>
                  </a:cubicBezTo>
                  <a:cubicBezTo>
                    <a:pt x="7268" y="821"/>
                    <a:pt x="7223" y="858"/>
                    <a:pt x="7175" y="891"/>
                  </a:cubicBezTo>
                  <a:cubicBezTo>
                    <a:pt x="7153" y="910"/>
                    <a:pt x="7134" y="928"/>
                    <a:pt x="7112" y="943"/>
                  </a:cubicBezTo>
                  <a:cubicBezTo>
                    <a:pt x="7042" y="995"/>
                    <a:pt x="6964" y="1046"/>
                    <a:pt x="6887" y="1095"/>
                  </a:cubicBezTo>
                  <a:cubicBezTo>
                    <a:pt x="6224" y="1489"/>
                    <a:pt x="5342" y="1688"/>
                    <a:pt x="4460" y="1688"/>
                  </a:cubicBezTo>
                  <a:cubicBezTo>
                    <a:pt x="3616" y="1688"/>
                    <a:pt x="2771" y="1506"/>
                    <a:pt x="2119" y="1139"/>
                  </a:cubicBezTo>
                  <a:cubicBezTo>
                    <a:pt x="2034" y="1095"/>
                    <a:pt x="1956" y="1043"/>
                    <a:pt x="1882" y="995"/>
                  </a:cubicBezTo>
                  <a:cubicBezTo>
                    <a:pt x="1860" y="976"/>
                    <a:pt x="1838" y="958"/>
                    <a:pt x="1812" y="939"/>
                  </a:cubicBezTo>
                  <a:cubicBezTo>
                    <a:pt x="1767" y="906"/>
                    <a:pt x="1719" y="873"/>
                    <a:pt x="1675" y="836"/>
                  </a:cubicBezTo>
                  <a:cubicBezTo>
                    <a:pt x="1653" y="814"/>
                    <a:pt x="1631" y="791"/>
                    <a:pt x="1605" y="769"/>
                  </a:cubicBezTo>
                  <a:cubicBezTo>
                    <a:pt x="1572" y="736"/>
                    <a:pt x="1535" y="703"/>
                    <a:pt x="1501" y="669"/>
                  </a:cubicBezTo>
                  <a:cubicBezTo>
                    <a:pt x="1479" y="644"/>
                    <a:pt x="1461" y="621"/>
                    <a:pt x="1438" y="596"/>
                  </a:cubicBezTo>
                  <a:cubicBezTo>
                    <a:pt x="1413" y="562"/>
                    <a:pt x="1379" y="522"/>
                    <a:pt x="1361" y="496"/>
                  </a:cubicBezTo>
                  <a:cubicBezTo>
                    <a:pt x="1339" y="470"/>
                    <a:pt x="1328" y="448"/>
                    <a:pt x="1309" y="414"/>
                  </a:cubicBezTo>
                  <a:cubicBezTo>
                    <a:pt x="1287" y="381"/>
                    <a:pt x="1261" y="344"/>
                    <a:pt x="1246" y="318"/>
                  </a:cubicBezTo>
                  <a:cubicBezTo>
                    <a:pt x="1231" y="289"/>
                    <a:pt x="1224" y="267"/>
                    <a:pt x="1209" y="233"/>
                  </a:cubicBezTo>
                  <a:cubicBezTo>
                    <a:pt x="1195" y="200"/>
                    <a:pt x="1176" y="163"/>
                    <a:pt x="1165" y="134"/>
                  </a:cubicBezTo>
                  <a:cubicBezTo>
                    <a:pt x="1158" y="104"/>
                    <a:pt x="1150" y="74"/>
                    <a:pt x="1143" y="45"/>
                  </a:cubicBezTo>
                  <a:cubicBezTo>
                    <a:pt x="1139" y="37"/>
                    <a:pt x="1135" y="26"/>
                    <a:pt x="1135" y="19"/>
                  </a:cubicBezTo>
                  <a:cubicBezTo>
                    <a:pt x="1110" y="45"/>
                    <a:pt x="1080" y="71"/>
                    <a:pt x="1054" y="100"/>
                  </a:cubicBezTo>
                  <a:cubicBezTo>
                    <a:pt x="999" y="156"/>
                    <a:pt x="943" y="211"/>
                    <a:pt x="895" y="267"/>
                  </a:cubicBezTo>
                  <a:cubicBezTo>
                    <a:pt x="829" y="344"/>
                    <a:pt x="766" y="422"/>
                    <a:pt x="710" y="499"/>
                  </a:cubicBezTo>
                  <a:lnTo>
                    <a:pt x="677" y="551"/>
                  </a:lnTo>
                  <a:cubicBezTo>
                    <a:pt x="611" y="640"/>
                    <a:pt x="551" y="729"/>
                    <a:pt x="507" y="810"/>
                  </a:cubicBezTo>
                  <a:lnTo>
                    <a:pt x="507" y="814"/>
                  </a:lnTo>
                  <a:cubicBezTo>
                    <a:pt x="500" y="821"/>
                    <a:pt x="496" y="828"/>
                    <a:pt x="492" y="839"/>
                  </a:cubicBezTo>
                  <a:cubicBezTo>
                    <a:pt x="459" y="895"/>
                    <a:pt x="429" y="950"/>
                    <a:pt x="404" y="998"/>
                  </a:cubicBezTo>
                  <a:cubicBezTo>
                    <a:pt x="392" y="1021"/>
                    <a:pt x="381" y="1039"/>
                    <a:pt x="374" y="1058"/>
                  </a:cubicBezTo>
                  <a:cubicBezTo>
                    <a:pt x="337" y="1131"/>
                    <a:pt x="311" y="1191"/>
                    <a:pt x="289" y="1239"/>
                  </a:cubicBezTo>
                  <a:cubicBezTo>
                    <a:pt x="289" y="1242"/>
                    <a:pt x="285" y="1246"/>
                    <a:pt x="285" y="1250"/>
                  </a:cubicBezTo>
                  <a:cubicBezTo>
                    <a:pt x="278" y="1268"/>
                    <a:pt x="270" y="1283"/>
                    <a:pt x="263" y="1302"/>
                  </a:cubicBezTo>
                  <a:cubicBezTo>
                    <a:pt x="256" y="1320"/>
                    <a:pt x="248" y="1346"/>
                    <a:pt x="241" y="1364"/>
                  </a:cubicBezTo>
                  <a:cubicBezTo>
                    <a:pt x="219" y="1427"/>
                    <a:pt x="197" y="1490"/>
                    <a:pt x="174" y="1553"/>
                  </a:cubicBezTo>
                  <a:cubicBezTo>
                    <a:pt x="163" y="1590"/>
                    <a:pt x="152" y="1627"/>
                    <a:pt x="141" y="1667"/>
                  </a:cubicBezTo>
                  <a:cubicBezTo>
                    <a:pt x="115" y="1760"/>
                    <a:pt x="89" y="1856"/>
                    <a:pt x="71" y="1952"/>
                  </a:cubicBezTo>
                  <a:cubicBezTo>
                    <a:pt x="71" y="1963"/>
                    <a:pt x="63" y="1974"/>
                    <a:pt x="63" y="1989"/>
                  </a:cubicBezTo>
                  <a:cubicBezTo>
                    <a:pt x="38" y="2122"/>
                    <a:pt x="19" y="2255"/>
                    <a:pt x="12" y="2388"/>
                  </a:cubicBezTo>
                  <a:cubicBezTo>
                    <a:pt x="8" y="2410"/>
                    <a:pt x="8" y="2433"/>
                    <a:pt x="8" y="2451"/>
                  </a:cubicBezTo>
                  <a:cubicBezTo>
                    <a:pt x="4" y="2518"/>
                    <a:pt x="1" y="2584"/>
                    <a:pt x="1" y="2654"/>
                  </a:cubicBezTo>
                  <a:lnTo>
                    <a:pt x="1" y="2654"/>
                  </a:lnTo>
                  <a:lnTo>
                    <a:pt x="1" y="2654"/>
                  </a:lnTo>
                  <a:cubicBezTo>
                    <a:pt x="1" y="2654"/>
                    <a:pt x="1" y="2654"/>
                    <a:pt x="1" y="2654"/>
                  </a:cubicBezTo>
                  <a:lnTo>
                    <a:pt x="1" y="2654"/>
                  </a:lnTo>
                  <a:lnTo>
                    <a:pt x="1" y="2657"/>
                  </a:lnTo>
                  <a:lnTo>
                    <a:pt x="1" y="2657"/>
                  </a:lnTo>
                  <a:cubicBezTo>
                    <a:pt x="1" y="2656"/>
                    <a:pt x="1" y="2655"/>
                    <a:pt x="1" y="2654"/>
                  </a:cubicBezTo>
                  <a:lnTo>
                    <a:pt x="1" y="2654"/>
                  </a:lnTo>
                  <a:cubicBezTo>
                    <a:pt x="1" y="2656"/>
                    <a:pt x="1" y="2658"/>
                    <a:pt x="1" y="2660"/>
                  </a:cubicBezTo>
                  <a:lnTo>
                    <a:pt x="1" y="2660"/>
                  </a:lnTo>
                  <a:lnTo>
                    <a:pt x="1" y="2657"/>
                  </a:lnTo>
                  <a:lnTo>
                    <a:pt x="1" y="2657"/>
                  </a:lnTo>
                  <a:cubicBezTo>
                    <a:pt x="1" y="2678"/>
                    <a:pt x="8" y="2700"/>
                    <a:pt x="8" y="2721"/>
                  </a:cubicBezTo>
                  <a:cubicBezTo>
                    <a:pt x="5" y="2704"/>
                    <a:pt x="1" y="2681"/>
                    <a:pt x="1" y="2660"/>
                  </a:cubicBezTo>
                  <a:lnTo>
                    <a:pt x="1" y="2660"/>
                  </a:lnTo>
                  <a:lnTo>
                    <a:pt x="27" y="4595"/>
                  </a:lnTo>
                  <a:cubicBezTo>
                    <a:pt x="27" y="4687"/>
                    <a:pt x="34" y="4776"/>
                    <a:pt x="45" y="4865"/>
                  </a:cubicBezTo>
                  <a:cubicBezTo>
                    <a:pt x="49" y="4880"/>
                    <a:pt x="49" y="4894"/>
                    <a:pt x="52" y="4909"/>
                  </a:cubicBezTo>
                  <a:cubicBezTo>
                    <a:pt x="52" y="4920"/>
                    <a:pt x="56" y="4939"/>
                    <a:pt x="60" y="4953"/>
                  </a:cubicBezTo>
                  <a:cubicBezTo>
                    <a:pt x="63" y="4972"/>
                    <a:pt x="63" y="4987"/>
                    <a:pt x="67" y="5002"/>
                  </a:cubicBezTo>
                  <a:cubicBezTo>
                    <a:pt x="78" y="5050"/>
                    <a:pt x="89" y="5098"/>
                    <a:pt x="104" y="5146"/>
                  </a:cubicBezTo>
                  <a:cubicBezTo>
                    <a:pt x="108" y="5149"/>
                    <a:pt x="108" y="5153"/>
                    <a:pt x="108" y="5157"/>
                  </a:cubicBezTo>
                  <a:lnTo>
                    <a:pt x="108" y="5164"/>
                  </a:lnTo>
                  <a:cubicBezTo>
                    <a:pt x="112" y="5175"/>
                    <a:pt x="115" y="5183"/>
                    <a:pt x="119" y="5194"/>
                  </a:cubicBezTo>
                  <a:cubicBezTo>
                    <a:pt x="130" y="5231"/>
                    <a:pt x="148" y="5271"/>
                    <a:pt x="163" y="5316"/>
                  </a:cubicBezTo>
                  <a:cubicBezTo>
                    <a:pt x="174" y="5342"/>
                    <a:pt x="182" y="5360"/>
                    <a:pt x="189" y="5382"/>
                  </a:cubicBezTo>
                  <a:cubicBezTo>
                    <a:pt x="200" y="5408"/>
                    <a:pt x="211" y="5434"/>
                    <a:pt x="226" y="5460"/>
                  </a:cubicBezTo>
                  <a:cubicBezTo>
                    <a:pt x="241" y="5497"/>
                    <a:pt x="259" y="5534"/>
                    <a:pt x="278" y="5563"/>
                  </a:cubicBezTo>
                  <a:lnTo>
                    <a:pt x="296" y="5604"/>
                  </a:lnTo>
                  <a:cubicBezTo>
                    <a:pt x="333" y="5659"/>
                    <a:pt x="363" y="5715"/>
                    <a:pt x="389" y="5752"/>
                  </a:cubicBezTo>
                  <a:lnTo>
                    <a:pt x="400" y="5767"/>
                  </a:lnTo>
                  <a:cubicBezTo>
                    <a:pt x="404" y="5770"/>
                    <a:pt x="404" y="5774"/>
                    <a:pt x="407" y="5778"/>
                  </a:cubicBezTo>
                  <a:lnTo>
                    <a:pt x="429" y="5807"/>
                  </a:lnTo>
                  <a:cubicBezTo>
                    <a:pt x="444" y="5829"/>
                    <a:pt x="463" y="5855"/>
                    <a:pt x="485" y="5885"/>
                  </a:cubicBezTo>
                  <a:cubicBezTo>
                    <a:pt x="500" y="5903"/>
                    <a:pt x="514" y="5918"/>
                    <a:pt x="529" y="5944"/>
                  </a:cubicBezTo>
                  <a:cubicBezTo>
                    <a:pt x="548" y="5966"/>
                    <a:pt x="570" y="5988"/>
                    <a:pt x="592" y="6014"/>
                  </a:cubicBezTo>
                  <a:cubicBezTo>
                    <a:pt x="611" y="6040"/>
                    <a:pt x="636" y="6066"/>
                    <a:pt x="655" y="6085"/>
                  </a:cubicBezTo>
                  <a:cubicBezTo>
                    <a:pt x="673" y="6107"/>
                    <a:pt x="692" y="6125"/>
                    <a:pt x="714" y="6147"/>
                  </a:cubicBezTo>
                  <a:cubicBezTo>
                    <a:pt x="755" y="6188"/>
                    <a:pt x="795" y="6229"/>
                    <a:pt x="836" y="6266"/>
                  </a:cubicBezTo>
                  <a:cubicBezTo>
                    <a:pt x="843" y="6273"/>
                    <a:pt x="851" y="6280"/>
                    <a:pt x="858" y="6288"/>
                  </a:cubicBezTo>
                  <a:lnTo>
                    <a:pt x="869" y="6295"/>
                  </a:lnTo>
                  <a:lnTo>
                    <a:pt x="888" y="6310"/>
                  </a:lnTo>
                  <a:cubicBezTo>
                    <a:pt x="1025" y="6432"/>
                    <a:pt x="1172" y="6539"/>
                    <a:pt x="1328" y="6635"/>
                  </a:cubicBezTo>
                  <a:lnTo>
                    <a:pt x="1361" y="6657"/>
                  </a:lnTo>
                  <a:cubicBezTo>
                    <a:pt x="1409" y="6687"/>
                    <a:pt x="1461" y="6717"/>
                    <a:pt x="1520" y="6750"/>
                  </a:cubicBezTo>
                  <a:cubicBezTo>
                    <a:pt x="1701" y="6850"/>
                    <a:pt x="1886" y="6938"/>
                    <a:pt x="2074" y="7016"/>
                  </a:cubicBezTo>
                  <a:lnTo>
                    <a:pt x="2133" y="7038"/>
                  </a:lnTo>
                  <a:cubicBezTo>
                    <a:pt x="2300" y="7101"/>
                    <a:pt x="2459" y="7156"/>
                    <a:pt x="2618" y="7201"/>
                  </a:cubicBezTo>
                  <a:lnTo>
                    <a:pt x="2640" y="7208"/>
                  </a:lnTo>
                  <a:cubicBezTo>
                    <a:pt x="2688" y="7227"/>
                    <a:pt x="2747" y="7241"/>
                    <a:pt x="2802" y="7256"/>
                  </a:cubicBezTo>
                  <a:cubicBezTo>
                    <a:pt x="2836" y="7264"/>
                    <a:pt x="2869" y="7271"/>
                    <a:pt x="2906" y="7278"/>
                  </a:cubicBezTo>
                  <a:lnTo>
                    <a:pt x="2965" y="7293"/>
                  </a:lnTo>
                  <a:cubicBezTo>
                    <a:pt x="2976" y="7297"/>
                    <a:pt x="2991" y="7297"/>
                    <a:pt x="3002" y="7301"/>
                  </a:cubicBezTo>
                  <a:cubicBezTo>
                    <a:pt x="3094" y="7319"/>
                    <a:pt x="3183" y="7338"/>
                    <a:pt x="3272" y="7352"/>
                  </a:cubicBezTo>
                  <a:cubicBezTo>
                    <a:pt x="3309" y="7360"/>
                    <a:pt x="3346" y="7367"/>
                    <a:pt x="3383" y="7371"/>
                  </a:cubicBezTo>
                  <a:cubicBezTo>
                    <a:pt x="3501" y="7393"/>
                    <a:pt x="3612" y="7408"/>
                    <a:pt x="3715" y="7419"/>
                  </a:cubicBezTo>
                  <a:lnTo>
                    <a:pt x="3775" y="7423"/>
                  </a:lnTo>
                  <a:cubicBezTo>
                    <a:pt x="3823" y="7430"/>
                    <a:pt x="3871" y="7434"/>
                    <a:pt x="3919" y="7437"/>
                  </a:cubicBezTo>
                  <a:cubicBezTo>
                    <a:pt x="4113" y="7454"/>
                    <a:pt x="4307" y="7462"/>
                    <a:pt x="4501" y="7462"/>
                  </a:cubicBezTo>
                  <a:cubicBezTo>
                    <a:pt x="4695" y="7462"/>
                    <a:pt x="4889" y="7454"/>
                    <a:pt x="5083" y="7437"/>
                  </a:cubicBezTo>
                  <a:lnTo>
                    <a:pt x="5124" y="7434"/>
                  </a:lnTo>
                  <a:lnTo>
                    <a:pt x="5209" y="7426"/>
                  </a:lnTo>
                  <a:cubicBezTo>
                    <a:pt x="5242" y="7423"/>
                    <a:pt x="5268" y="7419"/>
                    <a:pt x="5301" y="7415"/>
                  </a:cubicBezTo>
                  <a:lnTo>
                    <a:pt x="5371" y="7408"/>
                  </a:lnTo>
                  <a:lnTo>
                    <a:pt x="5512" y="7389"/>
                  </a:lnTo>
                  <a:lnTo>
                    <a:pt x="5586" y="7378"/>
                  </a:lnTo>
                  <a:lnTo>
                    <a:pt x="5700" y="7360"/>
                  </a:lnTo>
                  <a:lnTo>
                    <a:pt x="5778" y="7345"/>
                  </a:lnTo>
                  <a:lnTo>
                    <a:pt x="5859" y="7330"/>
                  </a:lnTo>
                  <a:cubicBezTo>
                    <a:pt x="5893" y="7323"/>
                    <a:pt x="5926" y="7315"/>
                    <a:pt x="5955" y="7312"/>
                  </a:cubicBezTo>
                  <a:lnTo>
                    <a:pt x="6000" y="7301"/>
                  </a:lnTo>
                  <a:lnTo>
                    <a:pt x="6092" y="7278"/>
                  </a:lnTo>
                  <a:cubicBezTo>
                    <a:pt x="6244" y="7245"/>
                    <a:pt x="6362" y="7208"/>
                    <a:pt x="6447" y="7186"/>
                  </a:cubicBezTo>
                  <a:cubicBezTo>
                    <a:pt x="6658" y="7123"/>
                    <a:pt x="6865" y="7046"/>
                    <a:pt x="7064" y="6957"/>
                  </a:cubicBezTo>
                  <a:cubicBezTo>
                    <a:pt x="7101" y="6942"/>
                    <a:pt x="7138" y="6924"/>
                    <a:pt x="7179" y="6905"/>
                  </a:cubicBezTo>
                  <a:cubicBezTo>
                    <a:pt x="7201" y="6894"/>
                    <a:pt x="7223" y="6883"/>
                    <a:pt x="7249" y="6872"/>
                  </a:cubicBezTo>
                  <a:lnTo>
                    <a:pt x="7297" y="6846"/>
                  </a:lnTo>
                  <a:cubicBezTo>
                    <a:pt x="7341" y="6824"/>
                    <a:pt x="7382" y="6802"/>
                    <a:pt x="7423" y="6779"/>
                  </a:cubicBezTo>
                  <a:lnTo>
                    <a:pt x="7493" y="6742"/>
                  </a:lnTo>
                  <a:lnTo>
                    <a:pt x="7574" y="6694"/>
                  </a:lnTo>
                  <a:cubicBezTo>
                    <a:pt x="7748" y="6591"/>
                    <a:pt x="7911" y="6473"/>
                    <a:pt x="8066" y="6347"/>
                  </a:cubicBezTo>
                  <a:cubicBezTo>
                    <a:pt x="8114" y="6306"/>
                    <a:pt x="8155" y="6273"/>
                    <a:pt x="8184" y="6247"/>
                  </a:cubicBezTo>
                  <a:lnTo>
                    <a:pt x="8188" y="6240"/>
                  </a:lnTo>
                  <a:cubicBezTo>
                    <a:pt x="8217" y="6214"/>
                    <a:pt x="8236" y="6192"/>
                    <a:pt x="8247" y="6184"/>
                  </a:cubicBezTo>
                  <a:cubicBezTo>
                    <a:pt x="8258" y="6173"/>
                    <a:pt x="8269" y="6158"/>
                    <a:pt x="8280" y="6147"/>
                  </a:cubicBezTo>
                  <a:cubicBezTo>
                    <a:pt x="8310" y="6118"/>
                    <a:pt x="8339" y="6088"/>
                    <a:pt x="8365" y="6059"/>
                  </a:cubicBezTo>
                  <a:cubicBezTo>
                    <a:pt x="8402" y="6018"/>
                    <a:pt x="8439" y="5977"/>
                    <a:pt x="8469" y="5940"/>
                  </a:cubicBezTo>
                  <a:lnTo>
                    <a:pt x="8484" y="5922"/>
                  </a:lnTo>
                  <a:lnTo>
                    <a:pt x="8502" y="5900"/>
                  </a:lnTo>
                  <a:cubicBezTo>
                    <a:pt x="8524" y="5866"/>
                    <a:pt x="8558" y="5822"/>
                    <a:pt x="8591" y="5774"/>
                  </a:cubicBezTo>
                  <a:cubicBezTo>
                    <a:pt x="8598" y="5763"/>
                    <a:pt x="8606" y="5756"/>
                    <a:pt x="8613" y="5744"/>
                  </a:cubicBezTo>
                  <a:lnTo>
                    <a:pt x="8620" y="5730"/>
                  </a:lnTo>
                  <a:cubicBezTo>
                    <a:pt x="8657" y="5674"/>
                    <a:pt x="8694" y="5615"/>
                    <a:pt x="8728" y="5556"/>
                  </a:cubicBezTo>
                  <a:cubicBezTo>
                    <a:pt x="8731" y="5545"/>
                    <a:pt x="8731" y="5545"/>
                    <a:pt x="8739" y="5530"/>
                  </a:cubicBezTo>
                  <a:cubicBezTo>
                    <a:pt x="8746" y="5519"/>
                    <a:pt x="8753" y="5504"/>
                    <a:pt x="8761" y="5493"/>
                  </a:cubicBezTo>
                  <a:lnTo>
                    <a:pt x="8794" y="5415"/>
                  </a:lnTo>
                  <a:cubicBezTo>
                    <a:pt x="8809" y="5382"/>
                    <a:pt x="8824" y="5349"/>
                    <a:pt x="8835" y="5319"/>
                  </a:cubicBezTo>
                  <a:cubicBezTo>
                    <a:pt x="8864" y="5245"/>
                    <a:pt x="8890" y="5172"/>
                    <a:pt x="8909" y="5098"/>
                  </a:cubicBezTo>
                  <a:cubicBezTo>
                    <a:pt x="8912" y="5090"/>
                    <a:pt x="8916" y="5083"/>
                    <a:pt x="8916" y="5075"/>
                  </a:cubicBezTo>
                  <a:cubicBezTo>
                    <a:pt x="8923" y="5035"/>
                    <a:pt x="8935" y="4994"/>
                    <a:pt x="8942" y="4957"/>
                  </a:cubicBezTo>
                  <a:cubicBezTo>
                    <a:pt x="8946" y="4935"/>
                    <a:pt x="8949" y="4909"/>
                    <a:pt x="8953" y="4898"/>
                  </a:cubicBezTo>
                  <a:cubicBezTo>
                    <a:pt x="8953" y="4887"/>
                    <a:pt x="8957" y="4872"/>
                    <a:pt x="8957" y="4861"/>
                  </a:cubicBezTo>
                  <a:cubicBezTo>
                    <a:pt x="8960" y="4839"/>
                    <a:pt x="8964" y="4817"/>
                    <a:pt x="8964" y="4795"/>
                  </a:cubicBezTo>
                  <a:cubicBezTo>
                    <a:pt x="8975" y="4702"/>
                    <a:pt x="8979" y="4624"/>
                    <a:pt x="8979" y="4576"/>
                  </a:cubicBezTo>
                  <a:cubicBezTo>
                    <a:pt x="8975" y="4040"/>
                    <a:pt x="8953" y="2636"/>
                    <a:pt x="8953" y="2636"/>
                  </a:cubicBezTo>
                  <a:cubicBezTo>
                    <a:pt x="8953" y="2481"/>
                    <a:pt x="8942" y="2325"/>
                    <a:pt x="8923" y="2174"/>
                  </a:cubicBezTo>
                  <a:cubicBezTo>
                    <a:pt x="8916" y="2137"/>
                    <a:pt x="8912" y="2107"/>
                    <a:pt x="8905" y="2074"/>
                  </a:cubicBezTo>
                  <a:lnTo>
                    <a:pt x="8898" y="2015"/>
                  </a:lnTo>
                  <a:cubicBezTo>
                    <a:pt x="8883" y="1934"/>
                    <a:pt x="8864" y="1852"/>
                    <a:pt x="8842" y="1767"/>
                  </a:cubicBezTo>
                  <a:cubicBezTo>
                    <a:pt x="8842" y="1764"/>
                    <a:pt x="8838" y="1756"/>
                    <a:pt x="8838" y="1749"/>
                  </a:cubicBezTo>
                  <a:cubicBezTo>
                    <a:pt x="8820" y="1679"/>
                    <a:pt x="8801" y="1608"/>
                    <a:pt x="8772" y="1523"/>
                  </a:cubicBezTo>
                  <a:lnTo>
                    <a:pt x="8761" y="1494"/>
                  </a:lnTo>
                  <a:cubicBezTo>
                    <a:pt x="8761" y="1486"/>
                    <a:pt x="8757" y="1479"/>
                    <a:pt x="8757" y="1475"/>
                  </a:cubicBezTo>
                  <a:cubicBezTo>
                    <a:pt x="8750" y="1449"/>
                    <a:pt x="8739" y="1427"/>
                    <a:pt x="8731" y="1405"/>
                  </a:cubicBezTo>
                  <a:cubicBezTo>
                    <a:pt x="8720" y="1375"/>
                    <a:pt x="8709" y="1346"/>
                    <a:pt x="8698" y="1316"/>
                  </a:cubicBezTo>
                  <a:cubicBezTo>
                    <a:pt x="8687" y="1287"/>
                    <a:pt x="8676" y="1261"/>
                    <a:pt x="8661" y="1228"/>
                  </a:cubicBezTo>
                  <a:cubicBezTo>
                    <a:pt x="8646" y="1198"/>
                    <a:pt x="8631" y="1165"/>
                    <a:pt x="8617" y="1135"/>
                  </a:cubicBezTo>
                  <a:cubicBezTo>
                    <a:pt x="8609" y="1113"/>
                    <a:pt x="8602" y="1095"/>
                    <a:pt x="8591" y="1076"/>
                  </a:cubicBezTo>
                  <a:cubicBezTo>
                    <a:pt x="8572" y="1039"/>
                    <a:pt x="8554" y="1002"/>
                    <a:pt x="8535" y="969"/>
                  </a:cubicBezTo>
                  <a:lnTo>
                    <a:pt x="8513" y="928"/>
                  </a:lnTo>
                  <a:cubicBezTo>
                    <a:pt x="8498" y="899"/>
                    <a:pt x="8476" y="862"/>
                    <a:pt x="8465" y="839"/>
                  </a:cubicBezTo>
                  <a:cubicBezTo>
                    <a:pt x="8454" y="817"/>
                    <a:pt x="8439" y="799"/>
                    <a:pt x="8428" y="777"/>
                  </a:cubicBezTo>
                  <a:cubicBezTo>
                    <a:pt x="8424" y="769"/>
                    <a:pt x="8421" y="766"/>
                    <a:pt x="8417" y="758"/>
                  </a:cubicBezTo>
                  <a:cubicBezTo>
                    <a:pt x="8339" y="636"/>
                    <a:pt x="8277" y="544"/>
                    <a:pt x="8232" y="485"/>
                  </a:cubicBezTo>
                  <a:cubicBezTo>
                    <a:pt x="8103" y="311"/>
                    <a:pt x="7959" y="152"/>
                    <a:pt x="780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9"/>
            <p:cNvSpPr/>
            <p:nvPr/>
          </p:nvSpPr>
          <p:spPr>
            <a:xfrm>
              <a:off x="1862275" y="4466200"/>
              <a:ext cx="195000" cy="121075"/>
            </a:xfrm>
            <a:custGeom>
              <a:rect b="b" l="l" r="r" t="t"/>
              <a:pathLst>
                <a:path extrusionOk="0" h="4843" w="7800">
                  <a:moveTo>
                    <a:pt x="3926" y="1"/>
                  </a:moveTo>
                  <a:cubicBezTo>
                    <a:pt x="3741" y="1"/>
                    <a:pt x="3552" y="8"/>
                    <a:pt x="3367" y="27"/>
                  </a:cubicBezTo>
                  <a:lnTo>
                    <a:pt x="3253" y="34"/>
                  </a:lnTo>
                  <a:lnTo>
                    <a:pt x="3101" y="52"/>
                  </a:lnTo>
                  <a:lnTo>
                    <a:pt x="2902" y="78"/>
                  </a:lnTo>
                  <a:lnTo>
                    <a:pt x="2724" y="112"/>
                  </a:lnTo>
                  <a:lnTo>
                    <a:pt x="2525" y="152"/>
                  </a:lnTo>
                  <a:lnTo>
                    <a:pt x="2443" y="171"/>
                  </a:lnTo>
                  <a:cubicBezTo>
                    <a:pt x="2307" y="204"/>
                    <a:pt x="2196" y="234"/>
                    <a:pt x="2118" y="256"/>
                  </a:cubicBezTo>
                  <a:cubicBezTo>
                    <a:pt x="1930" y="311"/>
                    <a:pt x="1749" y="378"/>
                    <a:pt x="1571" y="459"/>
                  </a:cubicBezTo>
                  <a:cubicBezTo>
                    <a:pt x="1538" y="474"/>
                    <a:pt x="1505" y="489"/>
                    <a:pt x="1475" y="503"/>
                  </a:cubicBezTo>
                  <a:lnTo>
                    <a:pt x="1394" y="544"/>
                  </a:lnTo>
                  <a:cubicBezTo>
                    <a:pt x="1331" y="577"/>
                    <a:pt x="1294" y="596"/>
                    <a:pt x="1261" y="614"/>
                  </a:cubicBezTo>
                  <a:lnTo>
                    <a:pt x="1138" y="682"/>
                  </a:lnTo>
                  <a:lnTo>
                    <a:pt x="1138" y="682"/>
                  </a:lnTo>
                  <a:cubicBezTo>
                    <a:pt x="1140" y="680"/>
                    <a:pt x="1143" y="679"/>
                    <a:pt x="1146" y="677"/>
                  </a:cubicBezTo>
                  <a:lnTo>
                    <a:pt x="1146" y="677"/>
                  </a:lnTo>
                  <a:lnTo>
                    <a:pt x="1120" y="692"/>
                  </a:lnTo>
                  <a:lnTo>
                    <a:pt x="1120" y="692"/>
                  </a:lnTo>
                  <a:lnTo>
                    <a:pt x="1138" y="682"/>
                  </a:lnTo>
                  <a:lnTo>
                    <a:pt x="1138" y="682"/>
                  </a:lnTo>
                  <a:cubicBezTo>
                    <a:pt x="989" y="773"/>
                    <a:pt x="844" y="875"/>
                    <a:pt x="706" y="988"/>
                  </a:cubicBezTo>
                  <a:cubicBezTo>
                    <a:pt x="665" y="1021"/>
                    <a:pt x="632" y="1047"/>
                    <a:pt x="610" y="1069"/>
                  </a:cubicBezTo>
                  <a:lnTo>
                    <a:pt x="547" y="1132"/>
                  </a:lnTo>
                  <a:cubicBezTo>
                    <a:pt x="510" y="1172"/>
                    <a:pt x="484" y="1195"/>
                    <a:pt x="462" y="1220"/>
                  </a:cubicBezTo>
                  <a:cubicBezTo>
                    <a:pt x="433" y="1254"/>
                    <a:pt x="407" y="1283"/>
                    <a:pt x="385" y="1313"/>
                  </a:cubicBezTo>
                  <a:lnTo>
                    <a:pt x="355" y="1350"/>
                  </a:lnTo>
                  <a:lnTo>
                    <a:pt x="252" y="1494"/>
                  </a:lnTo>
                  <a:cubicBezTo>
                    <a:pt x="233" y="1520"/>
                    <a:pt x="207" y="1564"/>
                    <a:pt x="185" y="1609"/>
                  </a:cubicBezTo>
                  <a:lnTo>
                    <a:pt x="163" y="1649"/>
                  </a:lnTo>
                  <a:cubicBezTo>
                    <a:pt x="163" y="1649"/>
                    <a:pt x="115" y="1760"/>
                    <a:pt x="104" y="1782"/>
                  </a:cubicBezTo>
                  <a:cubicBezTo>
                    <a:pt x="85" y="1830"/>
                    <a:pt x="67" y="1878"/>
                    <a:pt x="56" y="1926"/>
                  </a:cubicBezTo>
                  <a:cubicBezTo>
                    <a:pt x="56" y="1926"/>
                    <a:pt x="33" y="2015"/>
                    <a:pt x="30" y="2041"/>
                  </a:cubicBezTo>
                  <a:lnTo>
                    <a:pt x="19" y="2085"/>
                  </a:lnTo>
                  <a:lnTo>
                    <a:pt x="11" y="2152"/>
                  </a:lnTo>
                  <a:cubicBezTo>
                    <a:pt x="8" y="2189"/>
                    <a:pt x="4" y="2222"/>
                    <a:pt x="4" y="2248"/>
                  </a:cubicBezTo>
                  <a:lnTo>
                    <a:pt x="0" y="2248"/>
                  </a:lnTo>
                  <a:lnTo>
                    <a:pt x="0" y="2363"/>
                  </a:lnTo>
                  <a:cubicBezTo>
                    <a:pt x="0" y="2381"/>
                    <a:pt x="0" y="2400"/>
                    <a:pt x="4" y="2414"/>
                  </a:cubicBezTo>
                  <a:lnTo>
                    <a:pt x="4" y="2555"/>
                  </a:lnTo>
                  <a:cubicBezTo>
                    <a:pt x="4" y="2621"/>
                    <a:pt x="11" y="2688"/>
                    <a:pt x="19" y="2754"/>
                  </a:cubicBezTo>
                  <a:lnTo>
                    <a:pt x="22" y="2791"/>
                  </a:lnTo>
                  <a:lnTo>
                    <a:pt x="30" y="2825"/>
                  </a:lnTo>
                  <a:cubicBezTo>
                    <a:pt x="37" y="2862"/>
                    <a:pt x="45" y="2899"/>
                    <a:pt x="56" y="2936"/>
                  </a:cubicBezTo>
                  <a:lnTo>
                    <a:pt x="70" y="2987"/>
                  </a:lnTo>
                  <a:cubicBezTo>
                    <a:pt x="78" y="3009"/>
                    <a:pt x="122" y="3124"/>
                    <a:pt x="122" y="3124"/>
                  </a:cubicBezTo>
                  <a:lnTo>
                    <a:pt x="141" y="3165"/>
                  </a:lnTo>
                  <a:cubicBezTo>
                    <a:pt x="159" y="3209"/>
                    <a:pt x="189" y="3265"/>
                    <a:pt x="189" y="3265"/>
                  </a:cubicBezTo>
                  <a:lnTo>
                    <a:pt x="200" y="3287"/>
                  </a:lnTo>
                  <a:cubicBezTo>
                    <a:pt x="222" y="3327"/>
                    <a:pt x="244" y="3364"/>
                    <a:pt x="263" y="3390"/>
                  </a:cubicBezTo>
                  <a:lnTo>
                    <a:pt x="277" y="3412"/>
                  </a:lnTo>
                  <a:lnTo>
                    <a:pt x="277" y="3409"/>
                  </a:lnTo>
                  <a:lnTo>
                    <a:pt x="285" y="3420"/>
                  </a:lnTo>
                  <a:lnTo>
                    <a:pt x="377" y="3545"/>
                  </a:lnTo>
                  <a:lnTo>
                    <a:pt x="429" y="3605"/>
                  </a:lnTo>
                  <a:lnTo>
                    <a:pt x="481" y="3664"/>
                  </a:lnTo>
                  <a:lnTo>
                    <a:pt x="525" y="3708"/>
                  </a:lnTo>
                  <a:cubicBezTo>
                    <a:pt x="558" y="3741"/>
                    <a:pt x="588" y="3771"/>
                    <a:pt x="625" y="3800"/>
                  </a:cubicBezTo>
                  <a:lnTo>
                    <a:pt x="654" y="3830"/>
                  </a:lnTo>
                  <a:cubicBezTo>
                    <a:pt x="773" y="3934"/>
                    <a:pt x="902" y="4030"/>
                    <a:pt x="1035" y="4111"/>
                  </a:cubicBezTo>
                  <a:cubicBezTo>
                    <a:pt x="1035" y="4111"/>
                    <a:pt x="1157" y="4189"/>
                    <a:pt x="1213" y="4218"/>
                  </a:cubicBezTo>
                  <a:cubicBezTo>
                    <a:pt x="1360" y="4303"/>
                    <a:pt x="1519" y="4377"/>
                    <a:pt x="1678" y="4440"/>
                  </a:cubicBezTo>
                  <a:lnTo>
                    <a:pt x="1745" y="4466"/>
                  </a:lnTo>
                  <a:cubicBezTo>
                    <a:pt x="1885" y="4521"/>
                    <a:pt x="2029" y="4569"/>
                    <a:pt x="2177" y="4614"/>
                  </a:cubicBezTo>
                  <a:lnTo>
                    <a:pt x="2214" y="4625"/>
                  </a:lnTo>
                  <a:cubicBezTo>
                    <a:pt x="2248" y="4636"/>
                    <a:pt x="2296" y="4647"/>
                    <a:pt x="2340" y="4658"/>
                  </a:cubicBezTo>
                  <a:lnTo>
                    <a:pt x="2499" y="4695"/>
                  </a:lnTo>
                  <a:lnTo>
                    <a:pt x="2528" y="4702"/>
                  </a:lnTo>
                  <a:cubicBezTo>
                    <a:pt x="2610" y="4717"/>
                    <a:pt x="2691" y="4732"/>
                    <a:pt x="2769" y="4747"/>
                  </a:cubicBezTo>
                  <a:lnTo>
                    <a:pt x="2872" y="4765"/>
                  </a:lnTo>
                  <a:cubicBezTo>
                    <a:pt x="2979" y="4780"/>
                    <a:pt x="3079" y="4795"/>
                    <a:pt x="3175" y="4806"/>
                  </a:cubicBezTo>
                  <a:lnTo>
                    <a:pt x="3367" y="4824"/>
                  </a:lnTo>
                  <a:cubicBezTo>
                    <a:pt x="3475" y="4832"/>
                    <a:pt x="3652" y="4843"/>
                    <a:pt x="3874" y="4843"/>
                  </a:cubicBezTo>
                  <a:cubicBezTo>
                    <a:pt x="4062" y="4843"/>
                    <a:pt x="4251" y="4835"/>
                    <a:pt x="4436" y="4821"/>
                  </a:cubicBezTo>
                  <a:lnTo>
                    <a:pt x="4550" y="4810"/>
                  </a:lnTo>
                  <a:lnTo>
                    <a:pt x="4702" y="4795"/>
                  </a:lnTo>
                  <a:lnTo>
                    <a:pt x="4898" y="4765"/>
                  </a:lnTo>
                  <a:lnTo>
                    <a:pt x="5079" y="4736"/>
                  </a:lnTo>
                  <a:lnTo>
                    <a:pt x="5278" y="4695"/>
                  </a:lnTo>
                  <a:lnTo>
                    <a:pt x="5360" y="4677"/>
                  </a:lnTo>
                  <a:cubicBezTo>
                    <a:pt x="5497" y="4643"/>
                    <a:pt x="5604" y="4610"/>
                    <a:pt x="5685" y="4588"/>
                  </a:cubicBezTo>
                  <a:cubicBezTo>
                    <a:pt x="5870" y="4532"/>
                    <a:pt x="6055" y="4466"/>
                    <a:pt x="6228" y="4388"/>
                  </a:cubicBezTo>
                  <a:cubicBezTo>
                    <a:pt x="6265" y="4373"/>
                    <a:pt x="6295" y="4359"/>
                    <a:pt x="6328" y="4344"/>
                  </a:cubicBezTo>
                  <a:lnTo>
                    <a:pt x="6410" y="4303"/>
                  </a:lnTo>
                  <a:cubicBezTo>
                    <a:pt x="6472" y="4270"/>
                    <a:pt x="6509" y="4251"/>
                    <a:pt x="6543" y="4233"/>
                  </a:cubicBezTo>
                  <a:lnTo>
                    <a:pt x="6683" y="4155"/>
                  </a:lnTo>
                  <a:lnTo>
                    <a:pt x="6683" y="4155"/>
                  </a:lnTo>
                  <a:lnTo>
                    <a:pt x="6653" y="4174"/>
                  </a:lnTo>
                  <a:cubicBezTo>
                    <a:pt x="6809" y="4081"/>
                    <a:pt x="6957" y="3974"/>
                    <a:pt x="7097" y="3863"/>
                  </a:cubicBezTo>
                  <a:cubicBezTo>
                    <a:pt x="7138" y="3826"/>
                    <a:pt x="7167" y="3800"/>
                    <a:pt x="7193" y="3778"/>
                  </a:cubicBezTo>
                  <a:lnTo>
                    <a:pt x="7256" y="3715"/>
                  </a:lnTo>
                  <a:cubicBezTo>
                    <a:pt x="7293" y="3675"/>
                    <a:pt x="7315" y="3653"/>
                    <a:pt x="7337" y="3627"/>
                  </a:cubicBezTo>
                  <a:cubicBezTo>
                    <a:pt x="7371" y="3593"/>
                    <a:pt x="7396" y="3564"/>
                    <a:pt x="7419" y="3534"/>
                  </a:cubicBezTo>
                  <a:lnTo>
                    <a:pt x="7448" y="3501"/>
                  </a:lnTo>
                  <a:lnTo>
                    <a:pt x="7552" y="3353"/>
                  </a:lnTo>
                  <a:cubicBezTo>
                    <a:pt x="7570" y="3327"/>
                    <a:pt x="7592" y="3283"/>
                    <a:pt x="7615" y="3242"/>
                  </a:cubicBezTo>
                  <a:lnTo>
                    <a:pt x="7640" y="3198"/>
                  </a:lnTo>
                  <a:cubicBezTo>
                    <a:pt x="7640" y="3198"/>
                    <a:pt x="7688" y="3087"/>
                    <a:pt x="7700" y="3065"/>
                  </a:cubicBezTo>
                  <a:cubicBezTo>
                    <a:pt x="7718" y="3017"/>
                    <a:pt x="7736" y="2969"/>
                    <a:pt x="7748" y="2921"/>
                  </a:cubicBezTo>
                  <a:cubicBezTo>
                    <a:pt x="7748" y="2921"/>
                    <a:pt x="7770" y="2836"/>
                    <a:pt x="7773" y="2810"/>
                  </a:cubicBezTo>
                  <a:lnTo>
                    <a:pt x="7781" y="2762"/>
                  </a:lnTo>
                  <a:lnTo>
                    <a:pt x="7792" y="2695"/>
                  </a:lnTo>
                  <a:cubicBezTo>
                    <a:pt x="7796" y="2640"/>
                    <a:pt x="7799" y="2581"/>
                    <a:pt x="7799" y="2522"/>
                  </a:cubicBezTo>
                  <a:lnTo>
                    <a:pt x="7799" y="2244"/>
                  </a:lnTo>
                  <a:lnTo>
                    <a:pt x="7796" y="2244"/>
                  </a:lnTo>
                  <a:cubicBezTo>
                    <a:pt x="7796" y="2204"/>
                    <a:pt x="7792" y="2152"/>
                    <a:pt x="7785" y="2089"/>
                  </a:cubicBezTo>
                  <a:lnTo>
                    <a:pt x="7781" y="2052"/>
                  </a:lnTo>
                  <a:lnTo>
                    <a:pt x="7773" y="2019"/>
                  </a:lnTo>
                  <a:cubicBezTo>
                    <a:pt x="7766" y="1982"/>
                    <a:pt x="7759" y="1945"/>
                    <a:pt x="7748" y="1908"/>
                  </a:cubicBezTo>
                  <a:lnTo>
                    <a:pt x="7729" y="1856"/>
                  </a:lnTo>
                  <a:cubicBezTo>
                    <a:pt x="7725" y="1838"/>
                    <a:pt x="7677" y="1723"/>
                    <a:pt x="7677" y="1723"/>
                  </a:cubicBezTo>
                  <a:lnTo>
                    <a:pt x="7659" y="1679"/>
                  </a:lnTo>
                  <a:cubicBezTo>
                    <a:pt x="7640" y="1634"/>
                    <a:pt x="7615" y="1583"/>
                    <a:pt x="7615" y="1583"/>
                  </a:cubicBezTo>
                  <a:lnTo>
                    <a:pt x="7600" y="1557"/>
                  </a:lnTo>
                  <a:cubicBezTo>
                    <a:pt x="7578" y="1516"/>
                    <a:pt x="7555" y="1483"/>
                    <a:pt x="7537" y="1453"/>
                  </a:cubicBezTo>
                  <a:lnTo>
                    <a:pt x="7526" y="1435"/>
                  </a:lnTo>
                  <a:lnTo>
                    <a:pt x="7526" y="1439"/>
                  </a:lnTo>
                  <a:lnTo>
                    <a:pt x="7515" y="1424"/>
                  </a:lnTo>
                  <a:lnTo>
                    <a:pt x="7422" y="1298"/>
                  </a:lnTo>
                  <a:lnTo>
                    <a:pt x="7374" y="1243"/>
                  </a:lnTo>
                  <a:lnTo>
                    <a:pt x="7322" y="1184"/>
                  </a:lnTo>
                  <a:lnTo>
                    <a:pt x="7274" y="1135"/>
                  </a:lnTo>
                  <a:cubicBezTo>
                    <a:pt x="7245" y="1106"/>
                    <a:pt x="7212" y="1076"/>
                    <a:pt x="7178" y="1043"/>
                  </a:cubicBezTo>
                  <a:lnTo>
                    <a:pt x="7149" y="1017"/>
                  </a:lnTo>
                  <a:cubicBezTo>
                    <a:pt x="7030" y="910"/>
                    <a:pt x="6901" y="818"/>
                    <a:pt x="6764" y="733"/>
                  </a:cubicBezTo>
                  <a:cubicBezTo>
                    <a:pt x="6764" y="733"/>
                    <a:pt x="6646" y="659"/>
                    <a:pt x="6591" y="625"/>
                  </a:cubicBezTo>
                  <a:cubicBezTo>
                    <a:pt x="6439" y="544"/>
                    <a:pt x="6284" y="470"/>
                    <a:pt x="6125" y="404"/>
                  </a:cubicBezTo>
                  <a:lnTo>
                    <a:pt x="6058" y="378"/>
                  </a:lnTo>
                  <a:cubicBezTo>
                    <a:pt x="5918" y="326"/>
                    <a:pt x="5770" y="274"/>
                    <a:pt x="5622" y="234"/>
                  </a:cubicBezTo>
                  <a:lnTo>
                    <a:pt x="5589" y="222"/>
                  </a:lnTo>
                  <a:cubicBezTo>
                    <a:pt x="5552" y="211"/>
                    <a:pt x="5508" y="197"/>
                    <a:pt x="5460" y="186"/>
                  </a:cubicBezTo>
                  <a:lnTo>
                    <a:pt x="5304" y="149"/>
                  </a:lnTo>
                  <a:lnTo>
                    <a:pt x="5275" y="145"/>
                  </a:lnTo>
                  <a:cubicBezTo>
                    <a:pt x="5193" y="130"/>
                    <a:pt x="5112" y="112"/>
                    <a:pt x="5031" y="97"/>
                  </a:cubicBezTo>
                  <a:lnTo>
                    <a:pt x="4927" y="82"/>
                  </a:lnTo>
                  <a:cubicBezTo>
                    <a:pt x="4824" y="64"/>
                    <a:pt x="4720" y="52"/>
                    <a:pt x="4624" y="41"/>
                  </a:cubicBezTo>
                  <a:lnTo>
                    <a:pt x="4436" y="23"/>
                  </a:lnTo>
                  <a:cubicBezTo>
                    <a:pt x="4325" y="12"/>
                    <a:pt x="4151" y="1"/>
                    <a:pt x="3926" y="1"/>
                  </a:cubicBezTo>
                  <a:close/>
                </a:path>
              </a:pathLst>
            </a:custGeom>
            <a:solidFill>
              <a:srgbClr val="34C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59"/>
            <p:cNvSpPr/>
            <p:nvPr/>
          </p:nvSpPr>
          <p:spPr>
            <a:xfrm>
              <a:off x="1879275" y="4412975"/>
              <a:ext cx="25" cy="300"/>
            </a:xfrm>
            <a:custGeom>
              <a:rect b="b" l="l" r="r" t="t"/>
              <a:pathLst>
                <a:path extrusionOk="0" h="12" w="1">
                  <a:moveTo>
                    <a:pt x="0" y="12"/>
                  </a:moveTo>
                  <a:lnTo>
                    <a:pt x="0" y="4"/>
                  </a:lnTo>
                  <a:lnTo>
                    <a:pt x="0" y="1"/>
                  </a:lnTo>
                  <a:cubicBezTo>
                    <a:pt x="0" y="4"/>
                    <a:pt x="0" y="8"/>
                    <a:pt x="0" y="1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9"/>
            <p:cNvSpPr/>
            <p:nvPr/>
          </p:nvSpPr>
          <p:spPr>
            <a:xfrm>
              <a:off x="2039500" y="4412325"/>
              <a:ext cx="1225" cy="2075"/>
            </a:xfrm>
            <a:custGeom>
              <a:rect b="b" l="l" r="r" t="t"/>
              <a:pathLst>
                <a:path extrusionOk="0" h="83" w="49">
                  <a:moveTo>
                    <a:pt x="49" y="1"/>
                  </a:moveTo>
                  <a:cubicBezTo>
                    <a:pt x="37" y="19"/>
                    <a:pt x="27" y="37"/>
                    <a:pt x="18" y="54"/>
                  </a:cubicBezTo>
                  <a:lnTo>
                    <a:pt x="18" y="54"/>
                  </a:lnTo>
                  <a:cubicBezTo>
                    <a:pt x="28" y="37"/>
                    <a:pt x="39" y="20"/>
                    <a:pt x="49" y="1"/>
                  </a:cubicBezTo>
                  <a:close/>
                  <a:moveTo>
                    <a:pt x="18" y="54"/>
                  </a:moveTo>
                  <a:lnTo>
                    <a:pt x="18" y="54"/>
                  </a:lnTo>
                  <a:cubicBezTo>
                    <a:pt x="12" y="63"/>
                    <a:pt x="6" y="73"/>
                    <a:pt x="1" y="82"/>
                  </a:cubicBezTo>
                  <a:cubicBezTo>
                    <a:pt x="6" y="74"/>
                    <a:pt x="12" y="64"/>
                    <a:pt x="18" y="5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9"/>
            <p:cNvSpPr/>
            <p:nvPr/>
          </p:nvSpPr>
          <p:spPr>
            <a:xfrm>
              <a:off x="2036350" y="4416400"/>
              <a:ext cx="1975" cy="2525"/>
            </a:xfrm>
            <a:custGeom>
              <a:rect b="b" l="l" r="r" t="t"/>
              <a:pathLst>
                <a:path extrusionOk="0" h="101" w="79">
                  <a:moveTo>
                    <a:pt x="1" y="100"/>
                  </a:moveTo>
                  <a:cubicBezTo>
                    <a:pt x="27" y="67"/>
                    <a:pt x="56" y="34"/>
                    <a:pt x="79" y="0"/>
                  </a:cubicBezTo>
                  <a:cubicBezTo>
                    <a:pt x="56" y="34"/>
                    <a:pt x="27" y="67"/>
                    <a:pt x="1" y="10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9"/>
            <p:cNvSpPr/>
            <p:nvPr/>
          </p:nvSpPr>
          <p:spPr>
            <a:xfrm>
              <a:off x="1880850" y="4415650"/>
              <a:ext cx="1300" cy="2075"/>
            </a:xfrm>
            <a:custGeom>
              <a:rect b="b" l="l" r="r" t="t"/>
              <a:pathLst>
                <a:path extrusionOk="0" h="83" w="52">
                  <a:moveTo>
                    <a:pt x="0" y="1"/>
                  </a:moveTo>
                  <a:cubicBezTo>
                    <a:pt x="19" y="30"/>
                    <a:pt x="33" y="56"/>
                    <a:pt x="52" y="82"/>
                  </a:cubicBezTo>
                  <a:cubicBezTo>
                    <a:pt x="33" y="56"/>
                    <a:pt x="19" y="30"/>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9"/>
            <p:cNvSpPr/>
            <p:nvPr/>
          </p:nvSpPr>
          <p:spPr>
            <a:xfrm>
              <a:off x="1884175" y="4420175"/>
              <a:ext cx="1500" cy="1875"/>
            </a:xfrm>
            <a:custGeom>
              <a:rect b="b" l="l" r="r" t="t"/>
              <a:pathLst>
                <a:path extrusionOk="0" h="75" w="60">
                  <a:moveTo>
                    <a:pt x="59" y="75"/>
                  </a:moveTo>
                  <a:cubicBezTo>
                    <a:pt x="37" y="49"/>
                    <a:pt x="19" y="23"/>
                    <a:pt x="0" y="1"/>
                  </a:cubicBezTo>
                  <a:cubicBezTo>
                    <a:pt x="19" y="23"/>
                    <a:pt x="37" y="49"/>
                    <a:pt x="59" y="7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59"/>
            <p:cNvSpPr/>
            <p:nvPr/>
          </p:nvSpPr>
          <p:spPr>
            <a:xfrm>
              <a:off x="2032475" y="4420750"/>
              <a:ext cx="2425" cy="2500"/>
            </a:xfrm>
            <a:custGeom>
              <a:rect b="b" l="l" r="r" t="t"/>
              <a:pathLst>
                <a:path extrusionOk="0" h="100" w="97">
                  <a:moveTo>
                    <a:pt x="97" y="0"/>
                  </a:moveTo>
                  <a:cubicBezTo>
                    <a:pt x="67" y="33"/>
                    <a:pt x="34" y="67"/>
                    <a:pt x="1" y="100"/>
                  </a:cubicBezTo>
                  <a:cubicBezTo>
                    <a:pt x="34" y="67"/>
                    <a:pt x="67" y="33"/>
                    <a:pt x="97"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59"/>
            <p:cNvSpPr/>
            <p:nvPr/>
          </p:nvSpPr>
          <p:spPr>
            <a:xfrm>
              <a:off x="1893400" y="4428775"/>
              <a:ext cx="1800" cy="1325"/>
            </a:xfrm>
            <a:custGeom>
              <a:rect b="b" l="l" r="r" t="t"/>
              <a:pathLst>
                <a:path extrusionOk="0" h="53" w="72">
                  <a:moveTo>
                    <a:pt x="71" y="52"/>
                  </a:moveTo>
                  <a:cubicBezTo>
                    <a:pt x="49" y="38"/>
                    <a:pt x="27" y="19"/>
                    <a:pt x="1" y="1"/>
                  </a:cubicBezTo>
                  <a:cubicBezTo>
                    <a:pt x="27" y="19"/>
                    <a:pt x="49" y="38"/>
                    <a:pt x="71" y="5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9"/>
            <p:cNvSpPr/>
            <p:nvPr/>
          </p:nvSpPr>
          <p:spPr>
            <a:xfrm>
              <a:off x="1888325" y="4424525"/>
              <a:ext cx="1775" cy="1700"/>
            </a:xfrm>
            <a:custGeom>
              <a:rect b="b" l="l" r="r" t="t"/>
              <a:pathLst>
                <a:path extrusionOk="0" h="68" w="71">
                  <a:moveTo>
                    <a:pt x="1" y="1"/>
                  </a:moveTo>
                  <a:cubicBezTo>
                    <a:pt x="23" y="23"/>
                    <a:pt x="45" y="45"/>
                    <a:pt x="71" y="67"/>
                  </a:cubicBezTo>
                  <a:cubicBezTo>
                    <a:pt x="45" y="45"/>
                    <a:pt x="23" y="23"/>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9"/>
            <p:cNvSpPr/>
            <p:nvPr/>
          </p:nvSpPr>
          <p:spPr>
            <a:xfrm>
              <a:off x="2027575" y="4424900"/>
              <a:ext cx="3275" cy="2600"/>
            </a:xfrm>
            <a:custGeom>
              <a:rect b="b" l="l" r="r" t="t"/>
              <a:pathLst>
                <a:path extrusionOk="0" h="104" w="131">
                  <a:moveTo>
                    <a:pt x="1" y="104"/>
                  </a:moveTo>
                  <a:cubicBezTo>
                    <a:pt x="45" y="71"/>
                    <a:pt x="90" y="37"/>
                    <a:pt x="130" y="0"/>
                  </a:cubicBezTo>
                  <a:cubicBezTo>
                    <a:pt x="90" y="37"/>
                    <a:pt x="45" y="71"/>
                    <a:pt x="1" y="10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9"/>
            <p:cNvSpPr/>
            <p:nvPr/>
          </p:nvSpPr>
          <p:spPr>
            <a:xfrm>
              <a:off x="2020275" y="4428875"/>
              <a:ext cx="5675" cy="3725"/>
            </a:xfrm>
            <a:custGeom>
              <a:rect b="b" l="l" r="r" t="t"/>
              <a:pathLst>
                <a:path extrusionOk="0" h="149" w="227">
                  <a:moveTo>
                    <a:pt x="226" y="0"/>
                  </a:moveTo>
                  <a:cubicBezTo>
                    <a:pt x="156" y="52"/>
                    <a:pt x="82" y="100"/>
                    <a:pt x="1" y="148"/>
                  </a:cubicBezTo>
                  <a:cubicBezTo>
                    <a:pt x="82" y="100"/>
                    <a:pt x="156" y="52"/>
                    <a:pt x="226"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9"/>
            <p:cNvSpPr/>
            <p:nvPr/>
          </p:nvSpPr>
          <p:spPr>
            <a:xfrm>
              <a:off x="2043750" y="4410800"/>
              <a:ext cx="225" cy="2100"/>
            </a:xfrm>
            <a:custGeom>
              <a:rect b="b" l="l" r="r" t="t"/>
              <a:pathLst>
                <a:path extrusionOk="0" h="84" w="9">
                  <a:moveTo>
                    <a:pt x="8" y="0"/>
                  </a:moveTo>
                  <a:cubicBezTo>
                    <a:pt x="8" y="26"/>
                    <a:pt x="8" y="55"/>
                    <a:pt x="1" y="84"/>
                  </a:cubicBezTo>
                  <a:cubicBezTo>
                    <a:pt x="8" y="55"/>
                    <a:pt x="8" y="29"/>
                    <a:pt x="8"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9"/>
            <p:cNvSpPr/>
            <p:nvPr/>
          </p:nvSpPr>
          <p:spPr>
            <a:xfrm>
              <a:off x="1875675" y="4409375"/>
              <a:ext cx="200" cy="2525"/>
            </a:xfrm>
            <a:custGeom>
              <a:rect b="b" l="l" r="r" t="t"/>
              <a:pathLst>
                <a:path extrusionOk="0" h="101" w="8">
                  <a:moveTo>
                    <a:pt x="0" y="0"/>
                  </a:moveTo>
                  <a:cubicBezTo>
                    <a:pt x="0" y="34"/>
                    <a:pt x="4" y="67"/>
                    <a:pt x="8" y="100"/>
                  </a:cubicBezTo>
                  <a:cubicBezTo>
                    <a:pt x="4" y="67"/>
                    <a:pt x="0" y="34"/>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9"/>
            <p:cNvSpPr/>
            <p:nvPr/>
          </p:nvSpPr>
          <p:spPr>
            <a:xfrm>
              <a:off x="2034975" y="4428975"/>
              <a:ext cx="1500" cy="1875"/>
            </a:xfrm>
            <a:custGeom>
              <a:rect b="b" l="l" r="r" t="t"/>
              <a:pathLst>
                <a:path extrusionOk="0" h="75" w="60">
                  <a:moveTo>
                    <a:pt x="60" y="0"/>
                  </a:moveTo>
                  <a:cubicBezTo>
                    <a:pt x="37" y="26"/>
                    <a:pt x="23" y="52"/>
                    <a:pt x="1" y="74"/>
                  </a:cubicBezTo>
                  <a:cubicBezTo>
                    <a:pt x="23" y="52"/>
                    <a:pt x="37" y="26"/>
                    <a:pt x="6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9"/>
            <p:cNvSpPr/>
            <p:nvPr/>
          </p:nvSpPr>
          <p:spPr>
            <a:xfrm>
              <a:off x="2042750" y="4415375"/>
              <a:ext cx="475" cy="2150"/>
            </a:xfrm>
            <a:custGeom>
              <a:rect b="b" l="l" r="r" t="t"/>
              <a:pathLst>
                <a:path extrusionOk="0" h="86" w="19">
                  <a:moveTo>
                    <a:pt x="18" y="1"/>
                  </a:moveTo>
                  <a:cubicBezTo>
                    <a:pt x="15" y="30"/>
                    <a:pt x="7" y="56"/>
                    <a:pt x="0" y="86"/>
                  </a:cubicBezTo>
                  <a:cubicBezTo>
                    <a:pt x="11" y="56"/>
                    <a:pt x="15" y="30"/>
                    <a:pt x="18"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9"/>
            <p:cNvSpPr/>
            <p:nvPr/>
          </p:nvSpPr>
          <p:spPr>
            <a:xfrm>
              <a:off x="1876025" y="4414075"/>
              <a:ext cx="775" cy="2525"/>
            </a:xfrm>
            <a:custGeom>
              <a:rect b="b" l="l" r="r" t="t"/>
              <a:pathLst>
                <a:path extrusionOk="0" h="101" w="31">
                  <a:moveTo>
                    <a:pt x="1" y="1"/>
                  </a:moveTo>
                  <a:cubicBezTo>
                    <a:pt x="5" y="21"/>
                    <a:pt x="11" y="41"/>
                    <a:pt x="17" y="61"/>
                  </a:cubicBezTo>
                  <a:lnTo>
                    <a:pt x="17" y="61"/>
                  </a:lnTo>
                  <a:cubicBezTo>
                    <a:pt x="13" y="42"/>
                    <a:pt x="7" y="23"/>
                    <a:pt x="1" y="1"/>
                  </a:cubicBezTo>
                  <a:close/>
                  <a:moveTo>
                    <a:pt x="17" y="61"/>
                  </a:moveTo>
                  <a:lnTo>
                    <a:pt x="17" y="61"/>
                  </a:lnTo>
                  <a:cubicBezTo>
                    <a:pt x="18" y="64"/>
                    <a:pt x="19" y="68"/>
                    <a:pt x="19" y="71"/>
                  </a:cubicBezTo>
                  <a:cubicBezTo>
                    <a:pt x="23" y="82"/>
                    <a:pt x="27" y="90"/>
                    <a:pt x="30" y="101"/>
                  </a:cubicBezTo>
                  <a:cubicBezTo>
                    <a:pt x="26" y="88"/>
                    <a:pt x="22" y="74"/>
                    <a:pt x="17" y="6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9"/>
            <p:cNvSpPr/>
            <p:nvPr/>
          </p:nvSpPr>
          <p:spPr>
            <a:xfrm>
              <a:off x="1877325" y="4418700"/>
              <a:ext cx="1150" cy="2525"/>
            </a:xfrm>
            <a:custGeom>
              <a:rect b="b" l="l" r="r" t="t"/>
              <a:pathLst>
                <a:path extrusionOk="0" h="101" w="46">
                  <a:moveTo>
                    <a:pt x="1" y="1"/>
                  </a:moveTo>
                  <a:lnTo>
                    <a:pt x="1" y="1"/>
                  </a:lnTo>
                  <a:cubicBezTo>
                    <a:pt x="12" y="34"/>
                    <a:pt x="27" y="67"/>
                    <a:pt x="45" y="101"/>
                  </a:cubicBezTo>
                  <a:cubicBezTo>
                    <a:pt x="30" y="67"/>
                    <a:pt x="12" y="34"/>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9"/>
            <p:cNvSpPr/>
            <p:nvPr/>
          </p:nvSpPr>
          <p:spPr>
            <a:xfrm>
              <a:off x="1882125" y="4427850"/>
              <a:ext cx="2075" cy="2425"/>
            </a:xfrm>
            <a:custGeom>
              <a:rect b="b" l="l" r="r" t="t"/>
              <a:pathLst>
                <a:path extrusionOk="0" h="97" w="83">
                  <a:moveTo>
                    <a:pt x="1" y="1"/>
                  </a:moveTo>
                  <a:cubicBezTo>
                    <a:pt x="27" y="34"/>
                    <a:pt x="53" y="64"/>
                    <a:pt x="82" y="97"/>
                  </a:cubicBezTo>
                  <a:cubicBezTo>
                    <a:pt x="53" y="64"/>
                    <a:pt x="27" y="30"/>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9"/>
            <p:cNvSpPr/>
            <p:nvPr/>
          </p:nvSpPr>
          <p:spPr>
            <a:xfrm>
              <a:off x="1879375" y="4423325"/>
              <a:ext cx="1500" cy="2525"/>
            </a:xfrm>
            <a:custGeom>
              <a:rect b="b" l="l" r="r" t="t"/>
              <a:pathLst>
                <a:path extrusionOk="0" h="101" w="60">
                  <a:moveTo>
                    <a:pt x="0" y="1"/>
                  </a:moveTo>
                  <a:cubicBezTo>
                    <a:pt x="18" y="34"/>
                    <a:pt x="37" y="67"/>
                    <a:pt x="59" y="100"/>
                  </a:cubicBezTo>
                  <a:cubicBezTo>
                    <a:pt x="41" y="67"/>
                    <a:pt x="18" y="34"/>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9"/>
            <p:cNvSpPr/>
            <p:nvPr/>
          </p:nvSpPr>
          <p:spPr>
            <a:xfrm>
              <a:off x="2040900" y="4420000"/>
              <a:ext cx="850" cy="2050"/>
            </a:xfrm>
            <a:custGeom>
              <a:rect b="b" l="l" r="r" t="t"/>
              <a:pathLst>
                <a:path extrusionOk="0" h="82" w="34">
                  <a:moveTo>
                    <a:pt x="33" y="1"/>
                  </a:moveTo>
                  <a:lnTo>
                    <a:pt x="33" y="1"/>
                  </a:lnTo>
                  <a:cubicBezTo>
                    <a:pt x="22" y="26"/>
                    <a:pt x="15" y="56"/>
                    <a:pt x="0" y="82"/>
                  </a:cubicBezTo>
                  <a:cubicBezTo>
                    <a:pt x="15" y="56"/>
                    <a:pt x="22" y="30"/>
                    <a:pt x="33"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9"/>
            <p:cNvSpPr/>
            <p:nvPr/>
          </p:nvSpPr>
          <p:spPr>
            <a:xfrm>
              <a:off x="2038400" y="4424525"/>
              <a:ext cx="1125" cy="1975"/>
            </a:xfrm>
            <a:custGeom>
              <a:rect b="b" l="l" r="r" t="t"/>
              <a:pathLst>
                <a:path extrusionOk="0" h="79" w="45">
                  <a:moveTo>
                    <a:pt x="45" y="1"/>
                  </a:moveTo>
                  <a:cubicBezTo>
                    <a:pt x="26" y="27"/>
                    <a:pt x="15" y="52"/>
                    <a:pt x="0" y="78"/>
                  </a:cubicBezTo>
                  <a:cubicBezTo>
                    <a:pt x="15" y="52"/>
                    <a:pt x="30" y="27"/>
                    <a:pt x="45"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59"/>
            <p:cNvSpPr/>
            <p:nvPr/>
          </p:nvSpPr>
          <p:spPr>
            <a:xfrm>
              <a:off x="1885750" y="4432100"/>
              <a:ext cx="2600" cy="2525"/>
            </a:xfrm>
            <a:custGeom>
              <a:rect b="b" l="l" r="r" t="t"/>
              <a:pathLst>
                <a:path extrusionOk="0" h="101" w="104">
                  <a:moveTo>
                    <a:pt x="104" y="101"/>
                  </a:moveTo>
                  <a:cubicBezTo>
                    <a:pt x="67" y="67"/>
                    <a:pt x="30" y="38"/>
                    <a:pt x="0" y="1"/>
                  </a:cubicBezTo>
                  <a:cubicBezTo>
                    <a:pt x="30" y="38"/>
                    <a:pt x="67" y="67"/>
                    <a:pt x="104" y="10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59"/>
            <p:cNvSpPr/>
            <p:nvPr/>
          </p:nvSpPr>
          <p:spPr>
            <a:xfrm>
              <a:off x="1890075" y="4436275"/>
              <a:ext cx="3450" cy="2700"/>
            </a:xfrm>
            <a:custGeom>
              <a:rect b="b" l="l" r="r" t="t"/>
              <a:pathLst>
                <a:path extrusionOk="0" h="108" w="138">
                  <a:moveTo>
                    <a:pt x="1" y="0"/>
                  </a:moveTo>
                  <a:cubicBezTo>
                    <a:pt x="41" y="37"/>
                    <a:pt x="89" y="70"/>
                    <a:pt x="138" y="107"/>
                  </a:cubicBezTo>
                  <a:cubicBezTo>
                    <a:pt x="89" y="70"/>
                    <a:pt x="41" y="37"/>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9"/>
            <p:cNvSpPr/>
            <p:nvPr/>
          </p:nvSpPr>
          <p:spPr>
            <a:xfrm>
              <a:off x="1895250" y="4440250"/>
              <a:ext cx="5950" cy="3700"/>
            </a:xfrm>
            <a:custGeom>
              <a:rect b="b" l="l" r="r" t="t"/>
              <a:pathLst>
                <a:path extrusionOk="0" h="148" w="238">
                  <a:moveTo>
                    <a:pt x="1" y="0"/>
                  </a:moveTo>
                  <a:cubicBezTo>
                    <a:pt x="71" y="52"/>
                    <a:pt x="152" y="100"/>
                    <a:pt x="237" y="148"/>
                  </a:cubicBezTo>
                  <a:cubicBezTo>
                    <a:pt x="152" y="100"/>
                    <a:pt x="75" y="52"/>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9"/>
            <p:cNvSpPr/>
            <p:nvPr/>
          </p:nvSpPr>
          <p:spPr>
            <a:xfrm>
              <a:off x="2025925" y="4437650"/>
              <a:ext cx="1675" cy="1325"/>
            </a:xfrm>
            <a:custGeom>
              <a:rect b="b" l="l" r="r" t="t"/>
              <a:pathLst>
                <a:path extrusionOk="0" h="53" w="67">
                  <a:moveTo>
                    <a:pt x="0" y="52"/>
                  </a:moveTo>
                  <a:cubicBezTo>
                    <a:pt x="26" y="38"/>
                    <a:pt x="45" y="19"/>
                    <a:pt x="67" y="1"/>
                  </a:cubicBezTo>
                  <a:cubicBezTo>
                    <a:pt x="45" y="19"/>
                    <a:pt x="26" y="38"/>
                    <a:pt x="0" y="5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9"/>
            <p:cNvSpPr/>
            <p:nvPr/>
          </p:nvSpPr>
          <p:spPr>
            <a:xfrm>
              <a:off x="2030825" y="4433300"/>
              <a:ext cx="1675" cy="1700"/>
            </a:xfrm>
            <a:custGeom>
              <a:rect b="b" l="l" r="r" t="t"/>
              <a:pathLst>
                <a:path extrusionOk="0" h="68" w="67">
                  <a:moveTo>
                    <a:pt x="67" y="1"/>
                  </a:moveTo>
                  <a:lnTo>
                    <a:pt x="67" y="1"/>
                  </a:lnTo>
                  <a:cubicBezTo>
                    <a:pt x="45" y="23"/>
                    <a:pt x="26" y="49"/>
                    <a:pt x="0" y="67"/>
                  </a:cubicBezTo>
                  <a:cubicBezTo>
                    <a:pt x="26" y="49"/>
                    <a:pt x="48" y="23"/>
                    <a:pt x="67"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9"/>
            <p:cNvSpPr/>
            <p:nvPr/>
          </p:nvSpPr>
          <p:spPr>
            <a:xfrm>
              <a:off x="1875575" y="4398925"/>
              <a:ext cx="25" cy="25"/>
            </a:xfrm>
            <a:custGeom>
              <a:rect b="b" l="l" r="r" t="t"/>
              <a:pathLst>
                <a:path extrusionOk="0" h="1" w="1">
                  <a:moveTo>
                    <a:pt x="0" y="1"/>
                  </a:move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9"/>
            <p:cNvSpPr/>
            <p:nvPr/>
          </p:nvSpPr>
          <p:spPr>
            <a:xfrm>
              <a:off x="1875850" y="4401800"/>
              <a:ext cx="200" cy="2150"/>
            </a:xfrm>
            <a:custGeom>
              <a:rect b="b" l="l" r="r" t="t"/>
              <a:pathLst>
                <a:path extrusionOk="0" h="86" w="8">
                  <a:moveTo>
                    <a:pt x="1" y="0"/>
                  </a:moveTo>
                  <a:cubicBezTo>
                    <a:pt x="1" y="26"/>
                    <a:pt x="4" y="56"/>
                    <a:pt x="8" y="85"/>
                  </a:cubicBezTo>
                  <a:cubicBezTo>
                    <a:pt x="4" y="56"/>
                    <a:pt x="1" y="26"/>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9"/>
            <p:cNvSpPr/>
            <p:nvPr/>
          </p:nvSpPr>
          <p:spPr>
            <a:xfrm>
              <a:off x="2043650" y="4393475"/>
              <a:ext cx="225" cy="2150"/>
            </a:xfrm>
            <a:custGeom>
              <a:rect b="b" l="l" r="r" t="t"/>
              <a:pathLst>
                <a:path extrusionOk="0" h="86" w="9">
                  <a:moveTo>
                    <a:pt x="8" y="86"/>
                  </a:moveTo>
                  <a:cubicBezTo>
                    <a:pt x="5" y="56"/>
                    <a:pt x="5" y="27"/>
                    <a:pt x="1" y="1"/>
                  </a:cubicBezTo>
                  <a:cubicBezTo>
                    <a:pt x="5" y="27"/>
                    <a:pt x="5" y="56"/>
                    <a:pt x="8" y="8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9"/>
            <p:cNvSpPr/>
            <p:nvPr/>
          </p:nvSpPr>
          <p:spPr>
            <a:xfrm>
              <a:off x="1876950" y="4387475"/>
              <a:ext cx="1050" cy="2525"/>
            </a:xfrm>
            <a:custGeom>
              <a:rect b="b" l="l" r="r" t="t"/>
              <a:pathLst>
                <a:path extrusionOk="0" h="101" w="42">
                  <a:moveTo>
                    <a:pt x="42" y="0"/>
                  </a:moveTo>
                  <a:cubicBezTo>
                    <a:pt x="27" y="34"/>
                    <a:pt x="12" y="67"/>
                    <a:pt x="1" y="100"/>
                  </a:cubicBezTo>
                  <a:cubicBezTo>
                    <a:pt x="12" y="67"/>
                    <a:pt x="27" y="37"/>
                    <a:pt x="42"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9"/>
            <p:cNvSpPr/>
            <p:nvPr/>
          </p:nvSpPr>
          <p:spPr>
            <a:xfrm>
              <a:off x="1875575" y="4396800"/>
              <a:ext cx="200" cy="2425"/>
            </a:xfrm>
            <a:custGeom>
              <a:rect b="b" l="l" r="r" t="t"/>
              <a:pathLst>
                <a:path extrusionOk="0" h="97" w="8">
                  <a:moveTo>
                    <a:pt x="8" y="1"/>
                  </a:moveTo>
                  <a:cubicBezTo>
                    <a:pt x="4" y="27"/>
                    <a:pt x="0" y="56"/>
                    <a:pt x="0" y="86"/>
                  </a:cubicBezTo>
                  <a:cubicBezTo>
                    <a:pt x="0" y="89"/>
                    <a:pt x="0" y="93"/>
                    <a:pt x="0" y="97"/>
                  </a:cubicBezTo>
                  <a:cubicBezTo>
                    <a:pt x="0" y="64"/>
                    <a:pt x="4" y="30"/>
                    <a:pt x="8"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59"/>
            <p:cNvSpPr/>
            <p:nvPr/>
          </p:nvSpPr>
          <p:spPr>
            <a:xfrm>
              <a:off x="1875950" y="4392100"/>
              <a:ext cx="575" cy="2525"/>
            </a:xfrm>
            <a:custGeom>
              <a:rect b="b" l="l" r="r" t="t"/>
              <a:pathLst>
                <a:path extrusionOk="0" h="101" w="23">
                  <a:moveTo>
                    <a:pt x="22" y="0"/>
                  </a:moveTo>
                  <a:cubicBezTo>
                    <a:pt x="11" y="34"/>
                    <a:pt x="4" y="67"/>
                    <a:pt x="0" y="100"/>
                  </a:cubicBezTo>
                  <a:cubicBezTo>
                    <a:pt x="4" y="67"/>
                    <a:pt x="15" y="37"/>
                    <a:pt x="22"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59"/>
            <p:cNvSpPr/>
            <p:nvPr/>
          </p:nvSpPr>
          <p:spPr>
            <a:xfrm>
              <a:off x="2042375" y="4388775"/>
              <a:ext cx="675" cy="2150"/>
            </a:xfrm>
            <a:custGeom>
              <a:rect b="b" l="l" r="r" t="t"/>
              <a:pathLst>
                <a:path extrusionOk="0" h="86" w="27">
                  <a:moveTo>
                    <a:pt x="0" y="0"/>
                  </a:moveTo>
                  <a:cubicBezTo>
                    <a:pt x="11" y="30"/>
                    <a:pt x="15" y="59"/>
                    <a:pt x="26" y="85"/>
                  </a:cubicBezTo>
                  <a:cubicBezTo>
                    <a:pt x="19" y="59"/>
                    <a:pt x="11" y="30"/>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59"/>
            <p:cNvSpPr/>
            <p:nvPr/>
          </p:nvSpPr>
          <p:spPr>
            <a:xfrm>
              <a:off x="2040975" y="4385450"/>
              <a:ext cx="400" cy="850"/>
            </a:xfrm>
            <a:custGeom>
              <a:rect b="b" l="l" r="r" t="t"/>
              <a:pathLst>
                <a:path extrusionOk="0" h="34" w="16">
                  <a:moveTo>
                    <a:pt x="1" y="0"/>
                  </a:moveTo>
                  <a:lnTo>
                    <a:pt x="1" y="4"/>
                  </a:lnTo>
                  <a:cubicBezTo>
                    <a:pt x="4" y="11"/>
                    <a:pt x="8" y="22"/>
                    <a:pt x="15" y="33"/>
                  </a:cubicBezTo>
                  <a:lnTo>
                    <a:pt x="15" y="33"/>
                  </a:lnTo>
                  <a:cubicBezTo>
                    <a:pt x="8" y="22"/>
                    <a:pt x="4" y="11"/>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9"/>
            <p:cNvSpPr/>
            <p:nvPr/>
          </p:nvSpPr>
          <p:spPr>
            <a:xfrm>
              <a:off x="2043950" y="4398200"/>
              <a:ext cx="200" cy="2425"/>
            </a:xfrm>
            <a:custGeom>
              <a:rect b="b" l="l" r="r" t="t"/>
              <a:pathLst>
                <a:path extrusionOk="0" h="97" w="8">
                  <a:moveTo>
                    <a:pt x="7" y="0"/>
                  </a:moveTo>
                  <a:cubicBezTo>
                    <a:pt x="7" y="30"/>
                    <a:pt x="4" y="63"/>
                    <a:pt x="0" y="96"/>
                  </a:cubicBezTo>
                  <a:cubicBezTo>
                    <a:pt x="4" y="67"/>
                    <a:pt x="7" y="41"/>
                    <a:pt x="7" y="11"/>
                  </a:cubicBezTo>
                  <a:lnTo>
                    <a:pt x="7"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9"/>
            <p:cNvSpPr/>
            <p:nvPr/>
          </p:nvSpPr>
          <p:spPr>
            <a:xfrm>
              <a:off x="2043650" y="4402825"/>
              <a:ext cx="125" cy="650"/>
            </a:xfrm>
            <a:custGeom>
              <a:rect b="b" l="l" r="r" t="t"/>
              <a:pathLst>
                <a:path extrusionOk="0" h="26" w="5">
                  <a:moveTo>
                    <a:pt x="5" y="0"/>
                  </a:moveTo>
                  <a:lnTo>
                    <a:pt x="5" y="0"/>
                  </a:lnTo>
                  <a:cubicBezTo>
                    <a:pt x="5" y="8"/>
                    <a:pt x="1" y="15"/>
                    <a:pt x="1" y="26"/>
                  </a:cubicBezTo>
                  <a:cubicBezTo>
                    <a:pt x="1" y="19"/>
                    <a:pt x="5" y="8"/>
                    <a:pt x="5"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9"/>
            <p:cNvSpPr/>
            <p:nvPr/>
          </p:nvSpPr>
          <p:spPr>
            <a:xfrm>
              <a:off x="1878725" y="4398200"/>
              <a:ext cx="25" cy="300"/>
            </a:xfrm>
            <a:custGeom>
              <a:rect b="b" l="l" r="r" t="t"/>
              <a:pathLst>
                <a:path extrusionOk="0" h="12" w="1">
                  <a:moveTo>
                    <a:pt x="0" y="4"/>
                  </a:moveTo>
                  <a:cubicBezTo>
                    <a:pt x="0" y="4"/>
                    <a:pt x="0" y="0"/>
                    <a:pt x="0" y="0"/>
                  </a:cubicBezTo>
                  <a:lnTo>
                    <a:pt x="0" y="8"/>
                  </a:lnTo>
                  <a:cubicBezTo>
                    <a:pt x="0" y="8"/>
                    <a:pt x="0" y="11"/>
                    <a:pt x="0" y="11"/>
                  </a:cubicBezTo>
                  <a:cubicBezTo>
                    <a:pt x="0" y="11"/>
                    <a:pt x="0" y="8"/>
                    <a:pt x="0" y="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9"/>
            <p:cNvSpPr/>
            <p:nvPr/>
          </p:nvSpPr>
          <p:spPr>
            <a:xfrm>
              <a:off x="1878725" y="4392650"/>
              <a:ext cx="25" cy="850"/>
            </a:xfrm>
            <a:custGeom>
              <a:rect b="b" l="l" r="r" t="t"/>
              <a:pathLst>
                <a:path extrusionOk="0" h="34" w="1">
                  <a:moveTo>
                    <a:pt x="0" y="19"/>
                  </a:moveTo>
                  <a:lnTo>
                    <a:pt x="0" y="34"/>
                  </a:lnTo>
                  <a:lnTo>
                    <a:pt x="0" y="30"/>
                  </a:lnTo>
                  <a:lnTo>
                    <a:pt x="0"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9"/>
            <p:cNvSpPr/>
            <p:nvPr/>
          </p:nvSpPr>
          <p:spPr>
            <a:xfrm>
              <a:off x="2039875" y="4385800"/>
              <a:ext cx="25" cy="25"/>
            </a:xfrm>
            <a:custGeom>
              <a:rect b="b" l="l" r="r" t="t"/>
              <a:pathLst>
                <a:path extrusionOk="0" h="1" w="1">
                  <a:moveTo>
                    <a:pt x="0" y="1"/>
                  </a:moveTo>
                  <a:lnTo>
                    <a:pt x="0" y="1"/>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9"/>
            <p:cNvSpPr/>
            <p:nvPr/>
          </p:nvSpPr>
          <p:spPr>
            <a:xfrm>
              <a:off x="1878725" y="4393300"/>
              <a:ext cx="25" cy="575"/>
            </a:xfrm>
            <a:custGeom>
              <a:rect b="b" l="l" r="r" t="t"/>
              <a:pathLst>
                <a:path extrusionOk="0" h="23" w="1">
                  <a:moveTo>
                    <a:pt x="0" y="11"/>
                  </a:moveTo>
                  <a:lnTo>
                    <a:pt x="0" y="0"/>
                  </a:lnTo>
                  <a:lnTo>
                    <a:pt x="0" y="19"/>
                  </a:lnTo>
                  <a:lnTo>
                    <a:pt x="0" y="23"/>
                  </a:lnTo>
                  <a:cubicBezTo>
                    <a:pt x="0" y="19"/>
                    <a:pt x="0" y="15"/>
                    <a:pt x="0" y="1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9"/>
            <p:cNvSpPr/>
            <p:nvPr/>
          </p:nvSpPr>
          <p:spPr>
            <a:xfrm>
              <a:off x="1878725" y="4393575"/>
              <a:ext cx="25" cy="200"/>
            </a:xfrm>
            <a:custGeom>
              <a:rect b="b" l="l" r="r" t="t"/>
              <a:pathLst>
                <a:path extrusionOk="0" h="8" w="1">
                  <a:moveTo>
                    <a:pt x="0" y="8"/>
                  </a:moveTo>
                  <a:lnTo>
                    <a:pt x="0" y="0"/>
                  </a:lnTo>
                  <a:lnTo>
                    <a:pt x="0"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9"/>
            <p:cNvSpPr/>
            <p:nvPr/>
          </p:nvSpPr>
          <p:spPr>
            <a:xfrm>
              <a:off x="2039700" y="4404850"/>
              <a:ext cx="25" cy="400"/>
            </a:xfrm>
            <a:custGeom>
              <a:rect b="b" l="l" r="r" t="t"/>
              <a:pathLst>
                <a:path extrusionOk="0" h="16" w="1">
                  <a:moveTo>
                    <a:pt x="0" y="15"/>
                  </a:moveTo>
                  <a:lnTo>
                    <a:pt x="0" y="15"/>
                  </a:lnTo>
                  <a:cubicBezTo>
                    <a:pt x="0" y="15"/>
                    <a:pt x="0" y="11"/>
                    <a:pt x="0" y="8"/>
                  </a:cubicBezTo>
                  <a:lnTo>
                    <a:pt x="0" y="0"/>
                  </a:lnTo>
                  <a:cubicBezTo>
                    <a:pt x="0" y="0"/>
                    <a:pt x="0" y="11"/>
                    <a:pt x="0" y="1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9"/>
            <p:cNvSpPr/>
            <p:nvPr/>
          </p:nvSpPr>
          <p:spPr>
            <a:xfrm>
              <a:off x="2039700" y="4404475"/>
              <a:ext cx="200" cy="775"/>
            </a:xfrm>
            <a:custGeom>
              <a:rect b="b" l="l" r="r" t="t"/>
              <a:pathLst>
                <a:path extrusionOk="0" h="31" w="8">
                  <a:moveTo>
                    <a:pt x="7" y="1"/>
                  </a:moveTo>
                  <a:cubicBezTo>
                    <a:pt x="4" y="4"/>
                    <a:pt x="4" y="15"/>
                    <a:pt x="0" y="19"/>
                  </a:cubicBezTo>
                  <a:cubicBezTo>
                    <a:pt x="0" y="23"/>
                    <a:pt x="0" y="26"/>
                    <a:pt x="0" y="30"/>
                  </a:cubicBezTo>
                  <a:cubicBezTo>
                    <a:pt x="4" y="19"/>
                    <a:pt x="4" y="12"/>
                    <a:pt x="7"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9"/>
            <p:cNvSpPr/>
            <p:nvPr/>
          </p:nvSpPr>
          <p:spPr>
            <a:xfrm>
              <a:off x="1876025" y="4385525"/>
              <a:ext cx="168500" cy="72075"/>
            </a:xfrm>
            <a:custGeom>
              <a:rect b="b" l="l" r="r" t="t"/>
              <a:pathLst>
                <a:path extrusionOk="0" h="2883" w="6740">
                  <a:moveTo>
                    <a:pt x="6599" y="1"/>
                  </a:moveTo>
                  <a:lnTo>
                    <a:pt x="6599" y="12"/>
                  </a:lnTo>
                  <a:lnTo>
                    <a:pt x="6599" y="308"/>
                  </a:lnTo>
                  <a:lnTo>
                    <a:pt x="6599" y="311"/>
                  </a:lnTo>
                  <a:cubicBezTo>
                    <a:pt x="6599" y="370"/>
                    <a:pt x="6595" y="426"/>
                    <a:pt x="6584" y="485"/>
                  </a:cubicBezTo>
                  <a:cubicBezTo>
                    <a:pt x="6580" y="504"/>
                    <a:pt x="6577" y="526"/>
                    <a:pt x="6569" y="544"/>
                  </a:cubicBezTo>
                  <a:cubicBezTo>
                    <a:pt x="6562" y="581"/>
                    <a:pt x="6558" y="618"/>
                    <a:pt x="6543" y="655"/>
                  </a:cubicBezTo>
                  <a:cubicBezTo>
                    <a:pt x="6543" y="655"/>
                    <a:pt x="6543" y="655"/>
                    <a:pt x="6543" y="659"/>
                  </a:cubicBezTo>
                  <a:cubicBezTo>
                    <a:pt x="6529" y="714"/>
                    <a:pt x="6506" y="770"/>
                    <a:pt x="6477" y="821"/>
                  </a:cubicBezTo>
                  <a:lnTo>
                    <a:pt x="6477" y="829"/>
                  </a:lnTo>
                  <a:lnTo>
                    <a:pt x="6477" y="833"/>
                  </a:lnTo>
                  <a:cubicBezTo>
                    <a:pt x="6477" y="833"/>
                    <a:pt x="6477" y="836"/>
                    <a:pt x="6477" y="836"/>
                  </a:cubicBezTo>
                  <a:lnTo>
                    <a:pt x="6466" y="858"/>
                  </a:lnTo>
                  <a:cubicBezTo>
                    <a:pt x="6447" y="888"/>
                    <a:pt x="6432" y="918"/>
                    <a:pt x="6414" y="943"/>
                  </a:cubicBezTo>
                  <a:cubicBezTo>
                    <a:pt x="6407" y="962"/>
                    <a:pt x="6395" y="980"/>
                    <a:pt x="6384" y="995"/>
                  </a:cubicBezTo>
                  <a:cubicBezTo>
                    <a:pt x="6377" y="1006"/>
                    <a:pt x="6370" y="1017"/>
                    <a:pt x="6362" y="1028"/>
                  </a:cubicBezTo>
                  <a:cubicBezTo>
                    <a:pt x="6359" y="1032"/>
                    <a:pt x="6355" y="1036"/>
                    <a:pt x="6351" y="1039"/>
                  </a:cubicBezTo>
                  <a:cubicBezTo>
                    <a:pt x="6325" y="1076"/>
                    <a:pt x="6296" y="1113"/>
                    <a:pt x="6262" y="1150"/>
                  </a:cubicBezTo>
                  <a:cubicBezTo>
                    <a:pt x="6262" y="1154"/>
                    <a:pt x="6259" y="1158"/>
                    <a:pt x="6255" y="1161"/>
                  </a:cubicBezTo>
                  <a:cubicBezTo>
                    <a:pt x="6251" y="1165"/>
                    <a:pt x="6240" y="1176"/>
                    <a:pt x="6233" y="1184"/>
                  </a:cubicBezTo>
                  <a:cubicBezTo>
                    <a:pt x="6207" y="1213"/>
                    <a:pt x="6181" y="1243"/>
                    <a:pt x="6148" y="1272"/>
                  </a:cubicBezTo>
                  <a:cubicBezTo>
                    <a:pt x="6129" y="1287"/>
                    <a:pt x="6115" y="1306"/>
                    <a:pt x="6096" y="1324"/>
                  </a:cubicBezTo>
                  <a:lnTo>
                    <a:pt x="6092" y="1328"/>
                  </a:lnTo>
                  <a:cubicBezTo>
                    <a:pt x="6070" y="1346"/>
                    <a:pt x="6044" y="1365"/>
                    <a:pt x="6026" y="1383"/>
                  </a:cubicBezTo>
                  <a:lnTo>
                    <a:pt x="6000" y="1405"/>
                  </a:lnTo>
                  <a:cubicBezTo>
                    <a:pt x="5989" y="1413"/>
                    <a:pt x="5974" y="1420"/>
                    <a:pt x="5963" y="1431"/>
                  </a:cubicBezTo>
                  <a:cubicBezTo>
                    <a:pt x="5945" y="1446"/>
                    <a:pt x="5930" y="1461"/>
                    <a:pt x="5911" y="1476"/>
                  </a:cubicBezTo>
                  <a:cubicBezTo>
                    <a:pt x="5904" y="1483"/>
                    <a:pt x="5893" y="1487"/>
                    <a:pt x="5885" y="1494"/>
                  </a:cubicBezTo>
                  <a:cubicBezTo>
                    <a:pt x="5837" y="1527"/>
                    <a:pt x="5786" y="1561"/>
                    <a:pt x="5730" y="1594"/>
                  </a:cubicBezTo>
                  <a:cubicBezTo>
                    <a:pt x="5719" y="1601"/>
                    <a:pt x="5708" y="1612"/>
                    <a:pt x="5693" y="1620"/>
                  </a:cubicBezTo>
                  <a:cubicBezTo>
                    <a:pt x="5660" y="1638"/>
                    <a:pt x="5627" y="1657"/>
                    <a:pt x="5593" y="1675"/>
                  </a:cubicBezTo>
                  <a:cubicBezTo>
                    <a:pt x="5571" y="1686"/>
                    <a:pt x="5549" y="1697"/>
                    <a:pt x="5527" y="1709"/>
                  </a:cubicBezTo>
                  <a:cubicBezTo>
                    <a:pt x="5505" y="1720"/>
                    <a:pt x="5486" y="1734"/>
                    <a:pt x="5464" y="1745"/>
                  </a:cubicBezTo>
                  <a:lnTo>
                    <a:pt x="5449" y="1753"/>
                  </a:lnTo>
                  <a:cubicBezTo>
                    <a:pt x="5423" y="1764"/>
                    <a:pt x="5397" y="1775"/>
                    <a:pt x="5372" y="1786"/>
                  </a:cubicBezTo>
                  <a:lnTo>
                    <a:pt x="5301" y="1816"/>
                  </a:lnTo>
                  <a:cubicBezTo>
                    <a:pt x="5283" y="1827"/>
                    <a:pt x="5264" y="1834"/>
                    <a:pt x="5246" y="1842"/>
                  </a:cubicBezTo>
                  <a:cubicBezTo>
                    <a:pt x="5227" y="1849"/>
                    <a:pt x="5209" y="1860"/>
                    <a:pt x="5187" y="1867"/>
                  </a:cubicBezTo>
                  <a:cubicBezTo>
                    <a:pt x="5105" y="1901"/>
                    <a:pt x="5020" y="1930"/>
                    <a:pt x="4932" y="1960"/>
                  </a:cubicBezTo>
                  <a:lnTo>
                    <a:pt x="4913" y="1964"/>
                  </a:lnTo>
                  <a:cubicBezTo>
                    <a:pt x="4862" y="1982"/>
                    <a:pt x="4806" y="1997"/>
                    <a:pt x="4751" y="2012"/>
                  </a:cubicBezTo>
                  <a:cubicBezTo>
                    <a:pt x="4710" y="2023"/>
                    <a:pt x="4669" y="2034"/>
                    <a:pt x="4629" y="2045"/>
                  </a:cubicBezTo>
                  <a:cubicBezTo>
                    <a:pt x="4584" y="2056"/>
                    <a:pt x="4551" y="2063"/>
                    <a:pt x="4510" y="2071"/>
                  </a:cubicBezTo>
                  <a:cubicBezTo>
                    <a:pt x="4451" y="2082"/>
                    <a:pt x="4392" y="2097"/>
                    <a:pt x="4329" y="2108"/>
                  </a:cubicBezTo>
                  <a:cubicBezTo>
                    <a:pt x="4289" y="2115"/>
                    <a:pt x="4248" y="2123"/>
                    <a:pt x="4207" y="2126"/>
                  </a:cubicBezTo>
                  <a:cubicBezTo>
                    <a:pt x="4144" y="2137"/>
                    <a:pt x="4089" y="2148"/>
                    <a:pt x="4026" y="2156"/>
                  </a:cubicBezTo>
                  <a:cubicBezTo>
                    <a:pt x="3982" y="2159"/>
                    <a:pt x="3934" y="2163"/>
                    <a:pt x="3889" y="2167"/>
                  </a:cubicBezTo>
                  <a:cubicBezTo>
                    <a:pt x="3830" y="2174"/>
                    <a:pt x="3775" y="2182"/>
                    <a:pt x="3716" y="2185"/>
                  </a:cubicBezTo>
                  <a:cubicBezTo>
                    <a:pt x="3671" y="2185"/>
                    <a:pt x="3620" y="2189"/>
                    <a:pt x="3572" y="2189"/>
                  </a:cubicBezTo>
                  <a:cubicBezTo>
                    <a:pt x="3516" y="2193"/>
                    <a:pt x="3461" y="2196"/>
                    <a:pt x="3405" y="2196"/>
                  </a:cubicBezTo>
                  <a:lnTo>
                    <a:pt x="3350" y="2196"/>
                  </a:lnTo>
                  <a:cubicBezTo>
                    <a:pt x="2962" y="2196"/>
                    <a:pt x="2574" y="2156"/>
                    <a:pt x="2197" y="2074"/>
                  </a:cubicBezTo>
                  <a:cubicBezTo>
                    <a:pt x="2134" y="2060"/>
                    <a:pt x="2075" y="2041"/>
                    <a:pt x="2012" y="2026"/>
                  </a:cubicBezTo>
                  <a:cubicBezTo>
                    <a:pt x="1971" y="2015"/>
                    <a:pt x="1930" y="2008"/>
                    <a:pt x="1890" y="1997"/>
                  </a:cubicBezTo>
                  <a:cubicBezTo>
                    <a:pt x="1834" y="1978"/>
                    <a:pt x="1779" y="1960"/>
                    <a:pt x="1727" y="1941"/>
                  </a:cubicBezTo>
                  <a:cubicBezTo>
                    <a:pt x="1686" y="1927"/>
                    <a:pt x="1649" y="1916"/>
                    <a:pt x="1612" y="1904"/>
                  </a:cubicBezTo>
                  <a:cubicBezTo>
                    <a:pt x="1557" y="1882"/>
                    <a:pt x="1502" y="1856"/>
                    <a:pt x="1446" y="1834"/>
                  </a:cubicBezTo>
                  <a:cubicBezTo>
                    <a:pt x="1417" y="1819"/>
                    <a:pt x="1380" y="1808"/>
                    <a:pt x="1350" y="1794"/>
                  </a:cubicBezTo>
                  <a:cubicBezTo>
                    <a:pt x="1265" y="1757"/>
                    <a:pt x="1180" y="1712"/>
                    <a:pt x="1099" y="1668"/>
                  </a:cubicBezTo>
                  <a:cubicBezTo>
                    <a:pt x="1021" y="1624"/>
                    <a:pt x="943" y="1575"/>
                    <a:pt x="873" y="1527"/>
                  </a:cubicBezTo>
                  <a:cubicBezTo>
                    <a:pt x="847" y="1509"/>
                    <a:pt x="829" y="1494"/>
                    <a:pt x="807" y="1476"/>
                  </a:cubicBezTo>
                  <a:cubicBezTo>
                    <a:pt x="759" y="1442"/>
                    <a:pt x="714" y="1409"/>
                    <a:pt x="674" y="1376"/>
                  </a:cubicBezTo>
                  <a:cubicBezTo>
                    <a:pt x="651" y="1354"/>
                    <a:pt x="629" y="1332"/>
                    <a:pt x="607" y="1309"/>
                  </a:cubicBezTo>
                  <a:cubicBezTo>
                    <a:pt x="574" y="1280"/>
                    <a:pt x="537" y="1246"/>
                    <a:pt x="507" y="1213"/>
                  </a:cubicBezTo>
                  <a:cubicBezTo>
                    <a:pt x="485" y="1191"/>
                    <a:pt x="467" y="1169"/>
                    <a:pt x="448" y="1143"/>
                  </a:cubicBezTo>
                  <a:cubicBezTo>
                    <a:pt x="419" y="1110"/>
                    <a:pt x="393" y="1080"/>
                    <a:pt x="367" y="1047"/>
                  </a:cubicBezTo>
                  <a:cubicBezTo>
                    <a:pt x="345" y="1017"/>
                    <a:pt x="337" y="995"/>
                    <a:pt x="322" y="969"/>
                  </a:cubicBezTo>
                  <a:cubicBezTo>
                    <a:pt x="308" y="943"/>
                    <a:pt x="282" y="906"/>
                    <a:pt x="263" y="877"/>
                  </a:cubicBezTo>
                  <a:cubicBezTo>
                    <a:pt x="245" y="844"/>
                    <a:pt x="237" y="821"/>
                    <a:pt x="226" y="796"/>
                  </a:cubicBezTo>
                  <a:cubicBezTo>
                    <a:pt x="215" y="766"/>
                    <a:pt x="197" y="729"/>
                    <a:pt x="186" y="699"/>
                  </a:cubicBezTo>
                  <a:cubicBezTo>
                    <a:pt x="175" y="666"/>
                    <a:pt x="171" y="644"/>
                    <a:pt x="164" y="614"/>
                  </a:cubicBezTo>
                  <a:cubicBezTo>
                    <a:pt x="160" y="607"/>
                    <a:pt x="156" y="596"/>
                    <a:pt x="156" y="585"/>
                  </a:cubicBezTo>
                  <a:cubicBezTo>
                    <a:pt x="149" y="563"/>
                    <a:pt x="141" y="540"/>
                    <a:pt x="138" y="518"/>
                  </a:cubicBezTo>
                  <a:cubicBezTo>
                    <a:pt x="134" y="504"/>
                    <a:pt x="134" y="489"/>
                    <a:pt x="130" y="474"/>
                  </a:cubicBezTo>
                  <a:lnTo>
                    <a:pt x="130" y="463"/>
                  </a:lnTo>
                  <a:cubicBezTo>
                    <a:pt x="127" y="433"/>
                    <a:pt x="127" y="404"/>
                    <a:pt x="123" y="374"/>
                  </a:cubicBezTo>
                  <a:lnTo>
                    <a:pt x="123" y="337"/>
                  </a:lnTo>
                  <a:cubicBezTo>
                    <a:pt x="123" y="334"/>
                    <a:pt x="123" y="330"/>
                    <a:pt x="123" y="326"/>
                  </a:cubicBezTo>
                  <a:lnTo>
                    <a:pt x="123" y="315"/>
                  </a:lnTo>
                  <a:lnTo>
                    <a:pt x="123" y="8"/>
                  </a:lnTo>
                  <a:cubicBezTo>
                    <a:pt x="112" y="34"/>
                    <a:pt x="104" y="56"/>
                    <a:pt x="97" y="78"/>
                  </a:cubicBezTo>
                  <a:cubicBezTo>
                    <a:pt x="82" y="112"/>
                    <a:pt x="67" y="145"/>
                    <a:pt x="56" y="178"/>
                  </a:cubicBezTo>
                  <a:cubicBezTo>
                    <a:pt x="45" y="212"/>
                    <a:pt x="45" y="234"/>
                    <a:pt x="38" y="263"/>
                  </a:cubicBezTo>
                  <a:cubicBezTo>
                    <a:pt x="30" y="293"/>
                    <a:pt x="19" y="330"/>
                    <a:pt x="16" y="363"/>
                  </a:cubicBezTo>
                  <a:cubicBezTo>
                    <a:pt x="8" y="396"/>
                    <a:pt x="8" y="419"/>
                    <a:pt x="8" y="448"/>
                  </a:cubicBezTo>
                  <a:cubicBezTo>
                    <a:pt x="5" y="478"/>
                    <a:pt x="1" y="515"/>
                    <a:pt x="1" y="548"/>
                  </a:cubicBezTo>
                  <a:lnTo>
                    <a:pt x="1" y="940"/>
                  </a:lnTo>
                  <a:cubicBezTo>
                    <a:pt x="1" y="943"/>
                    <a:pt x="1" y="947"/>
                    <a:pt x="1" y="951"/>
                  </a:cubicBezTo>
                  <a:cubicBezTo>
                    <a:pt x="1" y="984"/>
                    <a:pt x="8" y="1017"/>
                    <a:pt x="12" y="1054"/>
                  </a:cubicBezTo>
                  <a:cubicBezTo>
                    <a:pt x="16" y="1088"/>
                    <a:pt x="16" y="1110"/>
                    <a:pt x="19" y="1139"/>
                  </a:cubicBezTo>
                  <a:cubicBezTo>
                    <a:pt x="27" y="1169"/>
                    <a:pt x="38" y="1206"/>
                    <a:pt x="45" y="1239"/>
                  </a:cubicBezTo>
                  <a:cubicBezTo>
                    <a:pt x="56" y="1272"/>
                    <a:pt x="60" y="1298"/>
                    <a:pt x="71" y="1328"/>
                  </a:cubicBezTo>
                  <a:cubicBezTo>
                    <a:pt x="79" y="1357"/>
                    <a:pt x="97" y="1394"/>
                    <a:pt x="112" y="1428"/>
                  </a:cubicBezTo>
                  <a:cubicBezTo>
                    <a:pt x="127" y="1461"/>
                    <a:pt x="134" y="1483"/>
                    <a:pt x="149" y="1513"/>
                  </a:cubicBezTo>
                  <a:cubicBezTo>
                    <a:pt x="164" y="1538"/>
                    <a:pt x="189" y="1575"/>
                    <a:pt x="212" y="1609"/>
                  </a:cubicBezTo>
                  <a:cubicBezTo>
                    <a:pt x="230" y="1642"/>
                    <a:pt x="245" y="1664"/>
                    <a:pt x="263" y="1690"/>
                  </a:cubicBezTo>
                  <a:cubicBezTo>
                    <a:pt x="282" y="1716"/>
                    <a:pt x="315" y="1757"/>
                    <a:pt x="345" y="1790"/>
                  </a:cubicBezTo>
                  <a:cubicBezTo>
                    <a:pt x="363" y="1816"/>
                    <a:pt x="382" y="1838"/>
                    <a:pt x="404" y="1864"/>
                  </a:cubicBezTo>
                  <a:cubicBezTo>
                    <a:pt x="437" y="1897"/>
                    <a:pt x="474" y="1930"/>
                    <a:pt x="511" y="1964"/>
                  </a:cubicBezTo>
                  <a:cubicBezTo>
                    <a:pt x="533" y="1986"/>
                    <a:pt x="555" y="2008"/>
                    <a:pt x="581" y="2030"/>
                  </a:cubicBezTo>
                  <a:cubicBezTo>
                    <a:pt x="622" y="2067"/>
                    <a:pt x="670" y="2100"/>
                    <a:pt x="714" y="2134"/>
                  </a:cubicBezTo>
                  <a:cubicBezTo>
                    <a:pt x="740" y="2152"/>
                    <a:pt x="762" y="2171"/>
                    <a:pt x="785" y="2189"/>
                  </a:cubicBezTo>
                  <a:cubicBezTo>
                    <a:pt x="858" y="2237"/>
                    <a:pt x="940" y="2289"/>
                    <a:pt x="1021" y="2333"/>
                  </a:cubicBezTo>
                  <a:cubicBezTo>
                    <a:pt x="1674" y="2700"/>
                    <a:pt x="2518" y="2882"/>
                    <a:pt x="3362" y="2882"/>
                  </a:cubicBezTo>
                  <a:cubicBezTo>
                    <a:pt x="4245" y="2882"/>
                    <a:pt x="5126" y="2684"/>
                    <a:pt x="5789" y="2289"/>
                  </a:cubicBezTo>
                  <a:cubicBezTo>
                    <a:pt x="5871" y="2241"/>
                    <a:pt x="5945" y="2189"/>
                    <a:pt x="6015" y="2137"/>
                  </a:cubicBezTo>
                  <a:cubicBezTo>
                    <a:pt x="6037" y="2123"/>
                    <a:pt x="6059" y="2104"/>
                    <a:pt x="6081" y="2086"/>
                  </a:cubicBezTo>
                  <a:cubicBezTo>
                    <a:pt x="6126" y="2052"/>
                    <a:pt x="6170" y="2015"/>
                    <a:pt x="6211" y="1982"/>
                  </a:cubicBezTo>
                  <a:cubicBezTo>
                    <a:pt x="6233" y="1960"/>
                    <a:pt x="6255" y="1934"/>
                    <a:pt x="6277" y="1912"/>
                  </a:cubicBezTo>
                  <a:cubicBezTo>
                    <a:pt x="6310" y="1879"/>
                    <a:pt x="6344" y="1849"/>
                    <a:pt x="6373" y="1816"/>
                  </a:cubicBezTo>
                  <a:cubicBezTo>
                    <a:pt x="6395" y="1790"/>
                    <a:pt x="6414" y="1764"/>
                    <a:pt x="6432" y="1738"/>
                  </a:cubicBezTo>
                  <a:cubicBezTo>
                    <a:pt x="6458" y="1705"/>
                    <a:pt x="6488" y="1675"/>
                    <a:pt x="6510" y="1642"/>
                  </a:cubicBezTo>
                  <a:cubicBezTo>
                    <a:pt x="6525" y="1616"/>
                    <a:pt x="6540" y="1587"/>
                    <a:pt x="6554" y="1561"/>
                  </a:cubicBezTo>
                  <a:cubicBezTo>
                    <a:pt x="6569" y="1535"/>
                    <a:pt x="6595" y="1494"/>
                    <a:pt x="6610" y="1461"/>
                  </a:cubicBezTo>
                  <a:cubicBezTo>
                    <a:pt x="6628" y="1428"/>
                    <a:pt x="6636" y="1409"/>
                    <a:pt x="6647" y="1380"/>
                  </a:cubicBezTo>
                  <a:cubicBezTo>
                    <a:pt x="6658" y="1354"/>
                    <a:pt x="6673" y="1313"/>
                    <a:pt x="6684" y="1280"/>
                  </a:cubicBezTo>
                  <a:cubicBezTo>
                    <a:pt x="6695" y="1246"/>
                    <a:pt x="6699" y="1224"/>
                    <a:pt x="6706" y="1195"/>
                  </a:cubicBezTo>
                  <a:cubicBezTo>
                    <a:pt x="6713" y="1161"/>
                    <a:pt x="6721" y="1128"/>
                    <a:pt x="6728" y="1095"/>
                  </a:cubicBezTo>
                  <a:cubicBezTo>
                    <a:pt x="6732" y="1062"/>
                    <a:pt x="6732" y="1039"/>
                    <a:pt x="6736" y="1010"/>
                  </a:cubicBezTo>
                  <a:cubicBezTo>
                    <a:pt x="6736" y="980"/>
                    <a:pt x="6739" y="951"/>
                    <a:pt x="6739" y="925"/>
                  </a:cubicBezTo>
                  <a:lnTo>
                    <a:pt x="6724" y="518"/>
                  </a:lnTo>
                  <a:cubicBezTo>
                    <a:pt x="6724" y="548"/>
                    <a:pt x="6721" y="574"/>
                    <a:pt x="6717" y="603"/>
                  </a:cubicBezTo>
                  <a:cubicBezTo>
                    <a:pt x="6721" y="570"/>
                    <a:pt x="6724" y="537"/>
                    <a:pt x="6724" y="507"/>
                  </a:cubicBezTo>
                  <a:cubicBezTo>
                    <a:pt x="6724" y="474"/>
                    <a:pt x="6717" y="437"/>
                    <a:pt x="6713" y="404"/>
                  </a:cubicBezTo>
                  <a:cubicBezTo>
                    <a:pt x="6710" y="370"/>
                    <a:pt x="6710" y="345"/>
                    <a:pt x="6706" y="319"/>
                  </a:cubicBezTo>
                  <a:cubicBezTo>
                    <a:pt x="6699" y="289"/>
                    <a:pt x="6687" y="248"/>
                    <a:pt x="6680" y="215"/>
                  </a:cubicBezTo>
                  <a:cubicBezTo>
                    <a:pt x="6669" y="182"/>
                    <a:pt x="6665" y="160"/>
                    <a:pt x="6654" y="130"/>
                  </a:cubicBezTo>
                  <a:cubicBezTo>
                    <a:pt x="6647" y="101"/>
                    <a:pt x="6628" y="64"/>
                    <a:pt x="6614" y="30"/>
                  </a:cubicBezTo>
                  <a:cubicBezTo>
                    <a:pt x="6610" y="19"/>
                    <a:pt x="6602" y="8"/>
                    <a:pt x="6599" y="1"/>
                  </a:cubicBezTo>
                  <a:close/>
                </a:path>
              </a:pathLst>
            </a:custGeom>
            <a:solidFill>
              <a:srgbClr val="73EB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9"/>
            <p:cNvSpPr/>
            <p:nvPr/>
          </p:nvSpPr>
          <p:spPr>
            <a:xfrm>
              <a:off x="1879825" y="4400975"/>
              <a:ext cx="23500" cy="26350"/>
            </a:xfrm>
            <a:custGeom>
              <a:rect b="b" l="l" r="r" t="t"/>
              <a:pathLst>
                <a:path extrusionOk="0" h="1054" w="940">
                  <a:moveTo>
                    <a:pt x="0" y="0"/>
                  </a:moveTo>
                  <a:cubicBezTo>
                    <a:pt x="8" y="26"/>
                    <a:pt x="12" y="52"/>
                    <a:pt x="23" y="81"/>
                  </a:cubicBezTo>
                  <a:cubicBezTo>
                    <a:pt x="34" y="115"/>
                    <a:pt x="52" y="152"/>
                    <a:pt x="63" y="178"/>
                  </a:cubicBezTo>
                  <a:cubicBezTo>
                    <a:pt x="74" y="207"/>
                    <a:pt x="82" y="226"/>
                    <a:pt x="100" y="259"/>
                  </a:cubicBezTo>
                  <a:cubicBezTo>
                    <a:pt x="119" y="292"/>
                    <a:pt x="145" y="329"/>
                    <a:pt x="159" y="355"/>
                  </a:cubicBezTo>
                  <a:cubicBezTo>
                    <a:pt x="174" y="381"/>
                    <a:pt x="182" y="399"/>
                    <a:pt x="204" y="433"/>
                  </a:cubicBezTo>
                  <a:cubicBezTo>
                    <a:pt x="230" y="466"/>
                    <a:pt x="259" y="495"/>
                    <a:pt x="285" y="529"/>
                  </a:cubicBezTo>
                  <a:cubicBezTo>
                    <a:pt x="304" y="555"/>
                    <a:pt x="322" y="577"/>
                    <a:pt x="344" y="599"/>
                  </a:cubicBezTo>
                  <a:cubicBezTo>
                    <a:pt x="374" y="632"/>
                    <a:pt x="411" y="662"/>
                    <a:pt x="444" y="695"/>
                  </a:cubicBezTo>
                  <a:cubicBezTo>
                    <a:pt x="466" y="717"/>
                    <a:pt x="488" y="739"/>
                    <a:pt x="511" y="758"/>
                  </a:cubicBezTo>
                  <a:cubicBezTo>
                    <a:pt x="551" y="795"/>
                    <a:pt x="596" y="828"/>
                    <a:pt x="644" y="861"/>
                  </a:cubicBezTo>
                  <a:cubicBezTo>
                    <a:pt x="666" y="876"/>
                    <a:pt x="684" y="895"/>
                    <a:pt x="710" y="913"/>
                  </a:cubicBezTo>
                  <a:cubicBezTo>
                    <a:pt x="780" y="961"/>
                    <a:pt x="858" y="1009"/>
                    <a:pt x="939" y="1054"/>
                  </a:cubicBezTo>
                  <a:lnTo>
                    <a:pt x="939" y="1042"/>
                  </a:lnTo>
                  <a:cubicBezTo>
                    <a:pt x="758" y="943"/>
                    <a:pt x="588" y="821"/>
                    <a:pt x="437" y="680"/>
                  </a:cubicBezTo>
                  <a:cubicBezTo>
                    <a:pt x="300" y="555"/>
                    <a:pt x="185" y="410"/>
                    <a:pt x="97" y="248"/>
                  </a:cubicBezTo>
                  <a:cubicBezTo>
                    <a:pt x="56" y="166"/>
                    <a:pt x="26" y="85"/>
                    <a:pt x="0" y="0"/>
                  </a:cubicBezTo>
                  <a:close/>
                </a:path>
              </a:pathLst>
            </a:custGeom>
            <a:solidFill>
              <a:srgbClr val="FFCF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9"/>
            <p:cNvSpPr/>
            <p:nvPr/>
          </p:nvSpPr>
          <p:spPr>
            <a:xfrm>
              <a:off x="2040050" y="4403550"/>
              <a:ext cx="25" cy="25"/>
            </a:xfrm>
            <a:custGeom>
              <a:rect b="b" l="l" r="r" t="t"/>
              <a:pathLst>
                <a:path extrusionOk="0" fill="none" h="1" w="1">
                  <a:moveTo>
                    <a:pt x="1" y="1"/>
                  </a:moveTo>
                  <a:lnTo>
                    <a:pt x="1" y="1"/>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9"/>
            <p:cNvSpPr/>
            <p:nvPr/>
          </p:nvSpPr>
          <p:spPr>
            <a:xfrm>
              <a:off x="2039600" y="4405225"/>
              <a:ext cx="125" cy="300"/>
            </a:xfrm>
            <a:custGeom>
              <a:rect b="b" l="l" r="r" t="t"/>
              <a:pathLst>
                <a:path extrusionOk="0" fill="none" h="12" w="5">
                  <a:moveTo>
                    <a:pt x="4" y="0"/>
                  </a:moveTo>
                  <a:cubicBezTo>
                    <a:pt x="4" y="4"/>
                    <a:pt x="4" y="8"/>
                    <a:pt x="0" y="1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9"/>
            <p:cNvSpPr/>
            <p:nvPr/>
          </p:nvSpPr>
          <p:spPr>
            <a:xfrm>
              <a:off x="2039700" y="4404950"/>
              <a:ext cx="100" cy="300"/>
            </a:xfrm>
            <a:custGeom>
              <a:rect b="b" l="l" r="r" t="t"/>
              <a:pathLst>
                <a:path extrusionOk="0" fill="none" h="12" w="4">
                  <a:moveTo>
                    <a:pt x="0" y="11"/>
                  </a:moveTo>
                  <a:cubicBezTo>
                    <a:pt x="0" y="7"/>
                    <a:pt x="0" y="4"/>
                    <a:pt x="4" y="0"/>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9"/>
            <p:cNvSpPr/>
            <p:nvPr/>
          </p:nvSpPr>
          <p:spPr>
            <a:xfrm>
              <a:off x="2035800" y="440975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9"/>
            <p:cNvSpPr/>
            <p:nvPr/>
          </p:nvSpPr>
          <p:spPr>
            <a:xfrm>
              <a:off x="2035525" y="4409750"/>
              <a:ext cx="300" cy="475"/>
            </a:xfrm>
            <a:custGeom>
              <a:rect b="b" l="l" r="r" t="t"/>
              <a:pathLst>
                <a:path extrusionOk="0" fill="none" h="19" w="12">
                  <a:moveTo>
                    <a:pt x="12" y="0"/>
                  </a:moveTo>
                  <a:cubicBezTo>
                    <a:pt x="8" y="8"/>
                    <a:pt x="4" y="11"/>
                    <a:pt x="1" y="19"/>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9"/>
            <p:cNvSpPr/>
            <p:nvPr/>
          </p:nvSpPr>
          <p:spPr>
            <a:xfrm>
              <a:off x="2039775" y="4393575"/>
              <a:ext cx="1225" cy="7775"/>
            </a:xfrm>
            <a:custGeom>
              <a:rect b="b" l="l" r="r" t="t"/>
              <a:pathLst>
                <a:path extrusionOk="0" fill="none" h="311" w="49">
                  <a:moveTo>
                    <a:pt x="49" y="0"/>
                  </a:moveTo>
                  <a:cubicBezTo>
                    <a:pt x="45" y="104"/>
                    <a:pt x="30" y="207"/>
                    <a:pt x="1" y="31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9"/>
            <p:cNvSpPr/>
            <p:nvPr/>
          </p:nvSpPr>
          <p:spPr>
            <a:xfrm>
              <a:off x="1886575" y="4327500"/>
              <a:ext cx="146400" cy="77000"/>
            </a:xfrm>
            <a:custGeom>
              <a:rect b="b" l="l" r="r" t="t"/>
              <a:pathLst>
                <a:path extrusionOk="0" h="3080" w="5856">
                  <a:moveTo>
                    <a:pt x="2936" y="1"/>
                  </a:moveTo>
                  <a:cubicBezTo>
                    <a:pt x="2241" y="1"/>
                    <a:pt x="1546" y="158"/>
                    <a:pt x="1024" y="470"/>
                  </a:cubicBezTo>
                  <a:cubicBezTo>
                    <a:pt x="0" y="1084"/>
                    <a:pt x="22" y="2056"/>
                    <a:pt x="1076" y="2647"/>
                  </a:cubicBezTo>
                  <a:cubicBezTo>
                    <a:pt x="1590" y="2936"/>
                    <a:pt x="2255" y="3079"/>
                    <a:pt x="2919" y="3079"/>
                  </a:cubicBezTo>
                  <a:cubicBezTo>
                    <a:pt x="3614" y="3079"/>
                    <a:pt x="4309" y="2922"/>
                    <a:pt x="4831" y="2610"/>
                  </a:cubicBezTo>
                  <a:cubicBezTo>
                    <a:pt x="5855" y="1997"/>
                    <a:pt x="5829" y="1024"/>
                    <a:pt x="4780" y="433"/>
                  </a:cubicBezTo>
                  <a:cubicBezTo>
                    <a:pt x="4265" y="144"/>
                    <a:pt x="3601" y="1"/>
                    <a:pt x="293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9"/>
            <p:cNvSpPr/>
            <p:nvPr/>
          </p:nvSpPr>
          <p:spPr>
            <a:xfrm>
              <a:off x="1933425" y="4352100"/>
              <a:ext cx="52700" cy="27800"/>
            </a:xfrm>
            <a:custGeom>
              <a:rect b="b" l="l" r="r" t="t"/>
              <a:pathLst>
                <a:path extrusionOk="0" h="1112" w="2108">
                  <a:moveTo>
                    <a:pt x="1052" y="1"/>
                  </a:moveTo>
                  <a:cubicBezTo>
                    <a:pt x="803" y="1"/>
                    <a:pt x="554" y="57"/>
                    <a:pt x="366" y="170"/>
                  </a:cubicBezTo>
                  <a:cubicBezTo>
                    <a:pt x="0" y="392"/>
                    <a:pt x="8" y="743"/>
                    <a:pt x="388" y="957"/>
                  </a:cubicBezTo>
                  <a:cubicBezTo>
                    <a:pt x="573" y="1060"/>
                    <a:pt x="811" y="1112"/>
                    <a:pt x="1050" y="1112"/>
                  </a:cubicBezTo>
                  <a:cubicBezTo>
                    <a:pt x="1299" y="1112"/>
                    <a:pt x="1549" y="1056"/>
                    <a:pt x="1738" y="942"/>
                  </a:cubicBezTo>
                  <a:cubicBezTo>
                    <a:pt x="2107" y="721"/>
                    <a:pt x="2100" y="369"/>
                    <a:pt x="1719" y="159"/>
                  </a:cubicBezTo>
                  <a:cubicBezTo>
                    <a:pt x="1534" y="53"/>
                    <a:pt x="1293" y="1"/>
                    <a:pt x="1052" y="1"/>
                  </a:cubicBezTo>
                  <a:close/>
                </a:path>
              </a:pathLst>
            </a:custGeom>
            <a:solidFill>
              <a:srgbClr val="34C6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9"/>
            <p:cNvSpPr/>
            <p:nvPr/>
          </p:nvSpPr>
          <p:spPr>
            <a:xfrm>
              <a:off x="1878725" y="4324900"/>
              <a:ext cx="162275" cy="115650"/>
            </a:xfrm>
            <a:custGeom>
              <a:rect b="b" l="l" r="r" t="t"/>
              <a:pathLst>
                <a:path extrusionOk="0" h="4626" w="6491">
                  <a:moveTo>
                    <a:pt x="3252" y="105"/>
                  </a:moveTo>
                  <a:cubicBezTo>
                    <a:pt x="3915" y="105"/>
                    <a:pt x="4579" y="248"/>
                    <a:pt x="5094" y="537"/>
                  </a:cubicBezTo>
                  <a:cubicBezTo>
                    <a:pt x="6147" y="1128"/>
                    <a:pt x="6169" y="2101"/>
                    <a:pt x="5149" y="2714"/>
                  </a:cubicBezTo>
                  <a:cubicBezTo>
                    <a:pt x="4625" y="3026"/>
                    <a:pt x="3929" y="3183"/>
                    <a:pt x="3234" y="3183"/>
                  </a:cubicBezTo>
                  <a:cubicBezTo>
                    <a:pt x="2570" y="3183"/>
                    <a:pt x="1906" y="3040"/>
                    <a:pt x="1394" y="2751"/>
                  </a:cubicBezTo>
                  <a:cubicBezTo>
                    <a:pt x="340" y="2160"/>
                    <a:pt x="314" y="1188"/>
                    <a:pt x="1338" y="574"/>
                  </a:cubicBezTo>
                  <a:cubicBezTo>
                    <a:pt x="1862" y="262"/>
                    <a:pt x="2557" y="105"/>
                    <a:pt x="3252" y="105"/>
                  </a:cubicBezTo>
                  <a:close/>
                  <a:moveTo>
                    <a:pt x="2713" y="4596"/>
                  </a:moveTo>
                  <a:cubicBezTo>
                    <a:pt x="2772" y="4599"/>
                    <a:pt x="2831" y="4603"/>
                    <a:pt x="2898" y="4607"/>
                  </a:cubicBezTo>
                  <a:cubicBezTo>
                    <a:pt x="2831" y="4603"/>
                    <a:pt x="2769" y="4599"/>
                    <a:pt x="2709" y="4596"/>
                  </a:cubicBezTo>
                  <a:close/>
                  <a:moveTo>
                    <a:pt x="3238" y="1"/>
                  </a:moveTo>
                  <a:cubicBezTo>
                    <a:pt x="3074" y="1"/>
                    <a:pt x="2909" y="9"/>
                    <a:pt x="2746" y="27"/>
                  </a:cubicBezTo>
                  <a:lnTo>
                    <a:pt x="2709" y="31"/>
                  </a:lnTo>
                  <a:cubicBezTo>
                    <a:pt x="2528" y="53"/>
                    <a:pt x="2351" y="82"/>
                    <a:pt x="2174" y="119"/>
                  </a:cubicBezTo>
                  <a:lnTo>
                    <a:pt x="2162" y="123"/>
                  </a:lnTo>
                  <a:cubicBezTo>
                    <a:pt x="2100" y="138"/>
                    <a:pt x="2040" y="153"/>
                    <a:pt x="1981" y="167"/>
                  </a:cubicBezTo>
                  <a:cubicBezTo>
                    <a:pt x="1944" y="178"/>
                    <a:pt x="1907" y="190"/>
                    <a:pt x="1874" y="201"/>
                  </a:cubicBezTo>
                  <a:cubicBezTo>
                    <a:pt x="1837" y="208"/>
                    <a:pt x="1815" y="215"/>
                    <a:pt x="1789" y="227"/>
                  </a:cubicBezTo>
                  <a:cubicBezTo>
                    <a:pt x="1730" y="245"/>
                    <a:pt x="1671" y="264"/>
                    <a:pt x="1619" y="282"/>
                  </a:cubicBezTo>
                  <a:lnTo>
                    <a:pt x="1597" y="289"/>
                  </a:lnTo>
                  <a:cubicBezTo>
                    <a:pt x="1405" y="360"/>
                    <a:pt x="1224" y="448"/>
                    <a:pt x="1046" y="556"/>
                  </a:cubicBezTo>
                  <a:cubicBezTo>
                    <a:pt x="1035" y="559"/>
                    <a:pt x="1028" y="567"/>
                    <a:pt x="1017" y="574"/>
                  </a:cubicBezTo>
                  <a:lnTo>
                    <a:pt x="983" y="596"/>
                  </a:lnTo>
                  <a:cubicBezTo>
                    <a:pt x="932" y="626"/>
                    <a:pt x="884" y="659"/>
                    <a:pt x="832" y="696"/>
                  </a:cubicBezTo>
                  <a:lnTo>
                    <a:pt x="813" y="711"/>
                  </a:lnTo>
                  <a:cubicBezTo>
                    <a:pt x="710" y="785"/>
                    <a:pt x="614" y="870"/>
                    <a:pt x="525" y="958"/>
                  </a:cubicBezTo>
                  <a:cubicBezTo>
                    <a:pt x="506" y="977"/>
                    <a:pt x="488" y="995"/>
                    <a:pt x="470" y="1018"/>
                  </a:cubicBezTo>
                  <a:cubicBezTo>
                    <a:pt x="462" y="1025"/>
                    <a:pt x="455" y="1036"/>
                    <a:pt x="447" y="1043"/>
                  </a:cubicBezTo>
                  <a:cubicBezTo>
                    <a:pt x="385" y="1114"/>
                    <a:pt x="329" y="1188"/>
                    <a:pt x="277" y="1265"/>
                  </a:cubicBezTo>
                  <a:cubicBezTo>
                    <a:pt x="270" y="1273"/>
                    <a:pt x="266" y="1280"/>
                    <a:pt x="263" y="1287"/>
                  </a:cubicBezTo>
                  <a:cubicBezTo>
                    <a:pt x="259" y="1291"/>
                    <a:pt x="251" y="1302"/>
                    <a:pt x="248" y="1313"/>
                  </a:cubicBezTo>
                  <a:cubicBezTo>
                    <a:pt x="240" y="1321"/>
                    <a:pt x="229" y="1343"/>
                    <a:pt x="218" y="1358"/>
                  </a:cubicBezTo>
                  <a:cubicBezTo>
                    <a:pt x="178" y="1432"/>
                    <a:pt x="141" y="1509"/>
                    <a:pt x="107" y="1590"/>
                  </a:cubicBezTo>
                  <a:cubicBezTo>
                    <a:pt x="96" y="1620"/>
                    <a:pt x="85" y="1653"/>
                    <a:pt x="74" y="1683"/>
                  </a:cubicBezTo>
                  <a:cubicBezTo>
                    <a:pt x="70" y="1701"/>
                    <a:pt x="67" y="1716"/>
                    <a:pt x="59" y="1731"/>
                  </a:cubicBezTo>
                  <a:cubicBezTo>
                    <a:pt x="56" y="1746"/>
                    <a:pt x="48" y="1772"/>
                    <a:pt x="44" y="1794"/>
                  </a:cubicBezTo>
                  <a:cubicBezTo>
                    <a:pt x="41" y="1812"/>
                    <a:pt x="37" y="1831"/>
                    <a:pt x="33" y="1849"/>
                  </a:cubicBezTo>
                  <a:cubicBezTo>
                    <a:pt x="19" y="1908"/>
                    <a:pt x="11" y="1967"/>
                    <a:pt x="7" y="2027"/>
                  </a:cubicBezTo>
                  <a:cubicBezTo>
                    <a:pt x="0" y="2086"/>
                    <a:pt x="0" y="2134"/>
                    <a:pt x="0" y="2163"/>
                  </a:cubicBezTo>
                  <a:lnTo>
                    <a:pt x="0" y="2714"/>
                  </a:lnTo>
                  <a:lnTo>
                    <a:pt x="0" y="2733"/>
                  </a:lnTo>
                  <a:lnTo>
                    <a:pt x="0" y="2740"/>
                  </a:lnTo>
                  <a:lnTo>
                    <a:pt x="0" y="2759"/>
                  </a:lnTo>
                  <a:lnTo>
                    <a:pt x="0" y="2803"/>
                  </a:lnTo>
                  <a:cubicBezTo>
                    <a:pt x="0" y="2836"/>
                    <a:pt x="4" y="2866"/>
                    <a:pt x="7" y="2895"/>
                  </a:cubicBezTo>
                  <a:lnTo>
                    <a:pt x="7" y="2906"/>
                  </a:lnTo>
                  <a:cubicBezTo>
                    <a:pt x="15" y="2943"/>
                    <a:pt x="22" y="2980"/>
                    <a:pt x="30" y="3017"/>
                  </a:cubicBezTo>
                  <a:cubicBezTo>
                    <a:pt x="30" y="3028"/>
                    <a:pt x="37" y="3036"/>
                    <a:pt x="37" y="3047"/>
                  </a:cubicBezTo>
                  <a:cubicBezTo>
                    <a:pt x="63" y="3132"/>
                    <a:pt x="96" y="3213"/>
                    <a:pt x="137" y="3291"/>
                  </a:cubicBezTo>
                  <a:cubicBezTo>
                    <a:pt x="226" y="3457"/>
                    <a:pt x="340" y="3601"/>
                    <a:pt x="477" y="3727"/>
                  </a:cubicBezTo>
                  <a:cubicBezTo>
                    <a:pt x="628" y="3867"/>
                    <a:pt x="799" y="3989"/>
                    <a:pt x="980" y="4089"/>
                  </a:cubicBezTo>
                  <a:lnTo>
                    <a:pt x="980" y="4100"/>
                  </a:lnTo>
                  <a:cubicBezTo>
                    <a:pt x="1061" y="4145"/>
                    <a:pt x="1142" y="4185"/>
                    <a:pt x="1227" y="4226"/>
                  </a:cubicBezTo>
                  <a:cubicBezTo>
                    <a:pt x="1261" y="4241"/>
                    <a:pt x="1294" y="4252"/>
                    <a:pt x="1327" y="4267"/>
                  </a:cubicBezTo>
                  <a:cubicBezTo>
                    <a:pt x="1383" y="4289"/>
                    <a:pt x="1434" y="4311"/>
                    <a:pt x="1493" y="4333"/>
                  </a:cubicBezTo>
                  <a:cubicBezTo>
                    <a:pt x="1530" y="4348"/>
                    <a:pt x="1567" y="4359"/>
                    <a:pt x="1604" y="4370"/>
                  </a:cubicBezTo>
                  <a:cubicBezTo>
                    <a:pt x="1660" y="4389"/>
                    <a:pt x="1715" y="4411"/>
                    <a:pt x="1771" y="4426"/>
                  </a:cubicBezTo>
                  <a:cubicBezTo>
                    <a:pt x="1811" y="4437"/>
                    <a:pt x="1852" y="4448"/>
                    <a:pt x="1893" y="4459"/>
                  </a:cubicBezTo>
                  <a:cubicBezTo>
                    <a:pt x="1952" y="4474"/>
                    <a:pt x="2011" y="4488"/>
                    <a:pt x="2074" y="4503"/>
                  </a:cubicBezTo>
                  <a:cubicBezTo>
                    <a:pt x="2440" y="4581"/>
                    <a:pt x="2809" y="4625"/>
                    <a:pt x="3182" y="4625"/>
                  </a:cubicBezTo>
                  <a:cubicBezTo>
                    <a:pt x="3197" y="4625"/>
                    <a:pt x="3212" y="4625"/>
                    <a:pt x="3227" y="4625"/>
                  </a:cubicBezTo>
                  <a:lnTo>
                    <a:pt x="3282" y="4625"/>
                  </a:lnTo>
                  <a:cubicBezTo>
                    <a:pt x="3342" y="4625"/>
                    <a:pt x="3393" y="4621"/>
                    <a:pt x="3449" y="4621"/>
                  </a:cubicBezTo>
                  <a:cubicBezTo>
                    <a:pt x="3497" y="4621"/>
                    <a:pt x="3549" y="4621"/>
                    <a:pt x="3597" y="4614"/>
                  </a:cubicBezTo>
                  <a:cubicBezTo>
                    <a:pt x="3652" y="4610"/>
                    <a:pt x="3711" y="4603"/>
                    <a:pt x="3767" y="4599"/>
                  </a:cubicBezTo>
                  <a:cubicBezTo>
                    <a:pt x="3815" y="4596"/>
                    <a:pt x="3859" y="4592"/>
                    <a:pt x="3907" y="4584"/>
                  </a:cubicBezTo>
                  <a:cubicBezTo>
                    <a:pt x="3966" y="4577"/>
                    <a:pt x="4025" y="4570"/>
                    <a:pt x="4084" y="4559"/>
                  </a:cubicBezTo>
                  <a:cubicBezTo>
                    <a:pt x="4125" y="4551"/>
                    <a:pt x="4170" y="4548"/>
                    <a:pt x="4210" y="4540"/>
                  </a:cubicBezTo>
                  <a:cubicBezTo>
                    <a:pt x="4269" y="4529"/>
                    <a:pt x="4328" y="4514"/>
                    <a:pt x="4391" y="4503"/>
                  </a:cubicBezTo>
                  <a:cubicBezTo>
                    <a:pt x="4428" y="4492"/>
                    <a:pt x="4469" y="4485"/>
                    <a:pt x="4506" y="4477"/>
                  </a:cubicBezTo>
                  <a:cubicBezTo>
                    <a:pt x="4543" y="4466"/>
                    <a:pt x="4587" y="4455"/>
                    <a:pt x="4628" y="4444"/>
                  </a:cubicBezTo>
                  <a:cubicBezTo>
                    <a:pt x="4683" y="4429"/>
                    <a:pt x="4739" y="4414"/>
                    <a:pt x="4790" y="4396"/>
                  </a:cubicBezTo>
                  <a:cubicBezTo>
                    <a:pt x="4798" y="4396"/>
                    <a:pt x="4802" y="4392"/>
                    <a:pt x="4809" y="4392"/>
                  </a:cubicBezTo>
                  <a:cubicBezTo>
                    <a:pt x="4894" y="4363"/>
                    <a:pt x="4983" y="4333"/>
                    <a:pt x="5064" y="4300"/>
                  </a:cubicBezTo>
                  <a:cubicBezTo>
                    <a:pt x="5082" y="4292"/>
                    <a:pt x="5101" y="4281"/>
                    <a:pt x="5119" y="4274"/>
                  </a:cubicBezTo>
                  <a:cubicBezTo>
                    <a:pt x="5138" y="4267"/>
                    <a:pt x="5156" y="4259"/>
                    <a:pt x="5179" y="4248"/>
                  </a:cubicBezTo>
                  <a:lnTo>
                    <a:pt x="5245" y="4222"/>
                  </a:lnTo>
                  <a:cubicBezTo>
                    <a:pt x="5271" y="4207"/>
                    <a:pt x="5297" y="4200"/>
                    <a:pt x="5323" y="4185"/>
                  </a:cubicBezTo>
                  <a:lnTo>
                    <a:pt x="5338" y="4178"/>
                  </a:lnTo>
                  <a:cubicBezTo>
                    <a:pt x="5360" y="4167"/>
                    <a:pt x="5382" y="4156"/>
                    <a:pt x="5400" y="4145"/>
                  </a:cubicBezTo>
                  <a:cubicBezTo>
                    <a:pt x="5423" y="4134"/>
                    <a:pt x="5445" y="4122"/>
                    <a:pt x="5467" y="4108"/>
                  </a:cubicBezTo>
                  <a:cubicBezTo>
                    <a:pt x="5500" y="4089"/>
                    <a:pt x="5533" y="4074"/>
                    <a:pt x="5567" y="4056"/>
                  </a:cubicBezTo>
                  <a:cubicBezTo>
                    <a:pt x="5578" y="4049"/>
                    <a:pt x="5593" y="4037"/>
                    <a:pt x="5604" y="4030"/>
                  </a:cubicBezTo>
                  <a:cubicBezTo>
                    <a:pt x="5659" y="3997"/>
                    <a:pt x="5711" y="3963"/>
                    <a:pt x="5759" y="3927"/>
                  </a:cubicBezTo>
                  <a:cubicBezTo>
                    <a:pt x="5766" y="3923"/>
                    <a:pt x="5777" y="3919"/>
                    <a:pt x="5785" y="3912"/>
                  </a:cubicBezTo>
                  <a:cubicBezTo>
                    <a:pt x="5803" y="3897"/>
                    <a:pt x="5818" y="3882"/>
                    <a:pt x="5837" y="3867"/>
                  </a:cubicBezTo>
                  <a:cubicBezTo>
                    <a:pt x="5848" y="3856"/>
                    <a:pt x="5862" y="3849"/>
                    <a:pt x="5870" y="3842"/>
                  </a:cubicBezTo>
                  <a:lnTo>
                    <a:pt x="5896" y="3816"/>
                  </a:lnTo>
                  <a:cubicBezTo>
                    <a:pt x="5918" y="3797"/>
                    <a:pt x="5944" y="3782"/>
                    <a:pt x="5966" y="3764"/>
                  </a:cubicBezTo>
                  <a:lnTo>
                    <a:pt x="5970" y="3760"/>
                  </a:lnTo>
                  <a:cubicBezTo>
                    <a:pt x="5988" y="3742"/>
                    <a:pt x="6003" y="3723"/>
                    <a:pt x="6021" y="3705"/>
                  </a:cubicBezTo>
                  <a:cubicBezTo>
                    <a:pt x="6051" y="3675"/>
                    <a:pt x="6080" y="3649"/>
                    <a:pt x="6106" y="3620"/>
                  </a:cubicBezTo>
                  <a:cubicBezTo>
                    <a:pt x="6114" y="3612"/>
                    <a:pt x="6121" y="3605"/>
                    <a:pt x="6129" y="3598"/>
                  </a:cubicBezTo>
                  <a:cubicBezTo>
                    <a:pt x="6136" y="3590"/>
                    <a:pt x="6132" y="3590"/>
                    <a:pt x="6136" y="3586"/>
                  </a:cubicBezTo>
                  <a:cubicBezTo>
                    <a:pt x="6169" y="3550"/>
                    <a:pt x="6199" y="3513"/>
                    <a:pt x="6225" y="3472"/>
                  </a:cubicBezTo>
                  <a:cubicBezTo>
                    <a:pt x="6228" y="3468"/>
                    <a:pt x="6232" y="3464"/>
                    <a:pt x="6232" y="3461"/>
                  </a:cubicBezTo>
                  <a:cubicBezTo>
                    <a:pt x="6234" y="3459"/>
                    <a:pt x="6237" y="3456"/>
                    <a:pt x="6240" y="3453"/>
                  </a:cubicBezTo>
                  <a:lnTo>
                    <a:pt x="6240" y="3453"/>
                  </a:lnTo>
                  <a:cubicBezTo>
                    <a:pt x="6240" y="3453"/>
                    <a:pt x="6240" y="3453"/>
                    <a:pt x="6239" y="3453"/>
                  </a:cubicBezTo>
                  <a:cubicBezTo>
                    <a:pt x="6240" y="3453"/>
                    <a:pt x="6240" y="3453"/>
                    <a:pt x="6240" y="3453"/>
                  </a:cubicBezTo>
                  <a:lnTo>
                    <a:pt x="6240" y="3453"/>
                  </a:lnTo>
                  <a:cubicBezTo>
                    <a:pt x="6240" y="3453"/>
                    <a:pt x="6240" y="3453"/>
                    <a:pt x="6240" y="3453"/>
                  </a:cubicBezTo>
                  <a:lnTo>
                    <a:pt x="6240" y="3453"/>
                  </a:lnTo>
                  <a:cubicBezTo>
                    <a:pt x="6251" y="3438"/>
                    <a:pt x="6262" y="3416"/>
                    <a:pt x="6276" y="3398"/>
                  </a:cubicBezTo>
                  <a:lnTo>
                    <a:pt x="6276" y="3398"/>
                  </a:lnTo>
                  <a:cubicBezTo>
                    <a:pt x="6262" y="3420"/>
                    <a:pt x="6251" y="3438"/>
                    <a:pt x="6240" y="3453"/>
                  </a:cubicBezTo>
                  <a:lnTo>
                    <a:pt x="6240" y="3453"/>
                  </a:lnTo>
                  <a:cubicBezTo>
                    <a:pt x="6246" y="3447"/>
                    <a:pt x="6253" y="3439"/>
                    <a:pt x="6258" y="3431"/>
                  </a:cubicBezTo>
                  <a:cubicBezTo>
                    <a:pt x="6265" y="3419"/>
                    <a:pt x="6271" y="3408"/>
                    <a:pt x="6277" y="3397"/>
                  </a:cubicBezTo>
                  <a:lnTo>
                    <a:pt x="6277" y="3397"/>
                  </a:lnTo>
                  <a:cubicBezTo>
                    <a:pt x="6277" y="3397"/>
                    <a:pt x="6277" y="3398"/>
                    <a:pt x="6276" y="3398"/>
                  </a:cubicBezTo>
                  <a:lnTo>
                    <a:pt x="6287" y="3380"/>
                  </a:lnTo>
                  <a:lnTo>
                    <a:pt x="6287" y="3380"/>
                  </a:lnTo>
                  <a:cubicBezTo>
                    <a:pt x="6284" y="3386"/>
                    <a:pt x="6281" y="3391"/>
                    <a:pt x="6277" y="3397"/>
                  </a:cubicBezTo>
                  <a:lnTo>
                    <a:pt x="6277" y="3397"/>
                  </a:lnTo>
                  <a:cubicBezTo>
                    <a:pt x="6281" y="3393"/>
                    <a:pt x="6284" y="3386"/>
                    <a:pt x="6287" y="3379"/>
                  </a:cubicBezTo>
                  <a:lnTo>
                    <a:pt x="6287" y="3379"/>
                  </a:lnTo>
                  <a:cubicBezTo>
                    <a:pt x="6287" y="3379"/>
                    <a:pt x="6287" y="3379"/>
                    <a:pt x="6287" y="3379"/>
                  </a:cubicBezTo>
                  <a:cubicBezTo>
                    <a:pt x="6306" y="3354"/>
                    <a:pt x="6321" y="3324"/>
                    <a:pt x="6336" y="3294"/>
                  </a:cubicBezTo>
                  <a:lnTo>
                    <a:pt x="6350" y="3272"/>
                  </a:lnTo>
                  <a:cubicBezTo>
                    <a:pt x="6350" y="3269"/>
                    <a:pt x="6350" y="3269"/>
                    <a:pt x="6350" y="3269"/>
                  </a:cubicBezTo>
                  <a:lnTo>
                    <a:pt x="6350" y="3261"/>
                  </a:lnTo>
                  <a:lnTo>
                    <a:pt x="6350" y="3258"/>
                  </a:lnTo>
                  <a:cubicBezTo>
                    <a:pt x="6380" y="3206"/>
                    <a:pt x="6402" y="3150"/>
                    <a:pt x="6417" y="3091"/>
                  </a:cubicBezTo>
                  <a:cubicBezTo>
                    <a:pt x="6417" y="3091"/>
                    <a:pt x="6417" y="3091"/>
                    <a:pt x="6417" y="3087"/>
                  </a:cubicBezTo>
                  <a:cubicBezTo>
                    <a:pt x="6428" y="3051"/>
                    <a:pt x="6435" y="3014"/>
                    <a:pt x="6443" y="2977"/>
                  </a:cubicBezTo>
                  <a:cubicBezTo>
                    <a:pt x="6450" y="2958"/>
                    <a:pt x="6454" y="2940"/>
                    <a:pt x="6458" y="2921"/>
                  </a:cubicBezTo>
                  <a:cubicBezTo>
                    <a:pt x="6469" y="2862"/>
                    <a:pt x="6472" y="2803"/>
                    <a:pt x="6472" y="2747"/>
                  </a:cubicBezTo>
                  <a:lnTo>
                    <a:pt x="6472" y="2744"/>
                  </a:lnTo>
                  <a:lnTo>
                    <a:pt x="6472" y="2448"/>
                  </a:lnTo>
                  <a:lnTo>
                    <a:pt x="6491" y="2141"/>
                  </a:lnTo>
                  <a:cubicBezTo>
                    <a:pt x="6491" y="2101"/>
                    <a:pt x="6487" y="2064"/>
                    <a:pt x="6483" y="2034"/>
                  </a:cubicBezTo>
                  <a:cubicBezTo>
                    <a:pt x="6483" y="1990"/>
                    <a:pt x="6476" y="1949"/>
                    <a:pt x="6469" y="1905"/>
                  </a:cubicBezTo>
                  <a:cubicBezTo>
                    <a:pt x="6469" y="1890"/>
                    <a:pt x="6465" y="1875"/>
                    <a:pt x="6461" y="1860"/>
                  </a:cubicBezTo>
                  <a:lnTo>
                    <a:pt x="6461" y="1857"/>
                  </a:lnTo>
                  <a:lnTo>
                    <a:pt x="6461" y="1849"/>
                  </a:lnTo>
                  <a:cubicBezTo>
                    <a:pt x="6458" y="1820"/>
                    <a:pt x="6450" y="1790"/>
                    <a:pt x="6443" y="1764"/>
                  </a:cubicBezTo>
                  <a:cubicBezTo>
                    <a:pt x="6424" y="1698"/>
                    <a:pt x="6409" y="1650"/>
                    <a:pt x="6395" y="1613"/>
                  </a:cubicBezTo>
                  <a:cubicBezTo>
                    <a:pt x="6387" y="1590"/>
                    <a:pt x="6384" y="1579"/>
                    <a:pt x="6384" y="1572"/>
                  </a:cubicBezTo>
                  <a:lnTo>
                    <a:pt x="6380" y="1565"/>
                  </a:lnTo>
                  <a:cubicBezTo>
                    <a:pt x="6302" y="1383"/>
                    <a:pt x="6199" y="1213"/>
                    <a:pt x="6069" y="1062"/>
                  </a:cubicBezTo>
                  <a:cubicBezTo>
                    <a:pt x="6051" y="1040"/>
                    <a:pt x="6032" y="1018"/>
                    <a:pt x="6010" y="995"/>
                  </a:cubicBezTo>
                  <a:lnTo>
                    <a:pt x="6003" y="988"/>
                  </a:lnTo>
                  <a:cubicBezTo>
                    <a:pt x="5992" y="977"/>
                    <a:pt x="5981" y="962"/>
                    <a:pt x="5970" y="951"/>
                  </a:cubicBezTo>
                  <a:cubicBezTo>
                    <a:pt x="5955" y="936"/>
                    <a:pt x="5940" y="925"/>
                    <a:pt x="5929" y="910"/>
                  </a:cubicBezTo>
                  <a:lnTo>
                    <a:pt x="5899" y="884"/>
                  </a:lnTo>
                  <a:cubicBezTo>
                    <a:pt x="5873" y="862"/>
                    <a:pt x="5848" y="836"/>
                    <a:pt x="5822" y="814"/>
                  </a:cubicBezTo>
                  <a:cubicBezTo>
                    <a:pt x="5792" y="788"/>
                    <a:pt x="5763" y="766"/>
                    <a:pt x="5733" y="744"/>
                  </a:cubicBezTo>
                  <a:cubicBezTo>
                    <a:pt x="5703" y="718"/>
                    <a:pt x="5667" y="692"/>
                    <a:pt x="5630" y="666"/>
                  </a:cubicBezTo>
                  <a:cubicBezTo>
                    <a:pt x="5611" y="655"/>
                    <a:pt x="5593" y="641"/>
                    <a:pt x="5574" y="629"/>
                  </a:cubicBezTo>
                  <a:cubicBezTo>
                    <a:pt x="5545" y="607"/>
                    <a:pt x="5511" y="589"/>
                    <a:pt x="5478" y="567"/>
                  </a:cubicBezTo>
                  <a:cubicBezTo>
                    <a:pt x="5445" y="548"/>
                    <a:pt x="5411" y="526"/>
                    <a:pt x="5374" y="507"/>
                  </a:cubicBezTo>
                  <a:lnTo>
                    <a:pt x="5363" y="500"/>
                  </a:lnTo>
                  <a:cubicBezTo>
                    <a:pt x="5116" y="367"/>
                    <a:pt x="4853" y="260"/>
                    <a:pt x="4580" y="182"/>
                  </a:cubicBezTo>
                  <a:lnTo>
                    <a:pt x="4572" y="178"/>
                  </a:lnTo>
                  <a:lnTo>
                    <a:pt x="4510" y="160"/>
                  </a:lnTo>
                  <a:cubicBezTo>
                    <a:pt x="4473" y="153"/>
                    <a:pt x="4425" y="138"/>
                    <a:pt x="4369" y="127"/>
                  </a:cubicBezTo>
                  <a:cubicBezTo>
                    <a:pt x="4303" y="112"/>
                    <a:pt x="4221" y="93"/>
                    <a:pt x="4129" y="79"/>
                  </a:cubicBezTo>
                  <a:cubicBezTo>
                    <a:pt x="3996" y="53"/>
                    <a:pt x="3841" y="31"/>
                    <a:pt x="3671" y="20"/>
                  </a:cubicBezTo>
                  <a:cubicBezTo>
                    <a:pt x="3527" y="7"/>
                    <a:pt x="3382" y="1"/>
                    <a:pt x="3238" y="1"/>
                  </a:cubicBezTo>
                  <a:close/>
                </a:path>
              </a:pathLst>
            </a:custGeom>
            <a:solidFill>
              <a:srgbClr val="1A63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9"/>
            <p:cNvSpPr/>
            <p:nvPr/>
          </p:nvSpPr>
          <p:spPr>
            <a:xfrm>
              <a:off x="1675600" y="4606950"/>
              <a:ext cx="25" cy="25"/>
            </a:xfrm>
            <a:custGeom>
              <a:rect b="b" l="l" r="r" t="t"/>
              <a:pathLst>
                <a:path extrusionOk="0" h="1" w="1">
                  <a:moveTo>
                    <a:pt x="1" y="0"/>
                  </a:moveTo>
                  <a:lnTo>
                    <a:pt x="1" y="0"/>
                  </a:lnTo>
                  <a:lnTo>
                    <a:pt x="1" y="0"/>
                  </a:lnTo>
                  <a:close/>
                </a:path>
              </a:pathLst>
            </a:custGeom>
            <a:solidFill>
              <a:srgbClr val="0E2B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9"/>
            <p:cNvSpPr/>
            <p:nvPr/>
          </p:nvSpPr>
          <p:spPr>
            <a:xfrm>
              <a:off x="1670800" y="4588375"/>
              <a:ext cx="200" cy="1675"/>
            </a:xfrm>
            <a:custGeom>
              <a:rect b="b" l="l" r="r" t="t"/>
              <a:pathLst>
                <a:path extrusionOk="0" h="67" w="8">
                  <a:moveTo>
                    <a:pt x="0" y="0"/>
                  </a:moveTo>
                  <a:cubicBezTo>
                    <a:pt x="0" y="22"/>
                    <a:pt x="4" y="45"/>
                    <a:pt x="8" y="67"/>
                  </a:cubicBezTo>
                  <a:cubicBezTo>
                    <a:pt x="8" y="45"/>
                    <a:pt x="0" y="22"/>
                    <a:pt x="0" y="0"/>
                  </a:cubicBezTo>
                  <a:close/>
                </a:path>
              </a:pathLst>
            </a:custGeom>
            <a:solidFill>
              <a:srgbClr val="E6E9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9"/>
            <p:cNvSpPr/>
            <p:nvPr/>
          </p:nvSpPr>
          <p:spPr>
            <a:xfrm>
              <a:off x="1670625" y="4522025"/>
              <a:ext cx="224575" cy="186575"/>
            </a:xfrm>
            <a:custGeom>
              <a:rect b="b" l="l" r="r" t="t"/>
              <a:pathLst>
                <a:path extrusionOk="0" h="7463" w="8983">
                  <a:moveTo>
                    <a:pt x="0" y="2650"/>
                  </a:moveTo>
                  <a:cubicBezTo>
                    <a:pt x="0" y="2652"/>
                    <a:pt x="0" y="2654"/>
                    <a:pt x="0" y="2656"/>
                  </a:cubicBezTo>
                  <a:lnTo>
                    <a:pt x="0" y="2656"/>
                  </a:lnTo>
                  <a:lnTo>
                    <a:pt x="0" y="2650"/>
                  </a:lnTo>
                  <a:close/>
                  <a:moveTo>
                    <a:pt x="7807" y="0"/>
                  </a:moveTo>
                  <a:cubicBezTo>
                    <a:pt x="7799" y="30"/>
                    <a:pt x="7799" y="52"/>
                    <a:pt x="7788" y="85"/>
                  </a:cubicBezTo>
                  <a:cubicBezTo>
                    <a:pt x="7777" y="119"/>
                    <a:pt x="7759" y="159"/>
                    <a:pt x="7747" y="185"/>
                  </a:cubicBezTo>
                  <a:cubicBezTo>
                    <a:pt x="7736" y="211"/>
                    <a:pt x="7729" y="237"/>
                    <a:pt x="7714" y="266"/>
                  </a:cubicBezTo>
                  <a:cubicBezTo>
                    <a:pt x="7699" y="300"/>
                    <a:pt x="7674" y="340"/>
                    <a:pt x="7659" y="366"/>
                  </a:cubicBezTo>
                  <a:cubicBezTo>
                    <a:pt x="7644" y="392"/>
                    <a:pt x="7629" y="422"/>
                    <a:pt x="7611" y="448"/>
                  </a:cubicBezTo>
                  <a:cubicBezTo>
                    <a:pt x="7589" y="481"/>
                    <a:pt x="7563" y="510"/>
                    <a:pt x="7537" y="544"/>
                  </a:cubicBezTo>
                  <a:cubicBezTo>
                    <a:pt x="7515" y="569"/>
                    <a:pt x="7500" y="595"/>
                    <a:pt x="7478" y="618"/>
                  </a:cubicBezTo>
                  <a:cubicBezTo>
                    <a:pt x="7448" y="654"/>
                    <a:pt x="7411" y="684"/>
                    <a:pt x="7378" y="717"/>
                  </a:cubicBezTo>
                  <a:cubicBezTo>
                    <a:pt x="7359" y="740"/>
                    <a:pt x="7337" y="765"/>
                    <a:pt x="7311" y="784"/>
                  </a:cubicBezTo>
                  <a:cubicBezTo>
                    <a:pt x="7274" y="821"/>
                    <a:pt x="7230" y="858"/>
                    <a:pt x="7182" y="891"/>
                  </a:cubicBezTo>
                  <a:cubicBezTo>
                    <a:pt x="7160" y="910"/>
                    <a:pt x="7141" y="928"/>
                    <a:pt x="7115" y="943"/>
                  </a:cubicBezTo>
                  <a:cubicBezTo>
                    <a:pt x="7045" y="995"/>
                    <a:pt x="6971" y="1046"/>
                    <a:pt x="6890" y="1094"/>
                  </a:cubicBezTo>
                  <a:cubicBezTo>
                    <a:pt x="6227" y="1489"/>
                    <a:pt x="5346" y="1688"/>
                    <a:pt x="4465" y="1688"/>
                  </a:cubicBezTo>
                  <a:cubicBezTo>
                    <a:pt x="3622" y="1688"/>
                    <a:pt x="2778" y="1506"/>
                    <a:pt x="2125" y="1139"/>
                  </a:cubicBezTo>
                  <a:cubicBezTo>
                    <a:pt x="2040" y="1094"/>
                    <a:pt x="1963" y="1043"/>
                    <a:pt x="1889" y="995"/>
                  </a:cubicBezTo>
                  <a:cubicBezTo>
                    <a:pt x="1863" y="976"/>
                    <a:pt x="1841" y="958"/>
                    <a:pt x="1819" y="939"/>
                  </a:cubicBezTo>
                  <a:cubicBezTo>
                    <a:pt x="1771" y="906"/>
                    <a:pt x="1723" y="873"/>
                    <a:pt x="1682" y="836"/>
                  </a:cubicBezTo>
                  <a:cubicBezTo>
                    <a:pt x="1660" y="813"/>
                    <a:pt x="1638" y="791"/>
                    <a:pt x="1612" y="769"/>
                  </a:cubicBezTo>
                  <a:cubicBezTo>
                    <a:pt x="1575" y="736"/>
                    <a:pt x="1541" y="703"/>
                    <a:pt x="1508" y="669"/>
                  </a:cubicBezTo>
                  <a:cubicBezTo>
                    <a:pt x="1486" y="643"/>
                    <a:pt x="1468" y="618"/>
                    <a:pt x="1445" y="595"/>
                  </a:cubicBezTo>
                  <a:cubicBezTo>
                    <a:pt x="1419" y="562"/>
                    <a:pt x="1382" y="521"/>
                    <a:pt x="1364" y="496"/>
                  </a:cubicBezTo>
                  <a:cubicBezTo>
                    <a:pt x="1346" y="470"/>
                    <a:pt x="1334" y="448"/>
                    <a:pt x="1312" y="414"/>
                  </a:cubicBezTo>
                  <a:cubicBezTo>
                    <a:pt x="1294" y="381"/>
                    <a:pt x="1268" y="344"/>
                    <a:pt x="1253" y="318"/>
                  </a:cubicBezTo>
                  <a:cubicBezTo>
                    <a:pt x="1238" y="289"/>
                    <a:pt x="1231" y="263"/>
                    <a:pt x="1216" y="233"/>
                  </a:cubicBezTo>
                  <a:cubicBezTo>
                    <a:pt x="1201" y="200"/>
                    <a:pt x="1183" y="163"/>
                    <a:pt x="1172" y="133"/>
                  </a:cubicBezTo>
                  <a:cubicBezTo>
                    <a:pt x="1161" y="104"/>
                    <a:pt x="1157" y="74"/>
                    <a:pt x="1150" y="45"/>
                  </a:cubicBezTo>
                  <a:cubicBezTo>
                    <a:pt x="1146" y="37"/>
                    <a:pt x="1142" y="26"/>
                    <a:pt x="1139" y="19"/>
                  </a:cubicBezTo>
                  <a:cubicBezTo>
                    <a:pt x="1113" y="45"/>
                    <a:pt x="1087" y="70"/>
                    <a:pt x="1061" y="100"/>
                  </a:cubicBezTo>
                  <a:cubicBezTo>
                    <a:pt x="1005" y="156"/>
                    <a:pt x="946" y="211"/>
                    <a:pt x="902" y="266"/>
                  </a:cubicBezTo>
                  <a:cubicBezTo>
                    <a:pt x="832" y="344"/>
                    <a:pt x="773" y="422"/>
                    <a:pt x="717" y="499"/>
                  </a:cubicBezTo>
                  <a:cubicBezTo>
                    <a:pt x="706" y="514"/>
                    <a:pt x="691" y="533"/>
                    <a:pt x="680" y="551"/>
                  </a:cubicBezTo>
                  <a:cubicBezTo>
                    <a:pt x="617" y="640"/>
                    <a:pt x="558" y="728"/>
                    <a:pt x="510" y="810"/>
                  </a:cubicBezTo>
                  <a:cubicBezTo>
                    <a:pt x="506" y="821"/>
                    <a:pt x="503" y="828"/>
                    <a:pt x="495" y="836"/>
                  </a:cubicBezTo>
                  <a:cubicBezTo>
                    <a:pt x="466" y="895"/>
                    <a:pt x="436" y="947"/>
                    <a:pt x="410" y="998"/>
                  </a:cubicBezTo>
                  <a:lnTo>
                    <a:pt x="377" y="1057"/>
                  </a:lnTo>
                  <a:cubicBezTo>
                    <a:pt x="344" y="1128"/>
                    <a:pt x="318" y="1190"/>
                    <a:pt x="296" y="1239"/>
                  </a:cubicBezTo>
                  <a:cubicBezTo>
                    <a:pt x="296" y="1242"/>
                    <a:pt x="292" y="1246"/>
                    <a:pt x="292" y="1250"/>
                  </a:cubicBezTo>
                  <a:lnTo>
                    <a:pt x="270" y="1301"/>
                  </a:lnTo>
                  <a:cubicBezTo>
                    <a:pt x="263" y="1320"/>
                    <a:pt x="255" y="1342"/>
                    <a:pt x="248" y="1364"/>
                  </a:cubicBezTo>
                  <a:cubicBezTo>
                    <a:pt x="222" y="1427"/>
                    <a:pt x="200" y="1490"/>
                    <a:pt x="181" y="1553"/>
                  </a:cubicBezTo>
                  <a:cubicBezTo>
                    <a:pt x="170" y="1590"/>
                    <a:pt x="155" y="1627"/>
                    <a:pt x="144" y="1667"/>
                  </a:cubicBezTo>
                  <a:cubicBezTo>
                    <a:pt x="118" y="1760"/>
                    <a:pt x="96" y="1856"/>
                    <a:pt x="78" y="1952"/>
                  </a:cubicBezTo>
                  <a:cubicBezTo>
                    <a:pt x="74" y="1963"/>
                    <a:pt x="70" y="1974"/>
                    <a:pt x="67" y="1989"/>
                  </a:cubicBezTo>
                  <a:cubicBezTo>
                    <a:pt x="41" y="2122"/>
                    <a:pt x="26" y="2255"/>
                    <a:pt x="19" y="2388"/>
                  </a:cubicBezTo>
                  <a:cubicBezTo>
                    <a:pt x="15" y="2410"/>
                    <a:pt x="15" y="2432"/>
                    <a:pt x="15" y="2451"/>
                  </a:cubicBezTo>
                  <a:cubicBezTo>
                    <a:pt x="11" y="2517"/>
                    <a:pt x="7" y="2584"/>
                    <a:pt x="7" y="2654"/>
                  </a:cubicBezTo>
                  <a:cubicBezTo>
                    <a:pt x="7" y="2676"/>
                    <a:pt x="11" y="2699"/>
                    <a:pt x="7" y="2717"/>
                  </a:cubicBezTo>
                  <a:cubicBezTo>
                    <a:pt x="4" y="2697"/>
                    <a:pt x="1" y="2676"/>
                    <a:pt x="0" y="2656"/>
                  </a:cubicBezTo>
                  <a:lnTo>
                    <a:pt x="0" y="2656"/>
                  </a:lnTo>
                  <a:lnTo>
                    <a:pt x="26" y="4591"/>
                  </a:lnTo>
                  <a:cubicBezTo>
                    <a:pt x="26" y="4683"/>
                    <a:pt x="33" y="4772"/>
                    <a:pt x="44" y="4861"/>
                  </a:cubicBezTo>
                  <a:cubicBezTo>
                    <a:pt x="48" y="4876"/>
                    <a:pt x="48" y="4890"/>
                    <a:pt x="52" y="4902"/>
                  </a:cubicBezTo>
                  <a:cubicBezTo>
                    <a:pt x="52" y="4916"/>
                    <a:pt x="56" y="4935"/>
                    <a:pt x="59" y="4953"/>
                  </a:cubicBezTo>
                  <a:cubicBezTo>
                    <a:pt x="63" y="4968"/>
                    <a:pt x="67" y="4983"/>
                    <a:pt x="67" y="4998"/>
                  </a:cubicBezTo>
                  <a:cubicBezTo>
                    <a:pt x="78" y="5046"/>
                    <a:pt x="89" y="5097"/>
                    <a:pt x="104" y="5145"/>
                  </a:cubicBezTo>
                  <a:lnTo>
                    <a:pt x="107" y="5153"/>
                  </a:lnTo>
                  <a:cubicBezTo>
                    <a:pt x="111" y="5157"/>
                    <a:pt x="111" y="5160"/>
                    <a:pt x="111" y="5160"/>
                  </a:cubicBezTo>
                  <a:cubicBezTo>
                    <a:pt x="115" y="5171"/>
                    <a:pt x="118" y="5179"/>
                    <a:pt x="122" y="5190"/>
                  </a:cubicBezTo>
                  <a:cubicBezTo>
                    <a:pt x="133" y="5227"/>
                    <a:pt x="148" y="5267"/>
                    <a:pt x="166" y="5316"/>
                  </a:cubicBezTo>
                  <a:cubicBezTo>
                    <a:pt x="174" y="5338"/>
                    <a:pt x="181" y="5356"/>
                    <a:pt x="192" y="5382"/>
                  </a:cubicBezTo>
                  <a:cubicBezTo>
                    <a:pt x="203" y="5408"/>
                    <a:pt x="214" y="5430"/>
                    <a:pt x="226" y="5456"/>
                  </a:cubicBezTo>
                  <a:cubicBezTo>
                    <a:pt x="244" y="5497"/>
                    <a:pt x="263" y="5530"/>
                    <a:pt x="277" y="5563"/>
                  </a:cubicBezTo>
                  <a:lnTo>
                    <a:pt x="299" y="5600"/>
                  </a:lnTo>
                  <a:cubicBezTo>
                    <a:pt x="333" y="5659"/>
                    <a:pt x="366" y="5711"/>
                    <a:pt x="392" y="5752"/>
                  </a:cubicBezTo>
                  <a:lnTo>
                    <a:pt x="403" y="5766"/>
                  </a:lnTo>
                  <a:cubicBezTo>
                    <a:pt x="407" y="5770"/>
                    <a:pt x="410" y="5774"/>
                    <a:pt x="410" y="5774"/>
                  </a:cubicBezTo>
                  <a:lnTo>
                    <a:pt x="429" y="5803"/>
                  </a:lnTo>
                  <a:cubicBezTo>
                    <a:pt x="447" y="5826"/>
                    <a:pt x="466" y="5851"/>
                    <a:pt x="488" y="5881"/>
                  </a:cubicBezTo>
                  <a:cubicBezTo>
                    <a:pt x="503" y="5900"/>
                    <a:pt x="514" y="5914"/>
                    <a:pt x="532" y="5940"/>
                  </a:cubicBezTo>
                  <a:cubicBezTo>
                    <a:pt x="551" y="5966"/>
                    <a:pt x="573" y="5985"/>
                    <a:pt x="591" y="6010"/>
                  </a:cubicBezTo>
                  <a:cubicBezTo>
                    <a:pt x="614" y="6036"/>
                    <a:pt x="640" y="6062"/>
                    <a:pt x="658" y="6084"/>
                  </a:cubicBezTo>
                  <a:cubicBezTo>
                    <a:pt x="677" y="6103"/>
                    <a:pt x="695" y="6125"/>
                    <a:pt x="717" y="6147"/>
                  </a:cubicBezTo>
                  <a:cubicBezTo>
                    <a:pt x="754" y="6184"/>
                    <a:pt x="795" y="6225"/>
                    <a:pt x="839" y="6262"/>
                  </a:cubicBezTo>
                  <a:cubicBezTo>
                    <a:pt x="847" y="6269"/>
                    <a:pt x="854" y="6277"/>
                    <a:pt x="861" y="6284"/>
                  </a:cubicBezTo>
                  <a:lnTo>
                    <a:pt x="869" y="6291"/>
                  </a:lnTo>
                  <a:lnTo>
                    <a:pt x="887" y="6310"/>
                  </a:lnTo>
                  <a:cubicBezTo>
                    <a:pt x="1028" y="6428"/>
                    <a:pt x="1176" y="6539"/>
                    <a:pt x="1331" y="6635"/>
                  </a:cubicBezTo>
                  <a:lnTo>
                    <a:pt x="1364" y="6657"/>
                  </a:lnTo>
                  <a:cubicBezTo>
                    <a:pt x="1412" y="6687"/>
                    <a:pt x="1464" y="6716"/>
                    <a:pt x="1523" y="6750"/>
                  </a:cubicBezTo>
                  <a:cubicBezTo>
                    <a:pt x="1704" y="6849"/>
                    <a:pt x="1889" y="6938"/>
                    <a:pt x="2077" y="7016"/>
                  </a:cubicBezTo>
                  <a:lnTo>
                    <a:pt x="2137" y="7038"/>
                  </a:lnTo>
                  <a:cubicBezTo>
                    <a:pt x="2303" y="7101"/>
                    <a:pt x="2462" y="7156"/>
                    <a:pt x="2621" y="7201"/>
                  </a:cubicBezTo>
                  <a:lnTo>
                    <a:pt x="2643" y="7208"/>
                  </a:lnTo>
                  <a:cubicBezTo>
                    <a:pt x="2691" y="7227"/>
                    <a:pt x="2750" y="7241"/>
                    <a:pt x="2806" y="7256"/>
                  </a:cubicBezTo>
                  <a:cubicBezTo>
                    <a:pt x="2839" y="7263"/>
                    <a:pt x="2872" y="7271"/>
                    <a:pt x="2909" y="7278"/>
                  </a:cubicBezTo>
                  <a:lnTo>
                    <a:pt x="2968" y="7293"/>
                  </a:lnTo>
                  <a:cubicBezTo>
                    <a:pt x="2979" y="7297"/>
                    <a:pt x="2994" y="7297"/>
                    <a:pt x="3005" y="7300"/>
                  </a:cubicBezTo>
                  <a:cubicBezTo>
                    <a:pt x="3098" y="7319"/>
                    <a:pt x="3186" y="7337"/>
                    <a:pt x="3275" y="7352"/>
                  </a:cubicBezTo>
                  <a:cubicBezTo>
                    <a:pt x="3312" y="7360"/>
                    <a:pt x="3349" y="7367"/>
                    <a:pt x="3386" y="7371"/>
                  </a:cubicBezTo>
                  <a:cubicBezTo>
                    <a:pt x="3504" y="7393"/>
                    <a:pt x="3615" y="7408"/>
                    <a:pt x="3719" y="7419"/>
                  </a:cubicBezTo>
                  <a:lnTo>
                    <a:pt x="3778" y="7422"/>
                  </a:lnTo>
                  <a:cubicBezTo>
                    <a:pt x="3829" y="7430"/>
                    <a:pt x="3874" y="7433"/>
                    <a:pt x="3922" y="7437"/>
                  </a:cubicBezTo>
                  <a:cubicBezTo>
                    <a:pt x="4114" y="7454"/>
                    <a:pt x="4308" y="7462"/>
                    <a:pt x="4503" y="7462"/>
                  </a:cubicBezTo>
                  <a:cubicBezTo>
                    <a:pt x="4697" y="7462"/>
                    <a:pt x="4892" y="7454"/>
                    <a:pt x="5086" y="7437"/>
                  </a:cubicBezTo>
                  <a:lnTo>
                    <a:pt x="5127" y="7433"/>
                  </a:lnTo>
                  <a:lnTo>
                    <a:pt x="5212" y="7426"/>
                  </a:lnTo>
                  <a:lnTo>
                    <a:pt x="5304" y="7415"/>
                  </a:lnTo>
                  <a:lnTo>
                    <a:pt x="5374" y="7408"/>
                  </a:lnTo>
                  <a:cubicBezTo>
                    <a:pt x="5426" y="7400"/>
                    <a:pt x="5471" y="7397"/>
                    <a:pt x="5519" y="7389"/>
                  </a:cubicBezTo>
                  <a:lnTo>
                    <a:pt x="5589" y="7378"/>
                  </a:lnTo>
                  <a:lnTo>
                    <a:pt x="5703" y="7360"/>
                  </a:lnTo>
                  <a:lnTo>
                    <a:pt x="5785" y="7345"/>
                  </a:lnTo>
                  <a:lnTo>
                    <a:pt x="5862" y="7330"/>
                  </a:lnTo>
                  <a:cubicBezTo>
                    <a:pt x="5899" y="7323"/>
                    <a:pt x="5929" y="7315"/>
                    <a:pt x="5962" y="7312"/>
                  </a:cubicBezTo>
                  <a:lnTo>
                    <a:pt x="6007" y="7300"/>
                  </a:lnTo>
                  <a:lnTo>
                    <a:pt x="6099" y="7278"/>
                  </a:lnTo>
                  <a:cubicBezTo>
                    <a:pt x="6247" y="7245"/>
                    <a:pt x="6365" y="7208"/>
                    <a:pt x="6454" y="7186"/>
                  </a:cubicBezTo>
                  <a:cubicBezTo>
                    <a:pt x="6664" y="7123"/>
                    <a:pt x="6871" y="7045"/>
                    <a:pt x="7071" y="6957"/>
                  </a:cubicBezTo>
                  <a:cubicBezTo>
                    <a:pt x="7108" y="6942"/>
                    <a:pt x="7145" y="6923"/>
                    <a:pt x="7182" y="6905"/>
                  </a:cubicBezTo>
                  <a:cubicBezTo>
                    <a:pt x="7208" y="6894"/>
                    <a:pt x="7230" y="6883"/>
                    <a:pt x="7252" y="6872"/>
                  </a:cubicBezTo>
                  <a:lnTo>
                    <a:pt x="7304" y="6846"/>
                  </a:lnTo>
                  <a:cubicBezTo>
                    <a:pt x="7348" y="6824"/>
                    <a:pt x="7389" y="6801"/>
                    <a:pt x="7426" y="6779"/>
                  </a:cubicBezTo>
                  <a:lnTo>
                    <a:pt x="7500" y="6742"/>
                  </a:lnTo>
                  <a:lnTo>
                    <a:pt x="7581" y="6694"/>
                  </a:lnTo>
                  <a:cubicBezTo>
                    <a:pt x="7755" y="6591"/>
                    <a:pt x="7918" y="6472"/>
                    <a:pt x="8073" y="6347"/>
                  </a:cubicBezTo>
                  <a:cubicBezTo>
                    <a:pt x="8121" y="6306"/>
                    <a:pt x="8158" y="6273"/>
                    <a:pt x="8187" y="6247"/>
                  </a:cubicBezTo>
                  <a:lnTo>
                    <a:pt x="8195" y="6240"/>
                  </a:lnTo>
                  <a:cubicBezTo>
                    <a:pt x="8224" y="6214"/>
                    <a:pt x="8243" y="6192"/>
                    <a:pt x="8254" y="6184"/>
                  </a:cubicBezTo>
                  <a:cubicBezTo>
                    <a:pt x="8265" y="6173"/>
                    <a:pt x="8276" y="6158"/>
                    <a:pt x="8287" y="6147"/>
                  </a:cubicBezTo>
                  <a:cubicBezTo>
                    <a:pt x="8317" y="6118"/>
                    <a:pt x="8346" y="6088"/>
                    <a:pt x="8372" y="6058"/>
                  </a:cubicBezTo>
                  <a:cubicBezTo>
                    <a:pt x="8409" y="6018"/>
                    <a:pt x="8442" y="5977"/>
                    <a:pt x="8476" y="5940"/>
                  </a:cubicBezTo>
                  <a:lnTo>
                    <a:pt x="8490" y="5922"/>
                  </a:lnTo>
                  <a:lnTo>
                    <a:pt x="8509" y="5900"/>
                  </a:lnTo>
                  <a:cubicBezTo>
                    <a:pt x="8531" y="5866"/>
                    <a:pt x="8561" y="5826"/>
                    <a:pt x="8594" y="5774"/>
                  </a:cubicBezTo>
                  <a:cubicBezTo>
                    <a:pt x="8605" y="5763"/>
                    <a:pt x="8612" y="5755"/>
                    <a:pt x="8620" y="5744"/>
                  </a:cubicBezTo>
                  <a:cubicBezTo>
                    <a:pt x="8624" y="5737"/>
                    <a:pt x="8624" y="5733"/>
                    <a:pt x="8627" y="5730"/>
                  </a:cubicBezTo>
                  <a:cubicBezTo>
                    <a:pt x="8664" y="5674"/>
                    <a:pt x="8701" y="5615"/>
                    <a:pt x="8731" y="5556"/>
                  </a:cubicBezTo>
                  <a:cubicBezTo>
                    <a:pt x="8734" y="5545"/>
                    <a:pt x="8738" y="5545"/>
                    <a:pt x="8745" y="5530"/>
                  </a:cubicBezTo>
                  <a:cubicBezTo>
                    <a:pt x="8749" y="5519"/>
                    <a:pt x="8760" y="5504"/>
                    <a:pt x="8764" y="5493"/>
                  </a:cubicBezTo>
                  <a:cubicBezTo>
                    <a:pt x="8779" y="5463"/>
                    <a:pt x="8790" y="5441"/>
                    <a:pt x="8801" y="5415"/>
                  </a:cubicBezTo>
                  <a:cubicBezTo>
                    <a:pt x="8816" y="5382"/>
                    <a:pt x="8827" y="5349"/>
                    <a:pt x="8842" y="5319"/>
                  </a:cubicBezTo>
                  <a:cubicBezTo>
                    <a:pt x="8871" y="5245"/>
                    <a:pt x="8897" y="5175"/>
                    <a:pt x="8916" y="5097"/>
                  </a:cubicBezTo>
                  <a:cubicBezTo>
                    <a:pt x="8916" y="5090"/>
                    <a:pt x="8919" y="5083"/>
                    <a:pt x="8919" y="5075"/>
                  </a:cubicBezTo>
                  <a:cubicBezTo>
                    <a:pt x="8930" y="5035"/>
                    <a:pt x="8938" y="4994"/>
                    <a:pt x="8945" y="4957"/>
                  </a:cubicBezTo>
                  <a:cubicBezTo>
                    <a:pt x="8952" y="4935"/>
                    <a:pt x="8956" y="4909"/>
                    <a:pt x="8956" y="4898"/>
                  </a:cubicBezTo>
                  <a:cubicBezTo>
                    <a:pt x="8960" y="4887"/>
                    <a:pt x="8964" y="4872"/>
                    <a:pt x="8964" y="4861"/>
                  </a:cubicBezTo>
                  <a:cubicBezTo>
                    <a:pt x="8967" y="4839"/>
                    <a:pt x="8971" y="4817"/>
                    <a:pt x="8971" y="4794"/>
                  </a:cubicBezTo>
                  <a:cubicBezTo>
                    <a:pt x="8982" y="4702"/>
                    <a:pt x="8982" y="4624"/>
                    <a:pt x="8982" y="4576"/>
                  </a:cubicBezTo>
                  <a:cubicBezTo>
                    <a:pt x="8982" y="4040"/>
                    <a:pt x="8960" y="2636"/>
                    <a:pt x="8960" y="2636"/>
                  </a:cubicBezTo>
                  <a:cubicBezTo>
                    <a:pt x="8960" y="2480"/>
                    <a:pt x="8949" y="2325"/>
                    <a:pt x="8927" y="2174"/>
                  </a:cubicBezTo>
                  <a:cubicBezTo>
                    <a:pt x="8923" y="2137"/>
                    <a:pt x="8919" y="2107"/>
                    <a:pt x="8912" y="2074"/>
                  </a:cubicBezTo>
                  <a:lnTo>
                    <a:pt x="8901" y="2015"/>
                  </a:lnTo>
                  <a:cubicBezTo>
                    <a:pt x="8890" y="1933"/>
                    <a:pt x="8871" y="1852"/>
                    <a:pt x="8849" y="1767"/>
                  </a:cubicBezTo>
                  <a:cubicBezTo>
                    <a:pt x="8849" y="1763"/>
                    <a:pt x="8845" y="1756"/>
                    <a:pt x="8845" y="1749"/>
                  </a:cubicBezTo>
                  <a:cubicBezTo>
                    <a:pt x="8827" y="1678"/>
                    <a:pt x="8808" y="1608"/>
                    <a:pt x="8779" y="1523"/>
                  </a:cubicBezTo>
                  <a:cubicBezTo>
                    <a:pt x="8775" y="1512"/>
                    <a:pt x="8771" y="1497"/>
                    <a:pt x="8768" y="1494"/>
                  </a:cubicBezTo>
                  <a:cubicBezTo>
                    <a:pt x="8768" y="1486"/>
                    <a:pt x="8764" y="1479"/>
                    <a:pt x="8764" y="1475"/>
                  </a:cubicBezTo>
                  <a:cubicBezTo>
                    <a:pt x="8757" y="1449"/>
                    <a:pt x="8745" y="1427"/>
                    <a:pt x="8738" y="1405"/>
                  </a:cubicBezTo>
                  <a:cubicBezTo>
                    <a:pt x="8727" y="1375"/>
                    <a:pt x="8716" y="1346"/>
                    <a:pt x="8705" y="1316"/>
                  </a:cubicBezTo>
                  <a:cubicBezTo>
                    <a:pt x="8690" y="1287"/>
                    <a:pt x="8683" y="1261"/>
                    <a:pt x="8668" y="1227"/>
                  </a:cubicBezTo>
                  <a:cubicBezTo>
                    <a:pt x="8653" y="1194"/>
                    <a:pt x="8638" y="1165"/>
                    <a:pt x="8624" y="1135"/>
                  </a:cubicBezTo>
                  <a:cubicBezTo>
                    <a:pt x="8616" y="1113"/>
                    <a:pt x="8605" y="1094"/>
                    <a:pt x="8598" y="1076"/>
                  </a:cubicBezTo>
                  <a:cubicBezTo>
                    <a:pt x="8579" y="1039"/>
                    <a:pt x="8561" y="1002"/>
                    <a:pt x="8542" y="969"/>
                  </a:cubicBezTo>
                  <a:lnTo>
                    <a:pt x="8520" y="928"/>
                  </a:lnTo>
                  <a:cubicBezTo>
                    <a:pt x="8502" y="895"/>
                    <a:pt x="8483" y="861"/>
                    <a:pt x="8472" y="839"/>
                  </a:cubicBezTo>
                  <a:cubicBezTo>
                    <a:pt x="8457" y="817"/>
                    <a:pt x="8446" y="799"/>
                    <a:pt x="8435" y="776"/>
                  </a:cubicBezTo>
                  <a:lnTo>
                    <a:pt x="8420" y="758"/>
                  </a:lnTo>
                  <a:cubicBezTo>
                    <a:pt x="8346" y="636"/>
                    <a:pt x="8280" y="544"/>
                    <a:pt x="8235" y="484"/>
                  </a:cubicBezTo>
                  <a:cubicBezTo>
                    <a:pt x="8106" y="311"/>
                    <a:pt x="7966" y="148"/>
                    <a:pt x="780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9"/>
            <p:cNvSpPr/>
            <p:nvPr/>
          </p:nvSpPr>
          <p:spPr>
            <a:xfrm>
              <a:off x="1684850" y="4572750"/>
              <a:ext cx="195100" cy="121175"/>
            </a:xfrm>
            <a:custGeom>
              <a:rect b="b" l="l" r="r" t="t"/>
              <a:pathLst>
                <a:path extrusionOk="0" h="4847" w="7804">
                  <a:moveTo>
                    <a:pt x="3929" y="1"/>
                  </a:moveTo>
                  <a:cubicBezTo>
                    <a:pt x="3741" y="1"/>
                    <a:pt x="3552" y="8"/>
                    <a:pt x="3368" y="23"/>
                  </a:cubicBezTo>
                  <a:lnTo>
                    <a:pt x="3253" y="34"/>
                  </a:lnTo>
                  <a:lnTo>
                    <a:pt x="3101" y="52"/>
                  </a:lnTo>
                  <a:lnTo>
                    <a:pt x="2906" y="78"/>
                  </a:lnTo>
                  <a:lnTo>
                    <a:pt x="2724" y="108"/>
                  </a:lnTo>
                  <a:lnTo>
                    <a:pt x="2525" y="148"/>
                  </a:lnTo>
                  <a:lnTo>
                    <a:pt x="2444" y="171"/>
                  </a:lnTo>
                  <a:cubicBezTo>
                    <a:pt x="2307" y="204"/>
                    <a:pt x="2200" y="233"/>
                    <a:pt x="2118" y="256"/>
                  </a:cubicBezTo>
                  <a:cubicBezTo>
                    <a:pt x="1933" y="311"/>
                    <a:pt x="1749" y="378"/>
                    <a:pt x="1571" y="459"/>
                  </a:cubicBezTo>
                  <a:cubicBezTo>
                    <a:pt x="1538" y="474"/>
                    <a:pt x="1508" y="488"/>
                    <a:pt x="1475" y="503"/>
                  </a:cubicBezTo>
                  <a:lnTo>
                    <a:pt x="1394" y="544"/>
                  </a:lnTo>
                  <a:cubicBezTo>
                    <a:pt x="1331" y="577"/>
                    <a:pt x="1294" y="596"/>
                    <a:pt x="1261" y="614"/>
                  </a:cubicBezTo>
                  <a:lnTo>
                    <a:pt x="1120" y="692"/>
                  </a:lnTo>
                  <a:lnTo>
                    <a:pt x="1150" y="673"/>
                  </a:lnTo>
                  <a:lnTo>
                    <a:pt x="1150" y="673"/>
                  </a:lnTo>
                  <a:cubicBezTo>
                    <a:pt x="995" y="766"/>
                    <a:pt x="847" y="873"/>
                    <a:pt x="706" y="987"/>
                  </a:cubicBezTo>
                  <a:cubicBezTo>
                    <a:pt x="666" y="1021"/>
                    <a:pt x="636" y="1047"/>
                    <a:pt x="610" y="1069"/>
                  </a:cubicBezTo>
                  <a:lnTo>
                    <a:pt x="547" y="1132"/>
                  </a:lnTo>
                  <a:cubicBezTo>
                    <a:pt x="510" y="1172"/>
                    <a:pt x="488" y="1194"/>
                    <a:pt x="466" y="1220"/>
                  </a:cubicBezTo>
                  <a:cubicBezTo>
                    <a:pt x="433" y="1254"/>
                    <a:pt x="407" y="1283"/>
                    <a:pt x="385" y="1313"/>
                  </a:cubicBezTo>
                  <a:lnTo>
                    <a:pt x="355" y="1346"/>
                  </a:lnTo>
                  <a:lnTo>
                    <a:pt x="252" y="1494"/>
                  </a:lnTo>
                  <a:cubicBezTo>
                    <a:pt x="233" y="1520"/>
                    <a:pt x="211" y="1564"/>
                    <a:pt x="189" y="1608"/>
                  </a:cubicBezTo>
                  <a:lnTo>
                    <a:pt x="167" y="1649"/>
                  </a:lnTo>
                  <a:cubicBezTo>
                    <a:pt x="167" y="1649"/>
                    <a:pt x="115" y="1760"/>
                    <a:pt x="108" y="1782"/>
                  </a:cubicBezTo>
                  <a:cubicBezTo>
                    <a:pt x="85" y="1830"/>
                    <a:pt x="71" y="1878"/>
                    <a:pt x="56" y="1926"/>
                  </a:cubicBezTo>
                  <a:cubicBezTo>
                    <a:pt x="56" y="1926"/>
                    <a:pt x="37" y="2015"/>
                    <a:pt x="30" y="2041"/>
                  </a:cubicBezTo>
                  <a:lnTo>
                    <a:pt x="22" y="2085"/>
                  </a:lnTo>
                  <a:lnTo>
                    <a:pt x="11" y="2152"/>
                  </a:lnTo>
                  <a:cubicBezTo>
                    <a:pt x="8" y="2189"/>
                    <a:pt x="4" y="2222"/>
                    <a:pt x="4" y="2248"/>
                  </a:cubicBezTo>
                  <a:lnTo>
                    <a:pt x="4" y="2359"/>
                  </a:lnTo>
                  <a:cubicBezTo>
                    <a:pt x="4" y="2381"/>
                    <a:pt x="4" y="2399"/>
                    <a:pt x="0" y="2418"/>
                  </a:cubicBezTo>
                  <a:lnTo>
                    <a:pt x="0" y="2558"/>
                  </a:lnTo>
                  <a:cubicBezTo>
                    <a:pt x="4" y="2625"/>
                    <a:pt x="8" y="2691"/>
                    <a:pt x="19" y="2758"/>
                  </a:cubicBezTo>
                  <a:lnTo>
                    <a:pt x="22" y="2795"/>
                  </a:lnTo>
                  <a:lnTo>
                    <a:pt x="30" y="2828"/>
                  </a:lnTo>
                  <a:cubicBezTo>
                    <a:pt x="34" y="2865"/>
                    <a:pt x="45" y="2902"/>
                    <a:pt x="52" y="2939"/>
                  </a:cubicBezTo>
                  <a:lnTo>
                    <a:pt x="71" y="2991"/>
                  </a:lnTo>
                  <a:cubicBezTo>
                    <a:pt x="74" y="3013"/>
                    <a:pt x="122" y="3128"/>
                    <a:pt x="122" y="3128"/>
                  </a:cubicBezTo>
                  <a:lnTo>
                    <a:pt x="141" y="3168"/>
                  </a:lnTo>
                  <a:cubicBezTo>
                    <a:pt x="163" y="3213"/>
                    <a:pt x="189" y="3268"/>
                    <a:pt x="189" y="3268"/>
                  </a:cubicBezTo>
                  <a:lnTo>
                    <a:pt x="200" y="3290"/>
                  </a:lnTo>
                  <a:cubicBezTo>
                    <a:pt x="226" y="3331"/>
                    <a:pt x="244" y="3368"/>
                    <a:pt x="263" y="3394"/>
                  </a:cubicBezTo>
                  <a:lnTo>
                    <a:pt x="278" y="3416"/>
                  </a:lnTo>
                  <a:lnTo>
                    <a:pt x="278" y="3412"/>
                  </a:lnTo>
                  <a:lnTo>
                    <a:pt x="285" y="3423"/>
                  </a:lnTo>
                  <a:lnTo>
                    <a:pt x="377" y="3549"/>
                  </a:lnTo>
                  <a:lnTo>
                    <a:pt x="429" y="3608"/>
                  </a:lnTo>
                  <a:lnTo>
                    <a:pt x="481" y="3667"/>
                  </a:lnTo>
                  <a:lnTo>
                    <a:pt x="525" y="3712"/>
                  </a:lnTo>
                  <a:cubicBezTo>
                    <a:pt x="558" y="3745"/>
                    <a:pt x="592" y="3774"/>
                    <a:pt x="625" y="3804"/>
                  </a:cubicBezTo>
                  <a:lnTo>
                    <a:pt x="655" y="3834"/>
                  </a:lnTo>
                  <a:cubicBezTo>
                    <a:pt x="773" y="3937"/>
                    <a:pt x="902" y="4033"/>
                    <a:pt x="1035" y="4114"/>
                  </a:cubicBezTo>
                  <a:cubicBezTo>
                    <a:pt x="1035" y="4114"/>
                    <a:pt x="1157" y="4192"/>
                    <a:pt x="1213" y="4222"/>
                  </a:cubicBezTo>
                  <a:cubicBezTo>
                    <a:pt x="1361" y="4307"/>
                    <a:pt x="1516" y="4381"/>
                    <a:pt x="1678" y="4443"/>
                  </a:cubicBezTo>
                  <a:lnTo>
                    <a:pt x="1745" y="4469"/>
                  </a:lnTo>
                  <a:cubicBezTo>
                    <a:pt x="1885" y="4525"/>
                    <a:pt x="2033" y="4573"/>
                    <a:pt x="2177" y="4617"/>
                  </a:cubicBezTo>
                  <a:lnTo>
                    <a:pt x="2214" y="4628"/>
                  </a:lnTo>
                  <a:cubicBezTo>
                    <a:pt x="2251" y="4639"/>
                    <a:pt x="2296" y="4650"/>
                    <a:pt x="2344" y="4662"/>
                  </a:cubicBezTo>
                  <a:lnTo>
                    <a:pt x="2499" y="4699"/>
                  </a:lnTo>
                  <a:lnTo>
                    <a:pt x="2529" y="4702"/>
                  </a:lnTo>
                  <a:cubicBezTo>
                    <a:pt x="2610" y="4721"/>
                    <a:pt x="2691" y="4735"/>
                    <a:pt x="2769" y="4750"/>
                  </a:cubicBezTo>
                  <a:lnTo>
                    <a:pt x="2872" y="4769"/>
                  </a:lnTo>
                  <a:cubicBezTo>
                    <a:pt x="2980" y="4784"/>
                    <a:pt x="3083" y="4798"/>
                    <a:pt x="3179" y="4809"/>
                  </a:cubicBezTo>
                  <a:lnTo>
                    <a:pt x="3368" y="4828"/>
                  </a:lnTo>
                  <a:cubicBezTo>
                    <a:pt x="3479" y="4835"/>
                    <a:pt x="3652" y="4846"/>
                    <a:pt x="3878" y="4846"/>
                  </a:cubicBezTo>
                  <a:cubicBezTo>
                    <a:pt x="4063" y="4846"/>
                    <a:pt x="4251" y="4839"/>
                    <a:pt x="4436" y="4824"/>
                  </a:cubicBezTo>
                  <a:lnTo>
                    <a:pt x="4550" y="4813"/>
                  </a:lnTo>
                  <a:lnTo>
                    <a:pt x="4702" y="4795"/>
                  </a:lnTo>
                  <a:lnTo>
                    <a:pt x="4898" y="4769"/>
                  </a:lnTo>
                  <a:lnTo>
                    <a:pt x="5079" y="4739"/>
                  </a:lnTo>
                  <a:lnTo>
                    <a:pt x="5279" y="4699"/>
                  </a:lnTo>
                  <a:lnTo>
                    <a:pt x="5360" y="4680"/>
                  </a:lnTo>
                  <a:cubicBezTo>
                    <a:pt x="5497" y="4647"/>
                    <a:pt x="5608" y="4613"/>
                    <a:pt x="5685" y="4591"/>
                  </a:cubicBezTo>
                  <a:cubicBezTo>
                    <a:pt x="5870" y="4540"/>
                    <a:pt x="6055" y="4473"/>
                    <a:pt x="6232" y="4392"/>
                  </a:cubicBezTo>
                  <a:cubicBezTo>
                    <a:pt x="6266" y="4377"/>
                    <a:pt x="6295" y="4362"/>
                    <a:pt x="6328" y="4347"/>
                  </a:cubicBezTo>
                  <a:lnTo>
                    <a:pt x="6410" y="4307"/>
                  </a:lnTo>
                  <a:cubicBezTo>
                    <a:pt x="6472" y="4273"/>
                    <a:pt x="6509" y="4255"/>
                    <a:pt x="6543" y="4236"/>
                  </a:cubicBezTo>
                  <a:lnTo>
                    <a:pt x="6683" y="4159"/>
                  </a:lnTo>
                  <a:lnTo>
                    <a:pt x="6683" y="4159"/>
                  </a:lnTo>
                  <a:lnTo>
                    <a:pt x="6657" y="4177"/>
                  </a:lnTo>
                  <a:cubicBezTo>
                    <a:pt x="6813" y="4081"/>
                    <a:pt x="6960" y="3978"/>
                    <a:pt x="7097" y="3859"/>
                  </a:cubicBezTo>
                  <a:cubicBezTo>
                    <a:pt x="7138" y="3826"/>
                    <a:pt x="7171" y="3800"/>
                    <a:pt x="7193" y="3778"/>
                  </a:cubicBezTo>
                  <a:lnTo>
                    <a:pt x="7256" y="3715"/>
                  </a:lnTo>
                  <a:cubicBezTo>
                    <a:pt x="7293" y="3675"/>
                    <a:pt x="7319" y="3652"/>
                    <a:pt x="7341" y="3627"/>
                  </a:cubicBezTo>
                  <a:cubicBezTo>
                    <a:pt x="7371" y="3593"/>
                    <a:pt x="7397" y="3564"/>
                    <a:pt x="7419" y="3534"/>
                  </a:cubicBezTo>
                  <a:lnTo>
                    <a:pt x="7448" y="3497"/>
                  </a:lnTo>
                  <a:lnTo>
                    <a:pt x="7552" y="3353"/>
                  </a:lnTo>
                  <a:cubicBezTo>
                    <a:pt x="7570" y="3327"/>
                    <a:pt x="7596" y="3283"/>
                    <a:pt x="7618" y="3238"/>
                  </a:cubicBezTo>
                  <a:lnTo>
                    <a:pt x="7641" y="3198"/>
                  </a:lnTo>
                  <a:cubicBezTo>
                    <a:pt x="7641" y="3198"/>
                    <a:pt x="7692" y="3087"/>
                    <a:pt x="7700" y="3065"/>
                  </a:cubicBezTo>
                  <a:cubicBezTo>
                    <a:pt x="7718" y="3017"/>
                    <a:pt x="7737" y="2969"/>
                    <a:pt x="7748" y="2921"/>
                  </a:cubicBezTo>
                  <a:cubicBezTo>
                    <a:pt x="7748" y="2921"/>
                    <a:pt x="7770" y="2832"/>
                    <a:pt x="7774" y="2806"/>
                  </a:cubicBezTo>
                  <a:lnTo>
                    <a:pt x="7785" y="2762"/>
                  </a:lnTo>
                  <a:lnTo>
                    <a:pt x="7792" y="2695"/>
                  </a:lnTo>
                  <a:cubicBezTo>
                    <a:pt x="7803" y="2621"/>
                    <a:pt x="7803" y="2562"/>
                    <a:pt x="7803" y="2521"/>
                  </a:cubicBezTo>
                  <a:lnTo>
                    <a:pt x="7803" y="2244"/>
                  </a:lnTo>
                  <a:lnTo>
                    <a:pt x="7799" y="2244"/>
                  </a:lnTo>
                  <a:cubicBezTo>
                    <a:pt x="7796" y="2200"/>
                    <a:pt x="7792" y="2152"/>
                    <a:pt x="7785" y="2089"/>
                  </a:cubicBezTo>
                  <a:lnTo>
                    <a:pt x="7781" y="2052"/>
                  </a:lnTo>
                  <a:lnTo>
                    <a:pt x="7774" y="2019"/>
                  </a:lnTo>
                  <a:cubicBezTo>
                    <a:pt x="7766" y="1982"/>
                    <a:pt x="7759" y="1945"/>
                    <a:pt x="7748" y="1908"/>
                  </a:cubicBezTo>
                  <a:lnTo>
                    <a:pt x="7733" y="1856"/>
                  </a:lnTo>
                  <a:cubicBezTo>
                    <a:pt x="7726" y="1838"/>
                    <a:pt x="7681" y="1723"/>
                    <a:pt x="7681" y="1723"/>
                  </a:cubicBezTo>
                  <a:lnTo>
                    <a:pt x="7663" y="1679"/>
                  </a:lnTo>
                  <a:cubicBezTo>
                    <a:pt x="7644" y="1634"/>
                    <a:pt x="7615" y="1579"/>
                    <a:pt x="7615" y="1579"/>
                  </a:cubicBezTo>
                  <a:lnTo>
                    <a:pt x="7604" y="1557"/>
                  </a:lnTo>
                  <a:cubicBezTo>
                    <a:pt x="7581" y="1516"/>
                    <a:pt x="7559" y="1479"/>
                    <a:pt x="7541" y="1453"/>
                  </a:cubicBezTo>
                  <a:lnTo>
                    <a:pt x="7526" y="1435"/>
                  </a:lnTo>
                  <a:lnTo>
                    <a:pt x="7519" y="1424"/>
                  </a:lnTo>
                  <a:lnTo>
                    <a:pt x="7426" y="1298"/>
                  </a:lnTo>
                  <a:lnTo>
                    <a:pt x="7374" y="1239"/>
                  </a:lnTo>
                  <a:lnTo>
                    <a:pt x="7323" y="1183"/>
                  </a:lnTo>
                  <a:lnTo>
                    <a:pt x="7278" y="1135"/>
                  </a:lnTo>
                  <a:cubicBezTo>
                    <a:pt x="7245" y="1106"/>
                    <a:pt x="7212" y="1072"/>
                    <a:pt x="7178" y="1043"/>
                  </a:cubicBezTo>
                  <a:lnTo>
                    <a:pt x="7149" y="1013"/>
                  </a:lnTo>
                  <a:cubicBezTo>
                    <a:pt x="7031" y="910"/>
                    <a:pt x="6901" y="817"/>
                    <a:pt x="6768" y="732"/>
                  </a:cubicBezTo>
                  <a:cubicBezTo>
                    <a:pt x="6768" y="732"/>
                    <a:pt x="6646" y="658"/>
                    <a:pt x="6591" y="625"/>
                  </a:cubicBezTo>
                  <a:cubicBezTo>
                    <a:pt x="6443" y="544"/>
                    <a:pt x="6288" y="470"/>
                    <a:pt x="6125" y="403"/>
                  </a:cubicBezTo>
                  <a:lnTo>
                    <a:pt x="6059" y="378"/>
                  </a:lnTo>
                  <a:cubicBezTo>
                    <a:pt x="5918" y="326"/>
                    <a:pt x="5774" y="274"/>
                    <a:pt x="5626" y="233"/>
                  </a:cubicBezTo>
                  <a:lnTo>
                    <a:pt x="5589" y="222"/>
                  </a:lnTo>
                  <a:cubicBezTo>
                    <a:pt x="5552" y="211"/>
                    <a:pt x="5508" y="196"/>
                    <a:pt x="5460" y="185"/>
                  </a:cubicBezTo>
                  <a:lnTo>
                    <a:pt x="5304" y="148"/>
                  </a:lnTo>
                  <a:lnTo>
                    <a:pt x="5275" y="145"/>
                  </a:lnTo>
                  <a:cubicBezTo>
                    <a:pt x="5194" y="126"/>
                    <a:pt x="5112" y="111"/>
                    <a:pt x="5035" y="97"/>
                  </a:cubicBezTo>
                  <a:lnTo>
                    <a:pt x="4931" y="82"/>
                  </a:lnTo>
                  <a:cubicBezTo>
                    <a:pt x="4824" y="63"/>
                    <a:pt x="4724" y="52"/>
                    <a:pt x="4624" y="41"/>
                  </a:cubicBezTo>
                  <a:lnTo>
                    <a:pt x="4436" y="23"/>
                  </a:lnTo>
                  <a:cubicBezTo>
                    <a:pt x="4329" y="12"/>
                    <a:pt x="4151" y="1"/>
                    <a:pt x="3929" y="1"/>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9"/>
            <p:cNvSpPr/>
            <p:nvPr/>
          </p:nvSpPr>
          <p:spPr>
            <a:xfrm>
              <a:off x="1701850" y="4519525"/>
              <a:ext cx="125" cy="200"/>
            </a:xfrm>
            <a:custGeom>
              <a:rect b="b" l="l" r="r" t="t"/>
              <a:pathLst>
                <a:path extrusionOk="0" h="8" w="5">
                  <a:moveTo>
                    <a:pt x="0" y="0"/>
                  </a:moveTo>
                  <a:lnTo>
                    <a:pt x="0" y="4"/>
                  </a:lnTo>
                  <a:lnTo>
                    <a:pt x="4" y="8"/>
                  </a:lnTo>
                  <a:cubicBezTo>
                    <a:pt x="4" y="8"/>
                    <a:pt x="4" y="4"/>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9"/>
            <p:cNvSpPr/>
            <p:nvPr/>
          </p:nvSpPr>
          <p:spPr>
            <a:xfrm>
              <a:off x="1862075" y="4518875"/>
              <a:ext cx="1225" cy="2050"/>
            </a:xfrm>
            <a:custGeom>
              <a:rect b="b" l="l" r="r" t="t"/>
              <a:pathLst>
                <a:path extrusionOk="0" h="82" w="49">
                  <a:moveTo>
                    <a:pt x="49" y="1"/>
                  </a:moveTo>
                  <a:cubicBezTo>
                    <a:pt x="34" y="26"/>
                    <a:pt x="16" y="52"/>
                    <a:pt x="1" y="82"/>
                  </a:cubicBezTo>
                  <a:cubicBezTo>
                    <a:pt x="16" y="56"/>
                    <a:pt x="34" y="30"/>
                    <a:pt x="49"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9"/>
            <p:cNvSpPr/>
            <p:nvPr/>
          </p:nvSpPr>
          <p:spPr>
            <a:xfrm>
              <a:off x="1859025" y="4522950"/>
              <a:ext cx="1875" cy="2425"/>
            </a:xfrm>
            <a:custGeom>
              <a:rect b="b" l="l" r="r" t="t"/>
              <a:pathLst>
                <a:path extrusionOk="0" h="97" w="75">
                  <a:moveTo>
                    <a:pt x="1" y="96"/>
                  </a:moveTo>
                  <a:cubicBezTo>
                    <a:pt x="27" y="67"/>
                    <a:pt x="53" y="33"/>
                    <a:pt x="75" y="0"/>
                  </a:cubicBezTo>
                  <a:cubicBezTo>
                    <a:pt x="53" y="33"/>
                    <a:pt x="27" y="67"/>
                    <a:pt x="1" y="9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9"/>
            <p:cNvSpPr/>
            <p:nvPr/>
          </p:nvSpPr>
          <p:spPr>
            <a:xfrm>
              <a:off x="1703500" y="4522200"/>
              <a:ext cx="1250" cy="2050"/>
            </a:xfrm>
            <a:custGeom>
              <a:rect b="b" l="l" r="r" t="t"/>
              <a:pathLst>
                <a:path extrusionOk="0" h="82" w="50">
                  <a:moveTo>
                    <a:pt x="1" y="1"/>
                  </a:moveTo>
                  <a:cubicBezTo>
                    <a:pt x="16" y="27"/>
                    <a:pt x="31" y="56"/>
                    <a:pt x="49" y="82"/>
                  </a:cubicBezTo>
                  <a:cubicBezTo>
                    <a:pt x="31" y="56"/>
                    <a:pt x="16" y="27"/>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9"/>
            <p:cNvSpPr/>
            <p:nvPr/>
          </p:nvSpPr>
          <p:spPr>
            <a:xfrm>
              <a:off x="1706750" y="4526725"/>
              <a:ext cx="1600" cy="1875"/>
            </a:xfrm>
            <a:custGeom>
              <a:rect b="b" l="l" r="r" t="t"/>
              <a:pathLst>
                <a:path extrusionOk="0" h="75" w="64">
                  <a:moveTo>
                    <a:pt x="63" y="75"/>
                  </a:moveTo>
                  <a:cubicBezTo>
                    <a:pt x="41" y="49"/>
                    <a:pt x="23" y="23"/>
                    <a:pt x="0" y="1"/>
                  </a:cubicBezTo>
                  <a:cubicBezTo>
                    <a:pt x="23" y="23"/>
                    <a:pt x="41" y="49"/>
                    <a:pt x="63" y="7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9"/>
            <p:cNvSpPr/>
            <p:nvPr/>
          </p:nvSpPr>
          <p:spPr>
            <a:xfrm>
              <a:off x="1855050" y="4527275"/>
              <a:ext cx="2525" cy="2525"/>
            </a:xfrm>
            <a:custGeom>
              <a:rect b="b" l="l" r="r" t="t"/>
              <a:pathLst>
                <a:path extrusionOk="0" h="101" w="101">
                  <a:moveTo>
                    <a:pt x="101" y="1"/>
                  </a:moveTo>
                  <a:cubicBezTo>
                    <a:pt x="71" y="34"/>
                    <a:pt x="34" y="67"/>
                    <a:pt x="1" y="101"/>
                  </a:cubicBezTo>
                  <a:cubicBezTo>
                    <a:pt x="34" y="67"/>
                    <a:pt x="71" y="34"/>
                    <a:pt x="10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9"/>
            <p:cNvSpPr/>
            <p:nvPr/>
          </p:nvSpPr>
          <p:spPr>
            <a:xfrm>
              <a:off x="1716075" y="4535325"/>
              <a:ext cx="1775" cy="1325"/>
            </a:xfrm>
            <a:custGeom>
              <a:rect b="b" l="l" r="r" t="t"/>
              <a:pathLst>
                <a:path extrusionOk="0" h="53" w="71">
                  <a:moveTo>
                    <a:pt x="1" y="1"/>
                  </a:moveTo>
                  <a:lnTo>
                    <a:pt x="1" y="1"/>
                  </a:lnTo>
                  <a:cubicBezTo>
                    <a:pt x="23" y="19"/>
                    <a:pt x="45" y="37"/>
                    <a:pt x="71" y="52"/>
                  </a:cubicBezTo>
                  <a:cubicBezTo>
                    <a:pt x="49" y="37"/>
                    <a:pt x="23" y="19"/>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59"/>
            <p:cNvSpPr/>
            <p:nvPr/>
          </p:nvSpPr>
          <p:spPr>
            <a:xfrm>
              <a:off x="1710900" y="4531075"/>
              <a:ext cx="1775" cy="1700"/>
            </a:xfrm>
            <a:custGeom>
              <a:rect b="b" l="l" r="r" t="t"/>
              <a:pathLst>
                <a:path extrusionOk="0" h="68" w="71">
                  <a:moveTo>
                    <a:pt x="1" y="1"/>
                  </a:moveTo>
                  <a:lnTo>
                    <a:pt x="1" y="1"/>
                  </a:lnTo>
                  <a:cubicBezTo>
                    <a:pt x="27" y="23"/>
                    <a:pt x="45" y="45"/>
                    <a:pt x="71" y="67"/>
                  </a:cubicBezTo>
                  <a:cubicBezTo>
                    <a:pt x="49" y="45"/>
                    <a:pt x="27" y="23"/>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59"/>
            <p:cNvSpPr/>
            <p:nvPr/>
          </p:nvSpPr>
          <p:spPr>
            <a:xfrm>
              <a:off x="1850150" y="4531450"/>
              <a:ext cx="3275" cy="2600"/>
            </a:xfrm>
            <a:custGeom>
              <a:rect b="b" l="l" r="r" t="t"/>
              <a:pathLst>
                <a:path extrusionOk="0" h="104" w="131">
                  <a:moveTo>
                    <a:pt x="1" y="104"/>
                  </a:moveTo>
                  <a:cubicBezTo>
                    <a:pt x="49" y="71"/>
                    <a:pt x="93" y="37"/>
                    <a:pt x="130" y="0"/>
                  </a:cubicBezTo>
                  <a:cubicBezTo>
                    <a:pt x="93" y="37"/>
                    <a:pt x="49" y="71"/>
                    <a:pt x="1" y="104"/>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9"/>
            <p:cNvSpPr/>
            <p:nvPr/>
          </p:nvSpPr>
          <p:spPr>
            <a:xfrm>
              <a:off x="1842850" y="4535425"/>
              <a:ext cx="5775" cy="3725"/>
            </a:xfrm>
            <a:custGeom>
              <a:rect b="b" l="l" r="r" t="t"/>
              <a:pathLst>
                <a:path extrusionOk="0" h="149" w="231">
                  <a:moveTo>
                    <a:pt x="230" y="0"/>
                  </a:moveTo>
                  <a:cubicBezTo>
                    <a:pt x="160" y="52"/>
                    <a:pt x="82" y="100"/>
                    <a:pt x="1" y="148"/>
                  </a:cubicBezTo>
                  <a:cubicBezTo>
                    <a:pt x="82" y="100"/>
                    <a:pt x="160" y="52"/>
                    <a:pt x="23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9"/>
            <p:cNvSpPr/>
            <p:nvPr/>
          </p:nvSpPr>
          <p:spPr>
            <a:xfrm>
              <a:off x="1866425" y="4517300"/>
              <a:ext cx="200" cy="2150"/>
            </a:xfrm>
            <a:custGeom>
              <a:rect b="b" l="l" r="r" t="t"/>
              <a:pathLst>
                <a:path extrusionOk="0" h="86" w="8">
                  <a:moveTo>
                    <a:pt x="1" y="86"/>
                  </a:moveTo>
                  <a:cubicBezTo>
                    <a:pt x="4" y="56"/>
                    <a:pt x="4" y="27"/>
                    <a:pt x="8" y="1"/>
                  </a:cubicBezTo>
                  <a:cubicBezTo>
                    <a:pt x="4" y="27"/>
                    <a:pt x="4" y="56"/>
                    <a:pt x="1" y="86"/>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9"/>
            <p:cNvSpPr/>
            <p:nvPr/>
          </p:nvSpPr>
          <p:spPr>
            <a:xfrm>
              <a:off x="1698250" y="4515925"/>
              <a:ext cx="300" cy="2525"/>
            </a:xfrm>
            <a:custGeom>
              <a:rect b="b" l="l" r="r" t="t"/>
              <a:pathLst>
                <a:path extrusionOk="0" h="101" w="12">
                  <a:moveTo>
                    <a:pt x="0" y="0"/>
                  </a:moveTo>
                  <a:cubicBezTo>
                    <a:pt x="0" y="34"/>
                    <a:pt x="8" y="67"/>
                    <a:pt x="11" y="100"/>
                  </a:cubicBezTo>
                  <a:cubicBezTo>
                    <a:pt x="8" y="67"/>
                    <a:pt x="0" y="34"/>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9"/>
            <p:cNvSpPr/>
            <p:nvPr/>
          </p:nvSpPr>
          <p:spPr>
            <a:xfrm>
              <a:off x="1857550" y="4535500"/>
              <a:ext cx="1500" cy="1875"/>
            </a:xfrm>
            <a:custGeom>
              <a:rect b="b" l="l" r="r" t="t"/>
              <a:pathLst>
                <a:path extrusionOk="0" h="75" w="60">
                  <a:moveTo>
                    <a:pt x="60" y="1"/>
                  </a:moveTo>
                  <a:lnTo>
                    <a:pt x="60" y="1"/>
                  </a:lnTo>
                  <a:cubicBezTo>
                    <a:pt x="41" y="27"/>
                    <a:pt x="23" y="53"/>
                    <a:pt x="1" y="75"/>
                  </a:cubicBezTo>
                  <a:cubicBezTo>
                    <a:pt x="27" y="53"/>
                    <a:pt x="41" y="27"/>
                    <a:pt x="6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9"/>
            <p:cNvSpPr/>
            <p:nvPr/>
          </p:nvSpPr>
          <p:spPr>
            <a:xfrm>
              <a:off x="1865400" y="4521925"/>
              <a:ext cx="500" cy="2150"/>
            </a:xfrm>
            <a:custGeom>
              <a:rect b="b" l="l" r="r" t="t"/>
              <a:pathLst>
                <a:path extrusionOk="0" h="86" w="20">
                  <a:moveTo>
                    <a:pt x="19" y="1"/>
                  </a:moveTo>
                  <a:cubicBezTo>
                    <a:pt x="12" y="30"/>
                    <a:pt x="8" y="56"/>
                    <a:pt x="1" y="86"/>
                  </a:cubicBezTo>
                  <a:cubicBezTo>
                    <a:pt x="8" y="56"/>
                    <a:pt x="12" y="30"/>
                    <a:pt x="19"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9"/>
            <p:cNvSpPr/>
            <p:nvPr/>
          </p:nvSpPr>
          <p:spPr>
            <a:xfrm>
              <a:off x="1698700" y="4520625"/>
              <a:ext cx="675" cy="2525"/>
            </a:xfrm>
            <a:custGeom>
              <a:rect b="b" l="l" r="r" t="t"/>
              <a:pathLst>
                <a:path extrusionOk="0" h="101" w="27">
                  <a:moveTo>
                    <a:pt x="1" y="1"/>
                  </a:moveTo>
                  <a:lnTo>
                    <a:pt x="1" y="1"/>
                  </a:lnTo>
                  <a:cubicBezTo>
                    <a:pt x="4" y="23"/>
                    <a:pt x="12" y="45"/>
                    <a:pt x="19" y="71"/>
                  </a:cubicBezTo>
                  <a:cubicBezTo>
                    <a:pt x="19" y="71"/>
                    <a:pt x="19" y="71"/>
                    <a:pt x="19" y="72"/>
                  </a:cubicBezTo>
                  <a:lnTo>
                    <a:pt x="19" y="72"/>
                  </a:lnTo>
                  <a:cubicBezTo>
                    <a:pt x="13" y="48"/>
                    <a:pt x="6" y="24"/>
                    <a:pt x="1" y="1"/>
                  </a:cubicBezTo>
                  <a:close/>
                  <a:moveTo>
                    <a:pt x="19" y="72"/>
                  </a:moveTo>
                  <a:cubicBezTo>
                    <a:pt x="22" y="81"/>
                    <a:pt x="24" y="91"/>
                    <a:pt x="27" y="101"/>
                  </a:cubicBezTo>
                  <a:cubicBezTo>
                    <a:pt x="27" y="90"/>
                    <a:pt x="23" y="82"/>
                    <a:pt x="19" y="7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9"/>
            <p:cNvSpPr/>
            <p:nvPr/>
          </p:nvSpPr>
          <p:spPr>
            <a:xfrm>
              <a:off x="1699900" y="4525250"/>
              <a:ext cx="1150" cy="2525"/>
            </a:xfrm>
            <a:custGeom>
              <a:rect b="b" l="l" r="r" t="t"/>
              <a:pathLst>
                <a:path extrusionOk="0" h="101" w="46">
                  <a:moveTo>
                    <a:pt x="1" y="1"/>
                  </a:moveTo>
                  <a:cubicBezTo>
                    <a:pt x="8" y="24"/>
                    <a:pt x="20" y="47"/>
                    <a:pt x="31" y="70"/>
                  </a:cubicBezTo>
                  <a:lnTo>
                    <a:pt x="31" y="70"/>
                  </a:lnTo>
                  <a:cubicBezTo>
                    <a:pt x="21" y="47"/>
                    <a:pt x="11" y="23"/>
                    <a:pt x="1" y="1"/>
                  </a:cubicBezTo>
                  <a:close/>
                  <a:moveTo>
                    <a:pt x="31" y="70"/>
                  </a:moveTo>
                  <a:lnTo>
                    <a:pt x="31" y="70"/>
                  </a:lnTo>
                  <a:cubicBezTo>
                    <a:pt x="36" y="80"/>
                    <a:pt x="40" y="91"/>
                    <a:pt x="45" y="100"/>
                  </a:cubicBezTo>
                  <a:cubicBezTo>
                    <a:pt x="41" y="90"/>
                    <a:pt x="36" y="80"/>
                    <a:pt x="31" y="7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9"/>
            <p:cNvSpPr/>
            <p:nvPr/>
          </p:nvSpPr>
          <p:spPr>
            <a:xfrm>
              <a:off x="1704800" y="4534300"/>
              <a:ext cx="2075" cy="2525"/>
            </a:xfrm>
            <a:custGeom>
              <a:rect b="b" l="l" r="r" t="t"/>
              <a:pathLst>
                <a:path extrusionOk="0" h="101" w="83">
                  <a:moveTo>
                    <a:pt x="1" y="1"/>
                  </a:moveTo>
                  <a:cubicBezTo>
                    <a:pt x="23" y="34"/>
                    <a:pt x="52" y="67"/>
                    <a:pt x="82" y="101"/>
                  </a:cubicBezTo>
                  <a:cubicBezTo>
                    <a:pt x="52" y="67"/>
                    <a:pt x="23" y="34"/>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9"/>
            <p:cNvSpPr/>
            <p:nvPr/>
          </p:nvSpPr>
          <p:spPr>
            <a:xfrm>
              <a:off x="1701950" y="4529875"/>
              <a:ext cx="1575" cy="2425"/>
            </a:xfrm>
            <a:custGeom>
              <a:rect b="b" l="l" r="r" t="t"/>
              <a:pathLst>
                <a:path extrusionOk="0" h="97" w="63">
                  <a:moveTo>
                    <a:pt x="0" y="0"/>
                  </a:moveTo>
                  <a:cubicBezTo>
                    <a:pt x="19" y="34"/>
                    <a:pt x="41" y="67"/>
                    <a:pt x="63" y="97"/>
                  </a:cubicBezTo>
                  <a:cubicBezTo>
                    <a:pt x="41" y="67"/>
                    <a:pt x="19" y="34"/>
                    <a:pt x="0"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9"/>
            <p:cNvSpPr/>
            <p:nvPr/>
          </p:nvSpPr>
          <p:spPr>
            <a:xfrm>
              <a:off x="1863550" y="4526550"/>
              <a:ext cx="875" cy="2050"/>
            </a:xfrm>
            <a:custGeom>
              <a:rect b="b" l="l" r="r" t="t"/>
              <a:pathLst>
                <a:path extrusionOk="0" h="82" w="35">
                  <a:moveTo>
                    <a:pt x="1" y="82"/>
                  </a:moveTo>
                  <a:cubicBezTo>
                    <a:pt x="12" y="56"/>
                    <a:pt x="23" y="26"/>
                    <a:pt x="34" y="0"/>
                  </a:cubicBezTo>
                  <a:cubicBezTo>
                    <a:pt x="23" y="26"/>
                    <a:pt x="12" y="56"/>
                    <a:pt x="1" y="8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59"/>
            <p:cNvSpPr/>
            <p:nvPr/>
          </p:nvSpPr>
          <p:spPr>
            <a:xfrm>
              <a:off x="1860975" y="4531075"/>
              <a:ext cx="1125" cy="1975"/>
            </a:xfrm>
            <a:custGeom>
              <a:rect b="b" l="l" r="r" t="t"/>
              <a:pathLst>
                <a:path extrusionOk="0" h="79" w="45">
                  <a:moveTo>
                    <a:pt x="0" y="78"/>
                  </a:moveTo>
                  <a:cubicBezTo>
                    <a:pt x="15" y="52"/>
                    <a:pt x="30" y="26"/>
                    <a:pt x="45" y="0"/>
                  </a:cubicBezTo>
                  <a:cubicBezTo>
                    <a:pt x="30" y="26"/>
                    <a:pt x="15" y="52"/>
                    <a:pt x="0" y="78"/>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59"/>
            <p:cNvSpPr/>
            <p:nvPr/>
          </p:nvSpPr>
          <p:spPr>
            <a:xfrm>
              <a:off x="1708325" y="4538650"/>
              <a:ext cx="2700" cy="2525"/>
            </a:xfrm>
            <a:custGeom>
              <a:rect b="b" l="l" r="r" t="t"/>
              <a:pathLst>
                <a:path extrusionOk="0" h="101" w="108">
                  <a:moveTo>
                    <a:pt x="107" y="100"/>
                  </a:moveTo>
                  <a:cubicBezTo>
                    <a:pt x="70" y="67"/>
                    <a:pt x="33" y="38"/>
                    <a:pt x="0" y="1"/>
                  </a:cubicBezTo>
                  <a:cubicBezTo>
                    <a:pt x="33" y="38"/>
                    <a:pt x="70" y="67"/>
                    <a:pt x="107" y="10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59"/>
            <p:cNvSpPr/>
            <p:nvPr/>
          </p:nvSpPr>
          <p:spPr>
            <a:xfrm>
              <a:off x="1712750" y="4542800"/>
              <a:ext cx="3350" cy="2625"/>
            </a:xfrm>
            <a:custGeom>
              <a:rect b="b" l="l" r="r" t="t"/>
              <a:pathLst>
                <a:path extrusionOk="0" h="105" w="134">
                  <a:moveTo>
                    <a:pt x="1" y="1"/>
                  </a:moveTo>
                  <a:cubicBezTo>
                    <a:pt x="41" y="38"/>
                    <a:pt x="89" y="71"/>
                    <a:pt x="134" y="104"/>
                  </a:cubicBezTo>
                  <a:cubicBezTo>
                    <a:pt x="89" y="71"/>
                    <a:pt x="41" y="38"/>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59"/>
            <p:cNvSpPr/>
            <p:nvPr/>
          </p:nvSpPr>
          <p:spPr>
            <a:xfrm>
              <a:off x="1717825" y="4546775"/>
              <a:ext cx="5950" cy="3725"/>
            </a:xfrm>
            <a:custGeom>
              <a:rect b="b" l="l" r="r" t="t"/>
              <a:pathLst>
                <a:path extrusionOk="0" h="149" w="238">
                  <a:moveTo>
                    <a:pt x="1" y="1"/>
                  </a:moveTo>
                  <a:cubicBezTo>
                    <a:pt x="75" y="53"/>
                    <a:pt x="152" y="101"/>
                    <a:pt x="237" y="149"/>
                  </a:cubicBezTo>
                  <a:cubicBezTo>
                    <a:pt x="152" y="101"/>
                    <a:pt x="75" y="53"/>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59"/>
            <p:cNvSpPr/>
            <p:nvPr/>
          </p:nvSpPr>
          <p:spPr>
            <a:xfrm>
              <a:off x="1848600" y="4544200"/>
              <a:ext cx="1675" cy="1325"/>
            </a:xfrm>
            <a:custGeom>
              <a:rect b="b" l="l" r="r" t="t"/>
              <a:pathLst>
                <a:path extrusionOk="0" h="53" w="67">
                  <a:moveTo>
                    <a:pt x="0" y="52"/>
                  </a:moveTo>
                  <a:cubicBezTo>
                    <a:pt x="22" y="37"/>
                    <a:pt x="44" y="19"/>
                    <a:pt x="67" y="0"/>
                  </a:cubicBezTo>
                  <a:cubicBezTo>
                    <a:pt x="44" y="19"/>
                    <a:pt x="22" y="37"/>
                    <a:pt x="0" y="52"/>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9"/>
            <p:cNvSpPr/>
            <p:nvPr/>
          </p:nvSpPr>
          <p:spPr>
            <a:xfrm>
              <a:off x="1853500" y="4539850"/>
              <a:ext cx="1675" cy="1700"/>
            </a:xfrm>
            <a:custGeom>
              <a:rect b="b" l="l" r="r" t="t"/>
              <a:pathLst>
                <a:path extrusionOk="0" h="68" w="67">
                  <a:moveTo>
                    <a:pt x="0" y="67"/>
                  </a:moveTo>
                  <a:cubicBezTo>
                    <a:pt x="22" y="45"/>
                    <a:pt x="44" y="23"/>
                    <a:pt x="67" y="1"/>
                  </a:cubicBezTo>
                  <a:cubicBezTo>
                    <a:pt x="44" y="23"/>
                    <a:pt x="22" y="45"/>
                    <a:pt x="0" y="67"/>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9"/>
            <p:cNvSpPr/>
            <p:nvPr/>
          </p:nvSpPr>
          <p:spPr>
            <a:xfrm>
              <a:off x="1698250" y="4505475"/>
              <a:ext cx="25" cy="5025"/>
            </a:xfrm>
            <a:custGeom>
              <a:rect b="b" l="l" r="r" t="t"/>
              <a:pathLst>
                <a:path extrusionOk="0" h="201" w="1">
                  <a:moveTo>
                    <a:pt x="0" y="1"/>
                  </a:moveTo>
                  <a:lnTo>
                    <a:pt x="0" y="200"/>
                  </a:lnTo>
                  <a:cubicBezTo>
                    <a:pt x="0" y="130"/>
                    <a:pt x="0" y="60"/>
                    <a:pt x="0"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9"/>
            <p:cNvSpPr/>
            <p:nvPr/>
          </p:nvSpPr>
          <p:spPr>
            <a:xfrm>
              <a:off x="1698425" y="4508350"/>
              <a:ext cx="300" cy="2150"/>
            </a:xfrm>
            <a:custGeom>
              <a:rect b="b" l="l" r="r" t="t"/>
              <a:pathLst>
                <a:path extrusionOk="0" h="86" w="12">
                  <a:moveTo>
                    <a:pt x="1" y="0"/>
                  </a:moveTo>
                  <a:cubicBezTo>
                    <a:pt x="4" y="26"/>
                    <a:pt x="4" y="56"/>
                    <a:pt x="12" y="85"/>
                  </a:cubicBezTo>
                  <a:cubicBezTo>
                    <a:pt x="4" y="56"/>
                    <a:pt x="4" y="26"/>
                    <a:pt x="1"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9"/>
            <p:cNvSpPr/>
            <p:nvPr/>
          </p:nvSpPr>
          <p:spPr>
            <a:xfrm>
              <a:off x="1866250" y="4499925"/>
              <a:ext cx="300" cy="2250"/>
            </a:xfrm>
            <a:custGeom>
              <a:rect b="b" l="l" r="r" t="t"/>
              <a:pathLst>
                <a:path extrusionOk="0" h="90" w="12">
                  <a:moveTo>
                    <a:pt x="11" y="90"/>
                  </a:moveTo>
                  <a:cubicBezTo>
                    <a:pt x="8" y="60"/>
                    <a:pt x="8" y="30"/>
                    <a:pt x="0" y="1"/>
                  </a:cubicBezTo>
                  <a:cubicBezTo>
                    <a:pt x="8" y="30"/>
                    <a:pt x="8" y="60"/>
                    <a:pt x="11" y="9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9"/>
            <p:cNvSpPr/>
            <p:nvPr/>
          </p:nvSpPr>
          <p:spPr>
            <a:xfrm>
              <a:off x="1699625" y="4494025"/>
              <a:ext cx="950" cy="2525"/>
            </a:xfrm>
            <a:custGeom>
              <a:rect b="b" l="l" r="r" t="t"/>
              <a:pathLst>
                <a:path extrusionOk="0" h="101" w="38">
                  <a:moveTo>
                    <a:pt x="38" y="0"/>
                  </a:moveTo>
                  <a:cubicBezTo>
                    <a:pt x="27" y="34"/>
                    <a:pt x="12" y="67"/>
                    <a:pt x="1" y="100"/>
                  </a:cubicBezTo>
                  <a:cubicBezTo>
                    <a:pt x="12" y="67"/>
                    <a:pt x="27" y="34"/>
                    <a:pt x="38"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9"/>
            <p:cNvSpPr/>
            <p:nvPr/>
          </p:nvSpPr>
          <p:spPr>
            <a:xfrm>
              <a:off x="1698250" y="4503275"/>
              <a:ext cx="100" cy="2500"/>
            </a:xfrm>
            <a:custGeom>
              <a:rect b="b" l="l" r="r" t="t"/>
              <a:pathLst>
                <a:path extrusionOk="0" h="100" w="4">
                  <a:moveTo>
                    <a:pt x="4" y="0"/>
                  </a:moveTo>
                  <a:lnTo>
                    <a:pt x="4" y="0"/>
                  </a:lnTo>
                  <a:cubicBezTo>
                    <a:pt x="4" y="30"/>
                    <a:pt x="0" y="59"/>
                    <a:pt x="0" y="89"/>
                  </a:cubicBezTo>
                  <a:cubicBezTo>
                    <a:pt x="0" y="92"/>
                    <a:pt x="0" y="96"/>
                    <a:pt x="0" y="100"/>
                  </a:cubicBezTo>
                  <a:cubicBezTo>
                    <a:pt x="0" y="66"/>
                    <a:pt x="4" y="33"/>
                    <a:pt x="4"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9"/>
            <p:cNvSpPr/>
            <p:nvPr/>
          </p:nvSpPr>
          <p:spPr>
            <a:xfrm>
              <a:off x="1698525" y="4498650"/>
              <a:ext cx="575" cy="2500"/>
            </a:xfrm>
            <a:custGeom>
              <a:rect b="b" l="l" r="r" t="t"/>
              <a:pathLst>
                <a:path extrusionOk="0" h="100" w="23">
                  <a:moveTo>
                    <a:pt x="23" y="0"/>
                  </a:moveTo>
                  <a:cubicBezTo>
                    <a:pt x="15" y="33"/>
                    <a:pt x="8" y="67"/>
                    <a:pt x="0" y="100"/>
                  </a:cubicBezTo>
                  <a:cubicBezTo>
                    <a:pt x="8" y="67"/>
                    <a:pt x="15" y="33"/>
                    <a:pt x="23" y="0"/>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9"/>
            <p:cNvSpPr/>
            <p:nvPr/>
          </p:nvSpPr>
          <p:spPr>
            <a:xfrm>
              <a:off x="1865050" y="4495325"/>
              <a:ext cx="575" cy="2150"/>
            </a:xfrm>
            <a:custGeom>
              <a:rect b="b" l="l" r="r" t="t"/>
              <a:pathLst>
                <a:path extrusionOk="0" h="86" w="23">
                  <a:moveTo>
                    <a:pt x="22" y="85"/>
                  </a:moveTo>
                  <a:cubicBezTo>
                    <a:pt x="15" y="55"/>
                    <a:pt x="11" y="30"/>
                    <a:pt x="0" y="0"/>
                  </a:cubicBezTo>
                  <a:cubicBezTo>
                    <a:pt x="11" y="30"/>
                    <a:pt x="15" y="55"/>
                    <a:pt x="22" y="8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9"/>
            <p:cNvSpPr/>
            <p:nvPr/>
          </p:nvSpPr>
          <p:spPr>
            <a:xfrm>
              <a:off x="1863550" y="4491975"/>
              <a:ext cx="400" cy="875"/>
            </a:xfrm>
            <a:custGeom>
              <a:rect b="b" l="l" r="r" t="t"/>
              <a:pathLst>
                <a:path extrusionOk="0" h="35" w="16">
                  <a:moveTo>
                    <a:pt x="1" y="1"/>
                  </a:moveTo>
                  <a:cubicBezTo>
                    <a:pt x="8" y="12"/>
                    <a:pt x="12" y="23"/>
                    <a:pt x="16" y="34"/>
                  </a:cubicBezTo>
                  <a:cubicBezTo>
                    <a:pt x="12" y="23"/>
                    <a:pt x="8" y="12"/>
                    <a:pt x="1"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9"/>
            <p:cNvSpPr/>
            <p:nvPr/>
          </p:nvSpPr>
          <p:spPr>
            <a:xfrm>
              <a:off x="1866525" y="4504650"/>
              <a:ext cx="200" cy="2525"/>
            </a:xfrm>
            <a:custGeom>
              <a:rect b="b" l="l" r="r" t="t"/>
              <a:pathLst>
                <a:path extrusionOk="0" h="101" w="8">
                  <a:moveTo>
                    <a:pt x="8" y="0"/>
                  </a:moveTo>
                  <a:cubicBezTo>
                    <a:pt x="8" y="34"/>
                    <a:pt x="4" y="67"/>
                    <a:pt x="0" y="100"/>
                  </a:cubicBezTo>
                  <a:cubicBezTo>
                    <a:pt x="4" y="71"/>
                    <a:pt x="8" y="45"/>
                    <a:pt x="8" y="15"/>
                  </a:cubicBezTo>
                  <a:lnTo>
                    <a:pt x="8" y="0"/>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9"/>
            <p:cNvSpPr/>
            <p:nvPr/>
          </p:nvSpPr>
          <p:spPr>
            <a:xfrm>
              <a:off x="1866250" y="4509350"/>
              <a:ext cx="200" cy="675"/>
            </a:xfrm>
            <a:custGeom>
              <a:rect b="b" l="l" r="r" t="t"/>
              <a:pathLst>
                <a:path extrusionOk="0" h="27" w="8">
                  <a:moveTo>
                    <a:pt x="8" y="1"/>
                  </a:moveTo>
                  <a:cubicBezTo>
                    <a:pt x="4" y="8"/>
                    <a:pt x="4" y="16"/>
                    <a:pt x="0" y="27"/>
                  </a:cubicBezTo>
                  <a:cubicBezTo>
                    <a:pt x="4" y="19"/>
                    <a:pt x="8" y="8"/>
                    <a:pt x="8" y="1"/>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9"/>
            <p:cNvSpPr/>
            <p:nvPr/>
          </p:nvSpPr>
          <p:spPr>
            <a:xfrm>
              <a:off x="1701375" y="4504750"/>
              <a:ext cx="25" cy="300"/>
            </a:xfrm>
            <a:custGeom>
              <a:rect b="b" l="l" r="r" t="t"/>
              <a:pathLst>
                <a:path extrusionOk="0" h="12" w="1">
                  <a:moveTo>
                    <a:pt x="1" y="4"/>
                  </a:moveTo>
                  <a:lnTo>
                    <a:pt x="1" y="0"/>
                  </a:lnTo>
                  <a:cubicBezTo>
                    <a:pt x="1" y="4"/>
                    <a:pt x="1" y="4"/>
                    <a:pt x="1" y="7"/>
                  </a:cubicBezTo>
                  <a:lnTo>
                    <a:pt x="1" y="11"/>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9"/>
            <p:cNvSpPr/>
            <p:nvPr/>
          </p:nvSpPr>
          <p:spPr>
            <a:xfrm>
              <a:off x="1701300" y="4499200"/>
              <a:ext cx="25" cy="850"/>
            </a:xfrm>
            <a:custGeom>
              <a:rect b="b" l="l" r="r" t="t"/>
              <a:pathLst>
                <a:path extrusionOk="0" h="34" w="1">
                  <a:moveTo>
                    <a:pt x="0" y="19"/>
                  </a:moveTo>
                  <a:lnTo>
                    <a:pt x="0" y="34"/>
                  </a:lnTo>
                  <a:lnTo>
                    <a:pt x="0" y="30"/>
                  </a:lnTo>
                  <a:lnTo>
                    <a:pt x="0" y="0"/>
                  </a:lnTo>
                  <a:cubicBezTo>
                    <a:pt x="0" y="8"/>
                    <a:pt x="0" y="15"/>
                    <a:pt x="0" y="19"/>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9"/>
            <p:cNvSpPr/>
            <p:nvPr/>
          </p:nvSpPr>
          <p:spPr>
            <a:xfrm>
              <a:off x="1862550" y="4492350"/>
              <a:ext cx="25" cy="25"/>
            </a:xfrm>
            <a:custGeom>
              <a:rect b="b" l="l" r="r" t="t"/>
              <a:pathLst>
                <a:path extrusionOk="0" h="1" w="1">
                  <a:moveTo>
                    <a:pt x="0" y="1"/>
                  </a:moveTo>
                  <a:lnTo>
                    <a:pt x="0" y="1"/>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9"/>
            <p:cNvSpPr/>
            <p:nvPr/>
          </p:nvSpPr>
          <p:spPr>
            <a:xfrm>
              <a:off x="1701300" y="4499850"/>
              <a:ext cx="25" cy="575"/>
            </a:xfrm>
            <a:custGeom>
              <a:rect b="b" l="l" r="r" t="t"/>
              <a:pathLst>
                <a:path extrusionOk="0" h="23" w="1">
                  <a:moveTo>
                    <a:pt x="0" y="11"/>
                  </a:moveTo>
                  <a:lnTo>
                    <a:pt x="0" y="0"/>
                  </a:lnTo>
                  <a:lnTo>
                    <a:pt x="0" y="19"/>
                  </a:lnTo>
                  <a:lnTo>
                    <a:pt x="0" y="22"/>
                  </a:ln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9"/>
            <p:cNvSpPr/>
            <p:nvPr/>
          </p:nvSpPr>
          <p:spPr>
            <a:xfrm>
              <a:off x="1701300" y="4500125"/>
              <a:ext cx="25" cy="200"/>
            </a:xfrm>
            <a:custGeom>
              <a:rect b="b" l="l" r="r" t="t"/>
              <a:pathLst>
                <a:path extrusionOk="0" h="8" w="1">
                  <a:moveTo>
                    <a:pt x="0" y="8"/>
                  </a:moveTo>
                  <a:lnTo>
                    <a:pt x="0" y="0"/>
                  </a:lnTo>
                  <a:lnTo>
                    <a:pt x="0" y="0"/>
                  </a:lnTo>
                  <a:cubicBezTo>
                    <a:pt x="0" y="4"/>
                    <a:pt x="0" y="4"/>
                    <a:pt x="0" y="8"/>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9"/>
            <p:cNvSpPr/>
            <p:nvPr/>
          </p:nvSpPr>
          <p:spPr>
            <a:xfrm>
              <a:off x="1862275" y="4511400"/>
              <a:ext cx="25" cy="375"/>
            </a:xfrm>
            <a:custGeom>
              <a:rect b="b" l="l" r="r" t="t"/>
              <a:pathLst>
                <a:path extrusionOk="0" h="15" w="1">
                  <a:moveTo>
                    <a:pt x="0" y="15"/>
                  </a:moveTo>
                  <a:lnTo>
                    <a:pt x="0" y="15"/>
                  </a:lnTo>
                  <a:lnTo>
                    <a:pt x="0" y="8"/>
                  </a:lnTo>
                  <a:lnTo>
                    <a:pt x="0" y="0"/>
                  </a:lnTo>
                  <a:cubicBezTo>
                    <a:pt x="0" y="4"/>
                    <a:pt x="0" y="11"/>
                    <a:pt x="0" y="15"/>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9"/>
            <p:cNvSpPr/>
            <p:nvPr/>
          </p:nvSpPr>
          <p:spPr>
            <a:xfrm>
              <a:off x="1862275" y="4511025"/>
              <a:ext cx="300" cy="750"/>
            </a:xfrm>
            <a:custGeom>
              <a:rect b="b" l="l" r="r" t="t"/>
              <a:pathLst>
                <a:path extrusionOk="0" h="30" w="12">
                  <a:moveTo>
                    <a:pt x="11" y="0"/>
                  </a:moveTo>
                  <a:lnTo>
                    <a:pt x="11" y="0"/>
                  </a:lnTo>
                  <a:cubicBezTo>
                    <a:pt x="9" y="5"/>
                    <a:pt x="7" y="11"/>
                    <a:pt x="4" y="18"/>
                  </a:cubicBezTo>
                  <a:lnTo>
                    <a:pt x="4" y="18"/>
                  </a:lnTo>
                  <a:lnTo>
                    <a:pt x="11" y="0"/>
                  </a:lnTo>
                  <a:close/>
                  <a:moveTo>
                    <a:pt x="4" y="18"/>
                  </a:moveTo>
                  <a:lnTo>
                    <a:pt x="4" y="19"/>
                  </a:lnTo>
                  <a:cubicBezTo>
                    <a:pt x="4" y="19"/>
                    <a:pt x="4" y="19"/>
                    <a:pt x="4" y="19"/>
                  </a:cubicBezTo>
                  <a:lnTo>
                    <a:pt x="4" y="19"/>
                  </a:lnTo>
                  <a:cubicBezTo>
                    <a:pt x="4" y="19"/>
                    <a:pt x="4" y="18"/>
                    <a:pt x="4" y="18"/>
                  </a:cubicBezTo>
                  <a:close/>
                  <a:moveTo>
                    <a:pt x="4" y="19"/>
                  </a:moveTo>
                  <a:lnTo>
                    <a:pt x="4" y="19"/>
                  </a:lnTo>
                  <a:cubicBezTo>
                    <a:pt x="3" y="23"/>
                    <a:pt x="1" y="26"/>
                    <a:pt x="0" y="30"/>
                  </a:cubicBezTo>
                  <a:cubicBezTo>
                    <a:pt x="4" y="26"/>
                    <a:pt x="4" y="23"/>
                    <a:pt x="4" y="19"/>
                  </a:cubicBezTo>
                  <a:close/>
                </a:path>
              </a:pathLst>
            </a:custGeom>
            <a:solidFill>
              <a:srgbClr val="979C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9"/>
            <p:cNvSpPr/>
            <p:nvPr/>
          </p:nvSpPr>
          <p:spPr>
            <a:xfrm>
              <a:off x="1698625" y="4492075"/>
              <a:ext cx="168475" cy="72050"/>
            </a:xfrm>
            <a:custGeom>
              <a:rect b="b" l="l" r="r" t="t"/>
              <a:pathLst>
                <a:path extrusionOk="0" h="2882" w="6739">
                  <a:moveTo>
                    <a:pt x="6598" y="1"/>
                  </a:moveTo>
                  <a:lnTo>
                    <a:pt x="6598" y="15"/>
                  </a:lnTo>
                  <a:lnTo>
                    <a:pt x="6598" y="307"/>
                  </a:lnTo>
                  <a:lnTo>
                    <a:pt x="6598" y="311"/>
                  </a:lnTo>
                  <a:cubicBezTo>
                    <a:pt x="6598" y="367"/>
                    <a:pt x="6594" y="426"/>
                    <a:pt x="6587" y="485"/>
                  </a:cubicBezTo>
                  <a:cubicBezTo>
                    <a:pt x="6583" y="503"/>
                    <a:pt x="6576" y="522"/>
                    <a:pt x="6572" y="540"/>
                  </a:cubicBezTo>
                  <a:cubicBezTo>
                    <a:pt x="6565" y="577"/>
                    <a:pt x="6557" y="614"/>
                    <a:pt x="6546" y="651"/>
                  </a:cubicBezTo>
                  <a:lnTo>
                    <a:pt x="6546" y="655"/>
                  </a:lnTo>
                  <a:cubicBezTo>
                    <a:pt x="6528" y="714"/>
                    <a:pt x="6506" y="769"/>
                    <a:pt x="6480" y="821"/>
                  </a:cubicBezTo>
                  <a:lnTo>
                    <a:pt x="6480" y="825"/>
                  </a:lnTo>
                  <a:cubicBezTo>
                    <a:pt x="6476" y="829"/>
                    <a:pt x="6476" y="829"/>
                    <a:pt x="6480" y="832"/>
                  </a:cubicBezTo>
                  <a:cubicBezTo>
                    <a:pt x="6476" y="832"/>
                    <a:pt x="6476" y="832"/>
                    <a:pt x="6480" y="836"/>
                  </a:cubicBezTo>
                  <a:cubicBezTo>
                    <a:pt x="6472" y="843"/>
                    <a:pt x="6469" y="851"/>
                    <a:pt x="6465" y="858"/>
                  </a:cubicBezTo>
                  <a:cubicBezTo>
                    <a:pt x="6446" y="888"/>
                    <a:pt x="6432" y="914"/>
                    <a:pt x="6417" y="940"/>
                  </a:cubicBezTo>
                  <a:cubicBezTo>
                    <a:pt x="6406" y="958"/>
                    <a:pt x="6398" y="976"/>
                    <a:pt x="6387" y="995"/>
                  </a:cubicBezTo>
                  <a:cubicBezTo>
                    <a:pt x="6380" y="1006"/>
                    <a:pt x="6369" y="1013"/>
                    <a:pt x="6361" y="1025"/>
                  </a:cubicBezTo>
                  <a:lnTo>
                    <a:pt x="6354" y="1036"/>
                  </a:lnTo>
                  <a:cubicBezTo>
                    <a:pt x="6328" y="1076"/>
                    <a:pt x="6299" y="1113"/>
                    <a:pt x="6265" y="1150"/>
                  </a:cubicBezTo>
                  <a:cubicBezTo>
                    <a:pt x="6265" y="1154"/>
                    <a:pt x="6262" y="1158"/>
                    <a:pt x="6258" y="1161"/>
                  </a:cubicBezTo>
                  <a:cubicBezTo>
                    <a:pt x="6250" y="1169"/>
                    <a:pt x="6243" y="1176"/>
                    <a:pt x="6236" y="1183"/>
                  </a:cubicBezTo>
                  <a:cubicBezTo>
                    <a:pt x="6210" y="1209"/>
                    <a:pt x="6180" y="1239"/>
                    <a:pt x="6151" y="1268"/>
                  </a:cubicBezTo>
                  <a:cubicBezTo>
                    <a:pt x="6132" y="1287"/>
                    <a:pt x="6117" y="1305"/>
                    <a:pt x="6099" y="1320"/>
                  </a:cubicBezTo>
                  <a:lnTo>
                    <a:pt x="6095" y="1320"/>
                  </a:lnTo>
                  <a:lnTo>
                    <a:pt x="6092" y="1324"/>
                  </a:lnTo>
                  <a:cubicBezTo>
                    <a:pt x="6073" y="1342"/>
                    <a:pt x="6047" y="1361"/>
                    <a:pt x="6025" y="1379"/>
                  </a:cubicBezTo>
                  <a:lnTo>
                    <a:pt x="5999" y="1402"/>
                  </a:lnTo>
                  <a:cubicBezTo>
                    <a:pt x="5988" y="1413"/>
                    <a:pt x="5977" y="1420"/>
                    <a:pt x="5966" y="1427"/>
                  </a:cubicBezTo>
                  <a:cubicBezTo>
                    <a:pt x="5947" y="1442"/>
                    <a:pt x="5929" y="1457"/>
                    <a:pt x="5910" y="1475"/>
                  </a:cubicBezTo>
                  <a:cubicBezTo>
                    <a:pt x="5903" y="1479"/>
                    <a:pt x="5896" y="1487"/>
                    <a:pt x="5888" y="1490"/>
                  </a:cubicBezTo>
                  <a:cubicBezTo>
                    <a:pt x="5836" y="1527"/>
                    <a:pt x="5785" y="1560"/>
                    <a:pt x="5733" y="1594"/>
                  </a:cubicBezTo>
                  <a:cubicBezTo>
                    <a:pt x="5718" y="1601"/>
                    <a:pt x="5707" y="1609"/>
                    <a:pt x="5692" y="1620"/>
                  </a:cubicBezTo>
                  <a:cubicBezTo>
                    <a:pt x="5663" y="1638"/>
                    <a:pt x="5626" y="1653"/>
                    <a:pt x="5593" y="1671"/>
                  </a:cubicBezTo>
                  <a:lnTo>
                    <a:pt x="5530" y="1708"/>
                  </a:lnTo>
                  <a:cubicBezTo>
                    <a:pt x="5508" y="1719"/>
                    <a:pt x="5485" y="1731"/>
                    <a:pt x="5463" y="1742"/>
                  </a:cubicBezTo>
                  <a:lnTo>
                    <a:pt x="5448" y="1749"/>
                  </a:lnTo>
                  <a:cubicBezTo>
                    <a:pt x="5422" y="1764"/>
                    <a:pt x="5397" y="1771"/>
                    <a:pt x="5371" y="1786"/>
                  </a:cubicBezTo>
                  <a:lnTo>
                    <a:pt x="5304" y="1816"/>
                  </a:lnTo>
                  <a:lnTo>
                    <a:pt x="5245" y="1841"/>
                  </a:lnTo>
                  <a:cubicBezTo>
                    <a:pt x="5227" y="1849"/>
                    <a:pt x="5208" y="1856"/>
                    <a:pt x="5190" y="1864"/>
                  </a:cubicBezTo>
                  <a:cubicBezTo>
                    <a:pt x="5105" y="1897"/>
                    <a:pt x="5020" y="1930"/>
                    <a:pt x="4931" y="1956"/>
                  </a:cubicBezTo>
                  <a:lnTo>
                    <a:pt x="4916" y="1963"/>
                  </a:lnTo>
                  <a:cubicBezTo>
                    <a:pt x="4861" y="1982"/>
                    <a:pt x="4805" y="1997"/>
                    <a:pt x="4750" y="2011"/>
                  </a:cubicBezTo>
                  <a:cubicBezTo>
                    <a:pt x="4709" y="2023"/>
                    <a:pt x="4668" y="2034"/>
                    <a:pt x="4628" y="2045"/>
                  </a:cubicBezTo>
                  <a:cubicBezTo>
                    <a:pt x="4587" y="2056"/>
                    <a:pt x="4550" y="2059"/>
                    <a:pt x="4513" y="2071"/>
                  </a:cubicBezTo>
                  <a:cubicBezTo>
                    <a:pt x="4450" y="2082"/>
                    <a:pt x="4391" y="2096"/>
                    <a:pt x="4332" y="2108"/>
                  </a:cubicBezTo>
                  <a:cubicBezTo>
                    <a:pt x="4288" y="2115"/>
                    <a:pt x="4247" y="2119"/>
                    <a:pt x="4206" y="2126"/>
                  </a:cubicBezTo>
                  <a:cubicBezTo>
                    <a:pt x="4147" y="2137"/>
                    <a:pt x="4088" y="2145"/>
                    <a:pt x="4029" y="2152"/>
                  </a:cubicBezTo>
                  <a:cubicBezTo>
                    <a:pt x="3981" y="2159"/>
                    <a:pt x="3937" y="2163"/>
                    <a:pt x="3889" y="2167"/>
                  </a:cubicBezTo>
                  <a:cubicBezTo>
                    <a:pt x="3833" y="2170"/>
                    <a:pt x="3774" y="2178"/>
                    <a:pt x="3719" y="2181"/>
                  </a:cubicBezTo>
                  <a:cubicBezTo>
                    <a:pt x="3670" y="2185"/>
                    <a:pt x="3622" y="2185"/>
                    <a:pt x="3571" y="2189"/>
                  </a:cubicBezTo>
                  <a:cubicBezTo>
                    <a:pt x="3515" y="2189"/>
                    <a:pt x="3460" y="2193"/>
                    <a:pt x="3404" y="2193"/>
                  </a:cubicBezTo>
                  <a:lnTo>
                    <a:pt x="3349" y="2193"/>
                  </a:lnTo>
                  <a:cubicBezTo>
                    <a:pt x="3334" y="2193"/>
                    <a:pt x="3319" y="2193"/>
                    <a:pt x="3304" y="2193"/>
                  </a:cubicBezTo>
                  <a:cubicBezTo>
                    <a:pt x="2931" y="2193"/>
                    <a:pt x="2562" y="2149"/>
                    <a:pt x="2196" y="2071"/>
                  </a:cubicBezTo>
                  <a:cubicBezTo>
                    <a:pt x="2133" y="2059"/>
                    <a:pt x="2074" y="2041"/>
                    <a:pt x="2015" y="2026"/>
                  </a:cubicBezTo>
                  <a:cubicBezTo>
                    <a:pt x="1974" y="2015"/>
                    <a:pt x="1930" y="2004"/>
                    <a:pt x="1893" y="1993"/>
                  </a:cubicBezTo>
                  <a:cubicBezTo>
                    <a:pt x="1833" y="1978"/>
                    <a:pt x="1782" y="1956"/>
                    <a:pt x="1726" y="1938"/>
                  </a:cubicBezTo>
                  <a:cubicBezTo>
                    <a:pt x="1689" y="1926"/>
                    <a:pt x="1649" y="1915"/>
                    <a:pt x="1615" y="1901"/>
                  </a:cubicBezTo>
                  <a:cubicBezTo>
                    <a:pt x="1556" y="1882"/>
                    <a:pt x="1501" y="1856"/>
                    <a:pt x="1449" y="1834"/>
                  </a:cubicBezTo>
                  <a:cubicBezTo>
                    <a:pt x="1416" y="1819"/>
                    <a:pt x="1382" y="1808"/>
                    <a:pt x="1349" y="1793"/>
                  </a:cubicBezTo>
                  <a:cubicBezTo>
                    <a:pt x="1264" y="1753"/>
                    <a:pt x="1179" y="1712"/>
                    <a:pt x="1102" y="1668"/>
                  </a:cubicBezTo>
                  <a:cubicBezTo>
                    <a:pt x="1020" y="1623"/>
                    <a:pt x="943" y="1575"/>
                    <a:pt x="872" y="1524"/>
                  </a:cubicBezTo>
                  <a:cubicBezTo>
                    <a:pt x="850" y="1509"/>
                    <a:pt x="828" y="1490"/>
                    <a:pt x="806" y="1475"/>
                  </a:cubicBezTo>
                  <a:cubicBezTo>
                    <a:pt x="758" y="1442"/>
                    <a:pt x="713" y="1409"/>
                    <a:pt x="673" y="1372"/>
                  </a:cubicBezTo>
                  <a:cubicBezTo>
                    <a:pt x="651" y="1354"/>
                    <a:pt x="628" y="1331"/>
                    <a:pt x="606" y="1309"/>
                  </a:cubicBezTo>
                  <a:cubicBezTo>
                    <a:pt x="573" y="1276"/>
                    <a:pt x="536" y="1246"/>
                    <a:pt x="506" y="1213"/>
                  </a:cubicBezTo>
                  <a:cubicBezTo>
                    <a:pt x="484" y="1191"/>
                    <a:pt x="466" y="1169"/>
                    <a:pt x="447" y="1143"/>
                  </a:cubicBezTo>
                  <a:cubicBezTo>
                    <a:pt x="421" y="1110"/>
                    <a:pt x="392" y="1080"/>
                    <a:pt x="370" y="1047"/>
                  </a:cubicBezTo>
                  <a:cubicBezTo>
                    <a:pt x="344" y="1013"/>
                    <a:pt x="336" y="995"/>
                    <a:pt x="322" y="969"/>
                  </a:cubicBezTo>
                  <a:cubicBezTo>
                    <a:pt x="303" y="943"/>
                    <a:pt x="277" y="906"/>
                    <a:pt x="262" y="873"/>
                  </a:cubicBezTo>
                  <a:cubicBezTo>
                    <a:pt x="244" y="840"/>
                    <a:pt x="237" y="821"/>
                    <a:pt x="226" y="792"/>
                  </a:cubicBezTo>
                  <a:cubicBezTo>
                    <a:pt x="214" y="766"/>
                    <a:pt x="196" y="729"/>
                    <a:pt x="181" y="696"/>
                  </a:cubicBezTo>
                  <a:cubicBezTo>
                    <a:pt x="170" y="666"/>
                    <a:pt x="166" y="640"/>
                    <a:pt x="159" y="614"/>
                  </a:cubicBezTo>
                  <a:cubicBezTo>
                    <a:pt x="159" y="603"/>
                    <a:pt x="155" y="596"/>
                    <a:pt x="152" y="585"/>
                  </a:cubicBezTo>
                  <a:cubicBezTo>
                    <a:pt x="148" y="562"/>
                    <a:pt x="141" y="540"/>
                    <a:pt x="137" y="518"/>
                  </a:cubicBezTo>
                  <a:cubicBezTo>
                    <a:pt x="137" y="503"/>
                    <a:pt x="133" y="489"/>
                    <a:pt x="129" y="474"/>
                  </a:cubicBezTo>
                  <a:lnTo>
                    <a:pt x="129" y="463"/>
                  </a:lnTo>
                  <a:cubicBezTo>
                    <a:pt x="126" y="433"/>
                    <a:pt x="122" y="404"/>
                    <a:pt x="122" y="370"/>
                  </a:cubicBezTo>
                  <a:lnTo>
                    <a:pt x="122" y="337"/>
                  </a:lnTo>
                  <a:cubicBezTo>
                    <a:pt x="122" y="333"/>
                    <a:pt x="122" y="330"/>
                    <a:pt x="122" y="326"/>
                  </a:cubicBezTo>
                  <a:lnTo>
                    <a:pt x="122" y="311"/>
                  </a:lnTo>
                  <a:lnTo>
                    <a:pt x="122" y="8"/>
                  </a:lnTo>
                  <a:cubicBezTo>
                    <a:pt x="111" y="30"/>
                    <a:pt x="104" y="52"/>
                    <a:pt x="96" y="75"/>
                  </a:cubicBezTo>
                  <a:cubicBezTo>
                    <a:pt x="81" y="108"/>
                    <a:pt x="67" y="141"/>
                    <a:pt x="56" y="174"/>
                  </a:cubicBezTo>
                  <a:cubicBezTo>
                    <a:pt x="44" y="208"/>
                    <a:pt x="41" y="234"/>
                    <a:pt x="37" y="259"/>
                  </a:cubicBezTo>
                  <a:cubicBezTo>
                    <a:pt x="30" y="289"/>
                    <a:pt x="19" y="326"/>
                    <a:pt x="11" y="359"/>
                  </a:cubicBezTo>
                  <a:cubicBezTo>
                    <a:pt x="7" y="392"/>
                    <a:pt x="7" y="418"/>
                    <a:pt x="7" y="448"/>
                  </a:cubicBezTo>
                  <a:cubicBezTo>
                    <a:pt x="4" y="477"/>
                    <a:pt x="0" y="511"/>
                    <a:pt x="0" y="544"/>
                  </a:cubicBezTo>
                  <a:lnTo>
                    <a:pt x="0" y="940"/>
                  </a:lnTo>
                  <a:lnTo>
                    <a:pt x="0" y="951"/>
                  </a:lnTo>
                  <a:cubicBezTo>
                    <a:pt x="0" y="984"/>
                    <a:pt x="4" y="1017"/>
                    <a:pt x="7" y="1050"/>
                  </a:cubicBezTo>
                  <a:cubicBezTo>
                    <a:pt x="11" y="1084"/>
                    <a:pt x="15" y="1110"/>
                    <a:pt x="19" y="1139"/>
                  </a:cubicBezTo>
                  <a:cubicBezTo>
                    <a:pt x="22" y="1169"/>
                    <a:pt x="33" y="1206"/>
                    <a:pt x="44" y="1239"/>
                  </a:cubicBezTo>
                  <a:cubicBezTo>
                    <a:pt x="52" y="1272"/>
                    <a:pt x="59" y="1298"/>
                    <a:pt x="67" y="1324"/>
                  </a:cubicBezTo>
                  <a:cubicBezTo>
                    <a:pt x="78" y="1354"/>
                    <a:pt x="96" y="1390"/>
                    <a:pt x="111" y="1424"/>
                  </a:cubicBezTo>
                  <a:cubicBezTo>
                    <a:pt x="126" y="1457"/>
                    <a:pt x="133" y="1483"/>
                    <a:pt x="148" y="1509"/>
                  </a:cubicBezTo>
                  <a:cubicBezTo>
                    <a:pt x="163" y="1538"/>
                    <a:pt x="189" y="1575"/>
                    <a:pt x="211" y="1609"/>
                  </a:cubicBezTo>
                  <a:cubicBezTo>
                    <a:pt x="229" y="1638"/>
                    <a:pt x="240" y="1660"/>
                    <a:pt x="259" y="1690"/>
                  </a:cubicBezTo>
                  <a:cubicBezTo>
                    <a:pt x="281" y="1716"/>
                    <a:pt x="314" y="1753"/>
                    <a:pt x="340" y="1786"/>
                  </a:cubicBezTo>
                  <a:cubicBezTo>
                    <a:pt x="362" y="1812"/>
                    <a:pt x="381" y="1838"/>
                    <a:pt x="403" y="1864"/>
                  </a:cubicBezTo>
                  <a:cubicBezTo>
                    <a:pt x="436" y="1897"/>
                    <a:pt x="473" y="1930"/>
                    <a:pt x="506" y="1960"/>
                  </a:cubicBezTo>
                  <a:cubicBezTo>
                    <a:pt x="532" y="1982"/>
                    <a:pt x="554" y="2008"/>
                    <a:pt x="577" y="2030"/>
                  </a:cubicBezTo>
                  <a:cubicBezTo>
                    <a:pt x="621" y="2063"/>
                    <a:pt x="665" y="2096"/>
                    <a:pt x="713" y="2133"/>
                  </a:cubicBezTo>
                  <a:cubicBezTo>
                    <a:pt x="739" y="2148"/>
                    <a:pt x="761" y="2167"/>
                    <a:pt x="784" y="2185"/>
                  </a:cubicBezTo>
                  <a:cubicBezTo>
                    <a:pt x="858" y="2237"/>
                    <a:pt x="935" y="2285"/>
                    <a:pt x="1020" y="2333"/>
                  </a:cubicBezTo>
                  <a:cubicBezTo>
                    <a:pt x="1672" y="2700"/>
                    <a:pt x="2514" y="2882"/>
                    <a:pt x="3357" y="2882"/>
                  </a:cubicBezTo>
                  <a:cubicBezTo>
                    <a:pt x="4240" y="2882"/>
                    <a:pt x="5123" y="2682"/>
                    <a:pt x="5788" y="2285"/>
                  </a:cubicBezTo>
                  <a:cubicBezTo>
                    <a:pt x="5866" y="2237"/>
                    <a:pt x="5944" y="2189"/>
                    <a:pt x="6014" y="2137"/>
                  </a:cubicBezTo>
                  <a:cubicBezTo>
                    <a:pt x="6036" y="2119"/>
                    <a:pt x="6055" y="2100"/>
                    <a:pt x="6077" y="2085"/>
                  </a:cubicBezTo>
                  <a:cubicBezTo>
                    <a:pt x="6125" y="2048"/>
                    <a:pt x="6169" y="2015"/>
                    <a:pt x="6206" y="1978"/>
                  </a:cubicBezTo>
                  <a:cubicBezTo>
                    <a:pt x="6232" y="1956"/>
                    <a:pt x="6254" y="1934"/>
                    <a:pt x="6276" y="1912"/>
                  </a:cubicBezTo>
                  <a:cubicBezTo>
                    <a:pt x="6310" y="1878"/>
                    <a:pt x="6343" y="1845"/>
                    <a:pt x="6372" y="1812"/>
                  </a:cubicBezTo>
                  <a:cubicBezTo>
                    <a:pt x="6395" y="1786"/>
                    <a:pt x="6413" y="1764"/>
                    <a:pt x="6432" y="1738"/>
                  </a:cubicBezTo>
                  <a:cubicBezTo>
                    <a:pt x="6457" y="1705"/>
                    <a:pt x="6483" y="1671"/>
                    <a:pt x="6506" y="1638"/>
                  </a:cubicBezTo>
                  <a:cubicBezTo>
                    <a:pt x="6524" y="1612"/>
                    <a:pt x="6539" y="1586"/>
                    <a:pt x="6554" y="1560"/>
                  </a:cubicBezTo>
                  <a:cubicBezTo>
                    <a:pt x="6568" y="1535"/>
                    <a:pt x="6594" y="1494"/>
                    <a:pt x="6609" y="1461"/>
                  </a:cubicBezTo>
                  <a:cubicBezTo>
                    <a:pt x="6627" y="1427"/>
                    <a:pt x="6631" y="1405"/>
                    <a:pt x="6642" y="1379"/>
                  </a:cubicBezTo>
                  <a:cubicBezTo>
                    <a:pt x="6653" y="1350"/>
                    <a:pt x="6672" y="1313"/>
                    <a:pt x="6683" y="1280"/>
                  </a:cubicBezTo>
                  <a:cubicBezTo>
                    <a:pt x="6694" y="1246"/>
                    <a:pt x="6698" y="1220"/>
                    <a:pt x="6705" y="1195"/>
                  </a:cubicBezTo>
                  <a:cubicBezTo>
                    <a:pt x="6713" y="1161"/>
                    <a:pt x="6720" y="1128"/>
                    <a:pt x="6727" y="1095"/>
                  </a:cubicBezTo>
                  <a:cubicBezTo>
                    <a:pt x="6731" y="1061"/>
                    <a:pt x="6731" y="1036"/>
                    <a:pt x="6731" y="1006"/>
                  </a:cubicBezTo>
                  <a:cubicBezTo>
                    <a:pt x="6735" y="980"/>
                    <a:pt x="6738" y="951"/>
                    <a:pt x="6738" y="921"/>
                  </a:cubicBezTo>
                  <a:lnTo>
                    <a:pt x="6724" y="518"/>
                  </a:lnTo>
                  <a:cubicBezTo>
                    <a:pt x="6724" y="548"/>
                    <a:pt x="6720" y="577"/>
                    <a:pt x="6720" y="607"/>
                  </a:cubicBezTo>
                  <a:cubicBezTo>
                    <a:pt x="6720" y="574"/>
                    <a:pt x="6724" y="540"/>
                    <a:pt x="6724" y="507"/>
                  </a:cubicBezTo>
                  <a:cubicBezTo>
                    <a:pt x="6724" y="474"/>
                    <a:pt x="6720" y="441"/>
                    <a:pt x="6716" y="407"/>
                  </a:cubicBezTo>
                  <a:cubicBezTo>
                    <a:pt x="6713" y="374"/>
                    <a:pt x="6713" y="348"/>
                    <a:pt x="6705" y="319"/>
                  </a:cubicBezTo>
                  <a:cubicBezTo>
                    <a:pt x="6701" y="289"/>
                    <a:pt x="6690" y="252"/>
                    <a:pt x="6679" y="219"/>
                  </a:cubicBezTo>
                  <a:cubicBezTo>
                    <a:pt x="6672" y="182"/>
                    <a:pt x="6668" y="160"/>
                    <a:pt x="6657" y="130"/>
                  </a:cubicBezTo>
                  <a:cubicBezTo>
                    <a:pt x="6646" y="100"/>
                    <a:pt x="6627" y="63"/>
                    <a:pt x="6613" y="30"/>
                  </a:cubicBezTo>
                  <a:cubicBezTo>
                    <a:pt x="6609" y="23"/>
                    <a:pt x="6605" y="12"/>
                    <a:pt x="6598" y="1"/>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9"/>
            <p:cNvSpPr/>
            <p:nvPr/>
          </p:nvSpPr>
          <p:spPr>
            <a:xfrm>
              <a:off x="1702400" y="4507500"/>
              <a:ext cx="23500" cy="26375"/>
            </a:xfrm>
            <a:custGeom>
              <a:rect b="b" l="l" r="r" t="t"/>
              <a:pathLst>
                <a:path extrusionOk="0" h="1055" w="940">
                  <a:moveTo>
                    <a:pt x="1" y="1"/>
                  </a:moveTo>
                  <a:cubicBezTo>
                    <a:pt x="8" y="27"/>
                    <a:pt x="12" y="53"/>
                    <a:pt x="23" y="82"/>
                  </a:cubicBezTo>
                  <a:cubicBezTo>
                    <a:pt x="34" y="116"/>
                    <a:pt x="52" y="152"/>
                    <a:pt x="63" y="178"/>
                  </a:cubicBezTo>
                  <a:cubicBezTo>
                    <a:pt x="78" y="208"/>
                    <a:pt x="82" y="226"/>
                    <a:pt x="100" y="260"/>
                  </a:cubicBezTo>
                  <a:cubicBezTo>
                    <a:pt x="119" y="293"/>
                    <a:pt x="145" y="330"/>
                    <a:pt x="160" y="356"/>
                  </a:cubicBezTo>
                  <a:cubicBezTo>
                    <a:pt x="174" y="382"/>
                    <a:pt x="185" y="400"/>
                    <a:pt x="208" y="433"/>
                  </a:cubicBezTo>
                  <a:cubicBezTo>
                    <a:pt x="230" y="467"/>
                    <a:pt x="259" y="496"/>
                    <a:pt x="285" y="530"/>
                  </a:cubicBezTo>
                  <a:cubicBezTo>
                    <a:pt x="307" y="555"/>
                    <a:pt x="322" y="578"/>
                    <a:pt x="344" y="600"/>
                  </a:cubicBezTo>
                  <a:cubicBezTo>
                    <a:pt x="378" y="633"/>
                    <a:pt x="411" y="663"/>
                    <a:pt x="444" y="696"/>
                  </a:cubicBezTo>
                  <a:cubicBezTo>
                    <a:pt x="466" y="718"/>
                    <a:pt x="489" y="740"/>
                    <a:pt x="514" y="759"/>
                  </a:cubicBezTo>
                  <a:cubicBezTo>
                    <a:pt x="551" y="796"/>
                    <a:pt x="599" y="829"/>
                    <a:pt x="644" y="862"/>
                  </a:cubicBezTo>
                  <a:cubicBezTo>
                    <a:pt x="666" y="877"/>
                    <a:pt x="688" y="895"/>
                    <a:pt x="714" y="910"/>
                  </a:cubicBezTo>
                  <a:cubicBezTo>
                    <a:pt x="784" y="962"/>
                    <a:pt x="858" y="1006"/>
                    <a:pt x="939" y="1054"/>
                  </a:cubicBezTo>
                  <a:lnTo>
                    <a:pt x="939" y="1043"/>
                  </a:lnTo>
                  <a:cubicBezTo>
                    <a:pt x="758" y="943"/>
                    <a:pt x="588" y="822"/>
                    <a:pt x="437" y="681"/>
                  </a:cubicBezTo>
                  <a:cubicBezTo>
                    <a:pt x="300" y="555"/>
                    <a:pt x="185" y="411"/>
                    <a:pt x="100" y="245"/>
                  </a:cubicBezTo>
                  <a:cubicBezTo>
                    <a:pt x="56" y="167"/>
                    <a:pt x="26" y="86"/>
                    <a:pt x="1" y="1"/>
                  </a:cubicBezTo>
                  <a:close/>
                </a:path>
              </a:pathLst>
            </a:custGeom>
            <a:solidFill>
              <a:srgbClr val="FFCF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9"/>
            <p:cNvSpPr/>
            <p:nvPr/>
          </p:nvSpPr>
          <p:spPr>
            <a:xfrm>
              <a:off x="1862725" y="45101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9"/>
            <p:cNvSpPr/>
            <p:nvPr/>
          </p:nvSpPr>
          <p:spPr>
            <a:xfrm>
              <a:off x="1862275" y="4511750"/>
              <a:ext cx="25" cy="325"/>
            </a:xfrm>
            <a:custGeom>
              <a:rect b="b" l="l" r="r" t="t"/>
              <a:pathLst>
                <a:path extrusionOk="0" fill="none" h="13" w="1">
                  <a:moveTo>
                    <a:pt x="0" y="1"/>
                  </a:moveTo>
                  <a:lnTo>
                    <a:pt x="0" y="12"/>
                  </a:ln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9"/>
            <p:cNvSpPr/>
            <p:nvPr/>
          </p:nvSpPr>
          <p:spPr>
            <a:xfrm>
              <a:off x="1862275" y="4511475"/>
              <a:ext cx="100" cy="300"/>
            </a:xfrm>
            <a:custGeom>
              <a:rect b="b" l="l" r="r" t="t"/>
              <a:pathLst>
                <a:path extrusionOk="0" fill="none" h="12" w="4">
                  <a:moveTo>
                    <a:pt x="0" y="12"/>
                  </a:moveTo>
                  <a:cubicBezTo>
                    <a:pt x="4" y="8"/>
                    <a:pt x="4" y="5"/>
                    <a:pt x="4" y="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9"/>
            <p:cNvSpPr/>
            <p:nvPr/>
          </p:nvSpPr>
          <p:spPr>
            <a:xfrm>
              <a:off x="1858475" y="4516300"/>
              <a:ext cx="25" cy="25"/>
            </a:xfrm>
            <a:custGeom>
              <a:rect b="b" l="l" r="r" t="t"/>
              <a:pathLst>
                <a:path extrusionOk="0" fill="none" h="1" w="1">
                  <a:moveTo>
                    <a:pt x="1" y="0"/>
                  </a:moveTo>
                  <a:lnTo>
                    <a:pt x="1" y="0"/>
                  </a:lnTo>
                  <a:close/>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9"/>
            <p:cNvSpPr/>
            <p:nvPr/>
          </p:nvSpPr>
          <p:spPr>
            <a:xfrm>
              <a:off x="1858200" y="4516300"/>
              <a:ext cx="300" cy="475"/>
            </a:xfrm>
            <a:custGeom>
              <a:rect b="b" l="l" r="r" t="t"/>
              <a:pathLst>
                <a:path extrusionOk="0" fill="none" h="19" w="12">
                  <a:moveTo>
                    <a:pt x="12" y="0"/>
                  </a:moveTo>
                  <a:cubicBezTo>
                    <a:pt x="8" y="4"/>
                    <a:pt x="4" y="11"/>
                    <a:pt x="1" y="19"/>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9"/>
            <p:cNvSpPr/>
            <p:nvPr/>
          </p:nvSpPr>
          <p:spPr>
            <a:xfrm>
              <a:off x="1862450" y="4500125"/>
              <a:ext cx="1125" cy="7775"/>
            </a:xfrm>
            <a:custGeom>
              <a:rect b="b" l="l" r="r" t="t"/>
              <a:pathLst>
                <a:path extrusionOk="0" fill="none" h="311" w="45">
                  <a:moveTo>
                    <a:pt x="45" y="0"/>
                  </a:moveTo>
                  <a:cubicBezTo>
                    <a:pt x="45" y="104"/>
                    <a:pt x="30" y="207"/>
                    <a:pt x="1" y="311"/>
                  </a:cubicBezTo>
                </a:path>
              </a:pathLst>
            </a:cu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9"/>
            <p:cNvSpPr/>
            <p:nvPr/>
          </p:nvSpPr>
          <p:spPr>
            <a:xfrm>
              <a:off x="1709250" y="4434050"/>
              <a:ext cx="146400" cy="76950"/>
            </a:xfrm>
            <a:custGeom>
              <a:rect b="b" l="l" r="r" t="t"/>
              <a:pathLst>
                <a:path extrusionOk="0" h="3078" w="5856">
                  <a:moveTo>
                    <a:pt x="2935" y="1"/>
                  </a:moveTo>
                  <a:cubicBezTo>
                    <a:pt x="2240" y="1"/>
                    <a:pt x="1544" y="158"/>
                    <a:pt x="1020" y="470"/>
                  </a:cubicBezTo>
                  <a:cubicBezTo>
                    <a:pt x="0" y="1083"/>
                    <a:pt x="22" y="2056"/>
                    <a:pt x="1076" y="2647"/>
                  </a:cubicBezTo>
                  <a:cubicBezTo>
                    <a:pt x="1589" y="2934"/>
                    <a:pt x="2254" y="3078"/>
                    <a:pt x="2919" y="3078"/>
                  </a:cubicBezTo>
                  <a:cubicBezTo>
                    <a:pt x="3614" y="3078"/>
                    <a:pt x="4308" y="2922"/>
                    <a:pt x="4831" y="2610"/>
                  </a:cubicBezTo>
                  <a:cubicBezTo>
                    <a:pt x="5855" y="1996"/>
                    <a:pt x="5829" y="1024"/>
                    <a:pt x="4776" y="433"/>
                  </a:cubicBezTo>
                  <a:cubicBezTo>
                    <a:pt x="4263" y="144"/>
                    <a:pt x="3599" y="1"/>
                    <a:pt x="29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9"/>
            <p:cNvSpPr/>
            <p:nvPr/>
          </p:nvSpPr>
          <p:spPr>
            <a:xfrm>
              <a:off x="1754050" y="4457575"/>
              <a:ext cx="56775" cy="29925"/>
            </a:xfrm>
            <a:custGeom>
              <a:rect b="b" l="l" r="r" t="t"/>
              <a:pathLst>
                <a:path extrusionOk="0" h="1197" w="2271">
                  <a:moveTo>
                    <a:pt x="1138" y="1"/>
                  </a:moveTo>
                  <a:cubicBezTo>
                    <a:pt x="868" y="1"/>
                    <a:pt x="599" y="62"/>
                    <a:pt x="396" y="183"/>
                  </a:cubicBezTo>
                  <a:cubicBezTo>
                    <a:pt x="1" y="420"/>
                    <a:pt x="8" y="800"/>
                    <a:pt x="415" y="1030"/>
                  </a:cubicBezTo>
                  <a:cubicBezTo>
                    <a:pt x="615" y="1141"/>
                    <a:pt x="873" y="1197"/>
                    <a:pt x="1130" y="1197"/>
                  </a:cubicBezTo>
                  <a:cubicBezTo>
                    <a:pt x="1399" y="1197"/>
                    <a:pt x="1669" y="1136"/>
                    <a:pt x="1871" y="1015"/>
                  </a:cubicBezTo>
                  <a:cubicBezTo>
                    <a:pt x="2270" y="774"/>
                    <a:pt x="2259" y="397"/>
                    <a:pt x="1853" y="168"/>
                  </a:cubicBezTo>
                  <a:cubicBezTo>
                    <a:pt x="1652" y="56"/>
                    <a:pt x="1395" y="1"/>
                    <a:pt x="1138" y="1"/>
                  </a:cubicBezTo>
                  <a:close/>
                </a:path>
              </a:pathLst>
            </a:custGeom>
            <a:solidFill>
              <a:srgbClr val="FF2A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9"/>
            <p:cNvSpPr/>
            <p:nvPr/>
          </p:nvSpPr>
          <p:spPr>
            <a:xfrm>
              <a:off x="1701375" y="4431450"/>
              <a:ext cx="162200" cy="115650"/>
            </a:xfrm>
            <a:custGeom>
              <a:rect b="b" l="l" r="r" t="t"/>
              <a:pathLst>
                <a:path extrusionOk="0" h="4626" w="6488">
                  <a:moveTo>
                    <a:pt x="6488" y="2747"/>
                  </a:moveTo>
                  <a:lnTo>
                    <a:pt x="6488" y="2747"/>
                  </a:lnTo>
                  <a:cubicBezTo>
                    <a:pt x="6488" y="2851"/>
                    <a:pt x="6469" y="2954"/>
                    <a:pt x="6440" y="3058"/>
                  </a:cubicBezTo>
                  <a:lnTo>
                    <a:pt x="6444" y="3058"/>
                  </a:lnTo>
                  <a:cubicBezTo>
                    <a:pt x="6473" y="2954"/>
                    <a:pt x="6488" y="2851"/>
                    <a:pt x="6488" y="2747"/>
                  </a:cubicBezTo>
                  <a:close/>
                  <a:moveTo>
                    <a:pt x="3251" y="105"/>
                  </a:moveTo>
                  <a:cubicBezTo>
                    <a:pt x="3914" y="105"/>
                    <a:pt x="4578" y="248"/>
                    <a:pt x="5091" y="537"/>
                  </a:cubicBezTo>
                  <a:lnTo>
                    <a:pt x="5094" y="537"/>
                  </a:lnTo>
                  <a:cubicBezTo>
                    <a:pt x="6148" y="1128"/>
                    <a:pt x="6170" y="2100"/>
                    <a:pt x="5146" y="2714"/>
                  </a:cubicBezTo>
                  <a:cubicBezTo>
                    <a:pt x="4624" y="3026"/>
                    <a:pt x="3929" y="3183"/>
                    <a:pt x="3234" y="3183"/>
                  </a:cubicBezTo>
                  <a:cubicBezTo>
                    <a:pt x="2570" y="3183"/>
                    <a:pt x="1905" y="3040"/>
                    <a:pt x="1391" y="2751"/>
                  </a:cubicBezTo>
                  <a:cubicBezTo>
                    <a:pt x="341" y="2160"/>
                    <a:pt x="315" y="1187"/>
                    <a:pt x="1339" y="574"/>
                  </a:cubicBezTo>
                  <a:cubicBezTo>
                    <a:pt x="1861" y="262"/>
                    <a:pt x="2556" y="105"/>
                    <a:pt x="3251" y="105"/>
                  </a:cubicBezTo>
                  <a:close/>
                  <a:moveTo>
                    <a:pt x="6292" y="3379"/>
                  </a:moveTo>
                  <a:cubicBezTo>
                    <a:pt x="6291" y="3381"/>
                    <a:pt x="6289" y="3383"/>
                    <a:pt x="6288" y="3385"/>
                  </a:cubicBezTo>
                  <a:lnTo>
                    <a:pt x="6288" y="3385"/>
                  </a:lnTo>
                  <a:cubicBezTo>
                    <a:pt x="6290" y="3383"/>
                    <a:pt x="6291" y="3381"/>
                    <a:pt x="6292" y="3379"/>
                  </a:cubicBezTo>
                  <a:close/>
                  <a:moveTo>
                    <a:pt x="6277" y="3398"/>
                  </a:moveTo>
                  <a:cubicBezTo>
                    <a:pt x="6266" y="3416"/>
                    <a:pt x="6255" y="3438"/>
                    <a:pt x="6240" y="3453"/>
                  </a:cubicBezTo>
                  <a:cubicBezTo>
                    <a:pt x="6255" y="3435"/>
                    <a:pt x="6266" y="3416"/>
                    <a:pt x="6277" y="3398"/>
                  </a:cubicBezTo>
                  <a:close/>
                  <a:moveTo>
                    <a:pt x="3238" y="1"/>
                  </a:moveTo>
                  <a:cubicBezTo>
                    <a:pt x="3074" y="1"/>
                    <a:pt x="2910" y="9"/>
                    <a:pt x="2747" y="27"/>
                  </a:cubicBezTo>
                  <a:lnTo>
                    <a:pt x="2710" y="30"/>
                  </a:lnTo>
                  <a:cubicBezTo>
                    <a:pt x="2533" y="53"/>
                    <a:pt x="2352" y="82"/>
                    <a:pt x="2174" y="119"/>
                  </a:cubicBezTo>
                  <a:lnTo>
                    <a:pt x="2163" y="123"/>
                  </a:lnTo>
                  <a:cubicBezTo>
                    <a:pt x="2100" y="134"/>
                    <a:pt x="2041" y="152"/>
                    <a:pt x="1982" y="167"/>
                  </a:cubicBezTo>
                  <a:cubicBezTo>
                    <a:pt x="1945" y="178"/>
                    <a:pt x="1908" y="189"/>
                    <a:pt x="1875" y="197"/>
                  </a:cubicBezTo>
                  <a:cubicBezTo>
                    <a:pt x="1838" y="208"/>
                    <a:pt x="1820" y="215"/>
                    <a:pt x="1790" y="223"/>
                  </a:cubicBezTo>
                  <a:cubicBezTo>
                    <a:pt x="1731" y="245"/>
                    <a:pt x="1675" y="263"/>
                    <a:pt x="1620" y="282"/>
                  </a:cubicBezTo>
                  <a:lnTo>
                    <a:pt x="1598" y="289"/>
                  </a:lnTo>
                  <a:cubicBezTo>
                    <a:pt x="1409" y="359"/>
                    <a:pt x="1224" y="448"/>
                    <a:pt x="1047" y="555"/>
                  </a:cubicBezTo>
                  <a:lnTo>
                    <a:pt x="1017" y="574"/>
                  </a:lnTo>
                  <a:lnTo>
                    <a:pt x="984" y="596"/>
                  </a:lnTo>
                  <a:cubicBezTo>
                    <a:pt x="936" y="626"/>
                    <a:pt x="884" y="659"/>
                    <a:pt x="836" y="696"/>
                  </a:cubicBezTo>
                  <a:lnTo>
                    <a:pt x="814" y="711"/>
                  </a:lnTo>
                  <a:cubicBezTo>
                    <a:pt x="714" y="785"/>
                    <a:pt x="618" y="866"/>
                    <a:pt x="526" y="958"/>
                  </a:cubicBezTo>
                  <a:cubicBezTo>
                    <a:pt x="507" y="977"/>
                    <a:pt x="493" y="995"/>
                    <a:pt x="474" y="1017"/>
                  </a:cubicBezTo>
                  <a:lnTo>
                    <a:pt x="448" y="1043"/>
                  </a:lnTo>
                  <a:cubicBezTo>
                    <a:pt x="385" y="1113"/>
                    <a:pt x="330" y="1187"/>
                    <a:pt x="278" y="1265"/>
                  </a:cubicBezTo>
                  <a:lnTo>
                    <a:pt x="263" y="1284"/>
                  </a:lnTo>
                  <a:cubicBezTo>
                    <a:pt x="260" y="1295"/>
                    <a:pt x="256" y="1302"/>
                    <a:pt x="249" y="1313"/>
                  </a:cubicBezTo>
                  <a:cubicBezTo>
                    <a:pt x="238" y="1328"/>
                    <a:pt x="230" y="1343"/>
                    <a:pt x="223" y="1357"/>
                  </a:cubicBezTo>
                  <a:cubicBezTo>
                    <a:pt x="178" y="1431"/>
                    <a:pt x="141" y="1509"/>
                    <a:pt x="108" y="1590"/>
                  </a:cubicBezTo>
                  <a:cubicBezTo>
                    <a:pt x="97" y="1620"/>
                    <a:pt x="86" y="1653"/>
                    <a:pt x="75" y="1683"/>
                  </a:cubicBezTo>
                  <a:cubicBezTo>
                    <a:pt x="71" y="1697"/>
                    <a:pt x="67" y="1712"/>
                    <a:pt x="64" y="1731"/>
                  </a:cubicBezTo>
                  <a:cubicBezTo>
                    <a:pt x="60" y="1746"/>
                    <a:pt x="53" y="1771"/>
                    <a:pt x="45" y="1794"/>
                  </a:cubicBezTo>
                  <a:cubicBezTo>
                    <a:pt x="42" y="1812"/>
                    <a:pt x="38" y="1831"/>
                    <a:pt x="34" y="1849"/>
                  </a:cubicBezTo>
                  <a:cubicBezTo>
                    <a:pt x="23" y="1908"/>
                    <a:pt x="12" y="1967"/>
                    <a:pt x="8" y="2026"/>
                  </a:cubicBezTo>
                  <a:cubicBezTo>
                    <a:pt x="5" y="2086"/>
                    <a:pt x="1" y="2134"/>
                    <a:pt x="1" y="2163"/>
                  </a:cubicBezTo>
                  <a:lnTo>
                    <a:pt x="1" y="2714"/>
                  </a:lnTo>
                  <a:lnTo>
                    <a:pt x="1" y="2732"/>
                  </a:lnTo>
                  <a:lnTo>
                    <a:pt x="1" y="2740"/>
                  </a:lnTo>
                  <a:lnTo>
                    <a:pt x="1" y="2758"/>
                  </a:lnTo>
                  <a:lnTo>
                    <a:pt x="1" y="2803"/>
                  </a:lnTo>
                  <a:cubicBezTo>
                    <a:pt x="1" y="2836"/>
                    <a:pt x="5" y="2866"/>
                    <a:pt x="8" y="2895"/>
                  </a:cubicBezTo>
                  <a:lnTo>
                    <a:pt x="8" y="2906"/>
                  </a:lnTo>
                  <a:cubicBezTo>
                    <a:pt x="16" y="2943"/>
                    <a:pt x="23" y="2980"/>
                    <a:pt x="31" y="3017"/>
                  </a:cubicBezTo>
                  <a:cubicBezTo>
                    <a:pt x="31" y="3028"/>
                    <a:pt x="38" y="3036"/>
                    <a:pt x="42" y="3047"/>
                  </a:cubicBezTo>
                  <a:cubicBezTo>
                    <a:pt x="64" y="3132"/>
                    <a:pt x="97" y="3213"/>
                    <a:pt x="138" y="3294"/>
                  </a:cubicBezTo>
                  <a:cubicBezTo>
                    <a:pt x="226" y="3457"/>
                    <a:pt x="341" y="3601"/>
                    <a:pt x="478" y="3727"/>
                  </a:cubicBezTo>
                  <a:cubicBezTo>
                    <a:pt x="629" y="3867"/>
                    <a:pt x="799" y="3989"/>
                    <a:pt x="980" y="4089"/>
                  </a:cubicBezTo>
                  <a:lnTo>
                    <a:pt x="980" y="4100"/>
                  </a:lnTo>
                  <a:cubicBezTo>
                    <a:pt x="1062" y="4144"/>
                    <a:pt x="1143" y="4185"/>
                    <a:pt x="1228" y="4226"/>
                  </a:cubicBezTo>
                  <a:cubicBezTo>
                    <a:pt x="1261" y="4241"/>
                    <a:pt x="1295" y="4252"/>
                    <a:pt x="1328" y="4266"/>
                  </a:cubicBezTo>
                  <a:cubicBezTo>
                    <a:pt x="1383" y="4289"/>
                    <a:pt x="1439" y="4311"/>
                    <a:pt x="1494" y="4333"/>
                  </a:cubicBezTo>
                  <a:cubicBezTo>
                    <a:pt x="1531" y="4348"/>
                    <a:pt x="1568" y="4359"/>
                    <a:pt x="1605" y="4370"/>
                  </a:cubicBezTo>
                  <a:cubicBezTo>
                    <a:pt x="1661" y="4388"/>
                    <a:pt x="1716" y="4411"/>
                    <a:pt x="1771" y="4425"/>
                  </a:cubicBezTo>
                  <a:cubicBezTo>
                    <a:pt x="1812" y="4436"/>
                    <a:pt x="1853" y="4448"/>
                    <a:pt x="1893" y="4459"/>
                  </a:cubicBezTo>
                  <a:cubicBezTo>
                    <a:pt x="1953" y="4473"/>
                    <a:pt x="2015" y="4492"/>
                    <a:pt x="2075" y="4503"/>
                  </a:cubicBezTo>
                  <a:cubicBezTo>
                    <a:pt x="2439" y="4584"/>
                    <a:pt x="2811" y="4625"/>
                    <a:pt x="3183" y="4625"/>
                  </a:cubicBezTo>
                  <a:cubicBezTo>
                    <a:pt x="3199" y="4625"/>
                    <a:pt x="3215" y="4625"/>
                    <a:pt x="3231" y="4625"/>
                  </a:cubicBezTo>
                  <a:lnTo>
                    <a:pt x="3287" y="4625"/>
                  </a:lnTo>
                  <a:cubicBezTo>
                    <a:pt x="3342" y="4625"/>
                    <a:pt x="3398" y="4621"/>
                    <a:pt x="3453" y="4621"/>
                  </a:cubicBezTo>
                  <a:cubicBezTo>
                    <a:pt x="3498" y="4621"/>
                    <a:pt x="3549" y="4621"/>
                    <a:pt x="3597" y="4614"/>
                  </a:cubicBezTo>
                  <a:cubicBezTo>
                    <a:pt x="3653" y="4610"/>
                    <a:pt x="3712" y="4606"/>
                    <a:pt x="3767" y="4599"/>
                  </a:cubicBezTo>
                  <a:cubicBezTo>
                    <a:pt x="3816" y="4595"/>
                    <a:pt x="3860" y="4592"/>
                    <a:pt x="3908" y="4588"/>
                  </a:cubicBezTo>
                  <a:cubicBezTo>
                    <a:pt x="3967" y="4581"/>
                    <a:pt x="4026" y="4570"/>
                    <a:pt x="4085" y="4558"/>
                  </a:cubicBezTo>
                  <a:cubicBezTo>
                    <a:pt x="4126" y="4551"/>
                    <a:pt x="4170" y="4547"/>
                    <a:pt x="4211" y="4540"/>
                  </a:cubicBezTo>
                  <a:cubicBezTo>
                    <a:pt x="4274" y="4529"/>
                    <a:pt x="4333" y="4514"/>
                    <a:pt x="4392" y="4503"/>
                  </a:cubicBezTo>
                  <a:cubicBezTo>
                    <a:pt x="4429" y="4492"/>
                    <a:pt x="4470" y="4488"/>
                    <a:pt x="4507" y="4477"/>
                  </a:cubicBezTo>
                  <a:cubicBezTo>
                    <a:pt x="4544" y="4470"/>
                    <a:pt x="4588" y="4455"/>
                    <a:pt x="4629" y="4444"/>
                  </a:cubicBezTo>
                  <a:cubicBezTo>
                    <a:pt x="4684" y="4429"/>
                    <a:pt x="4740" y="4414"/>
                    <a:pt x="4791" y="4396"/>
                  </a:cubicBezTo>
                  <a:cubicBezTo>
                    <a:pt x="4799" y="4396"/>
                    <a:pt x="4802" y="4392"/>
                    <a:pt x="4810" y="4392"/>
                  </a:cubicBezTo>
                  <a:cubicBezTo>
                    <a:pt x="4895" y="4363"/>
                    <a:pt x="4984" y="4333"/>
                    <a:pt x="5065" y="4300"/>
                  </a:cubicBezTo>
                  <a:cubicBezTo>
                    <a:pt x="5083" y="4292"/>
                    <a:pt x="5102" y="4281"/>
                    <a:pt x="5120" y="4274"/>
                  </a:cubicBezTo>
                  <a:lnTo>
                    <a:pt x="5179" y="4248"/>
                  </a:lnTo>
                  <a:lnTo>
                    <a:pt x="5183" y="4248"/>
                  </a:lnTo>
                  <a:lnTo>
                    <a:pt x="5246" y="4222"/>
                  </a:lnTo>
                  <a:cubicBezTo>
                    <a:pt x="5272" y="4207"/>
                    <a:pt x="5298" y="4200"/>
                    <a:pt x="5324" y="4185"/>
                  </a:cubicBezTo>
                  <a:lnTo>
                    <a:pt x="5338" y="4178"/>
                  </a:lnTo>
                  <a:cubicBezTo>
                    <a:pt x="5361" y="4167"/>
                    <a:pt x="5383" y="4156"/>
                    <a:pt x="5401" y="4144"/>
                  </a:cubicBezTo>
                  <a:lnTo>
                    <a:pt x="5468" y="4107"/>
                  </a:lnTo>
                  <a:cubicBezTo>
                    <a:pt x="5501" y="4089"/>
                    <a:pt x="5534" y="4074"/>
                    <a:pt x="5568" y="4056"/>
                  </a:cubicBezTo>
                  <a:cubicBezTo>
                    <a:pt x="5579" y="4048"/>
                    <a:pt x="5593" y="4037"/>
                    <a:pt x="5605" y="4030"/>
                  </a:cubicBezTo>
                  <a:cubicBezTo>
                    <a:pt x="5660" y="3997"/>
                    <a:pt x="5712" y="3963"/>
                    <a:pt x="5760" y="3926"/>
                  </a:cubicBezTo>
                  <a:cubicBezTo>
                    <a:pt x="5767" y="3923"/>
                    <a:pt x="5778" y="3915"/>
                    <a:pt x="5786" y="3912"/>
                  </a:cubicBezTo>
                  <a:cubicBezTo>
                    <a:pt x="5804" y="3897"/>
                    <a:pt x="5819" y="3882"/>
                    <a:pt x="5837" y="3864"/>
                  </a:cubicBezTo>
                  <a:cubicBezTo>
                    <a:pt x="5848" y="3856"/>
                    <a:pt x="5863" y="3849"/>
                    <a:pt x="5871" y="3838"/>
                  </a:cubicBezTo>
                  <a:lnTo>
                    <a:pt x="5897" y="3815"/>
                  </a:lnTo>
                  <a:cubicBezTo>
                    <a:pt x="5919" y="3797"/>
                    <a:pt x="5945" y="3782"/>
                    <a:pt x="5967" y="3764"/>
                  </a:cubicBezTo>
                  <a:lnTo>
                    <a:pt x="5970" y="3756"/>
                  </a:lnTo>
                  <a:cubicBezTo>
                    <a:pt x="5993" y="3742"/>
                    <a:pt x="6007" y="3723"/>
                    <a:pt x="6026" y="3705"/>
                  </a:cubicBezTo>
                  <a:cubicBezTo>
                    <a:pt x="6055" y="3675"/>
                    <a:pt x="6085" y="3649"/>
                    <a:pt x="6111" y="3620"/>
                  </a:cubicBezTo>
                  <a:cubicBezTo>
                    <a:pt x="6118" y="3612"/>
                    <a:pt x="6126" y="3605"/>
                    <a:pt x="6129" y="3597"/>
                  </a:cubicBezTo>
                  <a:cubicBezTo>
                    <a:pt x="6133" y="3594"/>
                    <a:pt x="6137" y="3590"/>
                    <a:pt x="6140" y="3586"/>
                  </a:cubicBezTo>
                  <a:cubicBezTo>
                    <a:pt x="6170" y="3549"/>
                    <a:pt x="6200" y="3512"/>
                    <a:pt x="6229" y="3472"/>
                  </a:cubicBezTo>
                  <a:lnTo>
                    <a:pt x="6237" y="3461"/>
                  </a:lnTo>
                  <a:cubicBezTo>
                    <a:pt x="6244" y="3450"/>
                    <a:pt x="6251" y="3442"/>
                    <a:pt x="6259" y="3431"/>
                  </a:cubicBezTo>
                  <a:cubicBezTo>
                    <a:pt x="6272" y="3415"/>
                    <a:pt x="6279" y="3399"/>
                    <a:pt x="6288" y="3385"/>
                  </a:cubicBezTo>
                  <a:lnTo>
                    <a:pt x="6288" y="3385"/>
                  </a:lnTo>
                  <a:cubicBezTo>
                    <a:pt x="6286" y="3388"/>
                    <a:pt x="6283" y="3390"/>
                    <a:pt x="6280" y="3393"/>
                  </a:cubicBezTo>
                  <a:lnTo>
                    <a:pt x="6280" y="3393"/>
                  </a:lnTo>
                  <a:lnTo>
                    <a:pt x="6292" y="3376"/>
                  </a:lnTo>
                  <a:cubicBezTo>
                    <a:pt x="6307" y="3350"/>
                    <a:pt x="6325" y="3324"/>
                    <a:pt x="6336" y="3294"/>
                  </a:cubicBezTo>
                  <a:cubicBezTo>
                    <a:pt x="6344" y="3287"/>
                    <a:pt x="6347" y="3280"/>
                    <a:pt x="6351" y="3272"/>
                  </a:cubicBezTo>
                  <a:cubicBezTo>
                    <a:pt x="6351" y="3268"/>
                    <a:pt x="6351" y="3268"/>
                    <a:pt x="6351" y="3268"/>
                  </a:cubicBezTo>
                  <a:cubicBezTo>
                    <a:pt x="6351" y="3265"/>
                    <a:pt x="6351" y="3265"/>
                    <a:pt x="6351" y="3261"/>
                  </a:cubicBezTo>
                  <a:lnTo>
                    <a:pt x="6351" y="3257"/>
                  </a:lnTo>
                  <a:cubicBezTo>
                    <a:pt x="6381" y="3206"/>
                    <a:pt x="6403" y="3150"/>
                    <a:pt x="6418" y="3091"/>
                  </a:cubicBezTo>
                  <a:lnTo>
                    <a:pt x="6418" y="3087"/>
                  </a:lnTo>
                  <a:cubicBezTo>
                    <a:pt x="6429" y="3054"/>
                    <a:pt x="6440" y="3017"/>
                    <a:pt x="6447" y="2976"/>
                  </a:cubicBezTo>
                  <a:cubicBezTo>
                    <a:pt x="6451" y="2958"/>
                    <a:pt x="6458" y="2939"/>
                    <a:pt x="6458" y="2921"/>
                  </a:cubicBezTo>
                  <a:cubicBezTo>
                    <a:pt x="6469" y="2862"/>
                    <a:pt x="6473" y="2803"/>
                    <a:pt x="6473" y="2747"/>
                  </a:cubicBezTo>
                  <a:lnTo>
                    <a:pt x="6473" y="2744"/>
                  </a:lnTo>
                  <a:lnTo>
                    <a:pt x="6473" y="2452"/>
                  </a:lnTo>
                  <a:lnTo>
                    <a:pt x="6488" y="2141"/>
                  </a:lnTo>
                  <a:cubicBezTo>
                    <a:pt x="6488" y="2097"/>
                    <a:pt x="6484" y="2063"/>
                    <a:pt x="6484" y="2034"/>
                  </a:cubicBezTo>
                  <a:cubicBezTo>
                    <a:pt x="6481" y="1989"/>
                    <a:pt x="6477" y="1949"/>
                    <a:pt x="6469" y="1904"/>
                  </a:cubicBezTo>
                  <a:cubicBezTo>
                    <a:pt x="6469" y="1890"/>
                    <a:pt x="6466" y="1875"/>
                    <a:pt x="6462" y="1860"/>
                  </a:cubicBezTo>
                  <a:cubicBezTo>
                    <a:pt x="6462" y="1856"/>
                    <a:pt x="6462" y="1856"/>
                    <a:pt x="6462" y="1853"/>
                  </a:cubicBezTo>
                  <a:cubicBezTo>
                    <a:pt x="6462" y="1853"/>
                    <a:pt x="6462" y="1849"/>
                    <a:pt x="6462" y="1849"/>
                  </a:cubicBezTo>
                  <a:cubicBezTo>
                    <a:pt x="6455" y="1816"/>
                    <a:pt x="6447" y="1790"/>
                    <a:pt x="6444" y="1764"/>
                  </a:cubicBezTo>
                  <a:cubicBezTo>
                    <a:pt x="6425" y="1697"/>
                    <a:pt x="6410" y="1649"/>
                    <a:pt x="6396" y="1612"/>
                  </a:cubicBezTo>
                  <a:cubicBezTo>
                    <a:pt x="6388" y="1590"/>
                    <a:pt x="6384" y="1579"/>
                    <a:pt x="6381" y="1572"/>
                  </a:cubicBezTo>
                  <a:lnTo>
                    <a:pt x="6377" y="1564"/>
                  </a:lnTo>
                  <a:cubicBezTo>
                    <a:pt x="6303" y="1380"/>
                    <a:pt x="6200" y="1210"/>
                    <a:pt x="6070" y="1062"/>
                  </a:cubicBezTo>
                  <a:cubicBezTo>
                    <a:pt x="6052" y="1040"/>
                    <a:pt x="6030" y="1017"/>
                    <a:pt x="6011" y="995"/>
                  </a:cubicBezTo>
                  <a:cubicBezTo>
                    <a:pt x="6007" y="991"/>
                    <a:pt x="6004" y="991"/>
                    <a:pt x="6004" y="988"/>
                  </a:cubicBezTo>
                  <a:cubicBezTo>
                    <a:pt x="5993" y="977"/>
                    <a:pt x="5982" y="962"/>
                    <a:pt x="5967" y="951"/>
                  </a:cubicBezTo>
                  <a:cubicBezTo>
                    <a:pt x="5956" y="936"/>
                    <a:pt x="5941" y="925"/>
                    <a:pt x="5926" y="910"/>
                  </a:cubicBezTo>
                  <a:lnTo>
                    <a:pt x="5900" y="884"/>
                  </a:lnTo>
                  <a:cubicBezTo>
                    <a:pt x="5874" y="858"/>
                    <a:pt x="5848" y="836"/>
                    <a:pt x="5819" y="814"/>
                  </a:cubicBezTo>
                  <a:cubicBezTo>
                    <a:pt x="5793" y="788"/>
                    <a:pt x="5763" y="766"/>
                    <a:pt x="5734" y="744"/>
                  </a:cubicBezTo>
                  <a:cubicBezTo>
                    <a:pt x="5704" y="718"/>
                    <a:pt x="5664" y="692"/>
                    <a:pt x="5630" y="666"/>
                  </a:cubicBezTo>
                  <a:cubicBezTo>
                    <a:pt x="5612" y="655"/>
                    <a:pt x="5593" y="640"/>
                    <a:pt x="5575" y="629"/>
                  </a:cubicBezTo>
                  <a:cubicBezTo>
                    <a:pt x="5542" y="607"/>
                    <a:pt x="5508" y="589"/>
                    <a:pt x="5479" y="566"/>
                  </a:cubicBezTo>
                  <a:cubicBezTo>
                    <a:pt x="5446" y="548"/>
                    <a:pt x="5409" y="526"/>
                    <a:pt x="5375" y="504"/>
                  </a:cubicBezTo>
                  <a:lnTo>
                    <a:pt x="5364" y="500"/>
                  </a:lnTo>
                  <a:cubicBezTo>
                    <a:pt x="5113" y="367"/>
                    <a:pt x="4850" y="260"/>
                    <a:pt x="4577" y="178"/>
                  </a:cubicBezTo>
                  <a:lnTo>
                    <a:pt x="4570" y="178"/>
                  </a:lnTo>
                  <a:lnTo>
                    <a:pt x="4510" y="160"/>
                  </a:lnTo>
                  <a:cubicBezTo>
                    <a:pt x="4473" y="149"/>
                    <a:pt x="4425" y="138"/>
                    <a:pt x="4370" y="127"/>
                  </a:cubicBezTo>
                  <a:cubicBezTo>
                    <a:pt x="4303" y="112"/>
                    <a:pt x="4222" y="93"/>
                    <a:pt x="4130" y="79"/>
                  </a:cubicBezTo>
                  <a:cubicBezTo>
                    <a:pt x="3997" y="53"/>
                    <a:pt x="3845" y="30"/>
                    <a:pt x="3671" y="19"/>
                  </a:cubicBezTo>
                  <a:cubicBezTo>
                    <a:pt x="3528" y="7"/>
                    <a:pt x="3383" y="1"/>
                    <a:pt x="3238" y="1"/>
                  </a:cubicBezTo>
                  <a:close/>
                </a:path>
              </a:pathLst>
            </a:custGeom>
            <a:solidFill>
              <a:srgbClr val="8F2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4" name="Google Shape;1214;p59"/>
          <p:cNvSpPr txBox="1"/>
          <p:nvPr/>
        </p:nvSpPr>
        <p:spPr>
          <a:xfrm>
            <a:off x="4813487" y="8607825"/>
            <a:ext cx="2245800" cy="116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After</a:t>
            </a:r>
            <a:r>
              <a:rPr b="1" lang="en-GB">
                <a:latin typeface="Mada"/>
                <a:ea typeface="Mada"/>
                <a:cs typeface="Mada"/>
                <a:sym typeface="Mada"/>
              </a:rPr>
              <a:t> 24 hours, survival decreases to less than 50%</a:t>
            </a:r>
            <a:endParaRPr>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sp>
        <p:nvSpPr>
          <p:cNvPr id="1215" name="Google Shape;1215;p59"/>
          <p:cNvSpPr txBox="1"/>
          <p:nvPr/>
        </p:nvSpPr>
        <p:spPr>
          <a:xfrm>
            <a:off x="4777512" y="7374050"/>
            <a:ext cx="2386800" cy="97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Early detection and surgical repair within the first 24 hours results in 80% to 90% survival</a:t>
            </a:r>
            <a:endParaRPr>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1216" name="Google Shape;1216;p59"/>
          <p:cNvSpPr txBox="1"/>
          <p:nvPr/>
        </p:nvSpPr>
        <p:spPr>
          <a:xfrm>
            <a:off x="424338" y="7953048"/>
            <a:ext cx="2568300" cy="59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a:latin typeface="Mada"/>
                <a:ea typeface="Mada"/>
                <a:cs typeface="Mada"/>
                <a:sym typeface="Mada"/>
              </a:rPr>
              <a:t>A surgical emergency</a:t>
            </a:r>
            <a:endParaRPr>
              <a:latin typeface="Mada"/>
              <a:ea typeface="Mada"/>
              <a:cs typeface="Mada"/>
              <a:sym typeface="Mada"/>
            </a:endParaRPr>
          </a:p>
          <a:p>
            <a:pPr indent="0" lvl="0" marL="0" rtl="0" algn="l">
              <a:spcBef>
                <a:spcPts val="0"/>
              </a:spcBef>
              <a:spcAft>
                <a:spcPts val="0"/>
              </a:spcAft>
              <a:buNone/>
            </a:pPr>
            <a:r>
              <a:t/>
            </a:r>
            <a:endParaRPr>
              <a:latin typeface="Mada"/>
              <a:ea typeface="Mada"/>
              <a:cs typeface="Mada"/>
              <a:sym typeface="Mada"/>
            </a:endParaRPr>
          </a:p>
        </p:txBody>
      </p:sp>
      <p:sp>
        <p:nvSpPr>
          <p:cNvPr id="1217" name="Google Shape;1217;p59"/>
          <p:cNvSpPr/>
          <p:nvPr/>
        </p:nvSpPr>
        <p:spPr>
          <a:xfrm rot="1699415">
            <a:off x="2252485" y="4352803"/>
            <a:ext cx="153019" cy="205644"/>
          </a:xfrm>
          <a:prstGeom prst="ellipse">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60"/>
          <p:cNvSpPr/>
          <p:nvPr/>
        </p:nvSpPr>
        <p:spPr>
          <a:xfrm>
            <a:off x="661861" y="278072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60"/>
          <p:cNvSpPr txBox="1"/>
          <p:nvPr/>
        </p:nvSpPr>
        <p:spPr>
          <a:xfrm>
            <a:off x="735962" y="284193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sp>
        <p:nvSpPr>
          <p:cNvPr id="1224" name="Google Shape;1224;p60"/>
          <p:cNvSpPr txBox="1"/>
          <p:nvPr/>
        </p:nvSpPr>
        <p:spPr>
          <a:xfrm>
            <a:off x="1283156" y="2829810"/>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History:</a:t>
            </a:r>
            <a:endParaRPr b="1" i="0" sz="1800" u="none" cap="none" strike="noStrike">
              <a:solidFill>
                <a:srgbClr val="006D77"/>
              </a:solidFill>
              <a:highlight>
                <a:srgbClr val="EDF9F9"/>
              </a:highlight>
              <a:latin typeface="Lora"/>
              <a:ea typeface="Lora"/>
              <a:cs typeface="Lora"/>
              <a:sym typeface="Lora"/>
            </a:endParaRPr>
          </a:p>
        </p:txBody>
      </p:sp>
      <p:sp>
        <p:nvSpPr>
          <p:cNvPr id="1225" name="Google Shape;1225;p60"/>
          <p:cNvSpPr txBox="1"/>
          <p:nvPr/>
        </p:nvSpPr>
        <p:spPr>
          <a:xfrm>
            <a:off x="735950" y="3124800"/>
            <a:ext cx="5945700" cy="121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History of trauma, advanced esophageal cancer, violent </a:t>
            </a:r>
            <a:r>
              <a:rPr lang="en-GB" sz="1300">
                <a:solidFill>
                  <a:schemeClr val="dk1"/>
                </a:solidFill>
                <a:latin typeface="Mada"/>
                <a:ea typeface="Mada"/>
                <a:cs typeface="Mada"/>
                <a:sym typeface="Mada"/>
              </a:rPr>
              <a:t>retching</a:t>
            </a:r>
            <a:r>
              <a:rPr lang="en-GB" sz="1300">
                <a:solidFill>
                  <a:schemeClr val="dk1"/>
                </a:solidFill>
                <a:latin typeface="Mada"/>
                <a:ea typeface="Mada"/>
                <a:cs typeface="Mada"/>
                <a:sym typeface="Mada"/>
              </a:rPr>
              <a:t> as seen in Boerhaave's syndrome, swallowing of a foreign body, or recent instrumentation must raise the question of esophageal perforation</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Don’t forget </a:t>
            </a:r>
            <a:r>
              <a:rPr b="1" lang="en-GB" sz="1300">
                <a:solidFill>
                  <a:schemeClr val="dk1"/>
                </a:solidFill>
                <a:latin typeface="Mada"/>
                <a:ea typeface="Mada"/>
                <a:cs typeface="Mada"/>
                <a:sym typeface="Mada"/>
              </a:rPr>
              <a:t>endoscopic procedure history !</a:t>
            </a:r>
            <a:endParaRPr sz="1300">
              <a:solidFill>
                <a:schemeClr val="dk1"/>
              </a:solidFill>
              <a:latin typeface="Mada"/>
              <a:ea typeface="Mada"/>
              <a:cs typeface="Mada"/>
              <a:sym typeface="Mada"/>
            </a:endParaRPr>
          </a:p>
        </p:txBody>
      </p:sp>
      <p:sp>
        <p:nvSpPr>
          <p:cNvPr id="1226" name="Google Shape;1226;p60"/>
          <p:cNvSpPr txBox="1"/>
          <p:nvPr/>
        </p:nvSpPr>
        <p:spPr>
          <a:xfrm>
            <a:off x="1236206" y="4495760"/>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Symptoms</a:t>
            </a:r>
            <a:endParaRPr b="1" i="0" sz="1800" u="none" cap="none" strike="noStrike">
              <a:solidFill>
                <a:srgbClr val="006D77"/>
              </a:solidFill>
              <a:highlight>
                <a:srgbClr val="EDF9F9"/>
              </a:highlight>
              <a:latin typeface="Lora"/>
              <a:ea typeface="Lora"/>
              <a:cs typeface="Lora"/>
              <a:sym typeface="Lora"/>
            </a:endParaRPr>
          </a:p>
        </p:txBody>
      </p:sp>
      <p:sp>
        <p:nvSpPr>
          <p:cNvPr id="1227" name="Google Shape;1227;p60"/>
          <p:cNvSpPr txBox="1"/>
          <p:nvPr/>
        </p:nvSpPr>
        <p:spPr>
          <a:xfrm>
            <a:off x="689000" y="5019350"/>
            <a:ext cx="5945700" cy="1218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Symptoms of neck, substernal , or epigastric pain are consistently associated with esophageal perforation</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Vomiting, hematemesis, </a:t>
            </a:r>
            <a:r>
              <a:rPr lang="en-GB" sz="1300">
                <a:solidFill>
                  <a:schemeClr val="dk1"/>
                </a:solidFill>
                <a:latin typeface="Mada"/>
                <a:ea typeface="Mada"/>
                <a:cs typeface="Mada"/>
                <a:sym typeface="Mada"/>
              </a:rPr>
              <a:t>or dysphagia also may accompany them</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history of trauma, advanced esophageal cancer, violent wretching as seen in, swallowing of a foreign body, or recent instrumentation must raise the question of esophageal perforation</a:t>
            </a:r>
            <a:endParaRPr sz="1300">
              <a:solidFill>
                <a:schemeClr val="dk1"/>
              </a:solidFill>
              <a:latin typeface="Mada"/>
              <a:ea typeface="Mada"/>
              <a:cs typeface="Mada"/>
              <a:sym typeface="Mada"/>
            </a:endParaRPr>
          </a:p>
        </p:txBody>
      </p:sp>
      <p:sp>
        <p:nvSpPr>
          <p:cNvPr id="1228" name="Google Shape;1228;p60"/>
          <p:cNvSpPr/>
          <p:nvPr/>
        </p:nvSpPr>
        <p:spPr>
          <a:xfrm>
            <a:off x="661861" y="4439436"/>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60"/>
          <p:cNvSpPr txBox="1"/>
          <p:nvPr/>
        </p:nvSpPr>
        <p:spPr>
          <a:xfrm>
            <a:off x="735950" y="450774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sp>
        <p:nvSpPr>
          <p:cNvPr id="1230" name="Google Shape;1230;p60"/>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60"/>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200"/>
              <a:buFont typeface="Arial"/>
              <a:buNone/>
            </a:pPr>
            <a:r>
              <a:rPr b="1" lang="en-GB" sz="2200">
                <a:solidFill>
                  <a:srgbClr val="006D77"/>
                </a:solidFill>
                <a:latin typeface="Lora"/>
                <a:ea typeface="Lora"/>
                <a:cs typeface="Lora"/>
                <a:sym typeface="Lora"/>
              </a:rPr>
              <a:t>Esophageal Perforation</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1232" name="Google Shape;1232;p60"/>
          <p:cNvCxnSpPr/>
          <p:nvPr/>
        </p:nvCxnSpPr>
        <p:spPr>
          <a:xfrm>
            <a:off x="1616925" y="833850"/>
            <a:ext cx="4431600" cy="0"/>
          </a:xfrm>
          <a:prstGeom prst="straightConnector1">
            <a:avLst/>
          </a:prstGeom>
          <a:noFill/>
          <a:ln cap="flat" cmpd="sng" w="19050">
            <a:solidFill>
              <a:srgbClr val="83C5BE"/>
            </a:solidFill>
            <a:prstDash val="solid"/>
            <a:round/>
            <a:headEnd len="med" w="med" type="oval"/>
            <a:tailEnd len="med" w="med" type="oval"/>
          </a:ln>
        </p:spPr>
      </p:cxnSp>
      <p:sp>
        <p:nvSpPr>
          <p:cNvPr id="1233" name="Google Shape;1233;p60"/>
          <p:cNvSpPr txBox="1"/>
          <p:nvPr/>
        </p:nvSpPr>
        <p:spPr>
          <a:xfrm>
            <a:off x="735925" y="1575950"/>
            <a:ext cx="6263700" cy="1416000"/>
          </a:xfrm>
          <a:prstGeom prst="rect">
            <a:avLst/>
          </a:prstGeom>
          <a:noFill/>
          <a:ln>
            <a:noFill/>
          </a:ln>
        </p:spPr>
        <p:txBody>
          <a:bodyPr anchorCtr="0" anchor="t" bIns="45700" lIns="91425" spcFirstLastPara="1" rIns="91425" wrap="square" tIns="45700">
            <a:noAutofit/>
          </a:bodyPr>
          <a:lstStyle/>
          <a:p>
            <a:pPr indent="-304800" lvl="0" marL="457200" rtl="0" algn="l">
              <a:spcBef>
                <a:spcPts val="0"/>
              </a:spcBef>
              <a:spcAft>
                <a:spcPts val="0"/>
              </a:spcAft>
              <a:buSzPts val="1200"/>
              <a:buFont typeface="Mada"/>
              <a:buChar char="●"/>
            </a:pPr>
            <a:r>
              <a:rPr b="1" lang="en-GB" sz="1300">
                <a:solidFill>
                  <a:schemeClr val="dk1"/>
                </a:solidFill>
                <a:latin typeface="Mada"/>
                <a:ea typeface="Mada"/>
                <a:cs typeface="Mada"/>
                <a:sym typeface="Mada"/>
              </a:rPr>
              <a:t>Most esophageal perforations occur after endoscopic instrumentation</a:t>
            </a:r>
            <a:r>
              <a:rPr lang="en-GB" sz="1300">
                <a:solidFill>
                  <a:schemeClr val="dk1"/>
                </a:solidFill>
                <a:latin typeface="Mada"/>
                <a:ea typeface="Mada"/>
                <a:cs typeface="Mada"/>
                <a:sym typeface="Mada"/>
              </a:rPr>
              <a:t> for a diagnostic or therapeutic procedure,</a:t>
            </a:r>
            <a:endParaRPr sz="13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lang="en-GB" sz="1300">
                <a:solidFill>
                  <a:schemeClr val="dk1"/>
                </a:solidFill>
                <a:latin typeface="Mada"/>
                <a:ea typeface="Mada"/>
                <a:cs typeface="Mada"/>
                <a:sym typeface="Mada"/>
              </a:rPr>
              <a:t>Perforation from forceful vomiting </a:t>
            </a:r>
            <a:r>
              <a:rPr b="1" lang="en-GB" sz="1300">
                <a:solidFill>
                  <a:schemeClr val="dk1"/>
                </a:solidFill>
                <a:latin typeface="Mada"/>
                <a:ea typeface="Mada"/>
                <a:cs typeface="Mada"/>
                <a:sym typeface="Mada"/>
              </a:rPr>
              <a:t>(Boerhaave's syndrome),</a:t>
            </a:r>
            <a:r>
              <a:rPr lang="en-GB" sz="1300">
                <a:solidFill>
                  <a:schemeClr val="dk1"/>
                </a:solidFill>
                <a:latin typeface="Mada"/>
                <a:ea typeface="Mada"/>
                <a:cs typeface="Mada"/>
                <a:sym typeface="Mada"/>
              </a:rPr>
              <a:t> foreign body ingestion, or trauma accounts for 15%, 14%, and 10% of cases, respectively</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Perforation of the esophagus is a surgical emergency</a:t>
            </a:r>
            <a:endParaRPr b="1" sz="1300">
              <a:solidFill>
                <a:schemeClr val="dk1"/>
              </a:solidFill>
              <a:latin typeface="Mada"/>
              <a:ea typeface="Mada"/>
              <a:cs typeface="Mada"/>
              <a:sym typeface="Mada"/>
            </a:endParaRPr>
          </a:p>
        </p:txBody>
      </p:sp>
      <p:sp>
        <p:nvSpPr>
          <p:cNvPr id="1234" name="Google Shape;1234;p60"/>
          <p:cNvSpPr txBox="1"/>
          <p:nvPr/>
        </p:nvSpPr>
        <p:spPr>
          <a:xfrm>
            <a:off x="1357256" y="1107635"/>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Etiology</a:t>
            </a:r>
            <a:r>
              <a:rPr b="1" lang="en-GB" sz="1800">
                <a:solidFill>
                  <a:srgbClr val="006D77"/>
                </a:solidFill>
                <a:highlight>
                  <a:srgbClr val="EDF9F9"/>
                </a:highlight>
                <a:latin typeface="Lora"/>
                <a:ea typeface="Lora"/>
                <a:cs typeface="Lora"/>
                <a:sym typeface="Lora"/>
              </a:rPr>
              <a:t>:</a:t>
            </a:r>
            <a:endParaRPr b="1" i="0" sz="1800" u="none" cap="none" strike="noStrike">
              <a:solidFill>
                <a:srgbClr val="006D77"/>
              </a:solidFill>
              <a:highlight>
                <a:srgbClr val="EDF9F9"/>
              </a:highlight>
              <a:latin typeface="Lora"/>
              <a:ea typeface="Lora"/>
              <a:cs typeface="Lora"/>
              <a:sym typeface="Lora"/>
            </a:endParaRPr>
          </a:p>
        </p:txBody>
      </p:sp>
      <p:sp>
        <p:nvSpPr>
          <p:cNvPr id="1235" name="Google Shape;1235;p60"/>
          <p:cNvSpPr/>
          <p:nvPr/>
        </p:nvSpPr>
        <p:spPr>
          <a:xfrm>
            <a:off x="661852" y="100327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60"/>
          <p:cNvSpPr txBox="1"/>
          <p:nvPr/>
        </p:nvSpPr>
        <p:spPr>
          <a:xfrm>
            <a:off x="735931" y="105706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a:p>
            <a:pPr indent="0" lvl="0" marL="0" rtl="0" algn="ctr">
              <a:spcBef>
                <a:spcPts val="0"/>
              </a:spcBef>
              <a:spcAft>
                <a:spcPts val="0"/>
              </a:spcAft>
              <a:buNone/>
            </a:pPr>
            <a:r>
              <a:t/>
            </a:r>
            <a:endParaRPr b="1" sz="2000">
              <a:solidFill>
                <a:srgbClr val="1D2542"/>
              </a:solidFill>
              <a:latin typeface="Life Savers"/>
              <a:ea typeface="Life Savers"/>
              <a:cs typeface="Life Savers"/>
              <a:sym typeface="Life Savers"/>
            </a:endParaRPr>
          </a:p>
        </p:txBody>
      </p:sp>
      <p:grpSp>
        <p:nvGrpSpPr>
          <p:cNvPr id="1237" name="Google Shape;1237;p60"/>
          <p:cNvGrpSpPr/>
          <p:nvPr/>
        </p:nvGrpSpPr>
        <p:grpSpPr>
          <a:xfrm>
            <a:off x="360628" y="7419668"/>
            <a:ext cx="6866916" cy="572701"/>
            <a:chOff x="722400" y="2415734"/>
            <a:chExt cx="7699200" cy="572701"/>
          </a:xfrm>
        </p:grpSpPr>
        <p:cxnSp>
          <p:nvCxnSpPr>
            <p:cNvPr id="1238" name="Google Shape;1238;p60"/>
            <p:cNvCxnSpPr/>
            <p:nvPr/>
          </p:nvCxnSpPr>
          <p:spPr>
            <a:xfrm>
              <a:off x="722400" y="2702075"/>
              <a:ext cx="7699200" cy="0"/>
            </a:xfrm>
            <a:prstGeom prst="straightConnector1">
              <a:avLst/>
            </a:prstGeom>
            <a:noFill/>
            <a:ln cap="flat" cmpd="sng" w="19050">
              <a:solidFill>
                <a:srgbClr val="3B4D57"/>
              </a:solidFill>
              <a:prstDash val="solid"/>
              <a:round/>
              <a:headEnd len="med" w="med" type="oval"/>
              <a:tailEnd len="med" w="med" type="oval"/>
            </a:ln>
          </p:spPr>
        </p:cxnSp>
        <p:sp>
          <p:nvSpPr>
            <p:cNvPr id="1239" name="Google Shape;1239;p60"/>
            <p:cNvSpPr/>
            <p:nvPr/>
          </p:nvSpPr>
          <p:spPr>
            <a:xfrm rot="-4115955">
              <a:off x="1678602"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0"/>
            <p:cNvSpPr/>
            <p:nvPr/>
          </p:nvSpPr>
          <p:spPr>
            <a:xfrm rot="-4115955">
              <a:off x="3589601"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0"/>
            <p:cNvSpPr/>
            <p:nvPr/>
          </p:nvSpPr>
          <p:spPr>
            <a:xfrm rot="-4115955">
              <a:off x="5460850"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0"/>
            <p:cNvSpPr/>
            <p:nvPr/>
          </p:nvSpPr>
          <p:spPr>
            <a:xfrm rot="-4115955">
              <a:off x="7314449" y="2499356"/>
              <a:ext cx="183299" cy="405456"/>
            </a:xfrm>
            <a:custGeom>
              <a:rect b="b" l="l" r="r" t="t"/>
              <a:pathLst>
                <a:path extrusionOk="0" h="3445" w="2533">
                  <a:moveTo>
                    <a:pt x="2006" y="1"/>
                  </a:moveTo>
                  <a:cubicBezTo>
                    <a:pt x="1906" y="26"/>
                    <a:pt x="1755" y="76"/>
                    <a:pt x="1705" y="176"/>
                  </a:cubicBezTo>
                  <a:cubicBezTo>
                    <a:pt x="1430" y="552"/>
                    <a:pt x="1179" y="953"/>
                    <a:pt x="928" y="1354"/>
                  </a:cubicBezTo>
                  <a:cubicBezTo>
                    <a:pt x="653" y="1830"/>
                    <a:pt x="352" y="2307"/>
                    <a:pt x="76" y="2783"/>
                  </a:cubicBezTo>
                  <a:cubicBezTo>
                    <a:pt x="1" y="2883"/>
                    <a:pt x="26" y="3033"/>
                    <a:pt x="51" y="3134"/>
                  </a:cubicBezTo>
                  <a:cubicBezTo>
                    <a:pt x="101" y="3259"/>
                    <a:pt x="176" y="3334"/>
                    <a:pt x="302" y="3384"/>
                  </a:cubicBezTo>
                  <a:cubicBezTo>
                    <a:pt x="357" y="3426"/>
                    <a:pt x="420" y="3444"/>
                    <a:pt x="486" y="3444"/>
                  </a:cubicBezTo>
                  <a:cubicBezTo>
                    <a:pt x="540" y="3444"/>
                    <a:pt x="596" y="3432"/>
                    <a:pt x="653" y="3409"/>
                  </a:cubicBezTo>
                  <a:cubicBezTo>
                    <a:pt x="778" y="3359"/>
                    <a:pt x="853" y="3284"/>
                    <a:pt x="903" y="3184"/>
                  </a:cubicBezTo>
                  <a:cubicBezTo>
                    <a:pt x="1154" y="2783"/>
                    <a:pt x="1379" y="2407"/>
                    <a:pt x="1605" y="2031"/>
                  </a:cubicBezTo>
                  <a:cubicBezTo>
                    <a:pt x="1780" y="1730"/>
                    <a:pt x="1956" y="1454"/>
                    <a:pt x="2131" y="1154"/>
                  </a:cubicBezTo>
                  <a:cubicBezTo>
                    <a:pt x="2232" y="1028"/>
                    <a:pt x="2307" y="903"/>
                    <a:pt x="2407" y="778"/>
                  </a:cubicBezTo>
                  <a:cubicBezTo>
                    <a:pt x="2482" y="652"/>
                    <a:pt x="2532" y="552"/>
                    <a:pt x="2507" y="427"/>
                  </a:cubicBezTo>
                  <a:cubicBezTo>
                    <a:pt x="2507" y="301"/>
                    <a:pt x="2432" y="201"/>
                    <a:pt x="2357" y="126"/>
                  </a:cubicBezTo>
                  <a:cubicBezTo>
                    <a:pt x="2257" y="51"/>
                    <a:pt x="2156" y="1"/>
                    <a:pt x="2056"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3" name="Google Shape;1243;p60"/>
          <p:cNvSpPr txBox="1"/>
          <p:nvPr/>
        </p:nvSpPr>
        <p:spPr>
          <a:xfrm>
            <a:off x="465150" y="9415475"/>
            <a:ext cx="1561500" cy="419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1100">
                <a:solidFill>
                  <a:srgbClr val="B7B7B7"/>
                </a:solidFill>
                <a:latin typeface="Mada"/>
                <a:ea typeface="Mada"/>
                <a:cs typeface="Mada"/>
                <a:sym typeface="Mada"/>
              </a:rPr>
              <a:t>Boerhaave syndrome is due to the rupture of the esophagus due to forceful emesis. The disorder may present with vague symptoms or one may note the classic Mackler triad of vomiting, chest pain, and subcutaneous emphysema. </a:t>
            </a:r>
            <a:endParaRPr sz="1100">
              <a:solidFill>
                <a:srgbClr val="B7B7B7"/>
              </a:solidFill>
              <a:latin typeface="Mada"/>
              <a:ea typeface="Mada"/>
              <a:cs typeface="Mada"/>
              <a:sym typeface="Mada"/>
            </a:endParaRPr>
          </a:p>
          <a:p>
            <a:pPr indent="0" lvl="0" marL="0" rtl="0" algn="ctr">
              <a:spcBef>
                <a:spcPts val="0"/>
              </a:spcBef>
              <a:spcAft>
                <a:spcPts val="0"/>
              </a:spcAft>
              <a:buNone/>
            </a:pPr>
            <a:r>
              <a:t/>
            </a:r>
            <a:endParaRPr>
              <a:solidFill>
                <a:srgbClr val="273136"/>
              </a:solidFill>
              <a:latin typeface="Actor"/>
              <a:ea typeface="Actor"/>
              <a:cs typeface="Actor"/>
              <a:sym typeface="Actor"/>
            </a:endParaRPr>
          </a:p>
        </p:txBody>
      </p:sp>
      <p:sp>
        <p:nvSpPr>
          <p:cNvPr id="1244" name="Google Shape;1244;p60"/>
          <p:cNvSpPr txBox="1"/>
          <p:nvPr/>
        </p:nvSpPr>
        <p:spPr>
          <a:xfrm>
            <a:off x="470238" y="8186675"/>
            <a:ext cx="15615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a:solidFill>
                  <a:schemeClr val="dk1"/>
                </a:solidFill>
                <a:latin typeface="Lora"/>
                <a:ea typeface="Lora"/>
                <a:cs typeface="Lora"/>
                <a:sym typeface="Lora"/>
              </a:rPr>
              <a:t>Boerhaave's syndrome</a:t>
            </a:r>
            <a:endParaRPr b="1">
              <a:latin typeface="Lora"/>
              <a:ea typeface="Lora"/>
              <a:cs typeface="Lora"/>
              <a:sym typeface="Lora"/>
            </a:endParaRPr>
          </a:p>
        </p:txBody>
      </p:sp>
      <p:sp>
        <p:nvSpPr>
          <p:cNvPr id="1245" name="Google Shape;1245;p60"/>
          <p:cNvSpPr txBox="1"/>
          <p:nvPr/>
        </p:nvSpPr>
        <p:spPr>
          <a:xfrm>
            <a:off x="1069414" y="6644375"/>
            <a:ext cx="476400" cy="48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600">
                <a:solidFill>
                  <a:srgbClr val="FFDDD2"/>
                </a:solidFill>
                <a:latin typeface="Secular One"/>
                <a:ea typeface="Secular One"/>
                <a:cs typeface="Secular One"/>
                <a:sym typeface="Secular One"/>
              </a:rPr>
              <a:t>01</a:t>
            </a:r>
            <a:endParaRPr sz="2600">
              <a:solidFill>
                <a:srgbClr val="FFDDD2"/>
              </a:solidFill>
              <a:latin typeface="Secular One"/>
              <a:ea typeface="Secular One"/>
              <a:cs typeface="Secular One"/>
              <a:sym typeface="Secular One"/>
            </a:endParaRPr>
          </a:p>
        </p:txBody>
      </p:sp>
      <p:sp>
        <p:nvSpPr>
          <p:cNvPr id="1246" name="Google Shape;1246;p60"/>
          <p:cNvSpPr txBox="1"/>
          <p:nvPr/>
        </p:nvSpPr>
        <p:spPr>
          <a:xfrm>
            <a:off x="4424536" y="6644375"/>
            <a:ext cx="476400" cy="48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600">
                <a:solidFill>
                  <a:srgbClr val="E29578"/>
                </a:solidFill>
                <a:latin typeface="Secular One"/>
                <a:ea typeface="Secular One"/>
                <a:cs typeface="Secular One"/>
                <a:sym typeface="Secular One"/>
              </a:rPr>
              <a:t>03</a:t>
            </a:r>
            <a:endParaRPr sz="2600">
              <a:solidFill>
                <a:srgbClr val="E29578"/>
              </a:solidFill>
              <a:latin typeface="Secular One"/>
              <a:ea typeface="Secular One"/>
              <a:cs typeface="Secular One"/>
              <a:sym typeface="Secular One"/>
            </a:endParaRPr>
          </a:p>
        </p:txBody>
      </p:sp>
      <p:sp>
        <p:nvSpPr>
          <p:cNvPr id="1247" name="Google Shape;1247;p60"/>
          <p:cNvSpPr txBox="1"/>
          <p:nvPr/>
        </p:nvSpPr>
        <p:spPr>
          <a:xfrm>
            <a:off x="2784665" y="6665188"/>
            <a:ext cx="476400" cy="48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600">
                <a:solidFill>
                  <a:srgbClr val="EDFAFA"/>
                </a:solidFill>
                <a:latin typeface="Secular One"/>
                <a:ea typeface="Secular One"/>
                <a:cs typeface="Secular One"/>
                <a:sym typeface="Secular One"/>
              </a:rPr>
              <a:t>02</a:t>
            </a:r>
            <a:endParaRPr sz="2600">
              <a:solidFill>
                <a:srgbClr val="EDFAFA"/>
              </a:solidFill>
              <a:latin typeface="Secular One"/>
              <a:ea typeface="Secular One"/>
              <a:cs typeface="Secular One"/>
              <a:sym typeface="Secular One"/>
            </a:endParaRPr>
          </a:p>
        </p:txBody>
      </p:sp>
      <p:sp>
        <p:nvSpPr>
          <p:cNvPr id="1248" name="Google Shape;1248;p60"/>
          <p:cNvSpPr txBox="1"/>
          <p:nvPr/>
        </p:nvSpPr>
        <p:spPr>
          <a:xfrm>
            <a:off x="6101388" y="6665188"/>
            <a:ext cx="476400" cy="485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2600">
                <a:solidFill>
                  <a:srgbClr val="1A6369"/>
                </a:solidFill>
                <a:latin typeface="Secular One"/>
                <a:ea typeface="Secular One"/>
                <a:cs typeface="Secular One"/>
                <a:sym typeface="Secular One"/>
              </a:rPr>
              <a:t>04</a:t>
            </a:r>
            <a:endParaRPr sz="2600">
              <a:solidFill>
                <a:srgbClr val="1A6369"/>
              </a:solidFill>
              <a:latin typeface="Secular One"/>
              <a:ea typeface="Secular One"/>
              <a:cs typeface="Secular One"/>
              <a:sym typeface="Secular One"/>
            </a:endParaRPr>
          </a:p>
        </p:txBody>
      </p:sp>
      <p:sp>
        <p:nvSpPr>
          <p:cNvPr id="1249" name="Google Shape;1249;p60"/>
          <p:cNvSpPr/>
          <p:nvPr/>
        </p:nvSpPr>
        <p:spPr>
          <a:xfrm>
            <a:off x="955091" y="6548762"/>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0"/>
          <p:cNvSpPr/>
          <p:nvPr/>
        </p:nvSpPr>
        <p:spPr>
          <a:xfrm>
            <a:off x="4309951" y="6548762"/>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60"/>
          <p:cNvSpPr/>
          <p:nvPr/>
        </p:nvSpPr>
        <p:spPr>
          <a:xfrm>
            <a:off x="2670092" y="6566700"/>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60"/>
          <p:cNvSpPr/>
          <p:nvPr/>
        </p:nvSpPr>
        <p:spPr>
          <a:xfrm>
            <a:off x="5986814" y="6566700"/>
            <a:ext cx="705577" cy="676641"/>
          </a:xfrm>
          <a:custGeom>
            <a:rect b="b" l="l" r="r" t="t"/>
            <a:pathLst>
              <a:path extrusionOk="0" h="22098" w="23043">
                <a:moveTo>
                  <a:pt x="8058" y="893"/>
                </a:moveTo>
                <a:lnTo>
                  <a:pt x="8058" y="893"/>
                </a:lnTo>
                <a:cubicBezTo>
                  <a:pt x="6992" y="1301"/>
                  <a:pt x="5989" y="1880"/>
                  <a:pt x="5126" y="2633"/>
                </a:cubicBezTo>
                <a:cubicBezTo>
                  <a:pt x="5691" y="2116"/>
                  <a:pt x="6318" y="1677"/>
                  <a:pt x="6992" y="1316"/>
                </a:cubicBezTo>
                <a:cubicBezTo>
                  <a:pt x="7337" y="1144"/>
                  <a:pt x="7697" y="1003"/>
                  <a:pt x="8058" y="893"/>
                </a:cubicBezTo>
                <a:close/>
                <a:moveTo>
                  <a:pt x="3308" y="4765"/>
                </a:moveTo>
                <a:lnTo>
                  <a:pt x="3308" y="4765"/>
                </a:lnTo>
                <a:cubicBezTo>
                  <a:pt x="3089" y="5109"/>
                  <a:pt x="2901" y="5470"/>
                  <a:pt x="2728" y="5862"/>
                </a:cubicBezTo>
                <a:cubicBezTo>
                  <a:pt x="2681" y="5987"/>
                  <a:pt x="2728" y="6097"/>
                  <a:pt x="2807" y="6160"/>
                </a:cubicBezTo>
                <a:cubicBezTo>
                  <a:pt x="2258" y="7147"/>
                  <a:pt x="1866" y="8197"/>
                  <a:pt x="1615" y="9310"/>
                </a:cubicBezTo>
                <a:cubicBezTo>
                  <a:pt x="1757" y="8135"/>
                  <a:pt x="2101" y="6975"/>
                  <a:pt x="2650" y="5893"/>
                </a:cubicBezTo>
                <a:cubicBezTo>
                  <a:pt x="2854" y="5501"/>
                  <a:pt x="3073" y="5125"/>
                  <a:pt x="3308" y="4765"/>
                </a:cubicBezTo>
                <a:close/>
                <a:moveTo>
                  <a:pt x="11800" y="859"/>
                </a:moveTo>
                <a:cubicBezTo>
                  <a:pt x="11994" y="859"/>
                  <a:pt x="12188" y="865"/>
                  <a:pt x="12384" y="877"/>
                </a:cubicBezTo>
                <a:cubicBezTo>
                  <a:pt x="13058" y="1050"/>
                  <a:pt x="13716" y="1301"/>
                  <a:pt x="14343" y="1583"/>
                </a:cubicBezTo>
                <a:cubicBezTo>
                  <a:pt x="18277" y="3370"/>
                  <a:pt x="21224" y="7225"/>
                  <a:pt x="20926" y="11677"/>
                </a:cubicBezTo>
                <a:cubicBezTo>
                  <a:pt x="20660" y="15878"/>
                  <a:pt x="17321" y="19216"/>
                  <a:pt x="13246" y="19953"/>
                </a:cubicBezTo>
                <a:cubicBezTo>
                  <a:pt x="12687" y="20053"/>
                  <a:pt x="12113" y="20102"/>
                  <a:pt x="11532" y="20102"/>
                </a:cubicBezTo>
                <a:cubicBezTo>
                  <a:pt x="7010" y="20102"/>
                  <a:pt x="2125" y="17147"/>
                  <a:pt x="1819" y="12382"/>
                </a:cubicBezTo>
                <a:cubicBezTo>
                  <a:pt x="1584" y="8605"/>
                  <a:pt x="3387" y="5000"/>
                  <a:pt x="6255" y="2648"/>
                </a:cubicBezTo>
                <a:cubicBezTo>
                  <a:pt x="7871" y="1519"/>
                  <a:pt x="9787" y="859"/>
                  <a:pt x="11800" y="859"/>
                </a:cubicBezTo>
                <a:close/>
                <a:moveTo>
                  <a:pt x="17180" y="2554"/>
                </a:moveTo>
                <a:lnTo>
                  <a:pt x="17180" y="2554"/>
                </a:lnTo>
                <a:cubicBezTo>
                  <a:pt x="19421" y="4075"/>
                  <a:pt x="21052" y="6473"/>
                  <a:pt x="21553" y="9185"/>
                </a:cubicBezTo>
                <a:cubicBezTo>
                  <a:pt x="22353" y="13432"/>
                  <a:pt x="20597" y="18433"/>
                  <a:pt x="16569" y="20408"/>
                </a:cubicBezTo>
                <a:cubicBezTo>
                  <a:pt x="15195" y="21083"/>
                  <a:pt x="13704" y="21403"/>
                  <a:pt x="12215" y="21403"/>
                </a:cubicBezTo>
                <a:cubicBezTo>
                  <a:pt x="9489" y="21403"/>
                  <a:pt x="6768" y="20333"/>
                  <a:pt x="4782" y="18417"/>
                </a:cubicBezTo>
                <a:lnTo>
                  <a:pt x="4782" y="18417"/>
                </a:lnTo>
                <a:cubicBezTo>
                  <a:pt x="6427" y="19608"/>
                  <a:pt x="8371" y="20376"/>
                  <a:pt x="10377" y="20627"/>
                </a:cubicBezTo>
                <a:cubicBezTo>
                  <a:pt x="10793" y="20678"/>
                  <a:pt x="11210" y="20704"/>
                  <a:pt x="11626" y="20704"/>
                </a:cubicBezTo>
                <a:cubicBezTo>
                  <a:pt x="15519" y="20704"/>
                  <a:pt x="19353" y="18495"/>
                  <a:pt x="20911" y="14827"/>
                </a:cubicBezTo>
                <a:cubicBezTo>
                  <a:pt x="22807" y="10407"/>
                  <a:pt x="20863" y="5360"/>
                  <a:pt x="17180" y="2554"/>
                </a:cubicBezTo>
                <a:close/>
                <a:moveTo>
                  <a:pt x="10194" y="1"/>
                </a:moveTo>
                <a:cubicBezTo>
                  <a:pt x="8004" y="1"/>
                  <a:pt x="6046" y="970"/>
                  <a:pt x="4437" y="2507"/>
                </a:cubicBezTo>
                <a:cubicBezTo>
                  <a:pt x="1083" y="5752"/>
                  <a:pt x="1" y="10862"/>
                  <a:pt x="1819" y="15157"/>
                </a:cubicBezTo>
                <a:cubicBezTo>
                  <a:pt x="3597" y="19333"/>
                  <a:pt x="7747" y="22098"/>
                  <a:pt x="12229" y="22098"/>
                </a:cubicBezTo>
                <a:cubicBezTo>
                  <a:pt x="12608" y="22098"/>
                  <a:pt x="12989" y="22078"/>
                  <a:pt x="13371" y="22038"/>
                </a:cubicBezTo>
                <a:cubicBezTo>
                  <a:pt x="18262" y="21520"/>
                  <a:pt x="21741" y="17617"/>
                  <a:pt x="22368" y="12852"/>
                </a:cubicBezTo>
                <a:cubicBezTo>
                  <a:pt x="23042" y="7680"/>
                  <a:pt x="20190" y="2648"/>
                  <a:pt x="15268" y="815"/>
                </a:cubicBezTo>
                <a:cubicBezTo>
                  <a:pt x="14218" y="423"/>
                  <a:pt x="13120" y="219"/>
                  <a:pt x="12008" y="203"/>
                </a:cubicBezTo>
                <a:cubicBezTo>
                  <a:pt x="11631" y="125"/>
                  <a:pt x="11255" y="62"/>
                  <a:pt x="10863" y="31"/>
                </a:cubicBezTo>
                <a:cubicBezTo>
                  <a:pt x="10638" y="11"/>
                  <a:pt x="10415" y="1"/>
                  <a:pt x="10194" y="1"/>
                </a:cubicBezTo>
                <a:close/>
              </a:path>
            </a:pathLst>
          </a:custGeom>
          <a:solidFill>
            <a:srgbClr val="3B4D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0"/>
          <p:cNvSpPr txBox="1"/>
          <p:nvPr/>
        </p:nvSpPr>
        <p:spPr>
          <a:xfrm>
            <a:off x="2205902" y="9416811"/>
            <a:ext cx="1561500" cy="419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may present with neck ache and </a:t>
            </a:r>
            <a:r>
              <a:rPr b="1" lang="en-GB" sz="1100">
                <a:solidFill>
                  <a:schemeClr val="dk1"/>
                </a:solidFill>
                <a:latin typeface="Mada"/>
                <a:ea typeface="Mada"/>
                <a:cs typeface="Mada"/>
                <a:sym typeface="Mada"/>
              </a:rPr>
              <a:t>stiffness</a:t>
            </a:r>
            <a:r>
              <a:rPr lang="en-GB" sz="1100">
                <a:solidFill>
                  <a:schemeClr val="dk1"/>
                </a:solidFill>
                <a:latin typeface="Mada"/>
                <a:ea typeface="Mada"/>
                <a:cs typeface="Mada"/>
                <a:sym typeface="Mada"/>
              </a:rPr>
              <a:t> due to contamination of the prevertebral space Thoracic perforations present with shortness of breath and retrosternal chest pain </a:t>
            </a:r>
            <a:r>
              <a:rPr b="1" lang="en-GB" sz="1100">
                <a:solidFill>
                  <a:schemeClr val="dk1"/>
                </a:solidFill>
                <a:latin typeface="Mada"/>
                <a:ea typeface="Mada"/>
                <a:cs typeface="Mada"/>
                <a:sym typeface="Mada"/>
              </a:rPr>
              <a:t>lateralizing</a:t>
            </a:r>
            <a:r>
              <a:rPr lang="en-GB" sz="1100">
                <a:solidFill>
                  <a:schemeClr val="dk1"/>
                </a:solidFill>
                <a:latin typeface="Mada"/>
                <a:ea typeface="Mada"/>
                <a:cs typeface="Mada"/>
                <a:sym typeface="Mada"/>
              </a:rPr>
              <a:t> to the side of perforation</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a:solidFill>
                <a:srgbClr val="273136"/>
              </a:solidFill>
              <a:latin typeface="Actor"/>
              <a:ea typeface="Actor"/>
              <a:cs typeface="Actor"/>
              <a:sym typeface="Actor"/>
            </a:endParaRPr>
          </a:p>
        </p:txBody>
      </p:sp>
      <p:sp>
        <p:nvSpPr>
          <p:cNvPr id="1254" name="Google Shape;1254;p60"/>
          <p:cNvSpPr txBox="1"/>
          <p:nvPr/>
        </p:nvSpPr>
        <p:spPr>
          <a:xfrm>
            <a:off x="2210990" y="8168700"/>
            <a:ext cx="15615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a:solidFill>
                  <a:schemeClr val="dk1"/>
                </a:solidFill>
                <a:latin typeface="Lora"/>
                <a:ea typeface="Lora"/>
                <a:cs typeface="Lora"/>
                <a:sym typeface="Lora"/>
              </a:rPr>
              <a:t>Cervical Perforation</a:t>
            </a:r>
            <a:endParaRPr b="1">
              <a:latin typeface="Lora"/>
              <a:ea typeface="Lora"/>
              <a:cs typeface="Lora"/>
              <a:sym typeface="Lora"/>
            </a:endParaRPr>
          </a:p>
        </p:txBody>
      </p:sp>
      <p:sp>
        <p:nvSpPr>
          <p:cNvPr id="1255" name="Google Shape;1255;p60"/>
          <p:cNvSpPr txBox="1"/>
          <p:nvPr/>
        </p:nvSpPr>
        <p:spPr>
          <a:xfrm>
            <a:off x="3951750" y="8901386"/>
            <a:ext cx="1561500" cy="419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present with shortness of breath and </a:t>
            </a:r>
            <a:r>
              <a:rPr b="1" lang="en-GB" sz="1100">
                <a:solidFill>
                  <a:schemeClr val="dk1"/>
                </a:solidFill>
                <a:latin typeface="Mada"/>
                <a:ea typeface="Mada"/>
                <a:cs typeface="Mada"/>
                <a:sym typeface="Mada"/>
              </a:rPr>
              <a:t>retrosternal</a:t>
            </a:r>
            <a:r>
              <a:rPr lang="en-GB" sz="1100">
                <a:solidFill>
                  <a:schemeClr val="dk1"/>
                </a:solidFill>
                <a:latin typeface="Mada"/>
                <a:ea typeface="Mada"/>
                <a:cs typeface="Mada"/>
                <a:sym typeface="Mada"/>
              </a:rPr>
              <a:t> chest pain </a:t>
            </a:r>
            <a:r>
              <a:rPr b="1" lang="en-GB" sz="1100">
                <a:solidFill>
                  <a:schemeClr val="dk1"/>
                </a:solidFill>
                <a:latin typeface="Mada"/>
                <a:ea typeface="Mada"/>
                <a:cs typeface="Mada"/>
                <a:sym typeface="Mada"/>
              </a:rPr>
              <a:t>lateralizing</a:t>
            </a:r>
            <a:r>
              <a:rPr lang="en-GB" sz="1100">
                <a:solidFill>
                  <a:schemeClr val="dk1"/>
                </a:solidFill>
                <a:latin typeface="Mada"/>
                <a:ea typeface="Mada"/>
                <a:cs typeface="Mada"/>
                <a:sym typeface="Mada"/>
              </a:rPr>
              <a:t> to the side of perforation</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a:solidFill>
                <a:srgbClr val="273136"/>
              </a:solidFill>
              <a:latin typeface="Actor"/>
              <a:ea typeface="Actor"/>
              <a:cs typeface="Actor"/>
              <a:sym typeface="Actor"/>
            </a:endParaRPr>
          </a:p>
        </p:txBody>
      </p:sp>
      <p:sp>
        <p:nvSpPr>
          <p:cNvPr id="1256" name="Google Shape;1256;p60"/>
          <p:cNvSpPr txBox="1"/>
          <p:nvPr/>
        </p:nvSpPr>
        <p:spPr>
          <a:xfrm>
            <a:off x="3956838" y="8186675"/>
            <a:ext cx="15615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a:solidFill>
                  <a:schemeClr val="dk1"/>
                </a:solidFill>
                <a:latin typeface="Lora"/>
                <a:ea typeface="Lora"/>
                <a:cs typeface="Lora"/>
                <a:sym typeface="Lora"/>
              </a:rPr>
              <a:t>Thoracic Perforation</a:t>
            </a:r>
            <a:endParaRPr b="1">
              <a:latin typeface="Lora"/>
              <a:ea typeface="Lora"/>
              <a:cs typeface="Lora"/>
              <a:sym typeface="Lora"/>
            </a:endParaRPr>
          </a:p>
        </p:txBody>
      </p:sp>
      <p:sp>
        <p:nvSpPr>
          <p:cNvPr id="1257" name="Google Shape;1257;p60"/>
          <p:cNvSpPr txBox="1"/>
          <p:nvPr/>
        </p:nvSpPr>
        <p:spPr>
          <a:xfrm>
            <a:off x="5692502" y="9035811"/>
            <a:ext cx="1561500" cy="419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Abdominal perforations present with epigastric pain that radiates to the back if the perforation is posterior </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sz="1100">
              <a:solidFill>
                <a:schemeClr val="dk1"/>
              </a:solidFill>
              <a:latin typeface="Mada"/>
              <a:ea typeface="Mada"/>
              <a:cs typeface="Mada"/>
              <a:sym typeface="Mada"/>
            </a:endParaRPr>
          </a:p>
          <a:p>
            <a:pPr indent="0" lvl="0" marL="0" rtl="0" algn="ctr">
              <a:spcBef>
                <a:spcPts val="0"/>
              </a:spcBef>
              <a:spcAft>
                <a:spcPts val="0"/>
              </a:spcAft>
              <a:buNone/>
            </a:pPr>
            <a:r>
              <a:t/>
            </a:r>
            <a:endParaRPr>
              <a:solidFill>
                <a:srgbClr val="273136"/>
              </a:solidFill>
              <a:latin typeface="Actor"/>
              <a:ea typeface="Actor"/>
              <a:cs typeface="Actor"/>
              <a:sym typeface="Actor"/>
            </a:endParaRPr>
          </a:p>
        </p:txBody>
      </p:sp>
      <p:sp>
        <p:nvSpPr>
          <p:cNvPr id="1258" name="Google Shape;1258;p60"/>
          <p:cNvSpPr txBox="1"/>
          <p:nvPr/>
        </p:nvSpPr>
        <p:spPr>
          <a:xfrm>
            <a:off x="5697590" y="8168700"/>
            <a:ext cx="1561500" cy="314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GB">
                <a:solidFill>
                  <a:schemeClr val="dk1"/>
                </a:solidFill>
                <a:latin typeface="Lora"/>
                <a:ea typeface="Lora"/>
                <a:cs typeface="Lora"/>
                <a:sym typeface="Lora"/>
              </a:rPr>
              <a:t>Abdominal</a:t>
            </a:r>
            <a:r>
              <a:rPr b="1" lang="en-GB">
                <a:solidFill>
                  <a:schemeClr val="dk1"/>
                </a:solidFill>
                <a:latin typeface="Lora"/>
                <a:ea typeface="Lora"/>
                <a:cs typeface="Lora"/>
                <a:sym typeface="Lora"/>
              </a:rPr>
              <a:t> Perforation</a:t>
            </a:r>
            <a:endParaRPr b="1">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61"/>
          <p:cNvSpPr/>
          <p:nvPr/>
        </p:nvSpPr>
        <p:spPr>
          <a:xfrm>
            <a:off x="3075346" y="325980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61"/>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61"/>
          <p:cNvSpPr txBox="1"/>
          <p:nvPr/>
        </p:nvSpPr>
        <p:spPr>
          <a:xfrm>
            <a:off x="1061300" y="3892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200"/>
              <a:buFont typeface="Arial"/>
              <a:buNone/>
            </a:pPr>
            <a:r>
              <a:rPr b="1" lang="en-GB" sz="2200">
                <a:solidFill>
                  <a:srgbClr val="006D77"/>
                </a:solidFill>
                <a:latin typeface="Lora"/>
                <a:ea typeface="Lora"/>
                <a:cs typeface="Lora"/>
                <a:sym typeface="Lora"/>
              </a:rPr>
              <a:t>Esophageal Perforatio</a:t>
            </a:r>
            <a:r>
              <a:rPr b="1" lang="en-GB" sz="2200">
                <a:solidFill>
                  <a:srgbClr val="006D77"/>
                </a:solidFill>
                <a:latin typeface="Lora"/>
                <a:ea typeface="Lora"/>
                <a:cs typeface="Lora"/>
                <a:sym typeface="Lora"/>
              </a:rPr>
              <a:t>n</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1266" name="Google Shape;1266;p61"/>
          <p:cNvCxnSpPr/>
          <p:nvPr/>
        </p:nvCxnSpPr>
        <p:spPr>
          <a:xfrm>
            <a:off x="1616925" y="833850"/>
            <a:ext cx="4431600" cy="0"/>
          </a:xfrm>
          <a:prstGeom prst="straightConnector1">
            <a:avLst/>
          </a:prstGeom>
          <a:noFill/>
          <a:ln cap="flat" cmpd="sng" w="19050">
            <a:solidFill>
              <a:srgbClr val="83C5BE"/>
            </a:solidFill>
            <a:prstDash val="solid"/>
            <a:round/>
            <a:headEnd len="med" w="med" type="oval"/>
            <a:tailEnd len="med" w="med" type="oval"/>
          </a:ln>
        </p:spPr>
      </p:cxnSp>
      <p:pic>
        <p:nvPicPr>
          <p:cNvPr id="1267" name="Google Shape;1267;p61"/>
          <p:cNvPicPr preferRelativeResize="0"/>
          <p:nvPr/>
        </p:nvPicPr>
        <p:blipFill>
          <a:blip r:embed="rId3">
            <a:alphaModFix/>
          </a:blip>
          <a:stretch>
            <a:fillRect/>
          </a:stretch>
        </p:blipFill>
        <p:spPr>
          <a:xfrm>
            <a:off x="1747867" y="9015228"/>
            <a:ext cx="1153740" cy="1328299"/>
          </a:xfrm>
          <a:prstGeom prst="rect">
            <a:avLst/>
          </a:prstGeom>
          <a:noFill/>
          <a:ln>
            <a:noFill/>
          </a:ln>
        </p:spPr>
      </p:pic>
      <p:pic>
        <p:nvPicPr>
          <p:cNvPr id="1268" name="Google Shape;1268;p61"/>
          <p:cNvPicPr preferRelativeResize="0"/>
          <p:nvPr/>
        </p:nvPicPr>
        <p:blipFill>
          <a:blip r:embed="rId4">
            <a:alphaModFix/>
          </a:blip>
          <a:stretch>
            <a:fillRect/>
          </a:stretch>
        </p:blipFill>
        <p:spPr>
          <a:xfrm>
            <a:off x="3184664" y="8994232"/>
            <a:ext cx="1715589" cy="1328298"/>
          </a:xfrm>
          <a:prstGeom prst="rect">
            <a:avLst/>
          </a:prstGeom>
          <a:noFill/>
          <a:ln>
            <a:noFill/>
          </a:ln>
        </p:spPr>
      </p:pic>
      <p:pic>
        <p:nvPicPr>
          <p:cNvPr id="1269" name="Google Shape;1269;p61"/>
          <p:cNvPicPr preferRelativeResize="0"/>
          <p:nvPr/>
        </p:nvPicPr>
        <p:blipFill>
          <a:blip r:embed="rId5">
            <a:alphaModFix/>
          </a:blip>
          <a:stretch>
            <a:fillRect/>
          </a:stretch>
        </p:blipFill>
        <p:spPr>
          <a:xfrm>
            <a:off x="5204357" y="8994226"/>
            <a:ext cx="677428" cy="1328299"/>
          </a:xfrm>
          <a:prstGeom prst="rect">
            <a:avLst/>
          </a:prstGeom>
          <a:noFill/>
          <a:ln>
            <a:noFill/>
          </a:ln>
        </p:spPr>
      </p:pic>
      <p:sp>
        <p:nvSpPr>
          <p:cNvPr id="1270" name="Google Shape;1270;p61"/>
          <p:cNvSpPr/>
          <p:nvPr/>
        </p:nvSpPr>
        <p:spPr>
          <a:xfrm>
            <a:off x="1718771" y="8982333"/>
            <a:ext cx="1231500" cy="13611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61"/>
          <p:cNvSpPr/>
          <p:nvPr/>
        </p:nvSpPr>
        <p:spPr>
          <a:xfrm>
            <a:off x="3164199" y="8998786"/>
            <a:ext cx="1764900" cy="13611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1"/>
          <p:cNvSpPr/>
          <p:nvPr/>
        </p:nvSpPr>
        <p:spPr>
          <a:xfrm>
            <a:off x="5134820" y="8977796"/>
            <a:ext cx="816900" cy="13611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61"/>
          <p:cNvSpPr txBox="1"/>
          <p:nvPr/>
        </p:nvSpPr>
        <p:spPr>
          <a:xfrm>
            <a:off x="735925" y="1575950"/>
            <a:ext cx="6263700" cy="1416000"/>
          </a:xfrm>
          <a:prstGeom prst="rect">
            <a:avLst/>
          </a:prstGeom>
          <a:noFill/>
          <a:ln>
            <a:noFill/>
          </a:ln>
        </p:spPr>
        <p:txBody>
          <a:bodyPr anchorCtr="0" anchor="t" bIns="45700" lIns="91425" spcFirstLastPara="1" rIns="91425" wrap="square" tIns="45700">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With increased mediastinal and pleural contamination, patients progress toward hemodynamic instability</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On exam, subcutaneous air in the neck or chest, shallow decreased breath sounds, or a tender abdomen are all suggestive of perforation.</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On examination , patient may present with tachypnea, tachycardia, and a low grade fever but have no other overt signs of perforation</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b="1" sz="1300">
              <a:latin typeface="Mada"/>
              <a:ea typeface="Mada"/>
              <a:cs typeface="Mada"/>
              <a:sym typeface="Mada"/>
            </a:endParaRPr>
          </a:p>
        </p:txBody>
      </p:sp>
      <p:sp>
        <p:nvSpPr>
          <p:cNvPr id="1274" name="Google Shape;1274;p61"/>
          <p:cNvSpPr txBox="1"/>
          <p:nvPr/>
        </p:nvSpPr>
        <p:spPr>
          <a:xfrm>
            <a:off x="1357256" y="1107635"/>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Signs</a:t>
            </a:r>
            <a:endParaRPr b="1" i="0" sz="1800" u="none" cap="none" strike="noStrike">
              <a:solidFill>
                <a:srgbClr val="006D77"/>
              </a:solidFill>
              <a:highlight>
                <a:srgbClr val="EDF9F9"/>
              </a:highlight>
              <a:latin typeface="Lora"/>
              <a:ea typeface="Lora"/>
              <a:cs typeface="Lora"/>
              <a:sym typeface="Lora"/>
            </a:endParaRPr>
          </a:p>
        </p:txBody>
      </p:sp>
      <p:sp>
        <p:nvSpPr>
          <p:cNvPr id="1275" name="Google Shape;1275;p61"/>
          <p:cNvSpPr/>
          <p:nvPr/>
        </p:nvSpPr>
        <p:spPr>
          <a:xfrm>
            <a:off x="661852" y="100327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61"/>
          <p:cNvSpPr txBox="1"/>
          <p:nvPr/>
        </p:nvSpPr>
        <p:spPr>
          <a:xfrm>
            <a:off x="735931" y="1057065"/>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4</a:t>
            </a:r>
            <a:endParaRPr b="1" sz="2000">
              <a:solidFill>
                <a:srgbClr val="1D2542"/>
              </a:solidFill>
              <a:latin typeface="Life Savers"/>
              <a:ea typeface="Life Savers"/>
              <a:cs typeface="Life Savers"/>
              <a:sym typeface="Life Savers"/>
            </a:endParaRPr>
          </a:p>
          <a:p>
            <a:pPr indent="0" lvl="0" marL="0" rtl="0" algn="ctr">
              <a:spcBef>
                <a:spcPts val="0"/>
              </a:spcBef>
              <a:spcAft>
                <a:spcPts val="0"/>
              </a:spcAft>
              <a:buNone/>
            </a:pPr>
            <a:r>
              <a:t/>
            </a:r>
            <a:endParaRPr b="1" sz="2000">
              <a:solidFill>
                <a:srgbClr val="1D2542"/>
              </a:solidFill>
              <a:latin typeface="Life Savers"/>
              <a:ea typeface="Life Savers"/>
              <a:cs typeface="Life Savers"/>
              <a:sym typeface="Life Savers"/>
            </a:endParaRPr>
          </a:p>
        </p:txBody>
      </p:sp>
      <p:sp>
        <p:nvSpPr>
          <p:cNvPr id="1277" name="Google Shape;1277;p61"/>
          <p:cNvSpPr txBox="1"/>
          <p:nvPr/>
        </p:nvSpPr>
        <p:spPr>
          <a:xfrm>
            <a:off x="1520178" y="8802397"/>
            <a:ext cx="3345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A</a:t>
            </a:r>
            <a:endParaRPr b="1" sz="2000">
              <a:solidFill>
                <a:srgbClr val="ABE5D9"/>
              </a:solidFill>
              <a:highlight>
                <a:srgbClr val="ABE5D9"/>
              </a:highlight>
            </a:endParaRPr>
          </a:p>
        </p:txBody>
      </p:sp>
      <p:sp>
        <p:nvSpPr>
          <p:cNvPr id="1278" name="Google Shape;1278;p61"/>
          <p:cNvSpPr txBox="1"/>
          <p:nvPr/>
        </p:nvSpPr>
        <p:spPr>
          <a:xfrm>
            <a:off x="3008500" y="8751750"/>
            <a:ext cx="3345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B</a:t>
            </a:r>
            <a:endParaRPr b="1" sz="2000">
              <a:solidFill>
                <a:srgbClr val="ABE5D9"/>
              </a:solidFill>
              <a:highlight>
                <a:srgbClr val="ABE5D9"/>
              </a:highlight>
            </a:endParaRPr>
          </a:p>
        </p:txBody>
      </p:sp>
      <p:sp>
        <p:nvSpPr>
          <p:cNvPr id="1279" name="Google Shape;1279;p61"/>
          <p:cNvSpPr txBox="1"/>
          <p:nvPr/>
        </p:nvSpPr>
        <p:spPr>
          <a:xfrm>
            <a:off x="4900251" y="8751750"/>
            <a:ext cx="334500" cy="79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C</a:t>
            </a:r>
            <a:endParaRPr b="1" sz="2000">
              <a:solidFill>
                <a:srgbClr val="ABE5D9"/>
              </a:solidFill>
              <a:highlight>
                <a:srgbClr val="ABE5D9"/>
              </a:highlight>
            </a:endParaRPr>
          </a:p>
        </p:txBody>
      </p:sp>
      <p:sp>
        <p:nvSpPr>
          <p:cNvPr id="1280" name="Google Shape;1280;p61"/>
          <p:cNvSpPr/>
          <p:nvPr/>
        </p:nvSpPr>
        <p:spPr>
          <a:xfrm>
            <a:off x="661861" y="308552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1"/>
          <p:cNvSpPr txBox="1"/>
          <p:nvPr/>
        </p:nvSpPr>
        <p:spPr>
          <a:xfrm>
            <a:off x="735962" y="314673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5</a:t>
            </a:r>
            <a:endParaRPr b="1" sz="2000">
              <a:solidFill>
                <a:srgbClr val="1D2542"/>
              </a:solidFill>
              <a:latin typeface="Life Savers"/>
              <a:ea typeface="Life Savers"/>
              <a:cs typeface="Life Savers"/>
              <a:sym typeface="Life Savers"/>
            </a:endParaRPr>
          </a:p>
        </p:txBody>
      </p:sp>
      <p:sp>
        <p:nvSpPr>
          <p:cNvPr id="1282" name="Google Shape;1282;p61"/>
          <p:cNvSpPr txBox="1"/>
          <p:nvPr/>
        </p:nvSpPr>
        <p:spPr>
          <a:xfrm>
            <a:off x="1283156" y="3134610"/>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Investigations</a:t>
            </a:r>
            <a:r>
              <a:rPr b="1" lang="en-GB" sz="1800">
                <a:solidFill>
                  <a:srgbClr val="006D77"/>
                </a:solidFill>
                <a:highlight>
                  <a:srgbClr val="EDF9F9"/>
                </a:highlight>
                <a:latin typeface="Lora"/>
                <a:ea typeface="Lora"/>
                <a:cs typeface="Lora"/>
                <a:sym typeface="Lora"/>
              </a:rPr>
              <a:t>:</a:t>
            </a:r>
            <a:endParaRPr b="1" i="0" sz="1800" u="none" cap="none" strike="noStrike">
              <a:solidFill>
                <a:srgbClr val="006D77"/>
              </a:solidFill>
              <a:highlight>
                <a:srgbClr val="EDF9F9"/>
              </a:highlight>
              <a:latin typeface="Lora"/>
              <a:ea typeface="Lora"/>
              <a:cs typeface="Lora"/>
              <a:sym typeface="Lora"/>
            </a:endParaRPr>
          </a:p>
        </p:txBody>
      </p:sp>
      <p:pic>
        <p:nvPicPr>
          <p:cNvPr id="1283" name="Google Shape;1283;p61"/>
          <p:cNvPicPr preferRelativeResize="0"/>
          <p:nvPr/>
        </p:nvPicPr>
        <p:blipFill>
          <a:blip r:embed="rId6">
            <a:alphaModFix/>
          </a:blip>
          <a:stretch>
            <a:fillRect/>
          </a:stretch>
        </p:blipFill>
        <p:spPr>
          <a:xfrm>
            <a:off x="3199000" y="3608950"/>
            <a:ext cx="1039124" cy="920209"/>
          </a:xfrm>
          <a:prstGeom prst="rect">
            <a:avLst/>
          </a:prstGeom>
          <a:noFill/>
          <a:ln>
            <a:noFill/>
          </a:ln>
        </p:spPr>
      </p:pic>
      <p:sp>
        <p:nvSpPr>
          <p:cNvPr id="1284" name="Google Shape;1284;p61"/>
          <p:cNvSpPr txBox="1"/>
          <p:nvPr/>
        </p:nvSpPr>
        <p:spPr>
          <a:xfrm>
            <a:off x="735950" y="5189925"/>
            <a:ext cx="6263700" cy="1095900"/>
          </a:xfrm>
          <a:prstGeom prst="rect">
            <a:avLst/>
          </a:prstGeom>
          <a:noFill/>
          <a:ln>
            <a:noFill/>
          </a:ln>
        </p:spPr>
        <p:txBody>
          <a:bodyPr anchorCtr="0" anchor="t" bIns="91425" lIns="91425" spcFirstLastPara="1" rIns="91425" wrap="square" tIns="91425">
            <a:noAutofit/>
          </a:bodyPr>
          <a:lstStyle/>
          <a:p>
            <a:pPr indent="-204950" lvl="0" marL="172800" rtl="0" algn="l">
              <a:spcBef>
                <a:spcPts val="0"/>
              </a:spcBef>
              <a:spcAft>
                <a:spcPts val="0"/>
              </a:spcAft>
              <a:buSzPts val="1300"/>
              <a:buFont typeface="Mada"/>
              <a:buChar char="●"/>
            </a:pPr>
            <a:r>
              <a:rPr lang="en-GB" sz="1300">
                <a:latin typeface="Mada"/>
                <a:ea typeface="Mada"/>
                <a:cs typeface="Mada"/>
                <a:sym typeface="Mada"/>
              </a:rPr>
              <a:t>Diagnosis of an esophageal perforation may be made radiographically </a:t>
            </a:r>
            <a:r>
              <a:rPr b="1" lang="en-GB" sz="1300">
                <a:solidFill>
                  <a:srgbClr val="6AA84F"/>
                </a:solidFill>
                <a:latin typeface="Mada"/>
                <a:ea typeface="Mada"/>
                <a:cs typeface="Mada"/>
                <a:sym typeface="Mada"/>
              </a:rPr>
              <a:t>“Barium swallow + CT”</a:t>
            </a:r>
            <a:endParaRPr b="1" sz="1300">
              <a:solidFill>
                <a:srgbClr val="6AA84F"/>
              </a:solidFill>
              <a:latin typeface="Mada"/>
              <a:ea typeface="Mada"/>
              <a:cs typeface="Mada"/>
              <a:sym typeface="Mada"/>
            </a:endParaRPr>
          </a:p>
          <a:p>
            <a:pPr indent="-204950" lvl="0" marL="172800" rtl="0" algn="l">
              <a:spcBef>
                <a:spcPts val="0"/>
              </a:spcBef>
              <a:spcAft>
                <a:spcPts val="0"/>
              </a:spcAft>
              <a:buSzPts val="1300"/>
              <a:buFont typeface="Mada"/>
              <a:buChar char="●"/>
            </a:pPr>
            <a:r>
              <a:rPr lang="en-GB" sz="1300">
                <a:latin typeface="Mada"/>
                <a:ea typeface="Mada"/>
                <a:cs typeface="Mada"/>
                <a:sym typeface="Mada"/>
              </a:rPr>
              <a:t>A chest roentgenogram may demonstrate a hydropneumothorax</a:t>
            </a:r>
            <a:endParaRPr sz="1300">
              <a:latin typeface="Mada"/>
              <a:ea typeface="Mada"/>
              <a:cs typeface="Mada"/>
              <a:sym typeface="Mada"/>
            </a:endParaRPr>
          </a:p>
          <a:p>
            <a:pPr indent="-204950" lvl="0" marL="172800" rtl="0" algn="l">
              <a:spcBef>
                <a:spcPts val="0"/>
              </a:spcBef>
              <a:spcAft>
                <a:spcPts val="0"/>
              </a:spcAft>
              <a:buSzPts val="1300"/>
              <a:buFont typeface="Mada"/>
              <a:buChar char="●"/>
            </a:pPr>
            <a:r>
              <a:rPr lang="en-GB" sz="1300">
                <a:latin typeface="Mada"/>
                <a:ea typeface="Mada"/>
                <a:cs typeface="Mada"/>
                <a:sym typeface="Mada"/>
              </a:rPr>
              <a:t>A contrast esophagram is done using barium for a suspected thoracic perforation and Gastrografin for an abdominal perforation.</a:t>
            </a:r>
            <a:endParaRPr sz="1300">
              <a:latin typeface="Mada"/>
              <a:ea typeface="Mada"/>
              <a:cs typeface="Mada"/>
              <a:sym typeface="Mada"/>
            </a:endParaRPr>
          </a:p>
          <a:p>
            <a:pPr indent="-204950" lvl="0" marL="172800" rtl="0" algn="l">
              <a:spcBef>
                <a:spcPts val="0"/>
              </a:spcBef>
              <a:spcAft>
                <a:spcPts val="0"/>
              </a:spcAft>
              <a:buSzPts val="1300"/>
              <a:buFont typeface="Mada"/>
              <a:buChar char="●"/>
            </a:pPr>
            <a:r>
              <a:rPr lang="en-GB" sz="1300">
                <a:latin typeface="Mada"/>
                <a:ea typeface="Mada"/>
                <a:cs typeface="Mada"/>
                <a:sym typeface="Mada"/>
              </a:rPr>
              <a:t>Chest CT shows mediastinal air and fluid at the site of perforation</a:t>
            </a:r>
            <a:endParaRPr sz="1300">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a:p>
            <a:pPr indent="-204950" lvl="0" marL="172800" rtl="0" algn="l">
              <a:spcBef>
                <a:spcPts val="0"/>
              </a:spcBef>
              <a:spcAft>
                <a:spcPts val="0"/>
              </a:spcAft>
              <a:buSzPts val="1300"/>
              <a:buFont typeface="Mada"/>
              <a:buChar char="●"/>
            </a:pPr>
            <a:r>
              <a:rPr lang="en-GB" sz="1300">
                <a:latin typeface="Mada"/>
                <a:ea typeface="Mada"/>
                <a:cs typeface="Mada"/>
                <a:sym typeface="Mada"/>
              </a:rPr>
              <a:t>A surgical endoscopy needs to be performed if the esophagram is negative or if operative intervention is planned. </a:t>
            </a:r>
            <a:endParaRPr sz="1300">
              <a:latin typeface="Mada"/>
              <a:ea typeface="Mada"/>
              <a:cs typeface="Mada"/>
              <a:sym typeface="Mada"/>
            </a:endParaRPr>
          </a:p>
          <a:p>
            <a:pPr indent="-204950" lvl="0" marL="172800" rtl="0" algn="l">
              <a:spcBef>
                <a:spcPts val="0"/>
              </a:spcBef>
              <a:spcAft>
                <a:spcPts val="0"/>
              </a:spcAft>
              <a:buSzPts val="1300"/>
              <a:buFont typeface="Mada"/>
              <a:buChar char="●"/>
            </a:pPr>
            <a:r>
              <a:rPr lang="en-GB" sz="1300">
                <a:latin typeface="Mada"/>
                <a:ea typeface="Mada"/>
                <a:cs typeface="Mada"/>
                <a:sym typeface="Mada"/>
              </a:rPr>
              <a:t>Mucosal injury is suggested if blood, mucosal hematoma, or a flap is seen or if the esophagus is difficult to insufflate.</a:t>
            </a:r>
            <a:endParaRPr sz="1300">
              <a:latin typeface="Mada"/>
              <a:ea typeface="Mada"/>
              <a:cs typeface="Mada"/>
              <a:sym typeface="Mada"/>
            </a:endParaRPr>
          </a:p>
          <a:p>
            <a:pPr indent="-204950" lvl="0" marL="172800" rtl="0" algn="l">
              <a:spcBef>
                <a:spcPts val="0"/>
              </a:spcBef>
              <a:spcAft>
                <a:spcPts val="0"/>
              </a:spcAft>
              <a:buSzPts val="1300"/>
              <a:buFont typeface="Mada"/>
              <a:buChar char="●"/>
            </a:pPr>
            <a:r>
              <a:rPr lang="en-GB" sz="1300">
                <a:latin typeface="Mada"/>
                <a:ea typeface="Mada"/>
                <a:cs typeface="Mada"/>
                <a:sym typeface="Mada"/>
              </a:rPr>
              <a:t>Laboratory values of significance are an </a:t>
            </a:r>
            <a:r>
              <a:rPr b="1" lang="en-GB" sz="1300">
                <a:latin typeface="Mada"/>
                <a:ea typeface="Mada"/>
                <a:cs typeface="Mada"/>
                <a:sym typeface="Mada"/>
              </a:rPr>
              <a:t>elevated white blood cell count a</a:t>
            </a:r>
            <a:r>
              <a:rPr lang="en-GB" sz="1300">
                <a:latin typeface="Mada"/>
                <a:ea typeface="Mada"/>
                <a:cs typeface="Mada"/>
                <a:sym typeface="Mada"/>
              </a:rPr>
              <a:t>nd an </a:t>
            </a:r>
            <a:r>
              <a:rPr b="1" lang="en-GB" sz="1300">
                <a:latin typeface="Mada"/>
                <a:ea typeface="Mada"/>
                <a:cs typeface="Mada"/>
                <a:sym typeface="Mada"/>
              </a:rPr>
              <a:t>elevated salivary amylase</a:t>
            </a:r>
            <a:r>
              <a:rPr lang="en-GB" sz="1300">
                <a:latin typeface="Mada"/>
                <a:ea typeface="Mada"/>
                <a:cs typeface="Mada"/>
                <a:sym typeface="Mada"/>
              </a:rPr>
              <a:t> in the blood or pleural fluid.</a:t>
            </a:r>
            <a:endParaRPr sz="1300">
              <a:latin typeface="Mada"/>
              <a:ea typeface="Mada"/>
              <a:cs typeface="Mada"/>
              <a:sym typeface="Mada"/>
            </a:endParaRPr>
          </a:p>
          <a:p>
            <a:pPr indent="0" lvl="0" marL="172800" rtl="0" algn="l">
              <a:spcBef>
                <a:spcPts val="0"/>
              </a:spcBef>
              <a:spcAft>
                <a:spcPts val="0"/>
              </a:spcAft>
              <a:buNone/>
            </a:pPr>
            <a:r>
              <a:t/>
            </a:r>
            <a:endParaRPr sz="1300">
              <a:solidFill>
                <a:schemeClr val="dk1"/>
              </a:solidFill>
              <a:latin typeface="Mada"/>
              <a:ea typeface="Mada"/>
              <a:cs typeface="Mada"/>
              <a:sym typeface="Mada"/>
            </a:endParaRPr>
          </a:p>
          <a:p>
            <a:pPr indent="-204950" lvl="0" marL="1728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Most perforations are found </a:t>
            </a:r>
            <a:r>
              <a:rPr b="1" lang="en-GB" sz="1300">
                <a:solidFill>
                  <a:schemeClr val="dk1"/>
                </a:solidFill>
                <a:latin typeface="Mada"/>
                <a:ea typeface="Mada"/>
                <a:cs typeface="Mada"/>
                <a:sym typeface="Mada"/>
              </a:rPr>
              <a:t>above the Gastroesophageal junction</a:t>
            </a:r>
            <a:r>
              <a:rPr lang="en-GB" sz="1300">
                <a:solidFill>
                  <a:schemeClr val="dk1"/>
                </a:solidFill>
                <a:latin typeface="Mada"/>
                <a:ea typeface="Mada"/>
                <a:cs typeface="Mada"/>
                <a:sym typeface="Mada"/>
              </a:rPr>
              <a:t> on the left lateral wall of the esophagus which results in a 10% false - negative rate in the contrast esophagram</a:t>
            </a:r>
            <a:r>
              <a:rPr b="1" lang="en-GB" sz="1300">
                <a:solidFill>
                  <a:schemeClr val="dk1"/>
                </a:solidFill>
                <a:latin typeface="Mada"/>
                <a:ea typeface="Mada"/>
                <a:cs typeface="Mada"/>
                <a:sym typeface="Mada"/>
              </a:rPr>
              <a:t> if the patient is not placed in the lateral decubitus position </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p:txBody>
      </p:sp>
      <p:grpSp>
        <p:nvGrpSpPr>
          <p:cNvPr id="1285" name="Google Shape;1285;p61"/>
          <p:cNvGrpSpPr/>
          <p:nvPr/>
        </p:nvGrpSpPr>
        <p:grpSpPr>
          <a:xfrm rot="5400000">
            <a:off x="-370753" y="6677791"/>
            <a:ext cx="1855661" cy="99499"/>
            <a:chOff x="5119825" y="1558875"/>
            <a:chExt cx="703675" cy="116075"/>
          </a:xfrm>
        </p:grpSpPr>
        <p:sp>
          <p:nvSpPr>
            <p:cNvPr id="1286" name="Google Shape;1286;p61"/>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287" name="Google Shape;1287;p61"/>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288" name="Google Shape;1288;p61"/>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cxnSp>
        <p:nvCxnSpPr>
          <p:cNvPr id="1289" name="Google Shape;1289;p61"/>
          <p:cNvCxnSpPr/>
          <p:nvPr/>
        </p:nvCxnSpPr>
        <p:spPr>
          <a:xfrm>
            <a:off x="2451800" y="5078050"/>
            <a:ext cx="2568300" cy="0"/>
          </a:xfrm>
          <a:prstGeom prst="straightConnector1">
            <a:avLst/>
          </a:prstGeom>
          <a:noFill/>
          <a:ln cap="flat" cmpd="sng" w="28575">
            <a:solidFill>
              <a:srgbClr val="0C4F72"/>
            </a:solidFill>
            <a:prstDash val="solid"/>
            <a:round/>
            <a:headEnd len="med" w="med" type="none"/>
            <a:tailEnd len="med" w="med" type="none"/>
          </a:ln>
        </p:spPr>
      </p:cxnSp>
      <p:cxnSp>
        <p:nvCxnSpPr>
          <p:cNvPr id="1290" name="Google Shape;1290;p61"/>
          <p:cNvCxnSpPr/>
          <p:nvPr/>
        </p:nvCxnSpPr>
        <p:spPr>
          <a:xfrm rot="10800000">
            <a:off x="3735950" y="4683425"/>
            <a:ext cx="0" cy="410100"/>
          </a:xfrm>
          <a:prstGeom prst="straightConnector1">
            <a:avLst/>
          </a:prstGeom>
          <a:noFill/>
          <a:ln cap="flat" cmpd="sng" w="28575">
            <a:solidFill>
              <a:srgbClr val="0C4F72"/>
            </a:solidFill>
            <a:prstDash val="solid"/>
            <a:round/>
            <a:headEnd len="med" w="med" type="none"/>
            <a:tailEnd len="med" w="med" type="none"/>
          </a:ln>
        </p:spPr>
      </p:cxnSp>
      <p:grpSp>
        <p:nvGrpSpPr>
          <p:cNvPr id="1291" name="Google Shape;1291;p61"/>
          <p:cNvGrpSpPr/>
          <p:nvPr/>
        </p:nvGrpSpPr>
        <p:grpSpPr>
          <a:xfrm rot="5400000">
            <a:off x="6032194" y="6677791"/>
            <a:ext cx="1855661" cy="99499"/>
            <a:chOff x="5119825" y="1558875"/>
            <a:chExt cx="703675" cy="116075"/>
          </a:xfrm>
        </p:grpSpPr>
        <p:sp>
          <p:nvSpPr>
            <p:cNvPr id="1292" name="Google Shape;1292;p61"/>
            <p:cNvSpPr/>
            <p:nvPr/>
          </p:nvSpPr>
          <p:spPr>
            <a:xfrm>
              <a:off x="5119825" y="1558875"/>
              <a:ext cx="703675" cy="110000"/>
            </a:xfrm>
            <a:custGeom>
              <a:rect b="b" l="l" r="r" t="t"/>
              <a:pathLst>
                <a:path extrusionOk="0" h="4400" w="28147">
                  <a:moveTo>
                    <a:pt x="26897" y="0"/>
                  </a:moveTo>
                  <a:cubicBezTo>
                    <a:pt x="26879" y="0"/>
                    <a:pt x="26861" y="1"/>
                    <a:pt x="26843" y="2"/>
                  </a:cubicBezTo>
                  <a:cubicBezTo>
                    <a:pt x="18996" y="604"/>
                    <a:pt x="11129" y="885"/>
                    <a:pt x="3259" y="885"/>
                  </a:cubicBezTo>
                  <a:cubicBezTo>
                    <a:pt x="2607" y="885"/>
                    <a:pt x="1956" y="883"/>
                    <a:pt x="1304" y="880"/>
                  </a:cubicBezTo>
                  <a:cubicBezTo>
                    <a:pt x="1299" y="879"/>
                    <a:pt x="1295" y="879"/>
                    <a:pt x="1290" y="879"/>
                  </a:cubicBezTo>
                  <a:cubicBezTo>
                    <a:pt x="1" y="879"/>
                    <a:pt x="5" y="4388"/>
                    <a:pt x="1304" y="4388"/>
                  </a:cubicBezTo>
                  <a:cubicBezTo>
                    <a:pt x="2162" y="4396"/>
                    <a:pt x="3020" y="4400"/>
                    <a:pt x="3878" y="4400"/>
                  </a:cubicBezTo>
                  <a:cubicBezTo>
                    <a:pt x="11541" y="4400"/>
                    <a:pt x="19202" y="4100"/>
                    <a:pt x="26843" y="3536"/>
                  </a:cubicBezTo>
                  <a:cubicBezTo>
                    <a:pt x="28128" y="3437"/>
                    <a:pt x="28146" y="0"/>
                    <a:pt x="26897"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293" name="Google Shape;1293;p61"/>
            <p:cNvSpPr/>
            <p:nvPr/>
          </p:nvSpPr>
          <p:spPr>
            <a:xfrm>
              <a:off x="5119825" y="1625325"/>
              <a:ext cx="703675" cy="49625"/>
            </a:xfrm>
            <a:custGeom>
              <a:rect b="b" l="l" r="r" t="t"/>
              <a:pathLst>
                <a:path extrusionOk="0" h="1985" w="28147">
                  <a:moveTo>
                    <a:pt x="26874" y="1"/>
                  </a:moveTo>
                  <a:cubicBezTo>
                    <a:pt x="26863" y="1"/>
                    <a:pt x="26853" y="1"/>
                    <a:pt x="26843" y="1"/>
                  </a:cubicBezTo>
                  <a:cubicBezTo>
                    <a:pt x="19050" y="277"/>
                    <a:pt x="11236" y="405"/>
                    <a:pt x="3420" y="405"/>
                  </a:cubicBezTo>
                  <a:cubicBezTo>
                    <a:pt x="2715" y="405"/>
                    <a:pt x="2009" y="404"/>
                    <a:pt x="1304" y="402"/>
                  </a:cubicBezTo>
                  <a:cubicBezTo>
                    <a:pt x="1" y="402"/>
                    <a:pt x="1" y="1981"/>
                    <a:pt x="1304" y="1981"/>
                  </a:cubicBezTo>
                  <a:cubicBezTo>
                    <a:pt x="2009" y="1983"/>
                    <a:pt x="2715" y="1984"/>
                    <a:pt x="3420" y="1984"/>
                  </a:cubicBezTo>
                  <a:cubicBezTo>
                    <a:pt x="11236" y="1984"/>
                    <a:pt x="19050" y="1856"/>
                    <a:pt x="26843" y="1580"/>
                  </a:cubicBezTo>
                  <a:cubicBezTo>
                    <a:pt x="28136" y="1555"/>
                    <a:pt x="28146" y="1"/>
                    <a:pt x="26874"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sp>
          <p:nvSpPr>
            <p:cNvPr id="1294" name="Google Shape;1294;p61"/>
            <p:cNvSpPr/>
            <p:nvPr/>
          </p:nvSpPr>
          <p:spPr>
            <a:xfrm>
              <a:off x="5119839" y="1590225"/>
              <a:ext cx="703650" cy="22600"/>
            </a:xfrm>
            <a:custGeom>
              <a:rect b="b" l="l" r="r" t="t"/>
              <a:pathLst>
                <a:path extrusionOk="0" h="904" w="28146">
                  <a:moveTo>
                    <a:pt x="26908" y="1"/>
                  </a:moveTo>
                  <a:cubicBezTo>
                    <a:pt x="26887" y="1"/>
                    <a:pt x="26865" y="1"/>
                    <a:pt x="26843" y="2"/>
                  </a:cubicBezTo>
                  <a:cubicBezTo>
                    <a:pt x="19444" y="111"/>
                    <a:pt x="12026" y="182"/>
                    <a:pt x="4606" y="182"/>
                  </a:cubicBezTo>
                  <a:cubicBezTo>
                    <a:pt x="3505" y="182"/>
                    <a:pt x="2405" y="180"/>
                    <a:pt x="1304" y="177"/>
                  </a:cubicBezTo>
                  <a:cubicBezTo>
                    <a:pt x="1" y="177"/>
                    <a:pt x="1" y="879"/>
                    <a:pt x="1304" y="904"/>
                  </a:cubicBezTo>
                  <a:cubicBezTo>
                    <a:pt x="9825" y="904"/>
                    <a:pt x="18347" y="854"/>
                    <a:pt x="26843" y="728"/>
                  </a:cubicBezTo>
                  <a:cubicBezTo>
                    <a:pt x="28124" y="704"/>
                    <a:pt x="28146" y="1"/>
                    <a:pt x="26908"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FDDD2"/>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62"/>
          <p:cNvSpPr/>
          <p:nvPr/>
        </p:nvSpPr>
        <p:spPr>
          <a:xfrm>
            <a:off x="661861" y="102812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62"/>
          <p:cNvSpPr txBox="1"/>
          <p:nvPr/>
        </p:nvSpPr>
        <p:spPr>
          <a:xfrm>
            <a:off x="735962" y="108933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6</a:t>
            </a:r>
            <a:endParaRPr b="1" sz="2000">
              <a:solidFill>
                <a:srgbClr val="1D2542"/>
              </a:solidFill>
              <a:latin typeface="Life Savers"/>
              <a:ea typeface="Life Savers"/>
              <a:cs typeface="Life Savers"/>
              <a:sym typeface="Life Savers"/>
            </a:endParaRPr>
          </a:p>
        </p:txBody>
      </p:sp>
      <p:cxnSp>
        <p:nvCxnSpPr>
          <p:cNvPr id="1301" name="Google Shape;1301;p62"/>
          <p:cNvCxnSpPr/>
          <p:nvPr/>
        </p:nvCxnSpPr>
        <p:spPr>
          <a:xfrm>
            <a:off x="2326625" y="906200"/>
            <a:ext cx="2943000" cy="0"/>
          </a:xfrm>
          <a:prstGeom prst="straightConnector1">
            <a:avLst/>
          </a:prstGeom>
          <a:noFill/>
          <a:ln cap="flat" cmpd="sng" w="19050">
            <a:solidFill>
              <a:srgbClr val="83C5BE"/>
            </a:solidFill>
            <a:prstDash val="solid"/>
            <a:round/>
            <a:headEnd len="med" w="med" type="oval"/>
            <a:tailEnd len="med" w="med" type="oval"/>
          </a:ln>
        </p:spPr>
      </p:cxnSp>
      <p:sp>
        <p:nvSpPr>
          <p:cNvPr id="1302" name="Google Shape;1302;p62"/>
          <p:cNvSpPr txBox="1"/>
          <p:nvPr/>
        </p:nvSpPr>
        <p:spPr>
          <a:xfrm>
            <a:off x="155163" y="450204"/>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rgbClr val="006D77"/>
                </a:solidFill>
                <a:latin typeface="Lora"/>
                <a:ea typeface="Lora"/>
                <a:cs typeface="Lora"/>
                <a:sym typeface="Lora"/>
              </a:rPr>
              <a:t>Esophageal Perforation</a:t>
            </a:r>
            <a:endParaRPr b="1" i="0" sz="2200" u="none" cap="none" strike="noStrike">
              <a:solidFill>
                <a:srgbClr val="006D77"/>
              </a:solidFill>
              <a:latin typeface="Lora"/>
              <a:ea typeface="Lora"/>
              <a:cs typeface="Lora"/>
              <a:sym typeface="Lora"/>
            </a:endParaRPr>
          </a:p>
        </p:txBody>
      </p:sp>
      <p:sp>
        <p:nvSpPr>
          <p:cNvPr id="1303" name="Google Shape;1303;p62"/>
          <p:cNvSpPr txBox="1"/>
          <p:nvPr/>
        </p:nvSpPr>
        <p:spPr>
          <a:xfrm>
            <a:off x="1283156" y="1077210"/>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Management:</a:t>
            </a:r>
            <a:endParaRPr b="1" i="0" sz="1800" u="none" cap="none" strike="noStrike">
              <a:solidFill>
                <a:srgbClr val="006D77"/>
              </a:solidFill>
              <a:highlight>
                <a:srgbClr val="EDF9F9"/>
              </a:highlight>
              <a:latin typeface="Lora"/>
              <a:ea typeface="Lora"/>
              <a:cs typeface="Lora"/>
              <a:sym typeface="Lora"/>
            </a:endParaRPr>
          </a:p>
        </p:txBody>
      </p:sp>
      <p:sp>
        <p:nvSpPr>
          <p:cNvPr id="1304" name="Google Shape;1304;p62"/>
          <p:cNvSpPr/>
          <p:nvPr/>
        </p:nvSpPr>
        <p:spPr>
          <a:xfrm>
            <a:off x="702475" y="1829625"/>
            <a:ext cx="2817300" cy="36084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05" name="Google Shape;1305;p62"/>
          <p:cNvPicPr preferRelativeResize="0"/>
          <p:nvPr/>
        </p:nvPicPr>
        <p:blipFill>
          <a:blip r:embed="rId3">
            <a:alphaModFix/>
          </a:blip>
          <a:stretch>
            <a:fillRect/>
          </a:stretch>
        </p:blipFill>
        <p:spPr>
          <a:xfrm>
            <a:off x="774656" y="1907006"/>
            <a:ext cx="2652350" cy="3474701"/>
          </a:xfrm>
          <a:prstGeom prst="rect">
            <a:avLst/>
          </a:prstGeom>
          <a:noFill/>
          <a:ln>
            <a:noFill/>
          </a:ln>
        </p:spPr>
      </p:pic>
      <p:cxnSp>
        <p:nvCxnSpPr>
          <p:cNvPr id="1306" name="Google Shape;1306;p62"/>
          <p:cNvCxnSpPr/>
          <p:nvPr/>
        </p:nvCxnSpPr>
        <p:spPr>
          <a:xfrm>
            <a:off x="3519775" y="2107350"/>
            <a:ext cx="1938000" cy="3600"/>
          </a:xfrm>
          <a:prstGeom prst="straightConnector1">
            <a:avLst/>
          </a:prstGeom>
          <a:noFill/>
          <a:ln cap="flat" cmpd="sng" w="19050">
            <a:solidFill>
              <a:srgbClr val="83C5BE"/>
            </a:solidFill>
            <a:prstDash val="solid"/>
            <a:round/>
            <a:headEnd len="med" w="med" type="none"/>
            <a:tailEnd len="med" w="med" type="oval"/>
          </a:ln>
        </p:spPr>
      </p:cxnSp>
      <p:sp>
        <p:nvSpPr>
          <p:cNvPr id="1307" name="Google Shape;1307;p62"/>
          <p:cNvSpPr txBox="1"/>
          <p:nvPr/>
        </p:nvSpPr>
        <p:spPr>
          <a:xfrm>
            <a:off x="3503209" y="1666500"/>
            <a:ext cx="1829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Stable patient</a:t>
            </a:r>
            <a:endParaRPr b="1" i="0" sz="1800" u="none" cap="none" strike="noStrike">
              <a:solidFill>
                <a:srgbClr val="006D77"/>
              </a:solidFill>
              <a:highlight>
                <a:srgbClr val="EDF9F9"/>
              </a:highlight>
              <a:latin typeface="Lora"/>
              <a:ea typeface="Lora"/>
              <a:cs typeface="Lora"/>
              <a:sym typeface="Lora"/>
            </a:endParaRPr>
          </a:p>
        </p:txBody>
      </p:sp>
      <p:sp>
        <p:nvSpPr>
          <p:cNvPr id="1308" name="Google Shape;1308;p62"/>
          <p:cNvSpPr txBox="1"/>
          <p:nvPr/>
        </p:nvSpPr>
        <p:spPr>
          <a:xfrm>
            <a:off x="3579400" y="2107350"/>
            <a:ext cx="3489300" cy="21273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Small perforation.</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No Hypertension, no sepsis, no fever.</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Treat the patient with c</a:t>
            </a:r>
            <a:r>
              <a:rPr lang="en-GB" sz="1100">
                <a:solidFill>
                  <a:srgbClr val="6AA84F"/>
                </a:solidFill>
                <a:latin typeface="Mada"/>
                <a:ea typeface="Mada"/>
                <a:cs typeface="Mada"/>
                <a:sym typeface="Mada"/>
              </a:rPr>
              <a:t>onservative therapy.</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Conservative therapy involves preventing the patient from eating (NPO) for at least 10-14 days.</a:t>
            </a:r>
            <a:endParaRPr sz="1100">
              <a:solidFill>
                <a:srgbClr val="6AA84F"/>
              </a:solidFill>
              <a:latin typeface="Mada"/>
              <a:ea typeface="Mada"/>
              <a:cs typeface="Mada"/>
              <a:sym typeface="Mada"/>
            </a:endParaRPr>
          </a:p>
          <a:p>
            <a:pPr indent="-298450" lvl="1" marL="9144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Supply food through central line </a:t>
            </a:r>
            <a:r>
              <a:rPr b="1" lang="en-GB" sz="1100">
                <a:solidFill>
                  <a:srgbClr val="6AA84F"/>
                </a:solidFill>
                <a:latin typeface="Mada"/>
                <a:ea typeface="Mada"/>
                <a:cs typeface="Mada"/>
                <a:sym typeface="Mada"/>
              </a:rPr>
              <a:t>TPN</a:t>
            </a:r>
            <a:r>
              <a:rPr lang="en-GB" sz="1100">
                <a:solidFill>
                  <a:srgbClr val="6AA84F"/>
                </a:solidFill>
                <a:latin typeface="Mada"/>
                <a:ea typeface="Mada"/>
                <a:cs typeface="Mada"/>
                <a:sym typeface="Mada"/>
              </a:rPr>
              <a:t>.</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Antibiotics immediately for 10-14 days.</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 barium swallow needs to be performed at the end of therapy.</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highlight>
                  <a:srgbClr val="FFFFFF"/>
                </a:highlight>
                <a:latin typeface="Mada"/>
                <a:ea typeface="Mada"/>
                <a:cs typeface="Mada"/>
                <a:sym typeface="Mada"/>
              </a:rPr>
              <a:t>after the barium swallow; if there is still a perforation consider surgery</a:t>
            </a:r>
            <a:endParaRPr sz="1100">
              <a:solidFill>
                <a:srgbClr val="6AA84F"/>
              </a:solidFill>
              <a:latin typeface="Mada"/>
              <a:ea typeface="Mada"/>
              <a:cs typeface="Mada"/>
              <a:sym typeface="Mada"/>
            </a:endParaRPr>
          </a:p>
        </p:txBody>
      </p:sp>
      <p:sp>
        <p:nvSpPr>
          <p:cNvPr id="1309" name="Google Shape;1309;p62"/>
          <p:cNvSpPr txBox="1"/>
          <p:nvPr/>
        </p:nvSpPr>
        <p:spPr>
          <a:xfrm>
            <a:off x="3503202" y="4318550"/>
            <a:ext cx="24678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Unstable patient</a:t>
            </a:r>
            <a:endParaRPr b="1" i="0" sz="1800" u="none" cap="none" strike="noStrike">
              <a:solidFill>
                <a:srgbClr val="006D77"/>
              </a:solidFill>
              <a:highlight>
                <a:srgbClr val="EDF9F9"/>
              </a:highlight>
              <a:latin typeface="Lora"/>
              <a:ea typeface="Lora"/>
              <a:cs typeface="Lora"/>
              <a:sym typeface="Lora"/>
            </a:endParaRPr>
          </a:p>
        </p:txBody>
      </p:sp>
      <p:sp>
        <p:nvSpPr>
          <p:cNvPr id="1310" name="Google Shape;1310;p62"/>
          <p:cNvSpPr txBox="1"/>
          <p:nvPr/>
        </p:nvSpPr>
        <p:spPr>
          <a:xfrm>
            <a:off x="3579400" y="4632175"/>
            <a:ext cx="3489300" cy="8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Consider surgery.</a:t>
            </a:r>
            <a:endParaRPr sz="1100">
              <a:solidFill>
                <a:srgbClr val="6AA84F"/>
              </a:solidFill>
              <a:latin typeface="Mada"/>
              <a:ea typeface="Mada"/>
              <a:cs typeface="Mada"/>
              <a:sym typeface="Mada"/>
            </a:endParaRPr>
          </a:p>
          <a:p>
            <a:pPr indent="-298450" lvl="0" marL="457200" rtl="0" algn="l">
              <a:spcBef>
                <a:spcPts val="0"/>
              </a:spcBef>
              <a:spcAft>
                <a:spcPts val="0"/>
              </a:spcAft>
              <a:buClr>
                <a:srgbClr val="000000"/>
              </a:buClr>
              <a:buSzPts val="1100"/>
              <a:buFont typeface="Mada"/>
              <a:buChar char="●"/>
            </a:pPr>
            <a:r>
              <a:rPr lang="en-GB" sz="1100">
                <a:latin typeface="Mada"/>
                <a:ea typeface="Mada"/>
                <a:cs typeface="Mada"/>
                <a:sym typeface="Mada"/>
              </a:rPr>
              <a:t>A surgical endoscopy is needed if operative intervention is planned.</a:t>
            </a:r>
            <a:endParaRPr sz="1100">
              <a:latin typeface="Mada"/>
              <a:ea typeface="Mada"/>
              <a:cs typeface="Mada"/>
              <a:sym typeface="Mada"/>
            </a:endParaRPr>
          </a:p>
        </p:txBody>
      </p:sp>
      <p:sp>
        <p:nvSpPr>
          <p:cNvPr id="1311" name="Google Shape;1311;p62"/>
          <p:cNvSpPr txBox="1"/>
          <p:nvPr/>
        </p:nvSpPr>
        <p:spPr>
          <a:xfrm>
            <a:off x="1534575" y="5541025"/>
            <a:ext cx="5223300" cy="1233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Patients with an esophageal perforation can progress rapidly to hemodynamic instability and shock</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perforation is suspected, appropriate resuscitation measures with the placement of large - bore peripheral IV catheters, a urinary catheter, and a secured airway are undertaken before the patient is sent for diagnostic testing</a:t>
            </a:r>
            <a:endParaRPr sz="1200">
              <a:latin typeface="Mada"/>
              <a:ea typeface="Mada"/>
              <a:cs typeface="Mada"/>
              <a:sym typeface="Mada"/>
            </a:endParaRPr>
          </a:p>
        </p:txBody>
      </p:sp>
      <p:sp>
        <p:nvSpPr>
          <p:cNvPr id="1312" name="Google Shape;1312;p62"/>
          <p:cNvSpPr txBox="1"/>
          <p:nvPr/>
        </p:nvSpPr>
        <p:spPr>
          <a:xfrm>
            <a:off x="1534575" y="6801746"/>
            <a:ext cx="5223300" cy="81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en-GB" sz="1200">
                <a:latin typeface="Mada"/>
                <a:ea typeface="Mada"/>
                <a:cs typeface="Mada"/>
                <a:sym typeface="Mada"/>
              </a:rPr>
              <a:t>IV fluids and broad - spectrum antibiotics are started immediately, and the patient is monitored in an ICU</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The patient is kept NPO, and nutritional access needs are assessed</a:t>
            </a:r>
            <a:endParaRPr b="1" sz="1200">
              <a:latin typeface="Mada"/>
              <a:ea typeface="Mada"/>
              <a:cs typeface="Mada"/>
              <a:sym typeface="Mada"/>
            </a:endParaRPr>
          </a:p>
        </p:txBody>
      </p:sp>
      <p:sp>
        <p:nvSpPr>
          <p:cNvPr id="1313" name="Google Shape;1313;p62"/>
          <p:cNvSpPr txBox="1"/>
          <p:nvPr/>
        </p:nvSpPr>
        <p:spPr>
          <a:xfrm>
            <a:off x="1534575" y="8706825"/>
            <a:ext cx="53259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The most critical variable that determines the surgical management of an esophageal perforation is the degree of inflammation surrounding the perforation.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chemeClr val="dk1"/>
                </a:solidFill>
                <a:latin typeface="Mada"/>
                <a:ea typeface="Mada"/>
                <a:cs typeface="Mada"/>
                <a:sym typeface="Mada"/>
              </a:rPr>
              <a:t>The final variable to consider in the surgical management of esophageal perforations is the location of the perforation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When patients present within 24 hours of perforation, inflammation is generally minimal, and primary surgical repair is recommended</a:t>
            </a:r>
            <a:endParaRPr sz="1200">
              <a:latin typeface="Mada"/>
              <a:ea typeface="Mada"/>
              <a:cs typeface="Mada"/>
              <a:sym typeface="Mada"/>
            </a:endParaRPr>
          </a:p>
          <a:p>
            <a:pPr indent="-292100" lvl="0" marL="457200" rtl="0" algn="l">
              <a:spcBef>
                <a:spcPts val="0"/>
              </a:spcBef>
              <a:spcAft>
                <a:spcPts val="0"/>
              </a:spcAft>
              <a:buSzPts val="1000"/>
              <a:buFont typeface="Mada"/>
              <a:buChar char="●"/>
            </a:pPr>
            <a:r>
              <a:rPr lang="en-GB" sz="1200">
                <a:solidFill>
                  <a:schemeClr val="dk1"/>
                </a:solidFill>
                <a:latin typeface="Mada"/>
                <a:ea typeface="Mada"/>
                <a:cs typeface="Mada"/>
                <a:sym typeface="Mada"/>
              </a:rPr>
              <a:t>With time, inflammation progresses, and tissues become friable and may not be amenable to primary repair.</a:t>
            </a:r>
            <a:endParaRPr sz="1000">
              <a:latin typeface="Mada"/>
              <a:ea typeface="Mada"/>
              <a:cs typeface="Mada"/>
              <a:sym typeface="Mada"/>
            </a:endParaRPr>
          </a:p>
        </p:txBody>
      </p:sp>
      <p:sp>
        <p:nvSpPr>
          <p:cNvPr id="1314" name="Google Shape;1314;p62"/>
          <p:cNvSpPr txBox="1"/>
          <p:nvPr/>
        </p:nvSpPr>
        <p:spPr>
          <a:xfrm>
            <a:off x="1534575" y="7634192"/>
            <a:ext cx="5325900" cy="1049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Surgery is not indicated for every patient with a perforation of the esophagus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Management is dependent on several variables: stability of the patient, extent of contamination, degree of inflammation, underlying esophageal disease, and location of perforation</a:t>
            </a:r>
            <a:endParaRPr sz="1200">
              <a:latin typeface="Mada"/>
              <a:ea typeface="Mada"/>
              <a:cs typeface="Mada"/>
              <a:sym typeface="Mada"/>
            </a:endParaRPr>
          </a:p>
        </p:txBody>
      </p:sp>
      <p:cxnSp>
        <p:nvCxnSpPr>
          <p:cNvPr id="1315" name="Google Shape;1315;p62"/>
          <p:cNvCxnSpPr/>
          <p:nvPr/>
        </p:nvCxnSpPr>
        <p:spPr>
          <a:xfrm>
            <a:off x="994264" y="5702675"/>
            <a:ext cx="0" cy="4609500"/>
          </a:xfrm>
          <a:prstGeom prst="straightConnector1">
            <a:avLst/>
          </a:prstGeom>
          <a:noFill/>
          <a:ln cap="flat" cmpd="sng" w="28575">
            <a:solidFill>
              <a:srgbClr val="FFDDD2"/>
            </a:solidFill>
            <a:prstDash val="solid"/>
            <a:round/>
            <a:headEnd len="med" w="med" type="oval"/>
            <a:tailEnd len="med" w="med" type="oval"/>
          </a:ln>
        </p:spPr>
      </p:cxnSp>
      <p:cxnSp>
        <p:nvCxnSpPr>
          <p:cNvPr id="1316" name="Google Shape;1316;p62"/>
          <p:cNvCxnSpPr>
            <a:stCxn id="1317" idx="6"/>
          </p:cNvCxnSpPr>
          <p:nvPr/>
        </p:nvCxnSpPr>
        <p:spPr>
          <a:xfrm flipH="1" rot="10800000">
            <a:off x="1107073" y="7190840"/>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1318" name="Google Shape;1318;p62"/>
          <p:cNvCxnSpPr/>
          <p:nvPr/>
        </p:nvCxnSpPr>
        <p:spPr>
          <a:xfrm flipH="1" rot="10800000">
            <a:off x="1107073" y="6157515"/>
            <a:ext cx="242400" cy="600"/>
          </a:xfrm>
          <a:prstGeom prst="straightConnector1">
            <a:avLst/>
          </a:prstGeom>
          <a:noFill/>
          <a:ln cap="flat" cmpd="sng" w="19050">
            <a:solidFill>
              <a:srgbClr val="83C5BE"/>
            </a:solidFill>
            <a:prstDash val="solid"/>
            <a:round/>
            <a:headEnd len="med" w="med" type="none"/>
            <a:tailEnd len="med" w="med" type="oval"/>
          </a:ln>
        </p:spPr>
      </p:cxnSp>
      <p:cxnSp>
        <p:nvCxnSpPr>
          <p:cNvPr id="1319" name="Google Shape;1319;p62"/>
          <p:cNvCxnSpPr/>
          <p:nvPr/>
        </p:nvCxnSpPr>
        <p:spPr>
          <a:xfrm flipH="1" rot="10800000">
            <a:off x="1107073" y="8196890"/>
            <a:ext cx="242400" cy="600"/>
          </a:xfrm>
          <a:prstGeom prst="straightConnector1">
            <a:avLst/>
          </a:prstGeom>
          <a:noFill/>
          <a:ln cap="flat" cmpd="sng" w="19050">
            <a:solidFill>
              <a:srgbClr val="83C5BE"/>
            </a:solidFill>
            <a:prstDash val="solid"/>
            <a:round/>
            <a:headEnd len="med" w="med" type="none"/>
            <a:tailEnd len="med" w="med" type="oval"/>
          </a:ln>
        </p:spPr>
      </p:cxnSp>
      <p:sp>
        <p:nvSpPr>
          <p:cNvPr id="1320" name="Google Shape;1320;p62"/>
          <p:cNvSpPr/>
          <p:nvPr/>
        </p:nvSpPr>
        <p:spPr>
          <a:xfrm>
            <a:off x="754754" y="5915875"/>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62"/>
          <p:cNvSpPr/>
          <p:nvPr/>
        </p:nvSpPr>
        <p:spPr>
          <a:xfrm>
            <a:off x="892873" y="6050725"/>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62"/>
          <p:cNvSpPr/>
          <p:nvPr/>
        </p:nvSpPr>
        <p:spPr>
          <a:xfrm>
            <a:off x="754754" y="69494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62"/>
          <p:cNvSpPr/>
          <p:nvPr/>
        </p:nvSpPr>
        <p:spPr>
          <a:xfrm>
            <a:off x="892873" y="7084340"/>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2"/>
          <p:cNvSpPr/>
          <p:nvPr/>
        </p:nvSpPr>
        <p:spPr>
          <a:xfrm>
            <a:off x="754754" y="79400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2"/>
          <p:cNvSpPr/>
          <p:nvPr/>
        </p:nvSpPr>
        <p:spPr>
          <a:xfrm>
            <a:off x="892873" y="8090088"/>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62"/>
          <p:cNvSpPr txBox="1"/>
          <p:nvPr/>
        </p:nvSpPr>
        <p:spPr>
          <a:xfrm>
            <a:off x="3115350" y="1203850"/>
            <a:ext cx="3300900" cy="572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en-GB" sz="1300">
                <a:solidFill>
                  <a:srgbClr val="6AA84F"/>
                </a:solidFill>
                <a:latin typeface="Mada"/>
                <a:ea typeface="Mada"/>
                <a:cs typeface="Mada"/>
                <a:sym typeface="Mada"/>
              </a:rPr>
              <a:t>The picture is a detailed management plan. But simply:</a:t>
            </a:r>
            <a:endParaRPr/>
          </a:p>
        </p:txBody>
      </p:sp>
      <p:cxnSp>
        <p:nvCxnSpPr>
          <p:cNvPr id="1326" name="Google Shape;1326;p62"/>
          <p:cNvCxnSpPr/>
          <p:nvPr/>
        </p:nvCxnSpPr>
        <p:spPr>
          <a:xfrm flipH="1" rot="10800000">
            <a:off x="1126973" y="9187490"/>
            <a:ext cx="242400" cy="600"/>
          </a:xfrm>
          <a:prstGeom prst="straightConnector1">
            <a:avLst/>
          </a:prstGeom>
          <a:noFill/>
          <a:ln cap="flat" cmpd="sng" w="19050">
            <a:solidFill>
              <a:srgbClr val="83C5BE"/>
            </a:solidFill>
            <a:prstDash val="solid"/>
            <a:round/>
            <a:headEnd len="med" w="med" type="none"/>
            <a:tailEnd len="med" w="med" type="oval"/>
          </a:ln>
        </p:spPr>
      </p:cxnSp>
      <p:sp>
        <p:nvSpPr>
          <p:cNvPr id="1327" name="Google Shape;1327;p62"/>
          <p:cNvSpPr/>
          <p:nvPr/>
        </p:nvSpPr>
        <p:spPr>
          <a:xfrm>
            <a:off x="774654" y="8930688"/>
            <a:ext cx="481200" cy="483900"/>
          </a:xfrm>
          <a:prstGeom prst="ellipse">
            <a:avLst/>
          </a:pr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62"/>
          <p:cNvSpPr/>
          <p:nvPr/>
        </p:nvSpPr>
        <p:spPr>
          <a:xfrm>
            <a:off x="912773" y="9080688"/>
            <a:ext cx="214200" cy="214200"/>
          </a:xfrm>
          <a:prstGeom prst="ellipse">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62"/>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330" name="Google Shape;1330;p62"/>
          <p:cNvCxnSpPr/>
          <p:nvPr/>
        </p:nvCxnSpPr>
        <p:spPr>
          <a:xfrm>
            <a:off x="3519775" y="4774350"/>
            <a:ext cx="1938000" cy="3600"/>
          </a:xfrm>
          <a:prstGeom prst="straightConnector1">
            <a:avLst/>
          </a:prstGeom>
          <a:noFill/>
          <a:ln cap="flat" cmpd="sng" w="19050">
            <a:solidFill>
              <a:srgbClr val="83C5BE"/>
            </a:solidFill>
            <a:prstDash val="solid"/>
            <a:round/>
            <a:headEnd len="med" w="med" type="none"/>
            <a:tailEnd len="med" w="med" type="oval"/>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63"/>
          <p:cNvSpPr/>
          <p:nvPr/>
        </p:nvSpPr>
        <p:spPr>
          <a:xfrm>
            <a:off x="74475" y="9395725"/>
            <a:ext cx="7440000" cy="1221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BS showed a filling defect due to obstruction. And the dilatation of the esophagus is attributed to increased pressure.</a:t>
            </a:r>
            <a:endParaRPr sz="1000">
              <a:solidFill>
                <a:srgbClr val="6AA84F"/>
              </a:solidFill>
              <a:latin typeface="Mada"/>
              <a:ea typeface="Mada"/>
              <a:cs typeface="Mada"/>
              <a:sym typeface="Mada"/>
            </a:endParaRPr>
          </a:p>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latin typeface="Mada"/>
                <a:ea typeface="Mada"/>
                <a:cs typeface="Mada"/>
                <a:sym typeface="Mada"/>
              </a:rPr>
              <a:t>We have two types of chemotherapy: 1- </a:t>
            </a:r>
            <a:r>
              <a:rPr b="1" lang="en-GB" sz="1000">
                <a:solidFill>
                  <a:srgbClr val="6AA84F"/>
                </a:solidFill>
                <a:latin typeface="Mada"/>
                <a:ea typeface="Mada"/>
                <a:cs typeface="Mada"/>
                <a:sym typeface="Mada"/>
              </a:rPr>
              <a:t>Adjuvant</a:t>
            </a:r>
            <a:r>
              <a:rPr lang="en-GB" sz="1000">
                <a:solidFill>
                  <a:srgbClr val="6AA84F"/>
                </a:solidFill>
                <a:latin typeface="Mada"/>
                <a:ea typeface="Mada"/>
                <a:cs typeface="Mada"/>
                <a:sym typeface="Mada"/>
              </a:rPr>
              <a:t> </a:t>
            </a:r>
            <a:r>
              <a:rPr b="1" lang="en-GB" sz="1000">
                <a:solidFill>
                  <a:srgbClr val="6AA84F"/>
                </a:solidFill>
                <a:latin typeface="Mada"/>
                <a:ea typeface="Mada"/>
                <a:cs typeface="Mada"/>
                <a:sym typeface="Mada"/>
              </a:rPr>
              <a:t>chemotherapy</a:t>
            </a:r>
            <a:r>
              <a:rPr lang="en-GB" sz="1000">
                <a:solidFill>
                  <a:srgbClr val="6AA84F"/>
                </a:solidFill>
                <a:latin typeface="Mada"/>
                <a:ea typeface="Mada"/>
                <a:cs typeface="Mada"/>
                <a:sym typeface="Mada"/>
              </a:rPr>
              <a:t> is administered </a:t>
            </a:r>
            <a:r>
              <a:rPr b="1" lang="en-GB" sz="1000">
                <a:solidFill>
                  <a:srgbClr val="6AA84F"/>
                </a:solidFill>
                <a:latin typeface="Mada"/>
                <a:ea typeface="Mada"/>
                <a:cs typeface="Mada"/>
                <a:sym typeface="Mada"/>
              </a:rPr>
              <a:t>after</a:t>
            </a:r>
            <a:r>
              <a:rPr lang="en-GB" sz="1000">
                <a:solidFill>
                  <a:srgbClr val="6AA84F"/>
                </a:solidFill>
                <a:latin typeface="Mada"/>
                <a:ea typeface="Mada"/>
                <a:cs typeface="Mada"/>
                <a:sym typeface="Mada"/>
              </a:rPr>
              <a:t> surgery for the treatment of cancer. Adjuvant chemotherapy is designed to prevent recurrence of the disease. 2- </a:t>
            </a:r>
            <a:r>
              <a:rPr b="1" lang="en-GB" sz="1000">
                <a:solidFill>
                  <a:srgbClr val="6AA84F"/>
                </a:solidFill>
                <a:latin typeface="Mada"/>
                <a:ea typeface="Mada"/>
                <a:cs typeface="Mada"/>
                <a:sym typeface="Mada"/>
              </a:rPr>
              <a:t>Neoadjuvant chemotherapy</a:t>
            </a:r>
            <a:r>
              <a:rPr lang="en-GB" sz="1000">
                <a:solidFill>
                  <a:srgbClr val="6AA84F"/>
                </a:solidFill>
                <a:latin typeface="Mada"/>
                <a:ea typeface="Mada"/>
                <a:cs typeface="Mada"/>
                <a:sym typeface="Mada"/>
              </a:rPr>
              <a:t> is administered </a:t>
            </a:r>
            <a:r>
              <a:rPr b="1" lang="en-GB" sz="1000">
                <a:solidFill>
                  <a:srgbClr val="6AA84F"/>
                </a:solidFill>
                <a:latin typeface="Mada"/>
                <a:ea typeface="Mada"/>
                <a:cs typeface="Mada"/>
                <a:sym typeface="Mada"/>
              </a:rPr>
              <a:t>before</a:t>
            </a:r>
            <a:r>
              <a:rPr lang="en-GB" sz="1000">
                <a:solidFill>
                  <a:srgbClr val="6AA84F"/>
                </a:solidFill>
                <a:latin typeface="Mada"/>
                <a:ea typeface="Mada"/>
                <a:cs typeface="Mada"/>
                <a:sym typeface="Mada"/>
              </a:rPr>
              <a:t> surgery for the treatment of cancer. Neoadjuvant chemotherapy is </a:t>
            </a:r>
            <a:r>
              <a:rPr lang="en-GB" sz="1000">
                <a:solidFill>
                  <a:srgbClr val="6AA84F"/>
                </a:solidFill>
                <a:latin typeface="Mada"/>
                <a:ea typeface="Mada"/>
                <a:cs typeface="Mada"/>
                <a:sym typeface="Mada"/>
              </a:rPr>
              <a:t>recommended</a:t>
            </a:r>
            <a:r>
              <a:rPr lang="en-GB" sz="1000">
                <a:solidFill>
                  <a:srgbClr val="6AA84F"/>
                </a:solidFill>
                <a:latin typeface="Mada"/>
                <a:ea typeface="Mada"/>
                <a:cs typeface="Mada"/>
                <a:sym typeface="Mada"/>
              </a:rPr>
              <a:t> due to the size of the tumor, since the drugs may shrink the tumor and give you more surgical options. </a:t>
            </a:r>
            <a:r>
              <a:rPr lang="en-GB" sz="1000">
                <a:solidFill>
                  <a:srgbClr val="6AA84F"/>
                </a:solidFill>
                <a:latin typeface="Mada"/>
                <a:ea typeface="Mada"/>
                <a:cs typeface="Mada"/>
                <a:sym typeface="Mada"/>
              </a:rPr>
              <a:t>Neoadjuvant</a:t>
            </a:r>
            <a:r>
              <a:rPr b="1" lang="en-GB" sz="1000">
                <a:solidFill>
                  <a:srgbClr val="6AA84F"/>
                </a:solidFill>
                <a:latin typeface="Mada"/>
                <a:ea typeface="Mada"/>
                <a:cs typeface="Mada"/>
                <a:sym typeface="Mada"/>
              </a:rPr>
              <a:t> </a:t>
            </a:r>
            <a:r>
              <a:rPr lang="en-GB" sz="1000">
                <a:solidFill>
                  <a:srgbClr val="6AA84F"/>
                </a:solidFill>
                <a:latin typeface="Mada"/>
                <a:ea typeface="Mada"/>
                <a:cs typeface="Mada"/>
                <a:sym typeface="Mada"/>
              </a:rPr>
              <a:t>chemotherapy in this case is needed to “sterilize” lymph nodes from cancer cells, because surgery cannot be done unless we ensure the success of chemotherapy.</a:t>
            </a:r>
            <a:endParaRPr sz="800">
              <a:solidFill>
                <a:srgbClr val="6AA84F"/>
              </a:solidFill>
              <a:latin typeface="Mada"/>
              <a:ea typeface="Mada"/>
              <a:cs typeface="Mada"/>
              <a:sym typeface="Mada"/>
            </a:endParaRPr>
          </a:p>
        </p:txBody>
      </p:sp>
      <p:sp>
        <p:nvSpPr>
          <p:cNvPr id="1336" name="Google Shape;1336;p63"/>
          <p:cNvSpPr/>
          <p:nvPr/>
        </p:nvSpPr>
        <p:spPr>
          <a:xfrm>
            <a:off x="801800" y="705075"/>
            <a:ext cx="6088800" cy="62796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63"/>
          <p:cNvSpPr/>
          <p:nvPr/>
        </p:nvSpPr>
        <p:spPr>
          <a:xfrm flipH="1">
            <a:off x="487786" y="384688"/>
            <a:ext cx="5545885" cy="66844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63"/>
          <p:cNvSpPr txBox="1"/>
          <p:nvPr/>
        </p:nvSpPr>
        <p:spPr>
          <a:xfrm>
            <a:off x="114281" y="495191"/>
            <a:ext cx="6333300" cy="90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E29578"/>
                </a:solidFill>
                <a:latin typeface="Lora"/>
                <a:ea typeface="Lora"/>
                <a:cs typeface="Lora"/>
                <a:sym typeface="Lora"/>
              </a:rPr>
              <a:t>Now, let us </a:t>
            </a:r>
            <a:r>
              <a:rPr b="1" lang="en-GB" sz="1800">
                <a:solidFill>
                  <a:srgbClr val="E29578"/>
                </a:solidFill>
                <a:latin typeface="Lora"/>
                <a:ea typeface="Lora"/>
                <a:cs typeface="Lora"/>
                <a:sym typeface="Lora"/>
              </a:rPr>
              <a:t>continue case (1)</a:t>
            </a:r>
            <a:endParaRPr b="1" i="0" sz="1800" u="none" cap="none" strike="noStrike">
              <a:solidFill>
                <a:srgbClr val="E29578"/>
              </a:solidFill>
              <a:latin typeface="Lora"/>
              <a:ea typeface="Lora"/>
              <a:cs typeface="Lora"/>
              <a:sym typeface="Lora"/>
            </a:endParaRPr>
          </a:p>
        </p:txBody>
      </p:sp>
      <p:sp>
        <p:nvSpPr>
          <p:cNvPr id="1339" name="Google Shape;1339;p63"/>
          <p:cNvSpPr txBox="1"/>
          <p:nvPr/>
        </p:nvSpPr>
        <p:spPr>
          <a:xfrm>
            <a:off x="1226100" y="1129325"/>
            <a:ext cx="5442900" cy="1099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1" lang="en-GB" sz="1200">
                <a:latin typeface="Mada"/>
                <a:ea typeface="Mada"/>
                <a:cs typeface="Mada"/>
                <a:sym typeface="Mada"/>
              </a:rPr>
              <a:t>Patient improved and he was discharged home &amp; </a:t>
            </a:r>
            <a:r>
              <a:rPr b="1" lang="en-GB" sz="1200">
                <a:solidFill>
                  <a:srgbClr val="6AA84F"/>
                </a:solidFill>
                <a:latin typeface="Mada"/>
                <a:ea typeface="Mada"/>
                <a:cs typeface="Mada"/>
                <a:sym typeface="Mada"/>
              </a:rPr>
              <a:t>scheduled for follow up.</a:t>
            </a:r>
            <a:endParaRPr b="1"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Clr>
                <a:srgbClr val="6AA84F"/>
              </a:buClr>
              <a:buSzPts val="1200"/>
              <a:buFont typeface="Mada"/>
              <a:buChar char="●"/>
            </a:pPr>
            <a:r>
              <a:rPr b="1" lang="en-GB" sz="1200">
                <a:solidFill>
                  <a:srgbClr val="6AA84F"/>
                </a:solidFill>
                <a:latin typeface="Mada"/>
                <a:ea typeface="Mada"/>
                <a:cs typeface="Mada"/>
                <a:sym typeface="Mada"/>
              </a:rPr>
              <a:t>Patient didn’t show up for the follow up.</a:t>
            </a:r>
            <a:endParaRPr b="1"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b="1" lang="en-GB" sz="1200">
                <a:latin typeface="Mada"/>
                <a:ea typeface="Mada"/>
                <a:cs typeface="Mada"/>
                <a:sym typeface="Mada"/>
              </a:rPr>
              <a:t>6 years later, he presented to your clinic complaining of :</a:t>
            </a:r>
            <a:endParaRPr b="1" sz="1200">
              <a:latin typeface="Mada"/>
              <a:ea typeface="Mada"/>
              <a:cs typeface="Mada"/>
              <a:sym typeface="Mada"/>
            </a:endParaRPr>
          </a:p>
          <a:p>
            <a:pPr indent="-304800" lvl="1" marL="914400" marR="0" rtl="0" algn="l">
              <a:lnSpc>
                <a:spcPct val="100000"/>
              </a:lnSpc>
              <a:spcBef>
                <a:spcPts val="0"/>
              </a:spcBef>
              <a:spcAft>
                <a:spcPts val="0"/>
              </a:spcAft>
              <a:buSzPts val="1200"/>
              <a:buFont typeface="Mada"/>
              <a:buChar char="○"/>
            </a:pPr>
            <a:r>
              <a:rPr lang="en-GB" sz="1200">
                <a:latin typeface="Mada"/>
                <a:ea typeface="Mada"/>
                <a:cs typeface="Mada"/>
                <a:sym typeface="Mada"/>
              </a:rPr>
              <a:t>Dysphagia </a:t>
            </a:r>
            <a:endParaRPr sz="1200">
              <a:latin typeface="Mada"/>
              <a:ea typeface="Mada"/>
              <a:cs typeface="Mada"/>
              <a:sym typeface="Mada"/>
            </a:endParaRPr>
          </a:p>
          <a:p>
            <a:pPr indent="-304800" lvl="1" marL="914400" marR="0" rtl="0" algn="l">
              <a:lnSpc>
                <a:spcPct val="100000"/>
              </a:lnSpc>
              <a:spcBef>
                <a:spcPts val="0"/>
              </a:spcBef>
              <a:spcAft>
                <a:spcPts val="0"/>
              </a:spcAft>
              <a:buSzPts val="1200"/>
              <a:buFont typeface="Mada"/>
              <a:buChar char="○"/>
            </a:pPr>
            <a:r>
              <a:rPr lang="en-GB" sz="1200">
                <a:latin typeface="Mada"/>
                <a:ea typeface="Mada"/>
                <a:cs typeface="Mada"/>
                <a:sym typeface="Mada"/>
              </a:rPr>
              <a:t>Weight loss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What else in history?</a:t>
            </a:r>
            <a:endParaRPr sz="1200">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Ask about appetite: </a:t>
            </a:r>
            <a:r>
              <a:rPr b="1" lang="en-GB" sz="1200">
                <a:solidFill>
                  <a:srgbClr val="FF0000"/>
                </a:solidFill>
                <a:latin typeface="Mada"/>
                <a:ea typeface="Mada"/>
                <a:cs typeface="Mada"/>
                <a:sym typeface="Mada"/>
              </a:rPr>
              <a:t>loss of appetite</a:t>
            </a:r>
            <a:r>
              <a:rPr lang="en-GB" sz="1200">
                <a:solidFill>
                  <a:srgbClr val="6AA84F"/>
                </a:solidFill>
                <a:latin typeface="Mada"/>
                <a:ea typeface="Mada"/>
                <a:cs typeface="Mada"/>
                <a:sym typeface="Mada"/>
              </a:rPr>
              <a:t> indicates malignancy</a:t>
            </a:r>
            <a:endParaRPr sz="1200">
              <a:solidFill>
                <a:srgbClr val="6AA84F"/>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What’s your differentials?</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lang="en-GB" sz="1200">
                <a:latin typeface="Mada"/>
                <a:ea typeface="Mada"/>
                <a:cs typeface="Mada"/>
                <a:sym typeface="Mada"/>
              </a:rPr>
              <a:t>How you going to manage this patient?</a:t>
            </a:r>
            <a:endParaRPr sz="1200">
              <a:latin typeface="Mada"/>
              <a:ea typeface="Mada"/>
              <a:cs typeface="Mada"/>
              <a:sym typeface="Mada"/>
            </a:endParaRPr>
          </a:p>
        </p:txBody>
      </p:sp>
      <p:sp>
        <p:nvSpPr>
          <p:cNvPr id="1340" name="Google Shape;1340;p63"/>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1" name="Google Shape;1341;p63"/>
          <p:cNvGrpSpPr/>
          <p:nvPr/>
        </p:nvGrpSpPr>
        <p:grpSpPr>
          <a:xfrm>
            <a:off x="1888394" y="5546607"/>
            <a:ext cx="1120169" cy="1067661"/>
            <a:chOff x="1518350" y="2189725"/>
            <a:chExt cx="360125" cy="341925"/>
          </a:xfrm>
        </p:grpSpPr>
        <p:sp>
          <p:nvSpPr>
            <p:cNvPr id="1342" name="Google Shape;1342;p63"/>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63"/>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63"/>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63"/>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63"/>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63"/>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63"/>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63"/>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63"/>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63"/>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63"/>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63"/>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63"/>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63"/>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63"/>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63"/>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63"/>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63"/>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63"/>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63"/>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63"/>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63"/>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63"/>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63"/>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63"/>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63"/>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63"/>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63"/>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63"/>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63"/>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63"/>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3"/>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3"/>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5" name="Google Shape;1375;p63"/>
          <p:cNvSpPr txBox="1"/>
          <p:nvPr/>
        </p:nvSpPr>
        <p:spPr>
          <a:xfrm>
            <a:off x="1683298" y="5076384"/>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Treatment</a:t>
            </a:r>
            <a:endParaRPr b="1" sz="1600">
              <a:solidFill>
                <a:srgbClr val="006D77"/>
              </a:solidFill>
              <a:latin typeface="Lora"/>
              <a:ea typeface="Lora"/>
              <a:cs typeface="Lora"/>
              <a:sym typeface="Lora"/>
            </a:endParaRPr>
          </a:p>
        </p:txBody>
      </p:sp>
      <p:cxnSp>
        <p:nvCxnSpPr>
          <p:cNvPr id="1376" name="Google Shape;1376;p63"/>
          <p:cNvCxnSpPr/>
          <p:nvPr/>
        </p:nvCxnSpPr>
        <p:spPr>
          <a:xfrm>
            <a:off x="3122125" y="5266500"/>
            <a:ext cx="0" cy="1372200"/>
          </a:xfrm>
          <a:prstGeom prst="straightConnector1">
            <a:avLst/>
          </a:prstGeom>
          <a:noFill/>
          <a:ln cap="flat" cmpd="sng" w="28575">
            <a:solidFill>
              <a:srgbClr val="FFDDD2"/>
            </a:solidFill>
            <a:prstDash val="solid"/>
            <a:round/>
            <a:headEnd len="med" w="med" type="oval"/>
            <a:tailEnd len="med" w="med" type="oval"/>
          </a:ln>
        </p:spPr>
      </p:cxnSp>
      <p:sp>
        <p:nvSpPr>
          <p:cNvPr id="1377" name="Google Shape;1377;p63"/>
          <p:cNvSpPr txBox="1"/>
          <p:nvPr/>
        </p:nvSpPr>
        <p:spPr>
          <a:xfrm>
            <a:off x="3085450" y="5173375"/>
            <a:ext cx="3759900" cy="1878900"/>
          </a:xfrm>
          <a:prstGeom prst="rect">
            <a:avLst/>
          </a:prstGeom>
          <a:noFill/>
          <a:ln>
            <a:noFill/>
          </a:ln>
        </p:spPr>
        <p:txBody>
          <a:bodyPr anchorCtr="0" anchor="t" bIns="91425" lIns="91425" spcFirstLastPara="1" rIns="91425" wrap="square" tIns="91425">
            <a:noAutofit/>
          </a:bodyPr>
          <a:lstStyle/>
          <a:p>
            <a:pPr indent="-226548" lvl="1" marL="269999" rtl="0" algn="l">
              <a:spcBef>
                <a:spcPts val="0"/>
              </a:spcBef>
              <a:spcAft>
                <a:spcPts val="0"/>
              </a:spcAft>
              <a:buClr>
                <a:srgbClr val="6AA84F"/>
              </a:buClr>
              <a:buSzPts val="1300"/>
              <a:buFont typeface="Mada"/>
              <a:buChar char="●"/>
            </a:pPr>
            <a:r>
              <a:rPr lang="en-GB" sz="1200">
                <a:solidFill>
                  <a:srgbClr val="6AA84F"/>
                </a:solidFill>
                <a:latin typeface="Mada"/>
                <a:ea typeface="Mada"/>
                <a:cs typeface="Mada"/>
                <a:sym typeface="Mada"/>
              </a:rPr>
              <a:t>Stage the tumor first to choose the proper management plan.</a:t>
            </a:r>
            <a:endParaRPr sz="1200">
              <a:solidFill>
                <a:srgbClr val="6AA84F"/>
              </a:solidFill>
              <a:latin typeface="Mada"/>
              <a:ea typeface="Mada"/>
              <a:cs typeface="Mada"/>
              <a:sym typeface="Mada"/>
            </a:endParaRPr>
          </a:p>
          <a:p>
            <a:pPr indent="-220198" lvl="1"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If the tumor is localized to the mucosa (early cancer): Surgery.</a:t>
            </a:r>
            <a:endParaRPr sz="1200">
              <a:solidFill>
                <a:srgbClr val="6AA84F"/>
              </a:solidFill>
              <a:latin typeface="Mada"/>
              <a:ea typeface="Mada"/>
              <a:cs typeface="Mada"/>
              <a:sym typeface="Mada"/>
            </a:endParaRPr>
          </a:p>
          <a:p>
            <a:pPr indent="-220198" lvl="1"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If </a:t>
            </a:r>
            <a:r>
              <a:rPr lang="en-GB" sz="1200">
                <a:solidFill>
                  <a:srgbClr val="6AA84F"/>
                </a:solidFill>
                <a:latin typeface="Mada"/>
                <a:ea typeface="Mada"/>
                <a:cs typeface="Mada"/>
                <a:sym typeface="Mada"/>
              </a:rPr>
              <a:t>metastasized</a:t>
            </a:r>
            <a:r>
              <a:rPr lang="en-GB" sz="1200">
                <a:solidFill>
                  <a:srgbClr val="6AA84F"/>
                </a:solidFill>
                <a:latin typeface="Mada"/>
                <a:ea typeface="Mada"/>
                <a:cs typeface="Mada"/>
                <a:sym typeface="Mada"/>
              </a:rPr>
              <a:t> to the lymph nodes: Chemotherapy “</a:t>
            </a:r>
            <a:r>
              <a:rPr b="1" lang="en-GB" sz="1200">
                <a:solidFill>
                  <a:srgbClr val="6AA84F"/>
                </a:solidFill>
                <a:latin typeface="Mada"/>
                <a:ea typeface="Mada"/>
                <a:cs typeface="Mada"/>
                <a:sym typeface="Mada"/>
              </a:rPr>
              <a:t>Neoadjuvant chemotherapy²</a:t>
            </a:r>
            <a:r>
              <a:rPr lang="en-GB" sz="1200">
                <a:solidFill>
                  <a:srgbClr val="6AA84F"/>
                </a:solidFill>
                <a:latin typeface="Mada"/>
                <a:ea typeface="Mada"/>
                <a:cs typeface="Mada"/>
                <a:sym typeface="Mada"/>
              </a:rPr>
              <a:t>” then surgery.</a:t>
            </a:r>
            <a:endParaRPr sz="1200">
              <a:solidFill>
                <a:srgbClr val="6AA84F"/>
              </a:solidFill>
              <a:latin typeface="Mada"/>
              <a:ea typeface="Mada"/>
              <a:cs typeface="Mada"/>
              <a:sym typeface="Mada"/>
            </a:endParaRPr>
          </a:p>
          <a:p>
            <a:pPr indent="-220198" lvl="1"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Distant metastasis: radiotherapy and </a:t>
            </a:r>
            <a:r>
              <a:rPr lang="en-GB" sz="1200">
                <a:solidFill>
                  <a:srgbClr val="6AA84F"/>
                </a:solidFill>
                <a:latin typeface="Mada"/>
                <a:ea typeface="Mada"/>
                <a:cs typeface="Mada"/>
                <a:sym typeface="Mada"/>
              </a:rPr>
              <a:t>chemotherapy.</a:t>
            </a:r>
            <a:endParaRPr sz="1200">
              <a:solidFill>
                <a:srgbClr val="6AA84F"/>
              </a:solidFill>
              <a:latin typeface="Mada"/>
              <a:ea typeface="Mada"/>
              <a:cs typeface="Mada"/>
              <a:sym typeface="Mada"/>
            </a:endParaRPr>
          </a:p>
        </p:txBody>
      </p:sp>
      <p:grpSp>
        <p:nvGrpSpPr>
          <p:cNvPr id="1378" name="Google Shape;1378;p63"/>
          <p:cNvGrpSpPr/>
          <p:nvPr/>
        </p:nvGrpSpPr>
        <p:grpSpPr>
          <a:xfrm>
            <a:off x="1939437" y="3727625"/>
            <a:ext cx="1051684" cy="1056104"/>
            <a:chOff x="1086250" y="2163525"/>
            <a:chExt cx="341800" cy="341925"/>
          </a:xfrm>
        </p:grpSpPr>
        <p:sp>
          <p:nvSpPr>
            <p:cNvPr id="1379" name="Google Shape;1379;p63"/>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3"/>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63"/>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63"/>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63"/>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63"/>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63"/>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63"/>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63"/>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63"/>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63"/>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63"/>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63"/>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63"/>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63"/>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63"/>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5" name="Google Shape;1395;p63"/>
          <p:cNvSpPr txBox="1"/>
          <p:nvPr/>
        </p:nvSpPr>
        <p:spPr>
          <a:xfrm>
            <a:off x="1683298" y="3251859"/>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Diagnosis</a:t>
            </a:r>
            <a:endParaRPr b="1" sz="1600">
              <a:solidFill>
                <a:srgbClr val="006D77"/>
              </a:solidFill>
              <a:latin typeface="Lora"/>
              <a:ea typeface="Lora"/>
              <a:cs typeface="Lora"/>
              <a:sym typeface="Lora"/>
            </a:endParaRPr>
          </a:p>
        </p:txBody>
      </p:sp>
      <p:pic>
        <p:nvPicPr>
          <p:cNvPr id="1396" name="Google Shape;1396;p63"/>
          <p:cNvPicPr preferRelativeResize="0"/>
          <p:nvPr/>
        </p:nvPicPr>
        <p:blipFill rotWithShape="1">
          <a:blip r:embed="rId3">
            <a:alphaModFix/>
          </a:blip>
          <a:srcRect b="0" l="0" r="0" t="0"/>
          <a:stretch/>
        </p:blipFill>
        <p:spPr>
          <a:xfrm>
            <a:off x="3164098" y="3251847"/>
            <a:ext cx="414328" cy="863475"/>
          </a:xfrm>
          <a:prstGeom prst="rect">
            <a:avLst/>
          </a:prstGeom>
          <a:noFill/>
          <a:ln>
            <a:noFill/>
          </a:ln>
        </p:spPr>
      </p:pic>
      <p:sp>
        <p:nvSpPr>
          <p:cNvPr id="1397" name="Google Shape;1397;p63"/>
          <p:cNvSpPr txBox="1"/>
          <p:nvPr/>
        </p:nvSpPr>
        <p:spPr>
          <a:xfrm>
            <a:off x="3677614" y="3342000"/>
            <a:ext cx="3000000" cy="905400"/>
          </a:xfrm>
          <a:prstGeom prst="rect">
            <a:avLst/>
          </a:prstGeom>
          <a:noFill/>
          <a:ln>
            <a:noFill/>
          </a:ln>
        </p:spPr>
        <p:txBody>
          <a:bodyPr anchorCtr="0" anchor="t" bIns="91425" lIns="91425" spcFirstLastPara="1" rIns="91425" wrap="square" tIns="91425">
            <a:noAutofit/>
          </a:bodyPr>
          <a:lstStyle/>
          <a:p>
            <a:pPr indent="-220198" lvl="0" marL="269999" rtl="0" algn="l">
              <a:spcBef>
                <a:spcPts val="0"/>
              </a:spcBef>
              <a:spcAft>
                <a:spcPts val="0"/>
              </a:spcAft>
              <a:buSzPts val="1200"/>
              <a:buFont typeface="Mada"/>
              <a:buChar char="●"/>
            </a:pPr>
            <a:r>
              <a:rPr lang="en-GB" sz="1200">
                <a:solidFill>
                  <a:schemeClr val="dk1"/>
                </a:solidFill>
                <a:latin typeface="Mada"/>
                <a:ea typeface="Mada"/>
                <a:cs typeface="Mada"/>
                <a:sym typeface="Mada"/>
              </a:rPr>
              <a:t>Barium swallow</a:t>
            </a:r>
            <a:r>
              <a:rPr lang="en-GB" sz="1200">
                <a:solidFill>
                  <a:schemeClr val="dk1"/>
                </a:solidFill>
                <a:latin typeface="Mada"/>
                <a:ea typeface="Mada"/>
                <a:cs typeface="Mada"/>
                <a:sym typeface="Mada"/>
              </a:rPr>
              <a:t> showed this picture of</a:t>
            </a:r>
            <a:r>
              <a:rPr lang="en-GB" sz="1200">
                <a:solidFill>
                  <a:srgbClr val="6AA84F"/>
                </a:solidFill>
                <a:latin typeface="Mada"/>
                <a:ea typeface="Mada"/>
                <a:cs typeface="Mada"/>
                <a:sym typeface="Mada"/>
              </a:rPr>
              <a:t> congested, dilated esophagus¹</a:t>
            </a:r>
            <a:r>
              <a:rPr lang="en-GB" sz="1200">
                <a:solidFill>
                  <a:srgbClr val="6AA84F"/>
                </a:solidFill>
                <a:latin typeface="Mada"/>
                <a:ea typeface="Mada"/>
                <a:cs typeface="Mada"/>
                <a:sym typeface="Mada"/>
              </a:rPr>
              <a:t>+ </a:t>
            </a:r>
            <a:r>
              <a:rPr lang="en-GB" sz="1200">
                <a:solidFill>
                  <a:srgbClr val="FF0000"/>
                </a:solidFill>
                <a:latin typeface="Mada"/>
                <a:ea typeface="Mada"/>
                <a:cs typeface="Mada"/>
                <a:sym typeface="Mada"/>
              </a:rPr>
              <a:t>Apple core lesion.</a:t>
            </a:r>
            <a:endParaRPr sz="1200">
              <a:solidFill>
                <a:srgbClr val="FF0000"/>
              </a:solidFill>
              <a:latin typeface="Mada"/>
              <a:ea typeface="Mada"/>
              <a:cs typeface="Mada"/>
              <a:sym typeface="Mada"/>
            </a:endParaRPr>
          </a:p>
        </p:txBody>
      </p:sp>
      <p:sp>
        <p:nvSpPr>
          <p:cNvPr id="1398" name="Google Shape;1398;p63"/>
          <p:cNvSpPr txBox="1"/>
          <p:nvPr/>
        </p:nvSpPr>
        <p:spPr>
          <a:xfrm>
            <a:off x="3681850" y="3912823"/>
            <a:ext cx="3000000" cy="668400"/>
          </a:xfrm>
          <a:prstGeom prst="rect">
            <a:avLst/>
          </a:prstGeom>
          <a:noFill/>
          <a:ln>
            <a:noFill/>
          </a:ln>
        </p:spPr>
        <p:txBody>
          <a:bodyPr anchorCtr="0" anchor="t" bIns="91425" lIns="91425" spcFirstLastPara="1" rIns="91425" wrap="square" tIns="91425">
            <a:noAutofit/>
          </a:bodyPr>
          <a:lstStyle/>
          <a:p>
            <a:pPr indent="-220198"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Endoscopy showed masses at distal esophagus = </a:t>
            </a:r>
            <a:r>
              <a:rPr lang="en-GB" sz="1200">
                <a:solidFill>
                  <a:srgbClr val="FF0000"/>
                </a:solidFill>
                <a:latin typeface="Mada"/>
                <a:ea typeface="Mada"/>
                <a:cs typeface="Mada"/>
                <a:sym typeface="Mada"/>
              </a:rPr>
              <a:t>Biopsy </a:t>
            </a:r>
            <a:r>
              <a:rPr lang="en-GB" sz="1200">
                <a:solidFill>
                  <a:schemeClr val="dk1"/>
                </a:solidFill>
                <a:latin typeface="Mada"/>
                <a:ea typeface="Mada"/>
                <a:cs typeface="Mada"/>
                <a:sym typeface="Mada"/>
              </a:rPr>
              <a:t>is needed.</a:t>
            </a:r>
            <a:endParaRPr sz="1200">
              <a:solidFill>
                <a:schemeClr val="dk1"/>
              </a:solidFill>
              <a:latin typeface="Mada"/>
              <a:ea typeface="Mada"/>
              <a:cs typeface="Mada"/>
              <a:sym typeface="Mada"/>
            </a:endParaRPr>
          </a:p>
          <a:p>
            <a:pPr indent="-220198"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Biopsy revealed: Adenocarcinoma.</a:t>
            </a:r>
            <a:endParaRPr sz="1200">
              <a:solidFill>
                <a:schemeClr val="dk1"/>
              </a:solidFill>
              <a:latin typeface="Mada"/>
              <a:ea typeface="Mada"/>
              <a:cs typeface="Mada"/>
              <a:sym typeface="Mada"/>
            </a:endParaRPr>
          </a:p>
        </p:txBody>
      </p:sp>
      <p:pic>
        <p:nvPicPr>
          <p:cNvPr id="1399" name="Google Shape;1399;p63"/>
          <p:cNvPicPr preferRelativeResize="0"/>
          <p:nvPr/>
        </p:nvPicPr>
        <p:blipFill>
          <a:blip r:embed="rId4">
            <a:alphaModFix/>
          </a:blip>
          <a:stretch>
            <a:fillRect/>
          </a:stretch>
        </p:blipFill>
        <p:spPr>
          <a:xfrm>
            <a:off x="3093715" y="4168050"/>
            <a:ext cx="527375" cy="640384"/>
          </a:xfrm>
          <a:prstGeom prst="rect">
            <a:avLst/>
          </a:prstGeom>
          <a:noFill/>
          <a:ln>
            <a:noFill/>
          </a:ln>
        </p:spPr>
      </p:pic>
      <p:sp>
        <p:nvSpPr>
          <p:cNvPr id="1400" name="Google Shape;1400;p63"/>
          <p:cNvSpPr txBox="1"/>
          <p:nvPr/>
        </p:nvSpPr>
        <p:spPr>
          <a:xfrm>
            <a:off x="206901" y="717298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Carcinoma of the Esophagus</a:t>
            </a:r>
            <a:endParaRPr b="1" i="0" sz="2200" u="none" cap="none" strike="noStrike">
              <a:solidFill>
                <a:srgbClr val="006D77"/>
              </a:solidFill>
              <a:latin typeface="Lora"/>
              <a:ea typeface="Lora"/>
              <a:cs typeface="Lora"/>
              <a:sym typeface="Lora"/>
            </a:endParaRPr>
          </a:p>
        </p:txBody>
      </p:sp>
      <p:cxnSp>
        <p:nvCxnSpPr>
          <p:cNvPr id="1401" name="Google Shape;1401;p63"/>
          <p:cNvCxnSpPr/>
          <p:nvPr/>
        </p:nvCxnSpPr>
        <p:spPr>
          <a:xfrm>
            <a:off x="2109146" y="7683300"/>
            <a:ext cx="3487200" cy="0"/>
          </a:xfrm>
          <a:prstGeom prst="straightConnector1">
            <a:avLst/>
          </a:prstGeom>
          <a:noFill/>
          <a:ln cap="flat" cmpd="sng" w="19050">
            <a:solidFill>
              <a:srgbClr val="83C5BE"/>
            </a:solidFill>
            <a:prstDash val="solid"/>
            <a:round/>
            <a:headEnd len="med" w="med" type="oval"/>
            <a:tailEnd len="med" w="med" type="oval"/>
          </a:ln>
        </p:spPr>
      </p:cxnSp>
      <p:sp>
        <p:nvSpPr>
          <p:cNvPr id="1402" name="Google Shape;1402;p63"/>
          <p:cNvSpPr txBox="1"/>
          <p:nvPr/>
        </p:nvSpPr>
        <p:spPr>
          <a:xfrm>
            <a:off x="582150" y="7902025"/>
            <a:ext cx="6447600" cy="164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latin typeface="Mada"/>
                <a:ea typeface="Mada"/>
                <a:cs typeface="Mada"/>
                <a:sym typeface="Mada"/>
              </a:rPr>
              <a:t>Esophageal cancer is the fastest growing cancer in the western countries</a:t>
            </a:r>
            <a:endParaRPr sz="1300">
              <a:latin typeface="Mada"/>
              <a:ea typeface="Mada"/>
              <a:cs typeface="Mada"/>
              <a:sym typeface="Mada"/>
            </a:endParaRPr>
          </a:p>
        </p:txBody>
      </p:sp>
      <p:grpSp>
        <p:nvGrpSpPr>
          <p:cNvPr id="1403" name="Google Shape;1403;p63"/>
          <p:cNvGrpSpPr/>
          <p:nvPr/>
        </p:nvGrpSpPr>
        <p:grpSpPr>
          <a:xfrm>
            <a:off x="986627" y="7860397"/>
            <a:ext cx="334915" cy="316200"/>
            <a:chOff x="-25844850" y="2357750"/>
            <a:chExt cx="296175" cy="279625"/>
          </a:xfrm>
        </p:grpSpPr>
        <p:sp>
          <p:nvSpPr>
            <p:cNvPr id="1404" name="Google Shape;1404;p63"/>
            <p:cNvSpPr/>
            <p:nvPr/>
          </p:nvSpPr>
          <p:spPr>
            <a:xfrm>
              <a:off x="-25792075" y="2428625"/>
              <a:ext cx="191425" cy="208750"/>
            </a:xfrm>
            <a:custGeom>
              <a:rect b="b" l="l" r="r" t="t"/>
              <a:pathLst>
                <a:path extrusionOk="0" h="8350" w="7657">
                  <a:moveTo>
                    <a:pt x="3781" y="2773"/>
                  </a:moveTo>
                  <a:cubicBezTo>
                    <a:pt x="3970" y="2773"/>
                    <a:pt x="4128" y="2931"/>
                    <a:pt x="4128" y="3120"/>
                  </a:cubicBezTo>
                  <a:cubicBezTo>
                    <a:pt x="4128" y="3309"/>
                    <a:pt x="3970" y="3466"/>
                    <a:pt x="3781" y="3466"/>
                  </a:cubicBezTo>
                  <a:cubicBezTo>
                    <a:pt x="3592" y="3466"/>
                    <a:pt x="3435" y="3309"/>
                    <a:pt x="3435" y="3120"/>
                  </a:cubicBezTo>
                  <a:cubicBezTo>
                    <a:pt x="3435" y="2931"/>
                    <a:pt x="3592" y="2773"/>
                    <a:pt x="3781" y="2773"/>
                  </a:cubicBezTo>
                  <a:close/>
                  <a:moveTo>
                    <a:pt x="3813" y="694"/>
                  </a:moveTo>
                  <a:cubicBezTo>
                    <a:pt x="5167" y="694"/>
                    <a:pt x="6270" y="1796"/>
                    <a:pt x="6270" y="3120"/>
                  </a:cubicBezTo>
                  <a:lnTo>
                    <a:pt x="6270" y="6239"/>
                  </a:lnTo>
                  <a:lnTo>
                    <a:pt x="4191" y="6239"/>
                  </a:lnTo>
                  <a:lnTo>
                    <a:pt x="4191" y="4096"/>
                  </a:lnTo>
                  <a:cubicBezTo>
                    <a:pt x="4569" y="3939"/>
                    <a:pt x="4884" y="3592"/>
                    <a:pt x="4884" y="3120"/>
                  </a:cubicBezTo>
                  <a:cubicBezTo>
                    <a:pt x="4884" y="2521"/>
                    <a:pt x="4411" y="2111"/>
                    <a:pt x="3876" y="2111"/>
                  </a:cubicBezTo>
                  <a:cubicBezTo>
                    <a:pt x="3277" y="2111"/>
                    <a:pt x="2836" y="2584"/>
                    <a:pt x="2836" y="3120"/>
                  </a:cubicBezTo>
                  <a:cubicBezTo>
                    <a:pt x="2836" y="3561"/>
                    <a:pt x="3120" y="3939"/>
                    <a:pt x="3561" y="4096"/>
                  </a:cubicBezTo>
                  <a:lnTo>
                    <a:pt x="3561" y="6239"/>
                  </a:lnTo>
                  <a:lnTo>
                    <a:pt x="1450" y="6239"/>
                  </a:lnTo>
                  <a:lnTo>
                    <a:pt x="1450" y="3120"/>
                  </a:lnTo>
                  <a:lnTo>
                    <a:pt x="1387" y="3120"/>
                  </a:lnTo>
                  <a:cubicBezTo>
                    <a:pt x="1387" y="1796"/>
                    <a:pt x="2489" y="694"/>
                    <a:pt x="3813" y="694"/>
                  </a:cubicBezTo>
                  <a:close/>
                  <a:moveTo>
                    <a:pt x="6585" y="6932"/>
                  </a:moveTo>
                  <a:cubicBezTo>
                    <a:pt x="6774" y="6932"/>
                    <a:pt x="6932" y="7089"/>
                    <a:pt x="6932" y="7310"/>
                  </a:cubicBezTo>
                  <a:lnTo>
                    <a:pt x="6932" y="7625"/>
                  </a:lnTo>
                  <a:lnTo>
                    <a:pt x="662" y="7625"/>
                  </a:lnTo>
                  <a:lnTo>
                    <a:pt x="662" y="7310"/>
                  </a:lnTo>
                  <a:cubicBezTo>
                    <a:pt x="662" y="7089"/>
                    <a:pt x="820" y="6932"/>
                    <a:pt x="1040" y="6932"/>
                  </a:cubicBezTo>
                  <a:close/>
                  <a:moveTo>
                    <a:pt x="3813" y="1"/>
                  </a:moveTo>
                  <a:cubicBezTo>
                    <a:pt x="2080" y="1"/>
                    <a:pt x="725" y="1418"/>
                    <a:pt x="725" y="3120"/>
                  </a:cubicBezTo>
                  <a:lnTo>
                    <a:pt x="725" y="6302"/>
                  </a:lnTo>
                  <a:cubicBezTo>
                    <a:pt x="316" y="6459"/>
                    <a:pt x="1" y="6837"/>
                    <a:pt x="1" y="7310"/>
                  </a:cubicBezTo>
                  <a:lnTo>
                    <a:pt x="1" y="8003"/>
                  </a:lnTo>
                  <a:cubicBezTo>
                    <a:pt x="1" y="8192"/>
                    <a:pt x="158" y="8349"/>
                    <a:pt x="347" y="8349"/>
                  </a:cubicBezTo>
                  <a:lnTo>
                    <a:pt x="7278" y="8349"/>
                  </a:lnTo>
                  <a:cubicBezTo>
                    <a:pt x="7499" y="8349"/>
                    <a:pt x="7656" y="8192"/>
                    <a:pt x="7656" y="8003"/>
                  </a:cubicBezTo>
                  <a:lnTo>
                    <a:pt x="7656" y="7310"/>
                  </a:lnTo>
                  <a:cubicBezTo>
                    <a:pt x="7593" y="6837"/>
                    <a:pt x="7341" y="6428"/>
                    <a:pt x="6932" y="6302"/>
                  </a:cubicBezTo>
                  <a:lnTo>
                    <a:pt x="6932" y="3120"/>
                  </a:lnTo>
                  <a:cubicBezTo>
                    <a:pt x="6932" y="1387"/>
                    <a:pt x="5514" y="1"/>
                    <a:pt x="381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63"/>
            <p:cNvSpPr/>
            <p:nvPr/>
          </p:nvSpPr>
          <p:spPr>
            <a:xfrm>
              <a:off x="-25602250" y="2497950"/>
              <a:ext cx="53575" cy="17350"/>
            </a:xfrm>
            <a:custGeom>
              <a:rect b="b" l="l" r="r" t="t"/>
              <a:pathLst>
                <a:path extrusionOk="0" h="694" w="2143">
                  <a:moveTo>
                    <a:pt x="378" y="0"/>
                  </a:moveTo>
                  <a:cubicBezTo>
                    <a:pt x="158" y="0"/>
                    <a:pt x="0" y="158"/>
                    <a:pt x="0" y="347"/>
                  </a:cubicBezTo>
                  <a:cubicBezTo>
                    <a:pt x="0" y="536"/>
                    <a:pt x="158" y="693"/>
                    <a:pt x="378" y="693"/>
                  </a:cubicBezTo>
                  <a:lnTo>
                    <a:pt x="1796" y="693"/>
                  </a:lnTo>
                  <a:cubicBezTo>
                    <a:pt x="1985" y="693"/>
                    <a:pt x="2143" y="536"/>
                    <a:pt x="2143" y="347"/>
                  </a:cubicBezTo>
                  <a:cubicBezTo>
                    <a:pt x="2143" y="158"/>
                    <a:pt x="1985"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63"/>
            <p:cNvSpPr/>
            <p:nvPr/>
          </p:nvSpPr>
          <p:spPr>
            <a:xfrm>
              <a:off x="-25844850" y="2497950"/>
              <a:ext cx="52800" cy="17350"/>
            </a:xfrm>
            <a:custGeom>
              <a:rect b="b" l="l" r="r" t="t"/>
              <a:pathLst>
                <a:path extrusionOk="0" h="694" w="2112">
                  <a:moveTo>
                    <a:pt x="347" y="0"/>
                  </a:moveTo>
                  <a:cubicBezTo>
                    <a:pt x="158" y="0"/>
                    <a:pt x="1" y="158"/>
                    <a:pt x="1" y="347"/>
                  </a:cubicBezTo>
                  <a:cubicBezTo>
                    <a:pt x="1" y="536"/>
                    <a:pt x="158" y="693"/>
                    <a:pt x="347" y="693"/>
                  </a:cubicBezTo>
                  <a:lnTo>
                    <a:pt x="1765" y="693"/>
                  </a:lnTo>
                  <a:cubicBezTo>
                    <a:pt x="1954" y="693"/>
                    <a:pt x="2112" y="536"/>
                    <a:pt x="2112" y="347"/>
                  </a:cubicBezTo>
                  <a:cubicBezTo>
                    <a:pt x="2080" y="158"/>
                    <a:pt x="1923"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63"/>
            <p:cNvSpPr/>
            <p:nvPr/>
          </p:nvSpPr>
          <p:spPr>
            <a:xfrm>
              <a:off x="-25706225" y="2357750"/>
              <a:ext cx="17350" cy="53575"/>
            </a:xfrm>
            <a:custGeom>
              <a:rect b="b" l="l" r="r" t="t"/>
              <a:pathLst>
                <a:path extrusionOk="0" h="2143" w="694">
                  <a:moveTo>
                    <a:pt x="347" y="0"/>
                  </a:moveTo>
                  <a:cubicBezTo>
                    <a:pt x="158" y="0"/>
                    <a:pt x="1" y="158"/>
                    <a:pt x="1" y="347"/>
                  </a:cubicBezTo>
                  <a:lnTo>
                    <a:pt x="1" y="1764"/>
                  </a:lnTo>
                  <a:cubicBezTo>
                    <a:pt x="1" y="1985"/>
                    <a:pt x="158" y="2143"/>
                    <a:pt x="347" y="2143"/>
                  </a:cubicBezTo>
                  <a:cubicBezTo>
                    <a:pt x="536" y="2143"/>
                    <a:pt x="694" y="1985"/>
                    <a:pt x="694" y="1764"/>
                  </a:cubicBezTo>
                  <a:lnTo>
                    <a:pt x="694" y="347"/>
                  </a:ln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63"/>
            <p:cNvSpPr/>
            <p:nvPr/>
          </p:nvSpPr>
          <p:spPr>
            <a:xfrm>
              <a:off x="-25804675" y="2400275"/>
              <a:ext cx="42550" cy="41775"/>
            </a:xfrm>
            <a:custGeom>
              <a:rect b="b" l="l" r="r" t="t"/>
              <a:pathLst>
                <a:path extrusionOk="0" h="1671" w="1702">
                  <a:moveTo>
                    <a:pt x="351" y="0"/>
                  </a:moveTo>
                  <a:cubicBezTo>
                    <a:pt x="260" y="0"/>
                    <a:pt x="174" y="32"/>
                    <a:pt x="127" y="95"/>
                  </a:cubicBezTo>
                  <a:cubicBezTo>
                    <a:pt x="0" y="189"/>
                    <a:pt x="0" y="442"/>
                    <a:pt x="127" y="568"/>
                  </a:cubicBezTo>
                  <a:lnTo>
                    <a:pt x="1103" y="1544"/>
                  </a:lnTo>
                  <a:cubicBezTo>
                    <a:pt x="1166" y="1607"/>
                    <a:pt x="1261" y="1670"/>
                    <a:pt x="1324" y="1670"/>
                  </a:cubicBezTo>
                  <a:cubicBezTo>
                    <a:pt x="1418" y="1670"/>
                    <a:pt x="1544" y="1607"/>
                    <a:pt x="1576" y="1544"/>
                  </a:cubicBezTo>
                  <a:cubicBezTo>
                    <a:pt x="1702" y="1418"/>
                    <a:pt x="1702" y="1198"/>
                    <a:pt x="1576" y="1072"/>
                  </a:cubicBezTo>
                  <a:lnTo>
                    <a:pt x="599" y="95"/>
                  </a:lnTo>
                  <a:cubicBezTo>
                    <a:pt x="536" y="32"/>
                    <a:pt x="442" y="0"/>
                    <a:pt x="35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63"/>
            <p:cNvSpPr/>
            <p:nvPr/>
          </p:nvSpPr>
          <p:spPr>
            <a:xfrm>
              <a:off x="-25632175" y="2400275"/>
              <a:ext cx="41750" cy="41775"/>
            </a:xfrm>
            <a:custGeom>
              <a:rect b="b" l="l" r="r" t="t"/>
              <a:pathLst>
                <a:path extrusionOk="0" h="1671" w="1670">
                  <a:moveTo>
                    <a:pt x="1327" y="0"/>
                  </a:moveTo>
                  <a:cubicBezTo>
                    <a:pt x="1237" y="0"/>
                    <a:pt x="1150" y="32"/>
                    <a:pt x="1103" y="95"/>
                  </a:cubicBezTo>
                  <a:lnTo>
                    <a:pt x="95" y="1072"/>
                  </a:lnTo>
                  <a:cubicBezTo>
                    <a:pt x="0" y="1198"/>
                    <a:pt x="0" y="1418"/>
                    <a:pt x="95" y="1544"/>
                  </a:cubicBezTo>
                  <a:cubicBezTo>
                    <a:pt x="158" y="1607"/>
                    <a:pt x="252" y="1670"/>
                    <a:pt x="347" y="1670"/>
                  </a:cubicBezTo>
                  <a:cubicBezTo>
                    <a:pt x="410" y="1670"/>
                    <a:pt x="536" y="1607"/>
                    <a:pt x="567" y="1544"/>
                  </a:cubicBezTo>
                  <a:lnTo>
                    <a:pt x="1575" y="568"/>
                  </a:lnTo>
                  <a:cubicBezTo>
                    <a:pt x="1670" y="442"/>
                    <a:pt x="1670" y="189"/>
                    <a:pt x="1575" y="95"/>
                  </a:cubicBezTo>
                  <a:cubicBezTo>
                    <a:pt x="1512" y="32"/>
                    <a:pt x="1418" y="0"/>
                    <a:pt x="13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0" name="Google Shape;1410;p63"/>
          <p:cNvSpPr txBox="1"/>
          <p:nvPr/>
        </p:nvSpPr>
        <p:spPr>
          <a:xfrm>
            <a:off x="910425" y="8175350"/>
            <a:ext cx="6088800" cy="1310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0" i="0" lang="en-GB" sz="1300" u="none" cap="none" strike="noStrike">
                <a:solidFill>
                  <a:srgbClr val="000000"/>
                </a:solidFill>
                <a:latin typeface="Mada"/>
                <a:ea typeface="Mada"/>
                <a:cs typeface="Mada"/>
                <a:sym typeface="Mada"/>
              </a:rPr>
              <a:t>Survival based on the stage of the disease </a:t>
            </a:r>
            <a:endParaRPr b="0" i="0" sz="13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1" lang="en-GB" sz="1300">
                <a:latin typeface="Mada"/>
                <a:ea typeface="Mada"/>
                <a:cs typeface="Mada"/>
                <a:sym typeface="Mada"/>
              </a:rPr>
              <a:t>Squamous cell </a:t>
            </a:r>
            <a:r>
              <a:rPr lang="en-GB" sz="1300">
                <a:latin typeface="Mada"/>
                <a:ea typeface="Mada"/>
                <a:cs typeface="Mada"/>
                <a:sym typeface="Mada"/>
              </a:rPr>
              <a:t>carcinoma still accounts for most esophageal cancers diagnosed</a:t>
            </a:r>
            <a:endParaRPr b="0" i="0" sz="1300" u="none" cap="none" strike="noStrike">
              <a:solidFill>
                <a:srgbClr val="000000"/>
              </a:solidFill>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lang="en-GB" sz="1300">
                <a:latin typeface="Mada"/>
                <a:ea typeface="Mada"/>
                <a:cs typeface="Mada"/>
                <a:sym typeface="Mada"/>
              </a:rPr>
              <a:t>However, in the US </a:t>
            </a:r>
            <a:r>
              <a:rPr lang="en-GB" sz="1300">
                <a:latin typeface="Mada"/>
                <a:ea typeface="Mada"/>
                <a:cs typeface="Mada"/>
                <a:sym typeface="Mada"/>
              </a:rPr>
              <a:t>esophageal </a:t>
            </a:r>
            <a:r>
              <a:rPr b="1" lang="en-GB" sz="1300">
                <a:latin typeface="Mada"/>
                <a:ea typeface="Mada"/>
                <a:cs typeface="Mada"/>
                <a:sym typeface="Mada"/>
              </a:rPr>
              <a:t>adenocarcinoma</a:t>
            </a:r>
            <a:r>
              <a:rPr lang="en-GB" sz="1300">
                <a:latin typeface="Mada"/>
                <a:ea typeface="Mada"/>
                <a:cs typeface="Mada"/>
                <a:sym typeface="Mada"/>
              </a:rPr>
              <a:t> now accounts for nearly 70% of all esophageal carcinomas diagnosed in Western countries</a:t>
            </a:r>
            <a:endParaRPr sz="1300">
              <a:latin typeface="Mada"/>
              <a:ea typeface="Mada"/>
              <a:cs typeface="Mada"/>
              <a:sym typeface="Mada"/>
            </a:endParaRPr>
          </a:p>
          <a:p>
            <a:pPr indent="0" lvl="0" marL="45720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p:txBody>
      </p:sp>
      <p:cxnSp>
        <p:nvCxnSpPr>
          <p:cNvPr id="1411" name="Google Shape;1411;p63"/>
          <p:cNvCxnSpPr/>
          <p:nvPr/>
        </p:nvCxnSpPr>
        <p:spPr>
          <a:xfrm>
            <a:off x="3723700" y="3327750"/>
            <a:ext cx="0" cy="1372200"/>
          </a:xfrm>
          <a:prstGeom prst="straightConnector1">
            <a:avLst/>
          </a:prstGeom>
          <a:noFill/>
          <a:ln cap="flat" cmpd="sng" w="28575">
            <a:solidFill>
              <a:srgbClr val="FFDDD2"/>
            </a:solidFill>
            <a:prstDash val="solid"/>
            <a:round/>
            <a:headEnd len="med" w="med" type="oval"/>
            <a:tailEnd len="med" w="med" type="oval"/>
          </a:ln>
        </p:spPr>
      </p:cxnSp>
      <p:sp>
        <p:nvSpPr>
          <p:cNvPr id="1412" name="Google Shape;1412;p63"/>
          <p:cNvSpPr txBox="1"/>
          <p:nvPr/>
        </p:nvSpPr>
        <p:spPr>
          <a:xfrm>
            <a:off x="3076613" y="6702825"/>
            <a:ext cx="3000000" cy="367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End of case (1)</a:t>
            </a:r>
            <a:endParaRPr sz="1000">
              <a:solidFill>
                <a:srgbClr val="CC0000"/>
              </a:solidFill>
            </a:endParaRPr>
          </a:p>
        </p:txBody>
      </p:sp>
      <p:sp>
        <p:nvSpPr>
          <p:cNvPr id="1413" name="Google Shape;1413;p63"/>
          <p:cNvSpPr txBox="1"/>
          <p:nvPr/>
        </p:nvSpPr>
        <p:spPr>
          <a:xfrm>
            <a:off x="10447425" y="2877400"/>
            <a:ext cx="3000000" cy="3000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300">
                <a:solidFill>
                  <a:schemeClr val="dk1"/>
                </a:solidFill>
                <a:latin typeface="Mada"/>
                <a:ea typeface="Mada"/>
                <a:cs typeface="Mada"/>
                <a:sym typeface="Mada"/>
              </a:rPr>
              <a:t>5 year survival.</a:t>
            </a:r>
            <a:endParaRPr sz="13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300">
                <a:solidFill>
                  <a:schemeClr val="dk1"/>
                </a:solidFill>
                <a:latin typeface="Mada"/>
                <a:ea typeface="Mada"/>
                <a:cs typeface="Mada"/>
                <a:sym typeface="Mada"/>
              </a:rPr>
              <a:t>70% with polypoid lesions.</a:t>
            </a:r>
            <a:endParaRPr sz="13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300">
                <a:solidFill>
                  <a:schemeClr val="dk1"/>
                </a:solidFill>
                <a:latin typeface="Mada"/>
                <a:ea typeface="Mada"/>
                <a:cs typeface="Mada"/>
                <a:sym typeface="Mada"/>
              </a:rPr>
              <a:t>15% with advanced tumors.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64"/>
          <p:cNvSpPr txBox="1"/>
          <p:nvPr/>
        </p:nvSpPr>
        <p:spPr>
          <a:xfrm>
            <a:off x="574675" y="1932250"/>
            <a:ext cx="6425100" cy="1596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Arise from the squamous mucosa </a:t>
            </a:r>
            <a:r>
              <a:rPr lang="en-GB" sz="1300">
                <a:solidFill>
                  <a:schemeClr val="dk1"/>
                </a:solidFill>
                <a:latin typeface="Mada"/>
                <a:ea typeface="Mada"/>
                <a:cs typeface="Mada"/>
                <a:sym typeface="Mada"/>
              </a:rPr>
              <a:t>that is native to the esophagus.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Found in the </a:t>
            </a:r>
            <a:r>
              <a:rPr b="1" lang="en-GB" sz="1300">
                <a:solidFill>
                  <a:schemeClr val="dk1"/>
                </a:solidFill>
                <a:latin typeface="Mada"/>
                <a:ea typeface="Mada"/>
                <a:cs typeface="Mada"/>
                <a:sym typeface="Mada"/>
              </a:rPr>
              <a:t>upper and middle third </a:t>
            </a:r>
            <a:r>
              <a:rPr lang="en-GB" sz="1300">
                <a:solidFill>
                  <a:schemeClr val="dk1"/>
                </a:solidFill>
                <a:latin typeface="Mada"/>
                <a:ea typeface="Mada"/>
                <a:cs typeface="Mada"/>
                <a:sym typeface="Mada"/>
              </a:rPr>
              <a:t>of the esophagus 70% of the time.</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Smoking and alcohol both increase the risk for foregut cancers by 5-fold. Combined.</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Food additives, including nitrosamines found in pickled and smoked foods, long-term ingestion of hot liquids.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Caustic ingestion </a:t>
            </a:r>
            <a:r>
              <a:rPr lang="en-GB" sz="1300">
                <a:solidFill>
                  <a:srgbClr val="B7B7B7"/>
                </a:solidFill>
                <a:latin typeface="Mada"/>
                <a:ea typeface="Mada"/>
                <a:cs typeface="Mada"/>
                <a:sym typeface="Mada"/>
              </a:rPr>
              <a:t>-Ingestion of materials that cause injury or burn to the esophagus-</a:t>
            </a:r>
            <a:r>
              <a:rPr lang="en-GB" sz="1300">
                <a:solidFill>
                  <a:schemeClr val="dk1"/>
                </a:solidFill>
                <a:latin typeface="Mada"/>
                <a:ea typeface="Mada"/>
                <a:cs typeface="Mada"/>
                <a:sym typeface="Mada"/>
              </a:rPr>
              <a:t>, achalasia, bulimia, tylosis (an inherited autosomal dominant trait), Plummer-Vinson syndrome, external-beam radiation, and esophageal diverticula all have known associations with squamous cell cancer.</a:t>
            </a:r>
            <a:endParaRPr i="0" sz="1300" u="none" cap="none" strike="noStrike">
              <a:solidFill>
                <a:srgbClr val="000000"/>
              </a:solidFill>
              <a:latin typeface="Mada"/>
              <a:ea typeface="Mada"/>
              <a:cs typeface="Mada"/>
              <a:sym typeface="Mada"/>
            </a:endParaRPr>
          </a:p>
        </p:txBody>
      </p:sp>
      <p:sp>
        <p:nvSpPr>
          <p:cNvPr id="1419" name="Google Shape;1419;p64"/>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64"/>
          <p:cNvSpPr txBox="1"/>
          <p:nvPr/>
        </p:nvSpPr>
        <p:spPr>
          <a:xfrm>
            <a:off x="155151" y="31968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Carcinoma of the Esophagus</a:t>
            </a:r>
            <a:endParaRPr b="1" i="0" sz="2200" u="none" cap="none" strike="noStrike">
              <a:solidFill>
                <a:srgbClr val="006D77"/>
              </a:solidFill>
              <a:latin typeface="Lora"/>
              <a:ea typeface="Lora"/>
              <a:cs typeface="Lora"/>
              <a:sym typeface="Lora"/>
            </a:endParaRPr>
          </a:p>
        </p:txBody>
      </p:sp>
      <p:cxnSp>
        <p:nvCxnSpPr>
          <p:cNvPr id="1421" name="Google Shape;1421;p64"/>
          <p:cNvCxnSpPr/>
          <p:nvPr/>
        </p:nvCxnSpPr>
        <p:spPr>
          <a:xfrm>
            <a:off x="1918875" y="830000"/>
            <a:ext cx="3738300" cy="0"/>
          </a:xfrm>
          <a:prstGeom prst="straightConnector1">
            <a:avLst/>
          </a:prstGeom>
          <a:noFill/>
          <a:ln cap="flat" cmpd="sng" w="19050">
            <a:solidFill>
              <a:srgbClr val="83C5BE"/>
            </a:solidFill>
            <a:prstDash val="solid"/>
            <a:round/>
            <a:headEnd len="med" w="med" type="oval"/>
            <a:tailEnd len="med" w="med" type="oval"/>
          </a:ln>
        </p:spPr>
      </p:cxnSp>
      <p:sp>
        <p:nvSpPr>
          <p:cNvPr id="1422" name="Google Shape;1422;p64"/>
          <p:cNvSpPr txBox="1"/>
          <p:nvPr/>
        </p:nvSpPr>
        <p:spPr>
          <a:xfrm>
            <a:off x="707474" y="4085266"/>
            <a:ext cx="1400400" cy="668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DDD2"/>
                </a:solidFill>
                <a:latin typeface="Patrick Hand"/>
                <a:ea typeface="Patrick Hand"/>
                <a:cs typeface="Patrick Hand"/>
                <a:sym typeface="Patrick Hand"/>
              </a:rPr>
              <a:t>02</a:t>
            </a:r>
            <a:endParaRPr b="0" i="0" sz="4800" u="none" cap="none" strike="noStrike">
              <a:solidFill>
                <a:srgbClr val="FFDDD2"/>
              </a:solidFill>
              <a:latin typeface="Patrick Hand"/>
              <a:ea typeface="Patrick Hand"/>
              <a:cs typeface="Patrick Hand"/>
              <a:sym typeface="Patrick Hand"/>
            </a:endParaRPr>
          </a:p>
        </p:txBody>
      </p:sp>
      <p:sp>
        <p:nvSpPr>
          <p:cNvPr id="1423" name="Google Shape;1423;p64"/>
          <p:cNvSpPr/>
          <p:nvPr/>
        </p:nvSpPr>
        <p:spPr>
          <a:xfrm rot="-5400000">
            <a:off x="1891659" y="4231647"/>
            <a:ext cx="32554" cy="148262"/>
          </a:xfrm>
          <a:custGeom>
            <a:rect b="b" l="l" r="r" t="t"/>
            <a:pathLst>
              <a:path extrusionOk="0" h="4131" w="907">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64"/>
          <p:cNvSpPr/>
          <p:nvPr/>
        </p:nvSpPr>
        <p:spPr>
          <a:xfrm rot="-5400000">
            <a:off x="1839959" y="4583666"/>
            <a:ext cx="77851" cy="60511"/>
          </a:xfrm>
          <a:custGeom>
            <a:rect b="b" l="l" r="r" t="t"/>
            <a:pathLst>
              <a:path extrusionOk="0" h="1686" w="2169">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64"/>
          <p:cNvSpPr/>
          <p:nvPr/>
        </p:nvSpPr>
        <p:spPr>
          <a:xfrm rot="-5400000">
            <a:off x="1835667" y="4132360"/>
            <a:ext cx="81948" cy="76123"/>
          </a:xfrm>
          <a:custGeom>
            <a:rect b="b" l="l" r="r" t="t"/>
            <a:pathLst>
              <a:path extrusionOk="0" h="2121" w="2283">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64"/>
          <p:cNvSpPr/>
          <p:nvPr/>
        </p:nvSpPr>
        <p:spPr>
          <a:xfrm rot="5400000">
            <a:off x="891078" y="4249988"/>
            <a:ext cx="32554" cy="148262"/>
          </a:xfrm>
          <a:custGeom>
            <a:rect b="b" l="l" r="r" t="t"/>
            <a:pathLst>
              <a:path extrusionOk="0" h="4131" w="907">
                <a:moveTo>
                  <a:pt x="499" y="1"/>
                </a:moveTo>
                <a:lnTo>
                  <a:pt x="227" y="24"/>
                </a:lnTo>
                <a:cubicBezTo>
                  <a:pt x="152" y="1004"/>
                  <a:pt x="62" y="1982"/>
                  <a:pt x="14" y="2963"/>
                </a:cubicBezTo>
                <a:cubicBezTo>
                  <a:pt x="0" y="3248"/>
                  <a:pt x="82" y="3550"/>
                  <a:pt x="178" y="3824"/>
                </a:cubicBezTo>
                <a:cubicBezTo>
                  <a:pt x="223" y="3952"/>
                  <a:pt x="408" y="4031"/>
                  <a:pt x="531" y="4131"/>
                </a:cubicBezTo>
                <a:cubicBezTo>
                  <a:pt x="622" y="4018"/>
                  <a:pt x="785" y="3911"/>
                  <a:pt x="793" y="3792"/>
                </a:cubicBezTo>
                <a:cubicBezTo>
                  <a:pt x="840" y="3113"/>
                  <a:pt x="906" y="2426"/>
                  <a:pt x="856" y="1749"/>
                </a:cubicBezTo>
                <a:cubicBezTo>
                  <a:pt x="812" y="1161"/>
                  <a:pt x="625" y="583"/>
                  <a:pt x="499"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64"/>
          <p:cNvSpPr txBox="1"/>
          <p:nvPr/>
        </p:nvSpPr>
        <p:spPr>
          <a:xfrm>
            <a:off x="707474" y="1365662"/>
            <a:ext cx="1400400" cy="6684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0" i="0" lang="en-GB" sz="4800" u="none" cap="none" strike="noStrike">
                <a:solidFill>
                  <a:srgbClr val="FFDDD2"/>
                </a:solidFill>
                <a:latin typeface="Patrick Hand"/>
                <a:ea typeface="Patrick Hand"/>
                <a:cs typeface="Patrick Hand"/>
                <a:sym typeface="Patrick Hand"/>
              </a:rPr>
              <a:t>01</a:t>
            </a:r>
            <a:endParaRPr b="0" i="0" sz="4800" u="none" cap="none" strike="noStrike">
              <a:solidFill>
                <a:srgbClr val="FFDDD2"/>
              </a:solidFill>
              <a:latin typeface="Patrick Hand"/>
              <a:ea typeface="Patrick Hand"/>
              <a:cs typeface="Patrick Hand"/>
              <a:sym typeface="Patrick Hand"/>
            </a:endParaRPr>
          </a:p>
        </p:txBody>
      </p:sp>
      <p:grpSp>
        <p:nvGrpSpPr>
          <p:cNvPr id="1428" name="Google Shape;1428;p64"/>
          <p:cNvGrpSpPr/>
          <p:nvPr/>
        </p:nvGrpSpPr>
        <p:grpSpPr>
          <a:xfrm>
            <a:off x="833124" y="1081289"/>
            <a:ext cx="1148848" cy="590393"/>
            <a:chOff x="3969900" y="337650"/>
            <a:chExt cx="608500" cy="312675"/>
          </a:xfrm>
        </p:grpSpPr>
        <p:sp>
          <p:nvSpPr>
            <p:cNvPr id="1429" name="Google Shape;1429;p64"/>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64"/>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64"/>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64"/>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64"/>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4" name="Google Shape;1434;p64"/>
          <p:cNvSpPr txBox="1"/>
          <p:nvPr/>
        </p:nvSpPr>
        <p:spPr>
          <a:xfrm>
            <a:off x="2046717" y="1356333"/>
            <a:ext cx="3299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Squamous cell carcinoma</a:t>
            </a:r>
            <a:endParaRPr b="1" i="0" sz="1800" u="none" cap="none" strike="noStrike">
              <a:solidFill>
                <a:srgbClr val="006D77"/>
              </a:solidFill>
              <a:highlight>
                <a:srgbClr val="EDF9F9"/>
              </a:highlight>
              <a:latin typeface="Lora"/>
              <a:ea typeface="Lora"/>
              <a:cs typeface="Lora"/>
              <a:sym typeface="Lora"/>
            </a:endParaRPr>
          </a:p>
        </p:txBody>
      </p:sp>
      <p:sp>
        <p:nvSpPr>
          <p:cNvPr id="1435" name="Google Shape;1435;p64"/>
          <p:cNvSpPr/>
          <p:nvPr/>
        </p:nvSpPr>
        <p:spPr>
          <a:xfrm rot="5400000">
            <a:off x="897483" y="4138120"/>
            <a:ext cx="77851" cy="60511"/>
          </a:xfrm>
          <a:custGeom>
            <a:rect b="b" l="l" r="r" t="t"/>
            <a:pathLst>
              <a:path extrusionOk="0" h="1686" w="2169">
                <a:moveTo>
                  <a:pt x="2118" y="1"/>
                </a:moveTo>
                <a:cubicBezTo>
                  <a:pt x="1252" y="1"/>
                  <a:pt x="114" y="903"/>
                  <a:pt x="1" y="1670"/>
                </a:cubicBezTo>
                <a:cubicBezTo>
                  <a:pt x="47" y="1680"/>
                  <a:pt x="95" y="1685"/>
                  <a:pt x="146" y="1685"/>
                </a:cubicBezTo>
                <a:cubicBezTo>
                  <a:pt x="780" y="1685"/>
                  <a:pt x="1751" y="905"/>
                  <a:pt x="2168" y="2"/>
                </a:cubicBezTo>
                <a:cubicBezTo>
                  <a:pt x="2152" y="1"/>
                  <a:pt x="2135" y="1"/>
                  <a:pt x="2118"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64"/>
          <p:cNvSpPr/>
          <p:nvPr/>
        </p:nvSpPr>
        <p:spPr>
          <a:xfrm rot="5400000">
            <a:off x="897677" y="4573813"/>
            <a:ext cx="81948" cy="76123"/>
          </a:xfrm>
          <a:custGeom>
            <a:rect b="b" l="l" r="r" t="t"/>
            <a:pathLst>
              <a:path extrusionOk="0" h="2121" w="2283">
                <a:moveTo>
                  <a:pt x="201" y="1"/>
                </a:moveTo>
                <a:cubicBezTo>
                  <a:pt x="133" y="1"/>
                  <a:pt x="66" y="5"/>
                  <a:pt x="1" y="15"/>
                </a:cubicBezTo>
                <a:cubicBezTo>
                  <a:pt x="271" y="548"/>
                  <a:pt x="479" y="1055"/>
                  <a:pt x="771" y="1504"/>
                </a:cubicBezTo>
                <a:cubicBezTo>
                  <a:pt x="980" y="1825"/>
                  <a:pt x="1256" y="2120"/>
                  <a:pt x="1697" y="2120"/>
                </a:cubicBezTo>
                <a:cubicBezTo>
                  <a:pt x="1730" y="2120"/>
                  <a:pt x="1764" y="2119"/>
                  <a:pt x="1798" y="2115"/>
                </a:cubicBezTo>
                <a:cubicBezTo>
                  <a:pt x="2170" y="2079"/>
                  <a:pt x="2282" y="1831"/>
                  <a:pt x="2226" y="1537"/>
                </a:cubicBezTo>
                <a:cubicBezTo>
                  <a:pt x="2071" y="725"/>
                  <a:pt x="1050" y="1"/>
                  <a:pt x="201" y="1"/>
                </a:cubicBezTo>
                <a:close/>
              </a:path>
            </a:pathLst>
          </a:custGeom>
          <a:solidFill>
            <a:srgbClr val="ABE5D9"/>
          </a:solidFill>
          <a:ln cap="flat" cmpd="sng" w="28575">
            <a:solidFill>
              <a:srgbClr val="ABE5D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64"/>
          <p:cNvSpPr txBox="1"/>
          <p:nvPr/>
        </p:nvSpPr>
        <p:spPr>
          <a:xfrm>
            <a:off x="2046717" y="4113408"/>
            <a:ext cx="33195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Esophageal Adenocarcinoma</a:t>
            </a:r>
            <a:endParaRPr b="1" i="0" sz="1800" u="none" cap="none" strike="noStrike">
              <a:solidFill>
                <a:srgbClr val="006D77"/>
              </a:solidFill>
              <a:highlight>
                <a:srgbClr val="EDF9F9"/>
              </a:highlight>
              <a:latin typeface="Lora"/>
              <a:ea typeface="Lora"/>
              <a:cs typeface="Lora"/>
              <a:sym typeface="Lora"/>
            </a:endParaRPr>
          </a:p>
        </p:txBody>
      </p:sp>
      <p:sp>
        <p:nvSpPr>
          <p:cNvPr id="1438" name="Google Shape;1438;p64"/>
          <p:cNvSpPr txBox="1"/>
          <p:nvPr/>
        </p:nvSpPr>
        <p:spPr>
          <a:xfrm>
            <a:off x="542725" y="7784775"/>
            <a:ext cx="6456900" cy="11010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Associated with GERD</a:t>
            </a:r>
            <a:endParaRPr sz="1300">
              <a:solidFill>
                <a:srgbClr val="6AA84F"/>
              </a:solidFill>
              <a:latin typeface="Mada"/>
              <a:ea typeface="Mada"/>
              <a:cs typeface="Mada"/>
              <a:sym typeface="Mada"/>
            </a:endParaRPr>
          </a:p>
          <a:p>
            <a:pPr indent="-311150" lvl="0" marL="457200" marR="0" rtl="0" algn="l">
              <a:lnSpc>
                <a:spcPct val="100000"/>
              </a:lnSpc>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Occurs as consequence of esophageal metaplasia &amp; Barrett’s disease</a:t>
            </a:r>
            <a:endParaRPr sz="1300">
              <a:solidFill>
                <a:srgbClr val="6AA84F"/>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5 - year survival rate varies but can be as good as 70% with polypoid lesions and as poor as 15% with advanced tumors . esophageal adenocarcinoma now accounts for nearly 70% of all esophageal carcinomas diagnosed in Western countries</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There are a number of factors that are responsible for this shift in cell type:</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Western diet leads to obesity.</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Increasing incidence of GERD.</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Increased use of acid-suppression medications</a:t>
            </a:r>
            <a:endParaRPr sz="1300">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0" i="0" lang="en-GB" sz="1300" u="none" cap="none" strike="noStrike">
                <a:solidFill>
                  <a:schemeClr val="dk1"/>
                </a:solidFill>
                <a:latin typeface="Mada"/>
                <a:ea typeface="Mada"/>
                <a:cs typeface="Mada"/>
                <a:sym typeface="Mada"/>
              </a:rPr>
              <a:t>Intake of caffeine, fats, and acidic and spicy foods all lead to decreased tone in the LES and an increase in reflux </a:t>
            </a:r>
            <a:r>
              <a:rPr lang="en-GB" sz="1300">
                <a:solidFill>
                  <a:srgbClr val="999999"/>
                </a:solidFill>
                <a:latin typeface="Mada"/>
                <a:ea typeface="Mada"/>
                <a:cs typeface="Mada"/>
                <a:sym typeface="Mada"/>
              </a:rPr>
              <a:t>→</a:t>
            </a:r>
            <a:r>
              <a:rPr b="0" i="0" lang="en-GB" sz="1300" u="none" cap="none" strike="noStrike">
                <a:solidFill>
                  <a:srgbClr val="999999"/>
                </a:solidFill>
                <a:latin typeface="Mada"/>
                <a:ea typeface="Mada"/>
                <a:cs typeface="Mada"/>
                <a:sym typeface="Mada"/>
              </a:rPr>
              <a:t> increase risk of Barrett’s meta</a:t>
            </a:r>
            <a:r>
              <a:rPr b="0" i="0" lang="en-GB" u="none" cap="none" strike="noStrike">
                <a:solidFill>
                  <a:srgbClr val="999999"/>
                </a:solidFill>
                <a:latin typeface="Mada"/>
                <a:ea typeface="Mada"/>
                <a:cs typeface="Mada"/>
                <a:sym typeface="Mada"/>
              </a:rPr>
              <a:t>plasia.</a:t>
            </a:r>
            <a:endParaRPr>
              <a:solidFill>
                <a:srgbClr val="999999"/>
              </a:solidFill>
              <a:latin typeface="Mada"/>
              <a:ea typeface="Mada"/>
              <a:cs typeface="Mada"/>
              <a:sym typeface="Mada"/>
            </a:endParaRPr>
          </a:p>
        </p:txBody>
      </p:sp>
      <p:sp>
        <p:nvSpPr>
          <p:cNvPr id="1439" name="Google Shape;1439;p64"/>
          <p:cNvSpPr/>
          <p:nvPr/>
        </p:nvSpPr>
        <p:spPr>
          <a:xfrm flipH="1">
            <a:off x="2927272" y="6402616"/>
            <a:ext cx="1379173" cy="438571"/>
          </a:xfrm>
          <a:custGeom>
            <a:rect b="b" l="l" r="r" t="t"/>
            <a:pathLst>
              <a:path extrusionOk="0" h="16015" w="51180">
                <a:moveTo>
                  <a:pt x="18597" y="837"/>
                </a:moveTo>
                <a:cubicBezTo>
                  <a:pt x="18597" y="862"/>
                  <a:pt x="18597" y="862"/>
                  <a:pt x="18597" y="862"/>
                </a:cubicBezTo>
                <a:cubicBezTo>
                  <a:pt x="18597" y="862"/>
                  <a:pt x="18572" y="862"/>
                  <a:pt x="18572" y="837"/>
                </a:cubicBezTo>
                <a:close/>
                <a:moveTo>
                  <a:pt x="3635" y="3018"/>
                </a:moveTo>
                <a:cubicBezTo>
                  <a:pt x="3610" y="3043"/>
                  <a:pt x="3610" y="3043"/>
                  <a:pt x="3610" y="3043"/>
                </a:cubicBezTo>
                <a:cubicBezTo>
                  <a:pt x="3610" y="3018"/>
                  <a:pt x="3610" y="3018"/>
                  <a:pt x="3610" y="3018"/>
                </a:cubicBezTo>
                <a:close/>
                <a:moveTo>
                  <a:pt x="11730" y="3143"/>
                </a:moveTo>
                <a:cubicBezTo>
                  <a:pt x="11730" y="3143"/>
                  <a:pt x="11730" y="3168"/>
                  <a:pt x="11755" y="3168"/>
                </a:cubicBezTo>
                <a:lnTo>
                  <a:pt x="11730" y="3168"/>
                </a:lnTo>
                <a:lnTo>
                  <a:pt x="11730" y="3143"/>
                </a:lnTo>
                <a:close/>
                <a:moveTo>
                  <a:pt x="27294" y="4296"/>
                </a:moveTo>
                <a:cubicBezTo>
                  <a:pt x="27319" y="4321"/>
                  <a:pt x="27319" y="4346"/>
                  <a:pt x="27344" y="4371"/>
                </a:cubicBezTo>
                <a:cubicBezTo>
                  <a:pt x="27319" y="4346"/>
                  <a:pt x="27294" y="4346"/>
                  <a:pt x="27269" y="4346"/>
                </a:cubicBezTo>
                <a:cubicBezTo>
                  <a:pt x="27269" y="4321"/>
                  <a:pt x="27294" y="4321"/>
                  <a:pt x="27294" y="4296"/>
                </a:cubicBezTo>
                <a:close/>
                <a:moveTo>
                  <a:pt x="14312" y="5098"/>
                </a:moveTo>
                <a:cubicBezTo>
                  <a:pt x="14312" y="5123"/>
                  <a:pt x="14287" y="5123"/>
                  <a:pt x="14262" y="5148"/>
                </a:cubicBezTo>
                <a:cubicBezTo>
                  <a:pt x="14262" y="5123"/>
                  <a:pt x="14262" y="5123"/>
                  <a:pt x="14262" y="5098"/>
                </a:cubicBezTo>
                <a:close/>
                <a:moveTo>
                  <a:pt x="18121" y="5674"/>
                </a:moveTo>
                <a:cubicBezTo>
                  <a:pt x="18196" y="5750"/>
                  <a:pt x="18247" y="5800"/>
                  <a:pt x="18272" y="5875"/>
                </a:cubicBezTo>
                <a:cubicBezTo>
                  <a:pt x="18196" y="5850"/>
                  <a:pt x="18121" y="5850"/>
                  <a:pt x="18046" y="5825"/>
                </a:cubicBezTo>
                <a:cubicBezTo>
                  <a:pt x="18046" y="5700"/>
                  <a:pt x="18071" y="5674"/>
                  <a:pt x="18121" y="5674"/>
                </a:cubicBezTo>
                <a:close/>
                <a:moveTo>
                  <a:pt x="30001" y="5875"/>
                </a:moveTo>
                <a:cubicBezTo>
                  <a:pt x="30001" y="5900"/>
                  <a:pt x="30026" y="5925"/>
                  <a:pt x="30026" y="5950"/>
                </a:cubicBezTo>
                <a:cubicBezTo>
                  <a:pt x="29976" y="5950"/>
                  <a:pt x="29951" y="5925"/>
                  <a:pt x="29926" y="5875"/>
                </a:cubicBezTo>
                <a:close/>
                <a:moveTo>
                  <a:pt x="29049" y="6176"/>
                </a:moveTo>
                <a:lnTo>
                  <a:pt x="29049" y="6176"/>
                </a:lnTo>
                <a:cubicBezTo>
                  <a:pt x="29074" y="6201"/>
                  <a:pt x="29099" y="6201"/>
                  <a:pt x="29099" y="6226"/>
                </a:cubicBezTo>
                <a:cubicBezTo>
                  <a:pt x="29099" y="6226"/>
                  <a:pt x="29099" y="6226"/>
                  <a:pt x="29099" y="6251"/>
                </a:cubicBezTo>
                <a:cubicBezTo>
                  <a:pt x="29074" y="6226"/>
                  <a:pt x="29049" y="6201"/>
                  <a:pt x="29049" y="6176"/>
                </a:cubicBezTo>
                <a:close/>
                <a:moveTo>
                  <a:pt x="21029" y="8131"/>
                </a:moveTo>
                <a:cubicBezTo>
                  <a:pt x="21079" y="8156"/>
                  <a:pt x="21104" y="8156"/>
                  <a:pt x="21129" y="8156"/>
                </a:cubicBezTo>
                <a:cubicBezTo>
                  <a:pt x="21129" y="8181"/>
                  <a:pt x="21104" y="8206"/>
                  <a:pt x="21079" y="8256"/>
                </a:cubicBezTo>
                <a:cubicBezTo>
                  <a:pt x="21054" y="8206"/>
                  <a:pt x="21054" y="8181"/>
                  <a:pt x="21029" y="8131"/>
                </a:cubicBezTo>
                <a:close/>
                <a:moveTo>
                  <a:pt x="30828" y="9735"/>
                </a:moveTo>
                <a:cubicBezTo>
                  <a:pt x="30803" y="9760"/>
                  <a:pt x="30778" y="9760"/>
                  <a:pt x="30753" y="9760"/>
                </a:cubicBezTo>
                <a:cubicBezTo>
                  <a:pt x="30778" y="9735"/>
                  <a:pt x="30803" y="9735"/>
                  <a:pt x="30803" y="9735"/>
                </a:cubicBezTo>
                <a:close/>
                <a:moveTo>
                  <a:pt x="9725" y="10336"/>
                </a:moveTo>
                <a:cubicBezTo>
                  <a:pt x="9750" y="10336"/>
                  <a:pt x="9775" y="10336"/>
                  <a:pt x="9800" y="10361"/>
                </a:cubicBezTo>
                <a:cubicBezTo>
                  <a:pt x="9826" y="10386"/>
                  <a:pt x="9826" y="10436"/>
                  <a:pt x="9851" y="10487"/>
                </a:cubicBezTo>
                <a:cubicBezTo>
                  <a:pt x="9800" y="10411"/>
                  <a:pt x="9750" y="10361"/>
                  <a:pt x="9725" y="10336"/>
                </a:cubicBezTo>
                <a:close/>
                <a:moveTo>
                  <a:pt x="11480" y="11138"/>
                </a:moveTo>
                <a:cubicBezTo>
                  <a:pt x="11505" y="11138"/>
                  <a:pt x="11505" y="11138"/>
                  <a:pt x="11530" y="11163"/>
                </a:cubicBezTo>
                <a:lnTo>
                  <a:pt x="11480" y="11163"/>
                </a:lnTo>
                <a:cubicBezTo>
                  <a:pt x="11480" y="11163"/>
                  <a:pt x="11480" y="11138"/>
                  <a:pt x="11480" y="11138"/>
                </a:cubicBezTo>
                <a:close/>
                <a:moveTo>
                  <a:pt x="36517" y="11539"/>
                </a:moveTo>
                <a:cubicBezTo>
                  <a:pt x="36517" y="11539"/>
                  <a:pt x="36518" y="11539"/>
                  <a:pt x="36542" y="11564"/>
                </a:cubicBezTo>
                <a:cubicBezTo>
                  <a:pt x="36517" y="11564"/>
                  <a:pt x="36517" y="11539"/>
                  <a:pt x="36517" y="11539"/>
                </a:cubicBezTo>
                <a:close/>
                <a:moveTo>
                  <a:pt x="24938" y="12166"/>
                </a:moveTo>
                <a:cubicBezTo>
                  <a:pt x="24913" y="12191"/>
                  <a:pt x="24913" y="12191"/>
                  <a:pt x="24913" y="12191"/>
                </a:cubicBezTo>
                <a:lnTo>
                  <a:pt x="24888" y="12191"/>
                </a:lnTo>
                <a:cubicBezTo>
                  <a:pt x="24913" y="12191"/>
                  <a:pt x="24913" y="12191"/>
                  <a:pt x="24938" y="12166"/>
                </a:cubicBezTo>
                <a:close/>
                <a:moveTo>
                  <a:pt x="19876" y="15048"/>
                </a:moveTo>
                <a:cubicBezTo>
                  <a:pt x="19876" y="15073"/>
                  <a:pt x="19851" y="15073"/>
                  <a:pt x="19851" y="15073"/>
                </a:cubicBezTo>
                <a:cubicBezTo>
                  <a:pt x="19851" y="15073"/>
                  <a:pt x="19851" y="15048"/>
                  <a:pt x="19851" y="15048"/>
                </a:cubicBezTo>
                <a:close/>
                <a:moveTo>
                  <a:pt x="12277" y="0"/>
                </a:moveTo>
                <a:cubicBezTo>
                  <a:pt x="11410" y="0"/>
                  <a:pt x="10543" y="13"/>
                  <a:pt x="9675" y="35"/>
                </a:cubicBezTo>
                <a:cubicBezTo>
                  <a:pt x="7670" y="60"/>
                  <a:pt x="5665" y="60"/>
                  <a:pt x="3635" y="85"/>
                </a:cubicBezTo>
                <a:cubicBezTo>
                  <a:pt x="3610" y="111"/>
                  <a:pt x="3585" y="161"/>
                  <a:pt x="3610" y="186"/>
                </a:cubicBezTo>
                <a:lnTo>
                  <a:pt x="3585" y="186"/>
                </a:lnTo>
                <a:cubicBezTo>
                  <a:pt x="3475" y="144"/>
                  <a:pt x="3364" y="126"/>
                  <a:pt x="3250" y="126"/>
                </a:cubicBezTo>
                <a:cubicBezTo>
                  <a:pt x="3156" y="126"/>
                  <a:pt x="3060" y="138"/>
                  <a:pt x="2958" y="161"/>
                </a:cubicBezTo>
                <a:cubicBezTo>
                  <a:pt x="2733" y="186"/>
                  <a:pt x="2507" y="211"/>
                  <a:pt x="2282" y="236"/>
                </a:cubicBezTo>
                <a:cubicBezTo>
                  <a:pt x="2006" y="286"/>
                  <a:pt x="2081" y="436"/>
                  <a:pt x="2181" y="587"/>
                </a:cubicBezTo>
                <a:cubicBezTo>
                  <a:pt x="2317" y="697"/>
                  <a:pt x="2468" y="724"/>
                  <a:pt x="2622" y="724"/>
                </a:cubicBezTo>
                <a:cubicBezTo>
                  <a:pt x="2768" y="724"/>
                  <a:pt x="2917" y="700"/>
                  <a:pt x="3061" y="700"/>
                </a:cubicBezTo>
                <a:cubicBezTo>
                  <a:pt x="3212" y="700"/>
                  <a:pt x="3357" y="727"/>
                  <a:pt x="3485" y="837"/>
                </a:cubicBezTo>
                <a:cubicBezTo>
                  <a:pt x="2908" y="1113"/>
                  <a:pt x="2206" y="1063"/>
                  <a:pt x="1680" y="1489"/>
                </a:cubicBezTo>
                <a:lnTo>
                  <a:pt x="1429" y="1664"/>
                </a:lnTo>
                <a:cubicBezTo>
                  <a:pt x="1279" y="1689"/>
                  <a:pt x="1229" y="1790"/>
                  <a:pt x="1154" y="1915"/>
                </a:cubicBezTo>
                <a:cubicBezTo>
                  <a:pt x="703" y="2717"/>
                  <a:pt x="653" y="3569"/>
                  <a:pt x="627" y="4471"/>
                </a:cubicBezTo>
                <a:cubicBezTo>
                  <a:pt x="477" y="5098"/>
                  <a:pt x="678" y="5750"/>
                  <a:pt x="502" y="6376"/>
                </a:cubicBezTo>
                <a:cubicBezTo>
                  <a:pt x="1" y="6652"/>
                  <a:pt x="226" y="7153"/>
                  <a:pt x="101" y="7554"/>
                </a:cubicBezTo>
                <a:cubicBezTo>
                  <a:pt x="26" y="8206"/>
                  <a:pt x="26" y="8832"/>
                  <a:pt x="101" y="9484"/>
                </a:cubicBezTo>
                <a:cubicBezTo>
                  <a:pt x="126" y="9609"/>
                  <a:pt x="126" y="9735"/>
                  <a:pt x="126" y="9835"/>
                </a:cubicBezTo>
                <a:cubicBezTo>
                  <a:pt x="252" y="10060"/>
                  <a:pt x="126" y="10311"/>
                  <a:pt x="226" y="10512"/>
                </a:cubicBezTo>
                <a:cubicBezTo>
                  <a:pt x="352" y="10988"/>
                  <a:pt x="252" y="11539"/>
                  <a:pt x="653" y="11940"/>
                </a:cubicBezTo>
                <a:cubicBezTo>
                  <a:pt x="742" y="12126"/>
                  <a:pt x="820" y="12191"/>
                  <a:pt x="894" y="12191"/>
                </a:cubicBezTo>
                <a:cubicBezTo>
                  <a:pt x="1060" y="12191"/>
                  <a:pt x="1204" y="11863"/>
                  <a:pt x="1400" y="11863"/>
                </a:cubicBezTo>
                <a:cubicBezTo>
                  <a:pt x="1410" y="11863"/>
                  <a:pt x="1420" y="11863"/>
                  <a:pt x="1429" y="11865"/>
                </a:cubicBezTo>
                <a:cubicBezTo>
                  <a:pt x="1329" y="12091"/>
                  <a:pt x="1605" y="12241"/>
                  <a:pt x="1555" y="12441"/>
                </a:cubicBezTo>
                <a:cubicBezTo>
                  <a:pt x="1028" y="12767"/>
                  <a:pt x="1154" y="13093"/>
                  <a:pt x="1530" y="13394"/>
                </a:cubicBezTo>
                <a:cubicBezTo>
                  <a:pt x="1805" y="13619"/>
                  <a:pt x="2106" y="13720"/>
                  <a:pt x="2457" y="13770"/>
                </a:cubicBezTo>
                <a:cubicBezTo>
                  <a:pt x="2582" y="13820"/>
                  <a:pt x="2683" y="13895"/>
                  <a:pt x="2733" y="14020"/>
                </a:cubicBezTo>
                <a:cubicBezTo>
                  <a:pt x="2658" y="14271"/>
                  <a:pt x="2783" y="14421"/>
                  <a:pt x="3209" y="14647"/>
                </a:cubicBezTo>
                <a:cubicBezTo>
                  <a:pt x="3309" y="14797"/>
                  <a:pt x="3460" y="14747"/>
                  <a:pt x="3610" y="14772"/>
                </a:cubicBezTo>
                <a:cubicBezTo>
                  <a:pt x="3720" y="14838"/>
                  <a:pt x="3835" y="14851"/>
                  <a:pt x="3951" y="14851"/>
                </a:cubicBezTo>
                <a:cubicBezTo>
                  <a:pt x="4024" y="14851"/>
                  <a:pt x="4098" y="14846"/>
                  <a:pt x="4170" y="14846"/>
                </a:cubicBezTo>
                <a:cubicBezTo>
                  <a:pt x="4244" y="14846"/>
                  <a:pt x="4316" y="14851"/>
                  <a:pt x="4387" y="14872"/>
                </a:cubicBezTo>
                <a:lnTo>
                  <a:pt x="4412" y="14872"/>
                </a:lnTo>
                <a:cubicBezTo>
                  <a:pt x="4512" y="14898"/>
                  <a:pt x="4587" y="14898"/>
                  <a:pt x="4688" y="14898"/>
                </a:cubicBezTo>
                <a:lnTo>
                  <a:pt x="5214" y="14898"/>
                </a:lnTo>
                <a:cubicBezTo>
                  <a:pt x="5414" y="14898"/>
                  <a:pt x="5615" y="14923"/>
                  <a:pt x="5790" y="14923"/>
                </a:cubicBezTo>
                <a:cubicBezTo>
                  <a:pt x="5790" y="14948"/>
                  <a:pt x="5790" y="14998"/>
                  <a:pt x="5815" y="15023"/>
                </a:cubicBezTo>
                <a:cubicBezTo>
                  <a:pt x="5976" y="15036"/>
                  <a:pt x="6137" y="15041"/>
                  <a:pt x="6298" y="15041"/>
                </a:cubicBezTo>
                <a:cubicBezTo>
                  <a:pt x="6660" y="15041"/>
                  <a:pt x="7022" y="15017"/>
                  <a:pt x="7382" y="15017"/>
                </a:cubicBezTo>
                <a:cubicBezTo>
                  <a:pt x="7757" y="15017"/>
                  <a:pt x="8129" y="15043"/>
                  <a:pt x="8497" y="15148"/>
                </a:cubicBezTo>
                <a:cubicBezTo>
                  <a:pt x="8447" y="15599"/>
                  <a:pt x="8623" y="15750"/>
                  <a:pt x="9299" y="15775"/>
                </a:cubicBezTo>
                <a:cubicBezTo>
                  <a:pt x="9500" y="15775"/>
                  <a:pt x="9725" y="15800"/>
                  <a:pt x="9926" y="15825"/>
                </a:cubicBezTo>
                <a:cubicBezTo>
                  <a:pt x="10016" y="15870"/>
                  <a:pt x="10115" y="15879"/>
                  <a:pt x="10213" y="15879"/>
                </a:cubicBezTo>
                <a:cubicBezTo>
                  <a:pt x="10278" y="15879"/>
                  <a:pt x="10342" y="15875"/>
                  <a:pt x="10402" y="15875"/>
                </a:cubicBezTo>
                <a:cubicBezTo>
                  <a:pt x="10452" y="15850"/>
                  <a:pt x="10502" y="15850"/>
                  <a:pt x="10552" y="15850"/>
                </a:cubicBezTo>
                <a:cubicBezTo>
                  <a:pt x="10608" y="15868"/>
                  <a:pt x="10667" y="15873"/>
                  <a:pt x="10728" y="15873"/>
                </a:cubicBezTo>
                <a:cubicBezTo>
                  <a:pt x="10795" y="15873"/>
                  <a:pt x="10864" y="15868"/>
                  <a:pt x="10935" y="15868"/>
                </a:cubicBezTo>
                <a:cubicBezTo>
                  <a:pt x="10974" y="15868"/>
                  <a:pt x="11014" y="15869"/>
                  <a:pt x="11054" y="15875"/>
                </a:cubicBezTo>
                <a:cubicBezTo>
                  <a:pt x="11142" y="15879"/>
                  <a:pt x="11230" y="15880"/>
                  <a:pt x="11317" y="15880"/>
                </a:cubicBezTo>
                <a:cubicBezTo>
                  <a:pt x="11539" y="15880"/>
                  <a:pt x="11757" y="15871"/>
                  <a:pt x="11976" y="15871"/>
                </a:cubicBezTo>
                <a:cubicBezTo>
                  <a:pt x="12210" y="15871"/>
                  <a:pt x="12444" y="15882"/>
                  <a:pt x="12683" y="15925"/>
                </a:cubicBezTo>
                <a:cubicBezTo>
                  <a:pt x="12983" y="15925"/>
                  <a:pt x="13259" y="15950"/>
                  <a:pt x="13560" y="15950"/>
                </a:cubicBezTo>
                <a:cubicBezTo>
                  <a:pt x="14016" y="15994"/>
                  <a:pt x="14476" y="16004"/>
                  <a:pt x="14940" y="16004"/>
                </a:cubicBezTo>
                <a:cubicBezTo>
                  <a:pt x="15374" y="16004"/>
                  <a:pt x="15812" y="15995"/>
                  <a:pt x="16250" y="15995"/>
                </a:cubicBezTo>
                <a:cubicBezTo>
                  <a:pt x="16422" y="15995"/>
                  <a:pt x="16595" y="15996"/>
                  <a:pt x="16768" y="16000"/>
                </a:cubicBezTo>
                <a:cubicBezTo>
                  <a:pt x="16793" y="15975"/>
                  <a:pt x="16843" y="15950"/>
                  <a:pt x="16893" y="15925"/>
                </a:cubicBezTo>
                <a:lnTo>
                  <a:pt x="22457" y="15925"/>
                </a:lnTo>
                <a:cubicBezTo>
                  <a:pt x="22482" y="15900"/>
                  <a:pt x="22532" y="15875"/>
                  <a:pt x="22557" y="15875"/>
                </a:cubicBezTo>
                <a:cubicBezTo>
                  <a:pt x="22557" y="15900"/>
                  <a:pt x="22557" y="15950"/>
                  <a:pt x="22557" y="16000"/>
                </a:cubicBezTo>
                <a:lnTo>
                  <a:pt x="22683" y="16000"/>
                </a:lnTo>
                <a:cubicBezTo>
                  <a:pt x="22764" y="15997"/>
                  <a:pt x="22846" y="15996"/>
                  <a:pt x="22928" y="15996"/>
                </a:cubicBezTo>
                <a:cubicBezTo>
                  <a:pt x="23251" y="15996"/>
                  <a:pt x="23579" y="16015"/>
                  <a:pt x="23910" y="16015"/>
                </a:cubicBezTo>
                <a:cubicBezTo>
                  <a:pt x="24193" y="16015"/>
                  <a:pt x="24478" y="16001"/>
                  <a:pt x="24763" y="15950"/>
                </a:cubicBezTo>
                <a:lnTo>
                  <a:pt x="25765" y="15925"/>
                </a:lnTo>
                <a:cubicBezTo>
                  <a:pt x="25840" y="15879"/>
                  <a:pt x="25925" y="15870"/>
                  <a:pt x="26013" y="15870"/>
                </a:cubicBezTo>
                <a:cubicBezTo>
                  <a:pt x="26063" y="15870"/>
                  <a:pt x="26114" y="15873"/>
                  <a:pt x="26164" y="15873"/>
                </a:cubicBezTo>
                <a:cubicBezTo>
                  <a:pt x="26263" y="15873"/>
                  <a:pt x="26359" y="15862"/>
                  <a:pt x="26442" y="15800"/>
                </a:cubicBezTo>
                <a:cubicBezTo>
                  <a:pt x="26442" y="15800"/>
                  <a:pt x="26442" y="15775"/>
                  <a:pt x="26442" y="15775"/>
                </a:cubicBezTo>
                <a:cubicBezTo>
                  <a:pt x="26492" y="15800"/>
                  <a:pt x="26542" y="15825"/>
                  <a:pt x="26593" y="15875"/>
                </a:cubicBezTo>
                <a:cubicBezTo>
                  <a:pt x="26653" y="15871"/>
                  <a:pt x="26713" y="15870"/>
                  <a:pt x="26773" y="15870"/>
                </a:cubicBezTo>
                <a:cubicBezTo>
                  <a:pt x="26927" y="15870"/>
                  <a:pt x="27080" y="15879"/>
                  <a:pt x="27236" y="15879"/>
                </a:cubicBezTo>
                <a:cubicBezTo>
                  <a:pt x="27403" y="15879"/>
                  <a:pt x="27572" y="15868"/>
                  <a:pt x="27745" y="15825"/>
                </a:cubicBezTo>
                <a:cubicBezTo>
                  <a:pt x="27846" y="15825"/>
                  <a:pt x="27971" y="15800"/>
                  <a:pt x="28096" y="15800"/>
                </a:cubicBezTo>
                <a:cubicBezTo>
                  <a:pt x="28244" y="15748"/>
                  <a:pt x="28394" y="15735"/>
                  <a:pt x="28545" y="15735"/>
                </a:cubicBezTo>
                <a:cubicBezTo>
                  <a:pt x="28698" y="15735"/>
                  <a:pt x="28851" y="15748"/>
                  <a:pt x="29003" y="15748"/>
                </a:cubicBezTo>
                <a:cubicBezTo>
                  <a:pt x="29137" y="15748"/>
                  <a:pt x="29269" y="15738"/>
                  <a:pt x="29400" y="15700"/>
                </a:cubicBezTo>
                <a:lnTo>
                  <a:pt x="29650" y="15674"/>
                </a:lnTo>
                <a:cubicBezTo>
                  <a:pt x="29771" y="15623"/>
                  <a:pt x="29896" y="15609"/>
                  <a:pt x="30020" y="15609"/>
                </a:cubicBezTo>
                <a:cubicBezTo>
                  <a:pt x="30145" y="15609"/>
                  <a:pt x="30270" y="15623"/>
                  <a:pt x="30392" y="15623"/>
                </a:cubicBezTo>
                <a:cubicBezTo>
                  <a:pt x="30499" y="15623"/>
                  <a:pt x="30603" y="15613"/>
                  <a:pt x="30703" y="15574"/>
                </a:cubicBezTo>
                <a:cubicBezTo>
                  <a:pt x="30778" y="15549"/>
                  <a:pt x="30853" y="15549"/>
                  <a:pt x="30928" y="15549"/>
                </a:cubicBezTo>
                <a:cubicBezTo>
                  <a:pt x="31019" y="15495"/>
                  <a:pt x="31116" y="15483"/>
                  <a:pt x="31215" y="15483"/>
                </a:cubicBezTo>
                <a:cubicBezTo>
                  <a:pt x="31291" y="15483"/>
                  <a:pt x="31368" y="15490"/>
                  <a:pt x="31444" y="15490"/>
                </a:cubicBezTo>
                <a:cubicBezTo>
                  <a:pt x="31543" y="15490"/>
                  <a:pt x="31640" y="15478"/>
                  <a:pt x="31730" y="15424"/>
                </a:cubicBezTo>
                <a:lnTo>
                  <a:pt x="31781" y="15399"/>
                </a:lnTo>
                <a:lnTo>
                  <a:pt x="31856" y="15424"/>
                </a:lnTo>
                <a:cubicBezTo>
                  <a:pt x="31881" y="15399"/>
                  <a:pt x="31906" y="15374"/>
                  <a:pt x="31906" y="15349"/>
                </a:cubicBezTo>
                <a:lnTo>
                  <a:pt x="31956" y="15349"/>
                </a:lnTo>
                <a:cubicBezTo>
                  <a:pt x="32044" y="15349"/>
                  <a:pt x="32138" y="15361"/>
                  <a:pt x="32232" y="15361"/>
                </a:cubicBezTo>
                <a:cubicBezTo>
                  <a:pt x="32326" y="15361"/>
                  <a:pt x="32420" y="15349"/>
                  <a:pt x="32507" y="15299"/>
                </a:cubicBezTo>
                <a:cubicBezTo>
                  <a:pt x="34938" y="15023"/>
                  <a:pt x="37244" y="14296"/>
                  <a:pt x="39600" y="13720"/>
                </a:cubicBezTo>
                <a:cubicBezTo>
                  <a:pt x="40703" y="13544"/>
                  <a:pt x="41756" y="13193"/>
                  <a:pt x="42858" y="12993"/>
                </a:cubicBezTo>
                <a:cubicBezTo>
                  <a:pt x="43811" y="12792"/>
                  <a:pt x="44788" y="12617"/>
                  <a:pt x="45690" y="12216"/>
                </a:cubicBezTo>
                <a:cubicBezTo>
                  <a:pt x="46492" y="12166"/>
                  <a:pt x="47219" y="11865"/>
                  <a:pt x="47971" y="11589"/>
                </a:cubicBezTo>
                <a:cubicBezTo>
                  <a:pt x="48247" y="11489"/>
                  <a:pt x="48648" y="11439"/>
                  <a:pt x="48773" y="11038"/>
                </a:cubicBezTo>
                <a:lnTo>
                  <a:pt x="48873" y="11038"/>
                </a:lnTo>
                <a:cubicBezTo>
                  <a:pt x="49099" y="10712"/>
                  <a:pt x="48873" y="10562"/>
                  <a:pt x="48648" y="10386"/>
                </a:cubicBezTo>
                <a:cubicBezTo>
                  <a:pt x="48548" y="10336"/>
                  <a:pt x="48472" y="10286"/>
                  <a:pt x="48397" y="10236"/>
                </a:cubicBezTo>
                <a:cubicBezTo>
                  <a:pt x="48522" y="10010"/>
                  <a:pt x="48773" y="9785"/>
                  <a:pt x="48497" y="9509"/>
                </a:cubicBezTo>
                <a:cubicBezTo>
                  <a:pt x="48548" y="9409"/>
                  <a:pt x="48598" y="9334"/>
                  <a:pt x="48648" y="9258"/>
                </a:cubicBezTo>
                <a:cubicBezTo>
                  <a:pt x="48823" y="9233"/>
                  <a:pt x="48974" y="9208"/>
                  <a:pt x="49149" y="9208"/>
                </a:cubicBezTo>
                <a:cubicBezTo>
                  <a:pt x="49450" y="9208"/>
                  <a:pt x="49751" y="9208"/>
                  <a:pt x="50026" y="9233"/>
                </a:cubicBezTo>
                <a:cubicBezTo>
                  <a:pt x="50130" y="9171"/>
                  <a:pt x="50243" y="9160"/>
                  <a:pt x="50357" y="9160"/>
                </a:cubicBezTo>
                <a:cubicBezTo>
                  <a:pt x="50416" y="9160"/>
                  <a:pt x="50475" y="9163"/>
                  <a:pt x="50533" y="9163"/>
                </a:cubicBezTo>
                <a:cubicBezTo>
                  <a:pt x="50635" y="9163"/>
                  <a:pt x="50735" y="9155"/>
                  <a:pt x="50828" y="9108"/>
                </a:cubicBezTo>
                <a:cubicBezTo>
                  <a:pt x="51129" y="8857"/>
                  <a:pt x="51179" y="8682"/>
                  <a:pt x="50753" y="8456"/>
                </a:cubicBezTo>
                <a:cubicBezTo>
                  <a:pt x="50152" y="8131"/>
                  <a:pt x="49525" y="8256"/>
                  <a:pt x="48898" y="8181"/>
                </a:cubicBezTo>
                <a:cubicBezTo>
                  <a:pt x="48725" y="8137"/>
                  <a:pt x="48551" y="8127"/>
                  <a:pt x="48379" y="8127"/>
                </a:cubicBezTo>
                <a:cubicBezTo>
                  <a:pt x="48218" y="8127"/>
                  <a:pt x="48059" y="8136"/>
                  <a:pt x="47903" y="8136"/>
                </a:cubicBezTo>
                <a:cubicBezTo>
                  <a:pt x="47842" y="8136"/>
                  <a:pt x="47781" y="8135"/>
                  <a:pt x="47720" y="8131"/>
                </a:cubicBezTo>
                <a:lnTo>
                  <a:pt x="47645" y="8131"/>
                </a:lnTo>
                <a:cubicBezTo>
                  <a:pt x="47645" y="8106"/>
                  <a:pt x="47620" y="8080"/>
                  <a:pt x="47595" y="8080"/>
                </a:cubicBezTo>
                <a:cubicBezTo>
                  <a:pt x="47457" y="8067"/>
                  <a:pt x="47318" y="8062"/>
                  <a:pt x="47180" y="8062"/>
                </a:cubicBezTo>
                <a:cubicBezTo>
                  <a:pt x="46868" y="8062"/>
                  <a:pt x="46556" y="8086"/>
                  <a:pt x="46247" y="8086"/>
                </a:cubicBezTo>
                <a:cubicBezTo>
                  <a:pt x="45925" y="8086"/>
                  <a:pt x="45605" y="8060"/>
                  <a:pt x="45289" y="7955"/>
                </a:cubicBezTo>
                <a:cubicBezTo>
                  <a:pt x="45791" y="7579"/>
                  <a:pt x="45490" y="7354"/>
                  <a:pt x="45164" y="7153"/>
                </a:cubicBezTo>
                <a:cubicBezTo>
                  <a:pt x="44871" y="7110"/>
                  <a:pt x="44573" y="7099"/>
                  <a:pt x="44275" y="7099"/>
                </a:cubicBezTo>
                <a:cubicBezTo>
                  <a:pt x="43995" y="7099"/>
                  <a:pt x="43714" y="7108"/>
                  <a:pt x="43436" y="7108"/>
                </a:cubicBezTo>
                <a:cubicBezTo>
                  <a:pt x="43327" y="7108"/>
                  <a:pt x="43217" y="7107"/>
                  <a:pt x="43109" y="7103"/>
                </a:cubicBezTo>
                <a:cubicBezTo>
                  <a:pt x="43034" y="7128"/>
                  <a:pt x="42984" y="7128"/>
                  <a:pt x="42959" y="7178"/>
                </a:cubicBezTo>
                <a:cubicBezTo>
                  <a:pt x="42943" y="7147"/>
                  <a:pt x="42918" y="7126"/>
                  <a:pt x="42889" y="7126"/>
                </a:cubicBezTo>
                <a:cubicBezTo>
                  <a:pt x="42872" y="7126"/>
                  <a:pt x="42852" y="7134"/>
                  <a:pt x="42833" y="7153"/>
                </a:cubicBezTo>
                <a:cubicBezTo>
                  <a:pt x="42558" y="7153"/>
                  <a:pt x="42257" y="7153"/>
                  <a:pt x="41956" y="7178"/>
                </a:cubicBezTo>
                <a:cubicBezTo>
                  <a:pt x="41766" y="7226"/>
                  <a:pt x="41568" y="7237"/>
                  <a:pt x="41369" y="7237"/>
                </a:cubicBezTo>
                <a:cubicBezTo>
                  <a:pt x="41184" y="7237"/>
                  <a:pt x="40998" y="7227"/>
                  <a:pt x="40815" y="7227"/>
                </a:cubicBezTo>
                <a:cubicBezTo>
                  <a:pt x="40675" y="7227"/>
                  <a:pt x="40537" y="7233"/>
                  <a:pt x="40402" y="7253"/>
                </a:cubicBezTo>
                <a:cubicBezTo>
                  <a:pt x="40402" y="7278"/>
                  <a:pt x="40377" y="7278"/>
                  <a:pt x="40377" y="7304"/>
                </a:cubicBezTo>
                <a:cubicBezTo>
                  <a:pt x="39926" y="7278"/>
                  <a:pt x="39450" y="7278"/>
                  <a:pt x="38999" y="7278"/>
                </a:cubicBezTo>
                <a:cubicBezTo>
                  <a:pt x="38974" y="7253"/>
                  <a:pt x="38948" y="7203"/>
                  <a:pt x="38948" y="7178"/>
                </a:cubicBezTo>
                <a:cubicBezTo>
                  <a:pt x="38898" y="7178"/>
                  <a:pt x="38848" y="7184"/>
                  <a:pt x="38801" y="7184"/>
                </a:cubicBezTo>
                <a:cubicBezTo>
                  <a:pt x="38706" y="7184"/>
                  <a:pt x="38623" y="7162"/>
                  <a:pt x="38573" y="7028"/>
                </a:cubicBezTo>
                <a:cubicBezTo>
                  <a:pt x="38798" y="6953"/>
                  <a:pt x="39024" y="6877"/>
                  <a:pt x="39224" y="6777"/>
                </a:cubicBezTo>
                <a:cubicBezTo>
                  <a:pt x="39525" y="6577"/>
                  <a:pt x="39650" y="6351"/>
                  <a:pt x="39475" y="6000"/>
                </a:cubicBezTo>
                <a:cubicBezTo>
                  <a:pt x="39349" y="5950"/>
                  <a:pt x="39349" y="5850"/>
                  <a:pt x="39349" y="5750"/>
                </a:cubicBezTo>
                <a:cubicBezTo>
                  <a:pt x="39450" y="5624"/>
                  <a:pt x="39550" y="5499"/>
                  <a:pt x="39625" y="5349"/>
                </a:cubicBezTo>
                <a:cubicBezTo>
                  <a:pt x="39675" y="5324"/>
                  <a:pt x="39725" y="5299"/>
                  <a:pt x="39750" y="5248"/>
                </a:cubicBezTo>
                <a:cubicBezTo>
                  <a:pt x="39813" y="5273"/>
                  <a:pt x="39876" y="5292"/>
                  <a:pt x="39938" y="5292"/>
                </a:cubicBezTo>
                <a:cubicBezTo>
                  <a:pt x="40001" y="5292"/>
                  <a:pt x="40064" y="5273"/>
                  <a:pt x="40126" y="5223"/>
                </a:cubicBezTo>
                <a:cubicBezTo>
                  <a:pt x="40151" y="5198"/>
                  <a:pt x="40151" y="5198"/>
                  <a:pt x="40151" y="5173"/>
                </a:cubicBezTo>
                <a:cubicBezTo>
                  <a:pt x="40202" y="5223"/>
                  <a:pt x="40227" y="5248"/>
                  <a:pt x="40277" y="5299"/>
                </a:cubicBezTo>
                <a:cubicBezTo>
                  <a:pt x="40357" y="5294"/>
                  <a:pt x="40438" y="5293"/>
                  <a:pt x="40520" y="5293"/>
                </a:cubicBezTo>
                <a:cubicBezTo>
                  <a:pt x="40726" y="5293"/>
                  <a:pt x="40936" y="5302"/>
                  <a:pt x="41144" y="5302"/>
                </a:cubicBezTo>
                <a:cubicBezTo>
                  <a:pt x="41367" y="5302"/>
                  <a:pt x="41589" y="5292"/>
                  <a:pt x="41806" y="5248"/>
                </a:cubicBezTo>
                <a:cubicBezTo>
                  <a:pt x="41906" y="5223"/>
                  <a:pt x="42031" y="5223"/>
                  <a:pt x="42157" y="5223"/>
                </a:cubicBezTo>
                <a:cubicBezTo>
                  <a:pt x="42238" y="5172"/>
                  <a:pt x="42329" y="5163"/>
                  <a:pt x="42422" y="5163"/>
                </a:cubicBezTo>
                <a:cubicBezTo>
                  <a:pt x="42476" y="5163"/>
                  <a:pt x="42531" y="5166"/>
                  <a:pt x="42586" y="5166"/>
                </a:cubicBezTo>
                <a:cubicBezTo>
                  <a:pt x="42669" y="5166"/>
                  <a:pt x="42753" y="5159"/>
                  <a:pt x="42833" y="5123"/>
                </a:cubicBezTo>
                <a:cubicBezTo>
                  <a:pt x="43309" y="4948"/>
                  <a:pt x="43811" y="4772"/>
                  <a:pt x="44312" y="4597"/>
                </a:cubicBezTo>
                <a:cubicBezTo>
                  <a:pt x="44125" y="4352"/>
                  <a:pt x="43905" y="4322"/>
                  <a:pt x="43685" y="4322"/>
                </a:cubicBezTo>
                <a:cubicBezTo>
                  <a:pt x="43614" y="4322"/>
                  <a:pt x="43543" y="4325"/>
                  <a:pt x="43473" y="4325"/>
                </a:cubicBezTo>
                <a:cubicBezTo>
                  <a:pt x="43383" y="4325"/>
                  <a:pt x="43294" y="4320"/>
                  <a:pt x="43209" y="4296"/>
                </a:cubicBezTo>
                <a:cubicBezTo>
                  <a:pt x="42950" y="4263"/>
                  <a:pt x="42687" y="4252"/>
                  <a:pt x="42422" y="4252"/>
                </a:cubicBezTo>
                <a:cubicBezTo>
                  <a:pt x="41991" y="4252"/>
                  <a:pt x="41556" y="4280"/>
                  <a:pt x="41125" y="4280"/>
                </a:cubicBezTo>
                <a:cubicBezTo>
                  <a:pt x="40823" y="4280"/>
                  <a:pt x="40522" y="4266"/>
                  <a:pt x="40227" y="4221"/>
                </a:cubicBezTo>
                <a:cubicBezTo>
                  <a:pt x="40151" y="4196"/>
                  <a:pt x="40076" y="4196"/>
                  <a:pt x="40001" y="4196"/>
                </a:cubicBezTo>
                <a:cubicBezTo>
                  <a:pt x="39910" y="4139"/>
                  <a:pt x="39819" y="4123"/>
                  <a:pt x="39728" y="4123"/>
                </a:cubicBezTo>
                <a:cubicBezTo>
                  <a:pt x="39618" y="4123"/>
                  <a:pt x="39509" y="4146"/>
                  <a:pt x="39400" y="4146"/>
                </a:cubicBezTo>
                <a:cubicBezTo>
                  <a:pt x="39375" y="4146"/>
                  <a:pt x="39375" y="4171"/>
                  <a:pt x="39349" y="4196"/>
                </a:cubicBezTo>
                <a:cubicBezTo>
                  <a:pt x="39324" y="4121"/>
                  <a:pt x="39249" y="4121"/>
                  <a:pt x="39199" y="4070"/>
                </a:cubicBezTo>
                <a:cubicBezTo>
                  <a:pt x="39191" y="4079"/>
                  <a:pt x="39180" y="4082"/>
                  <a:pt x="39168" y="4082"/>
                </a:cubicBezTo>
                <a:cubicBezTo>
                  <a:pt x="39143" y="4082"/>
                  <a:pt x="39116" y="4070"/>
                  <a:pt x="39099" y="4070"/>
                </a:cubicBezTo>
                <a:cubicBezTo>
                  <a:pt x="39026" y="4016"/>
                  <a:pt x="38947" y="4004"/>
                  <a:pt x="38867" y="4004"/>
                </a:cubicBezTo>
                <a:cubicBezTo>
                  <a:pt x="38805" y="4004"/>
                  <a:pt x="38741" y="4011"/>
                  <a:pt x="38679" y="4011"/>
                </a:cubicBezTo>
                <a:cubicBezTo>
                  <a:pt x="38599" y="4011"/>
                  <a:pt x="38520" y="3999"/>
                  <a:pt x="38447" y="3945"/>
                </a:cubicBezTo>
                <a:cubicBezTo>
                  <a:pt x="38372" y="3895"/>
                  <a:pt x="38297" y="3845"/>
                  <a:pt x="38197" y="3820"/>
                </a:cubicBezTo>
                <a:cubicBezTo>
                  <a:pt x="38247" y="3770"/>
                  <a:pt x="38272" y="3720"/>
                  <a:pt x="38322" y="3669"/>
                </a:cubicBezTo>
                <a:cubicBezTo>
                  <a:pt x="38372" y="3168"/>
                  <a:pt x="37921" y="3043"/>
                  <a:pt x="37670" y="2817"/>
                </a:cubicBezTo>
                <a:cubicBezTo>
                  <a:pt x="37370" y="2517"/>
                  <a:pt x="37019" y="2391"/>
                  <a:pt x="36643" y="2316"/>
                </a:cubicBezTo>
                <a:lnTo>
                  <a:pt x="36618" y="2316"/>
                </a:lnTo>
                <a:cubicBezTo>
                  <a:pt x="36618" y="2316"/>
                  <a:pt x="36618" y="2291"/>
                  <a:pt x="36618" y="2291"/>
                </a:cubicBezTo>
                <a:cubicBezTo>
                  <a:pt x="36417" y="2241"/>
                  <a:pt x="36217" y="2191"/>
                  <a:pt x="36016" y="2141"/>
                </a:cubicBezTo>
                <a:cubicBezTo>
                  <a:pt x="35991" y="2065"/>
                  <a:pt x="35916" y="2040"/>
                  <a:pt x="35841" y="2015"/>
                </a:cubicBezTo>
                <a:cubicBezTo>
                  <a:pt x="35825" y="2016"/>
                  <a:pt x="35810" y="2017"/>
                  <a:pt x="35794" y="2017"/>
                </a:cubicBezTo>
                <a:cubicBezTo>
                  <a:pt x="35395" y="2017"/>
                  <a:pt x="35071" y="1735"/>
                  <a:pt x="34677" y="1735"/>
                </a:cubicBezTo>
                <a:cubicBezTo>
                  <a:pt x="34647" y="1735"/>
                  <a:pt x="34618" y="1736"/>
                  <a:pt x="34588" y="1740"/>
                </a:cubicBezTo>
                <a:cubicBezTo>
                  <a:pt x="34437" y="1564"/>
                  <a:pt x="34187" y="1689"/>
                  <a:pt x="34036" y="1539"/>
                </a:cubicBezTo>
                <a:cubicBezTo>
                  <a:pt x="33977" y="1441"/>
                  <a:pt x="33895" y="1420"/>
                  <a:pt x="33806" y="1420"/>
                </a:cubicBezTo>
                <a:cubicBezTo>
                  <a:pt x="33739" y="1420"/>
                  <a:pt x="33669" y="1432"/>
                  <a:pt x="33602" y="1432"/>
                </a:cubicBezTo>
                <a:cubicBezTo>
                  <a:pt x="33531" y="1432"/>
                  <a:pt x="33464" y="1418"/>
                  <a:pt x="33410" y="1364"/>
                </a:cubicBezTo>
                <a:cubicBezTo>
                  <a:pt x="33337" y="1309"/>
                  <a:pt x="33258" y="1298"/>
                  <a:pt x="33177" y="1298"/>
                </a:cubicBezTo>
                <a:cubicBezTo>
                  <a:pt x="33115" y="1298"/>
                  <a:pt x="33052" y="1304"/>
                  <a:pt x="32990" y="1304"/>
                </a:cubicBezTo>
                <a:cubicBezTo>
                  <a:pt x="32909" y="1304"/>
                  <a:pt x="32830" y="1293"/>
                  <a:pt x="32758" y="1238"/>
                </a:cubicBezTo>
                <a:cubicBezTo>
                  <a:pt x="32708" y="1171"/>
                  <a:pt x="32635" y="1160"/>
                  <a:pt x="32556" y="1160"/>
                </a:cubicBezTo>
                <a:cubicBezTo>
                  <a:pt x="32516" y="1160"/>
                  <a:pt x="32474" y="1163"/>
                  <a:pt x="32432" y="1163"/>
                </a:cubicBezTo>
                <a:cubicBezTo>
                  <a:pt x="32407" y="1188"/>
                  <a:pt x="32357" y="1188"/>
                  <a:pt x="32332" y="1213"/>
                </a:cubicBezTo>
                <a:cubicBezTo>
                  <a:pt x="32232" y="1138"/>
                  <a:pt x="32106" y="1163"/>
                  <a:pt x="31981" y="1113"/>
                </a:cubicBezTo>
                <a:cubicBezTo>
                  <a:pt x="31968" y="1126"/>
                  <a:pt x="31950" y="1132"/>
                  <a:pt x="31928" y="1132"/>
                </a:cubicBezTo>
                <a:cubicBezTo>
                  <a:pt x="31906" y="1132"/>
                  <a:pt x="31881" y="1126"/>
                  <a:pt x="31856" y="1113"/>
                </a:cubicBezTo>
                <a:cubicBezTo>
                  <a:pt x="31758" y="1051"/>
                  <a:pt x="31650" y="1036"/>
                  <a:pt x="31539" y="1036"/>
                </a:cubicBezTo>
                <a:cubicBezTo>
                  <a:pt x="31437" y="1036"/>
                  <a:pt x="31333" y="1048"/>
                  <a:pt x="31229" y="1048"/>
                </a:cubicBezTo>
                <a:cubicBezTo>
                  <a:pt x="31127" y="1048"/>
                  <a:pt x="31025" y="1036"/>
                  <a:pt x="30928" y="988"/>
                </a:cubicBezTo>
                <a:cubicBezTo>
                  <a:pt x="30853" y="988"/>
                  <a:pt x="30778" y="963"/>
                  <a:pt x="30703" y="963"/>
                </a:cubicBezTo>
                <a:cubicBezTo>
                  <a:pt x="30575" y="916"/>
                  <a:pt x="30441" y="897"/>
                  <a:pt x="30305" y="897"/>
                </a:cubicBezTo>
                <a:cubicBezTo>
                  <a:pt x="30148" y="897"/>
                  <a:pt x="29987" y="922"/>
                  <a:pt x="29826" y="963"/>
                </a:cubicBezTo>
                <a:cubicBezTo>
                  <a:pt x="29826" y="913"/>
                  <a:pt x="29826" y="862"/>
                  <a:pt x="29750" y="862"/>
                </a:cubicBezTo>
                <a:cubicBezTo>
                  <a:pt x="29738" y="875"/>
                  <a:pt x="29725" y="881"/>
                  <a:pt x="29713" y="881"/>
                </a:cubicBezTo>
                <a:cubicBezTo>
                  <a:pt x="29700" y="881"/>
                  <a:pt x="29688" y="875"/>
                  <a:pt x="29675" y="862"/>
                </a:cubicBezTo>
                <a:cubicBezTo>
                  <a:pt x="29495" y="785"/>
                  <a:pt x="29307" y="767"/>
                  <a:pt x="29115" y="767"/>
                </a:cubicBezTo>
                <a:cubicBezTo>
                  <a:pt x="28938" y="767"/>
                  <a:pt x="28758" y="783"/>
                  <a:pt x="28581" y="783"/>
                </a:cubicBezTo>
                <a:cubicBezTo>
                  <a:pt x="28390" y="783"/>
                  <a:pt x="28201" y="764"/>
                  <a:pt x="28021" y="687"/>
                </a:cubicBezTo>
                <a:cubicBezTo>
                  <a:pt x="28046" y="662"/>
                  <a:pt x="28021" y="612"/>
                  <a:pt x="27996" y="587"/>
                </a:cubicBezTo>
                <a:lnTo>
                  <a:pt x="20076" y="587"/>
                </a:lnTo>
                <a:cubicBezTo>
                  <a:pt x="19958" y="587"/>
                  <a:pt x="19835" y="609"/>
                  <a:pt x="19716" y="609"/>
                </a:cubicBezTo>
                <a:cubicBezTo>
                  <a:pt x="19583" y="609"/>
                  <a:pt x="19456" y="581"/>
                  <a:pt x="19349" y="461"/>
                </a:cubicBezTo>
                <a:cubicBezTo>
                  <a:pt x="19335" y="232"/>
                  <a:pt x="19231" y="200"/>
                  <a:pt x="19106" y="200"/>
                </a:cubicBezTo>
                <a:cubicBezTo>
                  <a:pt x="19057" y="200"/>
                  <a:pt x="19004" y="205"/>
                  <a:pt x="18952" y="205"/>
                </a:cubicBezTo>
                <a:cubicBezTo>
                  <a:pt x="18907" y="205"/>
                  <a:pt x="18863" y="201"/>
                  <a:pt x="18823" y="186"/>
                </a:cubicBezTo>
                <a:cubicBezTo>
                  <a:pt x="18718" y="142"/>
                  <a:pt x="18610" y="132"/>
                  <a:pt x="18501" y="132"/>
                </a:cubicBezTo>
                <a:cubicBezTo>
                  <a:pt x="18407" y="132"/>
                  <a:pt x="18312" y="139"/>
                  <a:pt x="18218" y="139"/>
                </a:cubicBezTo>
                <a:cubicBezTo>
                  <a:pt x="18109" y="139"/>
                  <a:pt x="18001" y="129"/>
                  <a:pt x="17896" y="85"/>
                </a:cubicBezTo>
                <a:cubicBezTo>
                  <a:pt x="17094" y="60"/>
                  <a:pt x="16292" y="60"/>
                  <a:pt x="15465" y="60"/>
                </a:cubicBezTo>
                <a:cubicBezTo>
                  <a:pt x="14402" y="19"/>
                  <a:pt x="13340" y="0"/>
                  <a:pt x="12277" y="0"/>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64"/>
          <p:cNvSpPr/>
          <p:nvPr/>
        </p:nvSpPr>
        <p:spPr>
          <a:xfrm>
            <a:off x="1233759" y="5890997"/>
            <a:ext cx="1230551" cy="468691"/>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64"/>
          <p:cNvSpPr txBox="1"/>
          <p:nvPr/>
        </p:nvSpPr>
        <p:spPr>
          <a:xfrm>
            <a:off x="2698675" y="6402613"/>
            <a:ext cx="2018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Barrett’s</a:t>
            </a:r>
            <a:endParaRPr b="1">
              <a:latin typeface="Mada"/>
              <a:ea typeface="Mada"/>
              <a:cs typeface="Mada"/>
              <a:sym typeface="Mada"/>
            </a:endParaRPr>
          </a:p>
        </p:txBody>
      </p:sp>
      <p:sp>
        <p:nvSpPr>
          <p:cNvPr id="1442" name="Google Shape;1442;p64"/>
          <p:cNvSpPr txBox="1"/>
          <p:nvPr/>
        </p:nvSpPr>
        <p:spPr>
          <a:xfrm>
            <a:off x="991938" y="5929449"/>
            <a:ext cx="1568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High acidity</a:t>
            </a:r>
            <a:endParaRPr b="1">
              <a:latin typeface="Mada"/>
              <a:ea typeface="Mada"/>
              <a:cs typeface="Mada"/>
              <a:sym typeface="Mada"/>
            </a:endParaRPr>
          </a:p>
        </p:txBody>
      </p:sp>
      <p:sp>
        <p:nvSpPr>
          <p:cNvPr id="1443" name="Google Shape;1443;p64"/>
          <p:cNvSpPr/>
          <p:nvPr/>
        </p:nvSpPr>
        <p:spPr>
          <a:xfrm>
            <a:off x="3330656" y="5397450"/>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64"/>
          <p:cNvSpPr/>
          <p:nvPr/>
        </p:nvSpPr>
        <p:spPr>
          <a:xfrm>
            <a:off x="5305986" y="4824572"/>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64"/>
          <p:cNvSpPr/>
          <p:nvPr/>
        </p:nvSpPr>
        <p:spPr>
          <a:xfrm flipH="1">
            <a:off x="5056975" y="5814797"/>
            <a:ext cx="1230551" cy="468691"/>
          </a:xfrm>
          <a:custGeom>
            <a:rect b="b" l="l" r="r" t="t"/>
            <a:pathLst>
              <a:path extrusionOk="0" h="15999" w="42683">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64"/>
          <p:cNvSpPr/>
          <p:nvPr/>
        </p:nvSpPr>
        <p:spPr>
          <a:xfrm>
            <a:off x="1376431" y="4900772"/>
            <a:ext cx="849867" cy="777947"/>
          </a:xfrm>
          <a:custGeom>
            <a:rect b="b" l="l" r="r" t="t"/>
            <a:pathLst>
              <a:path extrusionOk="0" h="2497" w="2772">
                <a:moveTo>
                  <a:pt x="1439" y="0"/>
                </a:moveTo>
                <a:cubicBezTo>
                  <a:pt x="946" y="0"/>
                  <a:pt x="449" y="272"/>
                  <a:pt x="271" y="807"/>
                </a:cubicBezTo>
                <a:cubicBezTo>
                  <a:pt x="0" y="1652"/>
                  <a:pt x="665" y="2497"/>
                  <a:pt x="1441" y="2497"/>
                </a:cubicBezTo>
                <a:cubicBezTo>
                  <a:pt x="1647" y="2497"/>
                  <a:pt x="1860" y="2438"/>
                  <a:pt x="2066" y="2303"/>
                </a:cubicBezTo>
                <a:lnTo>
                  <a:pt x="2152" y="2303"/>
                </a:lnTo>
                <a:cubicBezTo>
                  <a:pt x="2601" y="1961"/>
                  <a:pt x="2772" y="1427"/>
                  <a:pt x="2601" y="893"/>
                </a:cubicBezTo>
                <a:cubicBezTo>
                  <a:pt x="2459" y="294"/>
                  <a:pt x="1951" y="0"/>
                  <a:pt x="143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64"/>
          <p:cNvSpPr txBox="1"/>
          <p:nvPr/>
        </p:nvSpPr>
        <p:spPr>
          <a:xfrm>
            <a:off x="1531137" y="5093787"/>
            <a:ext cx="5403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01</a:t>
            </a:r>
            <a:endParaRPr sz="3000">
              <a:solidFill>
                <a:srgbClr val="E29578"/>
              </a:solidFill>
              <a:latin typeface="Englebert"/>
              <a:ea typeface="Englebert"/>
              <a:cs typeface="Englebert"/>
              <a:sym typeface="Englebert"/>
            </a:endParaRPr>
          </a:p>
        </p:txBody>
      </p:sp>
      <p:sp>
        <p:nvSpPr>
          <p:cNvPr id="1448" name="Google Shape;1448;p64"/>
          <p:cNvSpPr txBox="1"/>
          <p:nvPr/>
        </p:nvSpPr>
        <p:spPr>
          <a:xfrm>
            <a:off x="3485086" y="5590465"/>
            <a:ext cx="5403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02</a:t>
            </a:r>
            <a:endParaRPr sz="3000">
              <a:solidFill>
                <a:srgbClr val="E29578"/>
              </a:solidFill>
              <a:latin typeface="Englebert"/>
              <a:ea typeface="Englebert"/>
              <a:cs typeface="Englebert"/>
              <a:sym typeface="Englebert"/>
            </a:endParaRPr>
          </a:p>
        </p:txBody>
      </p:sp>
      <p:sp>
        <p:nvSpPr>
          <p:cNvPr id="1449" name="Google Shape;1449;p64"/>
          <p:cNvSpPr txBox="1"/>
          <p:nvPr/>
        </p:nvSpPr>
        <p:spPr>
          <a:xfrm>
            <a:off x="5382174" y="5017575"/>
            <a:ext cx="695100" cy="39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E29578"/>
                </a:solidFill>
                <a:latin typeface="Englebert"/>
                <a:ea typeface="Englebert"/>
                <a:cs typeface="Englebert"/>
                <a:sym typeface="Englebert"/>
              </a:rPr>
              <a:t>03</a:t>
            </a:r>
            <a:endParaRPr sz="3000">
              <a:solidFill>
                <a:srgbClr val="E29578"/>
              </a:solidFill>
              <a:latin typeface="Englebert"/>
              <a:ea typeface="Englebert"/>
              <a:cs typeface="Englebert"/>
              <a:sym typeface="Englebert"/>
            </a:endParaRPr>
          </a:p>
        </p:txBody>
      </p:sp>
      <p:sp>
        <p:nvSpPr>
          <p:cNvPr id="1450" name="Google Shape;1450;p64"/>
          <p:cNvSpPr txBox="1"/>
          <p:nvPr/>
        </p:nvSpPr>
        <p:spPr>
          <a:xfrm>
            <a:off x="4950106" y="5829737"/>
            <a:ext cx="1568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latin typeface="Mada"/>
                <a:ea typeface="Mada"/>
                <a:cs typeface="Mada"/>
                <a:sym typeface="Mada"/>
              </a:rPr>
              <a:t>Dysplasia</a:t>
            </a:r>
            <a:endParaRPr b="1">
              <a:latin typeface="Mada"/>
              <a:ea typeface="Mada"/>
              <a:cs typeface="Mada"/>
              <a:sym typeface="Mada"/>
            </a:endParaRPr>
          </a:p>
        </p:txBody>
      </p:sp>
      <p:cxnSp>
        <p:nvCxnSpPr>
          <p:cNvPr id="1451" name="Google Shape;1451;p64"/>
          <p:cNvCxnSpPr>
            <a:stCxn id="1447" idx="3"/>
            <a:endCxn id="1448" idx="1"/>
          </p:cNvCxnSpPr>
          <p:nvPr/>
        </p:nvCxnSpPr>
        <p:spPr>
          <a:xfrm>
            <a:off x="2071437" y="5289687"/>
            <a:ext cx="1413600" cy="496800"/>
          </a:xfrm>
          <a:prstGeom prst="curvedConnector3">
            <a:avLst>
              <a:gd fmla="val 50002" name="adj1"/>
            </a:avLst>
          </a:prstGeom>
          <a:noFill/>
          <a:ln cap="flat" cmpd="sng" w="28575">
            <a:solidFill>
              <a:srgbClr val="E29578"/>
            </a:solidFill>
            <a:prstDash val="solid"/>
            <a:round/>
            <a:headEnd len="med" w="med" type="none"/>
            <a:tailEnd len="med" w="med" type="none"/>
          </a:ln>
        </p:spPr>
      </p:cxnSp>
      <p:cxnSp>
        <p:nvCxnSpPr>
          <p:cNvPr id="1452" name="Google Shape;1452;p64"/>
          <p:cNvCxnSpPr>
            <a:stCxn id="1448" idx="3"/>
            <a:endCxn id="1449" idx="1"/>
          </p:cNvCxnSpPr>
          <p:nvPr/>
        </p:nvCxnSpPr>
        <p:spPr>
          <a:xfrm flipH="1" rot="10800000">
            <a:off x="4025386" y="5213365"/>
            <a:ext cx="1356900" cy="573000"/>
          </a:xfrm>
          <a:prstGeom prst="curvedConnector3">
            <a:avLst>
              <a:gd fmla="val 49996" name="adj1"/>
            </a:avLst>
          </a:prstGeom>
          <a:noFill/>
          <a:ln cap="flat" cmpd="sng" w="28575">
            <a:solidFill>
              <a:srgbClr val="E29578"/>
            </a:solidFill>
            <a:prstDash val="solid"/>
            <a:round/>
            <a:headEnd len="med" w="med" type="none"/>
            <a:tailEnd len="med" w="med" type="none"/>
          </a:ln>
        </p:spPr>
      </p:cxnSp>
      <p:sp>
        <p:nvSpPr>
          <p:cNvPr id="1453" name="Google Shape;1453;p64"/>
          <p:cNvSpPr txBox="1"/>
          <p:nvPr/>
        </p:nvSpPr>
        <p:spPr>
          <a:xfrm>
            <a:off x="991950" y="6489775"/>
            <a:ext cx="1706700" cy="3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As an adaptive measure, the squamous - lined distal esophagus changes </a:t>
            </a:r>
            <a:endParaRPr sz="1100">
              <a:solidFill>
                <a:schemeClr val="dk1"/>
              </a:solidFill>
              <a:latin typeface="Mada"/>
              <a:ea typeface="Mada"/>
              <a:cs typeface="Mada"/>
              <a:sym typeface="Mada"/>
            </a:endParaRPr>
          </a:p>
        </p:txBody>
      </p:sp>
      <p:sp>
        <p:nvSpPr>
          <p:cNvPr id="1454" name="Google Shape;1454;p64"/>
          <p:cNvSpPr txBox="1"/>
          <p:nvPr/>
        </p:nvSpPr>
        <p:spPr>
          <a:xfrm>
            <a:off x="2698675" y="6841175"/>
            <a:ext cx="2018700" cy="17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to become lined with metaplastic columnar epithelium (Barrett's esophagus )</a:t>
            </a:r>
            <a:endParaRPr>
              <a:solidFill>
                <a:schemeClr val="dk1"/>
              </a:solidFill>
              <a:latin typeface="Mada"/>
              <a:ea typeface="Mada"/>
              <a:cs typeface="Mada"/>
              <a:sym typeface="Mada"/>
            </a:endParaRPr>
          </a:p>
        </p:txBody>
      </p:sp>
      <p:sp>
        <p:nvSpPr>
          <p:cNvPr id="1455" name="Google Shape;1455;p64"/>
          <p:cNvSpPr txBox="1"/>
          <p:nvPr/>
        </p:nvSpPr>
        <p:spPr>
          <a:xfrm>
            <a:off x="4980775" y="6243400"/>
            <a:ext cx="1568700" cy="170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chemeClr val="dk1"/>
                </a:solidFill>
                <a:latin typeface="Mada"/>
                <a:ea typeface="Mada"/>
                <a:cs typeface="Mada"/>
                <a:sym typeface="Mada"/>
              </a:rPr>
              <a:t>Progressive changes from metaplastic (Barrett's esophagus ) to dysplastic cells may lead to the development of esophageal adenocarcinoma</a:t>
            </a:r>
            <a:endParaRPr sz="1100">
              <a:solidFill>
                <a:schemeClr val="dk1"/>
              </a:solidFill>
              <a:latin typeface="Mada"/>
              <a:ea typeface="Mada"/>
              <a:cs typeface="Mada"/>
              <a:sym typeface="Mad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65"/>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65"/>
          <p:cNvSpPr txBox="1"/>
          <p:nvPr/>
        </p:nvSpPr>
        <p:spPr>
          <a:xfrm>
            <a:off x="155151" y="31968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Carcinoma of the Esophagus</a:t>
            </a:r>
            <a:endParaRPr b="1" i="0" sz="2200" u="none" cap="none" strike="noStrike">
              <a:solidFill>
                <a:srgbClr val="006D77"/>
              </a:solidFill>
              <a:latin typeface="Lora"/>
              <a:ea typeface="Lora"/>
              <a:cs typeface="Lora"/>
              <a:sym typeface="Lora"/>
            </a:endParaRPr>
          </a:p>
        </p:txBody>
      </p:sp>
      <p:sp>
        <p:nvSpPr>
          <p:cNvPr id="1462" name="Google Shape;1462;p65"/>
          <p:cNvSpPr txBox="1"/>
          <p:nvPr/>
        </p:nvSpPr>
        <p:spPr>
          <a:xfrm>
            <a:off x="1935675" y="6201925"/>
            <a:ext cx="5056800" cy="798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Mada"/>
              <a:buChar char="●"/>
            </a:pPr>
            <a:r>
              <a:rPr i="0" lang="en-GB" u="none" cap="none" strike="noStrike">
                <a:solidFill>
                  <a:schemeClr val="dk1"/>
                </a:solidFill>
                <a:latin typeface="Mada"/>
                <a:ea typeface="Mada"/>
                <a:cs typeface="Mada"/>
                <a:sym typeface="Mada"/>
              </a:rPr>
              <a:t>There are a plethora of modalities available to diagnose and stage esophageal cancer.</a:t>
            </a:r>
            <a:endParaRPr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i="0" lang="en-GB" u="none" cap="none" strike="noStrike">
                <a:solidFill>
                  <a:schemeClr val="dk1"/>
                </a:solidFill>
                <a:latin typeface="Mada"/>
                <a:ea typeface="Mada"/>
                <a:cs typeface="Mada"/>
                <a:sym typeface="Mada"/>
              </a:rPr>
              <a:t>Radiologic tests, endoscopic procedures, and minimally invasive surgical techniques all add value to a solid staging workup in a patient with esophageal cancer.</a:t>
            </a:r>
            <a:endParaRPr>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1" i="0" lang="en-GB" u="none" cap="none" strike="noStrike">
                <a:solidFill>
                  <a:schemeClr val="dk1"/>
                </a:solidFill>
                <a:latin typeface="Mada"/>
                <a:ea typeface="Mada"/>
                <a:cs typeface="Mada"/>
                <a:sym typeface="Mada"/>
              </a:rPr>
              <a:t>Details at next page.</a:t>
            </a:r>
            <a:endParaRPr b="1" i="0" u="none" cap="none" strike="noStrike">
              <a:solidFill>
                <a:srgbClr val="000000"/>
              </a:solidFill>
              <a:latin typeface="Mada"/>
              <a:ea typeface="Mada"/>
              <a:cs typeface="Mada"/>
              <a:sym typeface="Mada"/>
            </a:endParaRPr>
          </a:p>
        </p:txBody>
      </p:sp>
      <p:sp>
        <p:nvSpPr>
          <p:cNvPr id="1463" name="Google Shape;1463;p65"/>
          <p:cNvSpPr txBox="1"/>
          <p:nvPr/>
        </p:nvSpPr>
        <p:spPr>
          <a:xfrm>
            <a:off x="1958149" y="8449225"/>
            <a:ext cx="5056800" cy="7980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b="0" i="0" lang="en-GB" u="none" cap="none" strike="noStrike">
                <a:solidFill>
                  <a:schemeClr val="dk1"/>
                </a:solidFill>
                <a:latin typeface="Mada"/>
                <a:ea typeface="Mada"/>
                <a:cs typeface="Mada"/>
                <a:sym typeface="Mada"/>
              </a:rPr>
              <a:t>Depen</a:t>
            </a:r>
            <a:r>
              <a:rPr lang="en-GB">
                <a:solidFill>
                  <a:schemeClr val="dk1"/>
                </a:solidFill>
                <a:latin typeface="Mada"/>
                <a:ea typeface="Mada"/>
                <a:cs typeface="Mada"/>
                <a:sym typeface="Mada"/>
              </a:rPr>
              <a:t>ds</a:t>
            </a:r>
            <a:r>
              <a:rPr b="0" i="0" lang="en-GB" u="none" cap="none" strike="noStrike">
                <a:solidFill>
                  <a:schemeClr val="dk1"/>
                </a:solidFill>
                <a:latin typeface="Mada"/>
                <a:ea typeface="Mada"/>
                <a:cs typeface="Mada"/>
                <a:sym typeface="Mada"/>
              </a:rPr>
              <a:t> </a:t>
            </a:r>
            <a:r>
              <a:rPr b="0" i="0" lang="en-GB" u="none" cap="none" strike="noStrike">
                <a:solidFill>
                  <a:schemeClr val="dk1"/>
                </a:solidFill>
                <a:latin typeface="Mada"/>
                <a:ea typeface="Mada"/>
                <a:cs typeface="Mada"/>
                <a:sym typeface="Mada"/>
              </a:rPr>
              <a:t>on the clinical stage</a:t>
            </a:r>
            <a:r>
              <a:rPr lang="en-GB">
                <a:solidFill>
                  <a:schemeClr val="dk1"/>
                </a:solidFill>
                <a:latin typeface="Mada"/>
                <a:ea typeface="Mada"/>
                <a:cs typeface="Mada"/>
                <a:sym typeface="Mada"/>
              </a:rPr>
              <a:t>.</a:t>
            </a:r>
            <a:endParaRPr>
              <a:solidFill>
                <a:srgbClr val="6AA84F"/>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b="0" i="0" lang="en-GB" u="none" cap="none" strike="noStrike">
                <a:solidFill>
                  <a:schemeClr val="dk1"/>
                </a:solidFill>
                <a:latin typeface="Mada"/>
                <a:ea typeface="Mada"/>
                <a:cs typeface="Mada"/>
                <a:sym typeface="Mada"/>
              </a:rPr>
              <a:t>Usually combined multimodality therapy.</a:t>
            </a:r>
            <a:endParaRPr b="0" i="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b="0" i="0" lang="en-GB" u="none" cap="none" strike="noStrike">
                <a:solidFill>
                  <a:schemeClr val="dk1"/>
                </a:solidFill>
                <a:latin typeface="Mada"/>
                <a:ea typeface="Mada"/>
                <a:cs typeface="Mada"/>
                <a:sym typeface="Mada"/>
              </a:rPr>
              <a:t>Chemotherapy + radiotherapy +/- surgery.</a:t>
            </a:r>
            <a:endParaRPr b="0"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rgbClr val="B7B7B7"/>
              </a:buClr>
              <a:buSzPts val="1400"/>
              <a:buFont typeface="Mada"/>
              <a:buChar char="●"/>
            </a:pPr>
            <a:r>
              <a:rPr b="1" lang="en-GB">
                <a:solidFill>
                  <a:srgbClr val="B7B7B7"/>
                </a:solidFill>
                <a:latin typeface="Mada"/>
                <a:ea typeface="Mada"/>
                <a:cs typeface="Mada"/>
                <a:sym typeface="Mada"/>
              </a:rPr>
              <a:t>Don’t forget to check notes in case (1) slide (14)</a:t>
            </a:r>
            <a:endParaRPr b="1">
              <a:solidFill>
                <a:srgbClr val="B7B7B7"/>
              </a:solidFill>
              <a:latin typeface="Mada"/>
              <a:ea typeface="Mada"/>
              <a:cs typeface="Mada"/>
              <a:sym typeface="Mada"/>
            </a:endParaRPr>
          </a:p>
        </p:txBody>
      </p:sp>
      <p:cxnSp>
        <p:nvCxnSpPr>
          <p:cNvPr id="1464" name="Google Shape;1464;p65"/>
          <p:cNvCxnSpPr/>
          <p:nvPr/>
        </p:nvCxnSpPr>
        <p:spPr>
          <a:xfrm>
            <a:off x="1918875" y="830000"/>
            <a:ext cx="3738300" cy="0"/>
          </a:xfrm>
          <a:prstGeom prst="straightConnector1">
            <a:avLst/>
          </a:prstGeom>
          <a:noFill/>
          <a:ln cap="flat" cmpd="sng" w="19050">
            <a:solidFill>
              <a:srgbClr val="83C5BE"/>
            </a:solidFill>
            <a:prstDash val="solid"/>
            <a:round/>
            <a:headEnd len="med" w="med" type="oval"/>
            <a:tailEnd len="med" w="med" type="oval"/>
          </a:ln>
        </p:spPr>
      </p:cxnSp>
      <p:sp>
        <p:nvSpPr>
          <p:cNvPr id="1465" name="Google Shape;1465;p65"/>
          <p:cNvSpPr txBox="1"/>
          <p:nvPr/>
        </p:nvSpPr>
        <p:spPr>
          <a:xfrm>
            <a:off x="1935675" y="1324825"/>
            <a:ext cx="5056800" cy="668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0B5394"/>
              </a:buClr>
              <a:buSzPts val="1400"/>
              <a:buFont typeface="Mada"/>
              <a:buChar char="●"/>
            </a:pPr>
            <a:r>
              <a:rPr lang="en-GB">
                <a:solidFill>
                  <a:srgbClr val="0B5394"/>
                </a:solidFill>
                <a:latin typeface="Mada"/>
                <a:ea typeface="Mada"/>
                <a:cs typeface="Mada"/>
                <a:sym typeface="Mada"/>
              </a:rPr>
              <a:t>appears only when 75% of esophagus is occluded by tumors</a:t>
            </a:r>
            <a:endParaRPr>
              <a:solidFill>
                <a:srgbClr val="0B5394"/>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a:solidFill>
                  <a:schemeClr val="dk1"/>
                </a:solidFill>
                <a:latin typeface="Mada"/>
                <a:ea typeface="Mada"/>
                <a:cs typeface="Mada"/>
                <a:sym typeface="Mada"/>
              </a:rPr>
              <a:t>Early-stage cancers may be asymptomatic or mimic symptoms of GERD.</a:t>
            </a:r>
            <a:endParaRPr>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a:solidFill>
                  <a:schemeClr val="dk1"/>
                </a:solidFill>
                <a:latin typeface="Mada"/>
                <a:ea typeface="Mada"/>
                <a:cs typeface="Mada"/>
                <a:sym typeface="Mada"/>
              </a:rPr>
              <a:t>Most patients with esophageal cancer present with dysphagia and weight loss.</a:t>
            </a:r>
            <a:endParaRPr>
              <a:solidFill>
                <a:schemeClr val="dk1"/>
              </a:solidFill>
              <a:latin typeface="Mada"/>
              <a:ea typeface="Mada"/>
              <a:cs typeface="Mada"/>
              <a:sym typeface="Mada"/>
            </a:endParaRPr>
          </a:p>
          <a:p>
            <a:pPr indent="0" lvl="0" marL="457200" rtl="0" algn="l">
              <a:spcBef>
                <a:spcPts val="0"/>
              </a:spcBef>
              <a:spcAft>
                <a:spcPts val="0"/>
              </a:spcAft>
              <a:buNone/>
            </a:pPr>
            <a:r>
              <a:t/>
            </a:r>
            <a:endParaRPr>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a:solidFill>
                  <a:schemeClr val="dk1"/>
                </a:solidFill>
                <a:latin typeface="Mada"/>
                <a:ea typeface="Mada"/>
                <a:cs typeface="Mada"/>
                <a:sym typeface="Mada"/>
              </a:rPr>
              <a:t>Because of the distensibility of the esophagus, a mass can obstruct two thirds of the lumen before symptoms of dysphagia are noted.</a:t>
            </a:r>
            <a:endParaRPr>
              <a:solidFill>
                <a:schemeClr val="dk1"/>
              </a:solidFill>
              <a:latin typeface="Mada"/>
              <a:ea typeface="Mada"/>
              <a:cs typeface="Mada"/>
              <a:sym typeface="Mada"/>
            </a:endParaRPr>
          </a:p>
          <a:p>
            <a:pPr indent="0" lvl="0" marL="457200" rtl="0" algn="l">
              <a:spcBef>
                <a:spcPts val="0"/>
              </a:spcBef>
              <a:spcAft>
                <a:spcPts val="0"/>
              </a:spcAft>
              <a:buNone/>
            </a:pPr>
            <a:r>
              <a:t/>
            </a:r>
            <a:endParaRPr>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a:solidFill>
                  <a:schemeClr val="dk1"/>
                </a:solidFill>
                <a:latin typeface="Mada"/>
                <a:ea typeface="Mada"/>
                <a:cs typeface="Mada"/>
                <a:sym typeface="Mada"/>
              </a:rPr>
              <a:t>Choking, coughing, and aspiration from a tracheoesophageal fistula, as well as hoarseness and vocal cord paralysis from direct invasion into the recurrent laryngeal nerve, are ominous signs of advanced disease</a:t>
            </a:r>
            <a:endParaRPr>
              <a:solidFill>
                <a:schemeClr val="dk1"/>
              </a:solidFill>
              <a:latin typeface="Mada"/>
              <a:ea typeface="Mada"/>
              <a:cs typeface="Mada"/>
              <a:sym typeface="Mada"/>
            </a:endParaRPr>
          </a:p>
          <a:p>
            <a:pPr indent="0" lvl="0" marL="457200" rtl="0" algn="l">
              <a:spcBef>
                <a:spcPts val="0"/>
              </a:spcBef>
              <a:spcAft>
                <a:spcPts val="0"/>
              </a:spcAft>
              <a:buNone/>
            </a:pPr>
            <a:r>
              <a:t/>
            </a:r>
            <a:endParaRPr>
              <a:solidFill>
                <a:schemeClr val="dk1"/>
              </a:solidFill>
              <a:latin typeface="Mada"/>
              <a:ea typeface="Mada"/>
              <a:cs typeface="Mada"/>
              <a:sym typeface="Mada"/>
            </a:endParaRPr>
          </a:p>
          <a:p>
            <a:pPr indent="0" lvl="0" marL="457200" rtl="0" algn="l">
              <a:spcBef>
                <a:spcPts val="0"/>
              </a:spcBef>
              <a:spcAft>
                <a:spcPts val="0"/>
              </a:spcAft>
              <a:buNone/>
            </a:pPr>
            <a:r>
              <a:t/>
            </a:r>
            <a:endParaRPr>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a:solidFill>
                  <a:schemeClr val="dk1"/>
                </a:solidFill>
                <a:latin typeface="Mada"/>
                <a:ea typeface="Mada"/>
                <a:cs typeface="Mada"/>
                <a:sym typeface="Mada"/>
              </a:rPr>
              <a:t>Systemic metastases to liver, bone, and lung can present with jaundice, excessive pain, and respiratory symptoms.</a:t>
            </a:r>
            <a:endParaRPr>
              <a:solidFill>
                <a:schemeClr val="dk1"/>
              </a:solidFill>
              <a:latin typeface="Mada"/>
              <a:ea typeface="Mada"/>
              <a:cs typeface="Mada"/>
              <a:sym typeface="Mada"/>
            </a:endParaRPr>
          </a:p>
        </p:txBody>
      </p:sp>
      <p:sp>
        <p:nvSpPr>
          <p:cNvPr id="1466" name="Google Shape;1466;p65"/>
          <p:cNvSpPr txBox="1"/>
          <p:nvPr/>
        </p:nvSpPr>
        <p:spPr>
          <a:xfrm>
            <a:off x="163350" y="704375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Diagnosis</a:t>
            </a:r>
            <a:endParaRPr>
              <a:solidFill>
                <a:srgbClr val="006D77"/>
              </a:solidFill>
              <a:latin typeface="Mada"/>
              <a:ea typeface="Mada"/>
              <a:cs typeface="Mada"/>
              <a:sym typeface="Mada"/>
            </a:endParaRPr>
          </a:p>
        </p:txBody>
      </p:sp>
      <p:grpSp>
        <p:nvGrpSpPr>
          <p:cNvPr id="1467" name="Google Shape;1467;p65"/>
          <p:cNvGrpSpPr/>
          <p:nvPr/>
        </p:nvGrpSpPr>
        <p:grpSpPr>
          <a:xfrm>
            <a:off x="518520" y="6400602"/>
            <a:ext cx="893400" cy="459195"/>
            <a:chOff x="3969900" y="337650"/>
            <a:chExt cx="608500" cy="312675"/>
          </a:xfrm>
        </p:grpSpPr>
        <p:sp>
          <p:nvSpPr>
            <p:cNvPr id="1468" name="Google Shape;1468;p6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6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73" name="Google Shape;1473;p65"/>
          <p:cNvCxnSpPr/>
          <p:nvPr/>
        </p:nvCxnSpPr>
        <p:spPr>
          <a:xfrm>
            <a:off x="1627468" y="6484986"/>
            <a:ext cx="0" cy="762000"/>
          </a:xfrm>
          <a:prstGeom prst="straightConnector1">
            <a:avLst/>
          </a:prstGeom>
          <a:noFill/>
          <a:ln cap="flat" cmpd="sng" w="9525">
            <a:solidFill>
              <a:srgbClr val="B7B7B7"/>
            </a:solidFill>
            <a:prstDash val="solid"/>
            <a:round/>
            <a:headEnd len="med" w="med" type="none"/>
            <a:tailEnd len="med" w="med" type="none"/>
          </a:ln>
        </p:spPr>
      </p:cxnSp>
      <p:pic>
        <p:nvPicPr>
          <p:cNvPr id="1474" name="Google Shape;1474;p65"/>
          <p:cNvPicPr preferRelativeResize="0"/>
          <p:nvPr/>
        </p:nvPicPr>
        <p:blipFill rotWithShape="1">
          <a:blip r:embed="rId3">
            <a:alphaModFix/>
          </a:blip>
          <a:srcRect b="0" l="0" r="0" t="0"/>
          <a:stretch/>
        </p:blipFill>
        <p:spPr>
          <a:xfrm>
            <a:off x="744979" y="6607361"/>
            <a:ext cx="421426" cy="421426"/>
          </a:xfrm>
          <a:prstGeom prst="rect">
            <a:avLst/>
          </a:prstGeom>
          <a:noFill/>
          <a:ln>
            <a:noFill/>
          </a:ln>
        </p:spPr>
      </p:pic>
      <p:sp>
        <p:nvSpPr>
          <p:cNvPr id="1475" name="Google Shape;1475;p65"/>
          <p:cNvSpPr txBox="1"/>
          <p:nvPr/>
        </p:nvSpPr>
        <p:spPr>
          <a:xfrm>
            <a:off x="233621" y="917684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Treatment</a:t>
            </a:r>
            <a:endParaRPr b="1">
              <a:solidFill>
                <a:srgbClr val="006D77"/>
              </a:solidFill>
              <a:latin typeface="Mada"/>
              <a:ea typeface="Mada"/>
              <a:cs typeface="Mada"/>
              <a:sym typeface="Mada"/>
            </a:endParaRPr>
          </a:p>
        </p:txBody>
      </p:sp>
      <p:sp>
        <p:nvSpPr>
          <p:cNvPr id="1476" name="Google Shape;1476;p65"/>
          <p:cNvSpPr txBox="1"/>
          <p:nvPr/>
        </p:nvSpPr>
        <p:spPr>
          <a:xfrm>
            <a:off x="218946" y="3400267"/>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Clinical</a:t>
            </a:r>
            <a:endParaRPr b="1">
              <a:solidFill>
                <a:srgbClr val="006D77"/>
              </a:solidFill>
              <a:latin typeface="Mada"/>
              <a:ea typeface="Mada"/>
              <a:cs typeface="Mada"/>
              <a:sym typeface="Mada"/>
            </a:endParaRPr>
          </a:p>
          <a:p>
            <a:pPr indent="0" lvl="0" marL="0" rtl="0" algn="ctr">
              <a:spcBef>
                <a:spcPts val="0"/>
              </a:spcBef>
              <a:spcAft>
                <a:spcPts val="0"/>
              </a:spcAft>
              <a:buNone/>
            </a:pPr>
            <a:r>
              <a:rPr b="1" lang="en-GB">
                <a:solidFill>
                  <a:srgbClr val="006D77"/>
                </a:solidFill>
                <a:latin typeface="Mada"/>
                <a:ea typeface="Mada"/>
                <a:cs typeface="Mada"/>
                <a:sym typeface="Mada"/>
              </a:rPr>
              <a:t>Feature</a:t>
            </a:r>
            <a:endParaRPr b="1">
              <a:solidFill>
                <a:srgbClr val="006D77"/>
              </a:solidFill>
              <a:latin typeface="Mada"/>
              <a:ea typeface="Mada"/>
              <a:cs typeface="Mada"/>
              <a:sym typeface="Mada"/>
            </a:endParaRPr>
          </a:p>
        </p:txBody>
      </p:sp>
      <p:grpSp>
        <p:nvGrpSpPr>
          <p:cNvPr id="1477" name="Google Shape;1477;p65"/>
          <p:cNvGrpSpPr/>
          <p:nvPr/>
        </p:nvGrpSpPr>
        <p:grpSpPr>
          <a:xfrm>
            <a:off x="574116" y="2452316"/>
            <a:ext cx="893400" cy="459195"/>
            <a:chOff x="3969900" y="337650"/>
            <a:chExt cx="608500" cy="312675"/>
          </a:xfrm>
        </p:grpSpPr>
        <p:sp>
          <p:nvSpPr>
            <p:cNvPr id="1478" name="Google Shape;1478;p6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6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6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6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83" name="Google Shape;1483;p65"/>
          <p:cNvCxnSpPr/>
          <p:nvPr/>
        </p:nvCxnSpPr>
        <p:spPr>
          <a:xfrm>
            <a:off x="1625125" y="2646925"/>
            <a:ext cx="0" cy="762000"/>
          </a:xfrm>
          <a:prstGeom prst="straightConnector1">
            <a:avLst/>
          </a:prstGeom>
          <a:noFill/>
          <a:ln cap="flat" cmpd="sng" w="9525">
            <a:solidFill>
              <a:srgbClr val="B7B7B7"/>
            </a:solidFill>
            <a:prstDash val="solid"/>
            <a:round/>
            <a:headEnd len="med" w="med" type="none"/>
            <a:tailEnd len="med" w="med" type="none"/>
          </a:ln>
        </p:spPr>
      </p:cxnSp>
      <p:pic>
        <p:nvPicPr>
          <p:cNvPr id="1484" name="Google Shape;1484;p65"/>
          <p:cNvPicPr preferRelativeResize="0"/>
          <p:nvPr/>
        </p:nvPicPr>
        <p:blipFill>
          <a:blip r:embed="rId4">
            <a:alphaModFix/>
          </a:blip>
          <a:stretch>
            <a:fillRect/>
          </a:stretch>
        </p:blipFill>
        <p:spPr>
          <a:xfrm>
            <a:off x="772562" y="2715039"/>
            <a:ext cx="467174" cy="467148"/>
          </a:xfrm>
          <a:prstGeom prst="rect">
            <a:avLst/>
          </a:prstGeom>
          <a:noFill/>
          <a:ln>
            <a:noFill/>
          </a:ln>
        </p:spPr>
      </p:pic>
      <p:grpSp>
        <p:nvGrpSpPr>
          <p:cNvPr id="1485" name="Google Shape;1485;p65"/>
          <p:cNvGrpSpPr/>
          <p:nvPr/>
        </p:nvGrpSpPr>
        <p:grpSpPr>
          <a:xfrm>
            <a:off x="588791" y="8457491"/>
            <a:ext cx="893400" cy="459195"/>
            <a:chOff x="3969900" y="337650"/>
            <a:chExt cx="608500" cy="312675"/>
          </a:xfrm>
        </p:grpSpPr>
        <p:sp>
          <p:nvSpPr>
            <p:cNvPr id="1486" name="Google Shape;1486;p65"/>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65"/>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65"/>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65"/>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65"/>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91" name="Google Shape;1491;p65"/>
          <p:cNvCxnSpPr/>
          <p:nvPr/>
        </p:nvCxnSpPr>
        <p:spPr>
          <a:xfrm>
            <a:off x="1639800" y="8652100"/>
            <a:ext cx="0" cy="762000"/>
          </a:xfrm>
          <a:prstGeom prst="straightConnector1">
            <a:avLst/>
          </a:prstGeom>
          <a:noFill/>
          <a:ln cap="flat" cmpd="sng" w="9525">
            <a:solidFill>
              <a:srgbClr val="B7B7B7"/>
            </a:solidFill>
            <a:prstDash val="solid"/>
            <a:round/>
            <a:headEnd len="med" w="med" type="none"/>
            <a:tailEnd len="med" w="med" type="none"/>
          </a:ln>
        </p:spPr>
      </p:cxnSp>
      <p:pic>
        <p:nvPicPr>
          <p:cNvPr id="1492" name="Google Shape;1492;p65"/>
          <p:cNvPicPr preferRelativeResize="0"/>
          <p:nvPr/>
        </p:nvPicPr>
        <p:blipFill>
          <a:blip r:embed="rId5">
            <a:alphaModFix/>
          </a:blip>
          <a:stretch>
            <a:fillRect/>
          </a:stretch>
        </p:blipFill>
        <p:spPr>
          <a:xfrm>
            <a:off x="823737" y="8683150"/>
            <a:ext cx="423549" cy="4235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66"/>
          <p:cNvSpPr txBox="1"/>
          <p:nvPr/>
        </p:nvSpPr>
        <p:spPr>
          <a:xfrm>
            <a:off x="1703175" y="1278650"/>
            <a:ext cx="4170600" cy="11235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A barium esophagram is recommended for any patient presenting with dysphagia.</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 Able to </a:t>
            </a:r>
            <a:r>
              <a:rPr b="1" i="0" lang="en-GB" sz="1300" u="none" cap="none" strike="noStrike">
                <a:solidFill>
                  <a:schemeClr val="dk1"/>
                </a:solidFill>
                <a:latin typeface="Mada"/>
                <a:ea typeface="Mada"/>
                <a:cs typeface="Mada"/>
                <a:sym typeface="Mada"/>
              </a:rPr>
              <a:t>Differentiate:</a:t>
            </a:r>
            <a:endParaRPr b="1"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Intraluminal</a:t>
            </a:r>
            <a:r>
              <a:rPr i="0" lang="en-GB" sz="1300" u="none" cap="none" strike="noStrike">
                <a:solidFill>
                  <a:schemeClr val="dk1"/>
                </a:solidFill>
                <a:latin typeface="Mada"/>
                <a:ea typeface="Mada"/>
                <a:cs typeface="Mada"/>
                <a:sym typeface="Mada"/>
              </a:rPr>
              <a:t> vs. intramural lesions. </a:t>
            </a:r>
            <a:endParaRPr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Intrinsic vs. extrinsic compression.</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The classic finding of an apple-core lesion in patients with esophageal cancer is recognized easily.</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Although the esophagram will not be specific for cancer, it is a good </a:t>
            </a:r>
            <a:r>
              <a:rPr b="1" lang="en-GB" sz="1300">
                <a:solidFill>
                  <a:schemeClr val="dk1"/>
                </a:solidFill>
                <a:latin typeface="Mada"/>
                <a:ea typeface="Mada"/>
                <a:cs typeface="Mada"/>
                <a:sym typeface="Mada"/>
              </a:rPr>
              <a:t>first test</a:t>
            </a:r>
            <a:r>
              <a:rPr lang="en-GB" sz="1300">
                <a:solidFill>
                  <a:schemeClr val="dk1"/>
                </a:solidFill>
                <a:latin typeface="Mada"/>
                <a:ea typeface="Mada"/>
                <a:cs typeface="Mada"/>
                <a:sym typeface="Mada"/>
              </a:rPr>
              <a:t> to perform in patients presenting with dysphagia and a suspicion of esophageal cancer</a:t>
            </a:r>
            <a:endParaRPr sz="1300">
              <a:solidFill>
                <a:schemeClr val="dk1"/>
              </a:solidFill>
              <a:latin typeface="Mada"/>
              <a:ea typeface="Mada"/>
              <a:cs typeface="Mada"/>
              <a:sym typeface="Mada"/>
            </a:endParaRPr>
          </a:p>
        </p:txBody>
      </p:sp>
      <p:sp>
        <p:nvSpPr>
          <p:cNvPr id="1498" name="Google Shape;1498;p66"/>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66"/>
          <p:cNvSpPr txBox="1"/>
          <p:nvPr/>
        </p:nvSpPr>
        <p:spPr>
          <a:xfrm>
            <a:off x="155151" y="31968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Malignant Esophageal Tumor diagnosis</a:t>
            </a:r>
            <a:endParaRPr b="1" i="0" sz="2200" u="none" cap="none" strike="noStrike">
              <a:solidFill>
                <a:srgbClr val="006D77"/>
              </a:solidFill>
              <a:latin typeface="Lora"/>
              <a:ea typeface="Lora"/>
              <a:cs typeface="Lora"/>
              <a:sym typeface="Lora"/>
            </a:endParaRPr>
          </a:p>
        </p:txBody>
      </p:sp>
      <p:sp>
        <p:nvSpPr>
          <p:cNvPr id="1500" name="Google Shape;1500;p66"/>
          <p:cNvSpPr/>
          <p:nvPr/>
        </p:nvSpPr>
        <p:spPr>
          <a:xfrm rot="-5400000">
            <a:off x="831639" y="1043021"/>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A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01" name="Google Shape;1501;p66"/>
          <p:cNvCxnSpPr/>
          <p:nvPr/>
        </p:nvCxnSpPr>
        <p:spPr>
          <a:xfrm flipH="1" rot="10800000">
            <a:off x="1034050" y="1213600"/>
            <a:ext cx="8100" cy="8692800"/>
          </a:xfrm>
          <a:prstGeom prst="straightConnector1">
            <a:avLst/>
          </a:prstGeom>
          <a:noFill/>
          <a:ln cap="flat" cmpd="sng" w="28575">
            <a:solidFill>
              <a:srgbClr val="FFDDD2"/>
            </a:solidFill>
            <a:prstDash val="solid"/>
            <a:round/>
            <a:headEnd len="med" w="med" type="oval"/>
            <a:tailEnd len="med" w="med" type="oval"/>
          </a:ln>
        </p:spPr>
      </p:cxnSp>
      <p:sp>
        <p:nvSpPr>
          <p:cNvPr id="1502" name="Google Shape;1502;p66"/>
          <p:cNvSpPr/>
          <p:nvPr/>
        </p:nvSpPr>
        <p:spPr>
          <a:xfrm rot="-5400000">
            <a:off x="880366" y="1061202"/>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66"/>
          <p:cNvSpPr txBox="1"/>
          <p:nvPr/>
        </p:nvSpPr>
        <p:spPr>
          <a:xfrm>
            <a:off x="568240" y="1441472"/>
            <a:ext cx="12111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400" u="none" cap="none" strike="noStrike">
                <a:solidFill>
                  <a:srgbClr val="2E6D77"/>
                </a:solidFill>
                <a:latin typeface="Mada"/>
                <a:ea typeface="Mada"/>
                <a:cs typeface="Mada"/>
                <a:sym typeface="Mada"/>
              </a:rPr>
              <a:t>Esophagram</a:t>
            </a:r>
            <a:endParaRPr b="1" i="0" sz="1400" u="none" cap="none" strike="noStrike">
              <a:solidFill>
                <a:srgbClr val="2E6D77"/>
              </a:solidFill>
              <a:latin typeface="Mada"/>
              <a:ea typeface="Mada"/>
              <a:cs typeface="Mada"/>
              <a:sym typeface="Mada"/>
            </a:endParaRPr>
          </a:p>
        </p:txBody>
      </p:sp>
      <p:pic>
        <p:nvPicPr>
          <p:cNvPr id="1504" name="Google Shape;1504;p66"/>
          <p:cNvPicPr preferRelativeResize="0"/>
          <p:nvPr/>
        </p:nvPicPr>
        <p:blipFill rotWithShape="1">
          <a:blip r:embed="rId3">
            <a:alphaModFix/>
          </a:blip>
          <a:srcRect b="0" l="0" r="0" t="0"/>
          <a:stretch/>
        </p:blipFill>
        <p:spPr>
          <a:xfrm>
            <a:off x="6040707" y="1396419"/>
            <a:ext cx="817195" cy="1703075"/>
          </a:xfrm>
          <a:prstGeom prst="rect">
            <a:avLst/>
          </a:prstGeom>
          <a:noFill/>
          <a:ln>
            <a:noFill/>
          </a:ln>
        </p:spPr>
      </p:pic>
      <p:sp>
        <p:nvSpPr>
          <p:cNvPr id="1505" name="Google Shape;1505;p66"/>
          <p:cNvSpPr/>
          <p:nvPr/>
        </p:nvSpPr>
        <p:spPr>
          <a:xfrm rot="-5400000">
            <a:off x="803350" y="3849494"/>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A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66"/>
          <p:cNvSpPr/>
          <p:nvPr/>
        </p:nvSpPr>
        <p:spPr>
          <a:xfrm rot="-5400000">
            <a:off x="841858" y="3877002"/>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66"/>
          <p:cNvSpPr txBox="1"/>
          <p:nvPr/>
        </p:nvSpPr>
        <p:spPr>
          <a:xfrm>
            <a:off x="1715950" y="3964000"/>
            <a:ext cx="3848700" cy="744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diagnosis of esophageal cancer is made best from an endoscopic biopsy </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any patient undergoing surgery for esophageal cancer must have an endoscopy performed by the operating surgeon before entering the operating room for a definitive resection</a:t>
            </a:r>
            <a:endParaRPr i="0" sz="1300" u="none" cap="none" strike="noStrike">
              <a:solidFill>
                <a:srgbClr val="000000"/>
              </a:solidFill>
              <a:latin typeface="Mada"/>
              <a:ea typeface="Mada"/>
              <a:cs typeface="Mada"/>
              <a:sym typeface="Mada"/>
            </a:endParaRPr>
          </a:p>
        </p:txBody>
      </p:sp>
      <p:pic>
        <p:nvPicPr>
          <p:cNvPr id="1508" name="Google Shape;1508;p66"/>
          <p:cNvPicPr preferRelativeResize="0"/>
          <p:nvPr/>
        </p:nvPicPr>
        <p:blipFill rotWithShape="1">
          <a:blip r:embed="rId4">
            <a:alphaModFix/>
          </a:blip>
          <a:srcRect b="-2617" l="-11483" r="-22205" t="-6457"/>
          <a:stretch/>
        </p:blipFill>
        <p:spPr>
          <a:xfrm>
            <a:off x="6006511" y="3937186"/>
            <a:ext cx="994410" cy="1031566"/>
          </a:xfrm>
          <a:custGeom>
            <a:rect b="b" l="l" r="r" t="t"/>
            <a:pathLst>
              <a:path extrusionOk="0" h="2547077" w="3083442">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ln>
            <a:noFill/>
          </a:ln>
        </p:spPr>
      </p:pic>
      <p:sp>
        <p:nvSpPr>
          <p:cNvPr id="1509" name="Google Shape;1509;p66"/>
          <p:cNvSpPr txBox="1"/>
          <p:nvPr/>
        </p:nvSpPr>
        <p:spPr>
          <a:xfrm>
            <a:off x="1715774" y="5630490"/>
            <a:ext cx="3985200" cy="9510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b="1" i="0" lang="en-GB" sz="1300" u="none" cap="none" strike="noStrike">
                <a:solidFill>
                  <a:schemeClr val="dk1"/>
                </a:solidFill>
                <a:latin typeface="Mada"/>
                <a:ea typeface="Mada"/>
                <a:cs typeface="Mada"/>
                <a:sym typeface="Mada"/>
              </a:rPr>
              <a:t>CT scan of the chest and abdomen and pelvis:</a:t>
            </a:r>
            <a:endParaRPr b="1"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Assess the length of the tumor .</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Thickness of the esophagus and stomach.</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Regional lymph node status.</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Distant disease to the liver and lungs.</a:t>
            </a:r>
            <a:endParaRPr b="0" i="0" sz="1300" u="none" cap="none" strike="noStrike">
              <a:solidFill>
                <a:schemeClr val="dk1"/>
              </a:solidFill>
              <a:latin typeface="Mada"/>
              <a:ea typeface="Mada"/>
              <a:cs typeface="Mada"/>
              <a:sym typeface="Mada"/>
            </a:endParaRPr>
          </a:p>
        </p:txBody>
      </p:sp>
      <p:pic>
        <p:nvPicPr>
          <p:cNvPr id="1510" name="Google Shape;1510;p66"/>
          <p:cNvPicPr preferRelativeResize="0"/>
          <p:nvPr/>
        </p:nvPicPr>
        <p:blipFill rotWithShape="1">
          <a:blip r:embed="rId5">
            <a:alphaModFix/>
          </a:blip>
          <a:srcRect b="0" l="9418" r="1135" t="0"/>
          <a:stretch/>
        </p:blipFill>
        <p:spPr>
          <a:xfrm>
            <a:off x="6009595" y="5602953"/>
            <a:ext cx="1078279" cy="827905"/>
          </a:xfrm>
          <a:prstGeom prst="rect">
            <a:avLst/>
          </a:prstGeom>
          <a:noFill/>
          <a:ln>
            <a:noFill/>
          </a:ln>
        </p:spPr>
      </p:pic>
      <p:sp>
        <p:nvSpPr>
          <p:cNvPr id="1511" name="Google Shape;1511;p66"/>
          <p:cNvSpPr txBox="1"/>
          <p:nvPr/>
        </p:nvSpPr>
        <p:spPr>
          <a:xfrm>
            <a:off x="1706175" y="6875475"/>
            <a:ext cx="4170600" cy="7653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Mada"/>
              <a:buChar char="●"/>
            </a:pPr>
            <a:r>
              <a:rPr b="1" i="0" lang="en-GB" u="none" cap="none" strike="noStrike">
                <a:solidFill>
                  <a:schemeClr val="dk1"/>
                </a:solidFill>
                <a:latin typeface="Mada"/>
                <a:ea typeface="Mada"/>
                <a:cs typeface="Mada"/>
                <a:sym typeface="Mada"/>
              </a:rPr>
              <a:t>P</a:t>
            </a:r>
            <a:r>
              <a:rPr b="1" i="0" lang="en-GB" sz="1300" u="none" cap="none" strike="noStrike">
                <a:solidFill>
                  <a:schemeClr val="dk1"/>
                </a:solidFill>
                <a:latin typeface="Mada"/>
                <a:ea typeface="Mada"/>
                <a:cs typeface="Mada"/>
                <a:sym typeface="Mada"/>
              </a:rPr>
              <a:t>ET scan evaluates:</a:t>
            </a:r>
            <a:endParaRPr b="1"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The primary mass.</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Regional lymph nodes.</a:t>
            </a:r>
            <a:endParaRPr b="0"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Distant metastasis.</a:t>
            </a:r>
            <a:endParaRPr b="0"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Its sensitivity and specificity slightly exceed those of CT; however, they remain low for definitive staging</a:t>
            </a:r>
            <a:endParaRPr sz="1300">
              <a:solidFill>
                <a:schemeClr val="dk1"/>
              </a:solidFill>
              <a:latin typeface="Mada"/>
              <a:ea typeface="Mada"/>
              <a:cs typeface="Mada"/>
              <a:sym typeface="Mada"/>
            </a:endParaRPr>
          </a:p>
        </p:txBody>
      </p:sp>
      <p:pic>
        <p:nvPicPr>
          <p:cNvPr id="1512" name="Google Shape;1512;p66"/>
          <p:cNvPicPr preferRelativeResize="0"/>
          <p:nvPr/>
        </p:nvPicPr>
        <p:blipFill rotWithShape="1">
          <a:blip r:embed="rId6">
            <a:alphaModFix/>
          </a:blip>
          <a:srcRect b="-2879" l="-20415" r="-10116" t="-50306"/>
          <a:stretch/>
        </p:blipFill>
        <p:spPr>
          <a:xfrm>
            <a:off x="5826731" y="7079588"/>
            <a:ext cx="1174205" cy="926411"/>
          </a:xfrm>
          <a:custGeom>
            <a:rect b="b" l="l" r="r" t="t"/>
            <a:pathLst>
              <a:path extrusionOk="0" h="3781268" w="4792674">
                <a:moveTo>
                  <a:pt x="2554615" y="0"/>
                </a:moveTo>
                <a:cubicBezTo>
                  <a:pt x="3436412" y="0"/>
                  <a:pt x="4213859" y="446774"/>
                  <a:pt x="4672942" y="1126306"/>
                </a:cubicBezTo>
                <a:lnTo>
                  <a:pt x="4792674" y="1323391"/>
                </a:lnTo>
                <a:lnTo>
                  <a:pt x="4792674" y="3781268"/>
                </a:lnTo>
                <a:lnTo>
                  <a:pt x="313779" y="3781268"/>
                </a:lnTo>
                <a:lnTo>
                  <a:pt x="308328" y="3772297"/>
                </a:lnTo>
                <a:cubicBezTo>
                  <a:pt x="111694" y="3410325"/>
                  <a:pt x="0" y="2995514"/>
                  <a:pt x="0" y="2554615"/>
                </a:cubicBezTo>
                <a:cubicBezTo>
                  <a:pt x="0" y="1143740"/>
                  <a:pt x="1143740" y="0"/>
                  <a:pt x="2554615" y="0"/>
                </a:cubicBezTo>
                <a:close/>
              </a:path>
            </a:pathLst>
          </a:custGeom>
          <a:noFill/>
          <a:ln>
            <a:noFill/>
          </a:ln>
        </p:spPr>
      </p:pic>
      <p:sp>
        <p:nvSpPr>
          <p:cNvPr id="1513" name="Google Shape;1513;p66"/>
          <p:cNvSpPr txBox="1"/>
          <p:nvPr/>
        </p:nvSpPr>
        <p:spPr>
          <a:xfrm>
            <a:off x="1709974" y="8623075"/>
            <a:ext cx="3985200" cy="9273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EUS is the most critical component of esophageal cancer staging.</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information obtained from EUS will help guide both medical and surgical therapy</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biopsy samples can be obtained of the mass and lymph nodes in the paratracheal , subcarinal , paraesophageal , celiac region</a:t>
            </a:r>
            <a:endParaRPr i="0" sz="1300" u="none" cap="none" strike="noStrike">
              <a:solidFill>
                <a:srgbClr val="000000"/>
              </a:solidFill>
              <a:latin typeface="Mada"/>
              <a:ea typeface="Mada"/>
              <a:cs typeface="Mada"/>
              <a:sym typeface="Mada"/>
            </a:endParaRPr>
          </a:p>
        </p:txBody>
      </p:sp>
      <p:pic>
        <p:nvPicPr>
          <p:cNvPr id="1514" name="Google Shape;1514;p66"/>
          <p:cNvPicPr preferRelativeResize="0"/>
          <p:nvPr/>
        </p:nvPicPr>
        <p:blipFill rotWithShape="1">
          <a:blip r:embed="rId7">
            <a:alphaModFix/>
          </a:blip>
          <a:srcRect b="0" l="0" r="0" t="0"/>
          <a:stretch/>
        </p:blipFill>
        <p:spPr>
          <a:xfrm>
            <a:off x="5917552" y="8910463"/>
            <a:ext cx="992469" cy="749101"/>
          </a:xfrm>
          <a:prstGeom prst="rect">
            <a:avLst/>
          </a:prstGeom>
          <a:noFill/>
          <a:ln>
            <a:noFill/>
          </a:ln>
        </p:spPr>
      </p:pic>
      <p:grpSp>
        <p:nvGrpSpPr>
          <p:cNvPr id="1515" name="Google Shape;1515;p66"/>
          <p:cNvGrpSpPr/>
          <p:nvPr/>
        </p:nvGrpSpPr>
        <p:grpSpPr>
          <a:xfrm rot="5400000">
            <a:off x="894908" y="3719717"/>
            <a:ext cx="291593" cy="306911"/>
            <a:chOff x="4412481" y="2415450"/>
            <a:chExt cx="312600" cy="312600"/>
          </a:xfrm>
        </p:grpSpPr>
        <p:sp>
          <p:nvSpPr>
            <p:cNvPr id="1516" name="Google Shape;1516;p66"/>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66"/>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18" name="Google Shape;1518;p66"/>
          <p:cNvSpPr txBox="1"/>
          <p:nvPr/>
        </p:nvSpPr>
        <p:spPr>
          <a:xfrm>
            <a:off x="595138" y="4265074"/>
            <a:ext cx="12111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400" u="none" cap="none" strike="noStrike">
                <a:solidFill>
                  <a:srgbClr val="2E6D77"/>
                </a:solidFill>
                <a:latin typeface="Mada"/>
                <a:ea typeface="Mada"/>
                <a:cs typeface="Mada"/>
                <a:sym typeface="Mada"/>
              </a:rPr>
              <a:t>Endoscopy</a:t>
            </a:r>
            <a:endParaRPr b="1" i="0" sz="1400" u="none" cap="none" strike="noStrike">
              <a:solidFill>
                <a:srgbClr val="2E6D77"/>
              </a:solidFill>
              <a:latin typeface="Mada"/>
              <a:ea typeface="Mada"/>
              <a:cs typeface="Mada"/>
              <a:sym typeface="Mada"/>
            </a:endParaRPr>
          </a:p>
        </p:txBody>
      </p:sp>
      <p:sp>
        <p:nvSpPr>
          <p:cNvPr id="1519" name="Google Shape;1519;p66"/>
          <p:cNvSpPr/>
          <p:nvPr/>
        </p:nvSpPr>
        <p:spPr>
          <a:xfrm rot="-5400000">
            <a:off x="824972" y="5400760"/>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A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66"/>
          <p:cNvSpPr/>
          <p:nvPr/>
        </p:nvSpPr>
        <p:spPr>
          <a:xfrm rot="-5400000">
            <a:off x="862857" y="5440907"/>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1" name="Google Shape;1521;p66"/>
          <p:cNvGrpSpPr/>
          <p:nvPr/>
        </p:nvGrpSpPr>
        <p:grpSpPr>
          <a:xfrm rot="5400000">
            <a:off x="901133" y="5282885"/>
            <a:ext cx="291593" cy="306911"/>
            <a:chOff x="4412481" y="2415450"/>
            <a:chExt cx="312600" cy="312600"/>
          </a:xfrm>
        </p:grpSpPr>
        <p:sp>
          <p:nvSpPr>
            <p:cNvPr id="1522" name="Google Shape;1522;p66"/>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66"/>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4" name="Google Shape;1524;p66"/>
          <p:cNvSpPr/>
          <p:nvPr/>
        </p:nvSpPr>
        <p:spPr>
          <a:xfrm rot="-5400000">
            <a:off x="733735" y="7023401"/>
            <a:ext cx="715132"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A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66"/>
          <p:cNvSpPr/>
          <p:nvPr/>
        </p:nvSpPr>
        <p:spPr>
          <a:xfrm rot="-5400000">
            <a:off x="733590" y="7079067"/>
            <a:ext cx="765410"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6" name="Google Shape;1526;p66"/>
          <p:cNvGrpSpPr/>
          <p:nvPr/>
        </p:nvGrpSpPr>
        <p:grpSpPr>
          <a:xfrm rot="5400000">
            <a:off x="894908" y="6798097"/>
            <a:ext cx="291593" cy="306911"/>
            <a:chOff x="4412481" y="2415450"/>
            <a:chExt cx="312600" cy="312600"/>
          </a:xfrm>
        </p:grpSpPr>
        <p:sp>
          <p:nvSpPr>
            <p:cNvPr id="1527" name="Google Shape;1527;p66"/>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66"/>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9" name="Google Shape;1529;p66"/>
          <p:cNvSpPr/>
          <p:nvPr/>
        </p:nvSpPr>
        <p:spPr>
          <a:xfrm rot="-5400000">
            <a:off x="818428" y="8627299"/>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FA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66"/>
          <p:cNvSpPr/>
          <p:nvPr/>
        </p:nvSpPr>
        <p:spPr>
          <a:xfrm rot="-5400000">
            <a:off x="846414" y="8651241"/>
            <a:ext cx="519325" cy="1152029"/>
          </a:xfrm>
          <a:custGeom>
            <a:rect b="b" l="l" r="r" t="t"/>
            <a:pathLst>
              <a:path extrusionOk="0" h="80463" w="84857">
                <a:moveTo>
                  <a:pt x="79034" y="0"/>
                </a:moveTo>
                <a:cubicBezTo>
                  <a:pt x="76823" y="0"/>
                  <a:pt x="74778" y="2718"/>
                  <a:pt x="71224" y="2718"/>
                </a:cubicBezTo>
                <a:cubicBezTo>
                  <a:pt x="66438" y="2718"/>
                  <a:pt x="66438" y="932"/>
                  <a:pt x="61628" y="932"/>
                </a:cubicBezTo>
                <a:cubicBezTo>
                  <a:pt x="56829" y="932"/>
                  <a:pt x="56829" y="2718"/>
                  <a:pt x="52031" y="2718"/>
                </a:cubicBezTo>
                <a:cubicBezTo>
                  <a:pt x="47233" y="2718"/>
                  <a:pt x="47233" y="932"/>
                  <a:pt x="42423" y="932"/>
                </a:cubicBezTo>
                <a:cubicBezTo>
                  <a:pt x="37636" y="932"/>
                  <a:pt x="37636" y="2718"/>
                  <a:pt x="32826" y="2718"/>
                </a:cubicBezTo>
                <a:cubicBezTo>
                  <a:pt x="28040" y="2718"/>
                  <a:pt x="28040" y="932"/>
                  <a:pt x="23230" y="932"/>
                </a:cubicBezTo>
                <a:cubicBezTo>
                  <a:pt x="18432" y="932"/>
                  <a:pt x="18432" y="2718"/>
                  <a:pt x="13633" y="2718"/>
                </a:cubicBezTo>
                <a:cubicBezTo>
                  <a:pt x="10068" y="2718"/>
                  <a:pt x="8028" y="10"/>
                  <a:pt x="5823" y="10"/>
                </a:cubicBezTo>
                <a:cubicBezTo>
                  <a:pt x="5060" y="10"/>
                  <a:pt x="4278" y="334"/>
                  <a:pt x="3406" y="1206"/>
                </a:cubicBezTo>
                <a:cubicBezTo>
                  <a:pt x="1" y="4611"/>
                  <a:pt x="4918" y="6635"/>
                  <a:pt x="4918" y="11446"/>
                </a:cubicBezTo>
                <a:cubicBezTo>
                  <a:pt x="4918" y="16232"/>
                  <a:pt x="3132" y="16232"/>
                  <a:pt x="3132" y="21042"/>
                </a:cubicBezTo>
                <a:cubicBezTo>
                  <a:pt x="3132" y="25828"/>
                  <a:pt x="4918" y="25828"/>
                  <a:pt x="4918" y="30638"/>
                </a:cubicBezTo>
                <a:cubicBezTo>
                  <a:pt x="4918" y="35437"/>
                  <a:pt x="3132" y="35437"/>
                  <a:pt x="3132" y="40235"/>
                </a:cubicBezTo>
                <a:cubicBezTo>
                  <a:pt x="3132" y="45033"/>
                  <a:pt x="4918" y="45033"/>
                  <a:pt x="4918" y="49843"/>
                </a:cubicBezTo>
                <a:cubicBezTo>
                  <a:pt x="4918" y="54629"/>
                  <a:pt x="3132" y="54629"/>
                  <a:pt x="3132" y="59440"/>
                </a:cubicBezTo>
                <a:cubicBezTo>
                  <a:pt x="3132" y="64226"/>
                  <a:pt x="4918" y="64226"/>
                  <a:pt x="4918" y="69036"/>
                </a:cubicBezTo>
                <a:cubicBezTo>
                  <a:pt x="4918" y="73834"/>
                  <a:pt x="13" y="75870"/>
                  <a:pt x="3406" y="79263"/>
                </a:cubicBezTo>
                <a:cubicBezTo>
                  <a:pt x="4280" y="80138"/>
                  <a:pt x="5063" y="80463"/>
                  <a:pt x="5826" y="80463"/>
                </a:cubicBezTo>
                <a:cubicBezTo>
                  <a:pt x="8034" y="80463"/>
                  <a:pt x="10070" y="77739"/>
                  <a:pt x="13645" y="77739"/>
                </a:cubicBezTo>
                <a:cubicBezTo>
                  <a:pt x="18432" y="77739"/>
                  <a:pt x="18432" y="79525"/>
                  <a:pt x="23242" y="79525"/>
                </a:cubicBezTo>
                <a:cubicBezTo>
                  <a:pt x="28040" y="79525"/>
                  <a:pt x="28040" y="77739"/>
                  <a:pt x="32838" y="77739"/>
                </a:cubicBezTo>
                <a:cubicBezTo>
                  <a:pt x="37636" y="77739"/>
                  <a:pt x="37636" y="79525"/>
                  <a:pt x="42447" y="79525"/>
                </a:cubicBezTo>
                <a:cubicBezTo>
                  <a:pt x="47233" y="79525"/>
                  <a:pt x="47233" y="77739"/>
                  <a:pt x="52043" y="77739"/>
                </a:cubicBezTo>
                <a:cubicBezTo>
                  <a:pt x="56829" y="77739"/>
                  <a:pt x="56829" y="79525"/>
                  <a:pt x="61639" y="79525"/>
                </a:cubicBezTo>
                <a:cubicBezTo>
                  <a:pt x="66438" y="79525"/>
                  <a:pt x="66438" y="77739"/>
                  <a:pt x="71236" y="77739"/>
                </a:cubicBezTo>
                <a:cubicBezTo>
                  <a:pt x="74803" y="77739"/>
                  <a:pt x="76844" y="80457"/>
                  <a:pt x="79050" y="80457"/>
                </a:cubicBezTo>
                <a:cubicBezTo>
                  <a:pt x="79812" y="80457"/>
                  <a:pt x="80593" y="80134"/>
                  <a:pt x="81463" y="79263"/>
                </a:cubicBezTo>
                <a:cubicBezTo>
                  <a:pt x="84857" y="75870"/>
                  <a:pt x="81261" y="74560"/>
                  <a:pt x="79975" y="69226"/>
                </a:cubicBezTo>
                <a:cubicBezTo>
                  <a:pt x="78832" y="64571"/>
                  <a:pt x="81737" y="64226"/>
                  <a:pt x="81737" y="59428"/>
                </a:cubicBezTo>
                <a:cubicBezTo>
                  <a:pt x="81737" y="54629"/>
                  <a:pt x="79951" y="54629"/>
                  <a:pt x="79951" y="49819"/>
                </a:cubicBezTo>
                <a:cubicBezTo>
                  <a:pt x="79951" y="45033"/>
                  <a:pt x="81737" y="45033"/>
                  <a:pt x="81737" y="40223"/>
                </a:cubicBezTo>
                <a:cubicBezTo>
                  <a:pt x="81737" y="35437"/>
                  <a:pt x="79951" y="35437"/>
                  <a:pt x="79951" y="30626"/>
                </a:cubicBezTo>
                <a:cubicBezTo>
                  <a:pt x="79951" y="25828"/>
                  <a:pt x="81737" y="25828"/>
                  <a:pt x="81737" y="21030"/>
                </a:cubicBezTo>
                <a:cubicBezTo>
                  <a:pt x="81737" y="16232"/>
                  <a:pt x="79951" y="16232"/>
                  <a:pt x="79951" y="11422"/>
                </a:cubicBezTo>
                <a:cubicBezTo>
                  <a:pt x="79951" y="6635"/>
                  <a:pt x="84857" y="4599"/>
                  <a:pt x="81463" y="1206"/>
                </a:cubicBezTo>
                <a:cubicBezTo>
                  <a:pt x="80587" y="327"/>
                  <a:pt x="79800" y="0"/>
                  <a:pt x="79034" y="0"/>
                </a:cubicBezTo>
                <a:close/>
              </a:path>
            </a:pathLst>
          </a:cu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1" name="Google Shape;1531;p66"/>
          <p:cNvGrpSpPr/>
          <p:nvPr/>
        </p:nvGrpSpPr>
        <p:grpSpPr>
          <a:xfrm rot="5400000">
            <a:off x="884690" y="8493218"/>
            <a:ext cx="291593" cy="306911"/>
            <a:chOff x="4412481" y="2415450"/>
            <a:chExt cx="312600" cy="312600"/>
          </a:xfrm>
        </p:grpSpPr>
        <p:sp>
          <p:nvSpPr>
            <p:cNvPr id="1532" name="Google Shape;1532;p66"/>
            <p:cNvSpPr/>
            <p:nvPr/>
          </p:nvSpPr>
          <p:spPr>
            <a:xfrm>
              <a:off x="4412481"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66"/>
            <p:cNvSpPr/>
            <p:nvPr/>
          </p:nvSpPr>
          <p:spPr>
            <a:xfrm>
              <a:off x="4518381"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4" name="Google Shape;1534;p66"/>
          <p:cNvSpPr txBox="1"/>
          <p:nvPr/>
        </p:nvSpPr>
        <p:spPr>
          <a:xfrm>
            <a:off x="578426" y="5746488"/>
            <a:ext cx="12111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200" u="none" cap="none" strike="noStrike">
                <a:solidFill>
                  <a:srgbClr val="2E6D77"/>
                </a:solidFill>
                <a:latin typeface="Mada"/>
                <a:ea typeface="Mada"/>
                <a:cs typeface="Mada"/>
                <a:sym typeface="Mada"/>
              </a:rPr>
              <a:t>Computed Tomography</a:t>
            </a:r>
            <a:endParaRPr b="1" i="0" sz="1200" u="none" cap="none" strike="noStrike">
              <a:solidFill>
                <a:srgbClr val="2E6D77"/>
              </a:solidFill>
              <a:latin typeface="Mada"/>
              <a:ea typeface="Mada"/>
              <a:cs typeface="Mada"/>
              <a:sym typeface="Mada"/>
            </a:endParaRPr>
          </a:p>
        </p:txBody>
      </p:sp>
      <p:sp>
        <p:nvSpPr>
          <p:cNvPr id="1535" name="Google Shape;1535;p66"/>
          <p:cNvSpPr txBox="1"/>
          <p:nvPr/>
        </p:nvSpPr>
        <p:spPr>
          <a:xfrm>
            <a:off x="607221" y="7301854"/>
            <a:ext cx="15324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200" u="none" cap="none" strike="noStrike">
                <a:solidFill>
                  <a:srgbClr val="2E6D77"/>
                </a:solidFill>
                <a:latin typeface="Mada"/>
                <a:ea typeface="Mada"/>
                <a:cs typeface="Mada"/>
                <a:sym typeface="Mada"/>
              </a:rPr>
              <a:t>Positron</a:t>
            </a:r>
            <a:endParaRPr/>
          </a:p>
          <a:p>
            <a:pPr indent="0" lvl="0" marL="0" marR="0" rtl="0" algn="l">
              <a:lnSpc>
                <a:spcPct val="100000"/>
              </a:lnSpc>
              <a:spcBef>
                <a:spcPts val="0"/>
              </a:spcBef>
              <a:spcAft>
                <a:spcPts val="0"/>
              </a:spcAft>
              <a:buClr>
                <a:srgbClr val="000000"/>
              </a:buClr>
              <a:buSzPts val="1000"/>
              <a:buFont typeface="Arial"/>
              <a:buNone/>
            </a:pPr>
            <a:r>
              <a:rPr b="1" lang="en-GB" sz="1200">
                <a:solidFill>
                  <a:srgbClr val="2E6D77"/>
                </a:solidFill>
                <a:latin typeface="Mada"/>
                <a:ea typeface="Mada"/>
                <a:cs typeface="Mada"/>
                <a:sym typeface="Mada"/>
              </a:rPr>
              <a:t>Emission</a:t>
            </a:r>
            <a:r>
              <a:rPr b="1" i="0" lang="en-GB" sz="1200" u="none" cap="none" strike="noStrike">
                <a:solidFill>
                  <a:srgbClr val="2E6D77"/>
                </a:solidFill>
                <a:latin typeface="Mada"/>
                <a:ea typeface="Mada"/>
                <a:cs typeface="Mada"/>
                <a:sym typeface="Mada"/>
              </a:rPr>
              <a:t> Tomography</a:t>
            </a:r>
            <a:endParaRPr b="1" i="0" sz="1200" u="none" cap="none" strike="noStrike">
              <a:solidFill>
                <a:srgbClr val="2E6D77"/>
              </a:solidFill>
              <a:latin typeface="Mada"/>
              <a:ea typeface="Mada"/>
              <a:cs typeface="Mada"/>
              <a:sym typeface="Mada"/>
            </a:endParaRPr>
          </a:p>
        </p:txBody>
      </p:sp>
      <p:sp>
        <p:nvSpPr>
          <p:cNvPr id="1536" name="Google Shape;1536;p66"/>
          <p:cNvSpPr txBox="1"/>
          <p:nvPr/>
        </p:nvSpPr>
        <p:spPr>
          <a:xfrm>
            <a:off x="595138" y="8969674"/>
            <a:ext cx="1211100" cy="34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200" u="none" cap="none" strike="noStrike">
                <a:solidFill>
                  <a:srgbClr val="2E6D77"/>
                </a:solidFill>
                <a:latin typeface="Mada"/>
                <a:ea typeface="Mada"/>
                <a:cs typeface="Mada"/>
                <a:sym typeface="Mada"/>
              </a:rPr>
              <a:t>Endoscopic </a:t>
            </a:r>
            <a:r>
              <a:rPr b="1" lang="en-GB" sz="1200">
                <a:solidFill>
                  <a:srgbClr val="2E6D77"/>
                </a:solidFill>
                <a:latin typeface="Mada"/>
                <a:ea typeface="Mada"/>
                <a:cs typeface="Mada"/>
                <a:sym typeface="Mada"/>
              </a:rPr>
              <a:t>Ultrasound</a:t>
            </a:r>
            <a:endParaRPr b="1" i="0" sz="1200" u="none" cap="none" strike="noStrike">
              <a:solidFill>
                <a:srgbClr val="2E6D77"/>
              </a:solidFill>
              <a:latin typeface="Mada"/>
              <a:ea typeface="Mada"/>
              <a:cs typeface="Mada"/>
              <a:sym typeface="Mada"/>
            </a:endParaRPr>
          </a:p>
        </p:txBody>
      </p:sp>
      <p:sp>
        <p:nvSpPr>
          <p:cNvPr id="1537" name="Google Shape;1537;p66"/>
          <p:cNvSpPr/>
          <p:nvPr/>
        </p:nvSpPr>
        <p:spPr>
          <a:xfrm>
            <a:off x="515263" y="1312307"/>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38" name="Google Shape;1538;p66"/>
          <p:cNvCxnSpPr/>
          <p:nvPr/>
        </p:nvCxnSpPr>
        <p:spPr>
          <a:xfrm>
            <a:off x="1385150" y="830000"/>
            <a:ext cx="4881600" cy="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67"/>
          <p:cNvSpPr/>
          <p:nvPr/>
        </p:nvSpPr>
        <p:spPr>
          <a:xfrm>
            <a:off x="762000" y="971925"/>
            <a:ext cx="6088800" cy="6306300"/>
          </a:xfrm>
          <a:prstGeom prst="roundRect">
            <a:avLst>
              <a:gd fmla="val 22613" name="adj"/>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67"/>
          <p:cNvSpPr/>
          <p:nvPr/>
        </p:nvSpPr>
        <p:spPr>
          <a:xfrm flipH="1">
            <a:off x="447986" y="651538"/>
            <a:ext cx="5545885" cy="66844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EDF6F9"/>
              </a:highlight>
              <a:latin typeface="Arial"/>
              <a:ea typeface="Arial"/>
              <a:cs typeface="Arial"/>
              <a:sym typeface="Arial"/>
            </a:endParaRPr>
          </a:p>
        </p:txBody>
      </p:sp>
      <p:sp>
        <p:nvSpPr>
          <p:cNvPr id="1545" name="Google Shape;1545;p67"/>
          <p:cNvSpPr txBox="1"/>
          <p:nvPr/>
        </p:nvSpPr>
        <p:spPr>
          <a:xfrm>
            <a:off x="74481" y="762041"/>
            <a:ext cx="6333300" cy="90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6D77"/>
                </a:solidFill>
                <a:latin typeface="Lora"/>
                <a:ea typeface="Lora"/>
                <a:cs typeface="Lora"/>
                <a:sym typeface="Lora"/>
              </a:rPr>
              <a:t>Now, let us </a:t>
            </a:r>
            <a:r>
              <a:rPr b="1" lang="en-GB" sz="1800">
                <a:solidFill>
                  <a:srgbClr val="006D77"/>
                </a:solidFill>
                <a:latin typeface="Lora"/>
                <a:ea typeface="Lora"/>
                <a:cs typeface="Lora"/>
                <a:sym typeface="Lora"/>
              </a:rPr>
              <a:t>start case (2)</a:t>
            </a:r>
            <a:endParaRPr b="1" i="0" sz="1800" u="none" cap="none" strike="noStrike">
              <a:solidFill>
                <a:srgbClr val="006D77"/>
              </a:solidFill>
              <a:latin typeface="Lora"/>
              <a:ea typeface="Lora"/>
              <a:cs typeface="Lora"/>
              <a:sym typeface="Lora"/>
            </a:endParaRPr>
          </a:p>
        </p:txBody>
      </p:sp>
      <p:sp>
        <p:nvSpPr>
          <p:cNvPr id="1546" name="Google Shape;1546;p67"/>
          <p:cNvSpPr txBox="1"/>
          <p:nvPr/>
        </p:nvSpPr>
        <p:spPr>
          <a:xfrm>
            <a:off x="1186300" y="1319975"/>
            <a:ext cx="5442900" cy="10998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1" lang="en-GB" sz="1200">
                <a:latin typeface="Mada"/>
                <a:ea typeface="Mada"/>
                <a:cs typeface="Mada"/>
                <a:sym typeface="Mada"/>
              </a:rPr>
              <a:t>24 years old healthy presented to your clinic complaining of:</a:t>
            </a:r>
            <a:endParaRPr b="1" sz="1200">
              <a:latin typeface="Mada"/>
              <a:ea typeface="Mada"/>
              <a:cs typeface="Mada"/>
              <a:sym typeface="Mada"/>
            </a:endParaRPr>
          </a:p>
          <a:p>
            <a:pPr indent="-304800" lvl="1" marL="914400" marR="0" rtl="0" algn="l">
              <a:lnSpc>
                <a:spcPct val="100000"/>
              </a:lnSpc>
              <a:spcBef>
                <a:spcPts val="0"/>
              </a:spcBef>
              <a:spcAft>
                <a:spcPts val="0"/>
              </a:spcAft>
              <a:buSzPts val="1200"/>
              <a:buFont typeface="Mada"/>
              <a:buChar char="○"/>
            </a:pPr>
            <a:r>
              <a:rPr lang="en-GB" sz="1200">
                <a:latin typeface="Mada"/>
                <a:ea typeface="Mada"/>
                <a:cs typeface="Mada"/>
                <a:sym typeface="Mada"/>
              </a:rPr>
              <a:t>Dysphagia</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b="1" lang="en-GB" sz="1200">
                <a:latin typeface="Mada"/>
                <a:ea typeface="Mada"/>
                <a:cs typeface="Mada"/>
                <a:sym typeface="Mada"/>
              </a:rPr>
              <a:t>How you going to manage this patient?</a:t>
            </a:r>
            <a:endParaRPr b="1" sz="1200">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Suspect Esophageal motility disorder “achalasia is the most common one”. </a:t>
            </a:r>
            <a:r>
              <a:rPr lang="en-GB" sz="1200">
                <a:solidFill>
                  <a:srgbClr val="999999"/>
                </a:solidFill>
                <a:latin typeface="Mada"/>
                <a:ea typeface="Mada"/>
                <a:cs typeface="Mada"/>
                <a:sym typeface="Mada"/>
              </a:rPr>
              <a:t>A</a:t>
            </a:r>
            <a:r>
              <a:rPr lang="en-GB" sz="1200">
                <a:solidFill>
                  <a:srgbClr val="999999"/>
                </a:solidFill>
                <a:latin typeface="Mada"/>
                <a:ea typeface="Mada"/>
                <a:cs typeface="Mada"/>
                <a:sym typeface="Mada"/>
              </a:rPr>
              <a:t>nother type is Diffuse Esophageal Spasm.</a:t>
            </a:r>
            <a:endParaRPr sz="1200">
              <a:solidFill>
                <a:srgbClr val="999999"/>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Investigate by barium swallow + Esophageal manometry</a:t>
            </a:r>
            <a:endParaRPr sz="1200">
              <a:latin typeface="Mada"/>
              <a:ea typeface="Mada"/>
              <a:cs typeface="Mada"/>
              <a:sym typeface="Mada"/>
            </a:endParaRPr>
          </a:p>
        </p:txBody>
      </p:sp>
      <p:sp>
        <p:nvSpPr>
          <p:cNvPr id="1547" name="Google Shape;1547;p67"/>
          <p:cNvSpPr txBox="1"/>
          <p:nvPr/>
        </p:nvSpPr>
        <p:spPr>
          <a:xfrm>
            <a:off x="3073513" y="6995275"/>
            <a:ext cx="3000000" cy="367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End of case (2)</a:t>
            </a:r>
            <a:endParaRPr sz="1000">
              <a:solidFill>
                <a:srgbClr val="CC0000"/>
              </a:solidFill>
            </a:endParaRPr>
          </a:p>
        </p:txBody>
      </p:sp>
      <p:sp>
        <p:nvSpPr>
          <p:cNvPr id="1548" name="Google Shape;1548;p67"/>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9" name="Google Shape;1549;p67"/>
          <p:cNvGrpSpPr/>
          <p:nvPr/>
        </p:nvGrpSpPr>
        <p:grpSpPr>
          <a:xfrm>
            <a:off x="1634637" y="3727625"/>
            <a:ext cx="1051684" cy="1056104"/>
            <a:chOff x="1086250" y="2163525"/>
            <a:chExt cx="341800" cy="341925"/>
          </a:xfrm>
        </p:grpSpPr>
        <p:sp>
          <p:nvSpPr>
            <p:cNvPr id="1550" name="Google Shape;1550;p67"/>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7"/>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7"/>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7"/>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7"/>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7"/>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7"/>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7"/>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7"/>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7"/>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67"/>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7"/>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67"/>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67"/>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7"/>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67"/>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6" name="Google Shape;1566;p67"/>
          <p:cNvSpPr txBox="1"/>
          <p:nvPr/>
        </p:nvSpPr>
        <p:spPr>
          <a:xfrm>
            <a:off x="1378498" y="3251859"/>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Diagnosis</a:t>
            </a:r>
            <a:endParaRPr b="1" sz="1600">
              <a:solidFill>
                <a:srgbClr val="006D77"/>
              </a:solidFill>
              <a:latin typeface="Lora"/>
              <a:ea typeface="Lora"/>
              <a:cs typeface="Lora"/>
              <a:sym typeface="Lora"/>
            </a:endParaRPr>
          </a:p>
        </p:txBody>
      </p:sp>
      <p:sp>
        <p:nvSpPr>
          <p:cNvPr id="1567" name="Google Shape;1567;p67"/>
          <p:cNvSpPr txBox="1"/>
          <p:nvPr/>
        </p:nvSpPr>
        <p:spPr>
          <a:xfrm>
            <a:off x="3697525" y="2808600"/>
            <a:ext cx="3076200" cy="1670400"/>
          </a:xfrm>
          <a:prstGeom prst="rect">
            <a:avLst/>
          </a:prstGeom>
          <a:noFill/>
          <a:ln>
            <a:noFill/>
          </a:ln>
        </p:spPr>
        <p:txBody>
          <a:bodyPr anchorCtr="0" anchor="t" bIns="91425" lIns="91425" spcFirstLastPara="1" rIns="91425" wrap="square" tIns="91425">
            <a:noAutofit/>
          </a:bodyPr>
          <a:lstStyle/>
          <a:p>
            <a:pPr indent="-220198" lvl="0" marL="269999" rtl="0" algn="l">
              <a:spcBef>
                <a:spcPts val="0"/>
              </a:spcBef>
              <a:spcAft>
                <a:spcPts val="0"/>
              </a:spcAft>
              <a:buSzPts val="1200"/>
              <a:buFont typeface="Mada"/>
              <a:buChar char="●"/>
            </a:pPr>
            <a:r>
              <a:rPr b="1" lang="en-GB" sz="1200">
                <a:solidFill>
                  <a:schemeClr val="dk1"/>
                </a:solidFill>
                <a:latin typeface="Mada"/>
                <a:ea typeface="Mada"/>
                <a:cs typeface="Mada"/>
                <a:sym typeface="Mada"/>
              </a:rPr>
              <a:t>Barium swallow </a:t>
            </a:r>
            <a:r>
              <a:rPr b="1" lang="en-GB" sz="1200">
                <a:solidFill>
                  <a:srgbClr val="6AA84F"/>
                </a:solidFill>
                <a:latin typeface="Mada"/>
                <a:ea typeface="Mada"/>
                <a:cs typeface="Mada"/>
                <a:sym typeface="Mada"/>
              </a:rPr>
              <a:t>(diagnostic test)</a:t>
            </a: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showed this picture of</a:t>
            </a:r>
            <a:r>
              <a:rPr lang="en-GB" sz="1200">
                <a:solidFill>
                  <a:srgbClr val="6AA84F"/>
                </a:solidFill>
                <a:latin typeface="Mada"/>
                <a:ea typeface="Mada"/>
                <a:cs typeface="Mada"/>
                <a:sym typeface="Mada"/>
              </a:rPr>
              <a:t> </a:t>
            </a:r>
            <a:r>
              <a:rPr lang="en-GB" sz="1200">
                <a:solidFill>
                  <a:srgbClr val="333333"/>
                </a:solidFill>
                <a:highlight>
                  <a:srgbClr val="FFFFFF"/>
                </a:highlight>
                <a:latin typeface="Mada"/>
                <a:ea typeface="Mada"/>
                <a:cs typeface="Mada"/>
                <a:sym typeface="Mada"/>
              </a:rPr>
              <a:t>Bird’s beak deformity</a:t>
            </a:r>
            <a:endParaRPr sz="1200">
              <a:solidFill>
                <a:srgbClr val="333333"/>
              </a:solidFill>
              <a:highlight>
                <a:srgbClr val="FFFFFF"/>
              </a:highlight>
              <a:latin typeface="Mada"/>
              <a:ea typeface="Mada"/>
              <a:cs typeface="Mada"/>
              <a:sym typeface="Mada"/>
            </a:endParaRPr>
          </a:p>
          <a:p>
            <a:pPr indent="0" lvl="0" marL="1371600" rtl="0" algn="l">
              <a:spcBef>
                <a:spcPts val="0"/>
              </a:spcBef>
              <a:spcAft>
                <a:spcPts val="0"/>
              </a:spcAft>
              <a:buNone/>
            </a:pPr>
            <a:r>
              <a:t/>
            </a:r>
            <a:endParaRPr sz="1200">
              <a:solidFill>
                <a:srgbClr val="333333"/>
              </a:solidFill>
              <a:highlight>
                <a:srgbClr val="FFFFFF"/>
              </a:highlight>
              <a:latin typeface="Mada"/>
              <a:ea typeface="Mada"/>
              <a:cs typeface="Mada"/>
              <a:sym typeface="Mada"/>
            </a:endParaRPr>
          </a:p>
          <a:p>
            <a:pPr indent="-220198" lvl="0" marL="269999" rtl="0" algn="l">
              <a:spcBef>
                <a:spcPts val="0"/>
              </a:spcBef>
              <a:spcAft>
                <a:spcPts val="0"/>
              </a:spcAft>
              <a:buSzPts val="1200"/>
              <a:buFont typeface="Mada"/>
              <a:buChar char="●"/>
            </a:pPr>
            <a:r>
              <a:rPr b="1" lang="en-GB" sz="1200">
                <a:solidFill>
                  <a:srgbClr val="6AA84F"/>
                </a:solidFill>
                <a:latin typeface="Mada"/>
                <a:ea typeface="Mada"/>
                <a:cs typeface="Mada"/>
                <a:sym typeface="Mada"/>
              </a:rPr>
              <a:t>Three </a:t>
            </a:r>
            <a:r>
              <a:rPr b="1" lang="en-GB" sz="1200">
                <a:solidFill>
                  <a:srgbClr val="6AA84F"/>
                </a:solidFill>
                <a:latin typeface="Mada"/>
                <a:ea typeface="Mada"/>
                <a:cs typeface="Mada"/>
                <a:sym typeface="Mada"/>
              </a:rPr>
              <a:t>abnormalities:</a:t>
            </a:r>
            <a:endParaRPr b="1" sz="1200">
              <a:solidFill>
                <a:srgbClr val="6AA84F"/>
              </a:solidFill>
              <a:latin typeface="Mada"/>
              <a:ea typeface="Mada"/>
              <a:cs typeface="Mada"/>
              <a:sym typeface="Mada"/>
            </a:endParaRPr>
          </a:p>
          <a:p>
            <a:pPr indent="-173775" lvl="1" marL="450000" rtl="0" algn="l">
              <a:spcBef>
                <a:spcPts val="0"/>
              </a:spcBef>
              <a:spcAft>
                <a:spcPts val="0"/>
              </a:spcAft>
              <a:buSzPts val="1200"/>
              <a:buFont typeface="Mada"/>
              <a:buChar char="○"/>
            </a:pPr>
            <a:r>
              <a:rPr lang="en-GB" sz="1200">
                <a:solidFill>
                  <a:srgbClr val="6AA84F"/>
                </a:solidFill>
                <a:latin typeface="Mada"/>
                <a:ea typeface="Mada"/>
                <a:cs typeface="Mada"/>
                <a:sym typeface="Mada"/>
              </a:rPr>
              <a:t>Aperistalsis</a:t>
            </a:r>
            <a:endParaRPr sz="1200">
              <a:solidFill>
                <a:srgbClr val="6AA84F"/>
              </a:solidFill>
              <a:latin typeface="Mada"/>
              <a:ea typeface="Mada"/>
              <a:cs typeface="Mada"/>
              <a:sym typeface="Mada"/>
            </a:endParaRPr>
          </a:p>
          <a:p>
            <a:pPr indent="-173775" lvl="1" marL="450000" rtl="0" algn="l">
              <a:spcBef>
                <a:spcPts val="0"/>
              </a:spcBef>
              <a:spcAft>
                <a:spcPts val="0"/>
              </a:spcAft>
              <a:buSzPts val="1200"/>
              <a:buFont typeface="Mada"/>
              <a:buChar char="○"/>
            </a:pPr>
            <a:r>
              <a:rPr lang="en-GB" sz="1200">
                <a:solidFill>
                  <a:srgbClr val="6AA84F"/>
                </a:solidFill>
                <a:latin typeface="Mada"/>
                <a:ea typeface="Mada"/>
                <a:cs typeface="Mada"/>
                <a:sym typeface="Mada"/>
              </a:rPr>
              <a:t>Hypertensive LES</a:t>
            </a:r>
            <a:endParaRPr sz="1200">
              <a:solidFill>
                <a:srgbClr val="6AA84F"/>
              </a:solidFill>
              <a:latin typeface="Mada"/>
              <a:ea typeface="Mada"/>
              <a:cs typeface="Mada"/>
              <a:sym typeface="Mada"/>
            </a:endParaRPr>
          </a:p>
          <a:p>
            <a:pPr indent="-173775" lvl="1" marL="450000" rtl="0" algn="l">
              <a:spcBef>
                <a:spcPts val="0"/>
              </a:spcBef>
              <a:spcAft>
                <a:spcPts val="0"/>
              </a:spcAft>
              <a:buSzPts val="1200"/>
              <a:buFont typeface="Mada"/>
              <a:buChar char="○"/>
            </a:pPr>
            <a:r>
              <a:rPr lang="en-GB" sz="1200">
                <a:solidFill>
                  <a:srgbClr val="6AA84F"/>
                </a:solidFill>
                <a:latin typeface="Mada"/>
                <a:ea typeface="Mada"/>
                <a:cs typeface="Mada"/>
                <a:sym typeface="Mada"/>
              </a:rPr>
              <a:t>Closed LES</a:t>
            </a:r>
            <a:endParaRPr sz="1200">
              <a:solidFill>
                <a:srgbClr val="6AA84F"/>
              </a:solidFill>
              <a:latin typeface="Mada"/>
              <a:ea typeface="Mada"/>
              <a:cs typeface="Mada"/>
              <a:sym typeface="Mada"/>
            </a:endParaRPr>
          </a:p>
          <a:p>
            <a:pPr indent="0" lvl="0" marL="914400" rtl="0" algn="l">
              <a:spcBef>
                <a:spcPts val="0"/>
              </a:spcBef>
              <a:spcAft>
                <a:spcPts val="0"/>
              </a:spcAft>
              <a:buNone/>
            </a:pPr>
            <a:r>
              <a:t/>
            </a:r>
            <a:endParaRPr sz="1200">
              <a:solidFill>
                <a:srgbClr val="6AA84F"/>
              </a:solidFill>
              <a:latin typeface="Mada"/>
              <a:ea typeface="Mada"/>
              <a:cs typeface="Mada"/>
              <a:sym typeface="Mada"/>
            </a:endParaRPr>
          </a:p>
        </p:txBody>
      </p:sp>
      <p:cxnSp>
        <p:nvCxnSpPr>
          <p:cNvPr id="1568" name="Google Shape;1568;p67"/>
          <p:cNvCxnSpPr/>
          <p:nvPr/>
        </p:nvCxnSpPr>
        <p:spPr>
          <a:xfrm>
            <a:off x="3723700" y="2794350"/>
            <a:ext cx="0" cy="2634300"/>
          </a:xfrm>
          <a:prstGeom prst="straightConnector1">
            <a:avLst/>
          </a:prstGeom>
          <a:noFill/>
          <a:ln cap="flat" cmpd="sng" w="28575">
            <a:solidFill>
              <a:srgbClr val="FFDDD2"/>
            </a:solidFill>
            <a:prstDash val="solid"/>
            <a:round/>
            <a:headEnd len="med" w="med" type="oval"/>
            <a:tailEnd len="med" w="med" type="oval"/>
          </a:ln>
        </p:spPr>
      </p:cxnSp>
      <p:pic>
        <p:nvPicPr>
          <p:cNvPr id="1569" name="Google Shape;1569;p67"/>
          <p:cNvPicPr preferRelativeResize="0"/>
          <p:nvPr/>
        </p:nvPicPr>
        <p:blipFill>
          <a:blip r:embed="rId3">
            <a:alphaModFix/>
          </a:blip>
          <a:stretch>
            <a:fillRect/>
          </a:stretch>
        </p:blipFill>
        <p:spPr>
          <a:xfrm>
            <a:off x="3017519" y="2823461"/>
            <a:ext cx="527375" cy="1313977"/>
          </a:xfrm>
          <a:prstGeom prst="rect">
            <a:avLst/>
          </a:prstGeom>
          <a:noFill/>
          <a:ln>
            <a:noFill/>
          </a:ln>
        </p:spPr>
      </p:pic>
      <p:pic>
        <p:nvPicPr>
          <p:cNvPr id="1570" name="Google Shape;1570;p67"/>
          <p:cNvPicPr preferRelativeResize="0"/>
          <p:nvPr/>
        </p:nvPicPr>
        <p:blipFill>
          <a:blip r:embed="rId4">
            <a:alphaModFix/>
          </a:blip>
          <a:stretch>
            <a:fillRect/>
          </a:stretch>
        </p:blipFill>
        <p:spPr>
          <a:xfrm>
            <a:off x="2783122" y="4250324"/>
            <a:ext cx="749940" cy="668425"/>
          </a:xfrm>
          <a:prstGeom prst="rect">
            <a:avLst/>
          </a:prstGeom>
          <a:noFill/>
          <a:ln>
            <a:noFill/>
          </a:ln>
        </p:spPr>
      </p:pic>
      <p:sp>
        <p:nvSpPr>
          <p:cNvPr id="1571" name="Google Shape;1571;p67"/>
          <p:cNvSpPr txBox="1"/>
          <p:nvPr/>
        </p:nvSpPr>
        <p:spPr>
          <a:xfrm>
            <a:off x="3697525" y="4250521"/>
            <a:ext cx="3000000" cy="668400"/>
          </a:xfrm>
          <a:prstGeom prst="rect">
            <a:avLst/>
          </a:prstGeom>
          <a:noFill/>
          <a:ln>
            <a:noFill/>
          </a:ln>
        </p:spPr>
        <p:txBody>
          <a:bodyPr anchorCtr="0" anchor="t" bIns="91425" lIns="91425" spcFirstLastPara="1" rIns="91425" wrap="square" tIns="91425">
            <a:noAutofit/>
          </a:bodyPr>
          <a:lstStyle/>
          <a:p>
            <a:pPr indent="-220198" lvl="0" marL="269999" rtl="0" algn="l">
              <a:spcBef>
                <a:spcPts val="0"/>
              </a:spcBef>
              <a:spcAft>
                <a:spcPts val="0"/>
              </a:spcAft>
              <a:buSzPts val="1200"/>
              <a:buFont typeface="Mada"/>
              <a:buChar char="●"/>
            </a:pPr>
            <a:r>
              <a:rPr b="1" lang="en-GB" sz="1200">
                <a:solidFill>
                  <a:schemeClr val="dk1"/>
                </a:solidFill>
                <a:latin typeface="Mada"/>
                <a:ea typeface="Mada"/>
                <a:cs typeface="Mada"/>
                <a:sym typeface="Mada"/>
              </a:rPr>
              <a:t>Esophageal Manometry </a:t>
            </a:r>
            <a:r>
              <a:rPr b="1" lang="en-GB" sz="1200">
                <a:solidFill>
                  <a:srgbClr val="6AA84F"/>
                </a:solidFill>
                <a:latin typeface="Mada"/>
                <a:ea typeface="Mada"/>
                <a:cs typeface="Mada"/>
                <a:sym typeface="Mada"/>
              </a:rPr>
              <a:t>(confirmatory test)</a:t>
            </a:r>
            <a:r>
              <a:rPr b="1" lang="en-GB" sz="1200">
                <a:solidFill>
                  <a:schemeClr val="dk1"/>
                </a:solidFill>
                <a:latin typeface="Mada"/>
                <a:ea typeface="Mada"/>
                <a:cs typeface="Mada"/>
                <a:sym typeface="Mada"/>
              </a:rPr>
              <a:t> </a:t>
            </a:r>
            <a:r>
              <a:rPr lang="en-GB" sz="1200">
                <a:solidFill>
                  <a:schemeClr val="dk1"/>
                </a:solidFill>
                <a:latin typeface="Mada"/>
                <a:ea typeface="Mada"/>
                <a:cs typeface="Mada"/>
                <a:sym typeface="Mada"/>
              </a:rPr>
              <a:t>showed no </a:t>
            </a:r>
            <a:r>
              <a:rPr lang="en-GB" sz="1200">
                <a:solidFill>
                  <a:schemeClr val="dk1"/>
                </a:solidFill>
                <a:latin typeface="Mada"/>
                <a:ea typeface="Mada"/>
                <a:cs typeface="Mada"/>
                <a:sym typeface="Mada"/>
              </a:rPr>
              <a:t>peristalsis</a:t>
            </a:r>
            <a:endParaRPr sz="1200">
              <a:solidFill>
                <a:schemeClr val="dk1"/>
              </a:solidFill>
              <a:latin typeface="Mada"/>
              <a:ea typeface="Mada"/>
              <a:cs typeface="Mada"/>
              <a:sym typeface="Mada"/>
            </a:endParaRPr>
          </a:p>
          <a:p>
            <a:pPr indent="-220198" lvl="0" marL="269999"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Endoscopy showed: </a:t>
            </a:r>
            <a:endParaRPr b="1" sz="1200">
              <a:solidFill>
                <a:schemeClr val="dk1"/>
              </a:solidFill>
              <a:latin typeface="Mada"/>
              <a:ea typeface="Mada"/>
              <a:cs typeface="Mada"/>
              <a:sym typeface="Mada"/>
            </a:endParaRPr>
          </a:p>
          <a:p>
            <a:pPr indent="-163874" lvl="1" marL="447675"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Dilated esophagus.</a:t>
            </a:r>
            <a:endParaRPr sz="1200">
              <a:solidFill>
                <a:schemeClr val="dk1"/>
              </a:solidFill>
              <a:latin typeface="Mada"/>
              <a:ea typeface="Mada"/>
              <a:cs typeface="Mada"/>
              <a:sym typeface="Mada"/>
            </a:endParaRPr>
          </a:p>
          <a:p>
            <a:pPr indent="-166199" lvl="1" marL="450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Retained food particles.</a:t>
            </a:r>
            <a:endParaRPr sz="1200">
              <a:solidFill>
                <a:schemeClr val="dk1"/>
              </a:solidFill>
              <a:latin typeface="Mada"/>
              <a:ea typeface="Mada"/>
              <a:cs typeface="Mada"/>
              <a:sym typeface="Mada"/>
            </a:endParaRPr>
          </a:p>
        </p:txBody>
      </p:sp>
      <p:grpSp>
        <p:nvGrpSpPr>
          <p:cNvPr id="1572" name="Google Shape;1572;p67"/>
          <p:cNvGrpSpPr/>
          <p:nvPr/>
        </p:nvGrpSpPr>
        <p:grpSpPr>
          <a:xfrm>
            <a:off x="1888394" y="5927607"/>
            <a:ext cx="1120169" cy="1067661"/>
            <a:chOff x="1518350" y="2189725"/>
            <a:chExt cx="360125" cy="341925"/>
          </a:xfrm>
        </p:grpSpPr>
        <p:sp>
          <p:nvSpPr>
            <p:cNvPr id="1573" name="Google Shape;1573;p67"/>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67"/>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67"/>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67"/>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67"/>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67"/>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67"/>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67"/>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7"/>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7"/>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67"/>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67"/>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7"/>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67"/>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67"/>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67"/>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7"/>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7"/>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7"/>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7"/>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7"/>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7"/>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7"/>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7"/>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7"/>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67"/>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67"/>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7"/>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7"/>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7"/>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7"/>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67"/>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67"/>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6" name="Google Shape;1606;p67"/>
          <p:cNvSpPr txBox="1"/>
          <p:nvPr/>
        </p:nvSpPr>
        <p:spPr>
          <a:xfrm>
            <a:off x="1683298" y="5457384"/>
            <a:ext cx="14808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Treatment</a:t>
            </a:r>
            <a:endParaRPr b="1" sz="1600">
              <a:solidFill>
                <a:srgbClr val="006D77"/>
              </a:solidFill>
              <a:latin typeface="Lora"/>
              <a:ea typeface="Lora"/>
              <a:cs typeface="Lora"/>
              <a:sym typeface="Lora"/>
            </a:endParaRPr>
          </a:p>
        </p:txBody>
      </p:sp>
      <p:cxnSp>
        <p:nvCxnSpPr>
          <p:cNvPr id="1607" name="Google Shape;1607;p67"/>
          <p:cNvCxnSpPr/>
          <p:nvPr/>
        </p:nvCxnSpPr>
        <p:spPr>
          <a:xfrm>
            <a:off x="3122125" y="5647500"/>
            <a:ext cx="0" cy="1372200"/>
          </a:xfrm>
          <a:prstGeom prst="straightConnector1">
            <a:avLst/>
          </a:prstGeom>
          <a:noFill/>
          <a:ln cap="flat" cmpd="sng" w="28575">
            <a:solidFill>
              <a:srgbClr val="FFDDD2"/>
            </a:solidFill>
            <a:prstDash val="solid"/>
            <a:round/>
            <a:headEnd len="med" w="med" type="oval"/>
            <a:tailEnd len="med" w="med" type="oval"/>
          </a:ln>
        </p:spPr>
      </p:cxnSp>
      <p:sp>
        <p:nvSpPr>
          <p:cNvPr id="1608" name="Google Shape;1608;p67"/>
          <p:cNvSpPr txBox="1"/>
          <p:nvPr/>
        </p:nvSpPr>
        <p:spPr>
          <a:xfrm>
            <a:off x="2628250" y="5782975"/>
            <a:ext cx="3756300" cy="1099800"/>
          </a:xfrm>
          <a:prstGeom prst="rect">
            <a:avLst/>
          </a:prstGeom>
          <a:noFill/>
          <a:ln>
            <a:noFill/>
          </a:ln>
        </p:spPr>
        <p:txBody>
          <a:bodyPr anchorCtr="0" anchor="t" bIns="91425" lIns="91425" spcFirstLastPara="1" rIns="91425" wrap="square" tIns="91425">
            <a:noAutofit/>
          </a:bodyPr>
          <a:lstStyle/>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First line treatment is </a:t>
            </a:r>
            <a:r>
              <a:rPr b="1" lang="en-GB" sz="1200">
                <a:solidFill>
                  <a:srgbClr val="6AA84F"/>
                </a:solidFill>
                <a:latin typeface="Mada"/>
                <a:ea typeface="Mada"/>
                <a:cs typeface="Mada"/>
                <a:sym typeface="Mada"/>
              </a:rPr>
              <a:t>surgical myotomy</a:t>
            </a:r>
            <a:r>
              <a:rPr lang="en-GB" sz="1200">
                <a:solidFill>
                  <a:srgbClr val="6AA84F"/>
                </a:solidFill>
                <a:latin typeface="Mada"/>
                <a:ea typeface="Mada"/>
                <a:cs typeface="Mada"/>
                <a:sym typeface="Mada"/>
              </a:rPr>
              <a:t> “Heller’s myotomy”.</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Second line is pneumatic dilation.</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These two are done to relieve the pressure of lower esophageal sphincter.</a:t>
            </a:r>
            <a:endParaRPr sz="1200">
              <a:solidFill>
                <a:srgbClr val="6AA84F"/>
              </a:solidFill>
              <a:latin typeface="Mada"/>
              <a:ea typeface="Mada"/>
              <a:cs typeface="Mada"/>
              <a:sym typeface="Mada"/>
            </a:endParaRPr>
          </a:p>
        </p:txBody>
      </p:sp>
      <p:sp>
        <p:nvSpPr>
          <p:cNvPr id="1609" name="Google Shape;1609;p67"/>
          <p:cNvSpPr txBox="1"/>
          <p:nvPr/>
        </p:nvSpPr>
        <p:spPr>
          <a:xfrm>
            <a:off x="1968375" y="8466429"/>
            <a:ext cx="4772700" cy="470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Mada"/>
                <a:ea typeface="Mada"/>
                <a:cs typeface="Mada"/>
                <a:sym typeface="Mada"/>
              </a:rPr>
              <a:t>is an uncommon disease. However ,it is the most common type of esophageal motility disorders.</a:t>
            </a:r>
            <a:endParaRPr b="0" i="0" sz="13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Mada"/>
                <a:ea typeface="Mada"/>
                <a:cs typeface="Mada"/>
                <a:sym typeface="Mada"/>
              </a:rPr>
              <a:t>It is characterized by partial or complete degeneration of the myenteric plexus of Auerbach that innervate LES and esophageal body.</a:t>
            </a:r>
            <a:endParaRPr b="0" i="0" sz="1300" u="none" cap="none" strike="noStrike">
              <a:solidFill>
                <a:schemeClr val="dk1"/>
              </a:solidFill>
              <a:latin typeface="Mada"/>
              <a:ea typeface="Mada"/>
              <a:cs typeface="Mada"/>
              <a:sym typeface="Mada"/>
            </a:endParaRPr>
          </a:p>
        </p:txBody>
      </p:sp>
      <p:sp>
        <p:nvSpPr>
          <p:cNvPr id="1610" name="Google Shape;1610;p67"/>
          <p:cNvSpPr txBox="1"/>
          <p:nvPr/>
        </p:nvSpPr>
        <p:spPr>
          <a:xfrm rot="-5400000">
            <a:off x="299839" y="8816475"/>
            <a:ext cx="14121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800" u="none" cap="none" strike="noStrike">
                <a:solidFill>
                  <a:srgbClr val="006D77"/>
                </a:solidFill>
                <a:latin typeface="Mada"/>
                <a:ea typeface="Mada"/>
                <a:cs typeface="Mada"/>
                <a:sym typeface="Mada"/>
              </a:rPr>
              <a:t>Introduction</a:t>
            </a:r>
            <a:endParaRPr b="0" i="0" sz="1800" u="none" cap="none" strike="noStrike">
              <a:solidFill>
                <a:srgbClr val="006D77"/>
              </a:solidFill>
              <a:latin typeface="Life Savers"/>
              <a:ea typeface="Life Savers"/>
              <a:cs typeface="Life Savers"/>
              <a:sym typeface="Life Savers"/>
            </a:endParaRPr>
          </a:p>
        </p:txBody>
      </p:sp>
      <p:sp>
        <p:nvSpPr>
          <p:cNvPr id="1611" name="Google Shape;1611;p67"/>
          <p:cNvSpPr/>
          <p:nvPr/>
        </p:nvSpPr>
        <p:spPr>
          <a:xfrm rot="-5400000">
            <a:off x="1664127" y="8673616"/>
            <a:ext cx="180000" cy="125400"/>
          </a:xfrm>
          <a:prstGeom prst="roundRect">
            <a:avLst>
              <a:gd fmla="val 50000" name="adj"/>
            </a:avLst>
          </a:prstGeom>
          <a:solidFill>
            <a:srgbClr val="EDFAFA"/>
          </a:solidFill>
          <a:ln cap="flat" cmpd="sng" w="9525">
            <a:solidFill>
              <a:srgbClr val="EDFAF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12" name="Google Shape;1612;p67"/>
          <p:cNvCxnSpPr/>
          <p:nvPr/>
        </p:nvCxnSpPr>
        <p:spPr>
          <a:xfrm rot="10800000">
            <a:off x="1149638" y="9078654"/>
            <a:ext cx="541800" cy="340500"/>
          </a:xfrm>
          <a:prstGeom prst="bentConnector3">
            <a:avLst>
              <a:gd fmla="val 49998" name="adj1"/>
            </a:avLst>
          </a:prstGeom>
          <a:noFill/>
          <a:ln cap="flat" cmpd="sng" w="28575">
            <a:solidFill>
              <a:srgbClr val="EDFAFA"/>
            </a:solidFill>
            <a:prstDash val="solid"/>
            <a:round/>
            <a:headEnd len="sm" w="sm" type="none"/>
            <a:tailEnd len="sm" w="sm" type="none"/>
          </a:ln>
        </p:spPr>
      </p:cxnSp>
      <p:cxnSp>
        <p:nvCxnSpPr>
          <p:cNvPr id="1613" name="Google Shape;1613;p67"/>
          <p:cNvCxnSpPr/>
          <p:nvPr/>
        </p:nvCxnSpPr>
        <p:spPr>
          <a:xfrm flipH="1" rot="10800000">
            <a:off x="1149505" y="8748496"/>
            <a:ext cx="541800" cy="330000"/>
          </a:xfrm>
          <a:prstGeom prst="bentConnector3">
            <a:avLst>
              <a:gd fmla="val 49998" name="adj1"/>
            </a:avLst>
          </a:prstGeom>
          <a:noFill/>
          <a:ln cap="flat" cmpd="sng" w="28575">
            <a:solidFill>
              <a:srgbClr val="EDFAFA"/>
            </a:solidFill>
            <a:prstDash val="solid"/>
            <a:round/>
            <a:headEnd len="sm" w="sm" type="none"/>
            <a:tailEnd len="sm" w="sm" type="none"/>
          </a:ln>
        </p:spPr>
      </p:cxnSp>
      <p:cxnSp>
        <p:nvCxnSpPr>
          <p:cNvPr id="1614" name="Google Shape;1614;p67"/>
          <p:cNvCxnSpPr/>
          <p:nvPr/>
        </p:nvCxnSpPr>
        <p:spPr>
          <a:xfrm rot="10800000">
            <a:off x="1146355" y="8646361"/>
            <a:ext cx="0" cy="912900"/>
          </a:xfrm>
          <a:prstGeom prst="straightConnector1">
            <a:avLst/>
          </a:prstGeom>
          <a:noFill/>
          <a:ln cap="flat" cmpd="sng" w="28575">
            <a:solidFill>
              <a:srgbClr val="EDFAFA"/>
            </a:solidFill>
            <a:prstDash val="solid"/>
            <a:round/>
            <a:headEnd len="sm" w="sm" type="none"/>
            <a:tailEnd len="sm" w="sm" type="none"/>
          </a:ln>
        </p:spPr>
      </p:cxnSp>
      <p:sp>
        <p:nvSpPr>
          <p:cNvPr id="1615" name="Google Shape;1615;p67"/>
          <p:cNvSpPr/>
          <p:nvPr/>
        </p:nvSpPr>
        <p:spPr>
          <a:xfrm rot="-5400000">
            <a:off x="1664127" y="9356457"/>
            <a:ext cx="180000" cy="125400"/>
          </a:xfrm>
          <a:prstGeom prst="roundRect">
            <a:avLst>
              <a:gd fmla="val 50000" name="adj"/>
            </a:avLst>
          </a:prstGeom>
          <a:solidFill>
            <a:srgbClr val="EDFAFA"/>
          </a:solidFill>
          <a:ln cap="flat" cmpd="sng" w="9525">
            <a:solidFill>
              <a:srgbClr val="EDFAF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616" name="Google Shape;1616;p67"/>
          <p:cNvCxnSpPr/>
          <p:nvPr/>
        </p:nvCxnSpPr>
        <p:spPr>
          <a:xfrm>
            <a:off x="2799732" y="8157875"/>
            <a:ext cx="2056500" cy="0"/>
          </a:xfrm>
          <a:prstGeom prst="straightConnector1">
            <a:avLst/>
          </a:prstGeom>
          <a:noFill/>
          <a:ln cap="flat" cmpd="sng" w="19050">
            <a:solidFill>
              <a:srgbClr val="83C5BE"/>
            </a:solidFill>
            <a:prstDash val="solid"/>
            <a:round/>
            <a:headEnd len="med" w="med" type="oval"/>
            <a:tailEnd len="med" w="med" type="oval"/>
          </a:ln>
        </p:spPr>
      </p:cxnSp>
      <p:sp>
        <p:nvSpPr>
          <p:cNvPr id="1617" name="Google Shape;1617;p67"/>
          <p:cNvSpPr txBox="1"/>
          <p:nvPr/>
        </p:nvSpPr>
        <p:spPr>
          <a:xfrm>
            <a:off x="192238" y="7741214"/>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Achalasia</a:t>
            </a:r>
            <a:endParaRPr b="1" i="0" sz="2200" u="none" cap="none" strike="noStrike">
              <a:solidFill>
                <a:srgbClr val="006D77"/>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0"/>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50"/>
          <p:cNvSpPr txBox="1"/>
          <p:nvPr/>
        </p:nvSpPr>
        <p:spPr>
          <a:xfrm>
            <a:off x="155163" y="33423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rgbClr val="006D77"/>
                </a:solidFill>
                <a:latin typeface="Lora"/>
                <a:ea typeface="Lora"/>
                <a:cs typeface="Lora"/>
                <a:sym typeface="Lora"/>
              </a:rPr>
              <a:t>Anatomy of Esophagus</a:t>
            </a:r>
            <a:endParaRPr b="1" i="0" sz="2200" u="none" cap="none" strike="noStrike">
              <a:solidFill>
                <a:srgbClr val="006D77"/>
              </a:solidFill>
              <a:latin typeface="Lora"/>
              <a:ea typeface="Lora"/>
              <a:cs typeface="Lora"/>
              <a:sym typeface="Lora"/>
            </a:endParaRPr>
          </a:p>
        </p:txBody>
      </p:sp>
      <p:graphicFrame>
        <p:nvGraphicFramePr>
          <p:cNvPr id="215" name="Google Shape;215;p50"/>
          <p:cNvGraphicFramePr/>
          <p:nvPr/>
        </p:nvGraphicFramePr>
        <p:xfrm>
          <a:off x="415978" y="6432578"/>
          <a:ext cx="3000000" cy="3000000"/>
        </p:xfrm>
        <a:graphic>
          <a:graphicData uri="http://schemas.openxmlformats.org/drawingml/2006/table">
            <a:tbl>
              <a:tblPr>
                <a:noFill/>
                <a:tableStyleId>{71A6FECB-1F6A-4B65-ABE6-63B6E0C21076}</a:tableStyleId>
              </a:tblPr>
              <a:tblGrid>
                <a:gridCol w="1155600"/>
                <a:gridCol w="1820325"/>
                <a:gridCol w="1747975"/>
                <a:gridCol w="1799325"/>
              </a:tblGrid>
              <a:tr h="355300">
                <a:tc>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solidFill>
                          <a:srgbClr val="E29578"/>
                        </a:solidFill>
                        <a:latin typeface="Mada"/>
                        <a:ea typeface="Mada"/>
                        <a:cs typeface="Mada"/>
                        <a:sym typeface="Mada"/>
                      </a:endParaRPr>
                    </a:p>
                  </a:txBody>
                  <a:tcPr marT="45725" marB="45725" marR="45725" marL="45725" anchor="ctr">
                    <a:lnL cap="flat" cmpd="sng" w="12700">
                      <a:solidFill>
                        <a:srgbClr val="B7B7B7">
                          <a:alpha val="0"/>
                        </a:srgbClr>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alpha val="0"/>
                        </a:srgbClr>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600" u="none" cap="none" strike="noStrike">
                          <a:solidFill>
                            <a:srgbClr val="E29578"/>
                          </a:solidFill>
                          <a:latin typeface="Lora"/>
                          <a:ea typeface="Lora"/>
                          <a:cs typeface="Lora"/>
                          <a:sym typeface="Lora"/>
                        </a:rPr>
                        <a:t>Cervical</a:t>
                      </a:r>
                      <a:endParaRPr b="1" sz="1600" u="none" cap="none" strike="noStrike">
                        <a:solidFill>
                          <a:srgbClr val="E29578"/>
                        </a:solidFill>
                        <a:latin typeface="Lora"/>
                        <a:ea typeface="Lora"/>
                        <a:cs typeface="Lora"/>
                        <a:sym typeface="Lor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ADDD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600" u="none" cap="none" strike="noStrike">
                          <a:solidFill>
                            <a:srgbClr val="E29578"/>
                          </a:solidFill>
                          <a:latin typeface="Lora"/>
                          <a:ea typeface="Lora"/>
                          <a:cs typeface="Lora"/>
                          <a:sym typeface="Lora"/>
                        </a:rPr>
                        <a:t>Thoracic</a:t>
                      </a:r>
                      <a:endParaRPr b="1" sz="1600" u="none" cap="none" strike="noStrike">
                        <a:solidFill>
                          <a:srgbClr val="E29578"/>
                        </a:solidFill>
                        <a:latin typeface="Lora"/>
                        <a:ea typeface="Lora"/>
                        <a:cs typeface="Lora"/>
                        <a:sym typeface="Lor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ADDD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600" u="none" cap="none" strike="noStrike">
                          <a:solidFill>
                            <a:srgbClr val="E29578"/>
                          </a:solidFill>
                          <a:latin typeface="Lora"/>
                          <a:ea typeface="Lora"/>
                          <a:cs typeface="Lora"/>
                          <a:sym typeface="Lora"/>
                        </a:rPr>
                        <a:t>Abdominal</a:t>
                      </a:r>
                      <a:endParaRPr b="1" sz="1600" u="none" cap="none" strike="noStrike">
                        <a:solidFill>
                          <a:srgbClr val="E29578"/>
                        </a:solidFill>
                        <a:latin typeface="Lora"/>
                        <a:ea typeface="Lora"/>
                        <a:cs typeface="Lora"/>
                        <a:sym typeface="Lor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ADDD2"/>
                    </a:solidFill>
                  </a:tcPr>
                </a:tc>
              </a:tr>
              <a:tr h="593950">
                <a:tc>
                  <a:txBody>
                    <a:bodyPr/>
                    <a:lstStyle/>
                    <a:p>
                      <a:pPr indent="0" lvl="0" marL="0" marR="0" rtl="0" algn="ctr">
                        <a:lnSpc>
                          <a:spcPct val="100000"/>
                        </a:lnSpc>
                        <a:spcBef>
                          <a:spcPts val="0"/>
                        </a:spcBef>
                        <a:spcAft>
                          <a:spcPts val="0"/>
                        </a:spcAft>
                        <a:buClr>
                          <a:srgbClr val="000000"/>
                        </a:buClr>
                        <a:buSzPts val="1000"/>
                        <a:buFont typeface="Arial"/>
                        <a:buNone/>
                      </a:pPr>
                      <a:r>
                        <a:rPr b="1" lang="en-GB" sz="1100" u="none" cap="none" strike="noStrike">
                          <a:solidFill>
                            <a:srgbClr val="FFFFFF"/>
                          </a:solidFill>
                          <a:latin typeface="Mada"/>
                          <a:ea typeface="Mada"/>
                          <a:cs typeface="Mada"/>
                          <a:sym typeface="Mada"/>
                        </a:rPr>
                        <a:t>Arterial Supply</a:t>
                      </a:r>
                      <a:endParaRPr b="1" sz="1100" u="none" cap="none" strike="noStrike">
                        <a:solidFill>
                          <a:srgbClr val="FFFFFF"/>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EA9999"/>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Inferior thyroid artery.</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Thoracic aorta</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(bronchial arteries and</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branches).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Inferior phrenic &amp; left gastric</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arteries (from celiac trunk).</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452525">
                <a:tc>
                  <a:txBody>
                    <a:bodyPr/>
                    <a:lstStyle/>
                    <a:p>
                      <a:pPr indent="0" lvl="0" marL="0" marR="0" rtl="0" algn="ctr">
                        <a:lnSpc>
                          <a:spcPct val="100000"/>
                        </a:lnSpc>
                        <a:spcBef>
                          <a:spcPts val="0"/>
                        </a:spcBef>
                        <a:spcAft>
                          <a:spcPts val="0"/>
                        </a:spcAft>
                        <a:buClr>
                          <a:srgbClr val="000000"/>
                        </a:buClr>
                        <a:buSzPts val="1000"/>
                        <a:buFont typeface="Arial"/>
                        <a:buNone/>
                      </a:pPr>
                      <a:r>
                        <a:rPr b="1" lang="en-GB" sz="1100" u="none" cap="none" strike="noStrike">
                          <a:solidFill>
                            <a:srgbClr val="FFFFFF"/>
                          </a:solidFill>
                          <a:latin typeface="Mada"/>
                          <a:ea typeface="Mada"/>
                          <a:cs typeface="Mada"/>
                          <a:sym typeface="Mada"/>
                        </a:rPr>
                        <a:t>Venous Drainage</a:t>
                      </a:r>
                      <a:endParaRPr b="1" sz="1100" u="none" cap="none" strike="noStrike">
                        <a:solidFill>
                          <a:srgbClr val="FFFFFF"/>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Inferior</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thyroid veins.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Hemiazygos &amp; azygos</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veins (systemic circulation).</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Left gastric vein (portal circulation).</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452525">
                <a:tc>
                  <a:txBody>
                    <a:bodyPr/>
                    <a:lstStyle/>
                    <a:p>
                      <a:pPr indent="0" lvl="0" marL="0" marR="0" rtl="0" algn="ctr">
                        <a:lnSpc>
                          <a:spcPct val="100000"/>
                        </a:lnSpc>
                        <a:spcBef>
                          <a:spcPts val="0"/>
                        </a:spcBef>
                        <a:spcAft>
                          <a:spcPts val="0"/>
                        </a:spcAft>
                        <a:buClr>
                          <a:srgbClr val="000000"/>
                        </a:buClr>
                        <a:buSzPts val="1000"/>
                        <a:buFont typeface="Arial"/>
                        <a:buNone/>
                      </a:pPr>
                      <a:r>
                        <a:rPr b="1" lang="en-GB" sz="1100" u="none" cap="none" strike="noStrike">
                          <a:solidFill>
                            <a:srgbClr val="FFFFFF"/>
                          </a:solidFill>
                          <a:latin typeface="Mada"/>
                          <a:ea typeface="Mada"/>
                          <a:cs typeface="Mada"/>
                          <a:sym typeface="Mada"/>
                        </a:rPr>
                        <a:t>Lymph Drainage</a:t>
                      </a:r>
                      <a:endParaRPr b="1" sz="1100" u="none" cap="none" strike="noStrike">
                        <a:solidFill>
                          <a:srgbClr val="FFFFFF"/>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B6D7A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Deep cervical</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nodes.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Superior &amp; inferior</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mediastinal nodes.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Celiac lymph nodes.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r h="452525">
                <a:tc>
                  <a:txBody>
                    <a:bodyPr/>
                    <a:lstStyle/>
                    <a:p>
                      <a:pPr indent="0" lvl="0" marL="0" marR="0" rtl="0" algn="ctr">
                        <a:lnSpc>
                          <a:spcPct val="100000"/>
                        </a:lnSpc>
                        <a:spcBef>
                          <a:spcPts val="0"/>
                        </a:spcBef>
                        <a:spcAft>
                          <a:spcPts val="0"/>
                        </a:spcAft>
                        <a:buClr>
                          <a:srgbClr val="000000"/>
                        </a:buClr>
                        <a:buSzPts val="1000"/>
                        <a:buFont typeface="Arial"/>
                        <a:buNone/>
                      </a:pPr>
                      <a:r>
                        <a:rPr b="1" lang="en-GB" sz="1100" u="none" cap="none" strike="noStrike">
                          <a:solidFill>
                            <a:srgbClr val="FFFFFF"/>
                          </a:solidFill>
                          <a:latin typeface="Mada"/>
                          <a:ea typeface="Mada"/>
                          <a:cs typeface="Mada"/>
                          <a:sym typeface="Mada"/>
                        </a:rPr>
                        <a:t>Nerve Supply</a:t>
                      </a:r>
                      <a:endParaRPr b="1" sz="1100" u="none" cap="none" strike="noStrike">
                        <a:solidFill>
                          <a:srgbClr val="FFFFFF"/>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FFE599"/>
                    </a:solidFill>
                  </a:tcPr>
                </a:tc>
                <a:tc gridSpan="3">
                  <a:txBody>
                    <a:bodyPr/>
                    <a:lstStyle/>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Sympathetic: Preganglionic (T5&amp;T6) | Postganglionic (cervical &amp; coeliac ganglia)</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Parasympathetic: Glossopharyngeal | Vagus and Recurrent laryngeal nerves.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hMerge="1"/>
                <a:tc hMerge="1"/>
              </a:tr>
              <a:tr h="593950">
                <a:tc>
                  <a:txBody>
                    <a:bodyPr/>
                    <a:lstStyle/>
                    <a:p>
                      <a:pPr indent="0" lvl="0" marL="0" marR="0" rtl="0" algn="ctr">
                        <a:lnSpc>
                          <a:spcPct val="100000"/>
                        </a:lnSpc>
                        <a:spcBef>
                          <a:spcPts val="0"/>
                        </a:spcBef>
                        <a:spcAft>
                          <a:spcPts val="0"/>
                        </a:spcAft>
                        <a:buClr>
                          <a:srgbClr val="000000"/>
                        </a:buClr>
                        <a:buSzPts val="1000"/>
                        <a:buFont typeface="Arial"/>
                        <a:buNone/>
                      </a:pPr>
                      <a:r>
                        <a:rPr b="1" lang="en-GB" sz="1100" u="none" cap="none" strike="noStrike">
                          <a:solidFill>
                            <a:srgbClr val="FFFFFF"/>
                          </a:solidFill>
                          <a:latin typeface="Mada"/>
                          <a:ea typeface="Mada"/>
                          <a:cs typeface="Mada"/>
                          <a:sym typeface="Mada"/>
                        </a:rPr>
                        <a:t>Constrictions</a:t>
                      </a:r>
                      <a:endParaRPr b="1" sz="1100" u="none" cap="none" strike="noStrike">
                        <a:solidFill>
                          <a:srgbClr val="FFFFFF"/>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solidFill>
                      <a:srgbClr val="CCCCCC"/>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200" u="none" cap="none" strike="noStrike">
                          <a:solidFill>
                            <a:srgbClr val="1C4588"/>
                          </a:solidFill>
                          <a:latin typeface="Mada"/>
                          <a:ea typeface="Mada"/>
                          <a:cs typeface="Mada"/>
                          <a:sym typeface="Mada"/>
                        </a:rPr>
                        <a:t>Pharyngo-esophageal</a:t>
                      </a:r>
                      <a:endParaRPr b="1"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 At junction with pharynx.</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200" u="none" cap="none" strike="noStrike">
                          <a:solidFill>
                            <a:srgbClr val="1C4588"/>
                          </a:solidFill>
                          <a:latin typeface="Mada"/>
                          <a:ea typeface="Mada"/>
                          <a:cs typeface="Mada"/>
                          <a:sym typeface="Mada"/>
                        </a:rPr>
                        <a:t>Aorto-bronchial</a:t>
                      </a:r>
                      <a:endParaRPr b="1"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Crossing of aortic arch &amp; left main bronchus.</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200" u="none" cap="none" strike="noStrike">
                          <a:solidFill>
                            <a:srgbClr val="1C4588"/>
                          </a:solidFill>
                          <a:latin typeface="Mada"/>
                          <a:ea typeface="Mada"/>
                          <a:cs typeface="Mada"/>
                          <a:sym typeface="Mada"/>
                        </a:rPr>
                        <a:t>Diaphragmatic (LES)</a:t>
                      </a:r>
                      <a:endParaRPr b="1"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200" u="none" cap="none" strike="noStrike">
                          <a:solidFill>
                            <a:srgbClr val="1C4588"/>
                          </a:solidFill>
                          <a:latin typeface="Mada"/>
                          <a:ea typeface="Mada"/>
                          <a:cs typeface="Mada"/>
                          <a:sym typeface="Mada"/>
                        </a:rPr>
                        <a:t>At junction with stomach.</a:t>
                      </a:r>
                      <a:endParaRPr sz="1200" u="none" cap="none" strike="noStrike">
                        <a:solidFill>
                          <a:srgbClr val="1C4588"/>
                        </a:solidFill>
                        <a:latin typeface="Mada"/>
                        <a:ea typeface="Mada"/>
                        <a:cs typeface="Mada"/>
                        <a:sym typeface="Mada"/>
                      </a:endParaRPr>
                    </a:p>
                  </a:txBody>
                  <a:tcPr marT="45725" marB="45725" marR="45725" marL="45725" anchor="ctr">
                    <a:lnL cap="flat" cmpd="sng" w="12700">
                      <a:solidFill>
                        <a:srgbClr val="B7B7B7"/>
                      </a:solidFill>
                      <a:prstDash val="solid"/>
                      <a:round/>
                      <a:headEnd len="sm" w="sm" type="none"/>
                      <a:tailEnd len="sm" w="sm" type="none"/>
                    </a:lnL>
                    <a:lnR cap="flat" cmpd="sng" w="12700">
                      <a:solidFill>
                        <a:srgbClr val="B7B7B7"/>
                      </a:solidFill>
                      <a:prstDash val="solid"/>
                      <a:round/>
                      <a:headEnd len="sm" w="sm" type="none"/>
                      <a:tailEnd len="sm" w="sm" type="none"/>
                    </a:lnR>
                    <a:lnT cap="flat" cmpd="sng" w="12700">
                      <a:solidFill>
                        <a:srgbClr val="B7B7B7"/>
                      </a:solidFill>
                      <a:prstDash val="solid"/>
                      <a:round/>
                      <a:headEnd len="sm" w="sm" type="none"/>
                      <a:tailEnd len="sm" w="sm" type="none"/>
                    </a:lnT>
                    <a:lnB cap="flat" cmpd="sng" w="12700">
                      <a:solidFill>
                        <a:srgbClr val="B7B7B7"/>
                      </a:solidFill>
                      <a:prstDash val="solid"/>
                      <a:round/>
                      <a:headEnd len="sm" w="sm" type="none"/>
                      <a:tailEnd len="sm" w="sm" type="none"/>
                    </a:lnB>
                  </a:tcPr>
                </a:tc>
              </a:tr>
            </a:tbl>
          </a:graphicData>
        </a:graphic>
      </p:graphicFrame>
      <p:cxnSp>
        <p:nvCxnSpPr>
          <p:cNvPr id="216" name="Google Shape;216;p50"/>
          <p:cNvCxnSpPr/>
          <p:nvPr/>
        </p:nvCxnSpPr>
        <p:spPr>
          <a:xfrm>
            <a:off x="2305457" y="830000"/>
            <a:ext cx="2964300" cy="0"/>
          </a:xfrm>
          <a:prstGeom prst="straightConnector1">
            <a:avLst/>
          </a:prstGeom>
          <a:noFill/>
          <a:ln cap="flat" cmpd="sng" w="19050">
            <a:solidFill>
              <a:srgbClr val="83C5BE"/>
            </a:solidFill>
            <a:prstDash val="solid"/>
            <a:round/>
            <a:headEnd len="med" w="med" type="oval"/>
            <a:tailEnd len="med" w="med" type="oval"/>
          </a:ln>
        </p:spPr>
      </p:cxnSp>
      <p:sp>
        <p:nvSpPr>
          <p:cNvPr id="217" name="Google Shape;217;p50"/>
          <p:cNvSpPr/>
          <p:nvPr/>
        </p:nvSpPr>
        <p:spPr>
          <a:xfrm>
            <a:off x="4659215" y="1539725"/>
            <a:ext cx="1869000" cy="2142600"/>
          </a:xfrm>
          <a:prstGeom prst="arc">
            <a:avLst>
              <a:gd fmla="val 13183360" name="adj1"/>
              <a:gd fmla="val 19256834" name="adj2"/>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50"/>
          <p:cNvSpPr/>
          <p:nvPr/>
        </p:nvSpPr>
        <p:spPr>
          <a:xfrm flipH="1" rot="10800000">
            <a:off x="2802607" y="693135"/>
            <a:ext cx="1869000" cy="2142600"/>
          </a:xfrm>
          <a:prstGeom prst="arc">
            <a:avLst>
              <a:gd fmla="val 13183360" name="adj1"/>
              <a:gd fmla="val 19256834" name="adj2"/>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50"/>
          <p:cNvSpPr txBox="1"/>
          <p:nvPr/>
        </p:nvSpPr>
        <p:spPr>
          <a:xfrm>
            <a:off x="300646" y="1387421"/>
            <a:ext cx="12726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25 cm</a:t>
            </a:r>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long</a:t>
            </a:r>
            <a:endParaRPr b="1" i="0" sz="1600" u="none" cap="none" strike="noStrike">
              <a:solidFill>
                <a:srgbClr val="000000"/>
              </a:solidFill>
              <a:latin typeface="Mada"/>
              <a:ea typeface="Mada"/>
              <a:cs typeface="Mada"/>
              <a:sym typeface="Mada"/>
            </a:endParaRPr>
          </a:p>
        </p:txBody>
      </p:sp>
      <p:sp>
        <p:nvSpPr>
          <p:cNvPr id="220" name="Google Shape;220;p50"/>
          <p:cNvSpPr/>
          <p:nvPr/>
        </p:nvSpPr>
        <p:spPr>
          <a:xfrm>
            <a:off x="415967" y="1999974"/>
            <a:ext cx="1314300" cy="444900"/>
          </a:xfrm>
          <a:prstGeom prst="chevron">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50"/>
          <p:cNvSpPr/>
          <p:nvPr/>
        </p:nvSpPr>
        <p:spPr>
          <a:xfrm>
            <a:off x="2212705" y="1999974"/>
            <a:ext cx="1314300" cy="444900"/>
          </a:xfrm>
          <a:prstGeom prst="chevron">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50"/>
          <p:cNvSpPr/>
          <p:nvPr/>
        </p:nvSpPr>
        <p:spPr>
          <a:xfrm>
            <a:off x="4009443" y="1999974"/>
            <a:ext cx="1314300" cy="444900"/>
          </a:xfrm>
          <a:prstGeom prst="chevron">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50"/>
          <p:cNvSpPr/>
          <p:nvPr/>
        </p:nvSpPr>
        <p:spPr>
          <a:xfrm>
            <a:off x="5806181" y="1999974"/>
            <a:ext cx="1314300" cy="444900"/>
          </a:xfrm>
          <a:prstGeom prst="chevron">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50"/>
          <p:cNvSpPr txBox="1"/>
          <p:nvPr/>
        </p:nvSpPr>
        <p:spPr>
          <a:xfrm>
            <a:off x="604399" y="1989463"/>
            <a:ext cx="9237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700" u="none" cap="none" strike="noStrike">
                <a:solidFill>
                  <a:srgbClr val="E29578"/>
                </a:solidFill>
                <a:latin typeface="Lora"/>
                <a:ea typeface="Lora"/>
                <a:cs typeface="Lora"/>
                <a:sym typeface="Lora"/>
              </a:rPr>
              <a:t>Length</a:t>
            </a:r>
            <a:endParaRPr b="1" i="0" sz="1700" u="none" cap="none" strike="noStrike">
              <a:solidFill>
                <a:srgbClr val="E29578"/>
              </a:solidFill>
              <a:latin typeface="Lora"/>
              <a:ea typeface="Lora"/>
              <a:cs typeface="Lora"/>
              <a:sym typeface="Lora"/>
            </a:endParaRPr>
          </a:p>
        </p:txBody>
      </p:sp>
      <p:sp>
        <p:nvSpPr>
          <p:cNvPr id="225" name="Google Shape;225;p50"/>
          <p:cNvSpPr txBox="1"/>
          <p:nvPr/>
        </p:nvSpPr>
        <p:spPr>
          <a:xfrm>
            <a:off x="2408121" y="1999974"/>
            <a:ext cx="9237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700" u="none" cap="none" strike="noStrike">
                <a:solidFill>
                  <a:srgbClr val="E29578"/>
                </a:solidFill>
                <a:latin typeface="Lora"/>
                <a:ea typeface="Lora"/>
                <a:cs typeface="Lora"/>
                <a:sym typeface="Lora"/>
              </a:rPr>
              <a:t>Starts</a:t>
            </a:r>
            <a:endParaRPr b="1" i="0" sz="1700" u="none" cap="none" strike="noStrike">
              <a:solidFill>
                <a:srgbClr val="E29578"/>
              </a:solidFill>
              <a:latin typeface="Lora"/>
              <a:ea typeface="Lora"/>
              <a:cs typeface="Lora"/>
              <a:sym typeface="Lora"/>
            </a:endParaRPr>
          </a:p>
        </p:txBody>
      </p:sp>
      <p:sp>
        <p:nvSpPr>
          <p:cNvPr id="226" name="Google Shape;226;p50"/>
          <p:cNvSpPr txBox="1"/>
          <p:nvPr/>
        </p:nvSpPr>
        <p:spPr>
          <a:xfrm>
            <a:off x="4211844" y="1999974"/>
            <a:ext cx="9237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700" u="none" cap="none" strike="noStrike">
                <a:solidFill>
                  <a:srgbClr val="E29578"/>
                </a:solidFill>
                <a:latin typeface="Lora"/>
                <a:ea typeface="Lora"/>
                <a:cs typeface="Lora"/>
                <a:sym typeface="Lora"/>
              </a:rPr>
              <a:t>Passes</a:t>
            </a:r>
            <a:endParaRPr b="1" i="0" sz="1700" u="none" cap="none" strike="noStrike">
              <a:solidFill>
                <a:srgbClr val="E29578"/>
              </a:solidFill>
              <a:latin typeface="Lora"/>
              <a:ea typeface="Lora"/>
              <a:cs typeface="Lora"/>
              <a:sym typeface="Lora"/>
            </a:endParaRPr>
          </a:p>
        </p:txBody>
      </p:sp>
      <p:sp>
        <p:nvSpPr>
          <p:cNvPr id="227" name="Google Shape;227;p50"/>
          <p:cNvSpPr txBox="1"/>
          <p:nvPr/>
        </p:nvSpPr>
        <p:spPr>
          <a:xfrm>
            <a:off x="6015565" y="1999974"/>
            <a:ext cx="9237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700" u="none" cap="none" strike="noStrike">
                <a:solidFill>
                  <a:srgbClr val="E29578"/>
                </a:solidFill>
                <a:latin typeface="Lora"/>
                <a:ea typeface="Lora"/>
                <a:cs typeface="Lora"/>
                <a:sym typeface="Lora"/>
              </a:rPr>
              <a:t>End</a:t>
            </a:r>
            <a:endParaRPr b="1" i="0" sz="1700" u="none" cap="none" strike="noStrike">
              <a:solidFill>
                <a:srgbClr val="E29578"/>
              </a:solidFill>
              <a:latin typeface="Lora"/>
              <a:ea typeface="Lora"/>
              <a:cs typeface="Lora"/>
              <a:sym typeface="Lora"/>
            </a:endParaRPr>
          </a:p>
        </p:txBody>
      </p:sp>
      <p:sp>
        <p:nvSpPr>
          <p:cNvPr id="228" name="Google Shape;228;p50"/>
          <p:cNvSpPr txBox="1"/>
          <p:nvPr/>
        </p:nvSpPr>
        <p:spPr>
          <a:xfrm>
            <a:off x="3857734" y="1084297"/>
            <a:ext cx="12726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Mada"/>
                <a:ea typeface="Mada"/>
                <a:cs typeface="Mada"/>
                <a:sym typeface="Mada"/>
              </a:rPr>
              <a:t>Through diaphragm to join stomach at T10</a:t>
            </a:r>
            <a:endParaRPr b="1" i="0" sz="1200" u="none" cap="none" strike="noStrike">
              <a:solidFill>
                <a:srgbClr val="000000"/>
              </a:solidFill>
              <a:latin typeface="Mada"/>
              <a:ea typeface="Mada"/>
              <a:cs typeface="Mada"/>
              <a:sym typeface="Mada"/>
            </a:endParaRPr>
          </a:p>
        </p:txBody>
      </p:sp>
      <p:sp>
        <p:nvSpPr>
          <p:cNvPr id="229" name="Google Shape;229;p50"/>
          <p:cNvSpPr txBox="1"/>
          <p:nvPr/>
        </p:nvSpPr>
        <p:spPr>
          <a:xfrm>
            <a:off x="2210591" y="2499597"/>
            <a:ext cx="11859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Cricoid cartilage</a:t>
            </a:r>
            <a:endParaRPr/>
          </a:p>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Mada"/>
                <a:ea typeface="Mada"/>
                <a:cs typeface="Mada"/>
                <a:sym typeface="Mada"/>
              </a:rPr>
              <a:t>– C6</a:t>
            </a:r>
            <a:endParaRPr b="1" i="0" sz="1400" u="none" cap="none" strike="noStrike">
              <a:solidFill>
                <a:srgbClr val="000000"/>
              </a:solidFill>
              <a:latin typeface="Mada"/>
              <a:ea typeface="Mada"/>
              <a:cs typeface="Mada"/>
              <a:sym typeface="Mada"/>
            </a:endParaRPr>
          </a:p>
        </p:txBody>
      </p:sp>
      <p:sp>
        <p:nvSpPr>
          <p:cNvPr id="230" name="Google Shape;230;p50"/>
          <p:cNvSpPr txBox="1"/>
          <p:nvPr/>
        </p:nvSpPr>
        <p:spPr>
          <a:xfrm>
            <a:off x="5559839" y="2462915"/>
            <a:ext cx="1806300" cy="444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200" u="none" cap="none" strike="noStrike">
                <a:solidFill>
                  <a:srgbClr val="000000"/>
                </a:solidFill>
                <a:latin typeface="Mada"/>
                <a:ea typeface="Mada"/>
                <a:cs typeface="Mada"/>
                <a:sym typeface="Mada"/>
              </a:rPr>
              <a:t>final 2-4 cm lie within the peritoneal cavity, terminates at T11 by entering the</a:t>
            </a:r>
            <a:endParaRPr/>
          </a:p>
          <a:p>
            <a:pPr indent="0" lvl="0" marL="0" marR="0" rtl="0" algn="ctr">
              <a:lnSpc>
                <a:spcPct val="100000"/>
              </a:lnSpc>
              <a:spcBef>
                <a:spcPts val="0"/>
              </a:spcBef>
              <a:spcAft>
                <a:spcPts val="0"/>
              </a:spcAft>
              <a:buNone/>
            </a:pPr>
            <a:r>
              <a:rPr b="1" i="0" lang="en-GB" sz="1200" u="none" cap="none" strike="noStrike">
                <a:solidFill>
                  <a:srgbClr val="000000"/>
                </a:solidFill>
                <a:latin typeface="Mada"/>
                <a:ea typeface="Mada"/>
                <a:cs typeface="Mada"/>
                <a:sym typeface="Mada"/>
              </a:rPr>
              <a:t>cardiac orifice of the stomach.</a:t>
            </a:r>
            <a:endParaRPr/>
          </a:p>
        </p:txBody>
      </p:sp>
      <p:sp>
        <p:nvSpPr>
          <p:cNvPr id="231" name="Google Shape;231;p50"/>
          <p:cNvSpPr/>
          <p:nvPr/>
        </p:nvSpPr>
        <p:spPr>
          <a:xfrm>
            <a:off x="925562" y="1539725"/>
            <a:ext cx="1869000" cy="2142600"/>
          </a:xfrm>
          <a:prstGeom prst="arc">
            <a:avLst>
              <a:gd fmla="val 13183360" name="adj1"/>
              <a:gd fmla="val 19256834" name="adj2"/>
            </a:avLst>
          </a:prstGeom>
          <a:noFill/>
          <a:ln cap="flat" cmpd="sng" w="1905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83C5BE"/>
              </a:solidFill>
              <a:latin typeface="Arial"/>
              <a:ea typeface="Arial"/>
              <a:cs typeface="Arial"/>
              <a:sym typeface="Arial"/>
            </a:endParaRPr>
          </a:p>
        </p:txBody>
      </p:sp>
      <p:graphicFrame>
        <p:nvGraphicFramePr>
          <p:cNvPr id="232" name="Google Shape;232;p50"/>
          <p:cNvGraphicFramePr/>
          <p:nvPr/>
        </p:nvGraphicFramePr>
        <p:xfrm>
          <a:off x="415966" y="4279897"/>
          <a:ext cx="3000000" cy="3000000"/>
        </p:xfrm>
        <a:graphic>
          <a:graphicData uri="http://schemas.openxmlformats.org/drawingml/2006/table">
            <a:tbl>
              <a:tblPr>
                <a:noFill/>
                <a:tableStyleId>{71A6FECB-1F6A-4B65-ABE6-63B6E0C21076}</a:tableStyleId>
              </a:tblPr>
              <a:tblGrid>
                <a:gridCol w="1521450"/>
                <a:gridCol w="1454475"/>
                <a:gridCol w="2210625"/>
                <a:gridCol w="1336650"/>
              </a:tblGrid>
              <a:tr h="333200">
                <a:tc>
                  <a:txBody>
                    <a:bodyPr/>
                    <a:lstStyle/>
                    <a:p>
                      <a:pPr indent="0" lvl="0" marL="0" marR="0" rtl="0" algn="ctr">
                        <a:lnSpc>
                          <a:spcPct val="100000"/>
                        </a:lnSpc>
                        <a:spcBef>
                          <a:spcPts val="0"/>
                        </a:spcBef>
                        <a:spcAft>
                          <a:spcPts val="0"/>
                        </a:spcAft>
                        <a:buNone/>
                      </a:pPr>
                      <a:r>
                        <a:rPr b="1" lang="en-GB" sz="1600" u="none" cap="none" strike="noStrike">
                          <a:solidFill>
                            <a:srgbClr val="E29578"/>
                          </a:solidFill>
                          <a:latin typeface="Lora"/>
                          <a:ea typeface="Lora"/>
                          <a:cs typeface="Lora"/>
                          <a:sym typeface="Lora"/>
                        </a:rPr>
                        <a:t>Mucosa</a:t>
                      </a:r>
                      <a:endParaRPr b="1" sz="1600" u="none" cap="none" strike="noStrike">
                        <a:solidFill>
                          <a:srgbClr val="E29578"/>
                        </a:solidFill>
                        <a:latin typeface="Lora"/>
                        <a:ea typeface="Lora"/>
                        <a:cs typeface="Lora"/>
                        <a:sym typeface="Lor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a:txBody>
                    <a:bodyPr/>
                    <a:lstStyle/>
                    <a:p>
                      <a:pPr indent="0" lvl="0" marL="0" marR="0" rtl="0" algn="ctr">
                        <a:lnSpc>
                          <a:spcPct val="100000"/>
                        </a:lnSpc>
                        <a:spcBef>
                          <a:spcPts val="0"/>
                        </a:spcBef>
                        <a:spcAft>
                          <a:spcPts val="0"/>
                        </a:spcAft>
                        <a:buNone/>
                      </a:pPr>
                      <a:r>
                        <a:rPr b="1" lang="en-GB" sz="1600" u="none" cap="none" strike="noStrike">
                          <a:solidFill>
                            <a:srgbClr val="E29578"/>
                          </a:solidFill>
                          <a:latin typeface="Lora"/>
                          <a:ea typeface="Lora"/>
                          <a:cs typeface="Lora"/>
                          <a:sym typeface="Lora"/>
                        </a:rPr>
                        <a:t>Submucosa</a:t>
                      </a:r>
                      <a:endParaRPr b="1" sz="1600" u="none" cap="none" strike="noStrike">
                        <a:solidFill>
                          <a:srgbClr val="E29578"/>
                        </a:solidFill>
                        <a:latin typeface="Lora"/>
                        <a:ea typeface="Lora"/>
                        <a:cs typeface="Lora"/>
                        <a:sym typeface="Lor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a:txBody>
                    <a:bodyPr/>
                    <a:lstStyle/>
                    <a:p>
                      <a:pPr indent="0" lvl="0" marL="0" marR="0" rtl="0" algn="ctr">
                        <a:lnSpc>
                          <a:spcPct val="100000"/>
                        </a:lnSpc>
                        <a:spcBef>
                          <a:spcPts val="0"/>
                        </a:spcBef>
                        <a:spcAft>
                          <a:spcPts val="0"/>
                        </a:spcAft>
                        <a:buNone/>
                      </a:pPr>
                      <a:r>
                        <a:rPr b="1" lang="en-GB" sz="1600" u="none" cap="none" strike="noStrike">
                          <a:solidFill>
                            <a:srgbClr val="E29578"/>
                          </a:solidFill>
                          <a:latin typeface="Lora"/>
                          <a:ea typeface="Lora"/>
                          <a:cs typeface="Lora"/>
                          <a:sym typeface="Lora"/>
                        </a:rPr>
                        <a:t>Musculosa Externa</a:t>
                      </a:r>
                      <a:endParaRPr b="1" sz="1600" u="none" cap="none" strike="noStrike">
                        <a:solidFill>
                          <a:srgbClr val="E29578"/>
                        </a:solidFill>
                        <a:latin typeface="Lora"/>
                        <a:ea typeface="Lora"/>
                        <a:cs typeface="Lora"/>
                        <a:sym typeface="Lor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a:txBody>
                    <a:bodyPr/>
                    <a:lstStyle/>
                    <a:p>
                      <a:pPr indent="0" lvl="0" marL="0" marR="0" rtl="0" algn="ctr">
                        <a:lnSpc>
                          <a:spcPct val="100000"/>
                        </a:lnSpc>
                        <a:spcBef>
                          <a:spcPts val="0"/>
                        </a:spcBef>
                        <a:spcAft>
                          <a:spcPts val="0"/>
                        </a:spcAft>
                        <a:buNone/>
                      </a:pPr>
                      <a:r>
                        <a:rPr b="1" lang="en-GB" sz="1600" u="none" cap="none" strike="noStrike">
                          <a:solidFill>
                            <a:srgbClr val="E29578"/>
                          </a:solidFill>
                          <a:latin typeface="Lora"/>
                          <a:ea typeface="Lora"/>
                          <a:cs typeface="Lora"/>
                          <a:sym typeface="Lora"/>
                        </a:rPr>
                        <a:t>Outer Layer</a:t>
                      </a:r>
                      <a:endParaRPr b="1" sz="1600" u="none" cap="none" strike="noStrike">
                        <a:solidFill>
                          <a:srgbClr val="E29578"/>
                        </a:solidFill>
                        <a:latin typeface="Lora"/>
                        <a:ea typeface="Lora"/>
                        <a:cs typeface="Lora"/>
                        <a:sym typeface="Lor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r>
              <a:tr h="1352850">
                <a:tc>
                  <a:txBody>
                    <a:bodyPr/>
                    <a:lstStyle/>
                    <a:p>
                      <a:pPr indent="0" lvl="0" marL="0" marR="0" rtl="0" algn="ctr">
                        <a:lnSpc>
                          <a:spcPct val="100000"/>
                        </a:lnSpc>
                        <a:spcBef>
                          <a:spcPts val="0"/>
                        </a:spcBef>
                        <a:spcAft>
                          <a:spcPts val="0"/>
                        </a:spcAft>
                        <a:buNone/>
                      </a:pPr>
                      <a:r>
                        <a:rPr lang="en-GB" sz="1200" u="none" cap="none" strike="noStrike">
                          <a:solidFill>
                            <a:srgbClr val="1C4588"/>
                          </a:solidFill>
                          <a:latin typeface="Mada"/>
                          <a:ea typeface="Mada"/>
                          <a:cs typeface="Mada"/>
                          <a:sym typeface="Mada"/>
                        </a:rPr>
                        <a:t>Lined by Nonkeratinized Stratified squamous epithelium.</a:t>
                      </a:r>
                      <a:endParaRPr sz="1200" u="none" cap="none" strike="noStrike">
                        <a:solidFill>
                          <a:srgbClr val="1C4588"/>
                        </a:solidFill>
                        <a:latin typeface="Mada"/>
                        <a:ea typeface="Mada"/>
                        <a:cs typeface="Mada"/>
                        <a:sym typeface="Mad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200" u="none" cap="none" strike="noStrike">
                          <a:solidFill>
                            <a:srgbClr val="1C4588"/>
                          </a:solidFill>
                          <a:latin typeface="Mada"/>
                          <a:ea typeface="Mada"/>
                          <a:cs typeface="Mada"/>
                          <a:sym typeface="Mada"/>
                        </a:rPr>
                        <a:t>Mucous glands and lymphatics. [Meissner’s plexus: nerve fibers and nerve cells].</a:t>
                      </a:r>
                      <a:endParaRPr sz="1200" u="none" cap="none" strike="noStrike">
                        <a:solidFill>
                          <a:srgbClr val="1C4588"/>
                        </a:solidFill>
                        <a:latin typeface="Mada"/>
                        <a:ea typeface="Mada"/>
                        <a:cs typeface="Mada"/>
                        <a:sym typeface="Mad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200" u="none" cap="none" strike="noStrike">
                          <a:solidFill>
                            <a:srgbClr val="1C4588"/>
                          </a:solidFill>
                          <a:latin typeface="Mada"/>
                          <a:ea typeface="Mada"/>
                          <a:cs typeface="Mada"/>
                          <a:sym typeface="Mada"/>
                        </a:rPr>
                        <a:t>Outside: Longitudinal [Auerbach’s (myenteric) plexus in between the 2 layers].</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None/>
                      </a:pPr>
                      <a:r>
                        <a:rPr lang="en-GB" sz="1200" u="none" cap="none" strike="noStrike">
                          <a:solidFill>
                            <a:srgbClr val="1C4588"/>
                          </a:solidFill>
                          <a:latin typeface="Mada"/>
                          <a:ea typeface="Mada"/>
                          <a:cs typeface="Mada"/>
                          <a:sym typeface="Mada"/>
                        </a:rPr>
                        <a:t>Inside: Circular</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None/>
                      </a:pPr>
                      <a:r>
                        <a:rPr b="1" lang="en-GB" sz="1200" u="none" cap="none" strike="noStrike">
                          <a:solidFill>
                            <a:srgbClr val="1C4588"/>
                          </a:solidFill>
                          <a:latin typeface="Mada"/>
                          <a:ea typeface="Mada"/>
                          <a:cs typeface="Mada"/>
                          <a:sym typeface="Mada"/>
                        </a:rPr>
                        <a:t>Upper 1/3: </a:t>
                      </a:r>
                      <a:r>
                        <a:rPr lang="en-GB" sz="1200" u="none" cap="none" strike="noStrike">
                          <a:solidFill>
                            <a:srgbClr val="1C4588"/>
                          </a:solidFill>
                          <a:latin typeface="Mada"/>
                          <a:ea typeface="Mada"/>
                          <a:cs typeface="Mada"/>
                          <a:sym typeface="Mada"/>
                        </a:rPr>
                        <a:t>both are</a:t>
                      </a:r>
                      <a:r>
                        <a:rPr lang="en-GB" sz="1200">
                          <a:solidFill>
                            <a:srgbClr val="1C4588"/>
                          </a:solidFill>
                          <a:latin typeface="Mada"/>
                          <a:ea typeface="Mada"/>
                          <a:cs typeface="Mada"/>
                          <a:sym typeface="Mada"/>
                        </a:rPr>
                        <a:t> </a:t>
                      </a:r>
                      <a:r>
                        <a:rPr lang="en-GB" sz="1200" u="none" cap="none" strike="noStrike">
                          <a:solidFill>
                            <a:srgbClr val="1C4588"/>
                          </a:solidFill>
                          <a:latin typeface="Mada"/>
                          <a:ea typeface="Mada"/>
                          <a:cs typeface="Mada"/>
                          <a:sym typeface="Mada"/>
                        </a:rPr>
                        <a:t>skeletal.</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None/>
                      </a:pPr>
                      <a:r>
                        <a:rPr b="1" lang="en-GB" sz="1200" u="none" cap="none" strike="noStrike">
                          <a:solidFill>
                            <a:srgbClr val="1C4588"/>
                          </a:solidFill>
                          <a:latin typeface="Mada"/>
                          <a:ea typeface="Mada"/>
                          <a:cs typeface="Mada"/>
                          <a:sym typeface="Mada"/>
                        </a:rPr>
                        <a:t>Middle 1/3: </a:t>
                      </a:r>
                      <a:r>
                        <a:rPr lang="en-GB" sz="1200" u="none" cap="none" strike="noStrike">
                          <a:solidFill>
                            <a:srgbClr val="1C4588"/>
                          </a:solidFill>
                          <a:latin typeface="Mada"/>
                          <a:ea typeface="Mada"/>
                          <a:cs typeface="Mada"/>
                          <a:sym typeface="Mada"/>
                        </a:rPr>
                        <a:t>inner is smooth, outer is skeletal.</a:t>
                      </a:r>
                      <a:endParaRPr sz="1200" u="none" cap="none" strike="noStrike">
                        <a:solidFill>
                          <a:srgbClr val="1C4588"/>
                        </a:solidFill>
                        <a:latin typeface="Mada"/>
                        <a:ea typeface="Mada"/>
                        <a:cs typeface="Mada"/>
                        <a:sym typeface="Mada"/>
                      </a:endParaRPr>
                    </a:p>
                    <a:p>
                      <a:pPr indent="0" lvl="0" marL="0" marR="0" rtl="0" algn="ctr">
                        <a:lnSpc>
                          <a:spcPct val="100000"/>
                        </a:lnSpc>
                        <a:spcBef>
                          <a:spcPts val="0"/>
                        </a:spcBef>
                        <a:spcAft>
                          <a:spcPts val="0"/>
                        </a:spcAft>
                        <a:buNone/>
                      </a:pPr>
                      <a:r>
                        <a:rPr b="1" lang="en-GB" sz="1200" u="none" cap="none" strike="noStrike">
                          <a:solidFill>
                            <a:srgbClr val="1C4588"/>
                          </a:solidFill>
                          <a:latin typeface="Mada"/>
                          <a:ea typeface="Mada"/>
                          <a:cs typeface="Mada"/>
                          <a:sym typeface="Mada"/>
                        </a:rPr>
                        <a:t>Lower 1/3: </a:t>
                      </a:r>
                      <a:r>
                        <a:rPr lang="en-GB" sz="1200" u="none" cap="none" strike="noStrike">
                          <a:solidFill>
                            <a:srgbClr val="1C4588"/>
                          </a:solidFill>
                          <a:latin typeface="Mada"/>
                          <a:ea typeface="Mada"/>
                          <a:cs typeface="Mada"/>
                          <a:sym typeface="Mada"/>
                        </a:rPr>
                        <a:t>both are</a:t>
                      </a:r>
                      <a:r>
                        <a:rPr lang="en-GB" sz="1200">
                          <a:solidFill>
                            <a:srgbClr val="1C4588"/>
                          </a:solidFill>
                          <a:latin typeface="Mada"/>
                          <a:ea typeface="Mada"/>
                          <a:cs typeface="Mada"/>
                          <a:sym typeface="Mada"/>
                        </a:rPr>
                        <a:t> </a:t>
                      </a:r>
                      <a:r>
                        <a:rPr lang="en-GB" sz="1200" u="none" cap="none" strike="noStrike">
                          <a:solidFill>
                            <a:srgbClr val="1C4588"/>
                          </a:solidFill>
                          <a:latin typeface="Mada"/>
                          <a:ea typeface="Mada"/>
                          <a:cs typeface="Mada"/>
                          <a:sym typeface="Mada"/>
                        </a:rPr>
                        <a:t>smooth.</a:t>
                      </a:r>
                      <a:endParaRPr sz="1200" u="none" cap="none" strike="noStrike">
                        <a:solidFill>
                          <a:srgbClr val="1C4588"/>
                        </a:solidFill>
                        <a:latin typeface="Mada"/>
                        <a:ea typeface="Mada"/>
                        <a:cs typeface="Mada"/>
                        <a:sym typeface="Mad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200" u="none" cap="none" strike="noStrike">
                          <a:solidFill>
                            <a:srgbClr val="1C4588"/>
                          </a:solidFill>
                          <a:latin typeface="Mada"/>
                          <a:ea typeface="Mada"/>
                          <a:cs typeface="Mada"/>
                          <a:sym typeface="Mada"/>
                        </a:rPr>
                        <a:t>Adventitia: </a:t>
                      </a:r>
                      <a:r>
                        <a:rPr lang="en-GB" sz="1200" u="none" cap="none" strike="noStrike">
                          <a:solidFill>
                            <a:srgbClr val="1C4588"/>
                          </a:solidFill>
                          <a:latin typeface="Mada"/>
                          <a:ea typeface="Mada"/>
                          <a:cs typeface="Mada"/>
                          <a:sym typeface="Mada"/>
                        </a:rPr>
                        <a:t>Upper two thirds</a:t>
                      </a:r>
                      <a:endParaRPr sz="1200">
                        <a:solidFill>
                          <a:srgbClr val="1C4588"/>
                        </a:solidFill>
                        <a:latin typeface="Mada"/>
                        <a:ea typeface="Mada"/>
                        <a:cs typeface="Mada"/>
                        <a:sym typeface="Mada"/>
                      </a:endParaRPr>
                    </a:p>
                    <a:p>
                      <a:pPr indent="0" lvl="0" marL="0" marR="0" rtl="0" algn="ctr">
                        <a:lnSpc>
                          <a:spcPct val="100000"/>
                        </a:lnSpc>
                        <a:spcBef>
                          <a:spcPts val="0"/>
                        </a:spcBef>
                        <a:spcAft>
                          <a:spcPts val="0"/>
                        </a:spcAft>
                        <a:buNone/>
                      </a:pPr>
                      <a:r>
                        <a:rPr b="1" lang="en-GB" sz="1200" u="none" cap="none" strike="noStrike">
                          <a:solidFill>
                            <a:srgbClr val="1C4588"/>
                          </a:solidFill>
                          <a:latin typeface="Mada"/>
                          <a:ea typeface="Mada"/>
                          <a:cs typeface="Mada"/>
                          <a:sym typeface="Mada"/>
                        </a:rPr>
                        <a:t>Serosa:</a:t>
                      </a:r>
                      <a:r>
                        <a:rPr lang="en-GB" sz="1200" u="none" cap="none" strike="noStrike">
                          <a:solidFill>
                            <a:srgbClr val="1C4588"/>
                          </a:solidFill>
                          <a:latin typeface="Mada"/>
                          <a:ea typeface="Mada"/>
                          <a:cs typeface="Mada"/>
                          <a:sym typeface="Mada"/>
                        </a:rPr>
                        <a:t> Lower one third.</a:t>
                      </a:r>
                      <a:endParaRPr sz="1200" u="none" cap="none" strike="noStrike">
                        <a:solidFill>
                          <a:srgbClr val="1C4588"/>
                        </a:solidFill>
                        <a:latin typeface="Mada"/>
                        <a:ea typeface="Mada"/>
                        <a:cs typeface="Mada"/>
                        <a:sym typeface="Mada"/>
                      </a:endParaRPr>
                    </a:p>
                  </a:txBody>
                  <a:tcPr marT="46800"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pSp>
        <p:nvGrpSpPr>
          <p:cNvPr id="233" name="Google Shape;233;p50"/>
          <p:cNvGrpSpPr/>
          <p:nvPr/>
        </p:nvGrpSpPr>
        <p:grpSpPr>
          <a:xfrm>
            <a:off x="300644" y="3526377"/>
            <a:ext cx="467181" cy="476434"/>
            <a:chOff x="2410712" y="2415450"/>
            <a:chExt cx="312600" cy="312600"/>
          </a:xfrm>
        </p:grpSpPr>
        <p:sp>
          <p:nvSpPr>
            <p:cNvPr id="234" name="Google Shape;234;p5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50"/>
          <p:cNvSpPr txBox="1"/>
          <p:nvPr/>
        </p:nvSpPr>
        <p:spPr>
          <a:xfrm>
            <a:off x="757925" y="3557925"/>
            <a:ext cx="29643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Esophagus layers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68"/>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68"/>
          <p:cNvSpPr/>
          <p:nvPr/>
        </p:nvSpPr>
        <p:spPr>
          <a:xfrm rot="5400000">
            <a:off x="1001882" y="6288897"/>
            <a:ext cx="211200" cy="156000"/>
          </a:xfrm>
          <a:prstGeom prst="triangle">
            <a:avLst>
              <a:gd fmla="val 50000" name="adj"/>
            </a:avLst>
          </a:pr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68"/>
          <p:cNvSpPr/>
          <p:nvPr/>
        </p:nvSpPr>
        <p:spPr>
          <a:xfrm>
            <a:off x="834359" y="6240153"/>
            <a:ext cx="238500" cy="253800"/>
          </a:xfrm>
          <a:prstGeom prst="roundRect">
            <a:avLst>
              <a:gd fmla="val 50000" name="adj"/>
            </a:avLst>
          </a:pr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68"/>
          <p:cNvSpPr/>
          <p:nvPr/>
        </p:nvSpPr>
        <p:spPr>
          <a:xfrm rot="5400000">
            <a:off x="1001882" y="5741189"/>
            <a:ext cx="211200" cy="156000"/>
          </a:xfrm>
          <a:prstGeom prst="triangle">
            <a:avLst>
              <a:gd fmla="val 50000" name="adj"/>
            </a:avLst>
          </a:pr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68"/>
          <p:cNvSpPr/>
          <p:nvPr/>
        </p:nvSpPr>
        <p:spPr>
          <a:xfrm>
            <a:off x="834359" y="5692444"/>
            <a:ext cx="238500" cy="253800"/>
          </a:xfrm>
          <a:prstGeom prst="roundRect">
            <a:avLst>
              <a:gd fmla="val 50000" name="adj"/>
            </a:avLst>
          </a:pr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27" name="Google Shape;1627;p68"/>
          <p:cNvGrpSpPr/>
          <p:nvPr/>
        </p:nvGrpSpPr>
        <p:grpSpPr>
          <a:xfrm>
            <a:off x="873853" y="5745339"/>
            <a:ext cx="176546" cy="148045"/>
            <a:chOff x="-25104475" y="2340425"/>
            <a:chExt cx="295375" cy="296150"/>
          </a:xfrm>
        </p:grpSpPr>
        <p:sp>
          <p:nvSpPr>
            <p:cNvPr id="1628" name="Google Shape;1628;p68"/>
            <p:cNvSpPr/>
            <p:nvPr/>
          </p:nvSpPr>
          <p:spPr>
            <a:xfrm>
              <a:off x="-25104475" y="2340425"/>
              <a:ext cx="225275" cy="296150"/>
            </a:xfrm>
            <a:custGeom>
              <a:rect b="b" l="l" r="r" t="t"/>
              <a:pathLst>
                <a:path extrusionOk="0" h="11846" w="9011">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68"/>
            <p:cNvSpPr/>
            <p:nvPr/>
          </p:nvSpPr>
          <p:spPr>
            <a:xfrm>
              <a:off x="-25001300" y="2375075"/>
              <a:ext cx="18150" cy="17350"/>
            </a:xfrm>
            <a:custGeom>
              <a:rect b="b" l="l" r="r" t="t"/>
              <a:pathLst>
                <a:path extrusionOk="0" h="694" w="726">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68"/>
            <p:cNvSpPr/>
            <p:nvPr/>
          </p:nvSpPr>
          <p:spPr>
            <a:xfrm>
              <a:off x="-25070600" y="2444375"/>
              <a:ext cx="87450" cy="86675"/>
            </a:xfrm>
            <a:custGeom>
              <a:rect b="b" l="l" r="r" t="t"/>
              <a:pathLst>
                <a:path extrusionOk="0" h="3467" w="3498">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68"/>
            <p:cNvSpPr/>
            <p:nvPr/>
          </p:nvSpPr>
          <p:spPr>
            <a:xfrm>
              <a:off x="-24966650" y="2479025"/>
              <a:ext cx="52025" cy="18150"/>
            </a:xfrm>
            <a:custGeom>
              <a:rect b="b" l="l" r="r" t="t"/>
              <a:pathLst>
                <a:path extrusionOk="0" h="726" w="2081">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68"/>
            <p:cNvSpPr/>
            <p:nvPr/>
          </p:nvSpPr>
          <p:spPr>
            <a:xfrm>
              <a:off x="-24966650" y="2444375"/>
              <a:ext cx="52025" cy="18150"/>
            </a:xfrm>
            <a:custGeom>
              <a:rect b="b" l="l" r="r" t="t"/>
              <a:pathLst>
                <a:path extrusionOk="0" h="726" w="2081">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68"/>
            <p:cNvSpPr/>
            <p:nvPr/>
          </p:nvSpPr>
          <p:spPr>
            <a:xfrm>
              <a:off x="-24966650" y="2513700"/>
              <a:ext cx="52025" cy="17350"/>
            </a:xfrm>
            <a:custGeom>
              <a:rect b="b" l="l" r="r" t="t"/>
              <a:pathLst>
                <a:path extrusionOk="0" h="694" w="2081">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68"/>
            <p:cNvSpPr/>
            <p:nvPr/>
          </p:nvSpPr>
          <p:spPr>
            <a:xfrm>
              <a:off x="-25071400" y="2549125"/>
              <a:ext cx="156775" cy="17350"/>
            </a:xfrm>
            <a:custGeom>
              <a:rect b="b" l="l" r="r" t="t"/>
              <a:pathLst>
                <a:path extrusionOk="0" h="694" w="6271">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68"/>
            <p:cNvSpPr/>
            <p:nvPr/>
          </p:nvSpPr>
          <p:spPr>
            <a:xfrm>
              <a:off x="-25071400" y="2583800"/>
              <a:ext cx="156775" cy="17350"/>
            </a:xfrm>
            <a:custGeom>
              <a:rect b="b" l="l" r="r" t="t"/>
              <a:pathLst>
                <a:path extrusionOk="0" h="694" w="6271">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68"/>
            <p:cNvSpPr/>
            <p:nvPr/>
          </p:nvSpPr>
          <p:spPr>
            <a:xfrm>
              <a:off x="-24862675" y="2375850"/>
              <a:ext cx="53575" cy="260725"/>
            </a:xfrm>
            <a:custGeom>
              <a:rect b="b" l="l" r="r" t="t"/>
              <a:pathLst>
                <a:path extrusionOk="0" h="10429" w="2143">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7" name="Google Shape;1637;p68"/>
          <p:cNvSpPr txBox="1"/>
          <p:nvPr/>
        </p:nvSpPr>
        <p:spPr>
          <a:xfrm>
            <a:off x="1185475" y="5644425"/>
            <a:ext cx="2609400" cy="3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0" lang="en-GB" sz="1300" u="none" cap="none" strike="noStrike">
                <a:solidFill>
                  <a:schemeClr val="dk1"/>
                </a:solidFill>
                <a:latin typeface="Mada"/>
                <a:ea typeface="Mada"/>
                <a:cs typeface="Mada"/>
                <a:sym typeface="Mada"/>
              </a:rPr>
              <a:t>2 Peaks: age of 20s and 60s.</a:t>
            </a:r>
            <a:endParaRPr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Mada"/>
              <a:ea typeface="Mada"/>
              <a:cs typeface="Mada"/>
              <a:sym typeface="Mada"/>
            </a:endParaRPr>
          </a:p>
        </p:txBody>
      </p:sp>
      <p:sp>
        <p:nvSpPr>
          <p:cNvPr id="1638" name="Google Shape;1638;p68"/>
          <p:cNvSpPr/>
          <p:nvPr/>
        </p:nvSpPr>
        <p:spPr>
          <a:xfrm rot="5400000">
            <a:off x="1001870" y="6015056"/>
            <a:ext cx="211200" cy="156000"/>
          </a:xfrm>
          <a:prstGeom prst="triangle">
            <a:avLst>
              <a:gd fmla="val 50000" name="adj"/>
            </a:avLst>
          </a:pr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68"/>
          <p:cNvSpPr/>
          <p:nvPr/>
        </p:nvSpPr>
        <p:spPr>
          <a:xfrm>
            <a:off x="834347" y="5966312"/>
            <a:ext cx="238500" cy="253800"/>
          </a:xfrm>
          <a:prstGeom prst="roundRect">
            <a:avLst>
              <a:gd fmla="val 50000" name="adj"/>
            </a:avLst>
          </a:pr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68"/>
          <p:cNvSpPr/>
          <p:nvPr/>
        </p:nvSpPr>
        <p:spPr>
          <a:xfrm>
            <a:off x="887678" y="6035596"/>
            <a:ext cx="156057" cy="115361"/>
          </a:xfrm>
          <a:custGeom>
            <a:rect b="b" l="l" r="r" t="t"/>
            <a:pathLst>
              <a:path extrusionOk="0" h="11565" w="12603">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68"/>
          <p:cNvSpPr txBox="1"/>
          <p:nvPr/>
        </p:nvSpPr>
        <p:spPr>
          <a:xfrm>
            <a:off x="1185475" y="5926475"/>
            <a:ext cx="4033800" cy="38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en-GB" sz="1300">
                <a:solidFill>
                  <a:schemeClr val="dk1"/>
                </a:solidFill>
                <a:latin typeface="Mada"/>
                <a:ea typeface="Mada"/>
                <a:cs typeface="Mada"/>
                <a:sym typeface="Mada"/>
              </a:rPr>
              <a:t>An </a:t>
            </a:r>
            <a:r>
              <a:rPr i="0" lang="en-GB" sz="1300" u="none" cap="none" strike="noStrike">
                <a:solidFill>
                  <a:schemeClr val="dk1"/>
                </a:solidFill>
                <a:latin typeface="Mada"/>
                <a:ea typeface="Mada"/>
                <a:cs typeface="Mada"/>
                <a:sym typeface="Mada"/>
              </a:rPr>
              <a:t>Equal males</a:t>
            </a:r>
            <a:r>
              <a:rPr lang="en-GB" sz="1300">
                <a:solidFill>
                  <a:schemeClr val="dk1"/>
                </a:solidFill>
                <a:latin typeface="Mada"/>
                <a:ea typeface="Mada"/>
                <a:cs typeface="Mada"/>
                <a:sym typeface="Mada"/>
              </a:rPr>
              <a:t>-</a:t>
            </a:r>
            <a:r>
              <a:rPr i="0" lang="en-GB" sz="1300" u="none" cap="none" strike="noStrike">
                <a:solidFill>
                  <a:schemeClr val="dk1"/>
                </a:solidFill>
                <a:latin typeface="Mada"/>
                <a:ea typeface="Mada"/>
                <a:cs typeface="Mada"/>
                <a:sym typeface="Mada"/>
              </a:rPr>
              <a:t>to</a:t>
            </a:r>
            <a:r>
              <a:rPr lang="en-GB" sz="1300">
                <a:solidFill>
                  <a:schemeClr val="dk1"/>
                </a:solidFill>
                <a:latin typeface="Mada"/>
                <a:ea typeface="Mada"/>
                <a:cs typeface="Mada"/>
                <a:sym typeface="Mada"/>
              </a:rPr>
              <a:t>-</a:t>
            </a:r>
            <a:r>
              <a:rPr i="0" lang="en-GB" sz="1300" u="none" cap="none" strike="noStrike">
                <a:solidFill>
                  <a:schemeClr val="dk1"/>
                </a:solidFill>
                <a:latin typeface="Mada"/>
                <a:ea typeface="Mada"/>
                <a:cs typeface="Mada"/>
                <a:sym typeface="Mada"/>
              </a:rPr>
              <a:t>females gender distribution.</a:t>
            </a:r>
            <a:endParaRPr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i="0" sz="1300" u="none" cap="none" strike="noStrike">
              <a:solidFill>
                <a:srgbClr val="000000"/>
              </a:solidFill>
              <a:latin typeface="Mada"/>
              <a:ea typeface="Mada"/>
              <a:cs typeface="Mada"/>
              <a:sym typeface="Mada"/>
            </a:endParaRPr>
          </a:p>
        </p:txBody>
      </p:sp>
      <p:cxnSp>
        <p:nvCxnSpPr>
          <p:cNvPr id="1642" name="Google Shape;1642;p68"/>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grpSp>
        <p:nvGrpSpPr>
          <p:cNvPr id="1643" name="Google Shape;1643;p68"/>
          <p:cNvGrpSpPr/>
          <p:nvPr/>
        </p:nvGrpSpPr>
        <p:grpSpPr>
          <a:xfrm>
            <a:off x="903859" y="6312346"/>
            <a:ext cx="120634" cy="130433"/>
            <a:chOff x="-25477800" y="2357750"/>
            <a:chExt cx="298525" cy="278050"/>
          </a:xfrm>
        </p:grpSpPr>
        <p:sp>
          <p:nvSpPr>
            <p:cNvPr id="1644" name="Google Shape;1644;p68"/>
            <p:cNvSpPr/>
            <p:nvPr/>
          </p:nvSpPr>
          <p:spPr>
            <a:xfrm>
              <a:off x="-25477800" y="2357750"/>
              <a:ext cx="298525" cy="278050"/>
            </a:xfrm>
            <a:custGeom>
              <a:rect b="b" l="l" r="r" t="t"/>
              <a:pathLst>
                <a:path extrusionOk="0" h="11122" w="11941">
                  <a:moveTo>
                    <a:pt x="7057" y="1229"/>
                  </a:moveTo>
                  <a:lnTo>
                    <a:pt x="7971" y="2143"/>
                  </a:lnTo>
                  <a:lnTo>
                    <a:pt x="7057" y="2143"/>
                  </a:lnTo>
                  <a:lnTo>
                    <a:pt x="7057" y="1229"/>
                  </a:lnTo>
                  <a:close/>
                  <a:moveTo>
                    <a:pt x="6333" y="756"/>
                  </a:moveTo>
                  <a:lnTo>
                    <a:pt x="6333" y="2489"/>
                  </a:lnTo>
                  <a:cubicBezTo>
                    <a:pt x="6333" y="2678"/>
                    <a:pt x="6490" y="2836"/>
                    <a:pt x="6679" y="2836"/>
                  </a:cubicBezTo>
                  <a:lnTo>
                    <a:pt x="8412" y="2836"/>
                  </a:lnTo>
                  <a:lnTo>
                    <a:pt x="8412" y="4946"/>
                  </a:lnTo>
                  <a:lnTo>
                    <a:pt x="7593" y="4946"/>
                  </a:lnTo>
                  <a:lnTo>
                    <a:pt x="7215" y="4096"/>
                  </a:lnTo>
                  <a:cubicBezTo>
                    <a:pt x="7026" y="3749"/>
                    <a:pt x="6648" y="3529"/>
                    <a:pt x="6270" y="3529"/>
                  </a:cubicBezTo>
                  <a:lnTo>
                    <a:pt x="3245" y="3529"/>
                  </a:lnTo>
                  <a:cubicBezTo>
                    <a:pt x="3119" y="3529"/>
                    <a:pt x="2993" y="3560"/>
                    <a:pt x="2867" y="3592"/>
                  </a:cubicBezTo>
                  <a:lnTo>
                    <a:pt x="2867" y="756"/>
                  </a:lnTo>
                  <a:close/>
                  <a:moveTo>
                    <a:pt x="10901" y="6994"/>
                  </a:moveTo>
                  <a:cubicBezTo>
                    <a:pt x="11027" y="6994"/>
                    <a:pt x="11090" y="7026"/>
                    <a:pt x="11184" y="7089"/>
                  </a:cubicBezTo>
                  <a:cubicBezTo>
                    <a:pt x="11247" y="7183"/>
                    <a:pt x="11247" y="7246"/>
                    <a:pt x="11247" y="7372"/>
                  </a:cubicBezTo>
                  <a:lnTo>
                    <a:pt x="10995" y="9105"/>
                  </a:lnTo>
                  <a:lnTo>
                    <a:pt x="10428" y="6994"/>
                  </a:lnTo>
                  <a:close/>
                  <a:moveTo>
                    <a:pt x="6270" y="4190"/>
                  </a:moveTo>
                  <a:cubicBezTo>
                    <a:pt x="6364" y="4190"/>
                    <a:pt x="6490" y="4253"/>
                    <a:pt x="6585" y="4379"/>
                  </a:cubicBezTo>
                  <a:lnTo>
                    <a:pt x="7089" y="5356"/>
                  </a:lnTo>
                  <a:cubicBezTo>
                    <a:pt x="7120" y="5482"/>
                    <a:pt x="7278" y="5577"/>
                    <a:pt x="7404" y="5577"/>
                  </a:cubicBezTo>
                  <a:lnTo>
                    <a:pt x="9105" y="5577"/>
                  </a:lnTo>
                  <a:cubicBezTo>
                    <a:pt x="9262" y="5577"/>
                    <a:pt x="9420" y="5671"/>
                    <a:pt x="9452" y="5829"/>
                  </a:cubicBezTo>
                  <a:lnTo>
                    <a:pt x="10586" y="10397"/>
                  </a:lnTo>
                  <a:lnTo>
                    <a:pt x="2205" y="10397"/>
                  </a:lnTo>
                  <a:lnTo>
                    <a:pt x="2205" y="10460"/>
                  </a:lnTo>
                  <a:cubicBezTo>
                    <a:pt x="2048" y="10460"/>
                    <a:pt x="1890" y="10334"/>
                    <a:pt x="1859" y="10176"/>
                  </a:cubicBezTo>
                  <a:lnTo>
                    <a:pt x="788" y="5986"/>
                  </a:lnTo>
                  <a:cubicBezTo>
                    <a:pt x="756" y="5892"/>
                    <a:pt x="788" y="5797"/>
                    <a:pt x="851" y="5734"/>
                  </a:cubicBezTo>
                  <a:cubicBezTo>
                    <a:pt x="945" y="5640"/>
                    <a:pt x="1008" y="5608"/>
                    <a:pt x="1134" y="5608"/>
                  </a:cubicBezTo>
                  <a:lnTo>
                    <a:pt x="2520" y="5608"/>
                  </a:lnTo>
                  <a:cubicBezTo>
                    <a:pt x="2709" y="5608"/>
                    <a:pt x="2867" y="5451"/>
                    <a:pt x="2867" y="5262"/>
                  </a:cubicBezTo>
                  <a:lnTo>
                    <a:pt x="2867" y="4537"/>
                  </a:lnTo>
                  <a:cubicBezTo>
                    <a:pt x="2867" y="4348"/>
                    <a:pt x="3025" y="4190"/>
                    <a:pt x="3214" y="4190"/>
                  </a:cubicBezTo>
                  <a:close/>
                  <a:moveTo>
                    <a:pt x="2489" y="0"/>
                  </a:moveTo>
                  <a:cubicBezTo>
                    <a:pt x="2268" y="0"/>
                    <a:pt x="2111" y="158"/>
                    <a:pt x="2111" y="378"/>
                  </a:cubicBezTo>
                  <a:lnTo>
                    <a:pt x="2111" y="4537"/>
                  </a:lnTo>
                  <a:lnTo>
                    <a:pt x="2111" y="4883"/>
                  </a:lnTo>
                  <a:lnTo>
                    <a:pt x="1103" y="4883"/>
                  </a:lnTo>
                  <a:cubicBezTo>
                    <a:pt x="788" y="4883"/>
                    <a:pt x="473" y="5041"/>
                    <a:pt x="284" y="5293"/>
                  </a:cubicBezTo>
                  <a:cubicBezTo>
                    <a:pt x="63" y="5514"/>
                    <a:pt x="0" y="5829"/>
                    <a:pt x="63" y="6144"/>
                  </a:cubicBezTo>
                  <a:lnTo>
                    <a:pt x="1134" y="10334"/>
                  </a:lnTo>
                  <a:cubicBezTo>
                    <a:pt x="1260" y="10806"/>
                    <a:pt x="1701" y="11121"/>
                    <a:pt x="2174" y="11121"/>
                  </a:cubicBezTo>
                  <a:lnTo>
                    <a:pt x="10995" y="11121"/>
                  </a:lnTo>
                  <a:cubicBezTo>
                    <a:pt x="11153" y="11121"/>
                    <a:pt x="11310" y="10995"/>
                    <a:pt x="11342" y="10838"/>
                  </a:cubicBezTo>
                  <a:lnTo>
                    <a:pt x="11877" y="7467"/>
                  </a:lnTo>
                  <a:cubicBezTo>
                    <a:pt x="11940" y="7152"/>
                    <a:pt x="11846" y="6868"/>
                    <a:pt x="11657" y="6616"/>
                  </a:cubicBezTo>
                  <a:cubicBezTo>
                    <a:pt x="11499" y="6427"/>
                    <a:pt x="11216" y="6301"/>
                    <a:pt x="10901" y="6301"/>
                  </a:cubicBezTo>
                  <a:lnTo>
                    <a:pt x="10239" y="6301"/>
                  </a:lnTo>
                  <a:lnTo>
                    <a:pt x="10082" y="5734"/>
                  </a:lnTo>
                  <a:cubicBezTo>
                    <a:pt x="9956" y="5262"/>
                    <a:pt x="9578" y="4946"/>
                    <a:pt x="9105" y="4883"/>
                  </a:cubicBezTo>
                  <a:lnTo>
                    <a:pt x="9105" y="2458"/>
                  </a:lnTo>
                  <a:cubicBezTo>
                    <a:pt x="9105" y="2363"/>
                    <a:pt x="9042" y="2269"/>
                    <a:pt x="8979" y="2206"/>
                  </a:cubicBezTo>
                  <a:lnTo>
                    <a:pt x="6900" y="126"/>
                  </a:lnTo>
                  <a:cubicBezTo>
                    <a:pt x="6805" y="63"/>
                    <a:pt x="6742" y="0"/>
                    <a:pt x="664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68"/>
            <p:cNvSpPr/>
            <p:nvPr/>
          </p:nvSpPr>
          <p:spPr>
            <a:xfrm>
              <a:off x="-25388025" y="2514850"/>
              <a:ext cx="104000" cy="88650"/>
            </a:xfrm>
            <a:custGeom>
              <a:rect b="b" l="l" r="r" t="t"/>
              <a:pathLst>
                <a:path extrusionOk="0" h="3546" w="4160">
                  <a:moveTo>
                    <a:pt x="1752" y="1"/>
                  </a:moveTo>
                  <a:cubicBezTo>
                    <a:pt x="1716" y="1"/>
                    <a:pt x="1678" y="6"/>
                    <a:pt x="1639" y="17"/>
                  </a:cubicBezTo>
                  <a:cubicBezTo>
                    <a:pt x="1450" y="80"/>
                    <a:pt x="1324" y="269"/>
                    <a:pt x="1418" y="458"/>
                  </a:cubicBezTo>
                  <a:lnTo>
                    <a:pt x="1639" y="1403"/>
                  </a:lnTo>
                  <a:lnTo>
                    <a:pt x="347" y="1403"/>
                  </a:lnTo>
                  <a:cubicBezTo>
                    <a:pt x="158" y="1403"/>
                    <a:pt x="1" y="1561"/>
                    <a:pt x="1" y="1750"/>
                  </a:cubicBezTo>
                  <a:cubicBezTo>
                    <a:pt x="1" y="1970"/>
                    <a:pt x="158" y="2128"/>
                    <a:pt x="347" y="2128"/>
                  </a:cubicBezTo>
                  <a:lnTo>
                    <a:pt x="1796" y="2128"/>
                  </a:lnTo>
                  <a:lnTo>
                    <a:pt x="2080" y="3262"/>
                  </a:lnTo>
                  <a:cubicBezTo>
                    <a:pt x="2111" y="3420"/>
                    <a:pt x="2269" y="3546"/>
                    <a:pt x="2426" y="3546"/>
                  </a:cubicBezTo>
                  <a:lnTo>
                    <a:pt x="2521" y="3546"/>
                  </a:lnTo>
                  <a:cubicBezTo>
                    <a:pt x="2710" y="3483"/>
                    <a:pt x="2836" y="3294"/>
                    <a:pt x="2742" y="3105"/>
                  </a:cubicBezTo>
                  <a:lnTo>
                    <a:pt x="2521" y="2159"/>
                  </a:lnTo>
                  <a:lnTo>
                    <a:pt x="3813" y="2159"/>
                  </a:lnTo>
                  <a:cubicBezTo>
                    <a:pt x="4002" y="2159"/>
                    <a:pt x="4159" y="2002"/>
                    <a:pt x="4159" y="1813"/>
                  </a:cubicBezTo>
                  <a:cubicBezTo>
                    <a:pt x="4159" y="1561"/>
                    <a:pt x="4002" y="1403"/>
                    <a:pt x="3813" y="1403"/>
                  </a:cubicBezTo>
                  <a:lnTo>
                    <a:pt x="2363" y="1403"/>
                  </a:lnTo>
                  <a:lnTo>
                    <a:pt x="2080" y="269"/>
                  </a:lnTo>
                  <a:cubicBezTo>
                    <a:pt x="2054" y="114"/>
                    <a:pt x="1921" y="1"/>
                    <a:pt x="175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6" name="Google Shape;1646;p68"/>
          <p:cNvSpPr txBox="1"/>
          <p:nvPr/>
        </p:nvSpPr>
        <p:spPr>
          <a:xfrm>
            <a:off x="155163" y="413339"/>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Achalasia</a:t>
            </a:r>
            <a:endParaRPr b="1" i="0" sz="2200" u="none" cap="none" strike="noStrike">
              <a:solidFill>
                <a:srgbClr val="006D77"/>
              </a:solidFill>
              <a:latin typeface="Lora"/>
              <a:ea typeface="Lora"/>
              <a:cs typeface="Lora"/>
              <a:sym typeface="Lora"/>
            </a:endParaRPr>
          </a:p>
        </p:txBody>
      </p:sp>
      <p:sp>
        <p:nvSpPr>
          <p:cNvPr id="1647" name="Google Shape;1647;p68"/>
          <p:cNvSpPr txBox="1"/>
          <p:nvPr/>
        </p:nvSpPr>
        <p:spPr>
          <a:xfrm>
            <a:off x="1185475" y="6156175"/>
            <a:ext cx="5555700" cy="5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Mada"/>
                <a:ea typeface="Mada"/>
                <a:cs typeface="Mada"/>
                <a:sym typeface="Mada"/>
              </a:rPr>
              <a:t>Most common presenting symptoms (in order):</a:t>
            </a:r>
            <a:endParaRPr sz="1300">
              <a:solidFill>
                <a:schemeClr val="dk1"/>
              </a:solidFill>
              <a:latin typeface="Mada"/>
              <a:ea typeface="Mada"/>
              <a:cs typeface="Mada"/>
              <a:sym typeface="Mada"/>
            </a:endParaRPr>
          </a:p>
        </p:txBody>
      </p:sp>
      <p:grpSp>
        <p:nvGrpSpPr>
          <p:cNvPr id="1648" name="Google Shape;1648;p68"/>
          <p:cNvGrpSpPr/>
          <p:nvPr/>
        </p:nvGrpSpPr>
        <p:grpSpPr>
          <a:xfrm>
            <a:off x="323344" y="5075990"/>
            <a:ext cx="467181" cy="476434"/>
            <a:chOff x="2410712" y="2415450"/>
            <a:chExt cx="312600" cy="312600"/>
          </a:xfrm>
        </p:grpSpPr>
        <p:sp>
          <p:nvSpPr>
            <p:cNvPr id="1649" name="Google Shape;1649;p6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6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1" name="Google Shape;1651;p68"/>
          <p:cNvSpPr txBox="1"/>
          <p:nvPr/>
        </p:nvSpPr>
        <p:spPr>
          <a:xfrm>
            <a:off x="780625" y="51026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Clinical Feature</a:t>
            </a:r>
            <a:endParaRPr b="1" sz="1800">
              <a:solidFill>
                <a:srgbClr val="006D77"/>
              </a:solidFill>
              <a:highlight>
                <a:srgbClr val="EDF9F9"/>
              </a:highlight>
              <a:latin typeface="Lora"/>
              <a:ea typeface="Lora"/>
              <a:cs typeface="Lora"/>
              <a:sym typeface="Lora"/>
            </a:endParaRPr>
          </a:p>
        </p:txBody>
      </p:sp>
      <p:sp>
        <p:nvSpPr>
          <p:cNvPr id="1652" name="Google Shape;1652;p68"/>
          <p:cNvSpPr/>
          <p:nvPr/>
        </p:nvSpPr>
        <p:spPr>
          <a:xfrm>
            <a:off x="2439138" y="6919900"/>
            <a:ext cx="2573066" cy="3615327"/>
          </a:xfrm>
          <a:custGeom>
            <a:rect b="b" l="l" r="r" t="t"/>
            <a:pathLst>
              <a:path extrusionOk="0" h="164914" w="117371">
                <a:moveTo>
                  <a:pt x="58159" y="0"/>
                </a:moveTo>
                <a:cubicBezTo>
                  <a:pt x="49437" y="0"/>
                  <a:pt x="46079" y="8271"/>
                  <a:pt x="46605" y="16617"/>
                </a:cubicBezTo>
                <a:cubicBezTo>
                  <a:pt x="46079" y="16642"/>
                  <a:pt x="45528" y="16867"/>
                  <a:pt x="45302" y="17719"/>
                </a:cubicBezTo>
                <a:cubicBezTo>
                  <a:pt x="44851" y="19549"/>
                  <a:pt x="44851" y="22857"/>
                  <a:pt x="46330" y="24035"/>
                </a:cubicBezTo>
                <a:cubicBezTo>
                  <a:pt x="46711" y="24350"/>
                  <a:pt x="47158" y="24468"/>
                  <a:pt x="47591" y="24468"/>
                </a:cubicBezTo>
                <a:cubicBezTo>
                  <a:pt x="47813" y="24468"/>
                  <a:pt x="48031" y="24437"/>
                  <a:pt x="48234" y="24386"/>
                </a:cubicBezTo>
                <a:cubicBezTo>
                  <a:pt x="48986" y="26366"/>
                  <a:pt x="49964" y="28146"/>
                  <a:pt x="51142" y="29624"/>
                </a:cubicBezTo>
                <a:cubicBezTo>
                  <a:pt x="51267" y="31755"/>
                  <a:pt x="51292" y="35138"/>
                  <a:pt x="50440" y="36617"/>
                </a:cubicBezTo>
                <a:cubicBezTo>
                  <a:pt x="49162" y="38797"/>
                  <a:pt x="29437" y="43158"/>
                  <a:pt x="24876" y="49549"/>
                </a:cubicBezTo>
                <a:cubicBezTo>
                  <a:pt x="21868" y="53760"/>
                  <a:pt x="21918" y="81178"/>
                  <a:pt x="20816" y="85965"/>
                </a:cubicBezTo>
                <a:cubicBezTo>
                  <a:pt x="19713" y="90727"/>
                  <a:pt x="16605" y="95389"/>
                  <a:pt x="16054" y="104938"/>
                </a:cubicBezTo>
                <a:cubicBezTo>
                  <a:pt x="15502" y="114487"/>
                  <a:pt x="14124" y="123735"/>
                  <a:pt x="13397" y="125389"/>
                </a:cubicBezTo>
                <a:cubicBezTo>
                  <a:pt x="12645" y="127043"/>
                  <a:pt x="8435" y="127219"/>
                  <a:pt x="6605" y="129525"/>
                </a:cubicBezTo>
                <a:cubicBezTo>
                  <a:pt x="4775" y="131805"/>
                  <a:pt x="2670" y="134211"/>
                  <a:pt x="1016" y="135038"/>
                </a:cubicBezTo>
                <a:cubicBezTo>
                  <a:pt x="1" y="135531"/>
                  <a:pt x="468" y="137524"/>
                  <a:pt x="2319" y="137524"/>
                </a:cubicBezTo>
                <a:cubicBezTo>
                  <a:pt x="3484" y="137524"/>
                  <a:pt x="5196" y="136735"/>
                  <a:pt x="7432" y="134287"/>
                </a:cubicBezTo>
                <a:lnTo>
                  <a:pt x="7432" y="134287"/>
                </a:lnTo>
                <a:cubicBezTo>
                  <a:pt x="7432" y="134287"/>
                  <a:pt x="6605" y="142783"/>
                  <a:pt x="5126" y="146041"/>
                </a:cubicBezTo>
                <a:cubicBezTo>
                  <a:pt x="4091" y="148330"/>
                  <a:pt x="4538" y="149472"/>
                  <a:pt x="5305" y="149472"/>
                </a:cubicBezTo>
                <a:cubicBezTo>
                  <a:pt x="5765" y="149472"/>
                  <a:pt x="6339" y="149063"/>
                  <a:pt x="6780" y="148246"/>
                </a:cubicBezTo>
                <a:cubicBezTo>
                  <a:pt x="7983" y="146041"/>
                  <a:pt x="9913" y="141630"/>
                  <a:pt x="9913" y="141630"/>
                </a:cubicBezTo>
                <a:lnTo>
                  <a:pt x="9913" y="141630"/>
                </a:lnTo>
                <a:cubicBezTo>
                  <a:pt x="9913" y="141631"/>
                  <a:pt x="8535" y="147044"/>
                  <a:pt x="7808" y="149424"/>
                </a:cubicBezTo>
                <a:cubicBezTo>
                  <a:pt x="7310" y="151002"/>
                  <a:pt x="8110" y="151743"/>
                  <a:pt x="8918" y="151743"/>
                </a:cubicBezTo>
                <a:cubicBezTo>
                  <a:pt x="9330" y="151743"/>
                  <a:pt x="9743" y="151551"/>
                  <a:pt x="9988" y="151179"/>
                </a:cubicBezTo>
                <a:cubicBezTo>
                  <a:pt x="10740" y="150076"/>
                  <a:pt x="12845" y="142909"/>
                  <a:pt x="12846" y="142908"/>
                </a:cubicBezTo>
                <a:lnTo>
                  <a:pt x="12846" y="142908"/>
                </a:lnTo>
                <a:cubicBezTo>
                  <a:pt x="12846" y="142909"/>
                  <a:pt x="12369" y="148597"/>
                  <a:pt x="12119" y="150252"/>
                </a:cubicBezTo>
                <a:cubicBezTo>
                  <a:pt x="11970" y="151144"/>
                  <a:pt x="12405" y="151555"/>
                  <a:pt x="12968" y="151555"/>
                </a:cubicBezTo>
                <a:cubicBezTo>
                  <a:pt x="13447" y="151555"/>
                  <a:pt x="14019" y="151256"/>
                  <a:pt x="14400" y="150703"/>
                </a:cubicBezTo>
                <a:cubicBezTo>
                  <a:pt x="15227" y="149525"/>
                  <a:pt x="16505" y="142632"/>
                  <a:pt x="16505" y="142632"/>
                </a:cubicBezTo>
                <a:cubicBezTo>
                  <a:pt x="16505" y="142632"/>
                  <a:pt x="16780" y="147495"/>
                  <a:pt x="16881" y="148597"/>
                </a:cubicBezTo>
                <a:cubicBezTo>
                  <a:pt x="16914" y="149091"/>
                  <a:pt x="17264" y="149308"/>
                  <a:pt x="17674" y="149308"/>
                </a:cubicBezTo>
                <a:cubicBezTo>
                  <a:pt x="18180" y="149308"/>
                  <a:pt x="18778" y="148976"/>
                  <a:pt x="18986" y="148422"/>
                </a:cubicBezTo>
                <a:cubicBezTo>
                  <a:pt x="19362" y="147419"/>
                  <a:pt x="20089" y="130903"/>
                  <a:pt x="20640" y="127695"/>
                </a:cubicBezTo>
                <a:cubicBezTo>
                  <a:pt x="21192" y="124487"/>
                  <a:pt x="29437" y="102281"/>
                  <a:pt x="29989" y="98697"/>
                </a:cubicBezTo>
                <a:cubicBezTo>
                  <a:pt x="30540" y="95113"/>
                  <a:pt x="30916" y="90527"/>
                  <a:pt x="31542" y="87870"/>
                </a:cubicBezTo>
                <a:cubicBezTo>
                  <a:pt x="32194" y="85214"/>
                  <a:pt x="35678" y="72657"/>
                  <a:pt x="35678" y="72657"/>
                </a:cubicBezTo>
                <a:cubicBezTo>
                  <a:pt x="35678" y="72657"/>
                  <a:pt x="39613" y="84211"/>
                  <a:pt x="39437" y="92457"/>
                </a:cubicBezTo>
                <a:cubicBezTo>
                  <a:pt x="39262" y="100727"/>
                  <a:pt x="34500" y="117043"/>
                  <a:pt x="33197" y="126216"/>
                </a:cubicBezTo>
                <a:cubicBezTo>
                  <a:pt x="32169" y="133660"/>
                  <a:pt x="34625" y="156542"/>
                  <a:pt x="35578" y="164913"/>
                </a:cubicBezTo>
                <a:lnTo>
                  <a:pt x="55503" y="164913"/>
                </a:lnTo>
                <a:cubicBezTo>
                  <a:pt x="56054" y="157896"/>
                  <a:pt x="57282" y="143109"/>
                  <a:pt x="57959" y="141454"/>
                </a:cubicBezTo>
                <a:cubicBezTo>
                  <a:pt x="58142" y="141019"/>
                  <a:pt x="58325" y="140834"/>
                  <a:pt x="58504" y="140834"/>
                </a:cubicBezTo>
                <a:cubicBezTo>
                  <a:pt x="59230" y="140834"/>
                  <a:pt x="59883" y="143895"/>
                  <a:pt x="60164" y="145665"/>
                </a:cubicBezTo>
                <a:cubicBezTo>
                  <a:pt x="60440" y="147344"/>
                  <a:pt x="61167" y="159399"/>
                  <a:pt x="61493" y="164913"/>
                </a:cubicBezTo>
                <a:lnTo>
                  <a:pt x="81818" y="164913"/>
                </a:lnTo>
                <a:cubicBezTo>
                  <a:pt x="82295" y="156968"/>
                  <a:pt x="83673" y="134211"/>
                  <a:pt x="83849" y="127870"/>
                </a:cubicBezTo>
                <a:cubicBezTo>
                  <a:pt x="84024" y="120176"/>
                  <a:pt x="77407" y="94487"/>
                  <a:pt x="77783" y="88973"/>
                </a:cubicBezTo>
                <a:cubicBezTo>
                  <a:pt x="78159" y="83484"/>
                  <a:pt x="81693" y="72657"/>
                  <a:pt x="81693" y="72657"/>
                </a:cubicBezTo>
                <a:cubicBezTo>
                  <a:pt x="81693" y="72657"/>
                  <a:pt x="85177" y="85214"/>
                  <a:pt x="85803" y="87870"/>
                </a:cubicBezTo>
                <a:cubicBezTo>
                  <a:pt x="86455" y="90527"/>
                  <a:pt x="86831" y="95113"/>
                  <a:pt x="87382" y="98697"/>
                </a:cubicBezTo>
                <a:cubicBezTo>
                  <a:pt x="87934" y="102281"/>
                  <a:pt x="96179" y="124487"/>
                  <a:pt x="96731" y="127695"/>
                </a:cubicBezTo>
                <a:cubicBezTo>
                  <a:pt x="97282" y="130903"/>
                  <a:pt x="98009" y="147419"/>
                  <a:pt x="98385" y="148422"/>
                </a:cubicBezTo>
                <a:cubicBezTo>
                  <a:pt x="98593" y="148976"/>
                  <a:pt x="99183" y="149308"/>
                  <a:pt x="99687" y="149308"/>
                </a:cubicBezTo>
                <a:cubicBezTo>
                  <a:pt x="100095" y="149308"/>
                  <a:pt x="100445" y="149091"/>
                  <a:pt x="100490" y="148597"/>
                </a:cubicBezTo>
                <a:cubicBezTo>
                  <a:pt x="100590" y="147495"/>
                  <a:pt x="100866" y="142632"/>
                  <a:pt x="100866" y="142632"/>
                </a:cubicBezTo>
                <a:cubicBezTo>
                  <a:pt x="100866" y="142632"/>
                  <a:pt x="102144" y="149525"/>
                  <a:pt x="102971" y="150703"/>
                </a:cubicBezTo>
                <a:cubicBezTo>
                  <a:pt x="103352" y="151256"/>
                  <a:pt x="103924" y="151555"/>
                  <a:pt x="104403" y="151555"/>
                </a:cubicBezTo>
                <a:cubicBezTo>
                  <a:pt x="104966" y="151555"/>
                  <a:pt x="105401" y="151144"/>
                  <a:pt x="105252" y="150252"/>
                </a:cubicBezTo>
                <a:cubicBezTo>
                  <a:pt x="104976" y="148597"/>
                  <a:pt x="104525" y="142909"/>
                  <a:pt x="104525" y="142908"/>
                </a:cubicBezTo>
                <a:lnTo>
                  <a:pt x="104525" y="142908"/>
                </a:lnTo>
                <a:cubicBezTo>
                  <a:pt x="104526" y="142909"/>
                  <a:pt x="106631" y="150076"/>
                  <a:pt x="107382" y="151179"/>
                </a:cubicBezTo>
                <a:cubicBezTo>
                  <a:pt x="107628" y="151551"/>
                  <a:pt x="108041" y="151743"/>
                  <a:pt x="108453" y="151743"/>
                </a:cubicBezTo>
                <a:cubicBezTo>
                  <a:pt x="109261" y="151743"/>
                  <a:pt x="110061" y="151002"/>
                  <a:pt x="109563" y="149424"/>
                </a:cubicBezTo>
                <a:cubicBezTo>
                  <a:pt x="108836" y="147044"/>
                  <a:pt x="107458" y="141631"/>
                  <a:pt x="107458" y="141630"/>
                </a:cubicBezTo>
                <a:lnTo>
                  <a:pt x="107458" y="141630"/>
                </a:lnTo>
                <a:cubicBezTo>
                  <a:pt x="107458" y="141631"/>
                  <a:pt x="109388" y="146041"/>
                  <a:pt x="110591" y="148246"/>
                </a:cubicBezTo>
                <a:cubicBezTo>
                  <a:pt x="111032" y="149063"/>
                  <a:pt x="111603" y="149472"/>
                  <a:pt x="112059" y="149472"/>
                </a:cubicBezTo>
                <a:cubicBezTo>
                  <a:pt x="112821" y="149472"/>
                  <a:pt x="113264" y="148330"/>
                  <a:pt x="112245" y="146041"/>
                </a:cubicBezTo>
                <a:cubicBezTo>
                  <a:pt x="110766" y="142783"/>
                  <a:pt x="109939" y="134287"/>
                  <a:pt x="109939" y="134287"/>
                </a:cubicBezTo>
                <a:lnTo>
                  <a:pt x="109939" y="134287"/>
                </a:lnTo>
                <a:cubicBezTo>
                  <a:pt x="112175" y="136735"/>
                  <a:pt x="113887" y="137524"/>
                  <a:pt x="115052" y="137524"/>
                </a:cubicBezTo>
                <a:cubicBezTo>
                  <a:pt x="116903" y="137524"/>
                  <a:pt x="117370" y="135531"/>
                  <a:pt x="116355" y="135038"/>
                </a:cubicBezTo>
                <a:cubicBezTo>
                  <a:pt x="114701" y="134211"/>
                  <a:pt x="112596" y="131805"/>
                  <a:pt x="110766" y="129525"/>
                </a:cubicBezTo>
                <a:cubicBezTo>
                  <a:pt x="108936" y="127219"/>
                  <a:pt x="104701" y="127043"/>
                  <a:pt x="103974" y="125389"/>
                </a:cubicBezTo>
                <a:cubicBezTo>
                  <a:pt x="103247" y="123735"/>
                  <a:pt x="101869" y="114487"/>
                  <a:pt x="101317" y="104938"/>
                </a:cubicBezTo>
                <a:cubicBezTo>
                  <a:pt x="100766" y="95389"/>
                  <a:pt x="97658" y="90727"/>
                  <a:pt x="96555" y="85965"/>
                </a:cubicBezTo>
                <a:cubicBezTo>
                  <a:pt x="95453" y="81178"/>
                  <a:pt x="95503" y="53760"/>
                  <a:pt x="92470" y="49549"/>
                </a:cubicBezTo>
                <a:cubicBezTo>
                  <a:pt x="87934" y="43158"/>
                  <a:pt x="68209" y="38797"/>
                  <a:pt x="66931" y="36617"/>
                </a:cubicBezTo>
                <a:cubicBezTo>
                  <a:pt x="66079" y="35188"/>
                  <a:pt x="66104" y="31905"/>
                  <a:pt x="66229" y="29775"/>
                </a:cubicBezTo>
                <a:cubicBezTo>
                  <a:pt x="67558" y="28246"/>
                  <a:pt x="68686" y="26391"/>
                  <a:pt x="69538" y="24336"/>
                </a:cubicBezTo>
                <a:cubicBezTo>
                  <a:pt x="69808" y="24416"/>
                  <a:pt x="70095" y="24468"/>
                  <a:pt x="70383" y="24468"/>
                </a:cubicBezTo>
                <a:cubicBezTo>
                  <a:pt x="70816" y="24468"/>
                  <a:pt x="71252" y="24351"/>
                  <a:pt x="71643" y="24035"/>
                </a:cubicBezTo>
                <a:cubicBezTo>
                  <a:pt x="73122" y="22857"/>
                  <a:pt x="73122" y="19549"/>
                  <a:pt x="72645" y="17719"/>
                </a:cubicBezTo>
                <a:cubicBezTo>
                  <a:pt x="72445" y="16917"/>
                  <a:pt x="71944" y="16667"/>
                  <a:pt x="71442" y="16617"/>
                </a:cubicBezTo>
                <a:cubicBezTo>
                  <a:pt x="72144" y="8271"/>
                  <a:pt x="68560" y="0"/>
                  <a:pt x="58159"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3" name="Google Shape;1653;p68"/>
          <p:cNvGrpSpPr/>
          <p:nvPr/>
        </p:nvGrpSpPr>
        <p:grpSpPr>
          <a:xfrm>
            <a:off x="3621308" y="8081908"/>
            <a:ext cx="204940" cy="238457"/>
            <a:chOff x="1941871" y="2607722"/>
            <a:chExt cx="211824" cy="246468"/>
          </a:xfrm>
        </p:grpSpPr>
        <p:sp>
          <p:nvSpPr>
            <p:cNvPr id="1654" name="Google Shape;1654;p68"/>
            <p:cNvSpPr/>
            <p:nvPr/>
          </p:nvSpPr>
          <p:spPr>
            <a:xfrm>
              <a:off x="1941871" y="2617284"/>
              <a:ext cx="144820" cy="76296"/>
            </a:xfrm>
            <a:custGeom>
              <a:rect b="b" l="l" r="r" t="t"/>
              <a:pathLst>
                <a:path extrusionOk="0" h="3367" w="6391">
                  <a:moveTo>
                    <a:pt x="4902" y="0"/>
                  </a:moveTo>
                  <a:cubicBezTo>
                    <a:pt x="3658" y="0"/>
                    <a:pt x="2782" y="1361"/>
                    <a:pt x="2782" y="1361"/>
                  </a:cubicBezTo>
                  <a:lnTo>
                    <a:pt x="225" y="1361"/>
                  </a:lnTo>
                  <a:cubicBezTo>
                    <a:pt x="221" y="1361"/>
                    <a:pt x="216" y="1361"/>
                    <a:pt x="212" y="1361"/>
                  </a:cubicBezTo>
                  <a:cubicBezTo>
                    <a:pt x="1" y="1361"/>
                    <a:pt x="27" y="1967"/>
                    <a:pt x="125" y="2188"/>
                  </a:cubicBezTo>
                  <a:cubicBezTo>
                    <a:pt x="172" y="2295"/>
                    <a:pt x="760" y="2323"/>
                    <a:pt x="1365" y="2323"/>
                  </a:cubicBezTo>
                  <a:cubicBezTo>
                    <a:pt x="2037" y="2323"/>
                    <a:pt x="2731" y="2289"/>
                    <a:pt x="2731" y="2289"/>
                  </a:cubicBezTo>
                  <a:cubicBezTo>
                    <a:pt x="2731" y="2289"/>
                    <a:pt x="2807" y="3366"/>
                    <a:pt x="2982" y="3366"/>
                  </a:cubicBezTo>
                  <a:cubicBezTo>
                    <a:pt x="3132" y="3366"/>
                    <a:pt x="4937" y="3015"/>
                    <a:pt x="4937" y="3015"/>
                  </a:cubicBezTo>
                  <a:lnTo>
                    <a:pt x="6315" y="1838"/>
                  </a:lnTo>
                  <a:lnTo>
                    <a:pt x="6391" y="1562"/>
                  </a:lnTo>
                  <a:cubicBezTo>
                    <a:pt x="6391" y="1562"/>
                    <a:pt x="6391" y="133"/>
                    <a:pt x="5062" y="8"/>
                  </a:cubicBezTo>
                  <a:cubicBezTo>
                    <a:pt x="5008" y="3"/>
                    <a:pt x="4955" y="0"/>
                    <a:pt x="4902" y="0"/>
                  </a:cubicBez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8"/>
            <p:cNvSpPr/>
            <p:nvPr/>
          </p:nvSpPr>
          <p:spPr>
            <a:xfrm>
              <a:off x="1970807" y="2607722"/>
              <a:ext cx="130567" cy="113119"/>
            </a:xfrm>
            <a:custGeom>
              <a:rect b="b" l="l" r="r" t="t"/>
              <a:pathLst>
                <a:path extrusionOk="0" h="4992" w="5762">
                  <a:moveTo>
                    <a:pt x="4121" y="0"/>
                  </a:moveTo>
                  <a:cubicBezTo>
                    <a:pt x="4077" y="0"/>
                    <a:pt x="4032" y="1"/>
                    <a:pt x="3986" y="4"/>
                  </a:cubicBezTo>
                  <a:cubicBezTo>
                    <a:pt x="2181" y="79"/>
                    <a:pt x="1" y="1808"/>
                    <a:pt x="928" y="4966"/>
                  </a:cubicBezTo>
                  <a:lnTo>
                    <a:pt x="2357" y="4991"/>
                  </a:lnTo>
                  <a:cubicBezTo>
                    <a:pt x="2357" y="4991"/>
                    <a:pt x="1805" y="2635"/>
                    <a:pt x="2958" y="1683"/>
                  </a:cubicBezTo>
                  <a:cubicBezTo>
                    <a:pt x="3239" y="1451"/>
                    <a:pt x="3495" y="1363"/>
                    <a:pt x="3720" y="1363"/>
                  </a:cubicBezTo>
                  <a:cubicBezTo>
                    <a:pt x="4422" y="1363"/>
                    <a:pt x="4838" y="2209"/>
                    <a:pt x="4838" y="2209"/>
                  </a:cubicBezTo>
                  <a:lnTo>
                    <a:pt x="5690" y="1783"/>
                  </a:lnTo>
                  <a:cubicBezTo>
                    <a:pt x="5690" y="1783"/>
                    <a:pt x="5761" y="0"/>
                    <a:pt x="4121" y="0"/>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8"/>
            <p:cNvSpPr/>
            <p:nvPr/>
          </p:nvSpPr>
          <p:spPr>
            <a:xfrm>
              <a:off x="2033278" y="2664596"/>
              <a:ext cx="117016" cy="186560"/>
            </a:xfrm>
            <a:custGeom>
              <a:rect b="b" l="l" r="r" t="t"/>
              <a:pathLst>
                <a:path extrusionOk="0" h="8233" w="5164">
                  <a:moveTo>
                    <a:pt x="1605" y="0"/>
                  </a:moveTo>
                  <a:lnTo>
                    <a:pt x="903" y="927"/>
                  </a:lnTo>
                  <a:lnTo>
                    <a:pt x="326" y="2506"/>
                  </a:lnTo>
                  <a:lnTo>
                    <a:pt x="1" y="4662"/>
                  </a:lnTo>
                  <a:cubicBezTo>
                    <a:pt x="1" y="4662"/>
                    <a:pt x="1481" y="8233"/>
                    <a:pt x="3190" y="8233"/>
                  </a:cubicBezTo>
                  <a:cubicBezTo>
                    <a:pt x="3246" y="8233"/>
                    <a:pt x="3302" y="8229"/>
                    <a:pt x="3359" y="8221"/>
                  </a:cubicBezTo>
                  <a:cubicBezTo>
                    <a:pt x="5164" y="7945"/>
                    <a:pt x="4061" y="3684"/>
                    <a:pt x="3509" y="2206"/>
                  </a:cubicBezTo>
                  <a:cubicBezTo>
                    <a:pt x="3134" y="1203"/>
                    <a:pt x="3058" y="552"/>
                    <a:pt x="3058" y="226"/>
                  </a:cubicBezTo>
                  <a:cubicBezTo>
                    <a:pt x="3058" y="75"/>
                    <a:pt x="3058" y="25"/>
                    <a:pt x="3058" y="25"/>
                  </a:cubicBezTo>
                  <a:lnTo>
                    <a:pt x="1605" y="0"/>
                  </a:lnTo>
                  <a:close/>
                </a:path>
              </a:pathLst>
            </a:custGeom>
            <a:solidFill>
              <a:srgbClr val="76AA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8"/>
            <p:cNvSpPr/>
            <p:nvPr/>
          </p:nvSpPr>
          <p:spPr>
            <a:xfrm>
              <a:off x="1962106" y="2736154"/>
              <a:ext cx="150145" cy="118036"/>
            </a:xfrm>
            <a:custGeom>
              <a:rect b="b" l="l" r="r" t="t"/>
              <a:pathLst>
                <a:path extrusionOk="0" h="5209" w="6626">
                  <a:moveTo>
                    <a:pt x="4320" y="0"/>
                  </a:moveTo>
                  <a:lnTo>
                    <a:pt x="2615" y="25"/>
                  </a:lnTo>
                  <a:lnTo>
                    <a:pt x="1011" y="627"/>
                  </a:lnTo>
                  <a:cubicBezTo>
                    <a:pt x="0" y="4073"/>
                    <a:pt x="4289" y="5208"/>
                    <a:pt x="5907" y="5208"/>
                  </a:cubicBezTo>
                  <a:cubicBezTo>
                    <a:pt x="6254" y="5208"/>
                    <a:pt x="6478" y="5156"/>
                    <a:pt x="6500" y="5063"/>
                  </a:cubicBezTo>
                  <a:cubicBezTo>
                    <a:pt x="6625" y="4511"/>
                    <a:pt x="5999" y="3759"/>
                    <a:pt x="5322" y="2882"/>
                  </a:cubicBezTo>
                  <a:cubicBezTo>
                    <a:pt x="4620" y="2005"/>
                    <a:pt x="4445" y="1128"/>
                    <a:pt x="4320" y="0"/>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8"/>
            <p:cNvSpPr/>
            <p:nvPr/>
          </p:nvSpPr>
          <p:spPr>
            <a:xfrm>
              <a:off x="1978194" y="2645880"/>
              <a:ext cx="175502" cy="110105"/>
            </a:xfrm>
            <a:custGeom>
              <a:rect b="b" l="l" r="r" t="t"/>
              <a:pathLst>
                <a:path extrusionOk="0" h="4859" w="7745">
                  <a:moveTo>
                    <a:pt x="5091" y="1"/>
                  </a:moveTo>
                  <a:cubicBezTo>
                    <a:pt x="4405" y="1"/>
                    <a:pt x="3681" y="105"/>
                    <a:pt x="3158" y="450"/>
                  </a:cubicBezTo>
                  <a:cubicBezTo>
                    <a:pt x="1855" y="1352"/>
                    <a:pt x="1" y="4335"/>
                    <a:pt x="301" y="4611"/>
                  </a:cubicBezTo>
                  <a:cubicBezTo>
                    <a:pt x="462" y="4759"/>
                    <a:pt x="1120" y="4858"/>
                    <a:pt x="1805" y="4858"/>
                  </a:cubicBezTo>
                  <a:cubicBezTo>
                    <a:pt x="2510" y="4858"/>
                    <a:pt x="3243" y="4752"/>
                    <a:pt x="3484" y="4485"/>
                  </a:cubicBezTo>
                  <a:cubicBezTo>
                    <a:pt x="3960" y="3934"/>
                    <a:pt x="3559" y="1854"/>
                    <a:pt x="4061" y="1378"/>
                  </a:cubicBezTo>
                  <a:cubicBezTo>
                    <a:pt x="4293" y="1167"/>
                    <a:pt x="4976" y="1108"/>
                    <a:pt x="5666" y="1108"/>
                  </a:cubicBezTo>
                  <a:cubicBezTo>
                    <a:pt x="6537" y="1108"/>
                    <a:pt x="7419" y="1202"/>
                    <a:pt x="7419" y="1202"/>
                  </a:cubicBezTo>
                  <a:cubicBezTo>
                    <a:pt x="7419" y="1202"/>
                    <a:pt x="7745" y="325"/>
                    <a:pt x="7118" y="250"/>
                  </a:cubicBezTo>
                  <a:cubicBezTo>
                    <a:pt x="7118" y="250"/>
                    <a:pt x="6150" y="1"/>
                    <a:pt x="5091" y="1"/>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9" name="Google Shape;1659;p68"/>
          <p:cNvGrpSpPr/>
          <p:nvPr/>
        </p:nvGrpSpPr>
        <p:grpSpPr>
          <a:xfrm>
            <a:off x="3337716" y="8587335"/>
            <a:ext cx="511798" cy="515334"/>
            <a:chOff x="1648752" y="3130127"/>
            <a:chExt cx="528991" cy="532645"/>
          </a:xfrm>
        </p:grpSpPr>
        <p:sp>
          <p:nvSpPr>
            <p:cNvPr id="1660" name="Google Shape;1660;p68"/>
            <p:cNvSpPr/>
            <p:nvPr/>
          </p:nvSpPr>
          <p:spPr>
            <a:xfrm>
              <a:off x="1836211" y="3130127"/>
              <a:ext cx="341532" cy="251617"/>
            </a:xfrm>
            <a:custGeom>
              <a:rect b="b" l="l" r="r" t="t"/>
              <a:pathLst>
                <a:path extrusionOk="0" h="11104" w="15072">
                  <a:moveTo>
                    <a:pt x="9254" y="0"/>
                  </a:moveTo>
                  <a:cubicBezTo>
                    <a:pt x="8120" y="0"/>
                    <a:pt x="6859" y="280"/>
                    <a:pt x="5515" y="909"/>
                  </a:cubicBezTo>
                  <a:cubicBezTo>
                    <a:pt x="1" y="3465"/>
                    <a:pt x="4788" y="7425"/>
                    <a:pt x="4788" y="7425"/>
                  </a:cubicBezTo>
                  <a:lnTo>
                    <a:pt x="7069" y="11084"/>
                  </a:lnTo>
                  <a:cubicBezTo>
                    <a:pt x="7255" y="11097"/>
                    <a:pt x="7451" y="11103"/>
                    <a:pt x="7657" y="11103"/>
                  </a:cubicBezTo>
                  <a:cubicBezTo>
                    <a:pt x="10384" y="11103"/>
                    <a:pt x="14607" y="9955"/>
                    <a:pt x="14863" y="5947"/>
                  </a:cubicBezTo>
                  <a:cubicBezTo>
                    <a:pt x="15072" y="2687"/>
                    <a:pt x="12772" y="0"/>
                    <a:pt x="9254" y="0"/>
                  </a:cubicBezTo>
                  <a:close/>
                </a:path>
              </a:pathLst>
            </a:custGeom>
            <a:solidFill>
              <a:srgbClr val="4295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68"/>
            <p:cNvSpPr/>
            <p:nvPr/>
          </p:nvSpPr>
          <p:spPr>
            <a:xfrm>
              <a:off x="1648752" y="3150702"/>
              <a:ext cx="377742" cy="512071"/>
            </a:xfrm>
            <a:custGeom>
              <a:rect b="b" l="l" r="r" t="t"/>
              <a:pathLst>
                <a:path extrusionOk="0" h="22598" w="16670">
                  <a:moveTo>
                    <a:pt x="13236" y="1"/>
                  </a:moveTo>
                  <a:cubicBezTo>
                    <a:pt x="10580" y="1"/>
                    <a:pt x="4339" y="1555"/>
                    <a:pt x="2133" y="6417"/>
                  </a:cubicBezTo>
                  <a:cubicBezTo>
                    <a:pt x="0" y="11120"/>
                    <a:pt x="2767" y="22598"/>
                    <a:pt x="5355" y="22598"/>
                  </a:cubicBezTo>
                  <a:cubicBezTo>
                    <a:pt x="5442" y="22598"/>
                    <a:pt x="5530" y="22585"/>
                    <a:pt x="5617" y="22557"/>
                  </a:cubicBezTo>
                  <a:cubicBezTo>
                    <a:pt x="8274" y="21730"/>
                    <a:pt x="9101" y="18146"/>
                    <a:pt x="9377" y="15039"/>
                  </a:cubicBezTo>
                  <a:cubicBezTo>
                    <a:pt x="9652" y="11931"/>
                    <a:pt x="14063" y="11655"/>
                    <a:pt x="15342" y="10176"/>
                  </a:cubicBezTo>
                  <a:cubicBezTo>
                    <a:pt x="16645" y="8723"/>
                    <a:pt x="16670" y="1"/>
                    <a:pt x="13236" y="1"/>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2" name="Google Shape;1662;p68"/>
            <p:cNvGrpSpPr/>
            <p:nvPr/>
          </p:nvGrpSpPr>
          <p:grpSpPr>
            <a:xfrm>
              <a:off x="1693845" y="3291532"/>
              <a:ext cx="97122" cy="327395"/>
              <a:chOff x="3334558" y="3256608"/>
              <a:chExt cx="98942" cy="333532"/>
            </a:xfrm>
          </p:grpSpPr>
          <p:sp>
            <p:nvSpPr>
              <p:cNvPr id="1663" name="Google Shape;1663;p68"/>
              <p:cNvSpPr/>
              <p:nvPr/>
            </p:nvSpPr>
            <p:spPr>
              <a:xfrm>
                <a:off x="3334558" y="3256608"/>
                <a:ext cx="94902" cy="256890"/>
              </a:xfrm>
              <a:custGeom>
                <a:rect b="b" l="l" r="r" t="t"/>
                <a:pathLst>
                  <a:path extrusionOk="0" h="11128" w="4111">
                    <a:moveTo>
                      <a:pt x="2040" y="1"/>
                    </a:moveTo>
                    <a:cubicBezTo>
                      <a:pt x="1882" y="1"/>
                      <a:pt x="1725" y="72"/>
                      <a:pt x="1629" y="234"/>
                    </a:cubicBezTo>
                    <a:cubicBezTo>
                      <a:pt x="627" y="2014"/>
                      <a:pt x="0" y="4144"/>
                      <a:pt x="276" y="6199"/>
                    </a:cubicBezTo>
                    <a:cubicBezTo>
                      <a:pt x="476" y="7678"/>
                      <a:pt x="702" y="10359"/>
                      <a:pt x="2256" y="11036"/>
                    </a:cubicBezTo>
                    <a:cubicBezTo>
                      <a:pt x="2385" y="11096"/>
                      <a:pt x="2511" y="11127"/>
                      <a:pt x="2632" y="11127"/>
                    </a:cubicBezTo>
                    <a:cubicBezTo>
                      <a:pt x="2861" y="11127"/>
                      <a:pt x="3069" y="11016"/>
                      <a:pt x="3233" y="10785"/>
                    </a:cubicBezTo>
                    <a:cubicBezTo>
                      <a:pt x="4110" y="9557"/>
                      <a:pt x="3208" y="8029"/>
                      <a:pt x="2857" y="6725"/>
                    </a:cubicBezTo>
                    <a:cubicBezTo>
                      <a:pt x="2281" y="4595"/>
                      <a:pt x="2582" y="2640"/>
                      <a:pt x="2557" y="485"/>
                    </a:cubicBezTo>
                    <a:cubicBezTo>
                      <a:pt x="2557" y="190"/>
                      <a:pt x="2297" y="1"/>
                      <a:pt x="2040" y="1"/>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68"/>
              <p:cNvSpPr/>
              <p:nvPr/>
            </p:nvSpPr>
            <p:spPr>
              <a:xfrm>
                <a:off x="3391832" y="3539076"/>
                <a:ext cx="41668" cy="51064"/>
              </a:xfrm>
              <a:custGeom>
                <a:rect b="b" l="l" r="r" t="t"/>
                <a:pathLst>
                  <a:path extrusionOk="0" h="2212" w="1805">
                    <a:moveTo>
                      <a:pt x="659" y="1"/>
                    </a:moveTo>
                    <a:cubicBezTo>
                      <a:pt x="640" y="1"/>
                      <a:pt x="621" y="2"/>
                      <a:pt x="602" y="3"/>
                    </a:cubicBezTo>
                    <a:cubicBezTo>
                      <a:pt x="276" y="53"/>
                      <a:pt x="50" y="329"/>
                      <a:pt x="25" y="655"/>
                    </a:cubicBezTo>
                    <a:cubicBezTo>
                      <a:pt x="0" y="1131"/>
                      <a:pt x="151" y="1632"/>
                      <a:pt x="451" y="2008"/>
                    </a:cubicBezTo>
                    <a:cubicBezTo>
                      <a:pt x="580" y="2150"/>
                      <a:pt x="762" y="2212"/>
                      <a:pt x="945" y="2212"/>
                    </a:cubicBezTo>
                    <a:cubicBezTo>
                      <a:pt x="1119" y="2212"/>
                      <a:pt x="1295" y="2156"/>
                      <a:pt x="1429" y="2058"/>
                    </a:cubicBezTo>
                    <a:cubicBezTo>
                      <a:pt x="1705" y="1833"/>
                      <a:pt x="1805" y="1432"/>
                      <a:pt x="1604" y="1106"/>
                    </a:cubicBezTo>
                    <a:cubicBezTo>
                      <a:pt x="1554" y="1006"/>
                      <a:pt x="1479" y="905"/>
                      <a:pt x="1404" y="805"/>
                    </a:cubicBezTo>
                    <a:cubicBezTo>
                      <a:pt x="1404" y="780"/>
                      <a:pt x="1379" y="705"/>
                      <a:pt x="1354" y="680"/>
                    </a:cubicBezTo>
                    <a:cubicBezTo>
                      <a:pt x="1354" y="630"/>
                      <a:pt x="1329" y="555"/>
                      <a:pt x="1329" y="479"/>
                    </a:cubicBezTo>
                    <a:cubicBezTo>
                      <a:pt x="1282" y="174"/>
                      <a:pt x="949" y="1"/>
                      <a:pt x="659" y="1"/>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65" name="Google Shape;1665;p68"/>
          <p:cNvGrpSpPr/>
          <p:nvPr/>
        </p:nvGrpSpPr>
        <p:grpSpPr>
          <a:xfrm>
            <a:off x="3504811" y="6959489"/>
            <a:ext cx="447276" cy="206235"/>
            <a:chOff x="1821460" y="1447600"/>
            <a:chExt cx="462301" cy="213163"/>
          </a:xfrm>
        </p:grpSpPr>
        <p:sp>
          <p:nvSpPr>
            <p:cNvPr id="1666" name="Google Shape;1666;p68"/>
            <p:cNvSpPr/>
            <p:nvPr/>
          </p:nvSpPr>
          <p:spPr>
            <a:xfrm>
              <a:off x="1821460" y="1447600"/>
              <a:ext cx="242530" cy="213163"/>
            </a:xfrm>
            <a:custGeom>
              <a:rect b="b" l="l" r="r" t="t"/>
              <a:pathLst>
                <a:path extrusionOk="0" h="9407" w="10703">
                  <a:moveTo>
                    <a:pt x="8036" y="1"/>
                  </a:moveTo>
                  <a:cubicBezTo>
                    <a:pt x="7188" y="1"/>
                    <a:pt x="6514" y="912"/>
                    <a:pt x="5314" y="1152"/>
                  </a:cubicBezTo>
                  <a:cubicBezTo>
                    <a:pt x="3810" y="1428"/>
                    <a:pt x="2657" y="1428"/>
                    <a:pt x="2106" y="2581"/>
                  </a:cubicBezTo>
                  <a:cubicBezTo>
                    <a:pt x="1529" y="3734"/>
                    <a:pt x="1529" y="4586"/>
                    <a:pt x="852" y="5263"/>
                  </a:cubicBezTo>
                  <a:cubicBezTo>
                    <a:pt x="201" y="5939"/>
                    <a:pt x="0" y="6992"/>
                    <a:pt x="100" y="8245"/>
                  </a:cubicBezTo>
                  <a:cubicBezTo>
                    <a:pt x="166" y="9042"/>
                    <a:pt x="2858" y="9406"/>
                    <a:pt x="5207" y="9406"/>
                  </a:cubicBezTo>
                  <a:cubicBezTo>
                    <a:pt x="6478" y="9406"/>
                    <a:pt x="7648" y="9300"/>
                    <a:pt x="8246" y="9097"/>
                  </a:cubicBezTo>
                  <a:cubicBezTo>
                    <a:pt x="9950" y="8521"/>
                    <a:pt x="10702" y="1328"/>
                    <a:pt x="8722" y="200"/>
                  </a:cubicBezTo>
                  <a:cubicBezTo>
                    <a:pt x="8475" y="59"/>
                    <a:pt x="8250" y="1"/>
                    <a:pt x="8036"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8"/>
            <p:cNvSpPr/>
            <p:nvPr/>
          </p:nvSpPr>
          <p:spPr>
            <a:xfrm>
              <a:off x="1848153" y="1481022"/>
              <a:ext cx="178538" cy="165010"/>
            </a:xfrm>
            <a:custGeom>
              <a:rect b="b" l="l" r="r" t="t"/>
              <a:pathLst>
                <a:path extrusionOk="0" h="7282" w="7879">
                  <a:moveTo>
                    <a:pt x="6746" y="0"/>
                  </a:moveTo>
                  <a:cubicBezTo>
                    <a:pt x="6561" y="0"/>
                    <a:pt x="6368" y="88"/>
                    <a:pt x="6241" y="229"/>
                  </a:cubicBezTo>
                  <a:cubicBezTo>
                    <a:pt x="5965" y="530"/>
                    <a:pt x="5940" y="981"/>
                    <a:pt x="5689" y="1256"/>
                  </a:cubicBezTo>
                  <a:cubicBezTo>
                    <a:pt x="5460" y="1511"/>
                    <a:pt x="5205" y="1611"/>
                    <a:pt x="4944" y="1611"/>
                  </a:cubicBezTo>
                  <a:cubicBezTo>
                    <a:pt x="4691" y="1611"/>
                    <a:pt x="4432" y="1517"/>
                    <a:pt x="4186" y="1382"/>
                  </a:cubicBezTo>
                  <a:cubicBezTo>
                    <a:pt x="4261" y="1056"/>
                    <a:pt x="4461" y="780"/>
                    <a:pt x="4862" y="655"/>
                  </a:cubicBezTo>
                  <a:cubicBezTo>
                    <a:pt x="5013" y="605"/>
                    <a:pt x="5013" y="404"/>
                    <a:pt x="4862" y="354"/>
                  </a:cubicBezTo>
                  <a:cubicBezTo>
                    <a:pt x="4754" y="321"/>
                    <a:pt x="4655" y="305"/>
                    <a:pt x="4564" y="305"/>
                  </a:cubicBezTo>
                  <a:cubicBezTo>
                    <a:pt x="3770" y="305"/>
                    <a:pt x="3607" y="1487"/>
                    <a:pt x="3584" y="2184"/>
                  </a:cubicBezTo>
                  <a:cubicBezTo>
                    <a:pt x="3584" y="2159"/>
                    <a:pt x="3584" y="2134"/>
                    <a:pt x="3559" y="2134"/>
                  </a:cubicBezTo>
                  <a:cubicBezTo>
                    <a:pt x="3334" y="1933"/>
                    <a:pt x="3108" y="1783"/>
                    <a:pt x="2958" y="1507"/>
                  </a:cubicBezTo>
                  <a:cubicBezTo>
                    <a:pt x="2907" y="1357"/>
                    <a:pt x="2882" y="1206"/>
                    <a:pt x="2857" y="1056"/>
                  </a:cubicBezTo>
                  <a:cubicBezTo>
                    <a:pt x="2857" y="931"/>
                    <a:pt x="2832" y="805"/>
                    <a:pt x="2757" y="730"/>
                  </a:cubicBezTo>
                  <a:cubicBezTo>
                    <a:pt x="2707" y="705"/>
                    <a:pt x="2657" y="680"/>
                    <a:pt x="2632" y="680"/>
                  </a:cubicBezTo>
                  <a:cubicBezTo>
                    <a:pt x="2256" y="855"/>
                    <a:pt x="2431" y="1457"/>
                    <a:pt x="2582" y="1733"/>
                  </a:cubicBezTo>
                  <a:cubicBezTo>
                    <a:pt x="2745" y="2036"/>
                    <a:pt x="3082" y="2339"/>
                    <a:pt x="3431" y="2339"/>
                  </a:cubicBezTo>
                  <a:cubicBezTo>
                    <a:pt x="3457" y="2339"/>
                    <a:pt x="3483" y="2338"/>
                    <a:pt x="3509" y="2334"/>
                  </a:cubicBezTo>
                  <a:cubicBezTo>
                    <a:pt x="3559" y="2309"/>
                    <a:pt x="3584" y="2284"/>
                    <a:pt x="3584" y="2234"/>
                  </a:cubicBezTo>
                  <a:lnTo>
                    <a:pt x="3584" y="2234"/>
                  </a:lnTo>
                  <a:cubicBezTo>
                    <a:pt x="3584" y="2810"/>
                    <a:pt x="3559" y="3161"/>
                    <a:pt x="3083" y="3612"/>
                  </a:cubicBezTo>
                  <a:cubicBezTo>
                    <a:pt x="2882" y="3788"/>
                    <a:pt x="2657" y="3888"/>
                    <a:pt x="2481" y="4089"/>
                  </a:cubicBezTo>
                  <a:cubicBezTo>
                    <a:pt x="2481" y="4139"/>
                    <a:pt x="2456" y="4164"/>
                    <a:pt x="2431" y="4189"/>
                  </a:cubicBezTo>
                  <a:cubicBezTo>
                    <a:pt x="2381" y="4038"/>
                    <a:pt x="2281" y="3863"/>
                    <a:pt x="2206" y="3713"/>
                  </a:cubicBezTo>
                  <a:cubicBezTo>
                    <a:pt x="2005" y="3111"/>
                    <a:pt x="2206" y="2610"/>
                    <a:pt x="2356" y="2033"/>
                  </a:cubicBezTo>
                  <a:cubicBezTo>
                    <a:pt x="2391" y="1894"/>
                    <a:pt x="2292" y="1803"/>
                    <a:pt x="2187" y="1803"/>
                  </a:cubicBezTo>
                  <a:cubicBezTo>
                    <a:pt x="2141" y="1803"/>
                    <a:pt x="2093" y="1820"/>
                    <a:pt x="2055" y="1858"/>
                  </a:cubicBezTo>
                  <a:cubicBezTo>
                    <a:pt x="1629" y="2234"/>
                    <a:pt x="1529" y="2860"/>
                    <a:pt x="1604" y="3412"/>
                  </a:cubicBezTo>
                  <a:cubicBezTo>
                    <a:pt x="1629" y="3637"/>
                    <a:pt x="1679" y="3888"/>
                    <a:pt x="1780" y="4089"/>
                  </a:cubicBezTo>
                  <a:cubicBezTo>
                    <a:pt x="1955" y="4439"/>
                    <a:pt x="2381" y="4765"/>
                    <a:pt x="1404" y="4991"/>
                  </a:cubicBezTo>
                  <a:cubicBezTo>
                    <a:pt x="1183" y="4638"/>
                    <a:pt x="787" y="4401"/>
                    <a:pt x="371" y="4401"/>
                  </a:cubicBezTo>
                  <a:cubicBezTo>
                    <a:pt x="314" y="4401"/>
                    <a:pt x="257" y="4405"/>
                    <a:pt x="201" y="4414"/>
                  </a:cubicBezTo>
                  <a:cubicBezTo>
                    <a:pt x="0" y="4439"/>
                    <a:pt x="50" y="4765"/>
                    <a:pt x="251" y="4765"/>
                  </a:cubicBezTo>
                  <a:cubicBezTo>
                    <a:pt x="476" y="4790"/>
                    <a:pt x="727" y="4891"/>
                    <a:pt x="902" y="5066"/>
                  </a:cubicBezTo>
                  <a:cubicBezTo>
                    <a:pt x="852" y="5116"/>
                    <a:pt x="852" y="5191"/>
                    <a:pt x="928" y="5241"/>
                  </a:cubicBezTo>
                  <a:cubicBezTo>
                    <a:pt x="978" y="5266"/>
                    <a:pt x="1028" y="5292"/>
                    <a:pt x="1078" y="5292"/>
                  </a:cubicBezTo>
                  <a:cubicBezTo>
                    <a:pt x="1153" y="5442"/>
                    <a:pt x="1178" y="5617"/>
                    <a:pt x="1128" y="5793"/>
                  </a:cubicBezTo>
                  <a:cubicBezTo>
                    <a:pt x="978" y="6344"/>
                    <a:pt x="527" y="6294"/>
                    <a:pt x="176" y="6545"/>
                  </a:cubicBezTo>
                  <a:cubicBezTo>
                    <a:pt x="100" y="6620"/>
                    <a:pt x="75" y="6720"/>
                    <a:pt x="151" y="6795"/>
                  </a:cubicBezTo>
                  <a:cubicBezTo>
                    <a:pt x="266" y="6901"/>
                    <a:pt x="391" y="6946"/>
                    <a:pt x="518" y="6946"/>
                  </a:cubicBezTo>
                  <a:cubicBezTo>
                    <a:pt x="1027" y="6946"/>
                    <a:pt x="1564" y="6224"/>
                    <a:pt x="1604" y="5743"/>
                  </a:cubicBezTo>
                  <a:cubicBezTo>
                    <a:pt x="1604" y="5617"/>
                    <a:pt x="1579" y="5517"/>
                    <a:pt x="1554" y="5392"/>
                  </a:cubicBezTo>
                  <a:cubicBezTo>
                    <a:pt x="1905" y="5392"/>
                    <a:pt x="2231" y="5241"/>
                    <a:pt x="2406" y="4941"/>
                  </a:cubicBezTo>
                  <a:cubicBezTo>
                    <a:pt x="2406" y="4966"/>
                    <a:pt x="2406" y="4966"/>
                    <a:pt x="2406" y="4966"/>
                  </a:cubicBezTo>
                  <a:cubicBezTo>
                    <a:pt x="2439" y="5014"/>
                    <a:pt x="2471" y="5042"/>
                    <a:pt x="2510" y="5042"/>
                  </a:cubicBezTo>
                  <a:cubicBezTo>
                    <a:pt x="2532" y="5042"/>
                    <a:pt x="2555" y="5034"/>
                    <a:pt x="2582" y="5016"/>
                  </a:cubicBezTo>
                  <a:cubicBezTo>
                    <a:pt x="2707" y="5216"/>
                    <a:pt x="2757" y="5442"/>
                    <a:pt x="2757" y="5693"/>
                  </a:cubicBezTo>
                  <a:cubicBezTo>
                    <a:pt x="2757" y="5993"/>
                    <a:pt x="2782" y="6244"/>
                    <a:pt x="3008" y="6444"/>
                  </a:cubicBezTo>
                  <a:cubicBezTo>
                    <a:pt x="3128" y="6547"/>
                    <a:pt x="3376" y="6627"/>
                    <a:pt x="3609" y="6627"/>
                  </a:cubicBezTo>
                  <a:cubicBezTo>
                    <a:pt x="3718" y="6627"/>
                    <a:pt x="3823" y="6609"/>
                    <a:pt x="3910" y="6570"/>
                  </a:cubicBezTo>
                  <a:cubicBezTo>
                    <a:pt x="3910" y="6595"/>
                    <a:pt x="3910" y="6595"/>
                    <a:pt x="3910" y="6595"/>
                  </a:cubicBezTo>
                  <a:cubicBezTo>
                    <a:pt x="4060" y="6921"/>
                    <a:pt x="4311" y="7146"/>
                    <a:pt x="4612" y="7272"/>
                  </a:cubicBezTo>
                  <a:cubicBezTo>
                    <a:pt x="4632" y="7278"/>
                    <a:pt x="4652" y="7281"/>
                    <a:pt x="4672" y="7281"/>
                  </a:cubicBezTo>
                  <a:cubicBezTo>
                    <a:pt x="4725" y="7281"/>
                    <a:pt x="4776" y="7258"/>
                    <a:pt x="4812" y="7221"/>
                  </a:cubicBezTo>
                  <a:cubicBezTo>
                    <a:pt x="5013" y="6971"/>
                    <a:pt x="4562" y="6820"/>
                    <a:pt x="4436" y="6695"/>
                  </a:cubicBezTo>
                  <a:cubicBezTo>
                    <a:pt x="4311" y="6570"/>
                    <a:pt x="4211" y="6419"/>
                    <a:pt x="4161" y="6244"/>
                  </a:cubicBezTo>
                  <a:cubicBezTo>
                    <a:pt x="4110" y="6094"/>
                    <a:pt x="4136" y="5918"/>
                    <a:pt x="4085" y="5743"/>
                  </a:cubicBezTo>
                  <a:cubicBezTo>
                    <a:pt x="4070" y="5712"/>
                    <a:pt x="4035" y="5690"/>
                    <a:pt x="3999" y="5690"/>
                  </a:cubicBezTo>
                  <a:cubicBezTo>
                    <a:pt x="3977" y="5690"/>
                    <a:pt x="3954" y="5698"/>
                    <a:pt x="3935" y="5718"/>
                  </a:cubicBezTo>
                  <a:cubicBezTo>
                    <a:pt x="3810" y="5818"/>
                    <a:pt x="3785" y="5968"/>
                    <a:pt x="3785" y="6119"/>
                  </a:cubicBezTo>
                  <a:cubicBezTo>
                    <a:pt x="3689" y="6138"/>
                    <a:pt x="3609" y="6186"/>
                    <a:pt x="3510" y="6186"/>
                  </a:cubicBezTo>
                  <a:cubicBezTo>
                    <a:pt x="3478" y="6186"/>
                    <a:pt x="3445" y="6181"/>
                    <a:pt x="3409" y="6169"/>
                  </a:cubicBezTo>
                  <a:cubicBezTo>
                    <a:pt x="3083" y="6068"/>
                    <a:pt x="3183" y="5667"/>
                    <a:pt x="3133" y="5392"/>
                  </a:cubicBezTo>
                  <a:cubicBezTo>
                    <a:pt x="3083" y="5091"/>
                    <a:pt x="2933" y="4840"/>
                    <a:pt x="2707" y="4640"/>
                  </a:cubicBezTo>
                  <a:cubicBezTo>
                    <a:pt x="2933" y="4114"/>
                    <a:pt x="3709" y="3788"/>
                    <a:pt x="3910" y="3236"/>
                  </a:cubicBezTo>
                  <a:cubicBezTo>
                    <a:pt x="4085" y="2785"/>
                    <a:pt x="4035" y="2184"/>
                    <a:pt x="4110" y="1657"/>
                  </a:cubicBezTo>
                  <a:cubicBezTo>
                    <a:pt x="4354" y="1863"/>
                    <a:pt x="4652" y="1971"/>
                    <a:pt x="4955" y="1971"/>
                  </a:cubicBezTo>
                  <a:cubicBezTo>
                    <a:pt x="5058" y="1971"/>
                    <a:pt x="5162" y="1959"/>
                    <a:pt x="5263" y="1933"/>
                  </a:cubicBezTo>
                  <a:cubicBezTo>
                    <a:pt x="5489" y="1883"/>
                    <a:pt x="5715" y="1783"/>
                    <a:pt x="5890" y="1607"/>
                  </a:cubicBezTo>
                  <a:cubicBezTo>
                    <a:pt x="5940" y="1783"/>
                    <a:pt x="6015" y="1933"/>
                    <a:pt x="6116" y="2058"/>
                  </a:cubicBezTo>
                  <a:cubicBezTo>
                    <a:pt x="5790" y="2109"/>
                    <a:pt x="5439" y="2334"/>
                    <a:pt x="5263" y="2585"/>
                  </a:cubicBezTo>
                  <a:cubicBezTo>
                    <a:pt x="5113" y="2835"/>
                    <a:pt x="5163" y="3111"/>
                    <a:pt x="5113" y="3387"/>
                  </a:cubicBezTo>
                  <a:cubicBezTo>
                    <a:pt x="5113" y="3462"/>
                    <a:pt x="5088" y="3537"/>
                    <a:pt x="5063" y="3612"/>
                  </a:cubicBezTo>
                  <a:cubicBezTo>
                    <a:pt x="5038" y="3637"/>
                    <a:pt x="5013" y="3637"/>
                    <a:pt x="4988" y="3662"/>
                  </a:cubicBezTo>
                  <a:cubicBezTo>
                    <a:pt x="4887" y="3688"/>
                    <a:pt x="4912" y="3813"/>
                    <a:pt x="4988" y="3838"/>
                  </a:cubicBezTo>
                  <a:cubicBezTo>
                    <a:pt x="4806" y="4183"/>
                    <a:pt x="4479" y="4318"/>
                    <a:pt x="4093" y="4318"/>
                  </a:cubicBezTo>
                  <a:cubicBezTo>
                    <a:pt x="3947" y="4318"/>
                    <a:pt x="3793" y="4298"/>
                    <a:pt x="3634" y="4264"/>
                  </a:cubicBezTo>
                  <a:cubicBezTo>
                    <a:pt x="3625" y="4263"/>
                    <a:pt x="3616" y="4262"/>
                    <a:pt x="3608" y="4262"/>
                  </a:cubicBezTo>
                  <a:cubicBezTo>
                    <a:pt x="3449" y="4262"/>
                    <a:pt x="3366" y="4470"/>
                    <a:pt x="3509" y="4565"/>
                  </a:cubicBezTo>
                  <a:cubicBezTo>
                    <a:pt x="3701" y="4722"/>
                    <a:pt x="3923" y="4791"/>
                    <a:pt x="4147" y="4791"/>
                  </a:cubicBezTo>
                  <a:cubicBezTo>
                    <a:pt x="4567" y="4791"/>
                    <a:pt x="4993" y="4548"/>
                    <a:pt x="5238" y="4189"/>
                  </a:cubicBezTo>
                  <a:cubicBezTo>
                    <a:pt x="5339" y="4063"/>
                    <a:pt x="5389" y="3938"/>
                    <a:pt x="5439" y="3813"/>
                  </a:cubicBezTo>
                  <a:cubicBezTo>
                    <a:pt x="5890" y="3838"/>
                    <a:pt x="6040" y="4289"/>
                    <a:pt x="6316" y="4615"/>
                  </a:cubicBezTo>
                  <a:cubicBezTo>
                    <a:pt x="6040" y="4740"/>
                    <a:pt x="5840" y="4966"/>
                    <a:pt x="5865" y="5367"/>
                  </a:cubicBezTo>
                  <a:cubicBezTo>
                    <a:pt x="5765" y="5417"/>
                    <a:pt x="5639" y="5467"/>
                    <a:pt x="5514" y="5467"/>
                  </a:cubicBezTo>
                  <a:cubicBezTo>
                    <a:pt x="5494" y="5469"/>
                    <a:pt x="5475" y="5470"/>
                    <a:pt x="5455" y="5470"/>
                  </a:cubicBezTo>
                  <a:cubicBezTo>
                    <a:pt x="5294" y="5470"/>
                    <a:pt x="5151" y="5407"/>
                    <a:pt x="5007" y="5407"/>
                  </a:cubicBezTo>
                  <a:cubicBezTo>
                    <a:pt x="4951" y="5407"/>
                    <a:pt x="4895" y="5416"/>
                    <a:pt x="4837" y="5442"/>
                  </a:cubicBezTo>
                  <a:cubicBezTo>
                    <a:pt x="4812" y="5467"/>
                    <a:pt x="4787" y="5517"/>
                    <a:pt x="4812" y="5567"/>
                  </a:cubicBezTo>
                  <a:cubicBezTo>
                    <a:pt x="4849" y="5822"/>
                    <a:pt x="5123" y="5892"/>
                    <a:pt x="5376" y="5892"/>
                  </a:cubicBezTo>
                  <a:cubicBezTo>
                    <a:pt x="5471" y="5892"/>
                    <a:pt x="5564" y="5882"/>
                    <a:pt x="5639" y="5868"/>
                  </a:cubicBezTo>
                  <a:cubicBezTo>
                    <a:pt x="5740" y="5843"/>
                    <a:pt x="5865" y="5793"/>
                    <a:pt x="5965" y="5743"/>
                  </a:cubicBezTo>
                  <a:cubicBezTo>
                    <a:pt x="6015" y="5893"/>
                    <a:pt x="6065" y="6043"/>
                    <a:pt x="6065" y="6194"/>
                  </a:cubicBezTo>
                  <a:cubicBezTo>
                    <a:pt x="6040" y="6620"/>
                    <a:pt x="5614" y="6670"/>
                    <a:pt x="5288" y="6695"/>
                  </a:cubicBezTo>
                  <a:cubicBezTo>
                    <a:pt x="5188" y="6695"/>
                    <a:pt x="5088" y="6845"/>
                    <a:pt x="5188" y="6946"/>
                  </a:cubicBezTo>
                  <a:cubicBezTo>
                    <a:pt x="5306" y="7064"/>
                    <a:pt x="5450" y="7114"/>
                    <a:pt x="5597" y="7114"/>
                  </a:cubicBezTo>
                  <a:cubicBezTo>
                    <a:pt x="5887" y="7114"/>
                    <a:pt x="6191" y="6919"/>
                    <a:pt x="6341" y="6670"/>
                  </a:cubicBezTo>
                  <a:cubicBezTo>
                    <a:pt x="6416" y="6545"/>
                    <a:pt x="6466" y="6419"/>
                    <a:pt x="6466" y="6269"/>
                  </a:cubicBezTo>
                  <a:cubicBezTo>
                    <a:pt x="6692" y="6294"/>
                    <a:pt x="6892" y="6344"/>
                    <a:pt x="7118" y="6444"/>
                  </a:cubicBezTo>
                  <a:cubicBezTo>
                    <a:pt x="7143" y="6457"/>
                    <a:pt x="7174" y="6463"/>
                    <a:pt x="7206" y="6463"/>
                  </a:cubicBezTo>
                  <a:cubicBezTo>
                    <a:pt x="7237" y="6463"/>
                    <a:pt x="7268" y="6457"/>
                    <a:pt x="7293" y="6444"/>
                  </a:cubicBezTo>
                  <a:cubicBezTo>
                    <a:pt x="7319" y="6419"/>
                    <a:pt x="7344" y="6394"/>
                    <a:pt x="7369" y="6344"/>
                  </a:cubicBezTo>
                  <a:cubicBezTo>
                    <a:pt x="7369" y="6244"/>
                    <a:pt x="7344" y="6194"/>
                    <a:pt x="7293" y="6144"/>
                  </a:cubicBezTo>
                  <a:cubicBezTo>
                    <a:pt x="7095" y="6025"/>
                    <a:pt x="6865" y="5953"/>
                    <a:pt x="6642" y="5953"/>
                  </a:cubicBezTo>
                  <a:cubicBezTo>
                    <a:pt x="6583" y="5953"/>
                    <a:pt x="6524" y="5958"/>
                    <a:pt x="6466" y="5968"/>
                  </a:cubicBezTo>
                  <a:cubicBezTo>
                    <a:pt x="6416" y="5793"/>
                    <a:pt x="6366" y="5642"/>
                    <a:pt x="6316" y="5467"/>
                  </a:cubicBezTo>
                  <a:cubicBezTo>
                    <a:pt x="6316" y="5467"/>
                    <a:pt x="6316" y="5442"/>
                    <a:pt x="6316" y="5442"/>
                  </a:cubicBezTo>
                  <a:cubicBezTo>
                    <a:pt x="6366" y="5392"/>
                    <a:pt x="6391" y="5317"/>
                    <a:pt x="6416" y="5266"/>
                  </a:cubicBezTo>
                  <a:cubicBezTo>
                    <a:pt x="6441" y="5216"/>
                    <a:pt x="6416" y="5166"/>
                    <a:pt x="6366" y="5141"/>
                  </a:cubicBezTo>
                  <a:cubicBezTo>
                    <a:pt x="6441" y="5016"/>
                    <a:pt x="6567" y="4966"/>
                    <a:pt x="6717" y="4891"/>
                  </a:cubicBezTo>
                  <a:cubicBezTo>
                    <a:pt x="6827" y="4942"/>
                    <a:pt x="6951" y="4967"/>
                    <a:pt x="7077" y="4967"/>
                  </a:cubicBezTo>
                  <a:cubicBezTo>
                    <a:pt x="7383" y="4967"/>
                    <a:pt x="7696" y="4816"/>
                    <a:pt x="7820" y="4515"/>
                  </a:cubicBezTo>
                  <a:cubicBezTo>
                    <a:pt x="7879" y="4377"/>
                    <a:pt x="7799" y="4193"/>
                    <a:pt x="7677" y="4193"/>
                  </a:cubicBezTo>
                  <a:cubicBezTo>
                    <a:pt x="7643" y="4193"/>
                    <a:pt x="7607" y="4207"/>
                    <a:pt x="7569" y="4239"/>
                  </a:cubicBezTo>
                  <a:cubicBezTo>
                    <a:pt x="7378" y="4389"/>
                    <a:pt x="7187" y="4495"/>
                    <a:pt x="6999" y="4495"/>
                  </a:cubicBezTo>
                  <a:cubicBezTo>
                    <a:pt x="6843" y="4495"/>
                    <a:pt x="6690" y="4421"/>
                    <a:pt x="6542" y="4239"/>
                  </a:cubicBezTo>
                  <a:cubicBezTo>
                    <a:pt x="6391" y="4038"/>
                    <a:pt x="6316" y="3863"/>
                    <a:pt x="6141" y="3713"/>
                  </a:cubicBezTo>
                  <a:cubicBezTo>
                    <a:pt x="5940" y="3562"/>
                    <a:pt x="5715" y="3512"/>
                    <a:pt x="5489" y="3512"/>
                  </a:cubicBezTo>
                  <a:cubicBezTo>
                    <a:pt x="5489" y="3487"/>
                    <a:pt x="5514" y="3437"/>
                    <a:pt x="5514" y="3387"/>
                  </a:cubicBezTo>
                  <a:cubicBezTo>
                    <a:pt x="5589" y="2911"/>
                    <a:pt x="5614" y="2660"/>
                    <a:pt x="6065" y="2485"/>
                  </a:cubicBezTo>
                  <a:cubicBezTo>
                    <a:pt x="6191" y="2409"/>
                    <a:pt x="6316" y="2384"/>
                    <a:pt x="6416" y="2334"/>
                  </a:cubicBezTo>
                  <a:cubicBezTo>
                    <a:pt x="6466" y="2359"/>
                    <a:pt x="6491" y="2384"/>
                    <a:pt x="6517" y="2384"/>
                  </a:cubicBezTo>
                  <a:cubicBezTo>
                    <a:pt x="6673" y="2468"/>
                    <a:pt x="6920" y="2535"/>
                    <a:pt x="7159" y="2535"/>
                  </a:cubicBezTo>
                  <a:cubicBezTo>
                    <a:pt x="7418" y="2535"/>
                    <a:pt x="7665" y="2456"/>
                    <a:pt x="7770" y="2234"/>
                  </a:cubicBezTo>
                  <a:cubicBezTo>
                    <a:pt x="7795" y="2109"/>
                    <a:pt x="7745" y="2033"/>
                    <a:pt x="7644" y="2008"/>
                  </a:cubicBezTo>
                  <a:cubicBezTo>
                    <a:pt x="7623" y="2005"/>
                    <a:pt x="7603" y="2003"/>
                    <a:pt x="7584" y="2003"/>
                  </a:cubicBezTo>
                  <a:cubicBezTo>
                    <a:pt x="7465" y="2003"/>
                    <a:pt x="7376" y="2062"/>
                    <a:pt x="7268" y="2084"/>
                  </a:cubicBezTo>
                  <a:cubicBezTo>
                    <a:pt x="7192" y="2103"/>
                    <a:pt x="7119" y="2111"/>
                    <a:pt x="7048" y="2111"/>
                  </a:cubicBezTo>
                  <a:cubicBezTo>
                    <a:pt x="6934" y="2111"/>
                    <a:pt x="6825" y="2089"/>
                    <a:pt x="6717" y="2058"/>
                  </a:cubicBezTo>
                  <a:cubicBezTo>
                    <a:pt x="6391" y="1933"/>
                    <a:pt x="6216" y="1632"/>
                    <a:pt x="6116" y="1307"/>
                  </a:cubicBezTo>
                  <a:cubicBezTo>
                    <a:pt x="6304" y="972"/>
                    <a:pt x="6527" y="464"/>
                    <a:pt x="6784" y="464"/>
                  </a:cubicBezTo>
                  <a:cubicBezTo>
                    <a:pt x="6836" y="464"/>
                    <a:pt x="6888" y="484"/>
                    <a:pt x="6943" y="530"/>
                  </a:cubicBezTo>
                  <a:cubicBezTo>
                    <a:pt x="6971" y="548"/>
                    <a:pt x="6999" y="557"/>
                    <a:pt x="7026" y="557"/>
                  </a:cubicBezTo>
                  <a:cubicBezTo>
                    <a:pt x="7142" y="557"/>
                    <a:pt x="7234" y="401"/>
                    <a:pt x="7193" y="279"/>
                  </a:cubicBezTo>
                  <a:cubicBezTo>
                    <a:pt x="7095" y="82"/>
                    <a:pt x="6924" y="0"/>
                    <a:pt x="6746"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8"/>
            <p:cNvSpPr/>
            <p:nvPr/>
          </p:nvSpPr>
          <p:spPr>
            <a:xfrm>
              <a:off x="2041231" y="1447600"/>
              <a:ext cx="242530" cy="213163"/>
            </a:xfrm>
            <a:custGeom>
              <a:rect b="b" l="l" r="r" t="t"/>
              <a:pathLst>
                <a:path extrusionOk="0" h="9407" w="10703">
                  <a:moveTo>
                    <a:pt x="2679" y="1"/>
                  </a:moveTo>
                  <a:cubicBezTo>
                    <a:pt x="2469" y="1"/>
                    <a:pt x="2248" y="59"/>
                    <a:pt x="2006" y="200"/>
                  </a:cubicBezTo>
                  <a:cubicBezTo>
                    <a:pt x="1" y="1328"/>
                    <a:pt x="752" y="8521"/>
                    <a:pt x="2457" y="9097"/>
                  </a:cubicBezTo>
                  <a:cubicBezTo>
                    <a:pt x="3055" y="9300"/>
                    <a:pt x="4225" y="9406"/>
                    <a:pt x="5496" y="9406"/>
                  </a:cubicBezTo>
                  <a:cubicBezTo>
                    <a:pt x="7844" y="9406"/>
                    <a:pt x="10537" y="9042"/>
                    <a:pt x="10602" y="8245"/>
                  </a:cubicBezTo>
                  <a:cubicBezTo>
                    <a:pt x="10702" y="6992"/>
                    <a:pt x="10502" y="5939"/>
                    <a:pt x="9850" y="5263"/>
                  </a:cubicBezTo>
                  <a:cubicBezTo>
                    <a:pt x="9199" y="4586"/>
                    <a:pt x="9199" y="3734"/>
                    <a:pt x="8622" y="2581"/>
                  </a:cubicBezTo>
                  <a:cubicBezTo>
                    <a:pt x="8046" y="1428"/>
                    <a:pt x="6918" y="1428"/>
                    <a:pt x="5389" y="1152"/>
                  </a:cubicBezTo>
                  <a:cubicBezTo>
                    <a:pt x="4188" y="912"/>
                    <a:pt x="3515" y="1"/>
                    <a:pt x="2679"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8"/>
            <p:cNvSpPr/>
            <p:nvPr/>
          </p:nvSpPr>
          <p:spPr>
            <a:xfrm>
              <a:off x="2078506" y="1481022"/>
              <a:ext cx="179127" cy="165010"/>
            </a:xfrm>
            <a:custGeom>
              <a:rect b="b" l="l" r="r" t="t"/>
              <a:pathLst>
                <a:path extrusionOk="0" h="7282" w="7905">
                  <a:moveTo>
                    <a:pt x="1150" y="0"/>
                  </a:moveTo>
                  <a:cubicBezTo>
                    <a:pt x="975" y="0"/>
                    <a:pt x="810" y="82"/>
                    <a:pt x="711" y="279"/>
                  </a:cubicBezTo>
                  <a:cubicBezTo>
                    <a:pt x="650" y="401"/>
                    <a:pt x="738" y="557"/>
                    <a:pt x="854" y="557"/>
                  </a:cubicBezTo>
                  <a:cubicBezTo>
                    <a:pt x="881" y="557"/>
                    <a:pt x="909" y="548"/>
                    <a:pt x="937" y="530"/>
                  </a:cubicBezTo>
                  <a:cubicBezTo>
                    <a:pt x="995" y="484"/>
                    <a:pt x="1052" y="464"/>
                    <a:pt x="1106" y="464"/>
                  </a:cubicBezTo>
                  <a:cubicBezTo>
                    <a:pt x="1378" y="464"/>
                    <a:pt x="1601" y="972"/>
                    <a:pt x="1789" y="1307"/>
                  </a:cubicBezTo>
                  <a:cubicBezTo>
                    <a:pt x="1664" y="1632"/>
                    <a:pt x="1513" y="1933"/>
                    <a:pt x="1188" y="2058"/>
                  </a:cubicBezTo>
                  <a:cubicBezTo>
                    <a:pt x="1079" y="2089"/>
                    <a:pt x="961" y="2111"/>
                    <a:pt x="845" y="2111"/>
                  </a:cubicBezTo>
                  <a:cubicBezTo>
                    <a:pt x="774" y="2111"/>
                    <a:pt x="703" y="2103"/>
                    <a:pt x="636" y="2084"/>
                  </a:cubicBezTo>
                  <a:cubicBezTo>
                    <a:pt x="507" y="2062"/>
                    <a:pt x="415" y="2003"/>
                    <a:pt x="312" y="2003"/>
                  </a:cubicBezTo>
                  <a:cubicBezTo>
                    <a:pt x="295" y="2003"/>
                    <a:pt x="278" y="2005"/>
                    <a:pt x="260" y="2008"/>
                  </a:cubicBezTo>
                  <a:cubicBezTo>
                    <a:pt x="135" y="2033"/>
                    <a:pt x="85" y="2109"/>
                    <a:pt x="135" y="2234"/>
                  </a:cubicBezTo>
                  <a:cubicBezTo>
                    <a:pt x="239" y="2456"/>
                    <a:pt x="480" y="2535"/>
                    <a:pt x="733" y="2535"/>
                  </a:cubicBezTo>
                  <a:cubicBezTo>
                    <a:pt x="965" y="2535"/>
                    <a:pt x="1207" y="2468"/>
                    <a:pt x="1363" y="2384"/>
                  </a:cubicBezTo>
                  <a:cubicBezTo>
                    <a:pt x="1413" y="2384"/>
                    <a:pt x="1438" y="2359"/>
                    <a:pt x="1463" y="2334"/>
                  </a:cubicBezTo>
                  <a:cubicBezTo>
                    <a:pt x="1589" y="2384"/>
                    <a:pt x="1689" y="2409"/>
                    <a:pt x="1839" y="2485"/>
                  </a:cubicBezTo>
                  <a:cubicBezTo>
                    <a:pt x="2290" y="2660"/>
                    <a:pt x="2315" y="2911"/>
                    <a:pt x="2366" y="3387"/>
                  </a:cubicBezTo>
                  <a:cubicBezTo>
                    <a:pt x="2391" y="3437"/>
                    <a:pt x="2391" y="3487"/>
                    <a:pt x="2391" y="3512"/>
                  </a:cubicBezTo>
                  <a:cubicBezTo>
                    <a:pt x="2165" y="3512"/>
                    <a:pt x="1965" y="3562"/>
                    <a:pt x="1764" y="3713"/>
                  </a:cubicBezTo>
                  <a:cubicBezTo>
                    <a:pt x="1564" y="3863"/>
                    <a:pt x="1488" y="4038"/>
                    <a:pt x="1338" y="4239"/>
                  </a:cubicBezTo>
                  <a:cubicBezTo>
                    <a:pt x="1190" y="4421"/>
                    <a:pt x="1042" y="4495"/>
                    <a:pt x="891" y="4495"/>
                  </a:cubicBezTo>
                  <a:cubicBezTo>
                    <a:pt x="711" y="4495"/>
                    <a:pt x="527" y="4389"/>
                    <a:pt x="335" y="4239"/>
                  </a:cubicBezTo>
                  <a:cubicBezTo>
                    <a:pt x="298" y="4207"/>
                    <a:pt x="260" y="4193"/>
                    <a:pt x="225" y="4193"/>
                  </a:cubicBezTo>
                  <a:cubicBezTo>
                    <a:pt x="96" y="4193"/>
                    <a:pt x="1" y="4377"/>
                    <a:pt x="60" y="4515"/>
                  </a:cubicBezTo>
                  <a:cubicBezTo>
                    <a:pt x="184" y="4816"/>
                    <a:pt x="497" y="4967"/>
                    <a:pt x="811" y="4967"/>
                  </a:cubicBezTo>
                  <a:cubicBezTo>
                    <a:pt x="941" y="4967"/>
                    <a:pt x="1071" y="4942"/>
                    <a:pt x="1188" y="4891"/>
                  </a:cubicBezTo>
                  <a:cubicBezTo>
                    <a:pt x="1313" y="4966"/>
                    <a:pt x="1438" y="5016"/>
                    <a:pt x="1513" y="5141"/>
                  </a:cubicBezTo>
                  <a:cubicBezTo>
                    <a:pt x="1488" y="5166"/>
                    <a:pt x="1463" y="5216"/>
                    <a:pt x="1463" y="5266"/>
                  </a:cubicBezTo>
                  <a:cubicBezTo>
                    <a:pt x="1488" y="5317"/>
                    <a:pt x="1539" y="5392"/>
                    <a:pt x="1564" y="5442"/>
                  </a:cubicBezTo>
                  <a:cubicBezTo>
                    <a:pt x="1564" y="5442"/>
                    <a:pt x="1564" y="5467"/>
                    <a:pt x="1564" y="5467"/>
                  </a:cubicBezTo>
                  <a:cubicBezTo>
                    <a:pt x="1539" y="5642"/>
                    <a:pt x="1463" y="5793"/>
                    <a:pt x="1438" y="5968"/>
                  </a:cubicBezTo>
                  <a:cubicBezTo>
                    <a:pt x="1381" y="5958"/>
                    <a:pt x="1321" y="5953"/>
                    <a:pt x="1260" y="5953"/>
                  </a:cubicBezTo>
                  <a:cubicBezTo>
                    <a:pt x="1031" y="5953"/>
                    <a:pt x="790" y="6025"/>
                    <a:pt x="611" y="6144"/>
                  </a:cubicBezTo>
                  <a:cubicBezTo>
                    <a:pt x="536" y="6194"/>
                    <a:pt x="511" y="6244"/>
                    <a:pt x="536" y="6344"/>
                  </a:cubicBezTo>
                  <a:cubicBezTo>
                    <a:pt x="536" y="6394"/>
                    <a:pt x="561" y="6419"/>
                    <a:pt x="611" y="6444"/>
                  </a:cubicBezTo>
                  <a:cubicBezTo>
                    <a:pt x="636" y="6457"/>
                    <a:pt x="661" y="6463"/>
                    <a:pt x="686" y="6463"/>
                  </a:cubicBezTo>
                  <a:cubicBezTo>
                    <a:pt x="711" y="6463"/>
                    <a:pt x="736" y="6457"/>
                    <a:pt x="762" y="6444"/>
                  </a:cubicBezTo>
                  <a:cubicBezTo>
                    <a:pt x="987" y="6344"/>
                    <a:pt x="1188" y="6294"/>
                    <a:pt x="1413" y="6269"/>
                  </a:cubicBezTo>
                  <a:cubicBezTo>
                    <a:pt x="1438" y="6419"/>
                    <a:pt x="1463" y="6545"/>
                    <a:pt x="1539" y="6670"/>
                  </a:cubicBezTo>
                  <a:cubicBezTo>
                    <a:pt x="1705" y="6919"/>
                    <a:pt x="2004" y="7114"/>
                    <a:pt x="2288" y="7114"/>
                  </a:cubicBezTo>
                  <a:cubicBezTo>
                    <a:pt x="2433" y="7114"/>
                    <a:pt x="2573" y="7064"/>
                    <a:pt x="2691" y="6946"/>
                  </a:cubicBezTo>
                  <a:cubicBezTo>
                    <a:pt x="2792" y="6845"/>
                    <a:pt x="2716" y="6695"/>
                    <a:pt x="2591" y="6695"/>
                  </a:cubicBezTo>
                  <a:cubicBezTo>
                    <a:pt x="2265" y="6670"/>
                    <a:pt x="1839" y="6620"/>
                    <a:pt x="1839" y="6194"/>
                  </a:cubicBezTo>
                  <a:cubicBezTo>
                    <a:pt x="1814" y="6043"/>
                    <a:pt x="1864" y="5893"/>
                    <a:pt x="1914" y="5743"/>
                  </a:cubicBezTo>
                  <a:cubicBezTo>
                    <a:pt x="2015" y="5793"/>
                    <a:pt x="2140" y="5843"/>
                    <a:pt x="2265" y="5868"/>
                  </a:cubicBezTo>
                  <a:cubicBezTo>
                    <a:pt x="2334" y="5882"/>
                    <a:pt x="2422" y="5892"/>
                    <a:pt x="2514" y="5892"/>
                  </a:cubicBezTo>
                  <a:cubicBezTo>
                    <a:pt x="2759" y="5892"/>
                    <a:pt x="3038" y="5822"/>
                    <a:pt x="3092" y="5567"/>
                  </a:cubicBezTo>
                  <a:cubicBezTo>
                    <a:pt x="3092" y="5517"/>
                    <a:pt x="3092" y="5467"/>
                    <a:pt x="3042" y="5442"/>
                  </a:cubicBezTo>
                  <a:cubicBezTo>
                    <a:pt x="2985" y="5416"/>
                    <a:pt x="2929" y="5407"/>
                    <a:pt x="2873" y="5407"/>
                  </a:cubicBezTo>
                  <a:cubicBezTo>
                    <a:pt x="2730" y="5407"/>
                    <a:pt x="2591" y="5470"/>
                    <a:pt x="2444" y="5470"/>
                  </a:cubicBezTo>
                  <a:cubicBezTo>
                    <a:pt x="2426" y="5470"/>
                    <a:pt x="2408" y="5469"/>
                    <a:pt x="2391" y="5467"/>
                  </a:cubicBezTo>
                  <a:cubicBezTo>
                    <a:pt x="2240" y="5467"/>
                    <a:pt x="2115" y="5417"/>
                    <a:pt x="2015" y="5367"/>
                  </a:cubicBezTo>
                  <a:cubicBezTo>
                    <a:pt x="2040" y="4966"/>
                    <a:pt x="1864" y="4740"/>
                    <a:pt x="1564" y="4615"/>
                  </a:cubicBezTo>
                  <a:cubicBezTo>
                    <a:pt x="1864" y="4289"/>
                    <a:pt x="2015" y="3838"/>
                    <a:pt x="2466" y="3813"/>
                  </a:cubicBezTo>
                  <a:cubicBezTo>
                    <a:pt x="2491" y="3938"/>
                    <a:pt x="2566" y="4063"/>
                    <a:pt x="2641" y="4189"/>
                  </a:cubicBezTo>
                  <a:cubicBezTo>
                    <a:pt x="2886" y="4548"/>
                    <a:pt x="3323" y="4791"/>
                    <a:pt x="3744" y="4791"/>
                  </a:cubicBezTo>
                  <a:cubicBezTo>
                    <a:pt x="3968" y="4791"/>
                    <a:pt x="4187" y="4722"/>
                    <a:pt x="4371" y="4565"/>
                  </a:cubicBezTo>
                  <a:cubicBezTo>
                    <a:pt x="4513" y="4470"/>
                    <a:pt x="4453" y="4262"/>
                    <a:pt x="4297" y="4262"/>
                  </a:cubicBezTo>
                  <a:cubicBezTo>
                    <a:pt x="4288" y="4262"/>
                    <a:pt x="4279" y="4263"/>
                    <a:pt x="4270" y="4264"/>
                  </a:cubicBezTo>
                  <a:cubicBezTo>
                    <a:pt x="4112" y="4298"/>
                    <a:pt x="3957" y="4318"/>
                    <a:pt x="3811" y="4318"/>
                  </a:cubicBezTo>
                  <a:cubicBezTo>
                    <a:pt x="3426" y="4318"/>
                    <a:pt x="3099" y="4183"/>
                    <a:pt x="2917" y="3838"/>
                  </a:cubicBezTo>
                  <a:cubicBezTo>
                    <a:pt x="2967" y="3813"/>
                    <a:pt x="2992" y="3688"/>
                    <a:pt x="2917" y="3662"/>
                  </a:cubicBezTo>
                  <a:cubicBezTo>
                    <a:pt x="2892" y="3637"/>
                    <a:pt x="2842" y="3637"/>
                    <a:pt x="2817" y="3612"/>
                  </a:cubicBezTo>
                  <a:cubicBezTo>
                    <a:pt x="2792" y="3537"/>
                    <a:pt x="2792" y="3462"/>
                    <a:pt x="2767" y="3387"/>
                  </a:cubicBezTo>
                  <a:cubicBezTo>
                    <a:pt x="2742" y="3111"/>
                    <a:pt x="2792" y="2835"/>
                    <a:pt x="2616" y="2585"/>
                  </a:cubicBezTo>
                  <a:cubicBezTo>
                    <a:pt x="2466" y="2334"/>
                    <a:pt x="2115" y="2109"/>
                    <a:pt x="1764" y="2058"/>
                  </a:cubicBezTo>
                  <a:cubicBezTo>
                    <a:pt x="1864" y="1933"/>
                    <a:pt x="1965" y="1783"/>
                    <a:pt x="2015" y="1607"/>
                  </a:cubicBezTo>
                  <a:cubicBezTo>
                    <a:pt x="2190" y="1783"/>
                    <a:pt x="2391" y="1883"/>
                    <a:pt x="2616" y="1933"/>
                  </a:cubicBezTo>
                  <a:cubicBezTo>
                    <a:pt x="2718" y="1959"/>
                    <a:pt x="2823" y="1971"/>
                    <a:pt x="2928" y="1971"/>
                  </a:cubicBezTo>
                  <a:cubicBezTo>
                    <a:pt x="3237" y="1971"/>
                    <a:pt x="3545" y="1863"/>
                    <a:pt x="3769" y="1657"/>
                  </a:cubicBezTo>
                  <a:cubicBezTo>
                    <a:pt x="3844" y="2184"/>
                    <a:pt x="3794" y="2785"/>
                    <a:pt x="3970" y="3236"/>
                  </a:cubicBezTo>
                  <a:cubicBezTo>
                    <a:pt x="4195" y="3788"/>
                    <a:pt x="4972" y="4114"/>
                    <a:pt x="5173" y="4640"/>
                  </a:cubicBezTo>
                  <a:cubicBezTo>
                    <a:pt x="4947" y="4840"/>
                    <a:pt x="4797" y="5091"/>
                    <a:pt x="4747" y="5392"/>
                  </a:cubicBezTo>
                  <a:cubicBezTo>
                    <a:pt x="4696" y="5667"/>
                    <a:pt x="4822" y="6068"/>
                    <a:pt x="4471" y="6169"/>
                  </a:cubicBezTo>
                  <a:cubicBezTo>
                    <a:pt x="4435" y="6181"/>
                    <a:pt x="4401" y="6186"/>
                    <a:pt x="4370" y="6186"/>
                  </a:cubicBezTo>
                  <a:cubicBezTo>
                    <a:pt x="4271" y="6186"/>
                    <a:pt x="4190" y="6138"/>
                    <a:pt x="4095" y="6119"/>
                  </a:cubicBezTo>
                  <a:cubicBezTo>
                    <a:pt x="4120" y="5968"/>
                    <a:pt x="4070" y="5818"/>
                    <a:pt x="3970" y="5718"/>
                  </a:cubicBezTo>
                  <a:cubicBezTo>
                    <a:pt x="3950" y="5698"/>
                    <a:pt x="3928" y="5690"/>
                    <a:pt x="3905" y="5690"/>
                  </a:cubicBezTo>
                  <a:cubicBezTo>
                    <a:pt x="3869" y="5690"/>
                    <a:pt x="3835" y="5712"/>
                    <a:pt x="3819" y="5743"/>
                  </a:cubicBezTo>
                  <a:cubicBezTo>
                    <a:pt x="3744" y="5918"/>
                    <a:pt x="3769" y="6094"/>
                    <a:pt x="3719" y="6244"/>
                  </a:cubicBezTo>
                  <a:cubicBezTo>
                    <a:pt x="3669" y="6419"/>
                    <a:pt x="3594" y="6570"/>
                    <a:pt x="3468" y="6695"/>
                  </a:cubicBezTo>
                  <a:cubicBezTo>
                    <a:pt x="3318" y="6820"/>
                    <a:pt x="2867" y="6971"/>
                    <a:pt x="3092" y="7221"/>
                  </a:cubicBezTo>
                  <a:cubicBezTo>
                    <a:pt x="3129" y="7258"/>
                    <a:pt x="3179" y="7281"/>
                    <a:pt x="3223" y="7281"/>
                  </a:cubicBezTo>
                  <a:cubicBezTo>
                    <a:pt x="3239" y="7281"/>
                    <a:pt x="3254" y="7278"/>
                    <a:pt x="3268" y="7272"/>
                  </a:cubicBezTo>
                  <a:cubicBezTo>
                    <a:pt x="3594" y="7146"/>
                    <a:pt x="3844" y="6921"/>
                    <a:pt x="3995" y="6595"/>
                  </a:cubicBezTo>
                  <a:cubicBezTo>
                    <a:pt x="3995" y="6595"/>
                    <a:pt x="3995" y="6595"/>
                    <a:pt x="3995" y="6570"/>
                  </a:cubicBezTo>
                  <a:cubicBezTo>
                    <a:pt x="4074" y="6609"/>
                    <a:pt x="4174" y="6627"/>
                    <a:pt x="4278" y="6627"/>
                  </a:cubicBezTo>
                  <a:cubicBezTo>
                    <a:pt x="4503" y="6627"/>
                    <a:pt x="4752" y="6547"/>
                    <a:pt x="4872" y="6444"/>
                  </a:cubicBezTo>
                  <a:cubicBezTo>
                    <a:pt x="5097" y="6244"/>
                    <a:pt x="5148" y="5993"/>
                    <a:pt x="5148" y="5693"/>
                  </a:cubicBezTo>
                  <a:cubicBezTo>
                    <a:pt x="5122" y="5442"/>
                    <a:pt x="5198" y="5216"/>
                    <a:pt x="5323" y="5016"/>
                  </a:cubicBezTo>
                  <a:cubicBezTo>
                    <a:pt x="5341" y="5034"/>
                    <a:pt x="5362" y="5042"/>
                    <a:pt x="5382" y="5042"/>
                  </a:cubicBezTo>
                  <a:cubicBezTo>
                    <a:pt x="5420" y="5042"/>
                    <a:pt x="5457" y="5014"/>
                    <a:pt x="5473" y="4966"/>
                  </a:cubicBezTo>
                  <a:cubicBezTo>
                    <a:pt x="5498" y="4966"/>
                    <a:pt x="5498" y="4966"/>
                    <a:pt x="5498" y="4941"/>
                  </a:cubicBezTo>
                  <a:cubicBezTo>
                    <a:pt x="5674" y="5241"/>
                    <a:pt x="6000" y="5392"/>
                    <a:pt x="6326" y="5392"/>
                  </a:cubicBezTo>
                  <a:cubicBezTo>
                    <a:pt x="6300" y="5517"/>
                    <a:pt x="6300" y="5617"/>
                    <a:pt x="6300" y="5743"/>
                  </a:cubicBezTo>
                  <a:cubicBezTo>
                    <a:pt x="6320" y="6224"/>
                    <a:pt x="6854" y="6946"/>
                    <a:pt x="7374" y="6946"/>
                  </a:cubicBezTo>
                  <a:cubicBezTo>
                    <a:pt x="7504" y="6946"/>
                    <a:pt x="7634" y="6901"/>
                    <a:pt x="7754" y="6795"/>
                  </a:cubicBezTo>
                  <a:cubicBezTo>
                    <a:pt x="7829" y="6720"/>
                    <a:pt x="7779" y="6620"/>
                    <a:pt x="7704" y="6545"/>
                  </a:cubicBezTo>
                  <a:cubicBezTo>
                    <a:pt x="7353" y="6294"/>
                    <a:pt x="6927" y="6344"/>
                    <a:pt x="6777" y="5793"/>
                  </a:cubicBezTo>
                  <a:cubicBezTo>
                    <a:pt x="6727" y="5617"/>
                    <a:pt x="6752" y="5442"/>
                    <a:pt x="6827" y="5292"/>
                  </a:cubicBezTo>
                  <a:cubicBezTo>
                    <a:pt x="6877" y="5292"/>
                    <a:pt x="6927" y="5266"/>
                    <a:pt x="6977" y="5241"/>
                  </a:cubicBezTo>
                  <a:cubicBezTo>
                    <a:pt x="7027" y="5191"/>
                    <a:pt x="7027" y="5116"/>
                    <a:pt x="6977" y="5066"/>
                  </a:cubicBezTo>
                  <a:cubicBezTo>
                    <a:pt x="7153" y="4891"/>
                    <a:pt x="7403" y="4790"/>
                    <a:pt x="7654" y="4765"/>
                  </a:cubicBezTo>
                  <a:cubicBezTo>
                    <a:pt x="7829" y="4765"/>
                    <a:pt x="7904" y="4439"/>
                    <a:pt x="7704" y="4414"/>
                  </a:cubicBezTo>
                  <a:cubicBezTo>
                    <a:pt x="7644" y="4405"/>
                    <a:pt x="7585" y="4401"/>
                    <a:pt x="7527" y="4401"/>
                  </a:cubicBezTo>
                  <a:cubicBezTo>
                    <a:pt x="7098" y="4401"/>
                    <a:pt x="6722" y="4638"/>
                    <a:pt x="6501" y="4991"/>
                  </a:cubicBezTo>
                  <a:lnTo>
                    <a:pt x="6476" y="4991"/>
                  </a:lnTo>
                  <a:cubicBezTo>
                    <a:pt x="5498" y="4765"/>
                    <a:pt x="5924" y="4439"/>
                    <a:pt x="6100" y="4089"/>
                  </a:cubicBezTo>
                  <a:cubicBezTo>
                    <a:pt x="6200" y="3888"/>
                    <a:pt x="6275" y="3637"/>
                    <a:pt x="6300" y="3412"/>
                  </a:cubicBezTo>
                  <a:cubicBezTo>
                    <a:pt x="6376" y="2860"/>
                    <a:pt x="6275" y="2234"/>
                    <a:pt x="5849" y="1858"/>
                  </a:cubicBezTo>
                  <a:cubicBezTo>
                    <a:pt x="5804" y="1820"/>
                    <a:pt x="5751" y="1803"/>
                    <a:pt x="5702" y="1803"/>
                  </a:cubicBezTo>
                  <a:cubicBezTo>
                    <a:pt x="5587" y="1803"/>
                    <a:pt x="5489" y="1894"/>
                    <a:pt x="5523" y="2033"/>
                  </a:cubicBezTo>
                  <a:cubicBezTo>
                    <a:pt x="5674" y="2610"/>
                    <a:pt x="5874" y="3111"/>
                    <a:pt x="5674" y="3713"/>
                  </a:cubicBezTo>
                  <a:cubicBezTo>
                    <a:pt x="5624" y="3863"/>
                    <a:pt x="5523" y="4038"/>
                    <a:pt x="5448" y="4189"/>
                  </a:cubicBezTo>
                  <a:cubicBezTo>
                    <a:pt x="5423" y="4164"/>
                    <a:pt x="5423" y="4139"/>
                    <a:pt x="5398" y="4089"/>
                  </a:cubicBezTo>
                  <a:cubicBezTo>
                    <a:pt x="5248" y="3888"/>
                    <a:pt x="4997" y="3788"/>
                    <a:pt x="4822" y="3612"/>
                  </a:cubicBezTo>
                  <a:cubicBezTo>
                    <a:pt x="4346" y="3161"/>
                    <a:pt x="4295" y="2810"/>
                    <a:pt x="4295" y="2234"/>
                  </a:cubicBezTo>
                  <a:lnTo>
                    <a:pt x="4295" y="2234"/>
                  </a:lnTo>
                  <a:cubicBezTo>
                    <a:pt x="4295" y="2284"/>
                    <a:pt x="4346" y="2309"/>
                    <a:pt x="4371" y="2334"/>
                  </a:cubicBezTo>
                  <a:cubicBezTo>
                    <a:pt x="4398" y="2338"/>
                    <a:pt x="4426" y="2339"/>
                    <a:pt x="4453" y="2339"/>
                  </a:cubicBezTo>
                  <a:cubicBezTo>
                    <a:pt x="4819" y="2339"/>
                    <a:pt x="5135" y="2036"/>
                    <a:pt x="5298" y="1733"/>
                  </a:cubicBezTo>
                  <a:cubicBezTo>
                    <a:pt x="5473" y="1457"/>
                    <a:pt x="5649" y="855"/>
                    <a:pt x="5273" y="680"/>
                  </a:cubicBezTo>
                  <a:cubicBezTo>
                    <a:pt x="5223" y="680"/>
                    <a:pt x="5173" y="705"/>
                    <a:pt x="5148" y="730"/>
                  </a:cubicBezTo>
                  <a:cubicBezTo>
                    <a:pt x="5047" y="805"/>
                    <a:pt x="5047" y="931"/>
                    <a:pt x="5022" y="1056"/>
                  </a:cubicBezTo>
                  <a:cubicBezTo>
                    <a:pt x="5022" y="1206"/>
                    <a:pt x="4997" y="1357"/>
                    <a:pt x="4922" y="1507"/>
                  </a:cubicBezTo>
                  <a:cubicBezTo>
                    <a:pt x="4797" y="1783"/>
                    <a:pt x="4546" y="1933"/>
                    <a:pt x="4320" y="2134"/>
                  </a:cubicBezTo>
                  <a:cubicBezTo>
                    <a:pt x="4320" y="2134"/>
                    <a:pt x="4295" y="2159"/>
                    <a:pt x="4295" y="2184"/>
                  </a:cubicBezTo>
                  <a:cubicBezTo>
                    <a:pt x="4295" y="1487"/>
                    <a:pt x="4114" y="305"/>
                    <a:pt x="3316" y="305"/>
                  </a:cubicBezTo>
                  <a:cubicBezTo>
                    <a:pt x="3225" y="305"/>
                    <a:pt x="3125" y="321"/>
                    <a:pt x="3017" y="354"/>
                  </a:cubicBezTo>
                  <a:cubicBezTo>
                    <a:pt x="2867" y="404"/>
                    <a:pt x="2867" y="605"/>
                    <a:pt x="3017" y="655"/>
                  </a:cubicBezTo>
                  <a:cubicBezTo>
                    <a:pt x="3418" y="780"/>
                    <a:pt x="3619" y="1056"/>
                    <a:pt x="3719" y="1382"/>
                  </a:cubicBezTo>
                  <a:cubicBezTo>
                    <a:pt x="3472" y="1517"/>
                    <a:pt x="3214" y="1611"/>
                    <a:pt x="2961" y="1611"/>
                  </a:cubicBezTo>
                  <a:cubicBezTo>
                    <a:pt x="2700" y="1611"/>
                    <a:pt x="2444" y="1511"/>
                    <a:pt x="2215" y="1256"/>
                  </a:cubicBezTo>
                  <a:cubicBezTo>
                    <a:pt x="1940" y="981"/>
                    <a:pt x="1940" y="530"/>
                    <a:pt x="1664" y="229"/>
                  </a:cubicBezTo>
                  <a:cubicBezTo>
                    <a:pt x="1523" y="88"/>
                    <a:pt x="1331" y="0"/>
                    <a:pt x="1150"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0" name="Google Shape;1670;p68"/>
          <p:cNvGrpSpPr/>
          <p:nvPr/>
        </p:nvGrpSpPr>
        <p:grpSpPr>
          <a:xfrm>
            <a:off x="3544908" y="7535125"/>
            <a:ext cx="524981" cy="1643596"/>
            <a:chOff x="1862904" y="2042572"/>
            <a:chExt cx="542616" cy="1698807"/>
          </a:xfrm>
        </p:grpSpPr>
        <p:sp>
          <p:nvSpPr>
            <p:cNvPr id="1671" name="Google Shape;1671;p68"/>
            <p:cNvSpPr/>
            <p:nvPr/>
          </p:nvSpPr>
          <p:spPr>
            <a:xfrm>
              <a:off x="2027612" y="2834458"/>
              <a:ext cx="74500" cy="369860"/>
            </a:xfrm>
            <a:custGeom>
              <a:rect b="b" l="l" r="r" t="t"/>
              <a:pathLst>
                <a:path extrusionOk="0" h="17504" w="3287">
                  <a:moveTo>
                    <a:pt x="0" y="1"/>
                  </a:moveTo>
                  <a:cubicBezTo>
                    <a:pt x="0" y="1"/>
                    <a:pt x="376" y="12382"/>
                    <a:pt x="1003" y="15590"/>
                  </a:cubicBezTo>
                  <a:cubicBezTo>
                    <a:pt x="1003" y="15590"/>
                    <a:pt x="2395" y="17503"/>
                    <a:pt x="2967" y="17503"/>
                  </a:cubicBezTo>
                  <a:cubicBezTo>
                    <a:pt x="3189" y="17503"/>
                    <a:pt x="3287" y="17215"/>
                    <a:pt x="3133" y="16417"/>
                  </a:cubicBezTo>
                  <a:cubicBezTo>
                    <a:pt x="2581" y="13585"/>
                    <a:pt x="2306" y="176"/>
                    <a:pt x="2306" y="176"/>
                  </a:cubicBezTo>
                  <a:lnTo>
                    <a:pt x="0"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8"/>
            <p:cNvSpPr/>
            <p:nvPr/>
          </p:nvSpPr>
          <p:spPr>
            <a:xfrm>
              <a:off x="1862904" y="3166608"/>
              <a:ext cx="542616" cy="574771"/>
            </a:xfrm>
            <a:custGeom>
              <a:rect b="b" l="l" r="r" t="t"/>
              <a:pathLst>
                <a:path extrusionOk="0" h="25365" w="23946">
                  <a:moveTo>
                    <a:pt x="8998" y="1"/>
                  </a:moveTo>
                  <a:cubicBezTo>
                    <a:pt x="8998" y="1"/>
                    <a:pt x="9600" y="8146"/>
                    <a:pt x="10377" y="10627"/>
                  </a:cubicBezTo>
                  <a:cubicBezTo>
                    <a:pt x="11179" y="13083"/>
                    <a:pt x="12332" y="16968"/>
                    <a:pt x="7845" y="17770"/>
                  </a:cubicBezTo>
                  <a:cubicBezTo>
                    <a:pt x="3359" y="18572"/>
                    <a:pt x="1" y="16617"/>
                    <a:pt x="703" y="25164"/>
                  </a:cubicBezTo>
                  <a:lnTo>
                    <a:pt x="2357" y="25364"/>
                  </a:lnTo>
                  <a:cubicBezTo>
                    <a:pt x="2357" y="25364"/>
                    <a:pt x="1639" y="21262"/>
                    <a:pt x="4190" y="21262"/>
                  </a:cubicBezTo>
                  <a:cubicBezTo>
                    <a:pt x="4337" y="21262"/>
                    <a:pt x="4494" y="21275"/>
                    <a:pt x="4662" y="21304"/>
                  </a:cubicBezTo>
                  <a:cubicBezTo>
                    <a:pt x="6313" y="21584"/>
                    <a:pt x="8747" y="22937"/>
                    <a:pt x="11445" y="22937"/>
                  </a:cubicBezTo>
                  <a:cubicBezTo>
                    <a:pt x="13827" y="22937"/>
                    <a:pt x="16415" y="21881"/>
                    <a:pt x="18848" y="18096"/>
                  </a:cubicBezTo>
                  <a:cubicBezTo>
                    <a:pt x="23946" y="10191"/>
                    <a:pt x="15444" y="7392"/>
                    <a:pt x="13411" y="7392"/>
                  </a:cubicBezTo>
                  <a:cubicBezTo>
                    <a:pt x="13375" y="7392"/>
                    <a:pt x="13341" y="7392"/>
                    <a:pt x="13309" y="7394"/>
                  </a:cubicBezTo>
                  <a:cubicBezTo>
                    <a:pt x="13297" y="7395"/>
                    <a:pt x="13285" y="7395"/>
                    <a:pt x="13273" y="7395"/>
                  </a:cubicBezTo>
                  <a:cubicBezTo>
                    <a:pt x="11463" y="7395"/>
                    <a:pt x="10251" y="26"/>
                    <a:pt x="10251" y="26"/>
                  </a:cubicBezTo>
                  <a:lnTo>
                    <a:pt x="8998" y="1"/>
                  </a:ln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8"/>
            <p:cNvSpPr/>
            <p:nvPr/>
          </p:nvSpPr>
          <p:spPr>
            <a:xfrm>
              <a:off x="1979886" y="2042572"/>
              <a:ext cx="139744" cy="574748"/>
            </a:xfrm>
            <a:custGeom>
              <a:rect b="b" l="l" r="r" t="t"/>
              <a:pathLst>
                <a:path extrusionOk="0" h="25948" w="6167">
                  <a:moveTo>
                    <a:pt x="4931" y="1"/>
                  </a:moveTo>
                  <a:cubicBezTo>
                    <a:pt x="4114" y="1"/>
                    <a:pt x="3058" y="935"/>
                    <a:pt x="3058" y="935"/>
                  </a:cubicBezTo>
                  <a:cubicBezTo>
                    <a:pt x="2740" y="572"/>
                    <a:pt x="1968" y="260"/>
                    <a:pt x="1316" y="260"/>
                  </a:cubicBezTo>
                  <a:cubicBezTo>
                    <a:pt x="840" y="260"/>
                    <a:pt x="428" y="426"/>
                    <a:pt x="302" y="860"/>
                  </a:cubicBezTo>
                  <a:cubicBezTo>
                    <a:pt x="1" y="1912"/>
                    <a:pt x="1906" y="3491"/>
                    <a:pt x="1906" y="4895"/>
                  </a:cubicBezTo>
                  <a:lnTo>
                    <a:pt x="1906" y="25947"/>
                  </a:lnTo>
                  <a:lnTo>
                    <a:pt x="3785" y="25872"/>
                  </a:lnTo>
                  <a:cubicBezTo>
                    <a:pt x="3785" y="25872"/>
                    <a:pt x="4412" y="5872"/>
                    <a:pt x="4412" y="4895"/>
                  </a:cubicBezTo>
                  <a:cubicBezTo>
                    <a:pt x="4412" y="3917"/>
                    <a:pt x="6166" y="684"/>
                    <a:pt x="5389" y="133"/>
                  </a:cubicBezTo>
                  <a:cubicBezTo>
                    <a:pt x="5254" y="39"/>
                    <a:pt x="5097" y="1"/>
                    <a:pt x="4931" y="1"/>
                  </a:cubicBezTo>
                  <a:close/>
                </a:path>
              </a:pathLst>
            </a:cu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74" name="Google Shape;1674;p68"/>
            <p:cNvGrpSpPr/>
            <p:nvPr/>
          </p:nvGrpSpPr>
          <p:grpSpPr>
            <a:xfrm>
              <a:off x="2114260" y="3387362"/>
              <a:ext cx="202605" cy="238318"/>
              <a:chOff x="3762854" y="3354234"/>
              <a:chExt cx="206403" cy="242785"/>
            </a:xfrm>
          </p:grpSpPr>
          <p:sp>
            <p:nvSpPr>
              <p:cNvPr id="1675" name="Google Shape;1675;p68"/>
              <p:cNvSpPr/>
              <p:nvPr/>
            </p:nvSpPr>
            <p:spPr>
              <a:xfrm>
                <a:off x="3811979" y="3354234"/>
                <a:ext cx="157278" cy="208250"/>
              </a:xfrm>
              <a:custGeom>
                <a:rect b="b" l="l" r="r" t="t"/>
                <a:pathLst>
                  <a:path extrusionOk="0" h="9021" w="6813">
                    <a:moveTo>
                      <a:pt x="3129" y="1"/>
                    </a:moveTo>
                    <a:cubicBezTo>
                      <a:pt x="2537" y="1"/>
                      <a:pt x="2119" y="737"/>
                      <a:pt x="2402" y="1343"/>
                    </a:cubicBezTo>
                    <a:cubicBezTo>
                      <a:pt x="3329" y="3348"/>
                      <a:pt x="1876" y="4927"/>
                      <a:pt x="798" y="6456"/>
                    </a:cubicBezTo>
                    <a:cubicBezTo>
                      <a:pt x="1" y="7621"/>
                      <a:pt x="1138" y="9020"/>
                      <a:pt x="2346" y="9020"/>
                    </a:cubicBezTo>
                    <a:cubicBezTo>
                      <a:pt x="2619" y="9020"/>
                      <a:pt x="2895" y="8949"/>
                      <a:pt x="3154" y="8787"/>
                    </a:cubicBezTo>
                    <a:cubicBezTo>
                      <a:pt x="6186" y="6907"/>
                      <a:pt x="6813" y="2145"/>
                      <a:pt x="3580" y="140"/>
                    </a:cubicBezTo>
                    <a:cubicBezTo>
                      <a:pt x="3424" y="43"/>
                      <a:pt x="3272" y="1"/>
                      <a:pt x="3129" y="1"/>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68"/>
              <p:cNvSpPr/>
              <p:nvPr/>
            </p:nvSpPr>
            <p:spPr>
              <a:xfrm>
                <a:off x="3762854" y="3550041"/>
                <a:ext cx="64084" cy="46978"/>
              </a:xfrm>
              <a:custGeom>
                <a:rect b="b" l="l" r="r" t="t"/>
                <a:pathLst>
                  <a:path extrusionOk="0" h="2035" w="2776">
                    <a:moveTo>
                      <a:pt x="1912" y="0"/>
                    </a:moveTo>
                    <a:cubicBezTo>
                      <a:pt x="1780" y="0"/>
                      <a:pt x="1647" y="34"/>
                      <a:pt x="1522" y="105"/>
                    </a:cubicBezTo>
                    <a:cubicBezTo>
                      <a:pt x="1497" y="130"/>
                      <a:pt x="1447" y="155"/>
                      <a:pt x="1422" y="180"/>
                    </a:cubicBezTo>
                    <a:cubicBezTo>
                      <a:pt x="1422" y="176"/>
                      <a:pt x="1420" y="175"/>
                      <a:pt x="1415" y="175"/>
                    </a:cubicBezTo>
                    <a:cubicBezTo>
                      <a:pt x="1388" y="175"/>
                      <a:pt x="1293" y="230"/>
                      <a:pt x="1272" y="230"/>
                    </a:cubicBezTo>
                    <a:cubicBezTo>
                      <a:pt x="1071" y="280"/>
                      <a:pt x="896" y="355"/>
                      <a:pt x="695" y="455"/>
                    </a:cubicBezTo>
                    <a:cubicBezTo>
                      <a:pt x="1" y="852"/>
                      <a:pt x="288" y="2035"/>
                      <a:pt x="1096" y="2035"/>
                    </a:cubicBezTo>
                    <a:cubicBezTo>
                      <a:pt x="1104" y="2035"/>
                      <a:pt x="1113" y="2035"/>
                      <a:pt x="1121" y="2034"/>
                    </a:cubicBezTo>
                    <a:cubicBezTo>
                      <a:pt x="1447" y="2009"/>
                      <a:pt x="1698" y="1934"/>
                      <a:pt x="1948" y="1784"/>
                    </a:cubicBezTo>
                    <a:cubicBezTo>
                      <a:pt x="2149" y="1658"/>
                      <a:pt x="2324" y="1508"/>
                      <a:pt x="2475" y="1333"/>
                    </a:cubicBezTo>
                    <a:cubicBezTo>
                      <a:pt x="2750" y="1057"/>
                      <a:pt x="2776" y="606"/>
                      <a:pt x="2550" y="305"/>
                    </a:cubicBezTo>
                    <a:cubicBezTo>
                      <a:pt x="2388" y="111"/>
                      <a:pt x="2153" y="0"/>
                      <a:pt x="1912" y="0"/>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77" name="Google Shape;1677;p68"/>
          <p:cNvGrpSpPr/>
          <p:nvPr/>
        </p:nvGrpSpPr>
        <p:grpSpPr>
          <a:xfrm>
            <a:off x="3240818" y="8028658"/>
            <a:ext cx="977463" cy="686799"/>
            <a:chOff x="1548599" y="2552683"/>
            <a:chExt cx="1010298" cy="709870"/>
          </a:xfrm>
        </p:grpSpPr>
        <p:sp>
          <p:nvSpPr>
            <p:cNvPr id="1678" name="Google Shape;1678;p68"/>
            <p:cNvSpPr/>
            <p:nvPr/>
          </p:nvSpPr>
          <p:spPr>
            <a:xfrm>
              <a:off x="2101437" y="2552683"/>
              <a:ext cx="457460" cy="709870"/>
            </a:xfrm>
            <a:custGeom>
              <a:rect b="b" l="l" r="r" t="t"/>
              <a:pathLst>
                <a:path extrusionOk="0" h="31327" w="20188">
                  <a:moveTo>
                    <a:pt x="4346" y="1"/>
                  </a:moveTo>
                  <a:cubicBezTo>
                    <a:pt x="4032" y="1"/>
                    <a:pt x="3711" y="18"/>
                    <a:pt x="3384" y="52"/>
                  </a:cubicBezTo>
                  <a:cubicBezTo>
                    <a:pt x="0" y="428"/>
                    <a:pt x="3133" y="9977"/>
                    <a:pt x="1905" y="12408"/>
                  </a:cubicBezTo>
                  <a:cubicBezTo>
                    <a:pt x="702" y="14864"/>
                    <a:pt x="928" y="17195"/>
                    <a:pt x="1429" y="18649"/>
                  </a:cubicBezTo>
                  <a:cubicBezTo>
                    <a:pt x="1905" y="20127"/>
                    <a:pt x="201" y="28323"/>
                    <a:pt x="3008" y="29651"/>
                  </a:cubicBezTo>
                  <a:cubicBezTo>
                    <a:pt x="4799" y="30515"/>
                    <a:pt x="9140" y="31327"/>
                    <a:pt x="12744" y="31327"/>
                  </a:cubicBezTo>
                  <a:cubicBezTo>
                    <a:pt x="14790" y="31327"/>
                    <a:pt x="16598" y="31065"/>
                    <a:pt x="17569" y="30403"/>
                  </a:cubicBezTo>
                  <a:cubicBezTo>
                    <a:pt x="20187" y="28592"/>
                    <a:pt x="17335" y="1"/>
                    <a:pt x="4346"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68"/>
            <p:cNvSpPr/>
            <p:nvPr/>
          </p:nvSpPr>
          <p:spPr>
            <a:xfrm>
              <a:off x="1548599" y="2552683"/>
              <a:ext cx="457460" cy="709870"/>
            </a:xfrm>
            <a:custGeom>
              <a:rect b="b" l="l" r="r" t="t"/>
              <a:pathLst>
                <a:path extrusionOk="0" h="31327" w="20188">
                  <a:moveTo>
                    <a:pt x="15841" y="1"/>
                  </a:moveTo>
                  <a:cubicBezTo>
                    <a:pt x="2853" y="1"/>
                    <a:pt x="0" y="28592"/>
                    <a:pt x="2619" y="30403"/>
                  </a:cubicBezTo>
                  <a:cubicBezTo>
                    <a:pt x="3589" y="31065"/>
                    <a:pt x="5395" y="31327"/>
                    <a:pt x="7437" y="31327"/>
                  </a:cubicBezTo>
                  <a:cubicBezTo>
                    <a:pt x="11037" y="31327"/>
                    <a:pt x="15373" y="30515"/>
                    <a:pt x="17180" y="29651"/>
                  </a:cubicBezTo>
                  <a:cubicBezTo>
                    <a:pt x="19987" y="28323"/>
                    <a:pt x="18283" y="20127"/>
                    <a:pt x="18759" y="18649"/>
                  </a:cubicBezTo>
                  <a:cubicBezTo>
                    <a:pt x="19260" y="17195"/>
                    <a:pt x="19486" y="14864"/>
                    <a:pt x="18283" y="12408"/>
                  </a:cubicBezTo>
                  <a:cubicBezTo>
                    <a:pt x="17055" y="9977"/>
                    <a:pt x="20188" y="428"/>
                    <a:pt x="16804" y="52"/>
                  </a:cubicBezTo>
                  <a:cubicBezTo>
                    <a:pt x="16477" y="18"/>
                    <a:pt x="16156" y="1"/>
                    <a:pt x="15841"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0" name="Google Shape;1680;p68"/>
            <p:cNvGrpSpPr/>
            <p:nvPr/>
          </p:nvGrpSpPr>
          <p:grpSpPr>
            <a:xfrm>
              <a:off x="1745510" y="2710320"/>
              <a:ext cx="616789" cy="456717"/>
              <a:chOff x="3387192" y="2664501"/>
              <a:chExt cx="628351" cy="465278"/>
            </a:xfrm>
          </p:grpSpPr>
          <p:sp>
            <p:nvSpPr>
              <p:cNvPr id="1681" name="Google Shape;1681;p68"/>
              <p:cNvSpPr/>
              <p:nvPr/>
            </p:nvSpPr>
            <p:spPr>
              <a:xfrm>
                <a:off x="3785200" y="2664501"/>
                <a:ext cx="230342" cy="465278"/>
              </a:xfrm>
              <a:custGeom>
                <a:rect b="b" l="l" r="r" t="t"/>
                <a:pathLst>
                  <a:path extrusionOk="0" h="20155" w="9978">
                    <a:moveTo>
                      <a:pt x="5314" y="0"/>
                    </a:moveTo>
                    <a:cubicBezTo>
                      <a:pt x="5273" y="0"/>
                      <a:pt x="5231" y="13"/>
                      <a:pt x="5191" y="43"/>
                    </a:cubicBezTo>
                    <a:cubicBezTo>
                      <a:pt x="4289" y="620"/>
                      <a:pt x="4163" y="1647"/>
                      <a:pt x="4113" y="2675"/>
                    </a:cubicBezTo>
                    <a:cubicBezTo>
                      <a:pt x="4088" y="3076"/>
                      <a:pt x="4038" y="3577"/>
                      <a:pt x="3913" y="4078"/>
                    </a:cubicBezTo>
                    <a:cubicBezTo>
                      <a:pt x="3813" y="3778"/>
                      <a:pt x="3637" y="3427"/>
                      <a:pt x="3361" y="3352"/>
                    </a:cubicBezTo>
                    <a:cubicBezTo>
                      <a:pt x="3344" y="3347"/>
                      <a:pt x="3328" y="3345"/>
                      <a:pt x="3312" y="3345"/>
                    </a:cubicBezTo>
                    <a:cubicBezTo>
                      <a:pt x="3237" y="3345"/>
                      <a:pt x="3182" y="3394"/>
                      <a:pt x="3161" y="3477"/>
                    </a:cubicBezTo>
                    <a:cubicBezTo>
                      <a:pt x="3061" y="3828"/>
                      <a:pt x="3361" y="4254"/>
                      <a:pt x="3462" y="4605"/>
                    </a:cubicBezTo>
                    <a:cubicBezTo>
                      <a:pt x="3512" y="4755"/>
                      <a:pt x="3537" y="4981"/>
                      <a:pt x="3612" y="5181"/>
                    </a:cubicBezTo>
                    <a:cubicBezTo>
                      <a:pt x="3141" y="6527"/>
                      <a:pt x="2268" y="7713"/>
                      <a:pt x="868" y="7713"/>
                    </a:cubicBezTo>
                    <a:cubicBezTo>
                      <a:pt x="704" y="7713"/>
                      <a:pt x="533" y="7697"/>
                      <a:pt x="354" y="7662"/>
                    </a:cubicBezTo>
                    <a:cubicBezTo>
                      <a:pt x="329" y="7656"/>
                      <a:pt x="306" y="7653"/>
                      <a:pt x="284" y="7653"/>
                    </a:cubicBezTo>
                    <a:cubicBezTo>
                      <a:pt x="63" y="7653"/>
                      <a:pt x="1" y="7970"/>
                      <a:pt x="229" y="8038"/>
                    </a:cubicBezTo>
                    <a:cubicBezTo>
                      <a:pt x="508" y="8143"/>
                      <a:pt x="788" y="8187"/>
                      <a:pt x="1050" y="8187"/>
                    </a:cubicBezTo>
                    <a:cubicBezTo>
                      <a:pt x="1164" y="8187"/>
                      <a:pt x="1275" y="8179"/>
                      <a:pt x="1381" y="8164"/>
                    </a:cubicBezTo>
                    <a:cubicBezTo>
                      <a:pt x="1400" y="8200"/>
                      <a:pt x="1432" y="8224"/>
                      <a:pt x="1477" y="8224"/>
                    </a:cubicBezTo>
                    <a:cubicBezTo>
                      <a:pt x="1493" y="8224"/>
                      <a:pt x="1512" y="8220"/>
                      <a:pt x="1532" y="8214"/>
                    </a:cubicBezTo>
                    <a:cubicBezTo>
                      <a:pt x="2209" y="8464"/>
                      <a:pt x="2860" y="8715"/>
                      <a:pt x="3512" y="8966"/>
                    </a:cubicBezTo>
                    <a:lnTo>
                      <a:pt x="3762" y="9517"/>
                    </a:lnTo>
                    <a:cubicBezTo>
                      <a:pt x="3762" y="10269"/>
                      <a:pt x="3687" y="11021"/>
                      <a:pt x="3487" y="11748"/>
                    </a:cubicBezTo>
                    <a:cubicBezTo>
                      <a:pt x="3261" y="12474"/>
                      <a:pt x="2835" y="13101"/>
                      <a:pt x="2610" y="13803"/>
                    </a:cubicBezTo>
                    <a:cubicBezTo>
                      <a:pt x="2555" y="13930"/>
                      <a:pt x="2659" y="14018"/>
                      <a:pt x="2768" y="14018"/>
                    </a:cubicBezTo>
                    <a:cubicBezTo>
                      <a:pt x="2809" y="14018"/>
                      <a:pt x="2851" y="14006"/>
                      <a:pt x="2885" y="13978"/>
                    </a:cubicBezTo>
                    <a:cubicBezTo>
                      <a:pt x="3562" y="13302"/>
                      <a:pt x="3938" y="12274"/>
                      <a:pt x="4088" y="11221"/>
                    </a:cubicBezTo>
                    <a:lnTo>
                      <a:pt x="4088" y="11221"/>
                    </a:lnTo>
                    <a:cubicBezTo>
                      <a:pt x="4088" y="11873"/>
                      <a:pt x="3913" y="12500"/>
                      <a:pt x="3913" y="13126"/>
                    </a:cubicBezTo>
                    <a:cubicBezTo>
                      <a:pt x="3913" y="14204"/>
                      <a:pt x="4214" y="15281"/>
                      <a:pt x="4765" y="16184"/>
                    </a:cubicBezTo>
                    <a:cubicBezTo>
                      <a:pt x="5091" y="16710"/>
                      <a:pt x="5517" y="17186"/>
                      <a:pt x="6043" y="17612"/>
                    </a:cubicBezTo>
                    <a:cubicBezTo>
                      <a:pt x="5993" y="18139"/>
                      <a:pt x="6093" y="18665"/>
                      <a:pt x="6394" y="19116"/>
                    </a:cubicBezTo>
                    <a:cubicBezTo>
                      <a:pt x="6673" y="19581"/>
                      <a:pt x="7190" y="20154"/>
                      <a:pt x="7763" y="20154"/>
                    </a:cubicBezTo>
                    <a:cubicBezTo>
                      <a:pt x="7808" y="20154"/>
                      <a:pt x="7853" y="20151"/>
                      <a:pt x="7898" y="20144"/>
                    </a:cubicBezTo>
                    <a:cubicBezTo>
                      <a:pt x="8073" y="20094"/>
                      <a:pt x="8098" y="19868"/>
                      <a:pt x="7998" y="19768"/>
                    </a:cubicBezTo>
                    <a:cubicBezTo>
                      <a:pt x="7848" y="19592"/>
                      <a:pt x="7647" y="19517"/>
                      <a:pt x="7472" y="19392"/>
                    </a:cubicBezTo>
                    <a:cubicBezTo>
                      <a:pt x="7221" y="19216"/>
                      <a:pt x="7021" y="19016"/>
                      <a:pt x="6845" y="18765"/>
                    </a:cubicBezTo>
                    <a:cubicBezTo>
                      <a:pt x="6695" y="18515"/>
                      <a:pt x="6569" y="18239"/>
                      <a:pt x="6519" y="17963"/>
                    </a:cubicBezTo>
                    <a:lnTo>
                      <a:pt x="6519" y="17963"/>
                    </a:lnTo>
                    <a:cubicBezTo>
                      <a:pt x="7261" y="18451"/>
                      <a:pt x="8123" y="18772"/>
                      <a:pt x="8989" y="18772"/>
                    </a:cubicBezTo>
                    <a:cubicBezTo>
                      <a:pt x="9236" y="18772"/>
                      <a:pt x="9483" y="18746"/>
                      <a:pt x="9727" y="18690"/>
                    </a:cubicBezTo>
                    <a:cubicBezTo>
                      <a:pt x="9978" y="18640"/>
                      <a:pt x="9978" y="18239"/>
                      <a:pt x="9727" y="18189"/>
                    </a:cubicBezTo>
                    <a:cubicBezTo>
                      <a:pt x="8173" y="17813"/>
                      <a:pt x="6770" y="17612"/>
                      <a:pt x="5667" y="16334"/>
                    </a:cubicBezTo>
                    <a:cubicBezTo>
                      <a:pt x="5091" y="15682"/>
                      <a:pt x="4840" y="15031"/>
                      <a:pt x="4715" y="14354"/>
                    </a:cubicBezTo>
                    <a:lnTo>
                      <a:pt x="4715" y="14354"/>
                    </a:lnTo>
                    <a:cubicBezTo>
                      <a:pt x="4840" y="14454"/>
                      <a:pt x="4965" y="14555"/>
                      <a:pt x="5116" y="14655"/>
                    </a:cubicBezTo>
                    <a:cubicBezTo>
                      <a:pt x="5392" y="14855"/>
                      <a:pt x="5767" y="15106"/>
                      <a:pt x="6143" y="15106"/>
                    </a:cubicBezTo>
                    <a:cubicBezTo>
                      <a:pt x="6319" y="15106"/>
                      <a:pt x="6419" y="14880"/>
                      <a:pt x="6294" y="14730"/>
                    </a:cubicBezTo>
                    <a:cubicBezTo>
                      <a:pt x="6068" y="14479"/>
                      <a:pt x="5667" y="14379"/>
                      <a:pt x="5366" y="14204"/>
                    </a:cubicBezTo>
                    <a:cubicBezTo>
                      <a:pt x="5116" y="14053"/>
                      <a:pt x="4865" y="13903"/>
                      <a:pt x="4640" y="13728"/>
                    </a:cubicBezTo>
                    <a:cubicBezTo>
                      <a:pt x="4564" y="12901"/>
                      <a:pt x="4640" y="12048"/>
                      <a:pt x="4615" y="11121"/>
                    </a:cubicBezTo>
                    <a:cubicBezTo>
                      <a:pt x="4615" y="10820"/>
                      <a:pt x="4564" y="10494"/>
                      <a:pt x="4489" y="10169"/>
                    </a:cubicBezTo>
                    <a:lnTo>
                      <a:pt x="4489" y="10169"/>
                    </a:lnTo>
                    <a:cubicBezTo>
                      <a:pt x="4690" y="10269"/>
                      <a:pt x="4915" y="10369"/>
                      <a:pt x="5116" y="10494"/>
                    </a:cubicBezTo>
                    <a:cubicBezTo>
                      <a:pt x="5316" y="10645"/>
                      <a:pt x="5542" y="10895"/>
                      <a:pt x="5793" y="10946"/>
                    </a:cubicBezTo>
                    <a:cubicBezTo>
                      <a:pt x="5808" y="10948"/>
                      <a:pt x="5823" y="10949"/>
                      <a:pt x="5837" y="10949"/>
                    </a:cubicBezTo>
                    <a:cubicBezTo>
                      <a:pt x="5962" y="10949"/>
                      <a:pt x="6041" y="10855"/>
                      <a:pt x="6018" y="10720"/>
                    </a:cubicBezTo>
                    <a:cubicBezTo>
                      <a:pt x="5968" y="10419"/>
                      <a:pt x="5592" y="10219"/>
                      <a:pt x="5366" y="10093"/>
                    </a:cubicBezTo>
                    <a:cubicBezTo>
                      <a:pt x="5066" y="9918"/>
                      <a:pt x="4765" y="9818"/>
                      <a:pt x="4439" y="9768"/>
                    </a:cubicBezTo>
                    <a:cubicBezTo>
                      <a:pt x="4414" y="9768"/>
                      <a:pt x="4389" y="9768"/>
                      <a:pt x="4364" y="9793"/>
                    </a:cubicBezTo>
                    <a:cubicBezTo>
                      <a:pt x="4038" y="8790"/>
                      <a:pt x="3386" y="7913"/>
                      <a:pt x="2434" y="7788"/>
                    </a:cubicBezTo>
                    <a:cubicBezTo>
                      <a:pt x="2584" y="7687"/>
                      <a:pt x="2735" y="7612"/>
                      <a:pt x="2860" y="7487"/>
                    </a:cubicBezTo>
                    <a:cubicBezTo>
                      <a:pt x="3179" y="7361"/>
                      <a:pt x="3497" y="7314"/>
                      <a:pt x="3816" y="7314"/>
                    </a:cubicBezTo>
                    <a:cubicBezTo>
                      <a:pt x="4577" y="7314"/>
                      <a:pt x="5342" y="7582"/>
                      <a:pt x="6118" y="7687"/>
                    </a:cubicBezTo>
                    <a:cubicBezTo>
                      <a:pt x="6344" y="8139"/>
                      <a:pt x="6745" y="8515"/>
                      <a:pt x="7221" y="8740"/>
                    </a:cubicBezTo>
                    <a:cubicBezTo>
                      <a:pt x="7455" y="8865"/>
                      <a:pt x="7836" y="9010"/>
                      <a:pt x="8174" y="9010"/>
                    </a:cubicBezTo>
                    <a:cubicBezTo>
                      <a:pt x="8379" y="9010"/>
                      <a:pt x="8568" y="8957"/>
                      <a:pt x="8700" y="8815"/>
                    </a:cubicBezTo>
                    <a:cubicBezTo>
                      <a:pt x="8750" y="8740"/>
                      <a:pt x="8725" y="8665"/>
                      <a:pt x="8675" y="8590"/>
                    </a:cubicBezTo>
                    <a:cubicBezTo>
                      <a:pt x="8349" y="8364"/>
                      <a:pt x="7848" y="8439"/>
                      <a:pt x="7472" y="8289"/>
                    </a:cubicBezTo>
                    <a:cubicBezTo>
                      <a:pt x="7171" y="8139"/>
                      <a:pt x="6895" y="7938"/>
                      <a:pt x="6670" y="7713"/>
                    </a:cubicBezTo>
                    <a:lnTo>
                      <a:pt x="6820" y="7713"/>
                    </a:lnTo>
                    <a:cubicBezTo>
                      <a:pt x="7497" y="7687"/>
                      <a:pt x="8374" y="7487"/>
                      <a:pt x="8524" y="6735"/>
                    </a:cubicBezTo>
                    <a:cubicBezTo>
                      <a:pt x="8524" y="6644"/>
                      <a:pt x="8462" y="6531"/>
                      <a:pt x="8356" y="6531"/>
                    </a:cubicBezTo>
                    <a:cubicBezTo>
                      <a:pt x="8345" y="6531"/>
                      <a:pt x="8335" y="6532"/>
                      <a:pt x="8324" y="6535"/>
                    </a:cubicBezTo>
                    <a:cubicBezTo>
                      <a:pt x="7798" y="6735"/>
                      <a:pt x="7397" y="7061"/>
                      <a:pt x="6820" y="7111"/>
                    </a:cubicBezTo>
                    <a:cubicBezTo>
                      <a:pt x="6756" y="7116"/>
                      <a:pt x="6692" y="7118"/>
                      <a:pt x="6629" y="7118"/>
                    </a:cubicBezTo>
                    <a:cubicBezTo>
                      <a:pt x="6349" y="7118"/>
                      <a:pt x="6079" y="7077"/>
                      <a:pt x="5793" y="7036"/>
                    </a:cubicBezTo>
                    <a:cubicBezTo>
                      <a:pt x="5993" y="6911"/>
                      <a:pt x="6168" y="6810"/>
                      <a:pt x="6344" y="6710"/>
                    </a:cubicBezTo>
                    <a:cubicBezTo>
                      <a:pt x="6569" y="6585"/>
                      <a:pt x="6945" y="6510"/>
                      <a:pt x="7021" y="6234"/>
                    </a:cubicBezTo>
                    <a:cubicBezTo>
                      <a:pt x="7021" y="6159"/>
                      <a:pt x="6996" y="6083"/>
                      <a:pt x="6945" y="6058"/>
                    </a:cubicBezTo>
                    <a:cubicBezTo>
                      <a:pt x="6884" y="6015"/>
                      <a:pt x="6815" y="5998"/>
                      <a:pt x="6743" y="5998"/>
                    </a:cubicBezTo>
                    <a:cubicBezTo>
                      <a:pt x="6520" y="5998"/>
                      <a:pt x="6264" y="6164"/>
                      <a:pt x="6093" y="6259"/>
                    </a:cubicBezTo>
                    <a:cubicBezTo>
                      <a:pt x="5793" y="6434"/>
                      <a:pt x="5492" y="6660"/>
                      <a:pt x="5266" y="6911"/>
                    </a:cubicBezTo>
                    <a:cubicBezTo>
                      <a:pt x="5266" y="6936"/>
                      <a:pt x="5266" y="6936"/>
                      <a:pt x="5241" y="6936"/>
                    </a:cubicBezTo>
                    <a:cubicBezTo>
                      <a:pt x="5141" y="6936"/>
                      <a:pt x="5066" y="6911"/>
                      <a:pt x="4965" y="6911"/>
                    </a:cubicBezTo>
                    <a:cubicBezTo>
                      <a:pt x="4650" y="6865"/>
                      <a:pt x="4334" y="6829"/>
                      <a:pt x="4029" y="6829"/>
                    </a:cubicBezTo>
                    <a:cubicBezTo>
                      <a:pt x="3826" y="6829"/>
                      <a:pt x="3627" y="6845"/>
                      <a:pt x="3437" y="6885"/>
                    </a:cubicBezTo>
                    <a:cubicBezTo>
                      <a:pt x="3562" y="6735"/>
                      <a:pt x="3662" y="6560"/>
                      <a:pt x="3788" y="6384"/>
                    </a:cubicBezTo>
                    <a:cubicBezTo>
                      <a:pt x="4113" y="5858"/>
                      <a:pt x="4289" y="5306"/>
                      <a:pt x="4414" y="4730"/>
                    </a:cubicBezTo>
                    <a:cubicBezTo>
                      <a:pt x="4439" y="4730"/>
                      <a:pt x="4489" y="4705"/>
                      <a:pt x="4489" y="4680"/>
                    </a:cubicBezTo>
                    <a:cubicBezTo>
                      <a:pt x="4840" y="4354"/>
                      <a:pt x="5166" y="4053"/>
                      <a:pt x="5567" y="3828"/>
                    </a:cubicBezTo>
                    <a:cubicBezTo>
                      <a:pt x="5893" y="3627"/>
                      <a:pt x="6369" y="3577"/>
                      <a:pt x="6595" y="3251"/>
                    </a:cubicBezTo>
                    <a:cubicBezTo>
                      <a:pt x="6670" y="3176"/>
                      <a:pt x="6620" y="2976"/>
                      <a:pt x="6494" y="2926"/>
                    </a:cubicBezTo>
                    <a:cubicBezTo>
                      <a:pt x="6405" y="2884"/>
                      <a:pt x="6312" y="2866"/>
                      <a:pt x="6217" y="2866"/>
                    </a:cubicBezTo>
                    <a:cubicBezTo>
                      <a:pt x="5856" y="2866"/>
                      <a:pt x="5469" y="3123"/>
                      <a:pt x="5191" y="3301"/>
                    </a:cubicBezTo>
                    <a:cubicBezTo>
                      <a:pt x="4965" y="3427"/>
                      <a:pt x="4765" y="3552"/>
                      <a:pt x="4590" y="3728"/>
                    </a:cubicBezTo>
                    <a:cubicBezTo>
                      <a:pt x="4765" y="2550"/>
                      <a:pt x="4840" y="1372"/>
                      <a:pt x="5517" y="369"/>
                    </a:cubicBezTo>
                    <a:cubicBezTo>
                      <a:pt x="5617" y="209"/>
                      <a:pt x="5477" y="0"/>
                      <a:pt x="5314" y="0"/>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68"/>
              <p:cNvSpPr/>
              <p:nvPr/>
            </p:nvSpPr>
            <p:spPr>
              <a:xfrm>
                <a:off x="3387192" y="2664501"/>
                <a:ext cx="230365" cy="465278"/>
              </a:xfrm>
              <a:custGeom>
                <a:rect b="b" l="l" r="r" t="t"/>
                <a:pathLst>
                  <a:path extrusionOk="0" h="20155" w="9979">
                    <a:moveTo>
                      <a:pt x="4665" y="0"/>
                    </a:moveTo>
                    <a:cubicBezTo>
                      <a:pt x="4502" y="0"/>
                      <a:pt x="4362" y="209"/>
                      <a:pt x="4462" y="369"/>
                    </a:cubicBezTo>
                    <a:cubicBezTo>
                      <a:pt x="5139" y="1372"/>
                      <a:pt x="5214" y="2550"/>
                      <a:pt x="5389" y="3728"/>
                    </a:cubicBezTo>
                    <a:cubicBezTo>
                      <a:pt x="5189" y="3552"/>
                      <a:pt x="5013" y="3427"/>
                      <a:pt x="4788" y="3301"/>
                    </a:cubicBezTo>
                    <a:cubicBezTo>
                      <a:pt x="4510" y="3123"/>
                      <a:pt x="4122" y="2866"/>
                      <a:pt x="3762" y="2866"/>
                    </a:cubicBezTo>
                    <a:cubicBezTo>
                      <a:pt x="3667" y="2866"/>
                      <a:pt x="3573" y="2884"/>
                      <a:pt x="3485" y="2926"/>
                    </a:cubicBezTo>
                    <a:cubicBezTo>
                      <a:pt x="3359" y="2976"/>
                      <a:pt x="3309" y="3176"/>
                      <a:pt x="3384" y="3251"/>
                    </a:cubicBezTo>
                    <a:cubicBezTo>
                      <a:pt x="3610" y="3577"/>
                      <a:pt x="4086" y="3627"/>
                      <a:pt x="4412" y="3828"/>
                    </a:cubicBezTo>
                    <a:cubicBezTo>
                      <a:pt x="4813" y="4053"/>
                      <a:pt x="5139" y="4354"/>
                      <a:pt x="5465" y="4680"/>
                    </a:cubicBezTo>
                    <a:cubicBezTo>
                      <a:pt x="5490" y="4705"/>
                      <a:pt x="5515" y="4730"/>
                      <a:pt x="5565" y="4730"/>
                    </a:cubicBezTo>
                    <a:cubicBezTo>
                      <a:pt x="5690" y="5306"/>
                      <a:pt x="5866" y="5858"/>
                      <a:pt x="6191" y="6384"/>
                    </a:cubicBezTo>
                    <a:cubicBezTo>
                      <a:pt x="6292" y="6560"/>
                      <a:pt x="6417" y="6735"/>
                      <a:pt x="6542" y="6885"/>
                    </a:cubicBezTo>
                    <a:cubicBezTo>
                      <a:pt x="6352" y="6845"/>
                      <a:pt x="6153" y="6829"/>
                      <a:pt x="5950" y="6829"/>
                    </a:cubicBezTo>
                    <a:cubicBezTo>
                      <a:pt x="5645" y="6829"/>
                      <a:pt x="5329" y="6865"/>
                      <a:pt x="5013" y="6911"/>
                    </a:cubicBezTo>
                    <a:cubicBezTo>
                      <a:pt x="4913" y="6911"/>
                      <a:pt x="4813" y="6936"/>
                      <a:pt x="4738" y="6936"/>
                    </a:cubicBezTo>
                    <a:cubicBezTo>
                      <a:pt x="4713" y="6936"/>
                      <a:pt x="4713" y="6936"/>
                      <a:pt x="4713" y="6911"/>
                    </a:cubicBezTo>
                    <a:cubicBezTo>
                      <a:pt x="4462" y="6660"/>
                      <a:pt x="4186" y="6434"/>
                      <a:pt x="3886" y="6259"/>
                    </a:cubicBezTo>
                    <a:cubicBezTo>
                      <a:pt x="3715" y="6164"/>
                      <a:pt x="3459" y="5998"/>
                      <a:pt x="3236" y="5998"/>
                    </a:cubicBezTo>
                    <a:cubicBezTo>
                      <a:pt x="3164" y="5998"/>
                      <a:pt x="3095" y="6015"/>
                      <a:pt x="3033" y="6058"/>
                    </a:cubicBezTo>
                    <a:cubicBezTo>
                      <a:pt x="2983" y="6083"/>
                      <a:pt x="2933" y="6159"/>
                      <a:pt x="2958" y="6234"/>
                    </a:cubicBezTo>
                    <a:cubicBezTo>
                      <a:pt x="3033" y="6510"/>
                      <a:pt x="3409" y="6585"/>
                      <a:pt x="3635" y="6710"/>
                    </a:cubicBezTo>
                    <a:cubicBezTo>
                      <a:pt x="3810" y="6810"/>
                      <a:pt x="3986" y="6911"/>
                      <a:pt x="4186" y="7036"/>
                    </a:cubicBezTo>
                    <a:cubicBezTo>
                      <a:pt x="3900" y="7077"/>
                      <a:pt x="3630" y="7118"/>
                      <a:pt x="3350" y="7118"/>
                    </a:cubicBezTo>
                    <a:cubicBezTo>
                      <a:pt x="3287" y="7118"/>
                      <a:pt x="3223" y="7116"/>
                      <a:pt x="3159" y="7111"/>
                    </a:cubicBezTo>
                    <a:cubicBezTo>
                      <a:pt x="2582" y="7061"/>
                      <a:pt x="2181" y="6735"/>
                      <a:pt x="1655" y="6535"/>
                    </a:cubicBezTo>
                    <a:cubicBezTo>
                      <a:pt x="1644" y="6532"/>
                      <a:pt x="1633" y="6531"/>
                      <a:pt x="1623" y="6531"/>
                    </a:cubicBezTo>
                    <a:cubicBezTo>
                      <a:pt x="1517" y="6531"/>
                      <a:pt x="1454" y="6644"/>
                      <a:pt x="1454" y="6735"/>
                    </a:cubicBezTo>
                    <a:cubicBezTo>
                      <a:pt x="1605" y="7487"/>
                      <a:pt x="2482" y="7687"/>
                      <a:pt x="3159" y="7713"/>
                    </a:cubicBezTo>
                    <a:lnTo>
                      <a:pt x="3309" y="7713"/>
                    </a:lnTo>
                    <a:cubicBezTo>
                      <a:pt x="3058" y="7938"/>
                      <a:pt x="2808" y="8139"/>
                      <a:pt x="2482" y="8289"/>
                    </a:cubicBezTo>
                    <a:cubicBezTo>
                      <a:pt x="2131" y="8439"/>
                      <a:pt x="1630" y="8364"/>
                      <a:pt x="1304" y="8590"/>
                    </a:cubicBezTo>
                    <a:cubicBezTo>
                      <a:pt x="1229" y="8665"/>
                      <a:pt x="1229" y="8740"/>
                      <a:pt x="1279" y="8815"/>
                    </a:cubicBezTo>
                    <a:cubicBezTo>
                      <a:pt x="1411" y="8957"/>
                      <a:pt x="1600" y="9010"/>
                      <a:pt x="1805" y="9010"/>
                    </a:cubicBezTo>
                    <a:cubicBezTo>
                      <a:pt x="2143" y="9010"/>
                      <a:pt x="2523" y="8865"/>
                      <a:pt x="2758" y="8740"/>
                    </a:cubicBezTo>
                    <a:cubicBezTo>
                      <a:pt x="3234" y="8515"/>
                      <a:pt x="3635" y="8139"/>
                      <a:pt x="3860" y="7687"/>
                    </a:cubicBezTo>
                    <a:cubicBezTo>
                      <a:pt x="4637" y="7582"/>
                      <a:pt x="5402" y="7314"/>
                      <a:pt x="6162" y="7314"/>
                    </a:cubicBezTo>
                    <a:cubicBezTo>
                      <a:pt x="6482" y="7314"/>
                      <a:pt x="6800" y="7361"/>
                      <a:pt x="7119" y="7487"/>
                    </a:cubicBezTo>
                    <a:cubicBezTo>
                      <a:pt x="7244" y="7612"/>
                      <a:pt x="7394" y="7687"/>
                      <a:pt x="7545" y="7788"/>
                    </a:cubicBezTo>
                    <a:cubicBezTo>
                      <a:pt x="6592" y="7913"/>
                      <a:pt x="5941" y="8790"/>
                      <a:pt x="5615" y="9793"/>
                    </a:cubicBezTo>
                    <a:cubicBezTo>
                      <a:pt x="5590" y="9768"/>
                      <a:pt x="5565" y="9768"/>
                      <a:pt x="5540" y="9768"/>
                    </a:cubicBezTo>
                    <a:cubicBezTo>
                      <a:pt x="5214" y="9818"/>
                      <a:pt x="4913" y="9918"/>
                      <a:pt x="4612" y="10093"/>
                    </a:cubicBezTo>
                    <a:cubicBezTo>
                      <a:pt x="4387" y="10219"/>
                      <a:pt x="4011" y="10419"/>
                      <a:pt x="3961" y="10720"/>
                    </a:cubicBezTo>
                    <a:cubicBezTo>
                      <a:pt x="3938" y="10855"/>
                      <a:pt x="4017" y="10949"/>
                      <a:pt x="4141" y="10949"/>
                    </a:cubicBezTo>
                    <a:cubicBezTo>
                      <a:pt x="4156" y="10949"/>
                      <a:pt x="4171" y="10948"/>
                      <a:pt x="4186" y="10946"/>
                    </a:cubicBezTo>
                    <a:cubicBezTo>
                      <a:pt x="4437" y="10895"/>
                      <a:pt x="4637" y="10645"/>
                      <a:pt x="4863" y="10494"/>
                    </a:cubicBezTo>
                    <a:cubicBezTo>
                      <a:pt x="5064" y="10369"/>
                      <a:pt x="5289" y="10269"/>
                      <a:pt x="5490" y="10169"/>
                    </a:cubicBezTo>
                    <a:lnTo>
                      <a:pt x="5490" y="10169"/>
                    </a:lnTo>
                    <a:cubicBezTo>
                      <a:pt x="5414" y="10494"/>
                      <a:pt x="5364" y="10820"/>
                      <a:pt x="5364" y="11121"/>
                    </a:cubicBezTo>
                    <a:cubicBezTo>
                      <a:pt x="5339" y="12048"/>
                      <a:pt x="5414" y="12901"/>
                      <a:pt x="5339" y="13728"/>
                    </a:cubicBezTo>
                    <a:cubicBezTo>
                      <a:pt x="5114" y="13903"/>
                      <a:pt x="4863" y="14053"/>
                      <a:pt x="4612" y="14204"/>
                    </a:cubicBezTo>
                    <a:cubicBezTo>
                      <a:pt x="4312" y="14379"/>
                      <a:pt x="3911" y="14479"/>
                      <a:pt x="3685" y="14730"/>
                    </a:cubicBezTo>
                    <a:cubicBezTo>
                      <a:pt x="3560" y="14880"/>
                      <a:pt x="3660" y="15106"/>
                      <a:pt x="3835" y="15106"/>
                    </a:cubicBezTo>
                    <a:cubicBezTo>
                      <a:pt x="4211" y="15106"/>
                      <a:pt x="4587" y="14855"/>
                      <a:pt x="4863" y="14655"/>
                    </a:cubicBezTo>
                    <a:cubicBezTo>
                      <a:pt x="5013" y="14555"/>
                      <a:pt x="5139" y="14454"/>
                      <a:pt x="5264" y="14354"/>
                    </a:cubicBezTo>
                    <a:lnTo>
                      <a:pt x="5264" y="14354"/>
                    </a:lnTo>
                    <a:cubicBezTo>
                      <a:pt x="5139" y="15031"/>
                      <a:pt x="4888" y="15682"/>
                      <a:pt x="4312" y="16334"/>
                    </a:cubicBezTo>
                    <a:cubicBezTo>
                      <a:pt x="3184" y="17612"/>
                      <a:pt x="1805" y="17813"/>
                      <a:pt x="251" y="18189"/>
                    </a:cubicBezTo>
                    <a:cubicBezTo>
                      <a:pt x="1" y="18239"/>
                      <a:pt x="1" y="18640"/>
                      <a:pt x="251" y="18690"/>
                    </a:cubicBezTo>
                    <a:cubicBezTo>
                      <a:pt x="496" y="18746"/>
                      <a:pt x="743" y="18772"/>
                      <a:pt x="989" y="18772"/>
                    </a:cubicBezTo>
                    <a:cubicBezTo>
                      <a:pt x="1855" y="18772"/>
                      <a:pt x="2718" y="18451"/>
                      <a:pt x="3459" y="17963"/>
                    </a:cubicBezTo>
                    <a:lnTo>
                      <a:pt x="3459" y="17963"/>
                    </a:lnTo>
                    <a:cubicBezTo>
                      <a:pt x="3409" y="18239"/>
                      <a:pt x="3284" y="18515"/>
                      <a:pt x="3134" y="18765"/>
                    </a:cubicBezTo>
                    <a:cubicBezTo>
                      <a:pt x="2958" y="19016"/>
                      <a:pt x="2758" y="19216"/>
                      <a:pt x="2507" y="19392"/>
                    </a:cubicBezTo>
                    <a:cubicBezTo>
                      <a:pt x="2307" y="19517"/>
                      <a:pt x="2131" y="19592"/>
                      <a:pt x="1981" y="19768"/>
                    </a:cubicBezTo>
                    <a:cubicBezTo>
                      <a:pt x="1881" y="19868"/>
                      <a:pt x="1906" y="20094"/>
                      <a:pt x="2081" y="20144"/>
                    </a:cubicBezTo>
                    <a:cubicBezTo>
                      <a:pt x="2126" y="20151"/>
                      <a:pt x="2171" y="20154"/>
                      <a:pt x="2216" y="20154"/>
                    </a:cubicBezTo>
                    <a:cubicBezTo>
                      <a:pt x="2789" y="20154"/>
                      <a:pt x="3306" y="19581"/>
                      <a:pt x="3585" y="19116"/>
                    </a:cubicBezTo>
                    <a:cubicBezTo>
                      <a:pt x="3886" y="18665"/>
                      <a:pt x="3986" y="18139"/>
                      <a:pt x="3936" y="17612"/>
                    </a:cubicBezTo>
                    <a:cubicBezTo>
                      <a:pt x="4462" y="17186"/>
                      <a:pt x="4888" y="16710"/>
                      <a:pt x="5214" y="16184"/>
                    </a:cubicBezTo>
                    <a:cubicBezTo>
                      <a:pt x="5765" y="15281"/>
                      <a:pt x="6066" y="14204"/>
                      <a:pt x="6066" y="13126"/>
                    </a:cubicBezTo>
                    <a:cubicBezTo>
                      <a:pt x="6041" y="12500"/>
                      <a:pt x="5891" y="11873"/>
                      <a:pt x="5891" y="11221"/>
                    </a:cubicBezTo>
                    <a:lnTo>
                      <a:pt x="5891" y="11221"/>
                    </a:lnTo>
                    <a:cubicBezTo>
                      <a:pt x="6041" y="12274"/>
                      <a:pt x="6417" y="13302"/>
                      <a:pt x="7094" y="13978"/>
                    </a:cubicBezTo>
                    <a:cubicBezTo>
                      <a:pt x="7128" y="14006"/>
                      <a:pt x="7170" y="14018"/>
                      <a:pt x="7211" y="14018"/>
                    </a:cubicBezTo>
                    <a:cubicBezTo>
                      <a:pt x="7320" y="14018"/>
                      <a:pt x="7424" y="13930"/>
                      <a:pt x="7369" y="13803"/>
                    </a:cubicBezTo>
                    <a:cubicBezTo>
                      <a:pt x="7119" y="13101"/>
                      <a:pt x="6718" y="12474"/>
                      <a:pt x="6492" y="11748"/>
                    </a:cubicBezTo>
                    <a:cubicBezTo>
                      <a:pt x="6292" y="11021"/>
                      <a:pt x="6216" y="10269"/>
                      <a:pt x="6191" y="9517"/>
                    </a:cubicBezTo>
                    <a:lnTo>
                      <a:pt x="6467" y="8966"/>
                    </a:lnTo>
                    <a:cubicBezTo>
                      <a:pt x="7119" y="8715"/>
                      <a:pt x="7770" y="8464"/>
                      <a:pt x="8447" y="8214"/>
                    </a:cubicBezTo>
                    <a:cubicBezTo>
                      <a:pt x="8460" y="8220"/>
                      <a:pt x="8476" y="8224"/>
                      <a:pt x="8491" y="8224"/>
                    </a:cubicBezTo>
                    <a:cubicBezTo>
                      <a:pt x="8534" y="8224"/>
                      <a:pt x="8579" y="8200"/>
                      <a:pt x="8597" y="8164"/>
                    </a:cubicBezTo>
                    <a:cubicBezTo>
                      <a:pt x="8704" y="8179"/>
                      <a:pt x="8814" y="8187"/>
                      <a:pt x="8928" y="8187"/>
                    </a:cubicBezTo>
                    <a:cubicBezTo>
                      <a:pt x="9191" y="8187"/>
                      <a:pt x="9471" y="8143"/>
                      <a:pt x="9750" y="8038"/>
                    </a:cubicBezTo>
                    <a:cubicBezTo>
                      <a:pt x="9978" y="7970"/>
                      <a:pt x="9916" y="7653"/>
                      <a:pt x="9695" y="7653"/>
                    </a:cubicBezTo>
                    <a:cubicBezTo>
                      <a:pt x="9673" y="7653"/>
                      <a:pt x="9650" y="7656"/>
                      <a:pt x="9625" y="7662"/>
                    </a:cubicBezTo>
                    <a:cubicBezTo>
                      <a:pt x="9446" y="7697"/>
                      <a:pt x="9275" y="7713"/>
                      <a:pt x="9111" y="7713"/>
                    </a:cubicBezTo>
                    <a:cubicBezTo>
                      <a:pt x="7711" y="7713"/>
                      <a:pt x="6838" y="6527"/>
                      <a:pt x="6367" y="5181"/>
                    </a:cubicBezTo>
                    <a:cubicBezTo>
                      <a:pt x="6417" y="4981"/>
                      <a:pt x="6467" y="4755"/>
                      <a:pt x="6517" y="4605"/>
                    </a:cubicBezTo>
                    <a:cubicBezTo>
                      <a:pt x="6617" y="4254"/>
                      <a:pt x="6918" y="3828"/>
                      <a:pt x="6818" y="3477"/>
                    </a:cubicBezTo>
                    <a:cubicBezTo>
                      <a:pt x="6797" y="3394"/>
                      <a:pt x="6742" y="3345"/>
                      <a:pt x="6667" y="3345"/>
                    </a:cubicBezTo>
                    <a:cubicBezTo>
                      <a:pt x="6651" y="3345"/>
                      <a:pt x="6635" y="3347"/>
                      <a:pt x="6617" y="3352"/>
                    </a:cubicBezTo>
                    <a:cubicBezTo>
                      <a:pt x="6317" y="3427"/>
                      <a:pt x="6166" y="3778"/>
                      <a:pt x="6066" y="4078"/>
                    </a:cubicBezTo>
                    <a:cubicBezTo>
                      <a:pt x="5941" y="3577"/>
                      <a:pt x="5891" y="3076"/>
                      <a:pt x="5866" y="2675"/>
                    </a:cubicBezTo>
                    <a:cubicBezTo>
                      <a:pt x="5815" y="1647"/>
                      <a:pt x="5690" y="620"/>
                      <a:pt x="4788" y="43"/>
                    </a:cubicBezTo>
                    <a:cubicBezTo>
                      <a:pt x="4748" y="13"/>
                      <a:pt x="4706" y="0"/>
                      <a:pt x="4665" y="0"/>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3" name="Google Shape;1683;p68"/>
            <p:cNvGrpSpPr/>
            <p:nvPr/>
          </p:nvGrpSpPr>
          <p:grpSpPr>
            <a:xfrm>
              <a:off x="1666018" y="2586912"/>
              <a:ext cx="783750" cy="327780"/>
              <a:chOff x="3306210" y="2538780"/>
              <a:chExt cx="798441" cy="333925"/>
            </a:xfrm>
          </p:grpSpPr>
          <p:sp>
            <p:nvSpPr>
              <p:cNvPr id="1684" name="Google Shape;1684;p68"/>
              <p:cNvSpPr/>
              <p:nvPr/>
            </p:nvSpPr>
            <p:spPr>
              <a:xfrm>
                <a:off x="3319507" y="2538780"/>
                <a:ext cx="211205" cy="242323"/>
              </a:xfrm>
              <a:custGeom>
                <a:rect b="b" l="l" r="r" t="t"/>
                <a:pathLst>
                  <a:path extrusionOk="0" h="10497" w="9149">
                    <a:moveTo>
                      <a:pt x="8321" y="1"/>
                    </a:moveTo>
                    <a:cubicBezTo>
                      <a:pt x="6141" y="26"/>
                      <a:pt x="4161" y="2382"/>
                      <a:pt x="2933" y="3986"/>
                    </a:cubicBezTo>
                    <a:cubicBezTo>
                      <a:pt x="1705" y="5590"/>
                      <a:pt x="0" y="7920"/>
                      <a:pt x="351" y="10051"/>
                    </a:cubicBezTo>
                    <a:cubicBezTo>
                      <a:pt x="414" y="10346"/>
                      <a:pt x="688" y="10497"/>
                      <a:pt x="959" y="10497"/>
                    </a:cubicBezTo>
                    <a:cubicBezTo>
                      <a:pt x="1125" y="10497"/>
                      <a:pt x="1290" y="10441"/>
                      <a:pt x="1404" y="10326"/>
                    </a:cubicBezTo>
                    <a:cubicBezTo>
                      <a:pt x="2632" y="9073"/>
                      <a:pt x="3058" y="7043"/>
                      <a:pt x="4061" y="5590"/>
                    </a:cubicBezTo>
                    <a:cubicBezTo>
                      <a:pt x="5188" y="3910"/>
                      <a:pt x="6792" y="2031"/>
                      <a:pt x="8622" y="1128"/>
                    </a:cubicBezTo>
                    <a:cubicBezTo>
                      <a:pt x="9148" y="853"/>
                      <a:pt x="8873" y="1"/>
                      <a:pt x="8321" y="1"/>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68"/>
              <p:cNvSpPr/>
              <p:nvPr/>
            </p:nvSpPr>
            <p:spPr>
              <a:xfrm>
                <a:off x="3306210" y="2802549"/>
                <a:ext cx="38783" cy="63807"/>
              </a:xfrm>
              <a:custGeom>
                <a:rect b="b" l="l" r="r" t="t"/>
                <a:pathLst>
                  <a:path extrusionOk="0" h="2764" w="1680">
                    <a:moveTo>
                      <a:pt x="924" y="1"/>
                    </a:moveTo>
                    <a:cubicBezTo>
                      <a:pt x="659" y="1"/>
                      <a:pt x="348" y="173"/>
                      <a:pt x="301" y="454"/>
                    </a:cubicBezTo>
                    <a:cubicBezTo>
                      <a:pt x="226" y="1006"/>
                      <a:pt x="0" y="1733"/>
                      <a:pt x="175" y="2284"/>
                    </a:cubicBezTo>
                    <a:cubicBezTo>
                      <a:pt x="273" y="2612"/>
                      <a:pt x="529" y="2764"/>
                      <a:pt x="794" y="2764"/>
                    </a:cubicBezTo>
                    <a:cubicBezTo>
                      <a:pt x="1074" y="2764"/>
                      <a:pt x="1363" y="2593"/>
                      <a:pt x="1479" y="2284"/>
                    </a:cubicBezTo>
                    <a:cubicBezTo>
                      <a:pt x="1679" y="1783"/>
                      <a:pt x="1529" y="1131"/>
                      <a:pt x="1504" y="605"/>
                    </a:cubicBezTo>
                    <a:cubicBezTo>
                      <a:pt x="1479" y="304"/>
                      <a:pt x="1278" y="53"/>
                      <a:pt x="977" y="3"/>
                    </a:cubicBezTo>
                    <a:cubicBezTo>
                      <a:pt x="960" y="2"/>
                      <a:pt x="942" y="1"/>
                      <a:pt x="924" y="1"/>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8"/>
              <p:cNvSpPr/>
              <p:nvPr/>
            </p:nvSpPr>
            <p:spPr>
              <a:xfrm>
                <a:off x="3890999" y="2543327"/>
                <a:ext cx="187612" cy="239715"/>
              </a:xfrm>
              <a:custGeom>
                <a:rect b="b" l="l" r="r" t="t"/>
                <a:pathLst>
                  <a:path extrusionOk="0" h="10384" w="8127">
                    <a:moveTo>
                      <a:pt x="584" y="1"/>
                    </a:moveTo>
                    <a:cubicBezTo>
                      <a:pt x="255" y="1"/>
                      <a:pt x="0" y="463"/>
                      <a:pt x="382" y="631"/>
                    </a:cubicBezTo>
                    <a:cubicBezTo>
                      <a:pt x="2312" y="1508"/>
                      <a:pt x="3666" y="3713"/>
                      <a:pt x="4643" y="5518"/>
                    </a:cubicBezTo>
                    <a:cubicBezTo>
                      <a:pt x="5420" y="6972"/>
                      <a:pt x="5846" y="9077"/>
                      <a:pt x="7074" y="10205"/>
                    </a:cubicBezTo>
                    <a:cubicBezTo>
                      <a:pt x="7198" y="10328"/>
                      <a:pt x="7350" y="10384"/>
                      <a:pt x="7500" y="10384"/>
                    </a:cubicBezTo>
                    <a:cubicBezTo>
                      <a:pt x="7807" y="10384"/>
                      <a:pt x="8102" y="10149"/>
                      <a:pt x="8102" y="9779"/>
                    </a:cubicBezTo>
                    <a:cubicBezTo>
                      <a:pt x="8127" y="7774"/>
                      <a:pt x="6398" y="5342"/>
                      <a:pt x="5270" y="3738"/>
                    </a:cubicBezTo>
                    <a:cubicBezTo>
                      <a:pt x="4142" y="2134"/>
                      <a:pt x="2688" y="305"/>
                      <a:pt x="633" y="4"/>
                    </a:cubicBezTo>
                    <a:cubicBezTo>
                      <a:pt x="617" y="2"/>
                      <a:pt x="600" y="1"/>
                      <a:pt x="584" y="1"/>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68"/>
              <p:cNvSpPr/>
              <p:nvPr/>
            </p:nvSpPr>
            <p:spPr>
              <a:xfrm>
                <a:off x="4067599" y="2820001"/>
                <a:ext cx="37051" cy="52703"/>
              </a:xfrm>
              <a:custGeom>
                <a:rect b="b" l="l" r="r" t="t"/>
                <a:pathLst>
                  <a:path extrusionOk="0" h="2283" w="1605">
                    <a:moveTo>
                      <a:pt x="746" y="0"/>
                    </a:moveTo>
                    <a:cubicBezTo>
                      <a:pt x="691" y="0"/>
                      <a:pt x="634" y="8"/>
                      <a:pt x="577" y="24"/>
                    </a:cubicBezTo>
                    <a:cubicBezTo>
                      <a:pt x="251" y="124"/>
                      <a:pt x="1" y="500"/>
                      <a:pt x="126" y="826"/>
                    </a:cubicBezTo>
                    <a:cubicBezTo>
                      <a:pt x="226" y="1152"/>
                      <a:pt x="226" y="1327"/>
                      <a:pt x="251" y="1653"/>
                    </a:cubicBezTo>
                    <a:cubicBezTo>
                      <a:pt x="276" y="1979"/>
                      <a:pt x="477" y="2230"/>
                      <a:pt x="803" y="2280"/>
                    </a:cubicBezTo>
                    <a:cubicBezTo>
                      <a:pt x="822" y="2281"/>
                      <a:pt x="841" y="2282"/>
                      <a:pt x="860" y="2282"/>
                    </a:cubicBezTo>
                    <a:cubicBezTo>
                      <a:pt x="1144" y="2282"/>
                      <a:pt x="1434" y="2110"/>
                      <a:pt x="1504" y="1829"/>
                    </a:cubicBezTo>
                    <a:cubicBezTo>
                      <a:pt x="1605" y="1403"/>
                      <a:pt x="1529" y="901"/>
                      <a:pt x="1379" y="475"/>
                    </a:cubicBezTo>
                    <a:cubicBezTo>
                      <a:pt x="1274" y="203"/>
                      <a:pt x="1029" y="0"/>
                      <a:pt x="746" y="0"/>
                    </a:cubicBezTo>
                    <a:close/>
                  </a:path>
                </a:pathLst>
              </a:custGeom>
              <a:solidFill>
                <a:srgbClr val="FFFFFF">
                  <a:alpha val="397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88" name="Google Shape;1688;p68"/>
          <p:cNvGrpSpPr/>
          <p:nvPr/>
        </p:nvGrpSpPr>
        <p:grpSpPr>
          <a:xfrm>
            <a:off x="3364703" y="9095941"/>
            <a:ext cx="718720" cy="770130"/>
            <a:chOff x="1676646" y="3655818"/>
            <a:chExt cx="742863" cy="796000"/>
          </a:xfrm>
        </p:grpSpPr>
        <p:sp>
          <p:nvSpPr>
            <p:cNvPr id="1689" name="Google Shape;1689;p68"/>
            <p:cNvSpPr/>
            <p:nvPr/>
          </p:nvSpPr>
          <p:spPr>
            <a:xfrm>
              <a:off x="1787948" y="3752595"/>
              <a:ext cx="557731" cy="466365"/>
            </a:xfrm>
            <a:custGeom>
              <a:rect b="b" l="l" r="r" t="t"/>
              <a:pathLst>
                <a:path extrusionOk="0" h="20581" w="24613">
                  <a:moveTo>
                    <a:pt x="19722" y="1"/>
                  </a:moveTo>
                  <a:cubicBezTo>
                    <a:pt x="19659" y="1"/>
                    <a:pt x="19602" y="2"/>
                    <a:pt x="19550" y="4"/>
                  </a:cubicBezTo>
                  <a:cubicBezTo>
                    <a:pt x="18522" y="80"/>
                    <a:pt x="11028" y="1684"/>
                    <a:pt x="11028" y="1684"/>
                  </a:cubicBezTo>
                  <a:lnTo>
                    <a:pt x="1579" y="1809"/>
                  </a:lnTo>
                  <a:lnTo>
                    <a:pt x="1" y="8902"/>
                  </a:lnTo>
                  <a:lnTo>
                    <a:pt x="1028" y="13188"/>
                  </a:lnTo>
                  <a:lnTo>
                    <a:pt x="4988" y="17423"/>
                  </a:lnTo>
                  <a:lnTo>
                    <a:pt x="4988" y="18877"/>
                  </a:lnTo>
                  <a:cubicBezTo>
                    <a:pt x="4988" y="18877"/>
                    <a:pt x="5397" y="20385"/>
                    <a:pt x="6895" y="20385"/>
                  </a:cubicBezTo>
                  <a:cubicBezTo>
                    <a:pt x="7013" y="20385"/>
                    <a:pt x="7137" y="20376"/>
                    <a:pt x="7269" y="20355"/>
                  </a:cubicBezTo>
                  <a:cubicBezTo>
                    <a:pt x="8428" y="20162"/>
                    <a:pt x="9184" y="19607"/>
                    <a:pt x="9929" y="19607"/>
                  </a:cubicBezTo>
                  <a:cubicBezTo>
                    <a:pt x="10343" y="19607"/>
                    <a:pt x="10754" y="19779"/>
                    <a:pt x="11229" y="20280"/>
                  </a:cubicBezTo>
                  <a:cubicBezTo>
                    <a:pt x="11432" y="20491"/>
                    <a:pt x="11806" y="20581"/>
                    <a:pt x="12294" y="20581"/>
                  </a:cubicBezTo>
                  <a:cubicBezTo>
                    <a:pt x="14989" y="20581"/>
                    <a:pt x="21154" y="17849"/>
                    <a:pt x="21154" y="17849"/>
                  </a:cubicBezTo>
                  <a:lnTo>
                    <a:pt x="24211" y="12987"/>
                  </a:lnTo>
                  <a:lnTo>
                    <a:pt x="24537" y="6045"/>
                  </a:lnTo>
                  <a:cubicBezTo>
                    <a:pt x="24537" y="6045"/>
                    <a:pt x="24612" y="857"/>
                    <a:pt x="24261" y="631"/>
                  </a:cubicBezTo>
                  <a:cubicBezTo>
                    <a:pt x="23952" y="440"/>
                    <a:pt x="20925" y="1"/>
                    <a:pt x="19722" y="1"/>
                  </a:cubicBezTo>
                  <a:close/>
                </a:path>
              </a:pathLst>
            </a:custGeom>
            <a:solidFill>
              <a:srgbClr val="9DE2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68"/>
            <p:cNvSpPr/>
            <p:nvPr/>
          </p:nvSpPr>
          <p:spPr>
            <a:xfrm>
              <a:off x="1676646" y="3655818"/>
              <a:ext cx="742863" cy="796000"/>
            </a:xfrm>
            <a:custGeom>
              <a:rect b="b" l="l" r="r" t="t"/>
              <a:pathLst>
                <a:path extrusionOk="0" h="35128" w="32783">
                  <a:moveTo>
                    <a:pt x="29332" y="1"/>
                  </a:moveTo>
                  <a:cubicBezTo>
                    <a:pt x="28443" y="1"/>
                    <a:pt x="27511" y="341"/>
                    <a:pt x="26742" y="992"/>
                  </a:cubicBezTo>
                  <a:cubicBezTo>
                    <a:pt x="25596" y="1980"/>
                    <a:pt x="23281" y="2579"/>
                    <a:pt x="21493" y="2579"/>
                  </a:cubicBezTo>
                  <a:cubicBezTo>
                    <a:pt x="21013" y="2579"/>
                    <a:pt x="20572" y="2536"/>
                    <a:pt x="20201" y="2446"/>
                  </a:cubicBezTo>
                  <a:cubicBezTo>
                    <a:pt x="19756" y="2346"/>
                    <a:pt x="19280" y="2308"/>
                    <a:pt x="18816" y="2308"/>
                  </a:cubicBezTo>
                  <a:cubicBezTo>
                    <a:pt x="17424" y="2308"/>
                    <a:pt x="16141" y="2646"/>
                    <a:pt x="16141" y="2646"/>
                  </a:cubicBezTo>
                  <a:cubicBezTo>
                    <a:pt x="16141" y="2646"/>
                    <a:pt x="14202" y="3059"/>
                    <a:pt x="12565" y="3059"/>
                  </a:cubicBezTo>
                  <a:cubicBezTo>
                    <a:pt x="11992" y="3059"/>
                    <a:pt x="11456" y="3008"/>
                    <a:pt x="11053" y="2872"/>
                  </a:cubicBezTo>
                  <a:cubicBezTo>
                    <a:pt x="9959" y="2507"/>
                    <a:pt x="9130" y="1951"/>
                    <a:pt x="8275" y="1951"/>
                  </a:cubicBezTo>
                  <a:cubicBezTo>
                    <a:pt x="7895" y="1951"/>
                    <a:pt x="7509" y="2060"/>
                    <a:pt x="7093" y="2346"/>
                  </a:cubicBezTo>
                  <a:cubicBezTo>
                    <a:pt x="5740" y="3273"/>
                    <a:pt x="5639" y="3599"/>
                    <a:pt x="3960" y="4000"/>
                  </a:cubicBezTo>
                  <a:cubicBezTo>
                    <a:pt x="2306" y="4426"/>
                    <a:pt x="1253" y="5980"/>
                    <a:pt x="1354" y="7233"/>
                  </a:cubicBezTo>
                  <a:cubicBezTo>
                    <a:pt x="1479" y="8486"/>
                    <a:pt x="0" y="11719"/>
                    <a:pt x="953" y="12646"/>
                  </a:cubicBezTo>
                  <a:cubicBezTo>
                    <a:pt x="1880" y="13574"/>
                    <a:pt x="1780" y="14727"/>
                    <a:pt x="1679" y="16080"/>
                  </a:cubicBezTo>
                  <a:cubicBezTo>
                    <a:pt x="1579" y="17433"/>
                    <a:pt x="1153" y="19714"/>
                    <a:pt x="3033" y="20341"/>
                  </a:cubicBezTo>
                  <a:cubicBezTo>
                    <a:pt x="4913" y="20967"/>
                    <a:pt x="4913" y="20441"/>
                    <a:pt x="5639" y="21594"/>
                  </a:cubicBezTo>
                  <a:cubicBezTo>
                    <a:pt x="5870" y="21960"/>
                    <a:pt x="6205" y="22063"/>
                    <a:pt x="6571" y="22063"/>
                  </a:cubicBezTo>
                  <a:cubicBezTo>
                    <a:pt x="7043" y="22063"/>
                    <a:pt x="7567" y="21892"/>
                    <a:pt x="7989" y="21892"/>
                  </a:cubicBezTo>
                  <a:cubicBezTo>
                    <a:pt x="8269" y="21892"/>
                    <a:pt x="8503" y="21968"/>
                    <a:pt x="8647" y="22220"/>
                  </a:cubicBezTo>
                  <a:cubicBezTo>
                    <a:pt x="9027" y="22890"/>
                    <a:pt x="9564" y="23899"/>
                    <a:pt x="10031" y="23899"/>
                  </a:cubicBezTo>
                  <a:cubicBezTo>
                    <a:pt x="10211" y="23899"/>
                    <a:pt x="10380" y="23750"/>
                    <a:pt x="10527" y="23373"/>
                  </a:cubicBezTo>
                  <a:cubicBezTo>
                    <a:pt x="11053" y="22020"/>
                    <a:pt x="9374" y="21794"/>
                    <a:pt x="9900" y="20667"/>
                  </a:cubicBezTo>
                  <a:cubicBezTo>
                    <a:pt x="10426" y="19514"/>
                    <a:pt x="10201" y="18687"/>
                    <a:pt x="9173" y="17433"/>
                  </a:cubicBezTo>
                  <a:cubicBezTo>
                    <a:pt x="8121" y="16180"/>
                    <a:pt x="6667" y="14927"/>
                    <a:pt x="7093" y="13373"/>
                  </a:cubicBezTo>
                  <a:cubicBezTo>
                    <a:pt x="7494" y="11819"/>
                    <a:pt x="8020" y="11293"/>
                    <a:pt x="7293" y="10140"/>
                  </a:cubicBezTo>
                  <a:cubicBezTo>
                    <a:pt x="6567" y="9012"/>
                    <a:pt x="7193" y="7960"/>
                    <a:pt x="8121" y="7433"/>
                  </a:cubicBezTo>
                  <a:cubicBezTo>
                    <a:pt x="8680" y="7139"/>
                    <a:pt x="9594" y="6801"/>
                    <a:pt x="10481" y="6801"/>
                  </a:cubicBezTo>
                  <a:cubicBezTo>
                    <a:pt x="11105" y="6801"/>
                    <a:pt x="11715" y="6968"/>
                    <a:pt x="12181" y="7433"/>
                  </a:cubicBezTo>
                  <a:cubicBezTo>
                    <a:pt x="12714" y="7966"/>
                    <a:pt x="13509" y="8167"/>
                    <a:pt x="14315" y="8167"/>
                  </a:cubicBezTo>
                  <a:cubicBezTo>
                    <a:pt x="15251" y="8167"/>
                    <a:pt x="16201" y="7896"/>
                    <a:pt x="16767" y="7559"/>
                  </a:cubicBezTo>
                  <a:cubicBezTo>
                    <a:pt x="17795" y="6932"/>
                    <a:pt x="19875" y="6707"/>
                    <a:pt x="19875" y="6707"/>
                  </a:cubicBezTo>
                  <a:cubicBezTo>
                    <a:pt x="19875" y="6707"/>
                    <a:pt x="20464" y="6770"/>
                    <a:pt x="21230" y="6770"/>
                  </a:cubicBezTo>
                  <a:cubicBezTo>
                    <a:pt x="22202" y="6770"/>
                    <a:pt x="23460" y="6668"/>
                    <a:pt x="24161" y="6205"/>
                  </a:cubicBezTo>
                  <a:cubicBezTo>
                    <a:pt x="24993" y="5639"/>
                    <a:pt x="25726" y="5173"/>
                    <a:pt x="26432" y="5173"/>
                  </a:cubicBezTo>
                  <a:cubicBezTo>
                    <a:pt x="26790" y="5173"/>
                    <a:pt x="27140" y="5292"/>
                    <a:pt x="27494" y="5579"/>
                  </a:cubicBezTo>
                  <a:cubicBezTo>
                    <a:pt x="28522" y="6406"/>
                    <a:pt x="26642" y="9012"/>
                    <a:pt x="27369" y="10466"/>
                  </a:cubicBezTo>
                  <a:cubicBezTo>
                    <a:pt x="28096" y="11920"/>
                    <a:pt x="29048" y="13073"/>
                    <a:pt x="28096" y="14426"/>
                  </a:cubicBezTo>
                  <a:cubicBezTo>
                    <a:pt x="27168" y="15779"/>
                    <a:pt x="25715" y="17634"/>
                    <a:pt x="25815" y="18787"/>
                  </a:cubicBezTo>
                  <a:cubicBezTo>
                    <a:pt x="25915" y="19940"/>
                    <a:pt x="25815" y="20867"/>
                    <a:pt x="23309" y="21594"/>
                  </a:cubicBezTo>
                  <a:cubicBezTo>
                    <a:pt x="20827" y="22321"/>
                    <a:pt x="18747" y="21494"/>
                    <a:pt x="18020" y="22546"/>
                  </a:cubicBezTo>
                  <a:cubicBezTo>
                    <a:pt x="17294" y="23574"/>
                    <a:pt x="15514" y="22947"/>
                    <a:pt x="15213" y="24100"/>
                  </a:cubicBezTo>
                  <a:cubicBezTo>
                    <a:pt x="14888" y="25228"/>
                    <a:pt x="16441" y="26807"/>
                    <a:pt x="16040" y="29088"/>
                  </a:cubicBezTo>
                  <a:cubicBezTo>
                    <a:pt x="16040" y="29088"/>
                    <a:pt x="15414" y="31694"/>
                    <a:pt x="16040" y="32521"/>
                  </a:cubicBezTo>
                  <a:cubicBezTo>
                    <a:pt x="16667" y="33348"/>
                    <a:pt x="15715" y="35128"/>
                    <a:pt x="16767" y="35128"/>
                  </a:cubicBezTo>
                  <a:cubicBezTo>
                    <a:pt x="17795" y="35128"/>
                    <a:pt x="17068" y="33348"/>
                    <a:pt x="17695" y="32847"/>
                  </a:cubicBezTo>
                  <a:cubicBezTo>
                    <a:pt x="18321" y="32321"/>
                    <a:pt x="18421" y="29514"/>
                    <a:pt x="19048" y="28987"/>
                  </a:cubicBezTo>
                  <a:cubicBezTo>
                    <a:pt x="19675" y="28461"/>
                    <a:pt x="22281" y="28987"/>
                    <a:pt x="22908" y="28060"/>
                  </a:cubicBezTo>
                  <a:cubicBezTo>
                    <a:pt x="23534" y="27108"/>
                    <a:pt x="23835" y="26907"/>
                    <a:pt x="25289" y="26481"/>
                  </a:cubicBezTo>
                  <a:cubicBezTo>
                    <a:pt x="26742" y="26080"/>
                    <a:pt x="27795" y="25128"/>
                    <a:pt x="28221" y="23474"/>
                  </a:cubicBezTo>
                  <a:cubicBezTo>
                    <a:pt x="28622" y="21794"/>
                    <a:pt x="29148" y="21794"/>
                    <a:pt x="30301" y="20240"/>
                  </a:cubicBezTo>
                  <a:cubicBezTo>
                    <a:pt x="31429" y="18687"/>
                    <a:pt x="32156" y="17759"/>
                    <a:pt x="31755" y="16281"/>
                  </a:cubicBezTo>
                  <a:cubicBezTo>
                    <a:pt x="31329" y="14827"/>
                    <a:pt x="30928" y="14426"/>
                    <a:pt x="31755" y="12747"/>
                  </a:cubicBezTo>
                  <a:cubicBezTo>
                    <a:pt x="32582" y="11093"/>
                    <a:pt x="32482" y="10040"/>
                    <a:pt x="32281" y="8286"/>
                  </a:cubicBezTo>
                  <a:cubicBezTo>
                    <a:pt x="32056" y="6506"/>
                    <a:pt x="31228" y="5879"/>
                    <a:pt x="31655" y="4727"/>
                  </a:cubicBezTo>
                  <a:cubicBezTo>
                    <a:pt x="32056" y="3599"/>
                    <a:pt x="32782" y="2145"/>
                    <a:pt x="31529" y="892"/>
                  </a:cubicBezTo>
                  <a:cubicBezTo>
                    <a:pt x="30940" y="290"/>
                    <a:pt x="30154" y="1"/>
                    <a:pt x="29332" y="1"/>
                  </a:cubicBezTo>
                  <a:close/>
                </a:path>
              </a:pathLst>
            </a:custGeom>
            <a:solidFill>
              <a:srgbClr val="5BCE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1" name="Google Shape;1691;p68"/>
            <p:cNvGrpSpPr/>
            <p:nvPr/>
          </p:nvGrpSpPr>
          <p:grpSpPr>
            <a:xfrm>
              <a:off x="1708597" y="3677889"/>
              <a:ext cx="683251" cy="716562"/>
              <a:chOff x="3349586" y="3650207"/>
              <a:chExt cx="696059" cy="729994"/>
            </a:xfrm>
          </p:grpSpPr>
          <p:sp>
            <p:nvSpPr>
              <p:cNvPr id="1692" name="Google Shape;1692;p68"/>
              <p:cNvSpPr/>
              <p:nvPr/>
            </p:nvSpPr>
            <p:spPr>
              <a:xfrm>
                <a:off x="3992596" y="3976906"/>
                <a:ext cx="46101" cy="83868"/>
              </a:xfrm>
              <a:custGeom>
                <a:rect b="b" l="l" r="r" t="t"/>
                <a:pathLst>
                  <a:path extrusionOk="0" h="3633" w="1997">
                    <a:moveTo>
                      <a:pt x="1119" y="0"/>
                    </a:moveTo>
                    <a:cubicBezTo>
                      <a:pt x="806" y="0"/>
                      <a:pt x="468" y="328"/>
                      <a:pt x="518" y="711"/>
                    </a:cubicBezTo>
                    <a:cubicBezTo>
                      <a:pt x="643" y="1338"/>
                      <a:pt x="493" y="1965"/>
                      <a:pt x="242" y="2541"/>
                    </a:cubicBezTo>
                    <a:cubicBezTo>
                      <a:pt x="1" y="3110"/>
                      <a:pt x="472" y="3632"/>
                      <a:pt x="936" y="3632"/>
                    </a:cubicBezTo>
                    <a:cubicBezTo>
                      <a:pt x="1146" y="3632"/>
                      <a:pt x="1355" y="3525"/>
                      <a:pt x="1495" y="3268"/>
                    </a:cubicBezTo>
                    <a:cubicBezTo>
                      <a:pt x="1997" y="2315"/>
                      <a:pt x="1971" y="1263"/>
                      <a:pt x="1520" y="285"/>
                    </a:cubicBezTo>
                    <a:cubicBezTo>
                      <a:pt x="1428" y="84"/>
                      <a:pt x="1276" y="0"/>
                      <a:pt x="1119"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68"/>
              <p:cNvSpPr/>
              <p:nvPr/>
            </p:nvSpPr>
            <p:spPr>
              <a:xfrm>
                <a:off x="3973112" y="4063059"/>
                <a:ext cx="30288" cy="27725"/>
              </a:xfrm>
              <a:custGeom>
                <a:rect b="b" l="l" r="r" t="t"/>
                <a:pathLst>
                  <a:path extrusionOk="0" h="1201" w="1312">
                    <a:moveTo>
                      <a:pt x="762" y="1"/>
                    </a:moveTo>
                    <a:cubicBezTo>
                      <a:pt x="604" y="1"/>
                      <a:pt x="443" y="79"/>
                      <a:pt x="359" y="213"/>
                    </a:cubicBezTo>
                    <a:cubicBezTo>
                      <a:pt x="259" y="363"/>
                      <a:pt x="184" y="513"/>
                      <a:pt x="109" y="689"/>
                    </a:cubicBezTo>
                    <a:cubicBezTo>
                      <a:pt x="0" y="977"/>
                      <a:pt x="282" y="1201"/>
                      <a:pt x="551" y="1201"/>
                    </a:cubicBezTo>
                    <a:cubicBezTo>
                      <a:pt x="655" y="1201"/>
                      <a:pt x="758" y="1167"/>
                      <a:pt x="836" y="1090"/>
                    </a:cubicBezTo>
                    <a:cubicBezTo>
                      <a:pt x="961" y="989"/>
                      <a:pt x="1061" y="839"/>
                      <a:pt x="1161" y="689"/>
                    </a:cubicBezTo>
                    <a:cubicBezTo>
                      <a:pt x="1312" y="488"/>
                      <a:pt x="1186" y="162"/>
                      <a:pt x="986" y="62"/>
                    </a:cubicBezTo>
                    <a:cubicBezTo>
                      <a:pt x="919" y="20"/>
                      <a:pt x="841" y="1"/>
                      <a:pt x="76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68"/>
              <p:cNvSpPr/>
              <p:nvPr/>
            </p:nvSpPr>
            <p:spPr>
              <a:xfrm>
                <a:off x="4013788" y="3796543"/>
                <a:ext cx="31280" cy="67639"/>
              </a:xfrm>
              <a:custGeom>
                <a:rect b="b" l="l" r="r" t="t"/>
                <a:pathLst>
                  <a:path extrusionOk="0" h="2930" w="1355">
                    <a:moveTo>
                      <a:pt x="350" y="0"/>
                    </a:moveTo>
                    <a:cubicBezTo>
                      <a:pt x="184" y="0"/>
                      <a:pt x="10" y="119"/>
                      <a:pt x="26" y="304"/>
                    </a:cubicBezTo>
                    <a:cubicBezTo>
                      <a:pt x="76" y="981"/>
                      <a:pt x="26" y="1632"/>
                      <a:pt x="1" y="2309"/>
                    </a:cubicBezTo>
                    <a:cubicBezTo>
                      <a:pt x="1" y="2728"/>
                      <a:pt x="341" y="2929"/>
                      <a:pt x="675" y="2929"/>
                    </a:cubicBezTo>
                    <a:cubicBezTo>
                      <a:pt x="1018" y="2929"/>
                      <a:pt x="1355" y="2716"/>
                      <a:pt x="1304" y="2309"/>
                    </a:cubicBezTo>
                    <a:cubicBezTo>
                      <a:pt x="1204" y="1532"/>
                      <a:pt x="953" y="855"/>
                      <a:pt x="602" y="153"/>
                    </a:cubicBezTo>
                    <a:cubicBezTo>
                      <a:pt x="554" y="47"/>
                      <a:pt x="454" y="0"/>
                      <a:pt x="350"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8"/>
              <p:cNvSpPr/>
              <p:nvPr/>
            </p:nvSpPr>
            <p:spPr>
              <a:xfrm>
                <a:off x="3974451" y="3650207"/>
                <a:ext cx="50949" cy="35274"/>
              </a:xfrm>
              <a:custGeom>
                <a:rect b="b" l="l" r="r" t="t"/>
                <a:pathLst>
                  <a:path extrusionOk="0" h="1528" w="2207">
                    <a:moveTo>
                      <a:pt x="779" y="0"/>
                    </a:moveTo>
                    <a:cubicBezTo>
                      <a:pt x="651" y="0"/>
                      <a:pt x="523" y="16"/>
                      <a:pt x="402" y="51"/>
                    </a:cubicBezTo>
                    <a:cubicBezTo>
                      <a:pt x="176" y="126"/>
                      <a:pt x="1" y="352"/>
                      <a:pt x="1" y="603"/>
                    </a:cubicBezTo>
                    <a:cubicBezTo>
                      <a:pt x="1" y="878"/>
                      <a:pt x="176" y="1054"/>
                      <a:pt x="402" y="1154"/>
                    </a:cubicBezTo>
                    <a:cubicBezTo>
                      <a:pt x="502" y="1179"/>
                      <a:pt x="702" y="1229"/>
                      <a:pt x="853" y="1279"/>
                    </a:cubicBezTo>
                    <a:cubicBezTo>
                      <a:pt x="953" y="1330"/>
                      <a:pt x="1028" y="1380"/>
                      <a:pt x="1179" y="1455"/>
                    </a:cubicBezTo>
                    <a:cubicBezTo>
                      <a:pt x="1281" y="1501"/>
                      <a:pt x="1393" y="1527"/>
                      <a:pt x="1505" y="1527"/>
                    </a:cubicBezTo>
                    <a:cubicBezTo>
                      <a:pt x="1694" y="1527"/>
                      <a:pt x="1879" y="1453"/>
                      <a:pt x="2006" y="1279"/>
                    </a:cubicBezTo>
                    <a:cubicBezTo>
                      <a:pt x="2181" y="1054"/>
                      <a:pt x="2206" y="653"/>
                      <a:pt x="1955" y="427"/>
                    </a:cubicBezTo>
                    <a:cubicBezTo>
                      <a:pt x="1647" y="177"/>
                      <a:pt x="1206" y="0"/>
                      <a:pt x="779"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8"/>
              <p:cNvSpPr/>
              <p:nvPr/>
            </p:nvSpPr>
            <p:spPr>
              <a:xfrm>
                <a:off x="4023622" y="3684280"/>
                <a:ext cx="22023" cy="25809"/>
              </a:xfrm>
              <a:custGeom>
                <a:rect b="b" l="l" r="r" t="t"/>
                <a:pathLst>
                  <a:path extrusionOk="0" h="1118" w="954">
                    <a:moveTo>
                      <a:pt x="428" y="1"/>
                    </a:moveTo>
                    <a:cubicBezTo>
                      <a:pt x="411" y="1"/>
                      <a:pt x="394" y="2"/>
                      <a:pt x="377" y="4"/>
                    </a:cubicBezTo>
                    <a:cubicBezTo>
                      <a:pt x="201" y="29"/>
                      <a:pt x="1" y="204"/>
                      <a:pt x="26" y="405"/>
                    </a:cubicBezTo>
                    <a:cubicBezTo>
                      <a:pt x="26" y="530"/>
                      <a:pt x="51" y="681"/>
                      <a:pt x="76" y="806"/>
                    </a:cubicBezTo>
                    <a:cubicBezTo>
                      <a:pt x="119" y="998"/>
                      <a:pt x="325" y="1118"/>
                      <a:pt x="510" y="1118"/>
                    </a:cubicBezTo>
                    <a:cubicBezTo>
                      <a:pt x="542" y="1118"/>
                      <a:pt x="573" y="1114"/>
                      <a:pt x="602" y="1107"/>
                    </a:cubicBezTo>
                    <a:cubicBezTo>
                      <a:pt x="853" y="1031"/>
                      <a:pt x="953" y="806"/>
                      <a:pt x="903" y="555"/>
                    </a:cubicBezTo>
                    <a:cubicBezTo>
                      <a:pt x="903" y="480"/>
                      <a:pt x="878" y="380"/>
                      <a:pt x="828" y="305"/>
                    </a:cubicBezTo>
                    <a:cubicBezTo>
                      <a:pt x="782" y="121"/>
                      <a:pt x="610" y="1"/>
                      <a:pt x="428"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8"/>
              <p:cNvSpPr/>
              <p:nvPr/>
            </p:nvSpPr>
            <p:spPr>
              <a:xfrm>
                <a:off x="3869161" y="3695177"/>
                <a:ext cx="45685" cy="28187"/>
              </a:xfrm>
              <a:custGeom>
                <a:rect b="b" l="l" r="r" t="t"/>
                <a:pathLst>
                  <a:path extrusionOk="0" h="1221" w="1979">
                    <a:moveTo>
                      <a:pt x="1285" y="0"/>
                    </a:moveTo>
                    <a:cubicBezTo>
                      <a:pt x="1212" y="0"/>
                      <a:pt x="1133" y="18"/>
                      <a:pt x="1053" y="58"/>
                    </a:cubicBezTo>
                    <a:cubicBezTo>
                      <a:pt x="802" y="184"/>
                      <a:pt x="552" y="209"/>
                      <a:pt x="326" y="334"/>
                    </a:cubicBezTo>
                    <a:cubicBezTo>
                      <a:pt x="0" y="534"/>
                      <a:pt x="0" y="1136"/>
                      <a:pt x="426" y="1211"/>
                    </a:cubicBezTo>
                    <a:cubicBezTo>
                      <a:pt x="478" y="1218"/>
                      <a:pt x="530" y="1221"/>
                      <a:pt x="582" y="1221"/>
                    </a:cubicBezTo>
                    <a:cubicBezTo>
                      <a:pt x="924" y="1221"/>
                      <a:pt x="1246" y="1081"/>
                      <a:pt x="1529" y="885"/>
                    </a:cubicBezTo>
                    <a:cubicBezTo>
                      <a:pt x="1978" y="607"/>
                      <a:pt x="1715" y="0"/>
                      <a:pt x="1285"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8"/>
              <p:cNvSpPr/>
              <p:nvPr/>
            </p:nvSpPr>
            <p:spPr>
              <a:xfrm>
                <a:off x="3643505" y="3701640"/>
                <a:ext cx="64246" cy="36243"/>
              </a:xfrm>
              <a:custGeom>
                <a:rect b="b" l="l" r="r" t="t"/>
                <a:pathLst>
                  <a:path extrusionOk="0" h="1570" w="2783">
                    <a:moveTo>
                      <a:pt x="1672" y="1"/>
                    </a:moveTo>
                    <a:cubicBezTo>
                      <a:pt x="1555" y="1"/>
                      <a:pt x="1438" y="12"/>
                      <a:pt x="1329" y="29"/>
                    </a:cubicBezTo>
                    <a:cubicBezTo>
                      <a:pt x="953" y="79"/>
                      <a:pt x="627" y="179"/>
                      <a:pt x="352" y="430"/>
                    </a:cubicBezTo>
                    <a:cubicBezTo>
                      <a:pt x="1" y="756"/>
                      <a:pt x="176" y="1407"/>
                      <a:pt x="652" y="1533"/>
                    </a:cubicBezTo>
                    <a:cubicBezTo>
                      <a:pt x="766" y="1559"/>
                      <a:pt x="879" y="1570"/>
                      <a:pt x="993" y="1570"/>
                    </a:cubicBezTo>
                    <a:cubicBezTo>
                      <a:pt x="1205" y="1570"/>
                      <a:pt x="1417" y="1531"/>
                      <a:pt x="1630" y="1482"/>
                    </a:cubicBezTo>
                    <a:cubicBezTo>
                      <a:pt x="1930" y="1432"/>
                      <a:pt x="2206" y="1357"/>
                      <a:pt x="2457" y="1132"/>
                    </a:cubicBezTo>
                    <a:cubicBezTo>
                      <a:pt x="2783" y="856"/>
                      <a:pt x="2632" y="405"/>
                      <a:pt x="2331" y="179"/>
                    </a:cubicBezTo>
                    <a:cubicBezTo>
                      <a:pt x="2148" y="46"/>
                      <a:pt x="1908" y="1"/>
                      <a:pt x="167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8"/>
              <p:cNvSpPr/>
              <p:nvPr/>
            </p:nvSpPr>
            <p:spPr>
              <a:xfrm>
                <a:off x="3723933" y="3700186"/>
                <a:ext cx="26063" cy="22369"/>
              </a:xfrm>
              <a:custGeom>
                <a:rect b="b" l="l" r="r" t="t"/>
                <a:pathLst>
                  <a:path extrusionOk="0" h="969" w="1129">
                    <a:moveTo>
                      <a:pt x="514" y="1"/>
                    </a:moveTo>
                    <a:cubicBezTo>
                      <a:pt x="353" y="1"/>
                      <a:pt x="207" y="79"/>
                      <a:pt x="126" y="242"/>
                    </a:cubicBezTo>
                    <a:cubicBezTo>
                      <a:pt x="0" y="443"/>
                      <a:pt x="50" y="769"/>
                      <a:pt x="301" y="869"/>
                    </a:cubicBezTo>
                    <a:cubicBezTo>
                      <a:pt x="301" y="894"/>
                      <a:pt x="326" y="894"/>
                      <a:pt x="351" y="919"/>
                    </a:cubicBezTo>
                    <a:cubicBezTo>
                      <a:pt x="424" y="951"/>
                      <a:pt x="506" y="968"/>
                      <a:pt x="586" y="968"/>
                    </a:cubicBezTo>
                    <a:cubicBezTo>
                      <a:pt x="754" y="968"/>
                      <a:pt x="918" y="896"/>
                      <a:pt x="1003" y="743"/>
                    </a:cubicBezTo>
                    <a:cubicBezTo>
                      <a:pt x="1128" y="543"/>
                      <a:pt x="1053" y="217"/>
                      <a:pt x="827" y="92"/>
                    </a:cubicBezTo>
                    <a:cubicBezTo>
                      <a:pt x="802" y="92"/>
                      <a:pt x="802" y="67"/>
                      <a:pt x="777" y="67"/>
                    </a:cubicBezTo>
                    <a:cubicBezTo>
                      <a:pt x="690" y="23"/>
                      <a:pt x="600" y="1"/>
                      <a:pt x="514"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8"/>
              <p:cNvSpPr/>
              <p:nvPr/>
            </p:nvSpPr>
            <p:spPr>
              <a:xfrm>
                <a:off x="3474569" y="3701894"/>
                <a:ext cx="49194" cy="29757"/>
              </a:xfrm>
              <a:custGeom>
                <a:rect b="b" l="l" r="r" t="t"/>
                <a:pathLst>
                  <a:path extrusionOk="0" h="1289" w="2131">
                    <a:moveTo>
                      <a:pt x="1277" y="0"/>
                    </a:moveTo>
                    <a:cubicBezTo>
                      <a:pt x="928" y="0"/>
                      <a:pt x="554" y="122"/>
                      <a:pt x="326" y="294"/>
                    </a:cubicBezTo>
                    <a:cubicBezTo>
                      <a:pt x="101" y="444"/>
                      <a:pt x="0" y="695"/>
                      <a:pt x="101" y="945"/>
                    </a:cubicBezTo>
                    <a:cubicBezTo>
                      <a:pt x="185" y="1135"/>
                      <a:pt x="393" y="1289"/>
                      <a:pt x="606" y="1289"/>
                    </a:cubicBezTo>
                    <a:cubicBezTo>
                      <a:pt x="646" y="1289"/>
                      <a:pt x="687" y="1283"/>
                      <a:pt x="727" y="1271"/>
                    </a:cubicBezTo>
                    <a:cubicBezTo>
                      <a:pt x="928" y="1196"/>
                      <a:pt x="1128" y="1096"/>
                      <a:pt x="1329" y="1045"/>
                    </a:cubicBezTo>
                    <a:cubicBezTo>
                      <a:pt x="1554" y="995"/>
                      <a:pt x="1755" y="970"/>
                      <a:pt x="1955" y="820"/>
                    </a:cubicBezTo>
                    <a:cubicBezTo>
                      <a:pt x="2131" y="669"/>
                      <a:pt x="2081" y="394"/>
                      <a:pt x="1955" y="243"/>
                    </a:cubicBezTo>
                    <a:cubicBezTo>
                      <a:pt x="1793" y="70"/>
                      <a:pt x="1542" y="0"/>
                      <a:pt x="1277"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8"/>
              <p:cNvSpPr/>
              <p:nvPr/>
            </p:nvSpPr>
            <p:spPr>
              <a:xfrm>
                <a:off x="3450537" y="3729319"/>
                <a:ext cx="29826" cy="24470"/>
              </a:xfrm>
              <a:custGeom>
                <a:rect b="b" l="l" r="r" t="t"/>
                <a:pathLst>
                  <a:path extrusionOk="0" h="1060" w="1292">
                    <a:moveTo>
                      <a:pt x="735" y="1"/>
                    </a:moveTo>
                    <a:cubicBezTo>
                      <a:pt x="616" y="1"/>
                      <a:pt x="496" y="40"/>
                      <a:pt x="415" y="133"/>
                    </a:cubicBezTo>
                    <a:lnTo>
                      <a:pt x="289" y="309"/>
                    </a:lnTo>
                    <a:cubicBezTo>
                      <a:pt x="1" y="655"/>
                      <a:pt x="258" y="1060"/>
                      <a:pt x="598" y="1060"/>
                    </a:cubicBezTo>
                    <a:cubicBezTo>
                      <a:pt x="701" y="1060"/>
                      <a:pt x="811" y="1023"/>
                      <a:pt x="916" y="935"/>
                    </a:cubicBezTo>
                    <a:cubicBezTo>
                      <a:pt x="991" y="910"/>
                      <a:pt x="1041" y="860"/>
                      <a:pt x="1091" y="810"/>
                    </a:cubicBezTo>
                    <a:cubicBezTo>
                      <a:pt x="1292" y="659"/>
                      <a:pt x="1267" y="309"/>
                      <a:pt x="1091" y="133"/>
                    </a:cubicBezTo>
                    <a:cubicBezTo>
                      <a:pt x="1011" y="53"/>
                      <a:pt x="873" y="1"/>
                      <a:pt x="735"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8"/>
              <p:cNvSpPr/>
              <p:nvPr/>
            </p:nvSpPr>
            <p:spPr>
              <a:xfrm>
                <a:off x="3349586" y="3838742"/>
                <a:ext cx="34166" cy="68332"/>
              </a:xfrm>
              <a:custGeom>
                <a:rect b="b" l="l" r="r" t="t"/>
                <a:pathLst>
                  <a:path extrusionOk="0" h="2960" w="1480">
                    <a:moveTo>
                      <a:pt x="943" y="1"/>
                    </a:moveTo>
                    <a:cubicBezTo>
                      <a:pt x="774" y="1"/>
                      <a:pt x="599" y="83"/>
                      <a:pt x="477" y="255"/>
                    </a:cubicBezTo>
                    <a:cubicBezTo>
                      <a:pt x="251" y="556"/>
                      <a:pt x="176" y="982"/>
                      <a:pt x="126" y="1333"/>
                    </a:cubicBezTo>
                    <a:cubicBezTo>
                      <a:pt x="51" y="1734"/>
                      <a:pt x="1" y="2135"/>
                      <a:pt x="126" y="2536"/>
                    </a:cubicBezTo>
                    <a:cubicBezTo>
                      <a:pt x="204" y="2808"/>
                      <a:pt x="475" y="2959"/>
                      <a:pt x="737" y="2959"/>
                    </a:cubicBezTo>
                    <a:cubicBezTo>
                      <a:pt x="982" y="2959"/>
                      <a:pt x="1218" y="2827"/>
                      <a:pt x="1279" y="2536"/>
                    </a:cubicBezTo>
                    <a:cubicBezTo>
                      <a:pt x="1329" y="2185"/>
                      <a:pt x="1304" y="1859"/>
                      <a:pt x="1329" y="1508"/>
                    </a:cubicBezTo>
                    <a:cubicBezTo>
                      <a:pt x="1354" y="1183"/>
                      <a:pt x="1479" y="832"/>
                      <a:pt x="1454" y="506"/>
                    </a:cubicBezTo>
                    <a:cubicBezTo>
                      <a:pt x="1425" y="178"/>
                      <a:pt x="1191" y="1"/>
                      <a:pt x="943"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8"/>
              <p:cNvSpPr/>
              <p:nvPr/>
            </p:nvSpPr>
            <p:spPr>
              <a:xfrm>
                <a:off x="3368678" y="3913792"/>
                <a:ext cx="20269" cy="24586"/>
              </a:xfrm>
              <a:custGeom>
                <a:rect b="b" l="l" r="r" t="t"/>
                <a:pathLst>
                  <a:path extrusionOk="0" h="1065" w="878">
                    <a:moveTo>
                      <a:pt x="419" y="1"/>
                    </a:moveTo>
                    <a:cubicBezTo>
                      <a:pt x="388" y="1"/>
                      <a:pt x="357" y="4"/>
                      <a:pt x="327" y="12"/>
                    </a:cubicBezTo>
                    <a:cubicBezTo>
                      <a:pt x="101" y="62"/>
                      <a:pt x="1" y="288"/>
                      <a:pt x="26" y="513"/>
                    </a:cubicBezTo>
                    <a:cubicBezTo>
                      <a:pt x="51" y="638"/>
                      <a:pt x="76" y="764"/>
                      <a:pt x="151" y="864"/>
                    </a:cubicBezTo>
                    <a:cubicBezTo>
                      <a:pt x="217" y="1005"/>
                      <a:pt x="332" y="1065"/>
                      <a:pt x="452" y="1065"/>
                    </a:cubicBezTo>
                    <a:cubicBezTo>
                      <a:pt x="651" y="1065"/>
                      <a:pt x="862" y="898"/>
                      <a:pt x="878" y="663"/>
                    </a:cubicBezTo>
                    <a:cubicBezTo>
                      <a:pt x="878" y="538"/>
                      <a:pt x="853" y="413"/>
                      <a:pt x="828" y="288"/>
                    </a:cubicBezTo>
                    <a:cubicBezTo>
                      <a:pt x="785" y="117"/>
                      <a:pt x="597" y="1"/>
                      <a:pt x="419"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8"/>
              <p:cNvSpPr/>
              <p:nvPr/>
            </p:nvSpPr>
            <p:spPr>
              <a:xfrm>
                <a:off x="3393748" y="4047661"/>
                <a:ext cx="60021" cy="41830"/>
              </a:xfrm>
              <a:custGeom>
                <a:rect b="b" l="l" r="r" t="t"/>
                <a:pathLst>
                  <a:path extrusionOk="0" h="1812" w="2600">
                    <a:moveTo>
                      <a:pt x="614" y="1"/>
                    </a:moveTo>
                    <a:cubicBezTo>
                      <a:pt x="241" y="1"/>
                      <a:pt x="0" y="504"/>
                      <a:pt x="268" y="854"/>
                    </a:cubicBezTo>
                    <a:cubicBezTo>
                      <a:pt x="622" y="1275"/>
                      <a:pt x="1230" y="1812"/>
                      <a:pt x="1833" y="1812"/>
                    </a:cubicBezTo>
                    <a:cubicBezTo>
                      <a:pt x="1913" y="1812"/>
                      <a:pt x="1993" y="1802"/>
                      <a:pt x="2073" y="1782"/>
                    </a:cubicBezTo>
                    <a:cubicBezTo>
                      <a:pt x="2524" y="1656"/>
                      <a:pt x="2599" y="1130"/>
                      <a:pt x="2323" y="804"/>
                    </a:cubicBezTo>
                    <a:cubicBezTo>
                      <a:pt x="2148" y="604"/>
                      <a:pt x="1847" y="529"/>
                      <a:pt x="1597" y="428"/>
                    </a:cubicBezTo>
                    <a:cubicBezTo>
                      <a:pt x="1346" y="303"/>
                      <a:pt x="1095" y="203"/>
                      <a:pt x="870" y="78"/>
                    </a:cubicBezTo>
                    <a:cubicBezTo>
                      <a:pt x="781" y="24"/>
                      <a:pt x="694" y="1"/>
                      <a:pt x="614"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8"/>
              <p:cNvSpPr/>
              <p:nvPr/>
            </p:nvSpPr>
            <p:spPr>
              <a:xfrm>
                <a:off x="3447374" y="4080465"/>
                <a:ext cx="24909" cy="20776"/>
              </a:xfrm>
              <a:custGeom>
                <a:rect b="b" l="l" r="r" t="t"/>
                <a:pathLst>
                  <a:path extrusionOk="0" h="900" w="1079">
                    <a:moveTo>
                      <a:pt x="486" y="0"/>
                    </a:moveTo>
                    <a:cubicBezTo>
                      <a:pt x="319" y="0"/>
                      <a:pt x="169" y="90"/>
                      <a:pt x="101" y="261"/>
                    </a:cubicBezTo>
                    <a:cubicBezTo>
                      <a:pt x="0" y="486"/>
                      <a:pt x="126" y="812"/>
                      <a:pt x="376" y="862"/>
                    </a:cubicBezTo>
                    <a:cubicBezTo>
                      <a:pt x="426" y="862"/>
                      <a:pt x="477" y="887"/>
                      <a:pt x="527" y="887"/>
                    </a:cubicBezTo>
                    <a:cubicBezTo>
                      <a:pt x="561" y="896"/>
                      <a:pt x="595" y="900"/>
                      <a:pt x="629" y="900"/>
                    </a:cubicBezTo>
                    <a:cubicBezTo>
                      <a:pt x="792" y="900"/>
                      <a:pt x="941" y="803"/>
                      <a:pt x="1003" y="636"/>
                    </a:cubicBezTo>
                    <a:cubicBezTo>
                      <a:pt x="1078" y="461"/>
                      <a:pt x="1028" y="210"/>
                      <a:pt x="852" y="110"/>
                    </a:cubicBezTo>
                    <a:cubicBezTo>
                      <a:pt x="802" y="110"/>
                      <a:pt x="752" y="85"/>
                      <a:pt x="727" y="60"/>
                    </a:cubicBezTo>
                    <a:cubicBezTo>
                      <a:pt x="647" y="20"/>
                      <a:pt x="565" y="0"/>
                      <a:pt x="486"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8"/>
              <p:cNvSpPr/>
              <p:nvPr/>
            </p:nvSpPr>
            <p:spPr>
              <a:xfrm>
                <a:off x="3502132" y="4052832"/>
                <a:ext cx="32365" cy="24332"/>
              </a:xfrm>
              <a:custGeom>
                <a:rect b="b" l="l" r="r" t="t"/>
                <a:pathLst>
                  <a:path extrusionOk="0" h="1054" w="1402">
                    <a:moveTo>
                      <a:pt x="631" y="0"/>
                    </a:moveTo>
                    <a:cubicBezTo>
                      <a:pt x="304" y="0"/>
                      <a:pt x="0" y="440"/>
                      <a:pt x="310" y="731"/>
                    </a:cubicBezTo>
                    <a:cubicBezTo>
                      <a:pt x="385" y="806"/>
                      <a:pt x="460" y="856"/>
                      <a:pt x="536" y="931"/>
                    </a:cubicBezTo>
                    <a:cubicBezTo>
                      <a:pt x="622" y="1017"/>
                      <a:pt x="718" y="1053"/>
                      <a:pt x="812" y="1053"/>
                    </a:cubicBezTo>
                    <a:cubicBezTo>
                      <a:pt x="1126" y="1053"/>
                      <a:pt x="1402" y="645"/>
                      <a:pt x="1112" y="355"/>
                    </a:cubicBezTo>
                    <a:cubicBezTo>
                      <a:pt x="1037" y="280"/>
                      <a:pt x="987" y="204"/>
                      <a:pt x="912" y="129"/>
                    </a:cubicBezTo>
                    <a:cubicBezTo>
                      <a:pt x="826" y="38"/>
                      <a:pt x="728" y="0"/>
                      <a:pt x="631"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8"/>
              <p:cNvSpPr/>
              <p:nvPr/>
            </p:nvSpPr>
            <p:spPr>
              <a:xfrm>
                <a:off x="3445643" y="3871962"/>
                <a:ext cx="23154" cy="26340"/>
              </a:xfrm>
              <a:custGeom>
                <a:rect b="b" l="l" r="r" t="t"/>
                <a:pathLst>
                  <a:path extrusionOk="0" h="1141" w="1003">
                    <a:moveTo>
                      <a:pt x="501" y="0"/>
                    </a:moveTo>
                    <a:cubicBezTo>
                      <a:pt x="276" y="0"/>
                      <a:pt x="50" y="157"/>
                      <a:pt x="25" y="470"/>
                    </a:cubicBezTo>
                    <a:cubicBezTo>
                      <a:pt x="25" y="546"/>
                      <a:pt x="0" y="596"/>
                      <a:pt x="25" y="671"/>
                    </a:cubicBezTo>
                    <a:cubicBezTo>
                      <a:pt x="50" y="984"/>
                      <a:pt x="276" y="1141"/>
                      <a:pt x="505" y="1141"/>
                    </a:cubicBezTo>
                    <a:cubicBezTo>
                      <a:pt x="733" y="1141"/>
                      <a:pt x="965" y="984"/>
                      <a:pt x="1003" y="671"/>
                    </a:cubicBezTo>
                    <a:cubicBezTo>
                      <a:pt x="1003" y="596"/>
                      <a:pt x="1003" y="546"/>
                      <a:pt x="978" y="470"/>
                    </a:cubicBezTo>
                    <a:cubicBezTo>
                      <a:pt x="953" y="157"/>
                      <a:pt x="727" y="0"/>
                      <a:pt x="501"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8"/>
              <p:cNvSpPr/>
              <p:nvPr/>
            </p:nvSpPr>
            <p:spPr>
              <a:xfrm>
                <a:off x="3844275" y="4182778"/>
                <a:ext cx="76642" cy="43815"/>
              </a:xfrm>
              <a:custGeom>
                <a:rect b="b" l="l" r="r" t="t"/>
                <a:pathLst>
                  <a:path extrusionOk="0" h="1898" w="3320">
                    <a:moveTo>
                      <a:pt x="2501" y="1"/>
                    </a:moveTo>
                    <a:cubicBezTo>
                      <a:pt x="2394" y="1"/>
                      <a:pt x="2285" y="35"/>
                      <a:pt x="2181" y="114"/>
                    </a:cubicBezTo>
                    <a:cubicBezTo>
                      <a:pt x="1730" y="440"/>
                      <a:pt x="1279" y="841"/>
                      <a:pt x="677" y="916"/>
                    </a:cubicBezTo>
                    <a:cubicBezTo>
                      <a:pt x="201" y="966"/>
                      <a:pt x="0" y="1693"/>
                      <a:pt x="577" y="1819"/>
                    </a:cubicBezTo>
                    <a:cubicBezTo>
                      <a:pt x="787" y="1871"/>
                      <a:pt x="1003" y="1898"/>
                      <a:pt x="1219" y="1898"/>
                    </a:cubicBezTo>
                    <a:cubicBezTo>
                      <a:pt x="1931" y="1898"/>
                      <a:pt x="2635" y="1607"/>
                      <a:pt x="3058" y="991"/>
                    </a:cubicBezTo>
                    <a:cubicBezTo>
                      <a:pt x="3320" y="569"/>
                      <a:pt x="2935" y="1"/>
                      <a:pt x="2501"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8"/>
              <p:cNvSpPr/>
              <p:nvPr/>
            </p:nvSpPr>
            <p:spPr>
              <a:xfrm>
                <a:off x="3917177" y="4156761"/>
                <a:ext cx="30311" cy="28002"/>
              </a:xfrm>
              <a:custGeom>
                <a:rect b="b" l="l" r="r" t="t"/>
                <a:pathLst>
                  <a:path extrusionOk="0" h="1213" w="1313">
                    <a:moveTo>
                      <a:pt x="792" y="0"/>
                    </a:moveTo>
                    <a:cubicBezTo>
                      <a:pt x="709" y="0"/>
                      <a:pt x="619" y="20"/>
                      <a:pt x="527" y="63"/>
                    </a:cubicBezTo>
                    <a:cubicBezTo>
                      <a:pt x="376" y="139"/>
                      <a:pt x="276" y="289"/>
                      <a:pt x="176" y="439"/>
                    </a:cubicBezTo>
                    <a:cubicBezTo>
                      <a:pt x="0" y="665"/>
                      <a:pt x="126" y="1016"/>
                      <a:pt x="351" y="1141"/>
                    </a:cubicBezTo>
                    <a:cubicBezTo>
                      <a:pt x="441" y="1190"/>
                      <a:pt x="531" y="1213"/>
                      <a:pt x="618" y="1213"/>
                    </a:cubicBezTo>
                    <a:cubicBezTo>
                      <a:pt x="796" y="1213"/>
                      <a:pt x="960" y="1117"/>
                      <a:pt x="1078" y="966"/>
                    </a:cubicBezTo>
                    <a:cubicBezTo>
                      <a:pt x="1153" y="840"/>
                      <a:pt x="1228" y="740"/>
                      <a:pt x="1253" y="615"/>
                    </a:cubicBezTo>
                    <a:cubicBezTo>
                      <a:pt x="1312" y="261"/>
                      <a:pt x="1094" y="0"/>
                      <a:pt x="792"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8"/>
              <p:cNvSpPr/>
              <p:nvPr/>
            </p:nvSpPr>
            <p:spPr>
              <a:xfrm>
                <a:off x="3721047" y="4165533"/>
                <a:ext cx="30426" cy="23847"/>
              </a:xfrm>
              <a:custGeom>
                <a:rect b="b" l="l" r="r" t="t"/>
                <a:pathLst>
                  <a:path extrusionOk="0" h="1033" w="1318">
                    <a:moveTo>
                      <a:pt x="827" y="1"/>
                    </a:moveTo>
                    <a:cubicBezTo>
                      <a:pt x="794" y="1"/>
                      <a:pt x="761" y="3"/>
                      <a:pt x="727" y="9"/>
                    </a:cubicBezTo>
                    <a:cubicBezTo>
                      <a:pt x="627" y="34"/>
                      <a:pt x="551" y="59"/>
                      <a:pt x="476" y="134"/>
                    </a:cubicBezTo>
                    <a:lnTo>
                      <a:pt x="451" y="134"/>
                    </a:lnTo>
                    <a:cubicBezTo>
                      <a:pt x="251" y="134"/>
                      <a:pt x="50" y="310"/>
                      <a:pt x="25" y="510"/>
                    </a:cubicBezTo>
                    <a:cubicBezTo>
                      <a:pt x="0" y="736"/>
                      <a:pt x="125" y="911"/>
                      <a:pt x="351" y="987"/>
                    </a:cubicBezTo>
                    <a:cubicBezTo>
                      <a:pt x="429" y="1018"/>
                      <a:pt x="516" y="1033"/>
                      <a:pt x="606" y="1033"/>
                    </a:cubicBezTo>
                    <a:cubicBezTo>
                      <a:pt x="948" y="1033"/>
                      <a:pt x="1318" y="813"/>
                      <a:pt x="1278" y="435"/>
                    </a:cubicBezTo>
                    <a:cubicBezTo>
                      <a:pt x="1256" y="169"/>
                      <a:pt x="1076" y="1"/>
                      <a:pt x="827"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8"/>
              <p:cNvSpPr/>
              <p:nvPr/>
            </p:nvSpPr>
            <p:spPr>
              <a:xfrm>
                <a:off x="3713521" y="4313070"/>
                <a:ext cx="17960" cy="36936"/>
              </a:xfrm>
              <a:custGeom>
                <a:rect b="b" l="l" r="r" t="t"/>
                <a:pathLst>
                  <a:path extrusionOk="0" h="1600" w="778">
                    <a:moveTo>
                      <a:pt x="379" y="0"/>
                    </a:moveTo>
                    <a:cubicBezTo>
                      <a:pt x="285" y="0"/>
                      <a:pt x="193" y="60"/>
                      <a:pt x="151" y="160"/>
                    </a:cubicBezTo>
                    <a:cubicBezTo>
                      <a:pt x="75" y="335"/>
                      <a:pt x="100" y="535"/>
                      <a:pt x="50" y="711"/>
                    </a:cubicBezTo>
                    <a:cubicBezTo>
                      <a:pt x="25" y="911"/>
                      <a:pt x="0" y="1087"/>
                      <a:pt x="25" y="1287"/>
                    </a:cubicBezTo>
                    <a:cubicBezTo>
                      <a:pt x="53" y="1491"/>
                      <a:pt x="191" y="1600"/>
                      <a:pt x="335" y="1600"/>
                    </a:cubicBezTo>
                    <a:cubicBezTo>
                      <a:pt x="457" y="1600"/>
                      <a:pt x="583" y="1523"/>
                      <a:pt x="652" y="1363"/>
                    </a:cubicBezTo>
                    <a:cubicBezTo>
                      <a:pt x="777" y="1037"/>
                      <a:pt x="777" y="435"/>
                      <a:pt x="577" y="109"/>
                    </a:cubicBezTo>
                    <a:cubicBezTo>
                      <a:pt x="523" y="34"/>
                      <a:pt x="450" y="0"/>
                      <a:pt x="379"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8"/>
              <p:cNvSpPr/>
              <p:nvPr/>
            </p:nvSpPr>
            <p:spPr>
              <a:xfrm>
                <a:off x="3704264" y="4361294"/>
                <a:ext cx="20846" cy="18907"/>
              </a:xfrm>
              <a:custGeom>
                <a:rect b="b" l="l" r="r" t="t"/>
                <a:pathLst>
                  <a:path extrusionOk="0" h="819" w="903">
                    <a:moveTo>
                      <a:pt x="451" y="0"/>
                    </a:moveTo>
                    <a:cubicBezTo>
                      <a:pt x="226" y="0"/>
                      <a:pt x="0" y="226"/>
                      <a:pt x="100" y="451"/>
                    </a:cubicBezTo>
                    <a:cubicBezTo>
                      <a:pt x="126" y="552"/>
                      <a:pt x="176" y="677"/>
                      <a:pt x="251" y="752"/>
                    </a:cubicBezTo>
                    <a:cubicBezTo>
                      <a:pt x="318" y="792"/>
                      <a:pt x="385" y="818"/>
                      <a:pt x="452" y="818"/>
                    </a:cubicBezTo>
                    <a:cubicBezTo>
                      <a:pt x="510" y="818"/>
                      <a:pt x="569" y="799"/>
                      <a:pt x="627" y="752"/>
                    </a:cubicBezTo>
                    <a:cubicBezTo>
                      <a:pt x="727" y="677"/>
                      <a:pt x="752" y="552"/>
                      <a:pt x="802" y="451"/>
                    </a:cubicBezTo>
                    <a:cubicBezTo>
                      <a:pt x="902" y="226"/>
                      <a:pt x="652" y="0"/>
                      <a:pt x="451" y="0"/>
                    </a:cubicBezTo>
                    <a:close/>
                  </a:path>
                </a:pathLst>
              </a:cu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68"/>
            <p:cNvGrpSpPr/>
            <p:nvPr/>
          </p:nvGrpSpPr>
          <p:grpSpPr>
            <a:xfrm>
              <a:off x="1856432" y="3831321"/>
              <a:ext cx="443801" cy="367254"/>
              <a:chOff x="3500193" y="3806516"/>
              <a:chExt cx="452120" cy="374139"/>
            </a:xfrm>
          </p:grpSpPr>
          <p:sp>
            <p:nvSpPr>
              <p:cNvPr id="1714" name="Google Shape;1714;p68"/>
              <p:cNvSpPr/>
              <p:nvPr/>
            </p:nvSpPr>
            <p:spPr>
              <a:xfrm>
                <a:off x="3504602" y="3806516"/>
                <a:ext cx="447710" cy="217576"/>
              </a:xfrm>
              <a:custGeom>
                <a:rect b="b" l="l" r="r" t="t"/>
                <a:pathLst>
                  <a:path extrusionOk="0" h="9425" w="19394">
                    <a:moveTo>
                      <a:pt x="18535" y="1"/>
                    </a:moveTo>
                    <a:cubicBezTo>
                      <a:pt x="18496" y="1"/>
                      <a:pt x="18456" y="15"/>
                      <a:pt x="18424" y="47"/>
                    </a:cubicBezTo>
                    <a:cubicBezTo>
                      <a:pt x="17922" y="574"/>
                      <a:pt x="17371" y="1000"/>
                      <a:pt x="16669" y="1250"/>
                    </a:cubicBezTo>
                    <a:cubicBezTo>
                      <a:pt x="16143" y="1426"/>
                      <a:pt x="15567" y="1426"/>
                      <a:pt x="15040" y="1551"/>
                    </a:cubicBezTo>
                    <a:cubicBezTo>
                      <a:pt x="14709" y="912"/>
                      <a:pt x="14176" y="317"/>
                      <a:pt x="13441" y="317"/>
                    </a:cubicBezTo>
                    <a:cubicBezTo>
                      <a:pt x="13398" y="317"/>
                      <a:pt x="13355" y="319"/>
                      <a:pt x="13311" y="323"/>
                    </a:cubicBezTo>
                    <a:cubicBezTo>
                      <a:pt x="12434" y="398"/>
                      <a:pt x="11983" y="1175"/>
                      <a:pt x="11256" y="1451"/>
                    </a:cubicBezTo>
                    <a:cubicBezTo>
                      <a:pt x="11005" y="1551"/>
                      <a:pt x="10905" y="1626"/>
                      <a:pt x="10729" y="1827"/>
                    </a:cubicBezTo>
                    <a:cubicBezTo>
                      <a:pt x="10332" y="2202"/>
                      <a:pt x="9973" y="2441"/>
                      <a:pt x="9430" y="2441"/>
                    </a:cubicBezTo>
                    <a:cubicBezTo>
                      <a:pt x="9357" y="2441"/>
                      <a:pt x="9281" y="2437"/>
                      <a:pt x="9201" y="2428"/>
                    </a:cubicBezTo>
                    <a:cubicBezTo>
                      <a:pt x="8549" y="2378"/>
                      <a:pt x="8173" y="1877"/>
                      <a:pt x="7622" y="1676"/>
                    </a:cubicBezTo>
                    <a:cubicBezTo>
                      <a:pt x="7973" y="1351"/>
                      <a:pt x="8223" y="899"/>
                      <a:pt x="8323" y="448"/>
                    </a:cubicBezTo>
                    <a:cubicBezTo>
                      <a:pt x="8371" y="290"/>
                      <a:pt x="8258" y="191"/>
                      <a:pt x="8130" y="191"/>
                    </a:cubicBezTo>
                    <a:cubicBezTo>
                      <a:pt x="8056" y="191"/>
                      <a:pt x="7978" y="224"/>
                      <a:pt x="7922" y="298"/>
                    </a:cubicBezTo>
                    <a:cubicBezTo>
                      <a:pt x="7346" y="1025"/>
                      <a:pt x="7246" y="1551"/>
                      <a:pt x="6093" y="1626"/>
                    </a:cubicBezTo>
                    <a:cubicBezTo>
                      <a:pt x="5516" y="1651"/>
                      <a:pt x="5040" y="1651"/>
                      <a:pt x="4464" y="1777"/>
                    </a:cubicBezTo>
                    <a:cubicBezTo>
                      <a:pt x="3856" y="1917"/>
                      <a:pt x="3296" y="2012"/>
                      <a:pt x="2768" y="2012"/>
                    </a:cubicBezTo>
                    <a:cubicBezTo>
                      <a:pt x="1880" y="2012"/>
                      <a:pt x="1079" y="1744"/>
                      <a:pt x="278" y="975"/>
                    </a:cubicBezTo>
                    <a:cubicBezTo>
                      <a:pt x="255" y="952"/>
                      <a:pt x="227" y="942"/>
                      <a:pt x="199" y="942"/>
                    </a:cubicBezTo>
                    <a:cubicBezTo>
                      <a:pt x="102" y="942"/>
                      <a:pt x="0" y="1053"/>
                      <a:pt x="78" y="1150"/>
                    </a:cubicBezTo>
                    <a:cubicBezTo>
                      <a:pt x="786" y="2177"/>
                      <a:pt x="1782" y="2553"/>
                      <a:pt x="2880" y="2553"/>
                    </a:cubicBezTo>
                    <a:cubicBezTo>
                      <a:pt x="3336" y="2553"/>
                      <a:pt x="3810" y="2488"/>
                      <a:pt x="4288" y="2378"/>
                    </a:cubicBezTo>
                    <a:cubicBezTo>
                      <a:pt x="4890" y="2253"/>
                      <a:pt x="5466" y="2153"/>
                      <a:pt x="6093" y="2153"/>
                    </a:cubicBezTo>
                    <a:cubicBezTo>
                      <a:pt x="6225" y="2162"/>
                      <a:pt x="6351" y="2171"/>
                      <a:pt x="6472" y="2171"/>
                    </a:cubicBezTo>
                    <a:cubicBezTo>
                      <a:pt x="6671" y="2171"/>
                      <a:pt x="6858" y="2146"/>
                      <a:pt x="7045" y="2052"/>
                    </a:cubicBezTo>
                    <a:cubicBezTo>
                      <a:pt x="7171" y="2027"/>
                      <a:pt x="7246" y="1952"/>
                      <a:pt x="7346" y="1902"/>
                    </a:cubicBezTo>
                    <a:cubicBezTo>
                      <a:pt x="7797" y="2052"/>
                      <a:pt x="7973" y="2503"/>
                      <a:pt x="8399" y="2729"/>
                    </a:cubicBezTo>
                    <a:cubicBezTo>
                      <a:pt x="8749" y="2929"/>
                      <a:pt x="9226" y="2929"/>
                      <a:pt x="9602" y="2929"/>
                    </a:cubicBezTo>
                    <a:cubicBezTo>
                      <a:pt x="9877" y="2929"/>
                      <a:pt x="10103" y="2854"/>
                      <a:pt x="10278" y="2779"/>
                    </a:cubicBezTo>
                    <a:cubicBezTo>
                      <a:pt x="10579" y="2955"/>
                      <a:pt x="10780" y="3556"/>
                      <a:pt x="11005" y="4007"/>
                    </a:cubicBezTo>
                    <a:cubicBezTo>
                      <a:pt x="10980" y="3982"/>
                      <a:pt x="10955" y="3982"/>
                      <a:pt x="10905" y="3982"/>
                    </a:cubicBezTo>
                    <a:cubicBezTo>
                      <a:pt x="10303" y="3982"/>
                      <a:pt x="9752" y="4258"/>
                      <a:pt x="9451" y="4759"/>
                    </a:cubicBezTo>
                    <a:cubicBezTo>
                      <a:pt x="9000" y="5486"/>
                      <a:pt x="9326" y="6288"/>
                      <a:pt x="9602" y="7040"/>
                    </a:cubicBezTo>
                    <a:cubicBezTo>
                      <a:pt x="9845" y="7769"/>
                      <a:pt x="9826" y="8907"/>
                      <a:pt x="9016" y="8907"/>
                    </a:cubicBezTo>
                    <a:cubicBezTo>
                      <a:pt x="8824" y="8907"/>
                      <a:pt x="8587" y="8843"/>
                      <a:pt x="8298" y="8694"/>
                    </a:cubicBezTo>
                    <a:cubicBezTo>
                      <a:pt x="7572" y="8318"/>
                      <a:pt x="7221" y="7516"/>
                      <a:pt x="7020" y="6764"/>
                    </a:cubicBezTo>
                    <a:cubicBezTo>
                      <a:pt x="6820" y="5987"/>
                      <a:pt x="6820" y="5285"/>
                      <a:pt x="7145" y="4534"/>
                    </a:cubicBezTo>
                    <a:cubicBezTo>
                      <a:pt x="7321" y="4158"/>
                      <a:pt x="7471" y="3882"/>
                      <a:pt x="7521" y="3481"/>
                    </a:cubicBezTo>
                    <a:cubicBezTo>
                      <a:pt x="7537" y="3357"/>
                      <a:pt x="7418" y="3271"/>
                      <a:pt x="7308" y="3271"/>
                    </a:cubicBezTo>
                    <a:cubicBezTo>
                      <a:pt x="7239" y="3271"/>
                      <a:pt x="7174" y="3304"/>
                      <a:pt x="7145" y="3381"/>
                    </a:cubicBezTo>
                    <a:cubicBezTo>
                      <a:pt x="6895" y="3932"/>
                      <a:pt x="6469" y="4408"/>
                      <a:pt x="6343" y="5010"/>
                    </a:cubicBezTo>
                    <a:cubicBezTo>
                      <a:pt x="6193" y="5586"/>
                      <a:pt x="6268" y="6188"/>
                      <a:pt x="6394" y="6764"/>
                    </a:cubicBezTo>
                    <a:cubicBezTo>
                      <a:pt x="6644" y="7817"/>
                      <a:pt x="7271" y="9170"/>
                      <a:pt x="8499" y="9396"/>
                    </a:cubicBezTo>
                    <a:cubicBezTo>
                      <a:pt x="8604" y="9415"/>
                      <a:pt x="8709" y="9424"/>
                      <a:pt x="8812" y="9424"/>
                    </a:cubicBezTo>
                    <a:cubicBezTo>
                      <a:pt x="9514" y="9424"/>
                      <a:pt x="10122" y="8986"/>
                      <a:pt x="10253" y="8243"/>
                    </a:cubicBezTo>
                    <a:cubicBezTo>
                      <a:pt x="10454" y="6864"/>
                      <a:pt x="8524" y="4759"/>
                      <a:pt x="10955" y="4308"/>
                    </a:cubicBezTo>
                    <a:cubicBezTo>
                      <a:pt x="11030" y="4283"/>
                      <a:pt x="11080" y="4233"/>
                      <a:pt x="11080" y="4158"/>
                    </a:cubicBezTo>
                    <a:cubicBezTo>
                      <a:pt x="11156" y="4283"/>
                      <a:pt x="11231" y="4408"/>
                      <a:pt x="11306" y="4483"/>
                    </a:cubicBezTo>
                    <a:cubicBezTo>
                      <a:pt x="11807" y="4884"/>
                      <a:pt x="12509" y="5010"/>
                      <a:pt x="13135" y="5060"/>
                    </a:cubicBezTo>
                    <a:cubicBezTo>
                      <a:pt x="13244" y="5065"/>
                      <a:pt x="13353" y="5068"/>
                      <a:pt x="13461" y="5068"/>
                    </a:cubicBezTo>
                    <a:cubicBezTo>
                      <a:pt x="15187" y="5068"/>
                      <a:pt x="16830" y="4416"/>
                      <a:pt x="18570" y="4416"/>
                    </a:cubicBezTo>
                    <a:cubicBezTo>
                      <a:pt x="18729" y="4416"/>
                      <a:pt x="18889" y="4421"/>
                      <a:pt x="19050" y="4433"/>
                    </a:cubicBezTo>
                    <a:cubicBezTo>
                      <a:pt x="19058" y="4434"/>
                      <a:pt x="19065" y="4434"/>
                      <a:pt x="19072" y="4434"/>
                    </a:cubicBezTo>
                    <a:cubicBezTo>
                      <a:pt x="19330" y="4434"/>
                      <a:pt x="19394" y="4006"/>
                      <a:pt x="19125" y="3957"/>
                    </a:cubicBezTo>
                    <a:cubicBezTo>
                      <a:pt x="18797" y="3891"/>
                      <a:pt x="18472" y="3864"/>
                      <a:pt x="18151" y="3864"/>
                    </a:cubicBezTo>
                    <a:cubicBezTo>
                      <a:pt x="16630" y="3864"/>
                      <a:pt x="15172" y="4476"/>
                      <a:pt x="13662" y="4559"/>
                    </a:cubicBezTo>
                    <a:cubicBezTo>
                      <a:pt x="13510" y="4574"/>
                      <a:pt x="13358" y="4582"/>
                      <a:pt x="13207" y="4582"/>
                    </a:cubicBezTo>
                    <a:cubicBezTo>
                      <a:pt x="12859" y="4582"/>
                      <a:pt x="12515" y="4538"/>
                      <a:pt x="12183" y="4433"/>
                    </a:cubicBezTo>
                    <a:cubicBezTo>
                      <a:pt x="11481" y="4208"/>
                      <a:pt x="11331" y="3782"/>
                      <a:pt x="11030" y="3180"/>
                    </a:cubicBezTo>
                    <a:cubicBezTo>
                      <a:pt x="10905" y="2929"/>
                      <a:pt x="10805" y="2729"/>
                      <a:pt x="10604" y="2604"/>
                    </a:cubicBezTo>
                    <a:cubicBezTo>
                      <a:pt x="10830" y="2453"/>
                      <a:pt x="11030" y="2278"/>
                      <a:pt x="11231" y="2077"/>
                    </a:cubicBezTo>
                    <a:cubicBezTo>
                      <a:pt x="11707" y="1802"/>
                      <a:pt x="12158" y="1451"/>
                      <a:pt x="12634" y="1175"/>
                    </a:cubicBezTo>
                    <a:cubicBezTo>
                      <a:pt x="12869" y="1046"/>
                      <a:pt x="13133" y="984"/>
                      <a:pt x="13394" y="984"/>
                    </a:cubicBezTo>
                    <a:cubicBezTo>
                      <a:pt x="14193" y="984"/>
                      <a:pt x="14954" y="1559"/>
                      <a:pt x="14689" y="2503"/>
                    </a:cubicBezTo>
                    <a:cubicBezTo>
                      <a:pt x="14564" y="3005"/>
                      <a:pt x="14113" y="3155"/>
                      <a:pt x="13837" y="3556"/>
                    </a:cubicBezTo>
                    <a:cubicBezTo>
                      <a:pt x="13812" y="3606"/>
                      <a:pt x="13837" y="3706"/>
                      <a:pt x="13912" y="3731"/>
                    </a:cubicBezTo>
                    <a:cubicBezTo>
                      <a:pt x="13962" y="3741"/>
                      <a:pt x="14010" y="3745"/>
                      <a:pt x="14058" y="3745"/>
                    </a:cubicBezTo>
                    <a:cubicBezTo>
                      <a:pt x="14663" y="3745"/>
                      <a:pt x="15121" y="3040"/>
                      <a:pt x="15191" y="2528"/>
                    </a:cubicBezTo>
                    <a:cubicBezTo>
                      <a:pt x="15216" y="2353"/>
                      <a:pt x="15216" y="2178"/>
                      <a:pt x="15191" y="2002"/>
                    </a:cubicBezTo>
                    <a:lnTo>
                      <a:pt x="15191" y="2002"/>
                    </a:lnTo>
                    <a:cubicBezTo>
                      <a:pt x="15316" y="2027"/>
                      <a:pt x="15444" y="2038"/>
                      <a:pt x="15573" y="2038"/>
                    </a:cubicBezTo>
                    <a:cubicBezTo>
                      <a:pt x="16760" y="2038"/>
                      <a:pt x="18064" y="1059"/>
                      <a:pt x="18674" y="223"/>
                    </a:cubicBezTo>
                    <a:cubicBezTo>
                      <a:pt x="18748" y="112"/>
                      <a:pt x="18645" y="1"/>
                      <a:pt x="18535" y="1"/>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8"/>
              <p:cNvSpPr/>
              <p:nvPr/>
            </p:nvSpPr>
            <p:spPr>
              <a:xfrm>
                <a:off x="3500193" y="3873439"/>
                <a:ext cx="343389" cy="307215"/>
              </a:xfrm>
              <a:custGeom>
                <a:rect b="b" l="l" r="r" t="t"/>
                <a:pathLst>
                  <a:path extrusionOk="0" h="13308" w="14875">
                    <a:moveTo>
                      <a:pt x="5464" y="0"/>
                    </a:moveTo>
                    <a:cubicBezTo>
                      <a:pt x="5432" y="0"/>
                      <a:pt x="5402" y="10"/>
                      <a:pt x="5382" y="30"/>
                    </a:cubicBezTo>
                    <a:cubicBezTo>
                      <a:pt x="4855" y="457"/>
                      <a:pt x="4705" y="908"/>
                      <a:pt x="4554" y="1509"/>
                    </a:cubicBezTo>
                    <a:cubicBezTo>
                      <a:pt x="4580" y="1985"/>
                      <a:pt x="4479" y="2411"/>
                      <a:pt x="4204" y="2838"/>
                    </a:cubicBezTo>
                    <a:cubicBezTo>
                      <a:pt x="4070" y="2861"/>
                      <a:pt x="3946" y="2873"/>
                      <a:pt x="3832" y="2873"/>
                    </a:cubicBezTo>
                    <a:cubicBezTo>
                      <a:pt x="3350" y="2873"/>
                      <a:pt x="3052" y="2657"/>
                      <a:pt x="2950" y="2211"/>
                    </a:cubicBezTo>
                    <a:cubicBezTo>
                      <a:pt x="2825" y="1910"/>
                      <a:pt x="2775" y="1584"/>
                      <a:pt x="2625" y="1284"/>
                    </a:cubicBezTo>
                    <a:cubicBezTo>
                      <a:pt x="2299" y="564"/>
                      <a:pt x="1739" y="336"/>
                      <a:pt x="1090" y="336"/>
                    </a:cubicBezTo>
                    <a:cubicBezTo>
                      <a:pt x="789" y="336"/>
                      <a:pt x="469" y="385"/>
                      <a:pt x="143" y="457"/>
                    </a:cubicBezTo>
                    <a:cubicBezTo>
                      <a:pt x="1" y="480"/>
                      <a:pt x="61" y="684"/>
                      <a:pt x="196" y="684"/>
                    </a:cubicBezTo>
                    <a:cubicBezTo>
                      <a:pt x="203" y="684"/>
                      <a:pt x="211" y="683"/>
                      <a:pt x="219" y="682"/>
                    </a:cubicBezTo>
                    <a:cubicBezTo>
                      <a:pt x="440" y="647"/>
                      <a:pt x="651" y="626"/>
                      <a:pt x="849" y="626"/>
                    </a:cubicBezTo>
                    <a:cubicBezTo>
                      <a:pt x="1503" y="626"/>
                      <a:pt x="2022" y="859"/>
                      <a:pt x="2349" y="1609"/>
                    </a:cubicBezTo>
                    <a:cubicBezTo>
                      <a:pt x="2474" y="1910"/>
                      <a:pt x="2474" y="2261"/>
                      <a:pt x="2625" y="2562"/>
                    </a:cubicBezTo>
                    <a:cubicBezTo>
                      <a:pt x="2800" y="2988"/>
                      <a:pt x="3126" y="3339"/>
                      <a:pt x="3602" y="3414"/>
                    </a:cubicBezTo>
                    <a:cubicBezTo>
                      <a:pt x="3452" y="3564"/>
                      <a:pt x="3326" y="3765"/>
                      <a:pt x="3276" y="4041"/>
                    </a:cubicBezTo>
                    <a:cubicBezTo>
                      <a:pt x="3001" y="5218"/>
                      <a:pt x="3577" y="6973"/>
                      <a:pt x="2224" y="7599"/>
                    </a:cubicBezTo>
                    <a:cubicBezTo>
                      <a:pt x="2048" y="7675"/>
                      <a:pt x="2148" y="7925"/>
                      <a:pt x="2299" y="7925"/>
                    </a:cubicBezTo>
                    <a:cubicBezTo>
                      <a:pt x="3026" y="7925"/>
                      <a:pt x="3402" y="7349"/>
                      <a:pt x="3527" y="6697"/>
                    </a:cubicBezTo>
                    <a:cubicBezTo>
                      <a:pt x="3727" y="5519"/>
                      <a:pt x="3201" y="4091"/>
                      <a:pt x="4304" y="3314"/>
                    </a:cubicBezTo>
                    <a:cubicBezTo>
                      <a:pt x="4404" y="3289"/>
                      <a:pt x="4504" y="3239"/>
                      <a:pt x="4605" y="3163"/>
                    </a:cubicBezTo>
                    <a:cubicBezTo>
                      <a:pt x="4755" y="4116"/>
                      <a:pt x="5632" y="5043"/>
                      <a:pt x="5858" y="5995"/>
                    </a:cubicBezTo>
                    <a:cubicBezTo>
                      <a:pt x="6033" y="6747"/>
                      <a:pt x="5532" y="7524"/>
                      <a:pt x="5983" y="8251"/>
                    </a:cubicBezTo>
                    <a:cubicBezTo>
                      <a:pt x="6159" y="8502"/>
                      <a:pt x="6409" y="8677"/>
                      <a:pt x="6685" y="8777"/>
                    </a:cubicBezTo>
                    <a:cubicBezTo>
                      <a:pt x="6660" y="8802"/>
                      <a:pt x="6635" y="8802"/>
                      <a:pt x="6610" y="8828"/>
                    </a:cubicBezTo>
                    <a:cubicBezTo>
                      <a:pt x="6166" y="9034"/>
                      <a:pt x="5782" y="9210"/>
                      <a:pt x="5376" y="9210"/>
                    </a:cubicBezTo>
                    <a:cubicBezTo>
                      <a:pt x="5140" y="9210"/>
                      <a:pt x="4897" y="9150"/>
                      <a:pt x="4630" y="9003"/>
                    </a:cubicBezTo>
                    <a:cubicBezTo>
                      <a:pt x="4423" y="8573"/>
                      <a:pt x="3892" y="8275"/>
                      <a:pt x="3404" y="8275"/>
                    </a:cubicBezTo>
                    <a:cubicBezTo>
                      <a:pt x="3124" y="8275"/>
                      <a:pt x="2858" y="8373"/>
                      <a:pt x="2675" y="8602"/>
                    </a:cubicBezTo>
                    <a:cubicBezTo>
                      <a:pt x="2374" y="8978"/>
                      <a:pt x="2499" y="9479"/>
                      <a:pt x="2800" y="9830"/>
                    </a:cubicBezTo>
                    <a:cubicBezTo>
                      <a:pt x="3001" y="10081"/>
                      <a:pt x="3326" y="10206"/>
                      <a:pt x="3602" y="10406"/>
                    </a:cubicBezTo>
                    <a:cubicBezTo>
                      <a:pt x="3953" y="10632"/>
                      <a:pt x="4279" y="10933"/>
                      <a:pt x="4354" y="11359"/>
                    </a:cubicBezTo>
                    <a:cubicBezTo>
                      <a:pt x="4421" y="11717"/>
                      <a:pt x="4169" y="12893"/>
                      <a:pt x="3651" y="12893"/>
                    </a:cubicBezTo>
                    <a:cubicBezTo>
                      <a:pt x="3588" y="12893"/>
                      <a:pt x="3522" y="12875"/>
                      <a:pt x="3452" y="12838"/>
                    </a:cubicBezTo>
                    <a:cubicBezTo>
                      <a:pt x="3429" y="12829"/>
                      <a:pt x="3406" y="12824"/>
                      <a:pt x="3383" y="12824"/>
                    </a:cubicBezTo>
                    <a:cubicBezTo>
                      <a:pt x="3278" y="12824"/>
                      <a:pt x="3181" y="12910"/>
                      <a:pt x="3201" y="13013"/>
                    </a:cubicBezTo>
                    <a:cubicBezTo>
                      <a:pt x="3226" y="13063"/>
                      <a:pt x="3226" y="13113"/>
                      <a:pt x="3251" y="13138"/>
                    </a:cubicBezTo>
                    <a:cubicBezTo>
                      <a:pt x="3276" y="13214"/>
                      <a:pt x="3326" y="13289"/>
                      <a:pt x="3402" y="13289"/>
                    </a:cubicBezTo>
                    <a:cubicBezTo>
                      <a:pt x="3468" y="13302"/>
                      <a:pt x="3532" y="13308"/>
                      <a:pt x="3594" y="13308"/>
                    </a:cubicBezTo>
                    <a:cubicBezTo>
                      <a:pt x="4497" y="13308"/>
                      <a:pt x="4969" y="12007"/>
                      <a:pt x="4805" y="11234"/>
                    </a:cubicBezTo>
                    <a:cubicBezTo>
                      <a:pt x="4580" y="10256"/>
                      <a:pt x="3702" y="10231"/>
                      <a:pt x="3176" y="9554"/>
                    </a:cubicBezTo>
                    <a:cubicBezTo>
                      <a:pt x="2875" y="9128"/>
                      <a:pt x="3201" y="8828"/>
                      <a:pt x="3627" y="8828"/>
                    </a:cubicBezTo>
                    <a:cubicBezTo>
                      <a:pt x="4394" y="8851"/>
                      <a:pt x="4708" y="9671"/>
                      <a:pt x="5469" y="9671"/>
                    </a:cubicBezTo>
                    <a:cubicBezTo>
                      <a:pt x="5529" y="9671"/>
                      <a:pt x="5591" y="9666"/>
                      <a:pt x="5657" y="9655"/>
                    </a:cubicBezTo>
                    <a:cubicBezTo>
                      <a:pt x="6334" y="9554"/>
                      <a:pt x="6885" y="9178"/>
                      <a:pt x="7537" y="8953"/>
                    </a:cubicBezTo>
                    <a:cubicBezTo>
                      <a:pt x="7938" y="8802"/>
                      <a:pt x="8489" y="8652"/>
                      <a:pt x="9041" y="8577"/>
                    </a:cubicBezTo>
                    <a:lnTo>
                      <a:pt x="9041" y="8577"/>
                    </a:lnTo>
                    <a:cubicBezTo>
                      <a:pt x="8940" y="8677"/>
                      <a:pt x="8840" y="8777"/>
                      <a:pt x="8765" y="8953"/>
                    </a:cubicBezTo>
                    <a:cubicBezTo>
                      <a:pt x="8590" y="9329"/>
                      <a:pt x="8640" y="9780"/>
                      <a:pt x="8690" y="10181"/>
                    </a:cubicBezTo>
                    <a:cubicBezTo>
                      <a:pt x="8740" y="10482"/>
                      <a:pt x="8966" y="10983"/>
                      <a:pt x="8690" y="11234"/>
                    </a:cubicBezTo>
                    <a:cubicBezTo>
                      <a:pt x="8565" y="11359"/>
                      <a:pt x="8264" y="11334"/>
                      <a:pt x="8113" y="11459"/>
                    </a:cubicBezTo>
                    <a:cubicBezTo>
                      <a:pt x="8013" y="11534"/>
                      <a:pt x="7963" y="11710"/>
                      <a:pt x="8113" y="11760"/>
                    </a:cubicBezTo>
                    <a:cubicBezTo>
                      <a:pt x="8235" y="11833"/>
                      <a:pt x="8369" y="11866"/>
                      <a:pt x="8502" y="11866"/>
                    </a:cubicBezTo>
                    <a:cubicBezTo>
                      <a:pt x="8917" y="11866"/>
                      <a:pt x="9329" y="11545"/>
                      <a:pt x="9367" y="11108"/>
                    </a:cubicBezTo>
                    <a:cubicBezTo>
                      <a:pt x="9417" y="10632"/>
                      <a:pt x="9116" y="10156"/>
                      <a:pt x="9091" y="9655"/>
                    </a:cubicBezTo>
                    <a:cubicBezTo>
                      <a:pt x="9066" y="8828"/>
                      <a:pt x="9642" y="8627"/>
                      <a:pt x="10294" y="8552"/>
                    </a:cubicBezTo>
                    <a:cubicBezTo>
                      <a:pt x="11096" y="8752"/>
                      <a:pt x="11447" y="9529"/>
                      <a:pt x="11923" y="10131"/>
                    </a:cubicBezTo>
                    <a:cubicBezTo>
                      <a:pt x="12329" y="10639"/>
                      <a:pt x="12928" y="10953"/>
                      <a:pt x="13522" y="10953"/>
                    </a:cubicBezTo>
                    <a:cubicBezTo>
                      <a:pt x="13953" y="10953"/>
                      <a:pt x="14382" y="10787"/>
                      <a:pt x="14730" y="10406"/>
                    </a:cubicBezTo>
                    <a:cubicBezTo>
                      <a:pt x="14874" y="10242"/>
                      <a:pt x="14747" y="9992"/>
                      <a:pt x="14572" y="9992"/>
                    </a:cubicBezTo>
                    <a:cubicBezTo>
                      <a:pt x="14535" y="9992"/>
                      <a:pt x="14494" y="10004"/>
                      <a:pt x="14454" y="10031"/>
                    </a:cubicBezTo>
                    <a:cubicBezTo>
                      <a:pt x="14454" y="10031"/>
                      <a:pt x="14429" y="10031"/>
                      <a:pt x="14429" y="10056"/>
                    </a:cubicBezTo>
                    <a:cubicBezTo>
                      <a:pt x="13627" y="9905"/>
                      <a:pt x="13126" y="8401"/>
                      <a:pt x="13126" y="7775"/>
                    </a:cubicBezTo>
                    <a:cubicBezTo>
                      <a:pt x="13126" y="7123"/>
                      <a:pt x="13502" y="6472"/>
                      <a:pt x="13502" y="5795"/>
                    </a:cubicBezTo>
                    <a:cubicBezTo>
                      <a:pt x="13502" y="4968"/>
                      <a:pt x="13326" y="3990"/>
                      <a:pt x="12474" y="3640"/>
                    </a:cubicBezTo>
                    <a:cubicBezTo>
                      <a:pt x="12449" y="3632"/>
                      <a:pt x="12425" y="3628"/>
                      <a:pt x="12402" y="3628"/>
                    </a:cubicBezTo>
                    <a:cubicBezTo>
                      <a:pt x="12201" y="3628"/>
                      <a:pt x="12114" y="3905"/>
                      <a:pt x="12249" y="4041"/>
                    </a:cubicBezTo>
                    <a:cubicBezTo>
                      <a:pt x="13076" y="5018"/>
                      <a:pt x="12951" y="5995"/>
                      <a:pt x="12675" y="7148"/>
                    </a:cubicBezTo>
                    <a:cubicBezTo>
                      <a:pt x="12524" y="7775"/>
                      <a:pt x="12625" y="8176"/>
                      <a:pt x="12850" y="8802"/>
                    </a:cubicBezTo>
                    <a:cubicBezTo>
                      <a:pt x="13026" y="9354"/>
                      <a:pt x="13301" y="10081"/>
                      <a:pt x="13828" y="10331"/>
                    </a:cubicBezTo>
                    <a:cubicBezTo>
                      <a:pt x="13712" y="10365"/>
                      <a:pt x="13603" y="10380"/>
                      <a:pt x="13500" y="10380"/>
                    </a:cubicBezTo>
                    <a:cubicBezTo>
                      <a:pt x="12604" y="10380"/>
                      <a:pt x="12169" y="9201"/>
                      <a:pt x="11472" y="8527"/>
                    </a:cubicBezTo>
                    <a:cubicBezTo>
                      <a:pt x="11043" y="8115"/>
                      <a:pt x="10531" y="7973"/>
                      <a:pt x="10002" y="7973"/>
                    </a:cubicBezTo>
                    <a:cubicBezTo>
                      <a:pt x="9758" y="7973"/>
                      <a:pt x="9511" y="8003"/>
                      <a:pt x="9266" y="8051"/>
                    </a:cubicBezTo>
                    <a:cubicBezTo>
                      <a:pt x="9241" y="7900"/>
                      <a:pt x="9216" y="7750"/>
                      <a:pt x="9216" y="7599"/>
                    </a:cubicBezTo>
                    <a:cubicBezTo>
                      <a:pt x="9241" y="7274"/>
                      <a:pt x="9467" y="6923"/>
                      <a:pt x="9316" y="6597"/>
                    </a:cubicBezTo>
                    <a:cubicBezTo>
                      <a:pt x="9298" y="6560"/>
                      <a:pt x="9253" y="6537"/>
                      <a:pt x="9210" y="6537"/>
                    </a:cubicBezTo>
                    <a:cubicBezTo>
                      <a:pt x="9195" y="6537"/>
                      <a:pt x="9179" y="6540"/>
                      <a:pt x="9166" y="6547"/>
                    </a:cubicBezTo>
                    <a:cubicBezTo>
                      <a:pt x="8765" y="6672"/>
                      <a:pt x="8740" y="7198"/>
                      <a:pt x="8690" y="7524"/>
                    </a:cubicBezTo>
                    <a:cubicBezTo>
                      <a:pt x="8690" y="7725"/>
                      <a:pt x="8665" y="7975"/>
                      <a:pt x="8690" y="8201"/>
                    </a:cubicBezTo>
                    <a:cubicBezTo>
                      <a:pt x="8308" y="8310"/>
                      <a:pt x="7829" y="8442"/>
                      <a:pt x="7403" y="8442"/>
                    </a:cubicBezTo>
                    <a:cubicBezTo>
                      <a:pt x="7047" y="8442"/>
                      <a:pt x="6729" y="8350"/>
                      <a:pt x="6534" y="8076"/>
                    </a:cubicBezTo>
                    <a:cubicBezTo>
                      <a:pt x="6284" y="7725"/>
                      <a:pt x="6409" y="6948"/>
                      <a:pt x="6409" y="6522"/>
                    </a:cubicBezTo>
                    <a:cubicBezTo>
                      <a:pt x="6409" y="6296"/>
                      <a:pt x="6384" y="6071"/>
                      <a:pt x="6334" y="5870"/>
                    </a:cubicBezTo>
                    <a:cubicBezTo>
                      <a:pt x="6133" y="5118"/>
                      <a:pt x="5632" y="4517"/>
                      <a:pt x="5306" y="3815"/>
                    </a:cubicBezTo>
                    <a:cubicBezTo>
                      <a:pt x="4780" y="2637"/>
                      <a:pt x="5131" y="1309"/>
                      <a:pt x="5607" y="156"/>
                    </a:cubicBezTo>
                    <a:cubicBezTo>
                      <a:pt x="5643" y="65"/>
                      <a:pt x="5548" y="0"/>
                      <a:pt x="5464" y="0"/>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8"/>
              <p:cNvSpPr/>
              <p:nvPr/>
            </p:nvSpPr>
            <p:spPr>
              <a:xfrm>
                <a:off x="3832155" y="3957445"/>
                <a:ext cx="43238" cy="144697"/>
              </a:xfrm>
              <a:custGeom>
                <a:rect b="b" l="l" r="r" t="t"/>
                <a:pathLst>
                  <a:path extrusionOk="0" h="6268" w="1873">
                    <a:moveTo>
                      <a:pt x="244" y="1"/>
                    </a:moveTo>
                    <a:cubicBezTo>
                      <a:pt x="116" y="1"/>
                      <a:pt x="0" y="173"/>
                      <a:pt x="124" y="276"/>
                    </a:cubicBezTo>
                    <a:cubicBezTo>
                      <a:pt x="1453" y="1429"/>
                      <a:pt x="300" y="2958"/>
                      <a:pt x="325" y="4387"/>
                    </a:cubicBezTo>
                    <a:cubicBezTo>
                      <a:pt x="325" y="5214"/>
                      <a:pt x="500" y="6166"/>
                      <a:pt x="1503" y="6266"/>
                    </a:cubicBezTo>
                    <a:cubicBezTo>
                      <a:pt x="1511" y="6267"/>
                      <a:pt x="1520" y="6267"/>
                      <a:pt x="1528" y="6267"/>
                    </a:cubicBezTo>
                    <a:cubicBezTo>
                      <a:pt x="1808" y="6267"/>
                      <a:pt x="1872" y="5862"/>
                      <a:pt x="1653" y="5740"/>
                    </a:cubicBezTo>
                    <a:cubicBezTo>
                      <a:pt x="826" y="5289"/>
                      <a:pt x="876" y="3885"/>
                      <a:pt x="1077" y="3083"/>
                    </a:cubicBezTo>
                    <a:cubicBezTo>
                      <a:pt x="1152" y="2657"/>
                      <a:pt x="1352" y="2281"/>
                      <a:pt x="1327" y="1830"/>
                    </a:cubicBezTo>
                    <a:cubicBezTo>
                      <a:pt x="1327" y="1103"/>
                      <a:pt x="926" y="477"/>
                      <a:pt x="325" y="26"/>
                    </a:cubicBezTo>
                    <a:cubicBezTo>
                      <a:pt x="299" y="8"/>
                      <a:pt x="271" y="1"/>
                      <a:pt x="244" y="1"/>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8"/>
              <p:cNvSpPr/>
              <p:nvPr/>
            </p:nvSpPr>
            <p:spPr>
              <a:xfrm>
                <a:off x="3508111" y="3931175"/>
                <a:ext cx="50371" cy="22693"/>
              </a:xfrm>
              <a:custGeom>
                <a:rect b="b" l="l" r="r" t="t"/>
                <a:pathLst>
                  <a:path extrusionOk="0" h="983" w="2182">
                    <a:moveTo>
                      <a:pt x="1849" y="0"/>
                    </a:moveTo>
                    <a:cubicBezTo>
                      <a:pt x="1835" y="0"/>
                      <a:pt x="1820" y="3"/>
                      <a:pt x="1805" y="11"/>
                    </a:cubicBezTo>
                    <a:cubicBezTo>
                      <a:pt x="1580" y="86"/>
                      <a:pt x="1505" y="362"/>
                      <a:pt x="1279" y="487"/>
                    </a:cubicBezTo>
                    <a:cubicBezTo>
                      <a:pt x="1043" y="614"/>
                      <a:pt x="753" y="649"/>
                      <a:pt x="469" y="649"/>
                    </a:cubicBezTo>
                    <a:cubicBezTo>
                      <a:pt x="361" y="649"/>
                      <a:pt x="254" y="644"/>
                      <a:pt x="151" y="637"/>
                    </a:cubicBezTo>
                    <a:cubicBezTo>
                      <a:pt x="26" y="637"/>
                      <a:pt x="1" y="813"/>
                      <a:pt x="126" y="838"/>
                    </a:cubicBezTo>
                    <a:cubicBezTo>
                      <a:pt x="401" y="910"/>
                      <a:pt x="684" y="982"/>
                      <a:pt x="962" y="982"/>
                    </a:cubicBezTo>
                    <a:cubicBezTo>
                      <a:pt x="1165" y="982"/>
                      <a:pt x="1364" y="944"/>
                      <a:pt x="1555" y="838"/>
                    </a:cubicBezTo>
                    <a:cubicBezTo>
                      <a:pt x="1805" y="687"/>
                      <a:pt x="2181" y="337"/>
                      <a:pt x="1931" y="36"/>
                    </a:cubicBezTo>
                    <a:cubicBezTo>
                      <a:pt x="1913" y="18"/>
                      <a:pt x="1883" y="0"/>
                      <a:pt x="1849" y="0"/>
                    </a:cubicBezTo>
                    <a:close/>
                  </a:path>
                </a:pathLst>
              </a:custGeom>
              <a:solidFill>
                <a:srgbClr val="49A5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1718" name="Google Shape;1718;p68"/>
          <p:cNvCxnSpPr/>
          <p:nvPr/>
        </p:nvCxnSpPr>
        <p:spPr>
          <a:xfrm flipH="1">
            <a:off x="3853638" y="7807675"/>
            <a:ext cx="2566800" cy="3600"/>
          </a:xfrm>
          <a:prstGeom prst="straightConnector1">
            <a:avLst/>
          </a:prstGeom>
          <a:noFill/>
          <a:ln cap="flat" cmpd="sng" w="19050">
            <a:solidFill>
              <a:srgbClr val="ABE5D9"/>
            </a:solidFill>
            <a:prstDash val="dash"/>
            <a:round/>
            <a:headEnd len="med" w="med" type="none"/>
            <a:tailEnd len="med" w="med" type="oval"/>
          </a:ln>
        </p:spPr>
      </p:cxnSp>
      <p:sp>
        <p:nvSpPr>
          <p:cNvPr id="1719" name="Google Shape;1719;p68"/>
          <p:cNvSpPr/>
          <p:nvPr/>
        </p:nvSpPr>
        <p:spPr>
          <a:xfrm>
            <a:off x="6380688" y="7633062"/>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8"/>
          <p:cNvSpPr txBox="1"/>
          <p:nvPr/>
        </p:nvSpPr>
        <p:spPr>
          <a:xfrm flipH="1">
            <a:off x="6223144" y="755041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01</a:t>
            </a:r>
            <a:endParaRPr sz="1600">
              <a:solidFill>
                <a:srgbClr val="006D77"/>
              </a:solidFill>
              <a:latin typeface="Pathway Gothic One"/>
              <a:ea typeface="Pathway Gothic One"/>
              <a:cs typeface="Pathway Gothic One"/>
              <a:sym typeface="Pathway Gothic One"/>
            </a:endParaRPr>
          </a:p>
        </p:txBody>
      </p:sp>
      <p:sp>
        <p:nvSpPr>
          <p:cNvPr id="1721" name="Google Shape;1721;p68"/>
          <p:cNvSpPr txBox="1"/>
          <p:nvPr/>
        </p:nvSpPr>
        <p:spPr>
          <a:xfrm>
            <a:off x="3966588" y="6638525"/>
            <a:ext cx="2694900" cy="515400"/>
          </a:xfrm>
          <a:prstGeom prst="rect">
            <a:avLst/>
          </a:prstGeom>
          <a:noFill/>
          <a:ln>
            <a:noFill/>
          </a:ln>
        </p:spPr>
        <p:txBody>
          <a:bodyPr anchorCtr="0" anchor="t" bIns="91425" lIns="91425" spcFirstLastPara="1" rIns="91425" wrap="square" tIns="91425">
            <a:noAutofit/>
          </a:bodyPr>
          <a:lstStyle/>
          <a:p>
            <a:pPr indent="-213848" lvl="0" marL="269999" rtl="0" algn="l">
              <a:spcBef>
                <a:spcPts val="0"/>
              </a:spcBef>
              <a:spcAft>
                <a:spcPts val="0"/>
              </a:spcAft>
              <a:buClr>
                <a:schemeClr val="dk1"/>
              </a:buClr>
              <a:buSzPts val="1100"/>
              <a:buFont typeface="Mada"/>
              <a:buChar char="●"/>
            </a:pPr>
            <a:r>
              <a:rPr lang="en-GB" sz="1100">
                <a:solidFill>
                  <a:srgbClr val="0B5394"/>
                </a:solidFill>
                <a:latin typeface="Mada"/>
                <a:ea typeface="Mada"/>
                <a:cs typeface="Mada"/>
                <a:sym typeface="Mada"/>
              </a:rPr>
              <a:t>The main feature is failure of relaxation of the lower esophageal sphincter.</a:t>
            </a:r>
            <a:endParaRPr b="1" sz="1100">
              <a:solidFill>
                <a:schemeClr val="dk1"/>
              </a:solidFill>
              <a:latin typeface="Mada"/>
              <a:ea typeface="Mada"/>
              <a:cs typeface="Mada"/>
              <a:sym typeface="Mada"/>
            </a:endParaRPr>
          </a:p>
          <a:p>
            <a:pPr indent="-213848"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Dysphagia</a:t>
            </a:r>
            <a:r>
              <a:rPr lang="en-GB" sz="1100">
                <a:solidFill>
                  <a:srgbClr val="83C5BE"/>
                </a:solidFill>
                <a:latin typeface="Mada"/>
                <a:ea typeface="Mada"/>
                <a:cs typeface="Mada"/>
                <a:sym typeface="Mada"/>
              </a:rPr>
              <a:t> </a:t>
            </a:r>
            <a:r>
              <a:rPr lang="en-GB" sz="1100">
                <a:solidFill>
                  <a:schemeClr val="dk1"/>
                </a:solidFill>
                <a:latin typeface="Mada"/>
                <a:ea typeface="Mada"/>
                <a:cs typeface="Mada"/>
                <a:sym typeface="Mada"/>
              </a:rPr>
              <a:t>(first most common symptom): to both solids &amp; liquids ~90%.</a:t>
            </a:r>
            <a:endParaRPr sz="1100"/>
          </a:p>
        </p:txBody>
      </p:sp>
      <p:cxnSp>
        <p:nvCxnSpPr>
          <p:cNvPr id="1722" name="Google Shape;1722;p68"/>
          <p:cNvCxnSpPr/>
          <p:nvPr/>
        </p:nvCxnSpPr>
        <p:spPr>
          <a:xfrm flipH="1">
            <a:off x="4115838" y="9179275"/>
            <a:ext cx="3142800" cy="3600"/>
          </a:xfrm>
          <a:prstGeom prst="straightConnector1">
            <a:avLst/>
          </a:prstGeom>
          <a:noFill/>
          <a:ln cap="flat" cmpd="sng" w="19050">
            <a:solidFill>
              <a:srgbClr val="ABE5D9"/>
            </a:solidFill>
            <a:prstDash val="dash"/>
            <a:round/>
            <a:headEnd len="med" w="med" type="none"/>
            <a:tailEnd len="med" w="med" type="oval"/>
          </a:ln>
        </p:spPr>
      </p:cxnSp>
      <p:sp>
        <p:nvSpPr>
          <p:cNvPr id="1723" name="Google Shape;1723;p68"/>
          <p:cNvSpPr/>
          <p:nvPr/>
        </p:nvSpPr>
        <p:spPr>
          <a:xfrm>
            <a:off x="7218888" y="9004662"/>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8"/>
          <p:cNvSpPr txBox="1"/>
          <p:nvPr/>
        </p:nvSpPr>
        <p:spPr>
          <a:xfrm flipH="1">
            <a:off x="7061344" y="892201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02</a:t>
            </a:r>
            <a:endParaRPr sz="1600">
              <a:solidFill>
                <a:srgbClr val="006D77"/>
              </a:solidFill>
              <a:latin typeface="Pathway Gothic One"/>
              <a:ea typeface="Pathway Gothic One"/>
              <a:cs typeface="Pathway Gothic One"/>
              <a:sym typeface="Pathway Gothic One"/>
            </a:endParaRPr>
          </a:p>
        </p:txBody>
      </p:sp>
      <p:sp>
        <p:nvSpPr>
          <p:cNvPr id="1725" name="Google Shape;1725;p68"/>
          <p:cNvSpPr txBox="1"/>
          <p:nvPr/>
        </p:nvSpPr>
        <p:spPr>
          <a:xfrm>
            <a:off x="4506538" y="8101300"/>
            <a:ext cx="3005100" cy="515400"/>
          </a:xfrm>
          <a:prstGeom prst="rect">
            <a:avLst/>
          </a:prstGeom>
          <a:noFill/>
          <a:ln>
            <a:noFill/>
          </a:ln>
        </p:spPr>
        <p:txBody>
          <a:bodyPr anchorCtr="0" anchor="t" bIns="91425" lIns="91425" spcFirstLastPara="1" rIns="91425" wrap="square" tIns="91425">
            <a:noAutofit/>
          </a:bodyPr>
          <a:lstStyle/>
          <a:p>
            <a:pPr indent="-213848"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Regurgitation</a:t>
            </a:r>
            <a:r>
              <a:rPr lang="en-GB" sz="1100">
                <a:solidFill>
                  <a:schemeClr val="dk1"/>
                </a:solidFill>
                <a:latin typeface="Mada"/>
                <a:ea typeface="Mada"/>
                <a:cs typeface="Mada"/>
                <a:sym typeface="Mada"/>
              </a:rPr>
              <a:t> (2nd most common symptom): occurring in 60% of patients.</a:t>
            </a:r>
            <a:endParaRPr sz="1100">
              <a:solidFill>
                <a:schemeClr val="dk1"/>
              </a:solidFill>
              <a:latin typeface="Mada"/>
              <a:ea typeface="Mada"/>
              <a:cs typeface="Mada"/>
              <a:sym typeface="Mada"/>
            </a:endParaRPr>
          </a:p>
          <a:p>
            <a:pPr indent="-213848"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Nocturnal regurgitation of esophageal contents→ night-time cough &amp; aspiration.</a:t>
            </a:r>
            <a:endParaRPr sz="1100">
              <a:solidFill>
                <a:schemeClr val="dk1"/>
              </a:solidFill>
              <a:latin typeface="Mada"/>
              <a:ea typeface="Mada"/>
              <a:cs typeface="Mada"/>
              <a:sym typeface="Mada"/>
            </a:endParaRPr>
          </a:p>
          <a:p>
            <a:pPr indent="-213848"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Weight loss occurs in end-stage disease.</a:t>
            </a:r>
            <a:endParaRPr sz="1100">
              <a:solidFill>
                <a:srgbClr val="0B5394"/>
              </a:solidFill>
              <a:latin typeface="Mada"/>
              <a:ea typeface="Mada"/>
              <a:cs typeface="Mada"/>
              <a:sym typeface="Mada"/>
            </a:endParaRPr>
          </a:p>
        </p:txBody>
      </p:sp>
      <p:sp>
        <p:nvSpPr>
          <p:cNvPr id="1726" name="Google Shape;1726;p68"/>
          <p:cNvSpPr txBox="1"/>
          <p:nvPr/>
        </p:nvSpPr>
        <p:spPr>
          <a:xfrm>
            <a:off x="363900" y="7171925"/>
            <a:ext cx="2566800" cy="2213700"/>
          </a:xfrm>
          <a:prstGeom prst="rect">
            <a:avLst/>
          </a:prstGeom>
          <a:noFill/>
          <a:ln>
            <a:noFill/>
          </a:ln>
        </p:spPr>
        <p:txBody>
          <a:bodyPr anchorCtr="0" anchor="t" bIns="91425" lIns="91425" spcFirstLastPara="1" rIns="91425" wrap="square" tIns="91425">
            <a:noAutofit/>
          </a:bodyPr>
          <a:lstStyle/>
          <a:p>
            <a:pPr indent="-204849" lvl="0" marL="269999" rtl="0" algn="l">
              <a:spcBef>
                <a:spcPts val="0"/>
              </a:spcBef>
              <a:spcAft>
                <a:spcPts val="0"/>
              </a:spcAft>
              <a:buClr>
                <a:schemeClr val="dk1"/>
              </a:buClr>
              <a:buSzPts val="1100"/>
              <a:buFont typeface="Mada"/>
              <a:buChar char="●"/>
            </a:pPr>
            <a:r>
              <a:rPr b="1" lang="en-GB" sz="1100">
                <a:solidFill>
                  <a:schemeClr val="dk1"/>
                </a:solidFill>
                <a:latin typeface="Mada"/>
                <a:ea typeface="Mada"/>
                <a:cs typeface="Mada"/>
                <a:sym typeface="Mada"/>
              </a:rPr>
              <a:t>Others: </a:t>
            </a:r>
            <a:endParaRPr sz="1100">
              <a:solidFill>
                <a:schemeClr val="dk1"/>
              </a:solidFill>
              <a:latin typeface="Mada"/>
              <a:ea typeface="Mada"/>
              <a:cs typeface="Mada"/>
              <a:sym typeface="Mada"/>
            </a:endParaRPr>
          </a:p>
          <a:p>
            <a:pPr indent="-294849" lvl="1" marL="585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Heartburn (in 30% of patients).</a:t>
            </a:r>
            <a:endParaRPr sz="1100">
              <a:solidFill>
                <a:schemeClr val="dk1"/>
              </a:solidFill>
              <a:latin typeface="Mada"/>
              <a:ea typeface="Mada"/>
              <a:cs typeface="Mada"/>
              <a:sym typeface="Mada"/>
            </a:endParaRPr>
          </a:p>
          <a:p>
            <a:pPr indent="-294849" lvl="1" marL="5850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chest pain (in 20%-60% of patients) </a:t>
            </a:r>
            <a:endParaRPr sz="1100">
              <a:solidFill>
                <a:schemeClr val="dk1"/>
              </a:solidFill>
              <a:latin typeface="Mada"/>
              <a:ea typeface="Mada"/>
              <a:cs typeface="Mada"/>
              <a:sym typeface="Mada"/>
            </a:endParaRPr>
          </a:p>
          <a:p>
            <a:pPr indent="-204849" lvl="0" marL="269999"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May be related to direct irritation of the esophageal lining by retained content, or acidic byproducts of bacterial metabolism of retained food.</a:t>
            </a:r>
            <a:endParaRPr sz="1100">
              <a:solidFill>
                <a:schemeClr val="dk1"/>
              </a:solidFill>
              <a:latin typeface="Mada"/>
              <a:ea typeface="Mada"/>
              <a:cs typeface="Mada"/>
              <a:sym typeface="Mada"/>
            </a:endParaRPr>
          </a:p>
          <a:p>
            <a:pPr indent="0" lvl="0" marL="0" rtl="0" algn="l">
              <a:spcBef>
                <a:spcPts val="0"/>
              </a:spcBef>
              <a:spcAft>
                <a:spcPts val="0"/>
              </a:spcAft>
              <a:buNone/>
            </a:pPr>
            <a:r>
              <a:t/>
            </a:r>
            <a:endParaRPr sz="1100">
              <a:solidFill>
                <a:srgbClr val="0B5394"/>
              </a:solidFill>
              <a:latin typeface="Mada"/>
              <a:ea typeface="Mada"/>
              <a:cs typeface="Mada"/>
              <a:sym typeface="Mada"/>
            </a:endParaRPr>
          </a:p>
        </p:txBody>
      </p:sp>
      <p:cxnSp>
        <p:nvCxnSpPr>
          <p:cNvPr id="1727" name="Google Shape;1727;p68"/>
          <p:cNvCxnSpPr>
            <a:endCxn id="1728" idx="1"/>
          </p:cNvCxnSpPr>
          <p:nvPr/>
        </p:nvCxnSpPr>
        <p:spPr>
          <a:xfrm flipH="1">
            <a:off x="520444" y="9103067"/>
            <a:ext cx="2852100" cy="3600"/>
          </a:xfrm>
          <a:prstGeom prst="straightConnector1">
            <a:avLst/>
          </a:prstGeom>
          <a:noFill/>
          <a:ln cap="flat" cmpd="sng" w="19050">
            <a:solidFill>
              <a:srgbClr val="ABE5D9"/>
            </a:solidFill>
            <a:prstDash val="dash"/>
            <a:round/>
            <a:headEnd len="med" w="med" type="oval"/>
            <a:tailEnd len="med" w="med" type="none"/>
          </a:ln>
        </p:spPr>
      </p:cxnSp>
      <p:sp>
        <p:nvSpPr>
          <p:cNvPr id="1729" name="Google Shape;1729;p68"/>
          <p:cNvSpPr/>
          <p:nvPr/>
        </p:nvSpPr>
        <p:spPr>
          <a:xfrm>
            <a:off x="208488" y="8928462"/>
            <a:ext cx="311942" cy="28863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8"/>
          <p:cNvSpPr txBox="1"/>
          <p:nvPr/>
        </p:nvSpPr>
        <p:spPr>
          <a:xfrm flipH="1">
            <a:off x="50944" y="8845817"/>
            <a:ext cx="469500" cy="521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600">
                <a:solidFill>
                  <a:srgbClr val="006D77"/>
                </a:solidFill>
                <a:latin typeface="Pathway Gothic One"/>
                <a:ea typeface="Pathway Gothic One"/>
                <a:cs typeface="Pathway Gothic One"/>
                <a:sym typeface="Pathway Gothic One"/>
              </a:rPr>
              <a:t>03</a:t>
            </a:r>
            <a:endParaRPr sz="1600">
              <a:solidFill>
                <a:srgbClr val="006D77"/>
              </a:solidFill>
              <a:latin typeface="Pathway Gothic One"/>
              <a:ea typeface="Pathway Gothic One"/>
              <a:cs typeface="Pathway Gothic One"/>
              <a:sym typeface="Pathway Gothic One"/>
            </a:endParaRPr>
          </a:p>
        </p:txBody>
      </p:sp>
      <p:cxnSp>
        <p:nvCxnSpPr>
          <p:cNvPr id="1730" name="Google Shape;1730;p68"/>
          <p:cNvCxnSpPr/>
          <p:nvPr/>
        </p:nvCxnSpPr>
        <p:spPr>
          <a:xfrm>
            <a:off x="782088" y="1621325"/>
            <a:ext cx="0" cy="2133300"/>
          </a:xfrm>
          <a:prstGeom prst="straightConnector1">
            <a:avLst/>
          </a:prstGeom>
          <a:noFill/>
          <a:ln cap="flat" cmpd="sng" w="28575">
            <a:solidFill>
              <a:srgbClr val="FFDDD2"/>
            </a:solidFill>
            <a:prstDash val="solid"/>
            <a:round/>
            <a:headEnd len="med" w="med" type="none"/>
            <a:tailEnd len="med" w="med" type="none"/>
          </a:ln>
        </p:spPr>
      </p:cxnSp>
      <p:sp>
        <p:nvSpPr>
          <p:cNvPr id="1731" name="Google Shape;1731;p68"/>
          <p:cNvSpPr/>
          <p:nvPr/>
        </p:nvSpPr>
        <p:spPr>
          <a:xfrm rot="-5400000">
            <a:off x="983775" y="1451588"/>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8"/>
          <p:cNvSpPr txBox="1"/>
          <p:nvPr/>
        </p:nvSpPr>
        <p:spPr>
          <a:xfrm>
            <a:off x="846538" y="1545125"/>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01</a:t>
            </a:r>
            <a:endParaRPr b="1">
              <a:solidFill>
                <a:srgbClr val="E29578"/>
              </a:solidFill>
              <a:latin typeface="Playfair Display"/>
              <a:ea typeface="Playfair Display"/>
              <a:cs typeface="Playfair Display"/>
              <a:sym typeface="Playfair Display"/>
            </a:endParaRPr>
          </a:p>
        </p:txBody>
      </p:sp>
      <p:sp>
        <p:nvSpPr>
          <p:cNvPr id="1733" name="Google Shape;1733;p68"/>
          <p:cNvSpPr/>
          <p:nvPr/>
        </p:nvSpPr>
        <p:spPr>
          <a:xfrm rot="-5400000">
            <a:off x="983775" y="2365988"/>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8"/>
          <p:cNvSpPr txBox="1"/>
          <p:nvPr/>
        </p:nvSpPr>
        <p:spPr>
          <a:xfrm>
            <a:off x="846538" y="2459525"/>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02</a:t>
            </a:r>
            <a:endParaRPr b="1">
              <a:solidFill>
                <a:srgbClr val="E29578"/>
              </a:solidFill>
              <a:latin typeface="Playfair Display"/>
              <a:ea typeface="Playfair Display"/>
              <a:cs typeface="Playfair Display"/>
              <a:sym typeface="Playfair Display"/>
            </a:endParaRPr>
          </a:p>
        </p:txBody>
      </p:sp>
      <p:sp>
        <p:nvSpPr>
          <p:cNvPr id="1735" name="Google Shape;1735;p68"/>
          <p:cNvSpPr/>
          <p:nvPr/>
        </p:nvSpPr>
        <p:spPr>
          <a:xfrm rot="-5400000">
            <a:off x="983775" y="3280388"/>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8"/>
          <p:cNvSpPr txBox="1"/>
          <p:nvPr/>
        </p:nvSpPr>
        <p:spPr>
          <a:xfrm>
            <a:off x="846538" y="3373925"/>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03</a:t>
            </a:r>
            <a:endParaRPr b="1">
              <a:solidFill>
                <a:srgbClr val="E29578"/>
              </a:solidFill>
              <a:latin typeface="Playfair Display"/>
              <a:ea typeface="Playfair Display"/>
              <a:cs typeface="Playfair Display"/>
              <a:sym typeface="Playfair Display"/>
            </a:endParaRPr>
          </a:p>
        </p:txBody>
      </p:sp>
      <p:sp>
        <p:nvSpPr>
          <p:cNvPr id="1737" name="Google Shape;1737;p68"/>
          <p:cNvSpPr txBox="1"/>
          <p:nvPr/>
        </p:nvSpPr>
        <p:spPr>
          <a:xfrm>
            <a:off x="1399650" y="1545136"/>
            <a:ext cx="5294400" cy="755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Primary : </a:t>
            </a:r>
            <a:r>
              <a:rPr lang="en-GB" sz="1300">
                <a:latin typeface="Mada"/>
                <a:ea typeface="Mada"/>
                <a:cs typeface="Mada"/>
                <a:sym typeface="Mada"/>
              </a:rPr>
              <a:t>Autoimmune</a:t>
            </a:r>
            <a:r>
              <a:rPr lang="en-GB" sz="1300">
                <a:latin typeface="Mada"/>
                <a:ea typeface="Mada"/>
                <a:cs typeface="Mada"/>
                <a:sym typeface="Mada"/>
              </a:rPr>
              <a:t>? Viral? Familial?</a:t>
            </a:r>
            <a:endParaRPr sz="1300">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p:txBody>
      </p:sp>
      <p:sp>
        <p:nvSpPr>
          <p:cNvPr id="1738" name="Google Shape;1738;p68"/>
          <p:cNvSpPr txBox="1"/>
          <p:nvPr/>
        </p:nvSpPr>
        <p:spPr>
          <a:xfrm>
            <a:off x="1399650" y="2181242"/>
            <a:ext cx="5294400" cy="755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The most concerning </a:t>
            </a:r>
            <a:r>
              <a:rPr b="1" lang="en-GB" sz="1300">
                <a:latin typeface="Mada"/>
                <a:ea typeface="Mada"/>
                <a:cs typeface="Mada"/>
                <a:sym typeface="Mada"/>
              </a:rPr>
              <a:t>secondary</a:t>
            </a:r>
            <a:r>
              <a:rPr lang="en-GB" sz="1300">
                <a:latin typeface="Mada"/>
                <a:ea typeface="Mada"/>
                <a:cs typeface="Mada"/>
                <a:sym typeface="Mada"/>
              </a:rPr>
              <a:t> etiology is cancer, which can present as achalasia through mechanical obstruction of the GEJ</a:t>
            </a:r>
            <a:endParaRPr sz="1300">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Chagas disease is a parasitic infection caused by Trypanosoma cruzi which can cause secondary achalasia </a:t>
            </a:r>
            <a:r>
              <a:rPr lang="en-GB" sz="1300">
                <a:solidFill>
                  <a:srgbClr val="B7B7B7"/>
                </a:solidFill>
                <a:latin typeface="Mada"/>
                <a:ea typeface="Mada"/>
                <a:cs typeface="Mada"/>
                <a:sym typeface="Mada"/>
              </a:rPr>
              <a:t>(Remember, T.cruzie cause mega-esophagus and mega-colon)</a:t>
            </a:r>
            <a:endParaRPr sz="1300">
              <a:solidFill>
                <a:srgbClr val="B7B7B7"/>
              </a:solidFill>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p:txBody>
      </p:sp>
      <p:sp>
        <p:nvSpPr>
          <p:cNvPr id="1739" name="Google Shape;1739;p68"/>
          <p:cNvSpPr txBox="1"/>
          <p:nvPr/>
        </p:nvSpPr>
        <p:spPr>
          <a:xfrm>
            <a:off x="1399650" y="3388020"/>
            <a:ext cx="5294400" cy="1604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Additional secondary forms of achalasia exist</a:t>
            </a:r>
            <a:endParaRPr sz="1300">
              <a:latin typeface="Mada"/>
              <a:ea typeface="Mada"/>
              <a:cs typeface="Mada"/>
              <a:sym typeface="Mada"/>
            </a:endParaRPr>
          </a:p>
          <a:p>
            <a:pPr indent="-311150" lvl="1" marL="914400" rtl="0" algn="l">
              <a:spcBef>
                <a:spcPts val="0"/>
              </a:spcBef>
              <a:spcAft>
                <a:spcPts val="0"/>
              </a:spcAft>
              <a:buSzPts val="1300"/>
              <a:buFont typeface="Mada"/>
              <a:buChar char="○"/>
            </a:pPr>
            <a:r>
              <a:rPr lang="en-GB" sz="1300">
                <a:latin typeface="Mada"/>
                <a:ea typeface="Mada"/>
                <a:cs typeface="Mada"/>
                <a:sym typeface="Mada"/>
              </a:rPr>
              <a:t>An increasingly recognized etiology is post fundoplication achalasia caused by mechanical obstruction of the GEJ by the fundoplication or diaphragmatic crural closure</a:t>
            </a:r>
            <a:endParaRPr sz="1300">
              <a:latin typeface="Mada"/>
              <a:ea typeface="Mada"/>
              <a:cs typeface="Mada"/>
              <a:sym typeface="Mada"/>
            </a:endParaRPr>
          </a:p>
          <a:p>
            <a:pPr indent="-311150" lvl="1" marL="914400" rtl="0" algn="l">
              <a:spcBef>
                <a:spcPts val="0"/>
              </a:spcBef>
              <a:spcAft>
                <a:spcPts val="0"/>
              </a:spcAft>
              <a:buSzPts val="1300"/>
              <a:buFont typeface="Mada"/>
              <a:buChar char="○"/>
            </a:pPr>
            <a:r>
              <a:rPr lang="en-GB" sz="1300">
                <a:latin typeface="Mada"/>
                <a:ea typeface="Mada"/>
                <a:cs typeface="Mada"/>
                <a:sym typeface="Mada"/>
              </a:rPr>
              <a:t>Similar cases have been described following bariatric surgery using a gastric band device which constricts the proximal stomach a few centimeters below the LES</a:t>
            </a:r>
            <a:endParaRPr sz="1300">
              <a:latin typeface="Mada"/>
              <a:ea typeface="Mada"/>
              <a:cs typeface="Mada"/>
              <a:sym typeface="Mada"/>
            </a:endParaRPr>
          </a:p>
        </p:txBody>
      </p:sp>
      <p:grpSp>
        <p:nvGrpSpPr>
          <p:cNvPr id="1740" name="Google Shape;1740;p68"/>
          <p:cNvGrpSpPr/>
          <p:nvPr/>
        </p:nvGrpSpPr>
        <p:grpSpPr>
          <a:xfrm>
            <a:off x="323344" y="994215"/>
            <a:ext cx="467181" cy="476434"/>
            <a:chOff x="2410712" y="2415450"/>
            <a:chExt cx="312600" cy="312600"/>
          </a:xfrm>
        </p:grpSpPr>
        <p:sp>
          <p:nvSpPr>
            <p:cNvPr id="1741" name="Google Shape;1741;p6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6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3" name="Google Shape;1743;p68"/>
          <p:cNvSpPr txBox="1"/>
          <p:nvPr/>
        </p:nvSpPr>
        <p:spPr>
          <a:xfrm>
            <a:off x="780625" y="1020850"/>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Pathogenesis</a:t>
            </a:r>
            <a:r>
              <a:rPr b="1" lang="en-GB" sz="1800">
                <a:solidFill>
                  <a:srgbClr val="006D77"/>
                </a:solidFill>
                <a:highlight>
                  <a:srgbClr val="EDF9F9"/>
                </a:highlight>
                <a:latin typeface="Lora"/>
                <a:ea typeface="Lora"/>
                <a:cs typeface="Lora"/>
                <a:sym typeface="Lora"/>
              </a:rPr>
              <a:t>:</a:t>
            </a:r>
            <a:endParaRPr b="1" sz="1800">
              <a:solidFill>
                <a:srgbClr val="006D77"/>
              </a:solidFill>
              <a:highlight>
                <a:srgbClr val="EDF9F9"/>
              </a:highlight>
              <a:latin typeface="Lora"/>
              <a:ea typeface="Lora"/>
              <a:cs typeface="Lora"/>
              <a:sym typeface="Lor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pic>
        <p:nvPicPr>
          <p:cNvPr id="1748" name="Google Shape;1748;p69"/>
          <p:cNvPicPr preferRelativeResize="0"/>
          <p:nvPr/>
        </p:nvPicPr>
        <p:blipFill>
          <a:blip r:embed="rId3">
            <a:alphaModFix/>
          </a:blip>
          <a:stretch>
            <a:fillRect/>
          </a:stretch>
        </p:blipFill>
        <p:spPr>
          <a:xfrm>
            <a:off x="5447800" y="3148600"/>
            <a:ext cx="1521797" cy="1416851"/>
          </a:xfrm>
          <a:prstGeom prst="rect">
            <a:avLst/>
          </a:prstGeom>
          <a:noFill/>
          <a:ln>
            <a:noFill/>
          </a:ln>
        </p:spPr>
      </p:pic>
      <p:sp>
        <p:nvSpPr>
          <p:cNvPr id="1749" name="Google Shape;1749;p69"/>
          <p:cNvSpPr txBox="1"/>
          <p:nvPr/>
        </p:nvSpPr>
        <p:spPr>
          <a:xfrm>
            <a:off x="4471875" y="3148600"/>
            <a:ext cx="2497800" cy="1508700"/>
          </a:xfrm>
          <a:prstGeom prst="rect">
            <a:avLst/>
          </a:prstGeom>
          <a:noFill/>
          <a:ln cap="flat" cmpd="sng" w="1905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9"/>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69"/>
          <p:cNvSpPr txBox="1"/>
          <p:nvPr/>
        </p:nvSpPr>
        <p:spPr>
          <a:xfrm>
            <a:off x="155163" y="413339"/>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Achalasia</a:t>
            </a:r>
            <a:endParaRPr b="1" i="0" sz="2200" u="none" cap="none" strike="noStrike">
              <a:solidFill>
                <a:srgbClr val="006D77"/>
              </a:solidFill>
              <a:latin typeface="Lora"/>
              <a:ea typeface="Lora"/>
              <a:cs typeface="Lora"/>
              <a:sym typeface="Lora"/>
            </a:endParaRPr>
          </a:p>
        </p:txBody>
      </p:sp>
      <p:cxnSp>
        <p:nvCxnSpPr>
          <p:cNvPr id="1752" name="Google Shape;1752;p69"/>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grpSp>
        <p:nvGrpSpPr>
          <p:cNvPr id="1753" name="Google Shape;1753;p69"/>
          <p:cNvGrpSpPr/>
          <p:nvPr/>
        </p:nvGrpSpPr>
        <p:grpSpPr>
          <a:xfrm>
            <a:off x="323344" y="961190"/>
            <a:ext cx="467181" cy="476434"/>
            <a:chOff x="2410712" y="2415450"/>
            <a:chExt cx="312600" cy="312600"/>
          </a:xfrm>
        </p:grpSpPr>
        <p:sp>
          <p:nvSpPr>
            <p:cNvPr id="1754" name="Google Shape;1754;p6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6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6" name="Google Shape;1756;p69"/>
          <p:cNvSpPr txBox="1"/>
          <p:nvPr/>
        </p:nvSpPr>
        <p:spPr>
          <a:xfrm>
            <a:off x="780625" y="987825"/>
            <a:ext cx="3939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Diagnostic </a:t>
            </a:r>
            <a:r>
              <a:rPr b="1" lang="en-GB" sz="1800">
                <a:solidFill>
                  <a:srgbClr val="006D77"/>
                </a:solidFill>
                <a:highlight>
                  <a:srgbClr val="EDF9F9"/>
                </a:highlight>
                <a:latin typeface="Lora"/>
                <a:ea typeface="Lora"/>
                <a:cs typeface="Lora"/>
                <a:sym typeface="Lora"/>
              </a:rPr>
              <a:t>tests for achalasia:</a:t>
            </a:r>
            <a:endParaRPr b="1" sz="1800">
              <a:solidFill>
                <a:srgbClr val="006D77"/>
              </a:solidFill>
              <a:highlight>
                <a:srgbClr val="EDF9F9"/>
              </a:highlight>
              <a:latin typeface="Lora"/>
              <a:ea typeface="Lora"/>
              <a:cs typeface="Lora"/>
              <a:sym typeface="Lora"/>
            </a:endParaRPr>
          </a:p>
        </p:txBody>
      </p:sp>
      <p:sp>
        <p:nvSpPr>
          <p:cNvPr id="1757" name="Google Shape;1757;p69"/>
          <p:cNvSpPr txBox="1"/>
          <p:nvPr/>
        </p:nvSpPr>
        <p:spPr>
          <a:xfrm>
            <a:off x="233625" y="590740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Endoscopy</a:t>
            </a:r>
            <a:endParaRPr>
              <a:solidFill>
                <a:srgbClr val="006D77"/>
              </a:solidFill>
              <a:latin typeface="Mada"/>
              <a:ea typeface="Mada"/>
              <a:cs typeface="Mada"/>
              <a:sym typeface="Mada"/>
            </a:endParaRPr>
          </a:p>
        </p:txBody>
      </p:sp>
      <p:grpSp>
        <p:nvGrpSpPr>
          <p:cNvPr id="1758" name="Google Shape;1758;p69"/>
          <p:cNvGrpSpPr/>
          <p:nvPr/>
        </p:nvGrpSpPr>
        <p:grpSpPr>
          <a:xfrm>
            <a:off x="588795" y="5264252"/>
            <a:ext cx="893400" cy="459195"/>
            <a:chOff x="3969900" y="337650"/>
            <a:chExt cx="608500" cy="312675"/>
          </a:xfrm>
        </p:grpSpPr>
        <p:sp>
          <p:nvSpPr>
            <p:cNvPr id="1759" name="Google Shape;1759;p69"/>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69"/>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69"/>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69"/>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69"/>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64" name="Google Shape;1764;p69"/>
          <p:cNvCxnSpPr/>
          <p:nvPr/>
        </p:nvCxnSpPr>
        <p:spPr>
          <a:xfrm>
            <a:off x="1697743" y="5348636"/>
            <a:ext cx="0" cy="762000"/>
          </a:xfrm>
          <a:prstGeom prst="straightConnector1">
            <a:avLst/>
          </a:prstGeom>
          <a:noFill/>
          <a:ln cap="flat" cmpd="sng" w="9525">
            <a:solidFill>
              <a:srgbClr val="B7B7B7"/>
            </a:solidFill>
            <a:prstDash val="solid"/>
            <a:round/>
            <a:headEnd len="med" w="med" type="none"/>
            <a:tailEnd len="med" w="med" type="none"/>
          </a:ln>
        </p:spPr>
      </p:cxnSp>
      <p:sp>
        <p:nvSpPr>
          <p:cNvPr id="1765" name="Google Shape;1765;p69"/>
          <p:cNvSpPr txBox="1"/>
          <p:nvPr/>
        </p:nvSpPr>
        <p:spPr>
          <a:xfrm>
            <a:off x="248296" y="8380067"/>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Esophageal Manometry</a:t>
            </a:r>
            <a:endParaRPr b="1">
              <a:solidFill>
                <a:srgbClr val="006D77"/>
              </a:solidFill>
              <a:latin typeface="Mada"/>
              <a:ea typeface="Mada"/>
              <a:cs typeface="Mada"/>
              <a:sym typeface="Mada"/>
            </a:endParaRPr>
          </a:p>
        </p:txBody>
      </p:sp>
      <p:sp>
        <p:nvSpPr>
          <p:cNvPr id="1766" name="Google Shape;1766;p69"/>
          <p:cNvSpPr txBox="1"/>
          <p:nvPr/>
        </p:nvSpPr>
        <p:spPr>
          <a:xfrm>
            <a:off x="233621" y="307239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Chest X-ray &amp; Barium</a:t>
            </a:r>
            <a:endParaRPr b="1">
              <a:solidFill>
                <a:srgbClr val="006D77"/>
              </a:solidFill>
              <a:latin typeface="Mada"/>
              <a:ea typeface="Mada"/>
              <a:cs typeface="Mada"/>
              <a:sym typeface="Mada"/>
            </a:endParaRPr>
          </a:p>
          <a:p>
            <a:pPr indent="0" lvl="0" marL="0" rtl="0" algn="ctr">
              <a:spcBef>
                <a:spcPts val="0"/>
              </a:spcBef>
              <a:spcAft>
                <a:spcPts val="0"/>
              </a:spcAft>
              <a:buNone/>
            </a:pPr>
            <a:r>
              <a:rPr b="1" lang="en-GB">
                <a:solidFill>
                  <a:srgbClr val="006D77"/>
                </a:solidFill>
                <a:latin typeface="Mada"/>
                <a:ea typeface="Mada"/>
                <a:cs typeface="Mada"/>
                <a:sym typeface="Mada"/>
              </a:rPr>
              <a:t>swallow</a:t>
            </a:r>
            <a:endParaRPr b="1">
              <a:solidFill>
                <a:srgbClr val="006D77"/>
              </a:solidFill>
              <a:latin typeface="Mada"/>
              <a:ea typeface="Mada"/>
              <a:cs typeface="Mada"/>
              <a:sym typeface="Mada"/>
            </a:endParaRPr>
          </a:p>
        </p:txBody>
      </p:sp>
      <p:grpSp>
        <p:nvGrpSpPr>
          <p:cNvPr id="1767" name="Google Shape;1767;p69"/>
          <p:cNvGrpSpPr/>
          <p:nvPr/>
        </p:nvGrpSpPr>
        <p:grpSpPr>
          <a:xfrm>
            <a:off x="588791" y="1819641"/>
            <a:ext cx="893400" cy="459195"/>
            <a:chOff x="3969900" y="337650"/>
            <a:chExt cx="608500" cy="312675"/>
          </a:xfrm>
        </p:grpSpPr>
        <p:sp>
          <p:nvSpPr>
            <p:cNvPr id="1768" name="Google Shape;1768;p69"/>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69"/>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69"/>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69"/>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69"/>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73" name="Google Shape;1773;p69"/>
          <p:cNvCxnSpPr/>
          <p:nvPr/>
        </p:nvCxnSpPr>
        <p:spPr>
          <a:xfrm>
            <a:off x="1639800" y="2014250"/>
            <a:ext cx="0" cy="762000"/>
          </a:xfrm>
          <a:prstGeom prst="straightConnector1">
            <a:avLst/>
          </a:prstGeom>
          <a:noFill/>
          <a:ln cap="flat" cmpd="sng" w="9525">
            <a:solidFill>
              <a:srgbClr val="B7B7B7"/>
            </a:solidFill>
            <a:prstDash val="solid"/>
            <a:round/>
            <a:headEnd len="med" w="med" type="none"/>
            <a:tailEnd len="med" w="med" type="none"/>
          </a:ln>
        </p:spPr>
      </p:cxnSp>
      <p:grpSp>
        <p:nvGrpSpPr>
          <p:cNvPr id="1774" name="Google Shape;1774;p69"/>
          <p:cNvGrpSpPr/>
          <p:nvPr/>
        </p:nvGrpSpPr>
        <p:grpSpPr>
          <a:xfrm>
            <a:off x="603466" y="7355916"/>
            <a:ext cx="893400" cy="459195"/>
            <a:chOff x="3969900" y="337650"/>
            <a:chExt cx="608500" cy="312675"/>
          </a:xfrm>
        </p:grpSpPr>
        <p:sp>
          <p:nvSpPr>
            <p:cNvPr id="1775" name="Google Shape;1775;p69"/>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9"/>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69"/>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69"/>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9"/>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80" name="Google Shape;1780;p69"/>
          <p:cNvCxnSpPr/>
          <p:nvPr/>
        </p:nvCxnSpPr>
        <p:spPr>
          <a:xfrm>
            <a:off x="1654475" y="7550525"/>
            <a:ext cx="0" cy="762000"/>
          </a:xfrm>
          <a:prstGeom prst="straightConnector1">
            <a:avLst/>
          </a:prstGeom>
          <a:noFill/>
          <a:ln cap="flat" cmpd="sng" w="9525">
            <a:solidFill>
              <a:srgbClr val="CCCCCC"/>
            </a:solidFill>
            <a:prstDash val="solid"/>
            <a:round/>
            <a:headEnd len="med" w="med" type="none"/>
            <a:tailEnd len="med" w="med" type="none"/>
          </a:ln>
        </p:spPr>
      </p:cxnSp>
      <p:pic>
        <p:nvPicPr>
          <p:cNvPr id="1781" name="Google Shape;1781;p69"/>
          <p:cNvPicPr preferRelativeResize="0"/>
          <p:nvPr/>
        </p:nvPicPr>
        <p:blipFill>
          <a:blip r:embed="rId4">
            <a:alphaModFix/>
          </a:blip>
          <a:stretch>
            <a:fillRect/>
          </a:stretch>
        </p:blipFill>
        <p:spPr>
          <a:xfrm>
            <a:off x="725614" y="2013800"/>
            <a:ext cx="610500" cy="610500"/>
          </a:xfrm>
          <a:prstGeom prst="rect">
            <a:avLst/>
          </a:prstGeom>
          <a:noFill/>
          <a:ln>
            <a:noFill/>
          </a:ln>
        </p:spPr>
      </p:pic>
      <p:sp>
        <p:nvSpPr>
          <p:cNvPr id="1782" name="Google Shape;1782;p69"/>
          <p:cNvSpPr txBox="1"/>
          <p:nvPr/>
        </p:nvSpPr>
        <p:spPr>
          <a:xfrm>
            <a:off x="1797400" y="1832050"/>
            <a:ext cx="4647000" cy="1683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b="1" lang="en-GB" sz="1300">
                <a:latin typeface="Mada"/>
                <a:ea typeface="Mada"/>
                <a:cs typeface="Mada"/>
                <a:sym typeface="Mada"/>
              </a:rPr>
              <a:t>CXR:</a:t>
            </a:r>
            <a:r>
              <a:rPr lang="en-GB" sz="1300">
                <a:latin typeface="Mada"/>
                <a:ea typeface="Mada"/>
                <a:cs typeface="Mada"/>
                <a:sym typeface="Mada"/>
              </a:rPr>
              <a:t> may show air - fluid level </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b="1" lang="en-GB" sz="1300">
                <a:latin typeface="Mada"/>
                <a:ea typeface="Mada"/>
                <a:cs typeface="Mada"/>
                <a:sym typeface="Mada"/>
              </a:rPr>
              <a:t>Barium study:</a:t>
            </a:r>
            <a:r>
              <a:rPr lang="en-GB" sz="1300">
                <a:latin typeface="Mada"/>
                <a:ea typeface="Mada"/>
                <a:cs typeface="Mada"/>
                <a:sym typeface="Mada"/>
              </a:rPr>
              <a:t> quite dilated, and an air - fluid level may be secondary to retained secretions. </a:t>
            </a:r>
            <a:endParaRPr sz="1300">
              <a:latin typeface="Mada"/>
              <a:ea typeface="Mada"/>
              <a:cs typeface="Mada"/>
              <a:sym typeface="Mada"/>
            </a:endParaRPr>
          </a:p>
          <a:p>
            <a:pPr indent="-311150" lvl="1" marL="914400" rtl="0" algn="l">
              <a:spcBef>
                <a:spcPts val="0"/>
              </a:spcBef>
              <a:spcAft>
                <a:spcPts val="0"/>
              </a:spcAft>
              <a:buSzPts val="1300"/>
              <a:buFont typeface="Mada"/>
              <a:buChar char="○"/>
            </a:pPr>
            <a:r>
              <a:rPr lang="en-GB" sz="1300">
                <a:latin typeface="Mada"/>
                <a:ea typeface="Mada"/>
                <a:cs typeface="Mada"/>
                <a:sym typeface="Mada"/>
              </a:rPr>
              <a:t>The classic finding is a </a:t>
            </a:r>
            <a:r>
              <a:rPr lang="en-GB" sz="1300">
                <a:solidFill>
                  <a:srgbClr val="FF0000"/>
                </a:solidFill>
                <a:latin typeface="Mada"/>
                <a:ea typeface="Mada"/>
                <a:cs typeface="Mada"/>
                <a:sym typeface="Mada"/>
              </a:rPr>
              <a:t>gradual tapering at the end of the esophagus</a:t>
            </a:r>
            <a:r>
              <a:rPr lang="en-GB" sz="1300">
                <a:latin typeface="Mada"/>
                <a:ea typeface="Mada"/>
                <a:cs typeface="Mada"/>
                <a:sym typeface="Mada"/>
              </a:rPr>
              <a:t> , similar to a </a:t>
            </a:r>
            <a:r>
              <a:rPr b="1" lang="en-GB" sz="1300">
                <a:latin typeface="Mada"/>
                <a:ea typeface="Mada"/>
                <a:cs typeface="Mada"/>
                <a:sym typeface="Mada"/>
              </a:rPr>
              <a:t>bird's beak</a:t>
            </a:r>
            <a:endParaRPr b="1" sz="1300">
              <a:latin typeface="Mada"/>
              <a:ea typeface="Mada"/>
              <a:cs typeface="Mada"/>
              <a:sym typeface="Mada"/>
            </a:endParaRPr>
          </a:p>
        </p:txBody>
      </p:sp>
      <p:sp>
        <p:nvSpPr>
          <p:cNvPr id="1783" name="Google Shape;1783;p69"/>
          <p:cNvSpPr txBox="1"/>
          <p:nvPr/>
        </p:nvSpPr>
        <p:spPr>
          <a:xfrm>
            <a:off x="1745300" y="5137375"/>
            <a:ext cx="5147100" cy="3000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Upper endoscopy is the next diagnostic test in a patient with dysphagia or suspected achalasia</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Findings can include : </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dilated esophagus with retained food or secretions </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normal in as many as 44% of patients with achalasia Difficulty traversing the GEJ should raise suspicion for pseudoachalasia due to neoplastic infiltration of the distal esophagus</a:t>
            </a:r>
            <a:endParaRPr sz="1300">
              <a:solidFill>
                <a:schemeClr val="dk1"/>
              </a:solidFill>
              <a:latin typeface="Mada"/>
              <a:ea typeface="Mada"/>
              <a:cs typeface="Mada"/>
              <a:sym typeface="Mada"/>
            </a:endParaRPr>
          </a:p>
        </p:txBody>
      </p:sp>
      <p:pic>
        <p:nvPicPr>
          <p:cNvPr id="1784" name="Google Shape;1784;p69"/>
          <p:cNvPicPr preferRelativeResize="0"/>
          <p:nvPr/>
        </p:nvPicPr>
        <p:blipFill>
          <a:blip r:embed="rId5">
            <a:alphaModFix/>
          </a:blip>
          <a:stretch>
            <a:fillRect/>
          </a:stretch>
        </p:blipFill>
        <p:spPr>
          <a:xfrm>
            <a:off x="1858100" y="3148599"/>
            <a:ext cx="1186923" cy="1508825"/>
          </a:xfrm>
          <a:prstGeom prst="rect">
            <a:avLst/>
          </a:prstGeom>
          <a:noFill/>
          <a:ln>
            <a:noFill/>
          </a:ln>
        </p:spPr>
      </p:pic>
      <p:sp>
        <p:nvSpPr>
          <p:cNvPr id="1785" name="Google Shape;1785;p69"/>
          <p:cNvSpPr txBox="1"/>
          <p:nvPr/>
        </p:nvSpPr>
        <p:spPr>
          <a:xfrm>
            <a:off x="1858100" y="3148600"/>
            <a:ext cx="2469600" cy="1508700"/>
          </a:xfrm>
          <a:prstGeom prst="rect">
            <a:avLst/>
          </a:prstGeom>
          <a:noFill/>
          <a:ln cap="flat" cmpd="sng" w="1905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9"/>
          <p:cNvSpPr txBox="1"/>
          <p:nvPr/>
        </p:nvSpPr>
        <p:spPr>
          <a:xfrm>
            <a:off x="3045025" y="3372013"/>
            <a:ext cx="1574400" cy="106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6AA84F"/>
                </a:solidFill>
                <a:latin typeface="Mada"/>
                <a:ea typeface="Mada"/>
                <a:cs typeface="Mada"/>
                <a:sym typeface="Mada"/>
              </a:rPr>
              <a:t>Pictures show paralized esophagus with constricted LES</a:t>
            </a:r>
            <a:endParaRPr>
              <a:solidFill>
                <a:schemeClr val="dk1"/>
              </a:solidFill>
            </a:endParaRPr>
          </a:p>
        </p:txBody>
      </p:sp>
      <p:pic>
        <p:nvPicPr>
          <p:cNvPr id="1787" name="Google Shape;1787;p69"/>
          <p:cNvPicPr preferRelativeResize="0"/>
          <p:nvPr/>
        </p:nvPicPr>
        <p:blipFill>
          <a:blip r:embed="rId6">
            <a:alphaModFix/>
          </a:blip>
          <a:stretch>
            <a:fillRect/>
          </a:stretch>
        </p:blipFill>
        <p:spPr>
          <a:xfrm>
            <a:off x="4471875" y="3148600"/>
            <a:ext cx="661200" cy="1416857"/>
          </a:xfrm>
          <a:prstGeom prst="rect">
            <a:avLst/>
          </a:prstGeom>
          <a:noFill/>
          <a:ln>
            <a:noFill/>
          </a:ln>
        </p:spPr>
      </p:pic>
      <p:cxnSp>
        <p:nvCxnSpPr>
          <p:cNvPr id="1788" name="Google Shape;1788;p69"/>
          <p:cNvCxnSpPr/>
          <p:nvPr/>
        </p:nvCxnSpPr>
        <p:spPr>
          <a:xfrm flipH="1" rot="10800000">
            <a:off x="4981127" y="4245049"/>
            <a:ext cx="162600" cy="115800"/>
          </a:xfrm>
          <a:prstGeom prst="straightConnector1">
            <a:avLst/>
          </a:prstGeom>
          <a:noFill/>
          <a:ln cap="flat" cmpd="sng" w="9525">
            <a:solidFill>
              <a:srgbClr val="93C47D"/>
            </a:solidFill>
            <a:prstDash val="solid"/>
            <a:round/>
            <a:headEnd len="med" w="med" type="stealth"/>
            <a:tailEnd len="med" w="med" type="none"/>
          </a:ln>
        </p:spPr>
      </p:cxnSp>
      <p:sp>
        <p:nvSpPr>
          <p:cNvPr id="1789" name="Google Shape;1789;p69"/>
          <p:cNvSpPr txBox="1"/>
          <p:nvPr/>
        </p:nvSpPr>
        <p:spPr>
          <a:xfrm>
            <a:off x="5069325" y="3997300"/>
            <a:ext cx="661200" cy="4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Bird beaks</a:t>
            </a:r>
            <a:endParaRPr sz="900"/>
          </a:p>
        </p:txBody>
      </p:sp>
      <p:pic>
        <p:nvPicPr>
          <p:cNvPr id="1790" name="Google Shape;1790;p69"/>
          <p:cNvPicPr preferRelativeResize="0"/>
          <p:nvPr/>
        </p:nvPicPr>
        <p:blipFill>
          <a:blip r:embed="rId7">
            <a:alphaModFix/>
          </a:blip>
          <a:stretch>
            <a:fillRect/>
          </a:stretch>
        </p:blipFill>
        <p:spPr>
          <a:xfrm>
            <a:off x="781312" y="5495962"/>
            <a:ext cx="467174" cy="467174"/>
          </a:xfrm>
          <a:prstGeom prst="rect">
            <a:avLst/>
          </a:prstGeom>
          <a:noFill/>
          <a:ln>
            <a:noFill/>
          </a:ln>
        </p:spPr>
      </p:pic>
      <p:pic>
        <p:nvPicPr>
          <p:cNvPr id="1791" name="Google Shape;1791;p69"/>
          <p:cNvPicPr preferRelativeResize="0"/>
          <p:nvPr/>
        </p:nvPicPr>
        <p:blipFill>
          <a:blip r:embed="rId8">
            <a:alphaModFix/>
          </a:blip>
          <a:stretch>
            <a:fillRect/>
          </a:stretch>
        </p:blipFill>
        <p:spPr>
          <a:xfrm>
            <a:off x="698950" y="7600923"/>
            <a:ext cx="610500" cy="610500"/>
          </a:xfrm>
          <a:prstGeom prst="rect">
            <a:avLst/>
          </a:prstGeom>
          <a:noFill/>
          <a:ln>
            <a:noFill/>
          </a:ln>
        </p:spPr>
      </p:pic>
      <p:sp>
        <p:nvSpPr>
          <p:cNvPr id="1792" name="Google Shape;1792;p69"/>
          <p:cNvSpPr txBox="1"/>
          <p:nvPr/>
        </p:nvSpPr>
        <p:spPr>
          <a:xfrm>
            <a:off x="1822700" y="7369600"/>
            <a:ext cx="5312100" cy="3000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Esophageal manometry has the highest sensitivity for the diagnosis of achalasia :</a:t>
            </a:r>
            <a:endParaRPr b="1"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aperistalsis of the distal esophageal body </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incomplete or absent LES relaxation </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hypertensive LE</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Manometric variants of achalasia exist </a:t>
            </a:r>
            <a:endParaRPr b="1" sz="1300">
              <a:solidFill>
                <a:schemeClr val="dk1"/>
              </a:solidFill>
              <a:latin typeface="Mada"/>
              <a:ea typeface="Mada"/>
              <a:cs typeface="Mada"/>
              <a:sym typeface="Mada"/>
            </a:endParaRPr>
          </a:p>
          <a:p>
            <a:pPr indent="-311150" lvl="1" marL="914400" rtl="0" algn="l">
              <a:spcBef>
                <a:spcPts val="0"/>
              </a:spcBef>
              <a:spcAft>
                <a:spcPts val="0"/>
              </a:spcAft>
              <a:buClr>
                <a:srgbClr val="B7B7B7"/>
              </a:buClr>
              <a:buSzPts val="1300"/>
              <a:buFont typeface="Mada"/>
              <a:buChar char="○"/>
            </a:pPr>
            <a:r>
              <a:rPr lang="en-GB" sz="1300">
                <a:solidFill>
                  <a:srgbClr val="B7B7B7"/>
                </a:solidFill>
                <a:latin typeface="Mada"/>
                <a:ea typeface="Mada"/>
                <a:cs typeface="Mada"/>
                <a:sym typeface="Mada"/>
              </a:rPr>
              <a:t>Variants are some conditions that resemble achalasia aperistalsis in manometry - called also pseudoachalasia</a:t>
            </a:r>
            <a:endParaRPr sz="1300">
              <a:solidFill>
                <a:srgbClr val="B7B7B7"/>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best known is vigorous achalasia</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defined by the presence of normal to high amplitude esophageal body contractions in the presence of a nonrelaxing LES</a:t>
            </a:r>
            <a:endParaRPr sz="1300">
              <a:solidFill>
                <a:schemeClr val="dk1"/>
              </a:solidFill>
              <a:latin typeface="Mada"/>
              <a:ea typeface="Mada"/>
              <a:cs typeface="Mada"/>
              <a:sym typeface="Mada"/>
            </a:endParaRPr>
          </a:p>
          <a:p>
            <a:pPr indent="-311150" lvl="1" marL="9144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Vigorous achalasia may represent an early stage of achalasia</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p:txBody>
      </p:sp>
      <p:sp>
        <p:nvSpPr>
          <p:cNvPr id="1793" name="Google Shape;1793;p69"/>
          <p:cNvSpPr txBox="1"/>
          <p:nvPr/>
        </p:nvSpPr>
        <p:spPr>
          <a:xfrm>
            <a:off x="9481850" y="7698475"/>
            <a:ext cx="3000000" cy="3000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t/>
            </a:r>
            <a:endParaRPr sz="1300">
              <a:solidFill>
                <a:schemeClr val="dk1"/>
              </a:solidFill>
              <a:latin typeface="Mada"/>
              <a:ea typeface="Mada"/>
              <a:cs typeface="Mada"/>
              <a:sym typeface="Mad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7" name="Shape 1797"/>
        <p:cNvGrpSpPr/>
        <p:nvPr/>
      </p:nvGrpSpPr>
      <p:grpSpPr>
        <a:xfrm>
          <a:off x="0" y="0"/>
          <a:ext cx="0" cy="0"/>
          <a:chOff x="0" y="0"/>
          <a:chExt cx="0" cy="0"/>
        </a:xfrm>
      </p:grpSpPr>
      <p:sp>
        <p:nvSpPr>
          <p:cNvPr id="1798" name="Google Shape;1798;p70"/>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70"/>
          <p:cNvSpPr txBox="1"/>
          <p:nvPr/>
        </p:nvSpPr>
        <p:spPr>
          <a:xfrm>
            <a:off x="155163" y="413339"/>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Achalasia</a:t>
            </a:r>
            <a:endParaRPr b="1" i="0" sz="2200" u="none" cap="none" strike="noStrike">
              <a:solidFill>
                <a:srgbClr val="006D77"/>
              </a:solidFill>
              <a:latin typeface="Lora"/>
              <a:ea typeface="Lora"/>
              <a:cs typeface="Lora"/>
              <a:sym typeface="Lora"/>
            </a:endParaRPr>
          </a:p>
        </p:txBody>
      </p:sp>
      <p:cxnSp>
        <p:nvCxnSpPr>
          <p:cNvPr id="1800" name="Google Shape;1800;p70"/>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sp>
        <p:nvSpPr>
          <p:cNvPr id="1801" name="Google Shape;1801;p70"/>
          <p:cNvSpPr txBox="1"/>
          <p:nvPr/>
        </p:nvSpPr>
        <p:spPr>
          <a:xfrm>
            <a:off x="1079000" y="9297676"/>
            <a:ext cx="5786400" cy="400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Mada"/>
              <a:buChar char="●"/>
            </a:pPr>
            <a:r>
              <a:rPr b="1" lang="en-GB">
                <a:solidFill>
                  <a:schemeClr val="dk1"/>
                </a:solidFill>
                <a:latin typeface="Mada"/>
                <a:ea typeface="Mada"/>
                <a:cs typeface="Mada"/>
                <a:sym typeface="Mada"/>
              </a:rPr>
              <a:t>Detailed treatment plan in next slide</a:t>
            </a:r>
            <a:endParaRPr b="1" i="0" u="none" cap="none" strike="noStrike">
              <a:solidFill>
                <a:srgbClr val="83C5BE"/>
              </a:solidFill>
              <a:latin typeface="Mada"/>
              <a:ea typeface="Mada"/>
              <a:cs typeface="Mada"/>
              <a:sym typeface="Mada"/>
            </a:endParaRPr>
          </a:p>
        </p:txBody>
      </p:sp>
      <p:grpSp>
        <p:nvGrpSpPr>
          <p:cNvPr id="1802" name="Google Shape;1802;p70"/>
          <p:cNvGrpSpPr/>
          <p:nvPr/>
        </p:nvGrpSpPr>
        <p:grpSpPr>
          <a:xfrm>
            <a:off x="3360885" y="1354467"/>
            <a:ext cx="855636" cy="866105"/>
            <a:chOff x="3291950" y="1651150"/>
            <a:chExt cx="691200" cy="699600"/>
          </a:xfrm>
        </p:grpSpPr>
        <p:sp>
          <p:nvSpPr>
            <p:cNvPr id="1803" name="Google Shape;1803;p70"/>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804" name="Google Shape;1804;p70"/>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805" name="Google Shape;1805;p70"/>
          <p:cNvSpPr txBox="1"/>
          <p:nvPr/>
        </p:nvSpPr>
        <p:spPr>
          <a:xfrm>
            <a:off x="3474450" y="1539488"/>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01</a:t>
            </a:r>
            <a:endParaRPr sz="2400">
              <a:solidFill>
                <a:srgbClr val="E29578"/>
              </a:solidFill>
              <a:latin typeface="Fjalla One"/>
              <a:ea typeface="Fjalla One"/>
              <a:cs typeface="Fjalla One"/>
              <a:sym typeface="Fjalla One"/>
            </a:endParaRPr>
          </a:p>
        </p:txBody>
      </p:sp>
      <p:sp>
        <p:nvSpPr>
          <p:cNvPr id="1806" name="Google Shape;1806;p70"/>
          <p:cNvSpPr txBox="1"/>
          <p:nvPr/>
        </p:nvSpPr>
        <p:spPr>
          <a:xfrm>
            <a:off x="704425" y="2220550"/>
            <a:ext cx="6219000" cy="575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b="1" lang="en-GB">
                <a:solidFill>
                  <a:schemeClr val="dk1"/>
                </a:solidFill>
                <a:latin typeface="Mada"/>
                <a:ea typeface="Mada"/>
                <a:cs typeface="Mada"/>
                <a:sym typeface="Mada"/>
              </a:rPr>
              <a:t>The primary </a:t>
            </a:r>
            <a:r>
              <a:rPr lang="en-GB">
                <a:solidFill>
                  <a:schemeClr val="dk1"/>
                </a:solidFill>
                <a:latin typeface="Mada"/>
                <a:ea typeface="Mada"/>
                <a:cs typeface="Mada"/>
                <a:sym typeface="Mada"/>
              </a:rPr>
              <a:t>complications of achalasia are related to the functional obstruction progressive malnutrition and aspiration.</a:t>
            </a:r>
            <a:endParaRPr>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a:p>
            <a:pPr indent="0" lvl="0" marL="0" rtl="0" algn="ctr">
              <a:spcBef>
                <a:spcPts val="0"/>
              </a:spcBef>
              <a:spcAft>
                <a:spcPts val="0"/>
              </a:spcAft>
              <a:buNone/>
            </a:pPr>
            <a:r>
              <a:t/>
            </a:r>
            <a:endParaRPr>
              <a:latin typeface="Mada"/>
              <a:ea typeface="Mada"/>
              <a:cs typeface="Mada"/>
              <a:sym typeface="Mada"/>
            </a:endParaRPr>
          </a:p>
        </p:txBody>
      </p:sp>
      <p:grpSp>
        <p:nvGrpSpPr>
          <p:cNvPr id="1807" name="Google Shape;1807;p70"/>
          <p:cNvGrpSpPr/>
          <p:nvPr/>
        </p:nvGrpSpPr>
        <p:grpSpPr>
          <a:xfrm>
            <a:off x="4922985" y="3396092"/>
            <a:ext cx="855636" cy="866105"/>
            <a:chOff x="3291950" y="1651150"/>
            <a:chExt cx="691200" cy="699600"/>
          </a:xfrm>
        </p:grpSpPr>
        <p:sp>
          <p:nvSpPr>
            <p:cNvPr id="1808" name="Google Shape;1808;p70"/>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809" name="Google Shape;1809;p70"/>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810" name="Google Shape;1810;p70"/>
          <p:cNvSpPr/>
          <p:nvPr/>
        </p:nvSpPr>
        <p:spPr>
          <a:xfrm>
            <a:off x="901875" y="5409088"/>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811" name="Google Shape;1811;p70"/>
          <p:cNvSpPr/>
          <p:nvPr/>
        </p:nvSpPr>
        <p:spPr>
          <a:xfrm>
            <a:off x="930212" y="5441938"/>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812" name="Google Shape;1812;p70"/>
          <p:cNvSpPr txBox="1"/>
          <p:nvPr/>
        </p:nvSpPr>
        <p:spPr>
          <a:xfrm>
            <a:off x="5036550" y="3581113"/>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03</a:t>
            </a:r>
            <a:endParaRPr sz="2400">
              <a:solidFill>
                <a:srgbClr val="E29578"/>
              </a:solidFill>
              <a:latin typeface="Fjalla One"/>
              <a:ea typeface="Fjalla One"/>
              <a:cs typeface="Fjalla One"/>
              <a:sym typeface="Fjalla One"/>
            </a:endParaRPr>
          </a:p>
        </p:txBody>
      </p:sp>
      <p:grpSp>
        <p:nvGrpSpPr>
          <p:cNvPr id="1813" name="Google Shape;1813;p70"/>
          <p:cNvGrpSpPr/>
          <p:nvPr/>
        </p:nvGrpSpPr>
        <p:grpSpPr>
          <a:xfrm>
            <a:off x="1874985" y="3396092"/>
            <a:ext cx="855636" cy="866105"/>
            <a:chOff x="3291950" y="1651150"/>
            <a:chExt cx="691200" cy="699600"/>
          </a:xfrm>
        </p:grpSpPr>
        <p:sp>
          <p:nvSpPr>
            <p:cNvPr id="1814" name="Google Shape;1814;p70"/>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815" name="Google Shape;1815;p70"/>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grpSp>
        <p:nvGrpSpPr>
          <p:cNvPr id="1816" name="Google Shape;1816;p70"/>
          <p:cNvGrpSpPr/>
          <p:nvPr/>
        </p:nvGrpSpPr>
        <p:grpSpPr>
          <a:xfrm>
            <a:off x="3776588" y="3708688"/>
            <a:ext cx="230700" cy="240900"/>
            <a:chOff x="2950663" y="9366325"/>
            <a:chExt cx="230700" cy="240900"/>
          </a:xfrm>
        </p:grpSpPr>
        <p:sp>
          <p:nvSpPr>
            <p:cNvPr id="1817" name="Google Shape;1817;p70"/>
            <p:cNvSpPr/>
            <p:nvPr/>
          </p:nvSpPr>
          <p:spPr>
            <a:xfrm>
              <a:off x="2950663" y="9366325"/>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1818" name="Google Shape;1818;p70"/>
            <p:cNvSpPr/>
            <p:nvPr/>
          </p:nvSpPr>
          <p:spPr>
            <a:xfrm>
              <a:off x="2979000" y="9399175"/>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1819" name="Google Shape;1819;p70"/>
          <p:cNvSpPr txBox="1"/>
          <p:nvPr/>
        </p:nvSpPr>
        <p:spPr>
          <a:xfrm>
            <a:off x="1988550" y="3581113"/>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02</a:t>
            </a:r>
            <a:endParaRPr sz="2400">
              <a:solidFill>
                <a:srgbClr val="E29578"/>
              </a:solidFill>
              <a:latin typeface="Fjalla One"/>
              <a:ea typeface="Fjalla One"/>
              <a:cs typeface="Fjalla One"/>
              <a:sym typeface="Fjalla One"/>
            </a:endParaRPr>
          </a:p>
        </p:txBody>
      </p:sp>
      <p:sp>
        <p:nvSpPr>
          <p:cNvPr id="1820" name="Google Shape;1820;p70"/>
          <p:cNvSpPr txBox="1"/>
          <p:nvPr/>
        </p:nvSpPr>
        <p:spPr>
          <a:xfrm>
            <a:off x="4338888" y="4262175"/>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ada"/>
                <a:ea typeface="Mada"/>
                <a:cs typeface="Mada"/>
                <a:sym typeface="Mada"/>
              </a:rPr>
              <a:t>Esophageal cancer : the most common is squamous cell carcinoma.</a:t>
            </a:r>
            <a:endParaRPr>
              <a:solidFill>
                <a:schemeClr val="dk1"/>
              </a:solidFill>
              <a:latin typeface="Mada"/>
              <a:ea typeface="Mada"/>
              <a:cs typeface="Mada"/>
              <a:sym typeface="Mada"/>
            </a:endParaRPr>
          </a:p>
          <a:p>
            <a:pPr indent="0" lvl="0" marL="457200" rtl="0" algn="ctr">
              <a:spcBef>
                <a:spcPts val="0"/>
              </a:spcBef>
              <a:spcAft>
                <a:spcPts val="0"/>
              </a:spcAft>
              <a:buNone/>
            </a:pPr>
            <a:r>
              <a:t/>
            </a:r>
            <a:endParaRPr>
              <a:latin typeface="Mada"/>
              <a:ea typeface="Mada"/>
              <a:cs typeface="Mada"/>
              <a:sym typeface="Mada"/>
            </a:endParaRPr>
          </a:p>
        </p:txBody>
      </p:sp>
      <p:sp>
        <p:nvSpPr>
          <p:cNvPr id="1821" name="Google Shape;1821;p70"/>
          <p:cNvSpPr txBox="1"/>
          <p:nvPr/>
        </p:nvSpPr>
        <p:spPr>
          <a:xfrm>
            <a:off x="1290893" y="5315725"/>
            <a:ext cx="4995600" cy="57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Mada"/>
                <a:ea typeface="Mada"/>
                <a:cs typeface="Mada"/>
                <a:sym typeface="Mada"/>
              </a:rPr>
              <a:t>The overall prevalence of esophageal cancer in achalasia is approximately 3 % with an incidence of approximately 197 cases per 100,000 persons per year</a:t>
            </a:r>
            <a:endParaRPr>
              <a:solidFill>
                <a:srgbClr val="FFFFFF"/>
              </a:solidFill>
              <a:latin typeface="Mada"/>
              <a:ea typeface="Mada"/>
              <a:cs typeface="Mada"/>
              <a:sym typeface="Mada"/>
            </a:endParaRPr>
          </a:p>
        </p:txBody>
      </p:sp>
      <p:sp>
        <p:nvSpPr>
          <p:cNvPr id="1822" name="Google Shape;1822;p70"/>
          <p:cNvSpPr txBox="1"/>
          <p:nvPr/>
        </p:nvSpPr>
        <p:spPr>
          <a:xfrm>
            <a:off x="1290888" y="4262175"/>
            <a:ext cx="2023800" cy="5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1"/>
                </a:solidFill>
                <a:latin typeface="Mada"/>
                <a:ea typeface="Mada"/>
                <a:cs typeface="Mada"/>
                <a:sym typeface="Mada"/>
              </a:rPr>
              <a:t>Epiphrenic</a:t>
            </a:r>
            <a:endParaRPr>
              <a:solidFill>
                <a:schemeClr val="dk1"/>
              </a:solidFill>
              <a:latin typeface="Mada"/>
              <a:ea typeface="Mada"/>
              <a:cs typeface="Mada"/>
              <a:sym typeface="Mada"/>
            </a:endParaRPr>
          </a:p>
          <a:p>
            <a:pPr indent="0" lvl="0" marL="0" rtl="0" algn="ctr">
              <a:spcBef>
                <a:spcPts val="0"/>
              </a:spcBef>
              <a:spcAft>
                <a:spcPts val="0"/>
              </a:spcAft>
              <a:buNone/>
            </a:pPr>
            <a:r>
              <a:rPr lang="en-GB">
                <a:solidFill>
                  <a:schemeClr val="dk1"/>
                </a:solidFill>
                <a:latin typeface="Mada"/>
                <a:ea typeface="Mada"/>
                <a:cs typeface="Mada"/>
                <a:sym typeface="Mada"/>
              </a:rPr>
              <a:t>diverticula</a:t>
            </a:r>
            <a:endParaRPr>
              <a:solidFill>
                <a:srgbClr val="FFFFFF"/>
              </a:solidFill>
              <a:latin typeface="Mada"/>
              <a:ea typeface="Mada"/>
              <a:cs typeface="Mada"/>
              <a:sym typeface="Mada"/>
            </a:endParaRPr>
          </a:p>
        </p:txBody>
      </p:sp>
      <p:grpSp>
        <p:nvGrpSpPr>
          <p:cNvPr id="1823" name="Google Shape;1823;p70"/>
          <p:cNvGrpSpPr/>
          <p:nvPr/>
        </p:nvGrpSpPr>
        <p:grpSpPr>
          <a:xfrm>
            <a:off x="323344" y="961190"/>
            <a:ext cx="467181" cy="476434"/>
            <a:chOff x="2410712" y="2415450"/>
            <a:chExt cx="312600" cy="312600"/>
          </a:xfrm>
        </p:grpSpPr>
        <p:sp>
          <p:nvSpPr>
            <p:cNvPr id="1824" name="Google Shape;1824;p7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7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6" name="Google Shape;1826;p70"/>
          <p:cNvSpPr txBox="1"/>
          <p:nvPr/>
        </p:nvSpPr>
        <p:spPr>
          <a:xfrm>
            <a:off x="780625" y="987825"/>
            <a:ext cx="3939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Complications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grpSp>
        <p:nvGrpSpPr>
          <p:cNvPr id="1827" name="Google Shape;1827;p70"/>
          <p:cNvGrpSpPr/>
          <p:nvPr/>
        </p:nvGrpSpPr>
        <p:grpSpPr>
          <a:xfrm>
            <a:off x="323344" y="6455627"/>
            <a:ext cx="467181" cy="476434"/>
            <a:chOff x="2410712" y="2415450"/>
            <a:chExt cx="312600" cy="312600"/>
          </a:xfrm>
        </p:grpSpPr>
        <p:sp>
          <p:nvSpPr>
            <p:cNvPr id="1828" name="Google Shape;1828;p7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7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0" name="Google Shape;1830;p70"/>
          <p:cNvSpPr txBox="1"/>
          <p:nvPr/>
        </p:nvSpPr>
        <p:spPr>
          <a:xfrm>
            <a:off x="780625" y="6482263"/>
            <a:ext cx="3939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Treatment</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cxnSp>
        <p:nvCxnSpPr>
          <p:cNvPr id="1831" name="Google Shape;1831;p70"/>
          <p:cNvCxnSpPr/>
          <p:nvPr/>
        </p:nvCxnSpPr>
        <p:spPr>
          <a:xfrm>
            <a:off x="700186" y="7082688"/>
            <a:ext cx="0" cy="2973300"/>
          </a:xfrm>
          <a:prstGeom prst="straightConnector1">
            <a:avLst/>
          </a:prstGeom>
          <a:noFill/>
          <a:ln cap="flat" cmpd="sng" w="28575">
            <a:solidFill>
              <a:srgbClr val="FFDDD2"/>
            </a:solidFill>
            <a:prstDash val="solid"/>
            <a:round/>
            <a:headEnd len="med" w="med" type="oval"/>
            <a:tailEnd len="med" w="med" type="oval"/>
          </a:ln>
        </p:spPr>
      </p:cxnSp>
      <p:sp>
        <p:nvSpPr>
          <p:cNvPr id="1832" name="Google Shape;1832;p70"/>
          <p:cNvSpPr/>
          <p:nvPr/>
        </p:nvSpPr>
        <p:spPr>
          <a:xfrm>
            <a:off x="597684" y="7352438"/>
            <a:ext cx="214200" cy="2142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70"/>
          <p:cNvSpPr/>
          <p:nvPr/>
        </p:nvSpPr>
        <p:spPr>
          <a:xfrm>
            <a:off x="597684" y="8386053"/>
            <a:ext cx="214200" cy="2142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70"/>
          <p:cNvSpPr/>
          <p:nvPr/>
        </p:nvSpPr>
        <p:spPr>
          <a:xfrm>
            <a:off x="597684" y="9391800"/>
            <a:ext cx="214200" cy="2142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35" name="Google Shape;1835;p70"/>
          <p:cNvCxnSpPr>
            <a:stCxn id="1833" idx="6"/>
          </p:cNvCxnSpPr>
          <p:nvPr/>
        </p:nvCxnSpPr>
        <p:spPr>
          <a:xfrm flipH="1" rot="10800000">
            <a:off x="811884" y="8492553"/>
            <a:ext cx="242400" cy="600"/>
          </a:xfrm>
          <a:prstGeom prst="straightConnector1">
            <a:avLst/>
          </a:prstGeom>
          <a:noFill/>
          <a:ln cap="flat" cmpd="sng" w="19050">
            <a:solidFill>
              <a:srgbClr val="FFDDD2"/>
            </a:solidFill>
            <a:prstDash val="solid"/>
            <a:round/>
            <a:headEnd len="med" w="med" type="none"/>
            <a:tailEnd len="med" w="med" type="oval"/>
          </a:ln>
        </p:spPr>
      </p:cxnSp>
      <p:cxnSp>
        <p:nvCxnSpPr>
          <p:cNvPr id="1836" name="Google Shape;1836;p70"/>
          <p:cNvCxnSpPr/>
          <p:nvPr/>
        </p:nvCxnSpPr>
        <p:spPr>
          <a:xfrm flipH="1" rot="10800000">
            <a:off x="811884" y="7459228"/>
            <a:ext cx="242400" cy="600"/>
          </a:xfrm>
          <a:prstGeom prst="straightConnector1">
            <a:avLst/>
          </a:prstGeom>
          <a:noFill/>
          <a:ln cap="flat" cmpd="sng" w="19050">
            <a:solidFill>
              <a:srgbClr val="FFDDD2"/>
            </a:solidFill>
            <a:prstDash val="solid"/>
            <a:round/>
            <a:headEnd len="med" w="med" type="none"/>
            <a:tailEnd len="med" w="med" type="oval"/>
          </a:ln>
        </p:spPr>
      </p:cxnSp>
      <p:cxnSp>
        <p:nvCxnSpPr>
          <p:cNvPr id="1837" name="Google Shape;1837;p70"/>
          <p:cNvCxnSpPr/>
          <p:nvPr/>
        </p:nvCxnSpPr>
        <p:spPr>
          <a:xfrm flipH="1" rot="10800000">
            <a:off x="811884" y="9498603"/>
            <a:ext cx="242400" cy="600"/>
          </a:xfrm>
          <a:prstGeom prst="straightConnector1">
            <a:avLst/>
          </a:prstGeom>
          <a:noFill/>
          <a:ln cap="flat" cmpd="sng" w="19050">
            <a:solidFill>
              <a:srgbClr val="FFDDD2"/>
            </a:solidFill>
            <a:prstDash val="solid"/>
            <a:round/>
            <a:headEnd len="med" w="med" type="none"/>
            <a:tailEnd len="med" w="med" type="oval"/>
          </a:ln>
        </p:spPr>
      </p:cxnSp>
      <p:sp>
        <p:nvSpPr>
          <p:cNvPr id="1838" name="Google Shape;1838;p70"/>
          <p:cNvSpPr txBox="1"/>
          <p:nvPr/>
        </p:nvSpPr>
        <p:spPr>
          <a:xfrm>
            <a:off x="1079000" y="7156400"/>
            <a:ext cx="5786400" cy="95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The primary therapeutic goal in achalasia is to reduce the LES basal pressure</a:t>
            </a:r>
            <a:r>
              <a:rPr baseline="30000" lang="en-GB">
                <a:solidFill>
                  <a:schemeClr val="dk1"/>
                </a:solidFill>
                <a:latin typeface="Mada"/>
                <a:ea typeface="Mada"/>
                <a:cs typeface="Mada"/>
                <a:sym typeface="Mada"/>
              </a:rPr>
              <a:t> </a:t>
            </a:r>
            <a:r>
              <a:rPr lang="en-GB">
                <a:solidFill>
                  <a:srgbClr val="6AA84F"/>
                </a:solidFill>
                <a:latin typeface="Mada"/>
                <a:ea typeface="Mada"/>
                <a:cs typeface="Mada"/>
                <a:sym typeface="Mada"/>
              </a:rPr>
              <a:t> (to relax the LES)</a:t>
            </a:r>
            <a:endParaRPr>
              <a:solidFill>
                <a:srgbClr val="6AA84F"/>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 Treatment options include medical therapy, botulinum toxin injection, pneumatic dilation, and surgical myotomy</a:t>
            </a:r>
            <a:endParaRPr>
              <a:solidFill>
                <a:schemeClr val="dk1"/>
              </a:solidFill>
              <a:latin typeface="Mada"/>
              <a:ea typeface="Mada"/>
              <a:cs typeface="Mada"/>
              <a:sym typeface="Mada"/>
            </a:endParaRPr>
          </a:p>
        </p:txBody>
      </p:sp>
      <p:sp>
        <p:nvSpPr>
          <p:cNvPr id="1839" name="Google Shape;1839;p70"/>
          <p:cNvSpPr txBox="1"/>
          <p:nvPr/>
        </p:nvSpPr>
        <p:spPr>
          <a:xfrm>
            <a:off x="1070525" y="8187250"/>
            <a:ext cx="5591700" cy="957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Symptom relief, particularly relief of dysphagia , is accepted as the primary desired outcome</a:t>
            </a:r>
            <a:endParaRPr>
              <a:solidFill>
                <a:schemeClr val="dk1"/>
              </a:solidFill>
              <a:latin typeface="Mada"/>
              <a:ea typeface="Mada"/>
              <a:cs typeface="Mada"/>
              <a:sym typeface="Mada"/>
            </a:endParaRPr>
          </a:p>
          <a:p>
            <a:pPr indent="-317500" lvl="0" marL="457200" rtl="0" algn="l">
              <a:spcBef>
                <a:spcPts val="0"/>
              </a:spcBef>
              <a:spcAft>
                <a:spcPts val="0"/>
              </a:spcAft>
              <a:buClr>
                <a:srgbClr val="6AA84F"/>
              </a:buClr>
              <a:buSzPts val="1400"/>
              <a:buFont typeface="Mada"/>
              <a:buChar char="●"/>
            </a:pPr>
            <a:r>
              <a:rPr lang="en-GB">
                <a:solidFill>
                  <a:srgbClr val="6AA84F"/>
                </a:solidFill>
                <a:latin typeface="Mada"/>
                <a:ea typeface="Mada"/>
                <a:cs typeface="Mada"/>
                <a:sym typeface="Mada"/>
              </a:rPr>
              <a:t>We can’t restore movement of  a paralysized muscle! So we have to target the LES relaxation in our therapy.</a:t>
            </a:r>
            <a:endParaRPr>
              <a:solidFill>
                <a:srgbClr val="6AA84F"/>
              </a:solidFill>
              <a:latin typeface="Mada"/>
              <a:ea typeface="Mada"/>
              <a:cs typeface="Mada"/>
              <a:sym typeface="Mada"/>
            </a:endParaRPr>
          </a:p>
        </p:txBody>
      </p:sp>
      <p:sp>
        <p:nvSpPr>
          <p:cNvPr id="1840" name="Google Shape;1840;p70"/>
          <p:cNvSpPr txBox="1"/>
          <p:nvPr/>
        </p:nvSpPr>
        <p:spPr>
          <a:xfrm>
            <a:off x="77913" y="2927250"/>
            <a:ext cx="7433700" cy="476400"/>
          </a:xfrm>
          <a:prstGeom prst="rect">
            <a:avLst/>
          </a:prstGeom>
          <a:noFill/>
          <a:ln>
            <a:noFill/>
          </a:ln>
        </p:spPr>
        <p:txBody>
          <a:bodyPr anchorCtr="0" anchor="ctr" bIns="91425" lIns="91425" spcFirstLastPara="1" rIns="91425" wrap="square" tIns="91425">
            <a:noAutofit/>
          </a:bodyPr>
          <a:lstStyle/>
          <a:p>
            <a:pPr indent="-317500" lvl="0" marL="457200" rtl="0" algn="ctr">
              <a:spcBef>
                <a:spcPts val="0"/>
              </a:spcBef>
              <a:spcAft>
                <a:spcPts val="0"/>
              </a:spcAft>
              <a:buClr>
                <a:schemeClr val="dk1"/>
              </a:buClr>
              <a:buSzPts val="1400"/>
              <a:buFont typeface="Mada"/>
              <a:buChar char="●"/>
            </a:pPr>
            <a:r>
              <a:rPr b="1" lang="en-GB">
                <a:solidFill>
                  <a:schemeClr val="dk1"/>
                </a:solidFill>
                <a:latin typeface="Mada"/>
                <a:ea typeface="Mada"/>
                <a:cs typeface="Mada"/>
                <a:sym typeface="Mada"/>
              </a:rPr>
              <a:t>Uncommon but important secondary complications of achalasia include:</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4" name="Shape 1844"/>
        <p:cNvGrpSpPr/>
        <p:nvPr/>
      </p:nvGrpSpPr>
      <p:grpSpPr>
        <a:xfrm>
          <a:off x="0" y="0"/>
          <a:ext cx="0" cy="0"/>
          <a:chOff x="0" y="0"/>
          <a:chExt cx="0" cy="0"/>
        </a:xfrm>
      </p:grpSpPr>
      <p:sp>
        <p:nvSpPr>
          <p:cNvPr id="1845" name="Google Shape;1845;p71"/>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71"/>
          <p:cNvSpPr/>
          <p:nvPr/>
        </p:nvSpPr>
        <p:spPr>
          <a:xfrm>
            <a:off x="74475" y="10097975"/>
            <a:ext cx="7440000" cy="518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Remember:</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The ideal therapy </a:t>
            </a:r>
            <a:r>
              <a:rPr lang="en-GB" sz="1000">
                <a:solidFill>
                  <a:srgbClr val="6AA84F"/>
                </a:solidFill>
                <a:latin typeface="Mada"/>
                <a:ea typeface="Mada"/>
                <a:cs typeface="Mada"/>
                <a:sym typeface="Mada"/>
              </a:rPr>
              <a:t>is surgical myotomy “Heller’s myotomy”.</a:t>
            </a:r>
            <a:endParaRPr sz="1000">
              <a:solidFill>
                <a:srgbClr val="6AA84F"/>
              </a:solidFill>
              <a:latin typeface="Mada"/>
              <a:ea typeface="Mada"/>
              <a:cs typeface="Mada"/>
              <a:sym typeface="Mada"/>
            </a:endParaRPr>
          </a:p>
          <a:p>
            <a:pPr indent="-292100" lvl="0" marL="457200" rtl="0" algn="l">
              <a:spcBef>
                <a:spcPts val="0"/>
              </a:spcBef>
              <a:spcAft>
                <a:spcPts val="0"/>
              </a:spcAft>
              <a:buClr>
                <a:srgbClr val="6AA84F"/>
              </a:buClr>
              <a:buSzPts val="1000"/>
              <a:buFont typeface="Mada"/>
              <a:buChar char="●"/>
            </a:pPr>
            <a:r>
              <a:rPr lang="en-GB" sz="1000">
                <a:solidFill>
                  <a:srgbClr val="6AA84F"/>
                </a:solidFill>
                <a:latin typeface="Mada"/>
                <a:ea typeface="Mada"/>
                <a:cs typeface="Mada"/>
                <a:sym typeface="Mada"/>
              </a:rPr>
              <a:t>Second best option is pneumatic dilation.</a:t>
            </a:r>
            <a:endParaRPr sz="1000"/>
          </a:p>
        </p:txBody>
      </p:sp>
      <p:sp>
        <p:nvSpPr>
          <p:cNvPr id="1847" name="Google Shape;1847;p71"/>
          <p:cNvSpPr txBox="1"/>
          <p:nvPr/>
        </p:nvSpPr>
        <p:spPr>
          <a:xfrm>
            <a:off x="1006250" y="1544350"/>
            <a:ext cx="6109200" cy="3487800"/>
          </a:xfrm>
          <a:prstGeom prst="rect">
            <a:avLst/>
          </a:prstGeom>
          <a:noFill/>
          <a:ln cap="flat" cmpd="sng" w="9525">
            <a:solidFill>
              <a:srgbClr val="006D7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da"/>
              <a:ea typeface="Mada"/>
              <a:cs typeface="Mada"/>
              <a:sym typeface="Mada"/>
            </a:endParaRPr>
          </a:p>
        </p:txBody>
      </p:sp>
      <p:sp>
        <p:nvSpPr>
          <p:cNvPr id="1848" name="Google Shape;1848;p71"/>
          <p:cNvSpPr/>
          <p:nvPr/>
        </p:nvSpPr>
        <p:spPr>
          <a:xfrm rot="5400000">
            <a:off x="-719726" y="2945930"/>
            <a:ext cx="3070006" cy="571645"/>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DFA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ora"/>
              <a:ea typeface="Lora"/>
              <a:cs typeface="Lora"/>
              <a:sym typeface="Lora"/>
            </a:endParaRPr>
          </a:p>
        </p:txBody>
      </p:sp>
      <p:sp>
        <p:nvSpPr>
          <p:cNvPr id="1849" name="Google Shape;1849;p71"/>
          <p:cNvSpPr txBox="1"/>
          <p:nvPr/>
        </p:nvSpPr>
        <p:spPr>
          <a:xfrm rot="-5400000">
            <a:off x="-86957" y="2899934"/>
            <a:ext cx="1804500" cy="476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600" u="none" cap="none" strike="noStrike">
                <a:solidFill>
                  <a:srgbClr val="2E6D77"/>
                </a:solidFill>
                <a:latin typeface="Lora"/>
                <a:ea typeface="Lora"/>
                <a:cs typeface="Lora"/>
                <a:sym typeface="Lora"/>
              </a:rPr>
              <a:t>Medical therapy</a:t>
            </a:r>
            <a:endParaRPr b="1" i="0" sz="3600" u="none" cap="none" strike="noStrike">
              <a:solidFill>
                <a:srgbClr val="2E6D77"/>
              </a:solidFill>
              <a:latin typeface="Lora"/>
              <a:ea typeface="Lora"/>
              <a:cs typeface="Lora"/>
              <a:sym typeface="Lora"/>
            </a:endParaRPr>
          </a:p>
        </p:txBody>
      </p:sp>
      <p:sp>
        <p:nvSpPr>
          <p:cNvPr id="1850" name="Google Shape;1850;p71"/>
          <p:cNvSpPr txBox="1"/>
          <p:nvPr/>
        </p:nvSpPr>
        <p:spPr>
          <a:xfrm>
            <a:off x="1053754" y="1544353"/>
            <a:ext cx="5749800" cy="12978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Decrease the LES pressure by causing smooth muscle relaxation.</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Inconvenient as they are:</a:t>
            </a:r>
            <a:endParaRPr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Partially effective.</a:t>
            </a:r>
            <a:endParaRPr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Frequently associated with side effects.</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It is reserved for patients who are awaiting or unable to tolerate more invasive treatment modalities.</a:t>
            </a:r>
            <a:endParaRPr i="0" sz="1300" u="none" cap="none" strike="noStrike">
              <a:solidFill>
                <a:srgbClr val="000000"/>
              </a:solidFill>
              <a:latin typeface="Mada"/>
              <a:ea typeface="Mada"/>
              <a:cs typeface="Mada"/>
              <a:sym typeface="Mada"/>
            </a:endParaRPr>
          </a:p>
        </p:txBody>
      </p:sp>
      <p:sp>
        <p:nvSpPr>
          <p:cNvPr id="1851" name="Google Shape;1851;p71"/>
          <p:cNvSpPr txBox="1"/>
          <p:nvPr/>
        </p:nvSpPr>
        <p:spPr>
          <a:xfrm>
            <a:off x="1006250" y="5572450"/>
            <a:ext cx="6109200" cy="1804500"/>
          </a:xfrm>
          <a:prstGeom prst="rect">
            <a:avLst/>
          </a:prstGeom>
          <a:noFill/>
          <a:ln cap="flat" cmpd="sng" w="9525">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da"/>
              <a:ea typeface="Mada"/>
              <a:cs typeface="Mada"/>
              <a:sym typeface="Mada"/>
            </a:endParaRPr>
          </a:p>
        </p:txBody>
      </p:sp>
      <p:sp>
        <p:nvSpPr>
          <p:cNvPr id="1852" name="Google Shape;1852;p71"/>
          <p:cNvSpPr/>
          <p:nvPr/>
        </p:nvSpPr>
        <p:spPr>
          <a:xfrm rot="5400000">
            <a:off x="120407" y="6122198"/>
            <a:ext cx="1408883" cy="59615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71"/>
          <p:cNvSpPr txBox="1"/>
          <p:nvPr/>
        </p:nvSpPr>
        <p:spPr>
          <a:xfrm rot="-5400000">
            <a:off x="115949" y="6193702"/>
            <a:ext cx="1194600" cy="449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500" u="none" cap="none" strike="noStrike">
                <a:solidFill>
                  <a:srgbClr val="E29578"/>
                </a:solidFill>
                <a:latin typeface="Lora"/>
                <a:ea typeface="Lora"/>
                <a:cs typeface="Lora"/>
                <a:sym typeface="Lora"/>
              </a:rPr>
              <a:t>Botulinum toxin </a:t>
            </a:r>
            <a:r>
              <a:rPr i="0" lang="en-GB" sz="1300" u="none" cap="none" strike="noStrike">
                <a:solidFill>
                  <a:schemeClr val="lt1"/>
                </a:solidFill>
                <a:latin typeface="Lora"/>
                <a:ea typeface="Lora"/>
                <a:cs typeface="Lora"/>
                <a:sym typeface="Lora"/>
              </a:rPr>
              <a:t>injection</a:t>
            </a:r>
            <a:endParaRPr b="1" i="0" sz="3100" u="none" cap="none" strike="noStrike">
              <a:solidFill>
                <a:schemeClr val="lt1"/>
              </a:solidFill>
              <a:latin typeface="Lora"/>
              <a:ea typeface="Lora"/>
              <a:cs typeface="Lora"/>
              <a:sym typeface="Lora"/>
            </a:endParaRPr>
          </a:p>
        </p:txBody>
      </p:sp>
      <p:sp>
        <p:nvSpPr>
          <p:cNvPr id="1854" name="Google Shape;1854;p71"/>
          <p:cNvSpPr txBox="1"/>
          <p:nvPr/>
        </p:nvSpPr>
        <p:spPr>
          <a:xfrm>
            <a:off x="1057350" y="5363852"/>
            <a:ext cx="5868900" cy="1408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b="0"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Response rates at 1 month following administration average 78% , By 6 months, the clinical response rate drops to 58% and by 12 months to 49% </a:t>
            </a:r>
            <a:r>
              <a:rPr lang="en-GB" sz="1300">
                <a:solidFill>
                  <a:srgbClr val="B7B7B7"/>
                </a:solidFill>
                <a:latin typeface="Mada"/>
                <a:ea typeface="Mada"/>
                <a:cs typeface="Mada"/>
                <a:sym typeface="Mada"/>
              </a:rPr>
              <a:t>(Efficacy up to 6-12 months)</a:t>
            </a:r>
            <a:endParaRPr sz="1300">
              <a:solidFill>
                <a:srgbClr val="B7B7B7"/>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Given the limitations of the efficacy and durability of response, botulinum toxin is generally reserved for use in patients who are not candidates for more invasive treatments </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injected into the LES targets the excitatory, acetylcholine releasing neurons that generate LES basal muscle tone</a:t>
            </a:r>
            <a:r>
              <a:rPr b="0" i="0" lang="en-GB" sz="1300" u="none" cap="none" strike="noStrike">
                <a:solidFill>
                  <a:schemeClr val="dk1"/>
                </a:solidFill>
                <a:latin typeface="Mada"/>
                <a:ea typeface="Mada"/>
                <a:cs typeface="Mada"/>
                <a:sym typeface="Mada"/>
              </a:rPr>
              <a:t>.</a:t>
            </a:r>
            <a:endParaRPr b="0" i="0" sz="1300" u="none" cap="none" strike="noStrike">
              <a:solidFill>
                <a:schemeClr val="dk1"/>
              </a:solidFill>
              <a:latin typeface="Mada"/>
              <a:ea typeface="Mada"/>
              <a:cs typeface="Mada"/>
              <a:sym typeface="Mada"/>
            </a:endParaRPr>
          </a:p>
        </p:txBody>
      </p:sp>
      <p:cxnSp>
        <p:nvCxnSpPr>
          <p:cNvPr id="1855" name="Google Shape;1855;p71"/>
          <p:cNvCxnSpPr/>
          <p:nvPr/>
        </p:nvCxnSpPr>
        <p:spPr>
          <a:xfrm>
            <a:off x="1240240" y="3371310"/>
            <a:ext cx="5588100" cy="14400"/>
          </a:xfrm>
          <a:prstGeom prst="straightConnector1">
            <a:avLst/>
          </a:prstGeom>
          <a:noFill/>
          <a:ln cap="flat" cmpd="sng" w="28575">
            <a:solidFill>
              <a:srgbClr val="EDF9F9"/>
            </a:solidFill>
            <a:prstDash val="solid"/>
            <a:round/>
            <a:headEnd len="med" w="med" type="oval"/>
            <a:tailEnd len="med" w="med" type="oval"/>
          </a:ln>
        </p:spPr>
      </p:cxnSp>
      <p:sp>
        <p:nvSpPr>
          <p:cNvPr id="1856" name="Google Shape;1856;p71"/>
          <p:cNvSpPr/>
          <p:nvPr/>
        </p:nvSpPr>
        <p:spPr>
          <a:xfrm>
            <a:off x="3504300" y="3079725"/>
            <a:ext cx="571500" cy="552600"/>
          </a:xfrm>
          <a:prstGeom prst="ellipse">
            <a:avLst/>
          </a:prstGeom>
          <a:solidFill>
            <a:srgbClr val="EDFAFA"/>
          </a:solidFill>
          <a:ln cap="flat" cmpd="sng" w="9525">
            <a:solidFill>
              <a:srgbClr val="EDFAFA"/>
            </a:solidFill>
            <a:prstDash val="solid"/>
            <a:round/>
            <a:headEnd len="sm" w="sm" type="none"/>
            <a:tailEnd len="sm" w="sm" type="none"/>
          </a:ln>
          <a:effectLst>
            <a:outerShdw blurRad="57150" rotWithShape="0" algn="bl" dir="5400000" dist="19050">
              <a:srgbClr val="999999">
                <a:alpha val="4941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71"/>
          <p:cNvSpPr txBox="1"/>
          <p:nvPr/>
        </p:nvSpPr>
        <p:spPr>
          <a:xfrm>
            <a:off x="2153378" y="3032438"/>
            <a:ext cx="6780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300"/>
              <a:buFont typeface="Arial"/>
              <a:buNone/>
            </a:pPr>
            <a:r>
              <a:rPr b="1" i="0" lang="en-GB" sz="1300" u="none" cap="none" strike="noStrike">
                <a:solidFill>
                  <a:srgbClr val="2E6D77"/>
                </a:solidFill>
                <a:latin typeface="Mada"/>
                <a:ea typeface="Mada"/>
                <a:cs typeface="Mada"/>
                <a:sym typeface="Mada"/>
              </a:rPr>
              <a:t>Nitrat</a:t>
            </a:r>
            <a:endParaRPr b="1" i="0" sz="1300" u="none" cap="none" strike="noStrike">
              <a:solidFill>
                <a:srgbClr val="2E6D77"/>
              </a:solidFill>
              <a:latin typeface="Mada"/>
              <a:ea typeface="Mada"/>
              <a:cs typeface="Mada"/>
              <a:sym typeface="Mada"/>
            </a:endParaRPr>
          </a:p>
        </p:txBody>
      </p:sp>
      <p:sp>
        <p:nvSpPr>
          <p:cNvPr id="1858" name="Google Shape;1858;p71"/>
          <p:cNvSpPr txBox="1"/>
          <p:nvPr/>
        </p:nvSpPr>
        <p:spPr>
          <a:xfrm>
            <a:off x="4444374" y="3032438"/>
            <a:ext cx="20979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300"/>
              <a:buFont typeface="Arial"/>
              <a:buNone/>
            </a:pPr>
            <a:r>
              <a:rPr b="1" i="0" lang="en-GB" sz="1300" u="none" cap="none" strike="noStrike">
                <a:solidFill>
                  <a:srgbClr val="2E6D77"/>
                </a:solidFill>
                <a:latin typeface="Mada"/>
                <a:ea typeface="Mada"/>
                <a:cs typeface="Mada"/>
                <a:sym typeface="Mada"/>
              </a:rPr>
              <a:t>Calcium channel Blockers</a:t>
            </a:r>
            <a:endParaRPr b="1" i="0" sz="1300" u="none" cap="none" strike="noStrike">
              <a:solidFill>
                <a:srgbClr val="2E6D77"/>
              </a:solidFill>
              <a:latin typeface="Mada"/>
              <a:ea typeface="Mada"/>
              <a:cs typeface="Mada"/>
              <a:sym typeface="Mada"/>
            </a:endParaRPr>
          </a:p>
        </p:txBody>
      </p:sp>
      <p:sp>
        <p:nvSpPr>
          <p:cNvPr id="1859" name="Google Shape;1859;p71"/>
          <p:cNvSpPr txBox="1"/>
          <p:nvPr/>
        </p:nvSpPr>
        <p:spPr>
          <a:xfrm>
            <a:off x="1195082" y="3394560"/>
            <a:ext cx="2289600" cy="10047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First recognized as an effective treatment of achalasia.</a:t>
            </a:r>
            <a:endParaRPr b="0"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Their systemic vasodilatory effects and headaches limit their tolerability by patients.</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1860" name="Google Shape;1860;p71"/>
          <p:cNvSpPr txBox="1"/>
          <p:nvPr/>
        </p:nvSpPr>
        <p:spPr>
          <a:xfrm>
            <a:off x="4036775" y="3385700"/>
            <a:ext cx="2690700" cy="888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Have a better side-effect profile when compared with nitrates.</a:t>
            </a:r>
            <a:endParaRPr b="0"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30% of patients report adverse side effects including peripheral edema, hypotension, and headache.</a:t>
            </a:r>
            <a:endParaRPr b="0" i="0" sz="1300" u="none" cap="none" strike="noStrike">
              <a:solidFill>
                <a:srgbClr val="000000"/>
              </a:solidFill>
              <a:latin typeface="Arial"/>
              <a:ea typeface="Arial"/>
              <a:cs typeface="Arial"/>
              <a:sym typeface="Arial"/>
            </a:endParaRPr>
          </a:p>
        </p:txBody>
      </p:sp>
      <p:sp>
        <p:nvSpPr>
          <p:cNvPr id="1861" name="Google Shape;1861;p71"/>
          <p:cNvSpPr txBox="1"/>
          <p:nvPr/>
        </p:nvSpPr>
        <p:spPr>
          <a:xfrm>
            <a:off x="1006250" y="7858125"/>
            <a:ext cx="6109200" cy="1550400"/>
          </a:xfrm>
          <a:prstGeom prst="rect">
            <a:avLst/>
          </a:prstGeom>
          <a:noFill/>
          <a:ln cap="flat" cmpd="sng" w="9525">
            <a:solidFill>
              <a:srgbClr val="006D77"/>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da"/>
              <a:ea typeface="Mada"/>
              <a:cs typeface="Mada"/>
              <a:sym typeface="Mada"/>
            </a:endParaRPr>
          </a:p>
        </p:txBody>
      </p:sp>
      <p:sp>
        <p:nvSpPr>
          <p:cNvPr id="1862" name="Google Shape;1862;p71"/>
          <p:cNvSpPr/>
          <p:nvPr/>
        </p:nvSpPr>
        <p:spPr>
          <a:xfrm rot="5400000">
            <a:off x="85622" y="8344427"/>
            <a:ext cx="1483806" cy="59615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2E6D7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71"/>
          <p:cNvSpPr txBox="1"/>
          <p:nvPr/>
        </p:nvSpPr>
        <p:spPr>
          <a:xfrm rot="-5400000">
            <a:off x="-24998" y="8419600"/>
            <a:ext cx="1475400" cy="44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chemeClr val="lt1"/>
                </a:solidFill>
                <a:latin typeface="Lora"/>
                <a:ea typeface="Lora"/>
                <a:cs typeface="Lora"/>
                <a:sym typeface="Lora"/>
              </a:rPr>
              <a:t>Pneumatic dilation</a:t>
            </a:r>
            <a:endParaRPr b="1" i="0" sz="2800" u="none" cap="none" strike="noStrike">
              <a:solidFill>
                <a:schemeClr val="lt1"/>
              </a:solidFill>
              <a:latin typeface="Lora"/>
              <a:ea typeface="Lora"/>
              <a:cs typeface="Lora"/>
              <a:sym typeface="Lora"/>
            </a:endParaRPr>
          </a:p>
        </p:txBody>
      </p:sp>
      <p:sp>
        <p:nvSpPr>
          <p:cNvPr id="1864" name="Google Shape;1864;p71"/>
          <p:cNvSpPr txBox="1"/>
          <p:nvPr/>
        </p:nvSpPr>
        <p:spPr>
          <a:xfrm>
            <a:off x="1057350" y="7834125"/>
            <a:ext cx="5868900" cy="15504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pneumatic dilation remains one of the most effective 1st-line  therapies for achalasia</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Long - term follow - up studies reported significant symptom relapse of 50% at 10 years</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Complications of pneumatic dilation exist : </a:t>
            </a:r>
            <a:endParaRPr sz="1300">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Gastroesophageal reflux 25 - 35%</a:t>
            </a:r>
            <a:endParaRPr sz="1300">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 Esophageal perforation 3 %</a:t>
            </a:r>
            <a:endParaRPr b="0" i="0" sz="1300" u="none" cap="none" strike="noStrike">
              <a:solidFill>
                <a:schemeClr val="dk1"/>
              </a:solidFill>
              <a:latin typeface="Mada"/>
              <a:ea typeface="Mada"/>
              <a:cs typeface="Mada"/>
              <a:sym typeface="Mada"/>
            </a:endParaRPr>
          </a:p>
        </p:txBody>
      </p:sp>
      <p:sp>
        <p:nvSpPr>
          <p:cNvPr id="1865" name="Google Shape;1865;p71"/>
          <p:cNvSpPr txBox="1"/>
          <p:nvPr/>
        </p:nvSpPr>
        <p:spPr>
          <a:xfrm>
            <a:off x="155163" y="413339"/>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Achalasia</a:t>
            </a:r>
            <a:endParaRPr b="1" i="0" sz="2200" u="none" cap="none" strike="noStrike">
              <a:solidFill>
                <a:srgbClr val="006D77"/>
              </a:solidFill>
              <a:latin typeface="Lora"/>
              <a:ea typeface="Lora"/>
              <a:cs typeface="Lora"/>
              <a:sym typeface="Lora"/>
            </a:endParaRPr>
          </a:p>
        </p:txBody>
      </p:sp>
      <p:cxnSp>
        <p:nvCxnSpPr>
          <p:cNvPr id="1866" name="Google Shape;1866;p71"/>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pic>
        <p:nvPicPr>
          <p:cNvPr id="1867" name="Google Shape;1867;p71"/>
          <p:cNvPicPr preferRelativeResize="0"/>
          <p:nvPr/>
        </p:nvPicPr>
        <p:blipFill>
          <a:blip r:embed="rId3">
            <a:alphaModFix/>
          </a:blip>
          <a:stretch>
            <a:fillRect/>
          </a:stretch>
        </p:blipFill>
        <p:spPr>
          <a:xfrm>
            <a:off x="3537823" y="3121325"/>
            <a:ext cx="445800" cy="4694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1" name="Shape 1871"/>
        <p:cNvGrpSpPr/>
        <p:nvPr/>
      </p:nvGrpSpPr>
      <p:grpSpPr>
        <a:xfrm>
          <a:off x="0" y="0"/>
          <a:ext cx="0" cy="0"/>
          <a:chOff x="0" y="0"/>
          <a:chExt cx="0" cy="0"/>
        </a:xfrm>
      </p:grpSpPr>
      <p:cxnSp>
        <p:nvCxnSpPr>
          <p:cNvPr id="1872" name="Google Shape;1872;p72"/>
          <p:cNvCxnSpPr>
            <a:endCxn id="1873" idx="6"/>
          </p:cNvCxnSpPr>
          <p:nvPr/>
        </p:nvCxnSpPr>
        <p:spPr>
          <a:xfrm rot="10800000">
            <a:off x="1306400" y="4200238"/>
            <a:ext cx="2292600" cy="15900"/>
          </a:xfrm>
          <a:prstGeom prst="straightConnector1">
            <a:avLst/>
          </a:prstGeom>
          <a:noFill/>
          <a:ln cap="flat" cmpd="sng" w="19050">
            <a:solidFill>
              <a:srgbClr val="FFDDD2"/>
            </a:solidFill>
            <a:prstDash val="dash"/>
            <a:round/>
            <a:headEnd len="med" w="med" type="none"/>
            <a:tailEnd len="med" w="med" type="none"/>
          </a:ln>
        </p:spPr>
      </p:cxnSp>
      <p:cxnSp>
        <p:nvCxnSpPr>
          <p:cNvPr id="1874" name="Google Shape;1874;p72"/>
          <p:cNvCxnSpPr>
            <a:endCxn id="1875" idx="2"/>
          </p:cNvCxnSpPr>
          <p:nvPr/>
        </p:nvCxnSpPr>
        <p:spPr>
          <a:xfrm rot="10800000">
            <a:off x="1137500" y="3429238"/>
            <a:ext cx="834900" cy="15900"/>
          </a:xfrm>
          <a:prstGeom prst="straightConnector1">
            <a:avLst/>
          </a:prstGeom>
          <a:noFill/>
          <a:ln cap="flat" cmpd="sng" w="19050">
            <a:solidFill>
              <a:srgbClr val="FFDDD2"/>
            </a:solidFill>
            <a:prstDash val="dash"/>
            <a:round/>
            <a:headEnd len="med" w="med" type="none"/>
            <a:tailEnd len="med" w="med" type="none"/>
          </a:ln>
        </p:spPr>
      </p:cxnSp>
      <p:cxnSp>
        <p:nvCxnSpPr>
          <p:cNvPr id="1876" name="Google Shape;1876;p72"/>
          <p:cNvCxnSpPr>
            <a:endCxn id="1877" idx="2"/>
          </p:cNvCxnSpPr>
          <p:nvPr/>
        </p:nvCxnSpPr>
        <p:spPr>
          <a:xfrm rot="10800000">
            <a:off x="1137500" y="2658238"/>
            <a:ext cx="2461500" cy="15900"/>
          </a:xfrm>
          <a:prstGeom prst="straightConnector1">
            <a:avLst/>
          </a:prstGeom>
          <a:noFill/>
          <a:ln cap="flat" cmpd="sng" w="19050">
            <a:solidFill>
              <a:srgbClr val="FFDDD2"/>
            </a:solidFill>
            <a:prstDash val="dash"/>
            <a:round/>
            <a:headEnd len="med" w="med" type="none"/>
            <a:tailEnd len="med" w="med" type="none"/>
          </a:ln>
        </p:spPr>
      </p:cxnSp>
      <p:cxnSp>
        <p:nvCxnSpPr>
          <p:cNvPr id="1878" name="Google Shape;1878;p72"/>
          <p:cNvCxnSpPr>
            <a:endCxn id="1879" idx="2"/>
          </p:cNvCxnSpPr>
          <p:nvPr/>
        </p:nvCxnSpPr>
        <p:spPr>
          <a:xfrm rot="10800000">
            <a:off x="1137500" y="1887238"/>
            <a:ext cx="834900" cy="15900"/>
          </a:xfrm>
          <a:prstGeom prst="straightConnector1">
            <a:avLst/>
          </a:prstGeom>
          <a:noFill/>
          <a:ln cap="flat" cmpd="sng" w="19050">
            <a:solidFill>
              <a:srgbClr val="FFDDD2"/>
            </a:solidFill>
            <a:prstDash val="dash"/>
            <a:round/>
            <a:headEnd len="med" w="med" type="none"/>
            <a:tailEnd len="med" w="med" type="none"/>
          </a:ln>
        </p:spPr>
      </p:cxnSp>
      <p:sp>
        <p:nvSpPr>
          <p:cNvPr id="1880" name="Google Shape;1880;p72"/>
          <p:cNvSpPr txBox="1"/>
          <p:nvPr/>
        </p:nvSpPr>
        <p:spPr>
          <a:xfrm>
            <a:off x="820475" y="1071400"/>
            <a:ext cx="6427500" cy="8398500"/>
          </a:xfrm>
          <a:prstGeom prst="rect">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da"/>
              <a:ea typeface="Mada"/>
              <a:cs typeface="Mada"/>
              <a:sym typeface="Mada"/>
            </a:endParaRPr>
          </a:p>
        </p:txBody>
      </p:sp>
      <p:sp>
        <p:nvSpPr>
          <p:cNvPr id="1881" name="Google Shape;1881;p72"/>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72"/>
          <p:cNvSpPr/>
          <p:nvPr/>
        </p:nvSpPr>
        <p:spPr>
          <a:xfrm>
            <a:off x="74469" y="9767597"/>
            <a:ext cx="7440000" cy="849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highlight>
                  <a:srgbClr val="FFFFFF"/>
                </a:highlight>
                <a:latin typeface="Mada"/>
                <a:ea typeface="Mada"/>
                <a:cs typeface="Mada"/>
                <a:sym typeface="Mada"/>
              </a:rPr>
              <a:t>The </a:t>
            </a:r>
            <a:r>
              <a:rPr lang="en-GB" sz="1000">
                <a:solidFill>
                  <a:srgbClr val="6AA84F"/>
                </a:solidFill>
                <a:highlight>
                  <a:srgbClr val="FFFFFF"/>
                </a:highlight>
                <a:latin typeface="Mada"/>
                <a:ea typeface="Mada"/>
                <a:cs typeface="Mada"/>
                <a:sym typeface="Mada"/>
              </a:rPr>
              <a:t>increase in the pressure </a:t>
            </a:r>
            <a:r>
              <a:rPr lang="en-GB" sz="1000">
                <a:solidFill>
                  <a:srgbClr val="6AA84F"/>
                </a:solidFill>
                <a:highlight>
                  <a:srgbClr val="FFFFFF"/>
                </a:highlight>
                <a:latin typeface="Mada"/>
                <a:ea typeface="Mada"/>
                <a:cs typeface="Mada"/>
                <a:sym typeface="Mada"/>
              </a:rPr>
              <a:t>makes the inner</a:t>
            </a:r>
            <a:r>
              <a:rPr lang="en-GB" sz="1000">
                <a:solidFill>
                  <a:srgbClr val="6AA84F"/>
                </a:solidFill>
                <a:highlight>
                  <a:srgbClr val="FFFFFF"/>
                </a:highlight>
                <a:latin typeface="Mada"/>
                <a:ea typeface="Mada"/>
                <a:cs typeface="Mada"/>
                <a:sym typeface="Mada"/>
              </a:rPr>
              <a:t> layers of the esophagus bulge out through a </a:t>
            </a:r>
            <a:r>
              <a:rPr lang="en-GB" sz="1000">
                <a:solidFill>
                  <a:srgbClr val="6AA84F"/>
                </a:solidFill>
                <a:highlight>
                  <a:srgbClr val="FFFFFF"/>
                </a:highlight>
                <a:latin typeface="Mada"/>
                <a:ea typeface="Mada"/>
                <a:cs typeface="Mada"/>
                <a:sym typeface="Mada"/>
              </a:rPr>
              <a:t>weak spots in the outer lining. </a:t>
            </a:r>
            <a:r>
              <a:rPr lang="en-GB" sz="1000">
                <a:solidFill>
                  <a:srgbClr val="6AA84F"/>
                </a:solidFill>
                <a:highlight>
                  <a:srgbClr val="FFFFFF"/>
                </a:highlight>
                <a:latin typeface="Mada"/>
                <a:ea typeface="Mada"/>
                <a:cs typeface="Mada"/>
                <a:sym typeface="Mada"/>
              </a:rPr>
              <a:t> </a:t>
            </a:r>
            <a:endParaRPr sz="1000">
              <a:solidFill>
                <a:srgbClr val="6AA84F"/>
              </a:solidFill>
              <a:highlight>
                <a:srgbClr val="FFFFFF"/>
              </a:highlight>
              <a:latin typeface="Mada"/>
              <a:ea typeface="Mada"/>
              <a:cs typeface="Mada"/>
              <a:sym typeface="Mada"/>
            </a:endParaRPr>
          </a:p>
          <a:p>
            <a:pPr indent="-292100" lvl="0" marL="457200" marR="0" rtl="0" algn="l">
              <a:lnSpc>
                <a:spcPct val="100000"/>
              </a:lnSpc>
              <a:spcBef>
                <a:spcPts val="0"/>
              </a:spcBef>
              <a:spcAft>
                <a:spcPts val="0"/>
              </a:spcAft>
              <a:buClr>
                <a:srgbClr val="6AA84F"/>
              </a:buClr>
              <a:buSzPts val="1000"/>
              <a:buFont typeface="Mada"/>
              <a:buChar char="-"/>
            </a:pPr>
            <a:r>
              <a:rPr b="1" lang="en-GB" sz="1000">
                <a:solidFill>
                  <a:srgbClr val="6AA84F"/>
                </a:solidFill>
                <a:highlight>
                  <a:srgbClr val="FFFFFF"/>
                </a:highlight>
                <a:latin typeface="Mada"/>
                <a:ea typeface="Mada"/>
                <a:cs typeface="Mada"/>
                <a:sym typeface="Mada"/>
              </a:rPr>
              <a:t>Picture A: </a:t>
            </a:r>
            <a:r>
              <a:rPr lang="en-GB" sz="1000">
                <a:solidFill>
                  <a:srgbClr val="6AA84F"/>
                </a:solidFill>
                <a:highlight>
                  <a:srgbClr val="FFFFFF"/>
                </a:highlight>
                <a:latin typeface="Mada"/>
                <a:ea typeface="Mada"/>
                <a:cs typeface="Mada"/>
                <a:sym typeface="Mada"/>
              </a:rPr>
              <a:t>There’s a slit-like gap caused by diverticulum where food is stuck and fermented resulting in bad breath.</a:t>
            </a:r>
            <a:endParaRPr sz="1000">
              <a:solidFill>
                <a:srgbClr val="6AA84F"/>
              </a:solidFill>
              <a:highlight>
                <a:srgbClr val="FFFFFF"/>
              </a:highlight>
              <a:latin typeface="Mada"/>
              <a:ea typeface="Mada"/>
              <a:cs typeface="Mada"/>
              <a:sym typeface="Mada"/>
            </a:endParaRPr>
          </a:p>
        </p:txBody>
      </p:sp>
      <p:sp>
        <p:nvSpPr>
          <p:cNvPr id="1883" name="Google Shape;1883;p72"/>
          <p:cNvSpPr/>
          <p:nvPr/>
        </p:nvSpPr>
        <p:spPr>
          <a:xfrm rot="5400000">
            <a:off x="-237628" y="2182847"/>
            <a:ext cx="1758746" cy="59615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72"/>
          <p:cNvSpPr txBox="1"/>
          <p:nvPr/>
        </p:nvSpPr>
        <p:spPr>
          <a:xfrm rot="-5400000">
            <a:off x="-299079" y="2182788"/>
            <a:ext cx="1731300" cy="326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sz="1200" u="none" cap="none" strike="noStrike">
                <a:solidFill>
                  <a:schemeClr val="lt1"/>
                </a:solidFill>
                <a:latin typeface="Lora"/>
                <a:ea typeface="Lora"/>
                <a:cs typeface="Lora"/>
                <a:sym typeface="Lora"/>
              </a:rPr>
              <a:t>Surgical myotomy</a:t>
            </a:r>
            <a:endParaRPr b="1" i="0" sz="2700" u="none" cap="none" strike="noStrike">
              <a:solidFill>
                <a:schemeClr val="lt1"/>
              </a:solidFill>
              <a:latin typeface="Lora"/>
              <a:ea typeface="Lora"/>
              <a:cs typeface="Lora"/>
              <a:sym typeface="Lora"/>
            </a:endParaRPr>
          </a:p>
        </p:txBody>
      </p:sp>
      <p:sp>
        <p:nvSpPr>
          <p:cNvPr id="1885" name="Google Shape;1885;p72"/>
          <p:cNvSpPr txBox="1"/>
          <p:nvPr/>
        </p:nvSpPr>
        <p:spPr>
          <a:xfrm>
            <a:off x="155163" y="413339"/>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Achalasia</a:t>
            </a:r>
            <a:endParaRPr b="1" i="0" sz="2200" u="none" cap="none" strike="noStrike">
              <a:solidFill>
                <a:srgbClr val="006D77"/>
              </a:solidFill>
              <a:latin typeface="Lora"/>
              <a:ea typeface="Lora"/>
              <a:cs typeface="Lora"/>
              <a:sym typeface="Lora"/>
            </a:endParaRPr>
          </a:p>
        </p:txBody>
      </p:sp>
      <p:cxnSp>
        <p:nvCxnSpPr>
          <p:cNvPr id="1886" name="Google Shape;1886;p72"/>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sp>
        <p:nvSpPr>
          <p:cNvPr id="1887" name="Google Shape;1887;p72"/>
          <p:cNvSpPr txBox="1"/>
          <p:nvPr/>
        </p:nvSpPr>
        <p:spPr>
          <a:xfrm>
            <a:off x="8488925" y="56578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dk1"/>
                </a:solidFill>
                <a:latin typeface="Mada"/>
                <a:ea typeface="Mada"/>
                <a:cs typeface="Mada"/>
                <a:sym typeface="Mada"/>
              </a:rPr>
              <a:t>Refractory achalasia:</a:t>
            </a:r>
            <a:endParaRPr b="1" sz="1100">
              <a:solidFill>
                <a:schemeClr val="dk1"/>
              </a:solidFill>
              <a:latin typeface="Mada"/>
              <a:ea typeface="Mada"/>
              <a:cs typeface="Mada"/>
              <a:sym typeface="Mada"/>
            </a:endParaRPr>
          </a:p>
          <a:p>
            <a:pPr indent="-156250" lvl="0" marL="1728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In patients with achalasia that is refractory to therapy with Heller myotomy, options are li</a:t>
            </a:r>
            <a:r>
              <a:rPr lang="en-GB" sz="1100">
                <a:solidFill>
                  <a:schemeClr val="dk1"/>
                </a:solidFill>
                <a:latin typeface="Mada"/>
                <a:ea typeface="Mada"/>
                <a:cs typeface="Mada"/>
                <a:sym typeface="Mada"/>
              </a:rPr>
              <a:t>mited</a:t>
            </a:r>
            <a:endParaRPr sz="1100">
              <a:solidFill>
                <a:schemeClr val="dk1"/>
              </a:solidFill>
              <a:latin typeface="Mada"/>
              <a:ea typeface="Mada"/>
              <a:cs typeface="Mada"/>
              <a:sym typeface="Mada"/>
            </a:endParaRPr>
          </a:p>
          <a:p>
            <a:pPr indent="-156250" lvl="0" marL="172800" rtl="0" algn="l">
              <a:spcBef>
                <a:spcPts val="0"/>
              </a:spcBef>
              <a:spcAft>
                <a:spcPts val="0"/>
              </a:spcAft>
              <a:buClr>
                <a:schemeClr val="dk1"/>
              </a:buClr>
              <a:buSzPts val="1100"/>
              <a:buFont typeface="Mada"/>
              <a:buChar char="●"/>
            </a:pPr>
            <a:r>
              <a:rPr lang="en-GB" sz="1100">
                <a:solidFill>
                  <a:schemeClr val="dk1"/>
                </a:solidFill>
                <a:latin typeface="Mada"/>
                <a:ea typeface="Mada"/>
                <a:cs typeface="Mada"/>
                <a:sym typeface="Mada"/>
              </a:rPr>
              <a:t>Although esophagectomy is considered in patients with marked dilation and sigmoid deformity, such patients may respond to Heller myotomy</a:t>
            </a:r>
            <a:endParaRPr sz="1100">
              <a:solidFill>
                <a:schemeClr val="dk1"/>
              </a:solidFill>
              <a:latin typeface="Mada"/>
              <a:ea typeface="Mada"/>
              <a:cs typeface="Mada"/>
              <a:sym typeface="Mada"/>
            </a:endParaRPr>
          </a:p>
        </p:txBody>
      </p:sp>
      <p:sp>
        <p:nvSpPr>
          <p:cNvPr id="1888" name="Google Shape;1888;p72"/>
          <p:cNvSpPr txBox="1"/>
          <p:nvPr/>
        </p:nvSpPr>
        <p:spPr>
          <a:xfrm>
            <a:off x="2170075" y="1572038"/>
            <a:ext cx="3333600" cy="666300"/>
          </a:xfrm>
          <a:prstGeom prst="rect">
            <a:avLst/>
          </a:prstGeom>
          <a:noFill/>
          <a:ln>
            <a:noFill/>
          </a:ln>
        </p:spPr>
        <p:txBody>
          <a:bodyPr anchorCtr="0" anchor="t" bIns="91425" lIns="91425" spcFirstLastPara="1" rIns="91425" wrap="square" tIns="91425">
            <a:noAutofit/>
          </a:bodyPr>
          <a:lstStyle/>
          <a:p>
            <a:pPr indent="-168950" lvl="0" marL="1728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has success rates in excess of 90% with hospital stays averaging only a few days</a:t>
            </a:r>
            <a:endParaRPr sz="1300">
              <a:solidFill>
                <a:schemeClr val="dk1"/>
              </a:solidFill>
              <a:latin typeface="Mada"/>
              <a:ea typeface="Mada"/>
              <a:cs typeface="Mada"/>
              <a:sym typeface="Mada"/>
            </a:endParaRPr>
          </a:p>
        </p:txBody>
      </p:sp>
      <p:sp>
        <p:nvSpPr>
          <p:cNvPr id="1889" name="Google Shape;1889;p72"/>
          <p:cNvSpPr txBox="1"/>
          <p:nvPr/>
        </p:nvSpPr>
        <p:spPr>
          <a:xfrm>
            <a:off x="3796675" y="2333050"/>
            <a:ext cx="3000000" cy="666300"/>
          </a:xfrm>
          <a:prstGeom prst="rect">
            <a:avLst/>
          </a:prstGeom>
          <a:noFill/>
          <a:ln>
            <a:noFill/>
          </a:ln>
        </p:spPr>
        <p:txBody>
          <a:bodyPr anchorCtr="0" anchor="t" bIns="91425" lIns="91425" spcFirstLastPara="1" rIns="91425" wrap="square" tIns="91425">
            <a:noAutofit/>
          </a:bodyPr>
          <a:lstStyle/>
          <a:p>
            <a:pPr indent="-168950" lvl="0" marL="1728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acid exposure is a known complication of surgical intervention for achalasia</a:t>
            </a:r>
            <a:endParaRPr sz="1300"/>
          </a:p>
        </p:txBody>
      </p:sp>
      <p:cxnSp>
        <p:nvCxnSpPr>
          <p:cNvPr id="1890" name="Google Shape;1890;p72"/>
          <p:cNvCxnSpPr/>
          <p:nvPr/>
        </p:nvCxnSpPr>
        <p:spPr>
          <a:xfrm>
            <a:off x="1221950" y="1353825"/>
            <a:ext cx="0" cy="3379800"/>
          </a:xfrm>
          <a:prstGeom prst="straightConnector1">
            <a:avLst/>
          </a:prstGeom>
          <a:noFill/>
          <a:ln cap="flat" cmpd="sng" w="19050">
            <a:solidFill>
              <a:srgbClr val="FFDDD2"/>
            </a:solidFill>
            <a:prstDash val="dash"/>
            <a:round/>
            <a:headEnd len="med" w="med" type="none"/>
            <a:tailEnd len="med" w="med" type="none"/>
          </a:ln>
        </p:spPr>
      </p:cxnSp>
      <p:sp>
        <p:nvSpPr>
          <p:cNvPr id="1879" name="Google Shape;1879;p72"/>
          <p:cNvSpPr/>
          <p:nvPr/>
        </p:nvSpPr>
        <p:spPr>
          <a:xfrm>
            <a:off x="1137500" y="1802788"/>
            <a:ext cx="168900" cy="168900"/>
          </a:xfrm>
          <a:prstGeom prst="ellipse">
            <a:avLst/>
          </a:prstGeom>
          <a:solidFill>
            <a:srgbClr val="FA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72"/>
          <p:cNvSpPr/>
          <p:nvPr/>
        </p:nvSpPr>
        <p:spPr>
          <a:xfrm>
            <a:off x="1137500" y="2573788"/>
            <a:ext cx="168900" cy="168900"/>
          </a:xfrm>
          <a:prstGeom prst="ellipse">
            <a:avLst/>
          </a:prstGeom>
          <a:solidFill>
            <a:srgbClr val="FA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72"/>
          <p:cNvSpPr/>
          <p:nvPr/>
        </p:nvSpPr>
        <p:spPr>
          <a:xfrm>
            <a:off x="1137500" y="3344788"/>
            <a:ext cx="168900" cy="168900"/>
          </a:xfrm>
          <a:prstGeom prst="ellipse">
            <a:avLst/>
          </a:prstGeom>
          <a:solidFill>
            <a:srgbClr val="FA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72"/>
          <p:cNvSpPr/>
          <p:nvPr/>
        </p:nvSpPr>
        <p:spPr>
          <a:xfrm>
            <a:off x="1137500" y="4115788"/>
            <a:ext cx="168900" cy="168900"/>
          </a:xfrm>
          <a:prstGeom prst="ellipse">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2"/>
          <p:cNvSpPr txBox="1"/>
          <p:nvPr/>
        </p:nvSpPr>
        <p:spPr>
          <a:xfrm>
            <a:off x="2262075" y="3104050"/>
            <a:ext cx="4574100" cy="666300"/>
          </a:xfrm>
          <a:prstGeom prst="rect">
            <a:avLst/>
          </a:prstGeom>
          <a:noFill/>
          <a:ln>
            <a:noFill/>
          </a:ln>
        </p:spPr>
        <p:txBody>
          <a:bodyPr anchorCtr="0" anchor="t" bIns="91425" lIns="91425" spcFirstLastPara="1" rIns="91425" wrap="square" tIns="91425">
            <a:noAutofit/>
          </a:bodyPr>
          <a:lstStyle/>
          <a:p>
            <a:pPr indent="-168950" lvl="0" marL="1728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Even with a successful myotomy , it is expected that patients will have some degree of dysphagia as a consequence of esophageal peristaltic dysfunction</a:t>
            </a:r>
            <a:endParaRPr/>
          </a:p>
        </p:txBody>
      </p:sp>
      <p:sp>
        <p:nvSpPr>
          <p:cNvPr id="1892" name="Google Shape;1892;p72"/>
          <p:cNvSpPr txBox="1"/>
          <p:nvPr/>
        </p:nvSpPr>
        <p:spPr>
          <a:xfrm>
            <a:off x="3835850" y="3875050"/>
            <a:ext cx="3000000" cy="1281000"/>
          </a:xfrm>
          <a:prstGeom prst="rect">
            <a:avLst/>
          </a:prstGeom>
          <a:noFill/>
          <a:ln>
            <a:noFill/>
          </a:ln>
        </p:spPr>
        <p:txBody>
          <a:bodyPr anchorCtr="0" anchor="t" bIns="91425" lIns="91425" spcFirstLastPara="1" rIns="91425" wrap="square" tIns="91425">
            <a:noAutofit/>
          </a:bodyPr>
          <a:lstStyle/>
          <a:p>
            <a:pPr indent="-168950" lvl="0" marL="1728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Delayed recurrence of postoperative dysphagia is most commonly caused by development of a recurrent high pressure zone at the LES or a peptic stricture complicating acid reflux</a:t>
            </a:r>
            <a:endParaRPr sz="1300">
              <a:solidFill>
                <a:schemeClr val="dk1"/>
              </a:solidFill>
              <a:latin typeface="Mada"/>
              <a:ea typeface="Mada"/>
              <a:cs typeface="Mada"/>
              <a:sym typeface="Mada"/>
            </a:endParaRPr>
          </a:p>
        </p:txBody>
      </p:sp>
      <p:sp>
        <p:nvSpPr>
          <p:cNvPr id="1893" name="Google Shape;1893;p72"/>
          <p:cNvSpPr txBox="1"/>
          <p:nvPr/>
        </p:nvSpPr>
        <p:spPr>
          <a:xfrm>
            <a:off x="939821" y="622474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Myotomy</a:t>
            </a:r>
            <a:endParaRPr b="1">
              <a:solidFill>
                <a:srgbClr val="006D77"/>
              </a:solidFill>
              <a:latin typeface="Mada"/>
              <a:ea typeface="Mada"/>
              <a:cs typeface="Mada"/>
              <a:sym typeface="Mada"/>
            </a:endParaRPr>
          </a:p>
        </p:txBody>
      </p:sp>
      <p:grpSp>
        <p:nvGrpSpPr>
          <p:cNvPr id="1894" name="Google Shape;1894;p72"/>
          <p:cNvGrpSpPr/>
          <p:nvPr/>
        </p:nvGrpSpPr>
        <p:grpSpPr>
          <a:xfrm>
            <a:off x="1294991" y="5200591"/>
            <a:ext cx="893400" cy="459195"/>
            <a:chOff x="3969900" y="337650"/>
            <a:chExt cx="608500" cy="312675"/>
          </a:xfrm>
        </p:grpSpPr>
        <p:sp>
          <p:nvSpPr>
            <p:cNvPr id="1895" name="Google Shape;1895;p72"/>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2"/>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2"/>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2"/>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2"/>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900" name="Google Shape;1900;p72"/>
          <p:cNvCxnSpPr/>
          <p:nvPr/>
        </p:nvCxnSpPr>
        <p:spPr>
          <a:xfrm>
            <a:off x="2346000" y="5395200"/>
            <a:ext cx="0" cy="762000"/>
          </a:xfrm>
          <a:prstGeom prst="straightConnector1">
            <a:avLst/>
          </a:prstGeom>
          <a:noFill/>
          <a:ln cap="flat" cmpd="sng" w="9525">
            <a:solidFill>
              <a:srgbClr val="CCCCCC"/>
            </a:solidFill>
            <a:prstDash val="solid"/>
            <a:round/>
            <a:headEnd len="med" w="med" type="none"/>
            <a:tailEnd len="med" w="med" type="none"/>
          </a:ln>
        </p:spPr>
      </p:cxnSp>
      <p:pic>
        <p:nvPicPr>
          <p:cNvPr id="1901" name="Google Shape;1901;p72"/>
          <p:cNvPicPr preferRelativeResize="0"/>
          <p:nvPr/>
        </p:nvPicPr>
        <p:blipFill>
          <a:blip r:embed="rId3">
            <a:alphaModFix/>
          </a:blip>
          <a:stretch>
            <a:fillRect/>
          </a:stretch>
        </p:blipFill>
        <p:spPr>
          <a:xfrm>
            <a:off x="1443624" y="5465599"/>
            <a:ext cx="596150" cy="596150"/>
          </a:xfrm>
          <a:prstGeom prst="rect">
            <a:avLst/>
          </a:prstGeom>
          <a:noFill/>
          <a:ln>
            <a:noFill/>
          </a:ln>
        </p:spPr>
      </p:pic>
      <p:sp>
        <p:nvSpPr>
          <p:cNvPr id="1902" name="Google Shape;1902;p72"/>
          <p:cNvSpPr txBox="1"/>
          <p:nvPr/>
        </p:nvSpPr>
        <p:spPr>
          <a:xfrm>
            <a:off x="2503600" y="5361250"/>
            <a:ext cx="4293000" cy="931500"/>
          </a:xfrm>
          <a:prstGeom prst="rect">
            <a:avLst/>
          </a:prstGeom>
          <a:noFill/>
          <a:ln>
            <a:noFill/>
          </a:ln>
        </p:spPr>
        <p:txBody>
          <a:bodyPr anchorCtr="0" anchor="t" bIns="91425" lIns="91425" spcFirstLastPara="1" rIns="91425" wrap="square" tIns="91425">
            <a:noAutofit/>
          </a:bodyPr>
          <a:lstStyle/>
          <a:p>
            <a:pPr indent="-168950" lvl="0" marL="1728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laparoscopic Heller myotomy demonstrated excellent results, with 98 % of patients reporting symptomatic improvement at 5.3 years</a:t>
            </a:r>
            <a:endParaRPr sz="1300">
              <a:solidFill>
                <a:schemeClr val="dk1"/>
              </a:solidFill>
              <a:latin typeface="Mada"/>
              <a:ea typeface="Mada"/>
              <a:cs typeface="Mada"/>
              <a:sym typeface="Mada"/>
            </a:endParaRPr>
          </a:p>
        </p:txBody>
      </p:sp>
      <p:sp>
        <p:nvSpPr>
          <p:cNvPr id="1903" name="Google Shape;1903;p72"/>
          <p:cNvSpPr/>
          <p:nvPr/>
        </p:nvSpPr>
        <p:spPr>
          <a:xfrm rot="-2700000">
            <a:off x="3435612" y="6106621"/>
            <a:ext cx="1197213" cy="410321"/>
          </a:xfrm>
          <a:custGeom>
            <a:rect b="b" l="l" r="r" t="t"/>
            <a:pathLst>
              <a:path extrusionOk="0" h="16413" w="52386">
                <a:moveTo>
                  <a:pt x="0" y="13627"/>
                </a:moveTo>
                <a:cubicBezTo>
                  <a:pt x="8559" y="17296"/>
                  <a:pt x="27347" y="13152"/>
                  <a:pt x="26193" y="3911"/>
                </a:cubicBezTo>
                <a:cubicBezTo>
                  <a:pt x="25971" y="2133"/>
                  <a:pt x="24130" y="-325"/>
                  <a:pt x="22391" y="109"/>
                </a:cubicBezTo>
                <a:cubicBezTo>
                  <a:pt x="17639" y="1296"/>
                  <a:pt x="22657" y="11859"/>
                  <a:pt x="27038" y="14050"/>
                </a:cubicBezTo>
                <a:cubicBezTo>
                  <a:pt x="34605" y="17833"/>
                  <a:pt x="44821" y="16569"/>
                  <a:pt x="52386" y="12782"/>
                </a:cubicBezTo>
              </a:path>
            </a:pathLst>
          </a:custGeom>
          <a:noFill/>
          <a:ln cap="flat" cmpd="sng" w="19050">
            <a:solidFill>
              <a:srgbClr val="322824"/>
            </a:solidFill>
            <a:prstDash val="dash"/>
            <a:round/>
            <a:headEnd len="med" w="med" type="none"/>
            <a:tailEnd len="med" w="med" type="none"/>
          </a:ln>
        </p:spPr>
      </p:sp>
      <p:sp>
        <p:nvSpPr>
          <p:cNvPr id="1904" name="Google Shape;1904;p72"/>
          <p:cNvSpPr txBox="1"/>
          <p:nvPr/>
        </p:nvSpPr>
        <p:spPr>
          <a:xfrm>
            <a:off x="1306400" y="6802750"/>
            <a:ext cx="5529900" cy="1136700"/>
          </a:xfrm>
          <a:prstGeom prst="rect">
            <a:avLst/>
          </a:prstGeom>
          <a:noFill/>
          <a:ln>
            <a:noFill/>
          </a:ln>
        </p:spPr>
        <p:txBody>
          <a:bodyPr anchorCtr="0" anchor="t" bIns="91425" lIns="91425" spcFirstLastPara="1" rIns="91425" wrap="square" tIns="91425">
            <a:noAutofit/>
          </a:bodyPr>
          <a:lstStyle/>
          <a:p>
            <a:pPr indent="-156250" lvl="0" marL="172800" rtl="0" algn="l">
              <a:spcBef>
                <a:spcPts val="0"/>
              </a:spcBef>
              <a:spcAft>
                <a:spcPts val="0"/>
              </a:spcAft>
              <a:buClr>
                <a:schemeClr val="dk1"/>
              </a:buClr>
              <a:buSzPts val="1100"/>
              <a:buFont typeface="Mada"/>
              <a:buChar char="●"/>
            </a:pPr>
            <a:r>
              <a:rPr lang="en-GB" sz="1000">
                <a:solidFill>
                  <a:schemeClr val="dk1"/>
                </a:solidFill>
                <a:latin typeface="Mada"/>
                <a:ea typeface="Mada"/>
                <a:cs typeface="Mada"/>
                <a:sym typeface="Mada"/>
              </a:rPr>
              <a:t>Several retrospective and prospective studies have reported superior success rates for surgery when compared with pneumatic dilation</a:t>
            </a:r>
            <a:endParaRPr sz="1000">
              <a:solidFill>
                <a:schemeClr val="dk1"/>
              </a:solidFill>
              <a:latin typeface="Mada"/>
              <a:ea typeface="Mada"/>
              <a:cs typeface="Mada"/>
              <a:sym typeface="Mada"/>
            </a:endParaRPr>
          </a:p>
          <a:p>
            <a:pPr indent="-292100" lvl="1" marL="914400" rtl="0" algn="l">
              <a:spcBef>
                <a:spcPts val="0"/>
              </a:spcBef>
              <a:spcAft>
                <a:spcPts val="0"/>
              </a:spcAft>
              <a:buClr>
                <a:schemeClr val="dk1"/>
              </a:buClr>
              <a:buSzPts val="1000"/>
              <a:buFont typeface="Mada"/>
              <a:buChar char="○"/>
            </a:pPr>
            <a:r>
              <a:rPr lang="en-GB" sz="1000">
                <a:solidFill>
                  <a:schemeClr val="dk1"/>
                </a:solidFill>
                <a:latin typeface="Mada"/>
                <a:ea typeface="Mada"/>
                <a:cs typeface="Mada"/>
                <a:sym typeface="Mada"/>
              </a:rPr>
              <a:t>a study of outcomes of 1181 patients treated with pneumatic dilation with that of 280 patients treated with Heller myotomy as initial therapy showed that the risk of subsequent therapeutic intervention at 10 years was significantly higher with dilation (64%) when compared with surgery (38%)</a:t>
            </a:r>
            <a:endParaRPr sz="1000">
              <a:solidFill>
                <a:schemeClr val="dk1"/>
              </a:solidFill>
              <a:latin typeface="Mada"/>
              <a:ea typeface="Mada"/>
              <a:cs typeface="Mada"/>
              <a:sym typeface="Mada"/>
            </a:endParaRPr>
          </a:p>
        </p:txBody>
      </p:sp>
      <p:sp>
        <p:nvSpPr>
          <p:cNvPr id="1905" name="Google Shape;1905;p72"/>
          <p:cNvSpPr txBox="1"/>
          <p:nvPr/>
        </p:nvSpPr>
        <p:spPr>
          <a:xfrm>
            <a:off x="5025699" y="8015650"/>
            <a:ext cx="2056500" cy="128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Although esophagectomy is considered in patients with marked dilation and sigmoid deformity, such patients may respond to Heller myotomy</a:t>
            </a:r>
            <a:endParaRPr sz="1300">
              <a:latin typeface="Mada"/>
              <a:ea typeface="Mada"/>
              <a:cs typeface="Mada"/>
              <a:sym typeface="Mada"/>
            </a:endParaRPr>
          </a:p>
        </p:txBody>
      </p:sp>
      <p:sp>
        <p:nvSpPr>
          <p:cNvPr id="1906" name="Google Shape;1906;p72"/>
          <p:cNvSpPr/>
          <p:nvPr/>
        </p:nvSpPr>
        <p:spPr>
          <a:xfrm flipH="1" rot="10800000">
            <a:off x="3271838" y="8091858"/>
            <a:ext cx="1028700" cy="1027500"/>
          </a:xfrm>
          <a:prstGeom prst="mathMultiply">
            <a:avLst>
              <a:gd fmla="val 23520" name="adj1"/>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2"/>
          <p:cNvSpPr/>
          <p:nvPr/>
        </p:nvSpPr>
        <p:spPr>
          <a:xfrm flipH="1" rot="10800000">
            <a:off x="3373212" y="8091858"/>
            <a:ext cx="1028700" cy="1027500"/>
          </a:xfrm>
          <a:prstGeom prst="mathMultiply">
            <a:avLst>
              <a:gd fmla="val 23520" name="adj1"/>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2"/>
          <p:cNvSpPr txBox="1"/>
          <p:nvPr/>
        </p:nvSpPr>
        <p:spPr>
          <a:xfrm>
            <a:off x="2855250" y="8979850"/>
            <a:ext cx="20565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Refractory Achalasia</a:t>
            </a:r>
            <a:endParaRPr b="1">
              <a:solidFill>
                <a:srgbClr val="006D77"/>
              </a:solidFill>
              <a:latin typeface="Mada"/>
              <a:ea typeface="Mada"/>
              <a:cs typeface="Mada"/>
              <a:sym typeface="Mada"/>
            </a:endParaRPr>
          </a:p>
        </p:txBody>
      </p:sp>
      <p:sp>
        <p:nvSpPr>
          <p:cNvPr id="1909" name="Google Shape;1909;p72"/>
          <p:cNvSpPr/>
          <p:nvPr/>
        </p:nvSpPr>
        <p:spPr>
          <a:xfrm>
            <a:off x="2762650" y="8280061"/>
            <a:ext cx="940000" cy="359200"/>
          </a:xfrm>
          <a:custGeom>
            <a:rect b="b" l="l" r="r" t="t"/>
            <a:pathLst>
              <a:path extrusionOk="0" h="14368" w="37600">
                <a:moveTo>
                  <a:pt x="0" y="4796"/>
                </a:moveTo>
                <a:cubicBezTo>
                  <a:pt x="3751" y="1047"/>
                  <a:pt x="11882" y="-1911"/>
                  <a:pt x="15632" y="1839"/>
                </a:cubicBezTo>
                <a:cubicBezTo>
                  <a:pt x="19240" y="5447"/>
                  <a:pt x="20973" y="11042"/>
                  <a:pt x="25348" y="13668"/>
                </a:cubicBezTo>
                <a:cubicBezTo>
                  <a:pt x="28852" y="15771"/>
                  <a:pt x="33946" y="12262"/>
                  <a:pt x="37600" y="14091"/>
                </a:cubicBezTo>
              </a:path>
            </a:pathLst>
          </a:custGeom>
          <a:noFill/>
          <a:ln cap="flat" cmpd="sng" w="19050">
            <a:solidFill>
              <a:srgbClr val="322824"/>
            </a:solidFill>
            <a:prstDash val="dash"/>
            <a:round/>
            <a:headEnd len="med" w="med" type="none"/>
            <a:tailEnd len="med" w="med" type="none"/>
          </a:ln>
        </p:spPr>
      </p:sp>
      <p:sp>
        <p:nvSpPr>
          <p:cNvPr id="1910" name="Google Shape;1910;p72"/>
          <p:cNvSpPr txBox="1"/>
          <p:nvPr/>
        </p:nvSpPr>
        <p:spPr>
          <a:xfrm>
            <a:off x="1137500" y="8117675"/>
            <a:ext cx="1717800" cy="17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Mada"/>
                <a:ea typeface="Mada"/>
                <a:cs typeface="Mada"/>
                <a:sym typeface="Mada"/>
              </a:rPr>
              <a:t>In patients with achalasia that is refractory to therapy with Heller myotomy , options are limited </a:t>
            </a:r>
            <a:endParaRPr sz="1300">
              <a:latin typeface="Mada"/>
              <a:ea typeface="Mada"/>
              <a:cs typeface="Mada"/>
              <a:sym typeface="Mada"/>
            </a:endParaRPr>
          </a:p>
        </p:txBody>
      </p:sp>
      <p:sp>
        <p:nvSpPr>
          <p:cNvPr id="1911" name="Google Shape;1911;p72"/>
          <p:cNvSpPr/>
          <p:nvPr/>
        </p:nvSpPr>
        <p:spPr>
          <a:xfrm>
            <a:off x="4084413" y="8332318"/>
            <a:ext cx="929425" cy="407075"/>
          </a:xfrm>
          <a:custGeom>
            <a:rect b="b" l="l" r="r" t="t"/>
            <a:pathLst>
              <a:path extrusionOk="0" h="16283" w="37177">
                <a:moveTo>
                  <a:pt x="0" y="12209"/>
                </a:moveTo>
                <a:cubicBezTo>
                  <a:pt x="3009" y="9197"/>
                  <a:pt x="6362" y="5726"/>
                  <a:pt x="10562" y="5027"/>
                </a:cubicBezTo>
                <a:cubicBezTo>
                  <a:pt x="15618" y="4185"/>
                  <a:pt x="21724" y="6516"/>
                  <a:pt x="24925" y="10519"/>
                </a:cubicBezTo>
                <a:cubicBezTo>
                  <a:pt x="26068" y="11949"/>
                  <a:pt x="26562" y="15192"/>
                  <a:pt x="24925" y="16011"/>
                </a:cubicBezTo>
                <a:cubicBezTo>
                  <a:pt x="21534" y="17708"/>
                  <a:pt x="17315" y="9685"/>
                  <a:pt x="19011" y="6294"/>
                </a:cubicBezTo>
                <a:cubicBezTo>
                  <a:pt x="21840" y="636"/>
                  <a:pt x="31175" y="-1197"/>
                  <a:pt x="37177" y="802"/>
                </a:cubicBezTo>
              </a:path>
            </a:pathLst>
          </a:custGeom>
          <a:noFill/>
          <a:ln cap="flat" cmpd="sng" w="19050">
            <a:solidFill>
              <a:srgbClr val="322824"/>
            </a:solidFill>
            <a:prstDash val="dash"/>
            <a:round/>
            <a:headEnd len="med" w="med" type="none"/>
            <a:tailEnd len="med" w="med" type="none"/>
          </a:ln>
        </p:spPr>
      </p:sp>
      <p:pic>
        <p:nvPicPr>
          <p:cNvPr id="1912" name="Google Shape;1912;p72"/>
          <p:cNvPicPr preferRelativeResize="0"/>
          <p:nvPr/>
        </p:nvPicPr>
        <p:blipFill>
          <a:blip r:embed="rId4">
            <a:alphaModFix/>
          </a:blip>
          <a:stretch>
            <a:fillRect/>
          </a:stretch>
        </p:blipFill>
        <p:spPr>
          <a:xfrm>
            <a:off x="5503675" y="1271455"/>
            <a:ext cx="1574400" cy="743904"/>
          </a:xfrm>
          <a:prstGeom prst="rect">
            <a:avLst/>
          </a:prstGeom>
          <a:noFill/>
          <a:ln>
            <a:noFill/>
          </a:ln>
        </p:spPr>
      </p:pic>
      <p:sp>
        <p:nvSpPr>
          <p:cNvPr id="1913" name="Google Shape;1913;p72"/>
          <p:cNvSpPr txBox="1"/>
          <p:nvPr/>
        </p:nvSpPr>
        <p:spPr>
          <a:xfrm>
            <a:off x="5373125" y="1895500"/>
            <a:ext cx="1717800" cy="45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B7B7B7"/>
                </a:solidFill>
                <a:latin typeface="Mada"/>
                <a:ea typeface="Mada"/>
                <a:cs typeface="Mada"/>
                <a:sym typeface="Mada"/>
              </a:rPr>
              <a:t>The d</a:t>
            </a:r>
            <a:r>
              <a:rPr lang="en-GB" sz="1000">
                <a:solidFill>
                  <a:srgbClr val="B7B7B7"/>
                </a:solidFill>
                <a:latin typeface="Mada"/>
                <a:ea typeface="Mada"/>
                <a:cs typeface="Mada"/>
                <a:sym typeface="Mada"/>
              </a:rPr>
              <a:t>ifference between Myotomy and Fundiplication</a:t>
            </a:r>
            <a:endParaRPr sz="1000">
              <a:solidFill>
                <a:srgbClr val="B7B7B7"/>
              </a:solidFill>
              <a:latin typeface="Mada"/>
              <a:ea typeface="Mada"/>
              <a:cs typeface="Mada"/>
              <a:sym typeface="Mada"/>
            </a:endParaRPr>
          </a:p>
        </p:txBody>
      </p:sp>
      <p:sp>
        <p:nvSpPr>
          <p:cNvPr id="1914" name="Google Shape;1914;p72"/>
          <p:cNvSpPr/>
          <p:nvPr/>
        </p:nvSpPr>
        <p:spPr>
          <a:xfrm>
            <a:off x="5349250" y="1252800"/>
            <a:ext cx="1741800" cy="1136700"/>
          </a:xfrm>
          <a:prstGeom prst="rect">
            <a:avLst/>
          </a:prstGeom>
          <a:noFill/>
          <a:ln cap="flat" cmpd="sng" w="19050">
            <a:solidFill>
              <a:srgbClr val="B7B7B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p73"/>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73"/>
          <p:cNvSpPr/>
          <p:nvPr/>
        </p:nvSpPr>
        <p:spPr>
          <a:xfrm>
            <a:off x="74469" y="9767597"/>
            <a:ext cx="7440000" cy="8490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highlight>
                  <a:srgbClr val="FFFFFF"/>
                </a:highlight>
                <a:latin typeface="Mada"/>
                <a:ea typeface="Mada"/>
                <a:cs typeface="Mada"/>
                <a:sym typeface="Mada"/>
              </a:rPr>
              <a:t>The increase in the pressure makes the inner layers of the esophagus bulge out through a weak spots in the outer lining.  </a:t>
            </a:r>
            <a:endParaRPr sz="1000">
              <a:solidFill>
                <a:srgbClr val="6AA84F"/>
              </a:solidFill>
              <a:highlight>
                <a:srgbClr val="FFFFFF"/>
              </a:highlight>
              <a:latin typeface="Mada"/>
              <a:ea typeface="Mada"/>
              <a:cs typeface="Mada"/>
              <a:sym typeface="Mada"/>
            </a:endParaRPr>
          </a:p>
          <a:p>
            <a:pPr indent="-292100" lvl="0" marL="457200" marR="0" rtl="0" algn="l">
              <a:lnSpc>
                <a:spcPct val="100000"/>
              </a:lnSpc>
              <a:spcBef>
                <a:spcPts val="0"/>
              </a:spcBef>
              <a:spcAft>
                <a:spcPts val="0"/>
              </a:spcAft>
              <a:buClr>
                <a:srgbClr val="6AA84F"/>
              </a:buClr>
              <a:buSzPts val="1000"/>
              <a:buFont typeface="Mada"/>
              <a:buChar char="-"/>
            </a:pPr>
            <a:r>
              <a:rPr b="1" lang="en-GB" sz="1000">
                <a:solidFill>
                  <a:srgbClr val="6AA84F"/>
                </a:solidFill>
                <a:highlight>
                  <a:srgbClr val="FFFFFF"/>
                </a:highlight>
                <a:latin typeface="Mada"/>
                <a:ea typeface="Mada"/>
                <a:cs typeface="Mada"/>
                <a:sym typeface="Mada"/>
              </a:rPr>
              <a:t>Picture A: </a:t>
            </a:r>
            <a:r>
              <a:rPr lang="en-GB" sz="1000">
                <a:solidFill>
                  <a:srgbClr val="6AA84F"/>
                </a:solidFill>
                <a:highlight>
                  <a:srgbClr val="FFFFFF"/>
                </a:highlight>
                <a:latin typeface="Mada"/>
                <a:ea typeface="Mada"/>
                <a:cs typeface="Mada"/>
                <a:sym typeface="Mada"/>
              </a:rPr>
              <a:t>There’s a slit-like gap caused by diverticulum where food is stuck and fermented resulting in bad breath.</a:t>
            </a:r>
            <a:endParaRPr sz="1000">
              <a:solidFill>
                <a:srgbClr val="6AA84F"/>
              </a:solidFill>
              <a:highlight>
                <a:srgbClr val="FFFFFF"/>
              </a:highlight>
              <a:latin typeface="Mada"/>
              <a:ea typeface="Mada"/>
              <a:cs typeface="Mada"/>
              <a:sym typeface="Mada"/>
            </a:endParaRPr>
          </a:p>
        </p:txBody>
      </p:sp>
      <p:sp>
        <p:nvSpPr>
          <p:cNvPr id="1921" name="Google Shape;1921;p73"/>
          <p:cNvSpPr txBox="1"/>
          <p:nvPr/>
        </p:nvSpPr>
        <p:spPr>
          <a:xfrm>
            <a:off x="3066413" y="9109900"/>
            <a:ext cx="3000000" cy="367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End of case (3)</a:t>
            </a:r>
            <a:endParaRPr sz="1000">
              <a:solidFill>
                <a:srgbClr val="CC0000"/>
              </a:solidFill>
            </a:endParaRPr>
          </a:p>
        </p:txBody>
      </p:sp>
      <p:pic>
        <p:nvPicPr>
          <p:cNvPr id="1922" name="Google Shape;1922;p73"/>
          <p:cNvPicPr preferRelativeResize="0"/>
          <p:nvPr/>
        </p:nvPicPr>
        <p:blipFill>
          <a:blip r:embed="rId3">
            <a:alphaModFix/>
          </a:blip>
          <a:stretch>
            <a:fillRect/>
          </a:stretch>
        </p:blipFill>
        <p:spPr>
          <a:xfrm>
            <a:off x="2255043" y="6679062"/>
            <a:ext cx="1526581" cy="1693712"/>
          </a:xfrm>
          <a:prstGeom prst="rect">
            <a:avLst/>
          </a:prstGeom>
          <a:noFill/>
          <a:ln>
            <a:noFill/>
          </a:ln>
        </p:spPr>
      </p:pic>
      <p:pic>
        <p:nvPicPr>
          <p:cNvPr id="1923" name="Google Shape;1923;p73"/>
          <p:cNvPicPr preferRelativeResize="0"/>
          <p:nvPr/>
        </p:nvPicPr>
        <p:blipFill>
          <a:blip r:embed="rId4">
            <a:alphaModFix/>
          </a:blip>
          <a:stretch>
            <a:fillRect/>
          </a:stretch>
        </p:blipFill>
        <p:spPr>
          <a:xfrm>
            <a:off x="3934021" y="6679046"/>
            <a:ext cx="1706088" cy="1693725"/>
          </a:xfrm>
          <a:prstGeom prst="rect">
            <a:avLst/>
          </a:prstGeom>
          <a:noFill/>
          <a:ln>
            <a:noFill/>
          </a:ln>
        </p:spPr>
      </p:pic>
      <p:sp>
        <p:nvSpPr>
          <p:cNvPr id="1924" name="Google Shape;1924;p73"/>
          <p:cNvSpPr/>
          <p:nvPr/>
        </p:nvSpPr>
        <p:spPr>
          <a:xfrm>
            <a:off x="2167050" y="6594423"/>
            <a:ext cx="3561000" cy="18825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3"/>
          <p:cNvSpPr txBox="1"/>
          <p:nvPr/>
        </p:nvSpPr>
        <p:spPr>
          <a:xfrm>
            <a:off x="2067925" y="6508700"/>
            <a:ext cx="238500" cy="5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006D77"/>
                </a:solidFill>
                <a:highlight>
                  <a:srgbClr val="ABE5D9"/>
                </a:highlight>
                <a:latin typeface="Mada"/>
                <a:ea typeface="Mada"/>
                <a:cs typeface="Mada"/>
                <a:sym typeface="Mada"/>
              </a:rPr>
              <a:t>A</a:t>
            </a:r>
            <a:endParaRPr b="1" sz="2000">
              <a:solidFill>
                <a:srgbClr val="ABE5D9"/>
              </a:solidFill>
              <a:highlight>
                <a:srgbClr val="ABE5D9"/>
              </a:highlight>
            </a:endParaRPr>
          </a:p>
        </p:txBody>
      </p:sp>
      <p:cxnSp>
        <p:nvCxnSpPr>
          <p:cNvPr id="1926" name="Google Shape;1926;p73"/>
          <p:cNvCxnSpPr/>
          <p:nvPr/>
        </p:nvCxnSpPr>
        <p:spPr>
          <a:xfrm>
            <a:off x="2366225" y="830000"/>
            <a:ext cx="2910000" cy="0"/>
          </a:xfrm>
          <a:prstGeom prst="straightConnector1">
            <a:avLst/>
          </a:prstGeom>
          <a:noFill/>
          <a:ln cap="flat" cmpd="sng" w="19050">
            <a:solidFill>
              <a:srgbClr val="83C5BE"/>
            </a:solidFill>
            <a:prstDash val="solid"/>
            <a:round/>
            <a:headEnd len="med" w="med" type="oval"/>
            <a:tailEnd len="med" w="med" type="oval"/>
          </a:ln>
        </p:spPr>
      </p:cxnSp>
      <p:sp>
        <p:nvSpPr>
          <p:cNvPr id="1927" name="Google Shape;1927;p73"/>
          <p:cNvSpPr txBox="1"/>
          <p:nvPr/>
        </p:nvSpPr>
        <p:spPr>
          <a:xfrm>
            <a:off x="155163" y="342995"/>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Esophageal diverticula</a:t>
            </a:r>
            <a:endParaRPr b="1" i="0" sz="2200" u="none" cap="none" strike="noStrike">
              <a:solidFill>
                <a:srgbClr val="006D77"/>
              </a:solidFill>
              <a:latin typeface="Lora"/>
              <a:ea typeface="Lora"/>
              <a:cs typeface="Lora"/>
              <a:sym typeface="Lora"/>
            </a:endParaRPr>
          </a:p>
        </p:txBody>
      </p:sp>
      <p:sp>
        <p:nvSpPr>
          <p:cNvPr id="1928" name="Google Shape;1928;p73"/>
          <p:cNvSpPr/>
          <p:nvPr/>
        </p:nvSpPr>
        <p:spPr>
          <a:xfrm>
            <a:off x="801800" y="1467075"/>
            <a:ext cx="6088800" cy="79986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73"/>
          <p:cNvSpPr/>
          <p:nvPr/>
        </p:nvSpPr>
        <p:spPr>
          <a:xfrm flipH="1">
            <a:off x="487786" y="1146688"/>
            <a:ext cx="5545885" cy="66844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73"/>
          <p:cNvSpPr txBox="1"/>
          <p:nvPr/>
        </p:nvSpPr>
        <p:spPr>
          <a:xfrm>
            <a:off x="114281" y="1257191"/>
            <a:ext cx="6333300" cy="90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E29578"/>
                </a:solidFill>
                <a:latin typeface="Lora"/>
                <a:ea typeface="Lora"/>
                <a:cs typeface="Lora"/>
                <a:sym typeface="Lora"/>
              </a:rPr>
              <a:t>Now, let us </a:t>
            </a:r>
            <a:r>
              <a:rPr b="1" lang="en-GB" sz="1800">
                <a:solidFill>
                  <a:srgbClr val="E29578"/>
                </a:solidFill>
                <a:latin typeface="Lora"/>
                <a:ea typeface="Lora"/>
                <a:cs typeface="Lora"/>
                <a:sym typeface="Lora"/>
              </a:rPr>
              <a:t>Start</a:t>
            </a:r>
            <a:r>
              <a:rPr b="1" i="0" lang="en-GB" sz="1800" u="none" cap="none" strike="noStrike">
                <a:solidFill>
                  <a:srgbClr val="E29578"/>
                </a:solidFill>
                <a:latin typeface="Lora"/>
                <a:ea typeface="Lora"/>
                <a:cs typeface="Lora"/>
                <a:sym typeface="Lora"/>
              </a:rPr>
              <a:t> </a:t>
            </a:r>
            <a:r>
              <a:rPr b="1" lang="en-GB" sz="1800">
                <a:solidFill>
                  <a:srgbClr val="E29578"/>
                </a:solidFill>
                <a:latin typeface="Lora"/>
                <a:ea typeface="Lora"/>
                <a:cs typeface="Lora"/>
                <a:sym typeface="Lora"/>
              </a:rPr>
              <a:t>case (3)</a:t>
            </a:r>
            <a:endParaRPr b="1" i="0" sz="1800" u="none" cap="none" strike="noStrike">
              <a:solidFill>
                <a:srgbClr val="E29578"/>
              </a:solidFill>
              <a:latin typeface="Lora"/>
              <a:ea typeface="Lora"/>
              <a:cs typeface="Lora"/>
              <a:sym typeface="Lora"/>
            </a:endParaRPr>
          </a:p>
        </p:txBody>
      </p:sp>
      <p:sp>
        <p:nvSpPr>
          <p:cNvPr id="1931" name="Google Shape;1931;p73"/>
          <p:cNvSpPr txBox="1"/>
          <p:nvPr/>
        </p:nvSpPr>
        <p:spPr>
          <a:xfrm>
            <a:off x="1226100" y="1931950"/>
            <a:ext cx="5109300" cy="4554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1" lang="en-GB" sz="1200">
                <a:latin typeface="Mada"/>
                <a:ea typeface="Mada"/>
                <a:cs typeface="Mada"/>
                <a:sym typeface="Mada"/>
              </a:rPr>
              <a:t>70 year old male, his wife brought him to your clinical because:</a:t>
            </a:r>
            <a:endParaRPr b="1" sz="1200">
              <a:latin typeface="Mada"/>
              <a:ea typeface="Mada"/>
              <a:cs typeface="Mada"/>
              <a:sym typeface="Mada"/>
            </a:endParaRPr>
          </a:p>
          <a:p>
            <a:pPr indent="-304800" lvl="1" marL="914400" marR="0" rtl="0" algn="l">
              <a:lnSpc>
                <a:spcPct val="100000"/>
              </a:lnSpc>
              <a:spcBef>
                <a:spcPts val="0"/>
              </a:spcBef>
              <a:spcAft>
                <a:spcPts val="0"/>
              </a:spcAft>
              <a:buClr>
                <a:srgbClr val="000000"/>
              </a:buClr>
              <a:buSzPts val="1200"/>
              <a:buFont typeface="Mada"/>
              <a:buChar char="○"/>
            </a:pPr>
            <a:r>
              <a:rPr lang="en-GB" sz="1200">
                <a:latin typeface="Mada"/>
                <a:ea typeface="Mada"/>
                <a:cs typeface="Mada"/>
                <a:sym typeface="Mada"/>
              </a:rPr>
              <a:t>Bad breath </a:t>
            </a:r>
            <a:r>
              <a:rPr lang="en-GB" sz="1200">
                <a:solidFill>
                  <a:srgbClr val="6AA84F"/>
                </a:solidFill>
                <a:latin typeface="Mada"/>
                <a:ea typeface="Mada"/>
                <a:cs typeface="Mada"/>
                <a:sym typeface="Mada"/>
              </a:rPr>
              <a:t>(Halitosis)</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SzPts val="1200"/>
              <a:buFont typeface="Mada"/>
              <a:buChar char="○"/>
            </a:pPr>
            <a:r>
              <a:rPr lang="en-GB" sz="1200">
                <a:latin typeface="Mada"/>
                <a:ea typeface="Mada"/>
                <a:cs typeface="Mada"/>
                <a:sym typeface="Mada"/>
              </a:rPr>
              <a:t>Chronic cough especially after eating</a:t>
            </a:r>
            <a:endParaRPr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b="1" lang="en-GB" sz="1200">
                <a:latin typeface="Mada"/>
                <a:ea typeface="Mada"/>
                <a:cs typeface="Mada"/>
                <a:sym typeface="Mada"/>
              </a:rPr>
              <a:t>How are you going to manage this patient?</a:t>
            </a:r>
            <a:endParaRPr b="1" sz="1200">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We have to exclude mouth &amp; dental disorders</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As usual : first test is barium swallow</a:t>
            </a:r>
            <a:endParaRPr b="1"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b="1" lang="en-GB" sz="1200">
                <a:solidFill>
                  <a:srgbClr val="6AA84F"/>
                </a:solidFill>
                <a:latin typeface="Mada"/>
                <a:ea typeface="Mada"/>
                <a:cs typeface="Mada"/>
                <a:sym typeface="Mada"/>
              </a:rPr>
              <a:t>What’s the cause of bad breath?</a:t>
            </a:r>
            <a:endParaRPr b="1" sz="1200">
              <a:solidFill>
                <a:srgbClr val="6AA84F"/>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Undigested food particles in the diverticula</a:t>
            </a:r>
            <a:endParaRPr b="1" sz="1200">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b="1" lang="en-GB" sz="1200">
                <a:latin typeface="Mada"/>
                <a:ea typeface="Mada"/>
                <a:cs typeface="Mada"/>
                <a:sym typeface="Mada"/>
              </a:rPr>
              <a:t>Management?</a:t>
            </a:r>
            <a:endParaRPr b="1"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Diverticulectomy &amp; Myotomy</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rgbClr val="6AA84F"/>
                </a:solidFill>
                <a:latin typeface="Mada"/>
                <a:ea typeface="Mada"/>
                <a:cs typeface="Mada"/>
                <a:sym typeface="Mada"/>
              </a:rPr>
              <a:t>If we do diverticulectomy alone, the diverticula may reform again because its etiology -high pressure caused by smooth muscles- is still present, so we do myotomy </a:t>
            </a:r>
            <a:r>
              <a:rPr b="1" lang="en-GB" sz="1200">
                <a:solidFill>
                  <a:srgbClr val="6AA84F"/>
                </a:solidFill>
                <a:latin typeface="Mada"/>
                <a:ea typeface="Mada"/>
                <a:cs typeface="Mada"/>
                <a:sym typeface="Mada"/>
              </a:rPr>
              <a:t>first.</a:t>
            </a:r>
            <a:endParaRPr b="1" sz="1200">
              <a:solidFill>
                <a:srgbClr val="6AA84F"/>
              </a:solidFill>
              <a:latin typeface="Mada"/>
              <a:ea typeface="Mada"/>
              <a:cs typeface="Mada"/>
              <a:sym typeface="Mada"/>
            </a:endParaRPr>
          </a:p>
          <a:p>
            <a:pPr indent="-304800" lvl="1" marL="9144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look at slide 26 for more details</a:t>
            </a:r>
            <a:endParaRPr b="1" sz="1200">
              <a:solidFill>
                <a:srgbClr val="999999"/>
              </a:solidFill>
              <a:latin typeface="Mada"/>
              <a:ea typeface="Mada"/>
              <a:cs typeface="Mada"/>
              <a:sym typeface="Mada"/>
            </a:endParaRPr>
          </a:p>
          <a:p>
            <a:pPr indent="-304800" lvl="0" marL="457200" marR="0" rtl="0" algn="l">
              <a:lnSpc>
                <a:spcPct val="100000"/>
              </a:lnSpc>
              <a:spcBef>
                <a:spcPts val="0"/>
              </a:spcBef>
              <a:spcAft>
                <a:spcPts val="0"/>
              </a:spcAft>
              <a:buSzPts val="1200"/>
              <a:buFont typeface="Mada"/>
              <a:buChar char="●"/>
            </a:pPr>
            <a:r>
              <a:rPr b="1" lang="en-GB" sz="1200">
                <a:latin typeface="Mada"/>
                <a:ea typeface="Mada"/>
                <a:cs typeface="Mada"/>
                <a:sym typeface="Mada"/>
              </a:rPr>
              <a:t>What is the cause of diverticula ? and what is the most common sites?</a:t>
            </a:r>
            <a:endParaRPr b="1" sz="1200">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most diverticula are a result of a primary motor disturbance or an abnormality of the UES or LES</a:t>
            </a:r>
            <a:r>
              <a:rPr baseline="30000" lang="en-GB" sz="1200">
                <a:solidFill>
                  <a:schemeClr val="dk1"/>
                </a:solidFill>
                <a:latin typeface="Mada"/>
                <a:ea typeface="Mada"/>
                <a:cs typeface="Mada"/>
                <a:sym typeface="Mada"/>
              </a:rPr>
              <a:t>1</a:t>
            </a:r>
            <a:endParaRPr baseline="30000"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can occur in several places along the esophagus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three most common sites of occurrence are pharyngoesophageal (Zenker's, parabronchial midesophageal), and epiphrenic</a:t>
            </a:r>
            <a:endParaRPr b="1" sz="1200">
              <a:latin typeface="Mada"/>
              <a:ea typeface="Mada"/>
              <a:cs typeface="Mada"/>
              <a:sym typeface="Mada"/>
            </a:endParaRPr>
          </a:p>
          <a:p>
            <a:pPr indent="0" lvl="0" marL="914400" marR="0" rtl="0" algn="l">
              <a:lnSpc>
                <a:spcPct val="100000"/>
              </a:lnSpc>
              <a:spcBef>
                <a:spcPts val="0"/>
              </a:spcBef>
              <a:spcAft>
                <a:spcPts val="0"/>
              </a:spcAft>
              <a:buNone/>
            </a:pPr>
            <a:r>
              <a:t/>
            </a:r>
            <a:endParaRPr sz="1200">
              <a:latin typeface="Mada"/>
              <a:ea typeface="Mada"/>
              <a:cs typeface="Mada"/>
              <a:sym typeface="Mad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5" name="Shape 1935"/>
        <p:cNvGrpSpPr/>
        <p:nvPr/>
      </p:nvGrpSpPr>
      <p:grpSpPr>
        <a:xfrm>
          <a:off x="0" y="0"/>
          <a:ext cx="0" cy="0"/>
          <a:chOff x="0" y="0"/>
          <a:chExt cx="0" cy="0"/>
        </a:xfrm>
      </p:grpSpPr>
      <p:sp>
        <p:nvSpPr>
          <p:cNvPr id="1936" name="Google Shape;1936;p74"/>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74"/>
          <p:cNvSpPr txBox="1"/>
          <p:nvPr/>
        </p:nvSpPr>
        <p:spPr>
          <a:xfrm>
            <a:off x="155163" y="342995"/>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Esophageal diverticula</a:t>
            </a:r>
            <a:endParaRPr b="1" i="0" sz="2200" u="none" cap="none" strike="noStrike">
              <a:solidFill>
                <a:srgbClr val="006D77"/>
              </a:solidFill>
              <a:latin typeface="Lora"/>
              <a:ea typeface="Lora"/>
              <a:cs typeface="Lora"/>
              <a:sym typeface="Lora"/>
            </a:endParaRPr>
          </a:p>
        </p:txBody>
      </p:sp>
      <p:sp>
        <p:nvSpPr>
          <p:cNvPr id="1938" name="Google Shape;1938;p74"/>
          <p:cNvSpPr/>
          <p:nvPr/>
        </p:nvSpPr>
        <p:spPr>
          <a:xfrm rot="2718232">
            <a:off x="4453282" y="1252367"/>
            <a:ext cx="1880800" cy="2034120"/>
          </a:xfrm>
          <a:custGeom>
            <a:rect b="b" l="l" r="r" t="t"/>
            <a:pathLst>
              <a:path extrusionOk="0" h="31365" w="30666">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74"/>
          <p:cNvSpPr/>
          <p:nvPr/>
        </p:nvSpPr>
        <p:spPr>
          <a:xfrm rot="-8081799">
            <a:off x="1530222" y="1309507"/>
            <a:ext cx="2119491" cy="2167802"/>
          </a:xfrm>
          <a:custGeom>
            <a:rect b="b" l="l" r="r" t="t"/>
            <a:pathLst>
              <a:path extrusionOk="0" h="31365" w="30666">
                <a:moveTo>
                  <a:pt x="29467" y="0"/>
                </a:moveTo>
                <a:cubicBezTo>
                  <a:pt x="26709" y="0"/>
                  <a:pt x="24051" y="2095"/>
                  <a:pt x="23021" y="3891"/>
                </a:cubicBezTo>
                <a:cubicBezTo>
                  <a:pt x="21413" y="6692"/>
                  <a:pt x="20587" y="9795"/>
                  <a:pt x="19786" y="12803"/>
                </a:cubicBezTo>
                <a:cubicBezTo>
                  <a:pt x="18732" y="16764"/>
                  <a:pt x="17647" y="20863"/>
                  <a:pt x="14740" y="24200"/>
                </a:cubicBezTo>
                <a:cubicBezTo>
                  <a:pt x="12722" y="26546"/>
                  <a:pt x="10029" y="28495"/>
                  <a:pt x="7348" y="29542"/>
                </a:cubicBezTo>
                <a:cubicBezTo>
                  <a:pt x="4870" y="30519"/>
                  <a:pt x="2252" y="30904"/>
                  <a:pt x="1" y="31188"/>
                </a:cubicBezTo>
                <a:lnTo>
                  <a:pt x="19" y="31364"/>
                </a:lnTo>
                <a:cubicBezTo>
                  <a:pt x="2290" y="31080"/>
                  <a:pt x="4920" y="30696"/>
                  <a:pt x="7418" y="29706"/>
                </a:cubicBezTo>
                <a:cubicBezTo>
                  <a:pt x="10123" y="28646"/>
                  <a:pt x="12842" y="26685"/>
                  <a:pt x="14879" y="24319"/>
                </a:cubicBezTo>
                <a:cubicBezTo>
                  <a:pt x="17811" y="20945"/>
                  <a:pt x="18903" y="16827"/>
                  <a:pt x="19962" y="12847"/>
                </a:cubicBezTo>
                <a:cubicBezTo>
                  <a:pt x="20757" y="9851"/>
                  <a:pt x="21577" y="6755"/>
                  <a:pt x="23172" y="3986"/>
                </a:cubicBezTo>
                <a:cubicBezTo>
                  <a:pt x="24181" y="2228"/>
                  <a:pt x="26779" y="180"/>
                  <a:pt x="29460" y="180"/>
                </a:cubicBezTo>
                <a:cubicBezTo>
                  <a:pt x="29847" y="180"/>
                  <a:pt x="30235" y="223"/>
                  <a:pt x="30621" y="315"/>
                </a:cubicBezTo>
                <a:lnTo>
                  <a:pt x="30665" y="139"/>
                </a:lnTo>
                <a:cubicBezTo>
                  <a:pt x="30267" y="44"/>
                  <a:pt x="29866" y="0"/>
                  <a:pt x="2946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0" name="Google Shape;1940;p74"/>
          <p:cNvGrpSpPr/>
          <p:nvPr/>
        </p:nvGrpSpPr>
        <p:grpSpPr>
          <a:xfrm>
            <a:off x="3454176" y="1929845"/>
            <a:ext cx="1102496" cy="863511"/>
            <a:chOff x="1891175" y="2586225"/>
            <a:chExt cx="212100" cy="164375"/>
          </a:xfrm>
        </p:grpSpPr>
        <p:sp>
          <p:nvSpPr>
            <p:cNvPr id="1941" name="Google Shape;1941;p74"/>
            <p:cNvSpPr/>
            <p:nvPr/>
          </p:nvSpPr>
          <p:spPr>
            <a:xfrm>
              <a:off x="1891175" y="2586225"/>
              <a:ext cx="212100" cy="164375"/>
            </a:xfrm>
            <a:custGeom>
              <a:rect b="b" l="l" r="r" t="t"/>
              <a:pathLst>
                <a:path extrusionOk="0" h="6575" w="8484">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74"/>
            <p:cNvSpPr/>
            <p:nvPr/>
          </p:nvSpPr>
          <p:spPr>
            <a:xfrm>
              <a:off x="2039375" y="2650525"/>
              <a:ext cx="7925" cy="6675"/>
            </a:xfrm>
            <a:custGeom>
              <a:rect b="b" l="l" r="r" t="t"/>
              <a:pathLst>
                <a:path extrusionOk="0" h="267" w="317">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74"/>
            <p:cNvSpPr/>
            <p:nvPr/>
          </p:nvSpPr>
          <p:spPr>
            <a:xfrm>
              <a:off x="2050000" y="2649275"/>
              <a:ext cx="12425" cy="7925"/>
            </a:xfrm>
            <a:custGeom>
              <a:rect b="b" l="l" r="r" t="t"/>
              <a:pathLst>
                <a:path extrusionOk="0" h="317" w="497">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74"/>
            <p:cNvSpPr/>
            <p:nvPr/>
          </p:nvSpPr>
          <p:spPr>
            <a:xfrm>
              <a:off x="2056325" y="2663150"/>
              <a:ext cx="7375" cy="6975"/>
            </a:xfrm>
            <a:custGeom>
              <a:rect b="b" l="l" r="r" t="t"/>
              <a:pathLst>
                <a:path extrusionOk="0" h="279" w="295">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74"/>
            <p:cNvSpPr/>
            <p:nvPr/>
          </p:nvSpPr>
          <p:spPr>
            <a:xfrm>
              <a:off x="2043475" y="2665175"/>
              <a:ext cx="7275" cy="4725"/>
            </a:xfrm>
            <a:custGeom>
              <a:rect b="b" l="l" r="r" t="t"/>
              <a:pathLst>
                <a:path extrusionOk="0" h="189" w="291">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74"/>
            <p:cNvSpPr/>
            <p:nvPr/>
          </p:nvSpPr>
          <p:spPr>
            <a:xfrm>
              <a:off x="2052575" y="2616325"/>
              <a:ext cx="6550" cy="6225"/>
            </a:xfrm>
            <a:custGeom>
              <a:rect b="b" l="l" r="r" t="t"/>
              <a:pathLst>
                <a:path extrusionOk="0" h="249" w="262">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74"/>
            <p:cNvSpPr/>
            <p:nvPr/>
          </p:nvSpPr>
          <p:spPr>
            <a:xfrm>
              <a:off x="2028975" y="2712825"/>
              <a:ext cx="7500" cy="5225"/>
            </a:xfrm>
            <a:custGeom>
              <a:rect b="b" l="l" r="r" t="t"/>
              <a:pathLst>
                <a:path extrusionOk="0" h="209" w="30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74"/>
            <p:cNvSpPr/>
            <p:nvPr/>
          </p:nvSpPr>
          <p:spPr>
            <a:xfrm>
              <a:off x="2056825" y="2692200"/>
              <a:ext cx="8600" cy="8600"/>
            </a:xfrm>
            <a:custGeom>
              <a:rect b="b" l="l" r="r" t="t"/>
              <a:pathLst>
                <a:path extrusionOk="0" h="344" w="344">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74"/>
            <p:cNvSpPr/>
            <p:nvPr/>
          </p:nvSpPr>
          <p:spPr>
            <a:xfrm>
              <a:off x="1937200" y="2668200"/>
              <a:ext cx="7450" cy="6975"/>
            </a:xfrm>
            <a:custGeom>
              <a:rect b="b" l="l" r="r" t="t"/>
              <a:pathLst>
                <a:path extrusionOk="0" h="279" w="298">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74"/>
            <p:cNvSpPr/>
            <p:nvPr/>
          </p:nvSpPr>
          <p:spPr>
            <a:xfrm>
              <a:off x="1941250" y="2689950"/>
              <a:ext cx="6225" cy="5375"/>
            </a:xfrm>
            <a:custGeom>
              <a:rect b="b" l="l" r="r" t="t"/>
              <a:pathLst>
                <a:path extrusionOk="0" h="215" w="249">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74"/>
            <p:cNvSpPr/>
            <p:nvPr/>
          </p:nvSpPr>
          <p:spPr>
            <a:xfrm>
              <a:off x="1966225" y="2673725"/>
              <a:ext cx="8500" cy="6850"/>
            </a:xfrm>
            <a:custGeom>
              <a:rect b="b" l="l" r="r" t="t"/>
              <a:pathLst>
                <a:path extrusionOk="0" h="274" w="34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74"/>
            <p:cNvSpPr/>
            <p:nvPr/>
          </p:nvSpPr>
          <p:spPr>
            <a:xfrm>
              <a:off x="1952675" y="2668575"/>
              <a:ext cx="7900" cy="6200"/>
            </a:xfrm>
            <a:custGeom>
              <a:rect b="b" l="l" r="r" t="t"/>
              <a:pathLst>
                <a:path extrusionOk="0" h="248" w="316">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74"/>
            <p:cNvSpPr/>
            <p:nvPr/>
          </p:nvSpPr>
          <p:spPr>
            <a:xfrm>
              <a:off x="1957875" y="2648400"/>
              <a:ext cx="5800" cy="6475"/>
            </a:xfrm>
            <a:custGeom>
              <a:rect b="b" l="l" r="r" t="t"/>
              <a:pathLst>
                <a:path extrusionOk="0" h="259" w="232">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74"/>
            <p:cNvSpPr/>
            <p:nvPr/>
          </p:nvSpPr>
          <p:spPr>
            <a:xfrm>
              <a:off x="1992175" y="2605350"/>
              <a:ext cx="7975" cy="6275"/>
            </a:xfrm>
            <a:custGeom>
              <a:rect b="b" l="l" r="r" t="t"/>
              <a:pathLst>
                <a:path extrusionOk="0" h="251" w="319">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74"/>
            <p:cNvSpPr/>
            <p:nvPr/>
          </p:nvSpPr>
          <p:spPr>
            <a:xfrm>
              <a:off x="1996975" y="2638150"/>
              <a:ext cx="8700" cy="7325"/>
            </a:xfrm>
            <a:custGeom>
              <a:rect b="b" l="l" r="r" t="t"/>
              <a:pathLst>
                <a:path extrusionOk="0" h="293" w="348">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Montserrat"/>
                <a:ea typeface="Montserrat"/>
                <a:cs typeface="Montserrat"/>
                <a:sym typeface="Montserrat"/>
              </a:endParaRPr>
            </a:p>
          </p:txBody>
        </p:sp>
        <p:sp>
          <p:nvSpPr>
            <p:cNvPr id="1956" name="Google Shape;1956;p74"/>
            <p:cNvSpPr/>
            <p:nvPr/>
          </p:nvSpPr>
          <p:spPr>
            <a:xfrm>
              <a:off x="2014150" y="2612450"/>
              <a:ext cx="6025" cy="6175"/>
            </a:xfrm>
            <a:custGeom>
              <a:rect b="b" l="l" r="r" t="t"/>
              <a:pathLst>
                <a:path extrusionOk="0" h="247" w="241">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74"/>
            <p:cNvSpPr/>
            <p:nvPr/>
          </p:nvSpPr>
          <p:spPr>
            <a:xfrm>
              <a:off x="1990500" y="2704625"/>
              <a:ext cx="9325" cy="5375"/>
            </a:xfrm>
            <a:custGeom>
              <a:rect b="b" l="l" r="r" t="t"/>
              <a:pathLst>
                <a:path extrusionOk="0" h="215" w="373">
                  <a:moveTo>
                    <a:pt x="240" y="0"/>
                  </a:moveTo>
                  <a:cubicBezTo>
                    <a:pt x="139" y="0"/>
                    <a:pt x="1" y="215"/>
                    <a:pt x="133" y="215"/>
                  </a:cubicBezTo>
                  <a:cubicBezTo>
                    <a:pt x="234" y="215"/>
                    <a:pt x="373" y="0"/>
                    <a:pt x="240"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74"/>
            <p:cNvSpPr/>
            <p:nvPr/>
          </p:nvSpPr>
          <p:spPr>
            <a:xfrm>
              <a:off x="1986125" y="2724650"/>
              <a:ext cx="7725" cy="7325"/>
            </a:xfrm>
            <a:custGeom>
              <a:rect b="b" l="l" r="r" t="t"/>
              <a:pathLst>
                <a:path extrusionOk="0" h="293" w="309">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74"/>
            <p:cNvSpPr/>
            <p:nvPr/>
          </p:nvSpPr>
          <p:spPr>
            <a:xfrm>
              <a:off x="1997925" y="2729700"/>
              <a:ext cx="10725" cy="8350"/>
            </a:xfrm>
            <a:custGeom>
              <a:rect b="b" l="l" r="r" t="t"/>
              <a:pathLst>
                <a:path extrusionOk="0" h="334" w="429">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0" name="Google Shape;1960;p74"/>
          <p:cNvGrpSpPr/>
          <p:nvPr/>
        </p:nvGrpSpPr>
        <p:grpSpPr>
          <a:xfrm>
            <a:off x="5777377" y="1809346"/>
            <a:ext cx="1102496" cy="863511"/>
            <a:chOff x="1891175" y="2586225"/>
            <a:chExt cx="212100" cy="164375"/>
          </a:xfrm>
        </p:grpSpPr>
        <p:sp>
          <p:nvSpPr>
            <p:cNvPr id="1961" name="Google Shape;1961;p74"/>
            <p:cNvSpPr/>
            <p:nvPr/>
          </p:nvSpPr>
          <p:spPr>
            <a:xfrm>
              <a:off x="1891175" y="2586225"/>
              <a:ext cx="212100" cy="164375"/>
            </a:xfrm>
            <a:custGeom>
              <a:rect b="b" l="l" r="r" t="t"/>
              <a:pathLst>
                <a:path extrusionOk="0" h="6575" w="8484">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74"/>
            <p:cNvSpPr/>
            <p:nvPr/>
          </p:nvSpPr>
          <p:spPr>
            <a:xfrm>
              <a:off x="2039375" y="2650525"/>
              <a:ext cx="7925" cy="6675"/>
            </a:xfrm>
            <a:custGeom>
              <a:rect b="b" l="l" r="r" t="t"/>
              <a:pathLst>
                <a:path extrusionOk="0" h="267" w="317">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74"/>
            <p:cNvSpPr/>
            <p:nvPr/>
          </p:nvSpPr>
          <p:spPr>
            <a:xfrm>
              <a:off x="2050000" y="2649275"/>
              <a:ext cx="12425" cy="7925"/>
            </a:xfrm>
            <a:custGeom>
              <a:rect b="b" l="l" r="r" t="t"/>
              <a:pathLst>
                <a:path extrusionOk="0" h="317" w="497">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74"/>
            <p:cNvSpPr/>
            <p:nvPr/>
          </p:nvSpPr>
          <p:spPr>
            <a:xfrm>
              <a:off x="2056325" y="2663150"/>
              <a:ext cx="7375" cy="6975"/>
            </a:xfrm>
            <a:custGeom>
              <a:rect b="b" l="l" r="r" t="t"/>
              <a:pathLst>
                <a:path extrusionOk="0" h="279" w="295">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74"/>
            <p:cNvSpPr/>
            <p:nvPr/>
          </p:nvSpPr>
          <p:spPr>
            <a:xfrm>
              <a:off x="2043475" y="2665175"/>
              <a:ext cx="7275" cy="4725"/>
            </a:xfrm>
            <a:custGeom>
              <a:rect b="b" l="l" r="r" t="t"/>
              <a:pathLst>
                <a:path extrusionOk="0" h="189" w="291">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74"/>
            <p:cNvSpPr/>
            <p:nvPr/>
          </p:nvSpPr>
          <p:spPr>
            <a:xfrm>
              <a:off x="2052575" y="2616325"/>
              <a:ext cx="6550" cy="6225"/>
            </a:xfrm>
            <a:custGeom>
              <a:rect b="b" l="l" r="r" t="t"/>
              <a:pathLst>
                <a:path extrusionOk="0" h="249" w="262">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74"/>
            <p:cNvSpPr/>
            <p:nvPr/>
          </p:nvSpPr>
          <p:spPr>
            <a:xfrm>
              <a:off x="2028975" y="2712825"/>
              <a:ext cx="7500" cy="5225"/>
            </a:xfrm>
            <a:custGeom>
              <a:rect b="b" l="l" r="r" t="t"/>
              <a:pathLst>
                <a:path extrusionOk="0" h="209" w="30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74"/>
            <p:cNvSpPr/>
            <p:nvPr/>
          </p:nvSpPr>
          <p:spPr>
            <a:xfrm>
              <a:off x="2056825" y="2692200"/>
              <a:ext cx="8600" cy="8600"/>
            </a:xfrm>
            <a:custGeom>
              <a:rect b="b" l="l" r="r" t="t"/>
              <a:pathLst>
                <a:path extrusionOk="0" h="344" w="344">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74"/>
            <p:cNvSpPr/>
            <p:nvPr/>
          </p:nvSpPr>
          <p:spPr>
            <a:xfrm>
              <a:off x="1937200" y="2668200"/>
              <a:ext cx="7450" cy="6975"/>
            </a:xfrm>
            <a:custGeom>
              <a:rect b="b" l="l" r="r" t="t"/>
              <a:pathLst>
                <a:path extrusionOk="0" h="279" w="298">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74"/>
            <p:cNvSpPr/>
            <p:nvPr/>
          </p:nvSpPr>
          <p:spPr>
            <a:xfrm>
              <a:off x="1941250" y="2689950"/>
              <a:ext cx="6225" cy="5375"/>
            </a:xfrm>
            <a:custGeom>
              <a:rect b="b" l="l" r="r" t="t"/>
              <a:pathLst>
                <a:path extrusionOk="0" h="215" w="249">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74"/>
            <p:cNvSpPr/>
            <p:nvPr/>
          </p:nvSpPr>
          <p:spPr>
            <a:xfrm>
              <a:off x="1966225" y="2673725"/>
              <a:ext cx="8500" cy="6850"/>
            </a:xfrm>
            <a:custGeom>
              <a:rect b="b" l="l" r="r" t="t"/>
              <a:pathLst>
                <a:path extrusionOk="0" h="274" w="340">
                  <a:moveTo>
                    <a:pt x="235" y="0"/>
                  </a:moveTo>
                  <a:cubicBezTo>
                    <a:pt x="233" y="0"/>
                    <a:pt x="230" y="0"/>
                    <a:pt x="227" y="0"/>
                  </a:cubicBezTo>
                  <a:cubicBezTo>
                    <a:pt x="127" y="7"/>
                    <a:pt x="0" y="114"/>
                    <a:pt x="7" y="215"/>
                  </a:cubicBezTo>
                  <a:cubicBezTo>
                    <a:pt x="7" y="240"/>
                    <a:pt x="19" y="265"/>
                    <a:pt x="45" y="271"/>
                  </a:cubicBezTo>
                  <a:cubicBezTo>
                    <a:pt x="53" y="273"/>
                    <a:pt x="61" y="274"/>
                    <a:pt x="70" y="274"/>
                  </a:cubicBezTo>
                  <a:cubicBezTo>
                    <a:pt x="93" y="274"/>
                    <a:pt x="114" y="268"/>
                    <a:pt x="133" y="259"/>
                  </a:cubicBezTo>
                  <a:cubicBezTo>
                    <a:pt x="139" y="259"/>
                    <a:pt x="145" y="253"/>
                    <a:pt x="145" y="253"/>
                  </a:cubicBezTo>
                  <a:lnTo>
                    <a:pt x="152" y="253"/>
                  </a:lnTo>
                  <a:cubicBezTo>
                    <a:pt x="157" y="254"/>
                    <a:pt x="163" y="255"/>
                    <a:pt x="168" y="255"/>
                  </a:cubicBezTo>
                  <a:cubicBezTo>
                    <a:pt x="212" y="255"/>
                    <a:pt x="249" y="211"/>
                    <a:pt x="272" y="183"/>
                  </a:cubicBezTo>
                  <a:cubicBezTo>
                    <a:pt x="302" y="122"/>
                    <a:pt x="339" y="0"/>
                    <a:pt x="235"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74"/>
            <p:cNvSpPr/>
            <p:nvPr/>
          </p:nvSpPr>
          <p:spPr>
            <a:xfrm>
              <a:off x="1952675" y="2668575"/>
              <a:ext cx="7900" cy="6200"/>
            </a:xfrm>
            <a:custGeom>
              <a:rect b="b" l="l" r="r" t="t"/>
              <a:pathLst>
                <a:path extrusionOk="0" h="248" w="316">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74"/>
            <p:cNvSpPr/>
            <p:nvPr/>
          </p:nvSpPr>
          <p:spPr>
            <a:xfrm>
              <a:off x="1957875" y="2648400"/>
              <a:ext cx="5800" cy="6475"/>
            </a:xfrm>
            <a:custGeom>
              <a:rect b="b" l="l" r="r" t="t"/>
              <a:pathLst>
                <a:path extrusionOk="0" h="259" w="232">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74"/>
            <p:cNvSpPr/>
            <p:nvPr/>
          </p:nvSpPr>
          <p:spPr>
            <a:xfrm>
              <a:off x="1992175" y="2605350"/>
              <a:ext cx="7975" cy="6275"/>
            </a:xfrm>
            <a:custGeom>
              <a:rect b="b" l="l" r="r" t="t"/>
              <a:pathLst>
                <a:path extrusionOk="0" h="251" w="319">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74"/>
            <p:cNvSpPr/>
            <p:nvPr/>
          </p:nvSpPr>
          <p:spPr>
            <a:xfrm>
              <a:off x="1996975" y="2638150"/>
              <a:ext cx="8700" cy="7325"/>
            </a:xfrm>
            <a:custGeom>
              <a:rect b="b" l="l" r="r" t="t"/>
              <a:pathLst>
                <a:path extrusionOk="0" h="293" w="348">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74"/>
            <p:cNvSpPr/>
            <p:nvPr/>
          </p:nvSpPr>
          <p:spPr>
            <a:xfrm>
              <a:off x="2014150" y="2612450"/>
              <a:ext cx="6025" cy="6175"/>
            </a:xfrm>
            <a:custGeom>
              <a:rect b="b" l="l" r="r" t="t"/>
              <a:pathLst>
                <a:path extrusionOk="0" h="247" w="241">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74"/>
            <p:cNvSpPr/>
            <p:nvPr/>
          </p:nvSpPr>
          <p:spPr>
            <a:xfrm>
              <a:off x="1990500" y="2704625"/>
              <a:ext cx="9325" cy="5375"/>
            </a:xfrm>
            <a:custGeom>
              <a:rect b="b" l="l" r="r" t="t"/>
              <a:pathLst>
                <a:path extrusionOk="0" h="215" w="373">
                  <a:moveTo>
                    <a:pt x="240" y="0"/>
                  </a:moveTo>
                  <a:cubicBezTo>
                    <a:pt x="139" y="0"/>
                    <a:pt x="1" y="215"/>
                    <a:pt x="133" y="215"/>
                  </a:cubicBezTo>
                  <a:cubicBezTo>
                    <a:pt x="234" y="215"/>
                    <a:pt x="373" y="0"/>
                    <a:pt x="240"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74"/>
            <p:cNvSpPr/>
            <p:nvPr/>
          </p:nvSpPr>
          <p:spPr>
            <a:xfrm>
              <a:off x="1986125" y="2724650"/>
              <a:ext cx="7725" cy="7325"/>
            </a:xfrm>
            <a:custGeom>
              <a:rect b="b" l="l" r="r" t="t"/>
              <a:pathLst>
                <a:path extrusionOk="0" h="293" w="309">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74"/>
            <p:cNvSpPr/>
            <p:nvPr/>
          </p:nvSpPr>
          <p:spPr>
            <a:xfrm>
              <a:off x="1997925" y="2729700"/>
              <a:ext cx="10725" cy="8350"/>
            </a:xfrm>
            <a:custGeom>
              <a:rect b="b" l="l" r="r" t="t"/>
              <a:pathLst>
                <a:path extrusionOk="0" h="334" w="429">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0" name="Google Shape;1980;p74"/>
          <p:cNvGrpSpPr/>
          <p:nvPr/>
        </p:nvGrpSpPr>
        <p:grpSpPr>
          <a:xfrm>
            <a:off x="522873" y="1961740"/>
            <a:ext cx="1102496" cy="863511"/>
            <a:chOff x="1891175" y="2586225"/>
            <a:chExt cx="212100" cy="164375"/>
          </a:xfrm>
        </p:grpSpPr>
        <p:sp>
          <p:nvSpPr>
            <p:cNvPr id="1981" name="Google Shape;1981;p74"/>
            <p:cNvSpPr/>
            <p:nvPr/>
          </p:nvSpPr>
          <p:spPr>
            <a:xfrm>
              <a:off x="1891175" y="2586225"/>
              <a:ext cx="212100" cy="164375"/>
            </a:xfrm>
            <a:custGeom>
              <a:rect b="b" l="l" r="r" t="t"/>
              <a:pathLst>
                <a:path extrusionOk="0" h="6575" w="8484">
                  <a:moveTo>
                    <a:pt x="5004" y="0"/>
                  </a:moveTo>
                  <a:cubicBezTo>
                    <a:pt x="2188" y="0"/>
                    <a:pt x="0" y="2940"/>
                    <a:pt x="1646" y="5518"/>
                  </a:cubicBezTo>
                  <a:cubicBezTo>
                    <a:pt x="2131" y="6278"/>
                    <a:pt x="3024" y="6575"/>
                    <a:pt x="3970" y="6575"/>
                  </a:cubicBezTo>
                  <a:cubicBezTo>
                    <a:pt x="5066" y="6575"/>
                    <a:pt x="6235" y="6177"/>
                    <a:pt x="6925" y="5638"/>
                  </a:cubicBezTo>
                  <a:cubicBezTo>
                    <a:pt x="8332" y="4547"/>
                    <a:pt x="8483" y="769"/>
                    <a:pt x="6061" y="139"/>
                  </a:cubicBezTo>
                  <a:cubicBezTo>
                    <a:pt x="5703" y="44"/>
                    <a:pt x="5349" y="0"/>
                    <a:pt x="5004"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rgbClr val="EDF9F9"/>
                  </a:solidFill>
                  <a:latin typeface="Montserrat"/>
                  <a:ea typeface="Montserrat"/>
                  <a:cs typeface="Montserrat"/>
                  <a:sym typeface="Montserrat"/>
                </a:rPr>
                <a:t>01</a:t>
              </a:r>
              <a:endParaRPr b="1" i="0" sz="2900" u="none" cap="none" strike="noStrike">
                <a:solidFill>
                  <a:srgbClr val="EDF9F9"/>
                </a:solidFill>
                <a:latin typeface="Arial"/>
                <a:ea typeface="Arial"/>
                <a:cs typeface="Arial"/>
                <a:sym typeface="Arial"/>
              </a:endParaRPr>
            </a:p>
          </p:txBody>
        </p:sp>
        <p:sp>
          <p:nvSpPr>
            <p:cNvPr id="1982" name="Google Shape;1982;p74"/>
            <p:cNvSpPr/>
            <p:nvPr/>
          </p:nvSpPr>
          <p:spPr>
            <a:xfrm>
              <a:off x="2039375" y="2650525"/>
              <a:ext cx="7925" cy="6675"/>
            </a:xfrm>
            <a:custGeom>
              <a:rect b="b" l="l" r="r" t="t"/>
              <a:pathLst>
                <a:path extrusionOk="0" h="267" w="317">
                  <a:moveTo>
                    <a:pt x="212" y="0"/>
                  </a:moveTo>
                  <a:cubicBezTo>
                    <a:pt x="147" y="0"/>
                    <a:pt x="88" y="40"/>
                    <a:pt x="58" y="96"/>
                  </a:cubicBezTo>
                  <a:cubicBezTo>
                    <a:pt x="26" y="146"/>
                    <a:pt x="1" y="216"/>
                    <a:pt x="64" y="253"/>
                  </a:cubicBezTo>
                  <a:cubicBezTo>
                    <a:pt x="77" y="266"/>
                    <a:pt x="95" y="266"/>
                    <a:pt x="114" y="266"/>
                  </a:cubicBezTo>
                  <a:cubicBezTo>
                    <a:pt x="196" y="260"/>
                    <a:pt x="259" y="197"/>
                    <a:pt x="272" y="121"/>
                  </a:cubicBezTo>
                  <a:cubicBezTo>
                    <a:pt x="304" y="71"/>
                    <a:pt x="316" y="26"/>
                    <a:pt x="259" y="7"/>
                  </a:cubicBezTo>
                  <a:cubicBezTo>
                    <a:pt x="244" y="3"/>
                    <a:pt x="228" y="0"/>
                    <a:pt x="212"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3" name="Google Shape;1983;p74"/>
            <p:cNvSpPr/>
            <p:nvPr/>
          </p:nvSpPr>
          <p:spPr>
            <a:xfrm>
              <a:off x="2050000" y="2649275"/>
              <a:ext cx="12425" cy="7925"/>
            </a:xfrm>
            <a:custGeom>
              <a:rect b="b" l="l" r="r" t="t"/>
              <a:pathLst>
                <a:path extrusionOk="0" h="317" w="497">
                  <a:moveTo>
                    <a:pt x="402" y="1"/>
                  </a:moveTo>
                  <a:cubicBezTo>
                    <a:pt x="276" y="7"/>
                    <a:pt x="162" y="64"/>
                    <a:pt x="74" y="152"/>
                  </a:cubicBezTo>
                  <a:cubicBezTo>
                    <a:pt x="0" y="221"/>
                    <a:pt x="19" y="317"/>
                    <a:pt x="90" y="317"/>
                  </a:cubicBezTo>
                  <a:cubicBezTo>
                    <a:pt x="110" y="317"/>
                    <a:pt x="135" y="309"/>
                    <a:pt x="162" y="291"/>
                  </a:cubicBezTo>
                  <a:lnTo>
                    <a:pt x="162" y="291"/>
                  </a:lnTo>
                  <a:cubicBezTo>
                    <a:pt x="143" y="303"/>
                    <a:pt x="238" y="310"/>
                    <a:pt x="251" y="310"/>
                  </a:cubicBezTo>
                  <a:cubicBezTo>
                    <a:pt x="345" y="297"/>
                    <a:pt x="427" y="240"/>
                    <a:pt x="465" y="152"/>
                  </a:cubicBezTo>
                  <a:cubicBezTo>
                    <a:pt x="497" y="95"/>
                    <a:pt x="490" y="1"/>
                    <a:pt x="402"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4" name="Google Shape;1984;p74"/>
            <p:cNvSpPr/>
            <p:nvPr/>
          </p:nvSpPr>
          <p:spPr>
            <a:xfrm>
              <a:off x="2056325" y="2663150"/>
              <a:ext cx="7375" cy="6975"/>
            </a:xfrm>
            <a:custGeom>
              <a:rect b="b" l="l" r="r" t="t"/>
              <a:pathLst>
                <a:path extrusionOk="0" h="279" w="295">
                  <a:moveTo>
                    <a:pt x="210" y="0"/>
                  </a:moveTo>
                  <a:cubicBezTo>
                    <a:pt x="117" y="0"/>
                    <a:pt x="51" y="112"/>
                    <a:pt x="23" y="184"/>
                  </a:cubicBezTo>
                  <a:cubicBezTo>
                    <a:pt x="0" y="248"/>
                    <a:pt x="44" y="279"/>
                    <a:pt x="93" y="279"/>
                  </a:cubicBezTo>
                  <a:cubicBezTo>
                    <a:pt x="112" y="279"/>
                    <a:pt x="132" y="274"/>
                    <a:pt x="149" y="266"/>
                  </a:cubicBezTo>
                  <a:cubicBezTo>
                    <a:pt x="206" y="234"/>
                    <a:pt x="294" y="146"/>
                    <a:pt x="269" y="70"/>
                  </a:cubicBezTo>
                  <a:cubicBezTo>
                    <a:pt x="269" y="70"/>
                    <a:pt x="269" y="70"/>
                    <a:pt x="263" y="64"/>
                  </a:cubicBezTo>
                  <a:cubicBezTo>
                    <a:pt x="275" y="39"/>
                    <a:pt x="282" y="20"/>
                    <a:pt x="250" y="7"/>
                  </a:cubicBezTo>
                  <a:cubicBezTo>
                    <a:pt x="236" y="2"/>
                    <a:pt x="223" y="0"/>
                    <a:pt x="210"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5" name="Google Shape;1985;p74"/>
            <p:cNvSpPr/>
            <p:nvPr/>
          </p:nvSpPr>
          <p:spPr>
            <a:xfrm>
              <a:off x="2043475" y="2665175"/>
              <a:ext cx="7275" cy="4725"/>
            </a:xfrm>
            <a:custGeom>
              <a:rect b="b" l="l" r="r" t="t"/>
              <a:pathLst>
                <a:path extrusionOk="0" h="189" w="291">
                  <a:moveTo>
                    <a:pt x="195" y="0"/>
                  </a:moveTo>
                  <a:cubicBezTo>
                    <a:pt x="183" y="0"/>
                    <a:pt x="170" y="3"/>
                    <a:pt x="159" y="8"/>
                  </a:cubicBezTo>
                  <a:lnTo>
                    <a:pt x="146" y="14"/>
                  </a:lnTo>
                  <a:cubicBezTo>
                    <a:pt x="95" y="33"/>
                    <a:pt x="1" y="147"/>
                    <a:pt x="83" y="185"/>
                  </a:cubicBezTo>
                  <a:cubicBezTo>
                    <a:pt x="90" y="188"/>
                    <a:pt x="98" y="189"/>
                    <a:pt x="106" y="189"/>
                  </a:cubicBezTo>
                  <a:cubicBezTo>
                    <a:pt x="132" y="189"/>
                    <a:pt x="160" y="175"/>
                    <a:pt x="184" y="166"/>
                  </a:cubicBezTo>
                  <a:cubicBezTo>
                    <a:pt x="215" y="153"/>
                    <a:pt x="291" y="71"/>
                    <a:pt x="247" y="40"/>
                  </a:cubicBezTo>
                  <a:cubicBezTo>
                    <a:pt x="241" y="34"/>
                    <a:pt x="237" y="31"/>
                    <a:pt x="234" y="30"/>
                  </a:cubicBezTo>
                  <a:lnTo>
                    <a:pt x="234" y="30"/>
                  </a:lnTo>
                  <a:cubicBezTo>
                    <a:pt x="232" y="8"/>
                    <a:pt x="215" y="0"/>
                    <a:pt x="195"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6" name="Google Shape;1986;p74"/>
            <p:cNvSpPr/>
            <p:nvPr/>
          </p:nvSpPr>
          <p:spPr>
            <a:xfrm>
              <a:off x="2052575" y="2616325"/>
              <a:ext cx="6550" cy="6225"/>
            </a:xfrm>
            <a:custGeom>
              <a:rect b="b" l="l" r="r" t="t"/>
              <a:pathLst>
                <a:path extrusionOk="0" h="249" w="262">
                  <a:moveTo>
                    <a:pt x="196" y="0"/>
                  </a:moveTo>
                  <a:cubicBezTo>
                    <a:pt x="121" y="0"/>
                    <a:pt x="1" y="84"/>
                    <a:pt x="34" y="183"/>
                  </a:cubicBezTo>
                  <a:cubicBezTo>
                    <a:pt x="34" y="196"/>
                    <a:pt x="40" y="209"/>
                    <a:pt x="47" y="215"/>
                  </a:cubicBezTo>
                  <a:cubicBezTo>
                    <a:pt x="60" y="239"/>
                    <a:pt x="78" y="248"/>
                    <a:pt x="99" y="248"/>
                  </a:cubicBezTo>
                  <a:cubicBezTo>
                    <a:pt x="149" y="248"/>
                    <a:pt x="210" y="192"/>
                    <a:pt x="223" y="152"/>
                  </a:cubicBezTo>
                  <a:cubicBezTo>
                    <a:pt x="236" y="127"/>
                    <a:pt x="242" y="101"/>
                    <a:pt x="249" y="76"/>
                  </a:cubicBezTo>
                  <a:cubicBezTo>
                    <a:pt x="262" y="23"/>
                    <a:pt x="235" y="0"/>
                    <a:pt x="196"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7" name="Google Shape;1987;p74"/>
            <p:cNvSpPr/>
            <p:nvPr/>
          </p:nvSpPr>
          <p:spPr>
            <a:xfrm>
              <a:off x="2028975" y="2712825"/>
              <a:ext cx="7500" cy="5225"/>
            </a:xfrm>
            <a:custGeom>
              <a:rect b="b" l="l" r="r" t="t"/>
              <a:pathLst>
                <a:path extrusionOk="0" h="209" w="300">
                  <a:moveTo>
                    <a:pt x="212" y="1"/>
                  </a:moveTo>
                  <a:cubicBezTo>
                    <a:pt x="203" y="1"/>
                    <a:pt x="193" y="2"/>
                    <a:pt x="183" y="7"/>
                  </a:cubicBezTo>
                  <a:cubicBezTo>
                    <a:pt x="127" y="32"/>
                    <a:pt x="1" y="209"/>
                    <a:pt x="133" y="209"/>
                  </a:cubicBezTo>
                  <a:cubicBezTo>
                    <a:pt x="196" y="196"/>
                    <a:pt x="247" y="158"/>
                    <a:pt x="278" y="101"/>
                  </a:cubicBezTo>
                  <a:cubicBezTo>
                    <a:pt x="299" y="49"/>
                    <a:pt x="259" y="1"/>
                    <a:pt x="212"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8" name="Google Shape;1988;p74"/>
            <p:cNvSpPr/>
            <p:nvPr/>
          </p:nvSpPr>
          <p:spPr>
            <a:xfrm>
              <a:off x="2056825" y="2692200"/>
              <a:ext cx="8600" cy="8600"/>
            </a:xfrm>
            <a:custGeom>
              <a:rect b="b" l="l" r="r" t="t"/>
              <a:pathLst>
                <a:path extrusionOk="0" h="344" w="344">
                  <a:moveTo>
                    <a:pt x="250" y="1"/>
                  </a:moveTo>
                  <a:cubicBezTo>
                    <a:pt x="146" y="1"/>
                    <a:pt x="61" y="144"/>
                    <a:pt x="28" y="226"/>
                  </a:cubicBezTo>
                  <a:cubicBezTo>
                    <a:pt x="1" y="292"/>
                    <a:pt x="54" y="343"/>
                    <a:pt x="114" y="343"/>
                  </a:cubicBezTo>
                  <a:cubicBezTo>
                    <a:pt x="123" y="343"/>
                    <a:pt x="133" y="342"/>
                    <a:pt x="142" y="340"/>
                  </a:cubicBezTo>
                  <a:cubicBezTo>
                    <a:pt x="173" y="327"/>
                    <a:pt x="205" y="315"/>
                    <a:pt x="230" y="296"/>
                  </a:cubicBezTo>
                  <a:cubicBezTo>
                    <a:pt x="243" y="289"/>
                    <a:pt x="255" y="277"/>
                    <a:pt x="262" y="264"/>
                  </a:cubicBezTo>
                  <a:cubicBezTo>
                    <a:pt x="287" y="245"/>
                    <a:pt x="306" y="220"/>
                    <a:pt x="318" y="195"/>
                  </a:cubicBezTo>
                  <a:cubicBezTo>
                    <a:pt x="318" y="188"/>
                    <a:pt x="318" y="182"/>
                    <a:pt x="318" y="176"/>
                  </a:cubicBezTo>
                  <a:cubicBezTo>
                    <a:pt x="331" y="157"/>
                    <a:pt x="337" y="138"/>
                    <a:pt x="337" y="113"/>
                  </a:cubicBezTo>
                  <a:cubicBezTo>
                    <a:pt x="337" y="100"/>
                    <a:pt x="337" y="94"/>
                    <a:pt x="337" y="87"/>
                  </a:cubicBezTo>
                  <a:cubicBezTo>
                    <a:pt x="344" y="56"/>
                    <a:pt x="331" y="24"/>
                    <a:pt x="299" y="12"/>
                  </a:cubicBezTo>
                  <a:cubicBezTo>
                    <a:pt x="282" y="4"/>
                    <a:pt x="266" y="1"/>
                    <a:pt x="250"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89" name="Google Shape;1989;p74"/>
            <p:cNvSpPr/>
            <p:nvPr/>
          </p:nvSpPr>
          <p:spPr>
            <a:xfrm>
              <a:off x="1937200" y="2668200"/>
              <a:ext cx="7450" cy="6975"/>
            </a:xfrm>
            <a:custGeom>
              <a:rect b="b" l="l" r="r" t="t"/>
              <a:pathLst>
                <a:path extrusionOk="0" h="279" w="298">
                  <a:moveTo>
                    <a:pt x="215" y="1"/>
                  </a:moveTo>
                  <a:cubicBezTo>
                    <a:pt x="133" y="7"/>
                    <a:pt x="58" y="57"/>
                    <a:pt x="26" y="139"/>
                  </a:cubicBezTo>
                  <a:cubicBezTo>
                    <a:pt x="1" y="190"/>
                    <a:pt x="1" y="278"/>
                    <a:pt x="83" y="278"/>
                  </a:cubicBezTo>
                  <a:cubicBezTo>
                    <a:pt x="165" y="272"/>
                    <a:pt x="241" y="215"/>
                    <a:pt x="272" y="139"/>
                  </a:cubicBezTo>
                  <a:cubicBezTo>
                    <a:pt x="297" y="89"/>
                    <a:pt x="297" y="1"/>
                    <a:pt x="215"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0" name="Google Shape;1990;p74"/>
            <p:cNvSpPr/>
            <p:nvPr/>
          </p:nvSpPr>
          <p:spPr>
            <a:xfrm>
              <a:off x="1941250" y="2689950"/>
              <a:ext cx="6225" cy="5375"/>
            </a:xfrm>
            <a:custGeom>
              <a:rect b="b" l="l" r="r" t="t"/>
              <a:pathLst>
                <a:path extrusionOk="0" h="215" w="249">
                  <a:moveTo>
                    <a:pt x="118" y="0"/>
                  </a:moveTo>
                  <a:cubicBezTo>
                    <a:pt x="83" y="0"/>
                    <a:pt x="38" y="53"/>
                    <a:pt x="28" y="77"/>
                  </a:cubicBezTo>
                  <a:cubicBezTo>
                    <a:pt x="16" y="102"/>
                    <a:pt x="9" y="133"/>
                    <a:pt x="3" y="165"/>
                  </a:cubicBezTo>
                  <a:cubicBezTo>
                    <a:pt x="0" y="202"/>
                    <a:pt x="18" y="215"/>
                    <a:pt x="43" y="215"/>
                  </a:cubicBezTo>
                  <a:cubicBezTo>
                    <a:pt x="82" y="215"/>
                    <a:pt x="138" y="184"/>
                    <a:pt x="161" y="165"/>
                  </a:cubicBezTo>
                  <a:cubicBezTo>
                    <a:pt x="198" y="127"/>
                    <a:pt x="249" y="39"/>
                    <a:pt x="148" y="20"/>
                  </a:cubicBezTo>
                  <a:cubicBezTo>
                    <a:pt x="140" y="6"/>
                    <a:pt x="130" y="0"/>
                    <a:pt x="118"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1" name="Google Shape;1991;p74"/>
            <p:cNvSpPr/>
            <p:nvPr/>
          </p:nvSpPr>
          <p:spPr>
            <a:xfrm>
              <a:off x="1952675" y="2668575"/>
              <a:ext cx="7900" cy="6200"/>
            </a:xfrm>
            <a:custGeom>
              <a:rect b="b" l="l" r="r" t="t"/>
              <a:pathLst>
                <a:path extrusionOk="0" h="248" w="316">
                  <a:moveTo>
                    <a:pt x="245" y="0"/>
                  </a:moveTo>
                  <a:cubicBezTo>
                    <a:pt x="236" y="0"/>
                    <a:pt x="226" y="2"/>
                    <a:pt x="214" y="4"/>
                  </a:cubicBezTo>
                  <a:cubicBezTo>
                    <a:pt x="151" y="23"/>
                    <a:pt x="0" y="156"/>
                    <a:pt x="82" y="225"/>
                  </a:cubicBezTo>
                  <a:cubicBezTo>
                    <a:pt x="102" y="242"/>
                    <a:pt x="121" y="248"/>
                    <a:pt x="141" y="248"/>
                  </a:cubicBezTo>
                  <a:cubicBezTo>
                    <a:pt x="166" y="248"/>
                    <a:pt x="193" y="239"/>
                    <a:pt x="221" y="232"/>
                  </a:cubicBezTo>
                  <a:cubicBezTo>
                    <a:pt x="246" y="219"/>
                    <a:pt x="296" y="168"/>
                    <a:pt x="278" y="137"/>
                  </a:cubicBezTo>
                  <a:cubicBezTo>
                    <a:pt x="276" y="137"/>
                    <a:pt x="275" y="137"/>
                    <a:pt x="274" y="138"/>
                  </a:cubicBezTo>
                  <a:lnTo>
                    <a:pt x="274" y="138"/>
                  </a:lnTo>
                  <a:cubicBezTo>
                    <a:pt x="300" y="82"/>
                    <a:pt x="315" y="0"/>
                    <a:pt x="245"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2" name="Google Shape;1992;p74"/>
            <p:cNvSpPr/>
            <p:nvPr/>
          </p:nvSpPr>
          <p:spPr>
            <a:xfrm>
              <a:off x="1957875" y="2648400"/>
              <a:ext cx="5800" cy="6475"/>
            </a:xfrm>
            <a:custGeom>
              <a:rect b="b" l="l" r="r" t="t"/>
              <a:pathLst>
                <a:path extrusionOk="0" h="259" w="232">
                  <a:moveTo>
                    <a:pt x="192" y="0"/>
                  </a:moveTo>
                  <a:cubicBezTo>
                    <a:pt x="186" y="0"/>
                    <a:pt x="179" y="1"/>
                    <a:pt x="170" y="4"/>
                  </a:cubicBezTo>
                  <a:cubicBezTo>
                    <a:pt x="101" y="29"/>
                    <a:pt x="51" y="74"/>
                    <a:pt x="19" y="137"/>
                  </a:cubicBezTo>
                  <a:cubicBezTo>
                    <a:pt x="0" y="174"/>
                    <a:pt x="0" y="231"/>
                    <a:pt x="44" y="244"/>
                  </a:cubicBezTo>
                  <a:lnTo>
                    <a:pt x="70" y="256"/>
                  </a:lnTo>
                  <a:cubicBezTo>
                    <a:pt x="75" y="258"/>
                    <a:pt x="80" y="259"/>
                    <a:pt x="85" y="259"/>
                  </a:cubicBezTo>
                  <a:cubicBezTo>
                    <a:pt x="117" y="259"/>
                    <a:pt x="148" y="228"/>
                    <a:pt x="164" y="206"/>
                  </a:cubicBezTo>
                  <a:cubicBezTo>
                    <a:pt x="196" y="174"/>
                    <a:pt x="221" y="130"/>
                    <a:pt x="221" y="80"/>
                  </a:cubicBezTo>
                  <a:cubicBezTo>
                    <a:pt x="232" y="42"/>
                    <a:pt x="229" y="0"/>
                    <a:pt x="192"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3" name="Google Shape;1993;p74"/>
            <p:cNvSpPr/>
            <p:nvPr/>
          </p:nvSpPr>
          <p:spPr>
            <a:xfrm>
              <a:off x="1992175" y="2605350"/>
              <a:ext cx="7975" cy="6275"/>
            </a:xfrm>
            <a:custGeom>
              <a:rect b="b" l="l" r="r" t="t"/>
              <a:pathLst>
                <a:path extrusionOk="0" h="251" w="319">
                  <a:moveTo>
                    <a:pt x="253" y="0"/>
                  </a:moveTo>
                  <a:cubicBezTo>
                    <a:pt x="163" y="0"/>
                    <a:pt x="0" y="132"/>
                    <a:pt x="79" y="225"/>
                  </a:cubicBezTo>
                  <a:lnTo>
                    <a:pt x="85" y="231"/>
                  </a:lnTo>
                  <a:cubicBezTo>
                    <a:pt x="96" y="245"/>
                    <a:pt x="113" y="251"/>
                    <a:pt x="131" y="251"/>
                  </a:cubicBezTo>
                  <a:cubicBezTo>
                    <a:pt x="154" y="251"/>
                    <a:pt x="178" y="242"/>
                    <a:pt x="192" y="231"/>
                  </a:cubicBezTo>
                  <a:cubicBezTo>
                    <a:pt x="268" y="200"/>
                    <a:pt x="318" y="118"/>
                    <a:pt x="306" y="36"/>
                  </a:cubicBezTo>
                  <a:cubicBezTo>
                    <a:pt x="299" y="11"/>
                    <a:pt x="279" y="0"/>
                    <a:pt x="253"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4" name="Google Shape;1994;p74"/>
            <p:cNvSpPr/>
            <p:nvPr/>
          </p:nvSpPr>
          <p:spPr>
            <a:xfrm>
              <a:off x="1996975" y="2638150"/>
              <a:ext cx="8700" cy="7325"/>
            </a:xfrm>
            <a:custGeom>
              <a:rect b="b" l="l" r="r" t="t"/>
              <a:pathLst>
                <a:path extrusionOk="0" h="293" w="348">
                  <a:moveTo>
                    <a:pt x="224" y="0"/>
                  </a:moveTo>
                  <a:cubicBezTo>
                    <a:pt x="209" y="0"/>
                    <a:pt x="190" y="6"/>
                    <a:pt x="171" y="17"/>
                  </a:cubicBezTo>
                  <a:cubicBezTo>
                    <a:pt x="95" y="67"/>
                    <a:pt x="0" y="181"/>
                    <a:pt x="70" y="269"/>
                  </a:cubicBezTo>
                  <a:cubicBezTo>
                    <a:pt x="83" y="286"/>
                    <a:pt x="101" y="293"/>
                    <a:pt x="120" y="293"/>
                  </a:cubicBezTo>
                  <a:cubicBezTo>
                    <a:pt x="213" y="293"/>
                    <a:pt x="347" y="135"/>
                    <a:pt x="259" y="67"/>
                  </a:cubicBezTo>
                  <a:cubicBezTo>
                    <a:pt x="271" y="22"/>
                    <a:pt x="254" y="0"/>
                    <a:pt x="224"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5" name="Google Shape;1995;p74"/>
            <p:cNvSpPr/>
            <p:nvPr/>
          </p:nvSpPr>
          <p:spPr>
            <a:xfrm>
              <a:off x="2014150" y="2612450"/>
              <a:ext cx="6025" cy="6175"/>
            </a:xfrm>
            <a:custGeom>
              <a:rect b="b" l="l" r="r" t="t"/>
              <a:pathLst>
                <a:path extrusionOk="0" h="247" w="241">
                  <a:moveTo>
                    <a:pt x="182" y="1"/>
                  </a:moveTo>
                  <a:cubicBezTo>
                    <a:pt x="153" y="1"/>
                    <a:pt x="118" y="18"/>
                    <a:pt x="95" y="29"/>
                  </a:cubicBezTo>
                  <a:cubicBezTo>
                    <a:pt x="70" y="48"/>
                    <a:pt x="45" y="67"/>
                    <a:pt x="32" y="99"/>
                  </a:cubicBezTo>
                  <a:cubicBezTo>
                    <a:pt x="26" y="111"/>
                    <a:pt x="26" y="118"/>
                    <a:pt x="20" y="137"/>
                  </a:cubicBezTo>
                  <a:cubicBezTo>
                    <a:pt x="20" y="137"/>
                    <a:pt x="20" y="137"/>
                    <a:pt x="20" y="143"/>
                  </a:cubicBezTo>
                  <a:cubicBezTo>
                    <a:pt x="1" y="168"/>
                    <a:pt x="7" y="206"/>
                    <a:pt x="32" y="225"/>
                  </a:cubicBezTo>
                  <a:cubicBezTo>
                    <a:pt x="39" y="231"/>
                    <a:pt x="45" y="231"/>
                    <a:pt x="51" y="238"/>
                  </a:cubicBezTo>
                  <a:cubicBezTo>
                    <a:pt x="61" y="244"/>
                    <a:pt x="72" y="247"/>
                    <a:pt x="82" y="247"/>
                  </a:cubicBezTo>
                  <a:cubicBezTo>
                    <a:pt x="145" y="247"/>
                    <a:pt x="212" y="148"/>
                    <a:pt x="228" y="105"/>
                  </a:cubicBezTo>
                  <a:cubicBezTo>
                    <a:pt x="240" y="80"/>
                    <a:pt x="234" y="55"/>
                    <a:pt x="228" y="36"/>
                  </a:cubicBezTo>
                  <a:cubicBezTo>
                    <a:pt x="220" y="10"/>
                    <a:pt x="202" y="1"/>
                    <a:pt x="182"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6" name="Google Shape;1996;p74"/>
            <p:cNvSpPr/>
            <p:nvPr/>
          </p:nvSpPr>
          <p:spPr>
            <a:xfrm>
              <a:off x="1990500" y="2704625"/>
              <a:ext cx="9325" cy="5375"/>
            </a:xfrm>
            <a:custGeom>
              <a:rect b="b" l="l" r="r" t="t"/>
              <a:pathLst>
                <a:path extrusionOk="0" h="215" w="373">
                  <a:moveTo>
                    <a:pt x="240" y="0"/>
                  </a:moveTo>
                  <a:cubicBezTo>
                    <a:pt x="139" y="0"/>
                    <a:pt x="1" y="215"/>
                    <a:pt x="133" y="215"/>
                  </a:cubicBezTo>
                  <a:cubicBezTo>
                    <a:pt x="234" y="215"/>
                    <a:pt x="373" y="0"/>
                    <a:pt x="240" y="0"/>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7" name="Google Shape;1997;p74"/>
            <p:cNvSpPr/>
            <p:nvPr/>
          </p:nvSpPr>
          <p:spPr>
            <a:xfrm>
              <a:off x="1986125" y="2724650"/>
              <a:ext cx="7725" cy="7325"/>
            </a:xfrm>
            <a:custGeom>
              <a:rect b="b" l="l" r="r" t="t"/>
              <a:pathLst>
                <a:path extrusionOk="0" h="293" w="309">
                  <a:moveTo>
                    <a:pt x="195" y="0"/>
                  </a:moveTo>
                  <a:cubicBezTo>
                    <a:pt x="150" y="0"/>
                    <a:pt x="100" y="45"/>
                    <a:pt x="75" y="76"/>
                  </a:cubicBezTo>
                  <a:lnTo>
                    <a:pt x="56" y="114"/>
                  </a:lnTo>
                  <a:cubicBezTo>
                    <a:pt x="0" y="185"/>
                    <a:pt x="14" y="293"/>
                    <a:pt x="90" y="293"/>
                  </a:cubicBezTo>
                  <a:cubicBezTo>
                    <a:pt x="109" y="293"/>
                    <a:pt x="131" y="286"/>
                    <a:pt x="157" y="272"/>
                  </a:cubicBezTo>
                  <a:cubicBezTo>
                    <a:pt x="226" y="246"/>
                    <a:pt x="277" y="190"/>
                    <a:pt x="296" y="114"/>
                  </a:cubicBezTo>
                  <a:cubicBezTo>
                    <a:pt x="308" y="57"/>
                    <a:pt x="289" y="13"/>
                    <a:pt x="226" y="7"/>
                  </a:cubicBezTo>
                  <a:lnTo>
                    <a:pt x="195" y="0"/>
                  </a:ln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sp>
          <p:nvSpPr>
            <p:cNvPr id="1998" name="Google Shape;1998;p74"/>
            <p:cNvSpPr/>
            <p:nvPr/>
          </p:nvSpPr>
          <p:spPr>
            <a:xfrm>
              <a:off x="1997925" y="2729700"/>
              <a:ext cx="10725" cy="8350"/>
            </a:xfrm>
            <a:custGeom>
              <a:rect b="b" l="l" r="r" t="t"/>
              <a:pathLst>
                <a:path extrusionOk="0" h="334" w="429">
                  <a:moveTo>
                    <a:pt x="310" y="1"/>
                  </a:moveTo>
                  <a:cubicBezTo>
                    <a:pt x="287" y="1"/>
                    <a:pt x="262" y="7"/>
                    <a:pt x="233" y="19"/>
                  </a:cubicBezTo>
                  <a:cubicBezTo>
                    <a:pt x="196" y="38"/>
                    <a:pt x="164" y="57"/>
                    <a:pt x="133" y="89"/>
                  </a:cubicBezTo>
                  <a:cubicBezTo>
                    <a:pt x="82" y="139"/>
                    <a:pt x="0" y="328"/>
                    <a:pt x="126" y="328"/>
                  </a:cubicBezTo>
                  <a:cubicBezTo>
                    <a:pt x="138" y="332"/>
                    <a:pt x="150" y="334"/>
                    <a:pt x="162" y="334"/>
                  </a:cubicBezTo>
                  <a:cubicBezTo>
                    <a:pt x="254" y="334"/>
                    <a:pt x="351" y="237"/>
                    <a:pt x="385" y="164"/>
                  </a:cubicBezTo>
                  <a:cubicBezTo>
                    <a:pt x="429" y="71"/>
                    <a:pt x="389" y="1"/>
                    <a:pt x="310"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t/>
              </a:r>
              <a:endParaRPr b="1" i="0" sz="2900" u="none" cap="none" strike="noStrike">
                <a:solidFill>
                  <a:srgbClr val="FFFFFF"/>
                </a:solidFill>
                <a:latin typeface="Arial"/>
                <a:ea typeface="Arial"/>
                <a:cs typeface="Arial"/>
                <a:sym typeface="Arial"/>
              </a:endParaRPr>
            </a:p>
          </p:txBody>
        </p:sp>
      </p:grpSp>
      <p:sp>
        <p:nvSpPr>
          <p:cNvPr id="1999" name="Google Shape;1999;p74"/>
          <p:cNvSpPr txBox="1"/>
          <p:nvPr/>
        </p:nvSpPr>
        <p:spPr>
          <a:xfrm>
            <a:off x="3592198" y="2088310"/>
            <a:ext cx="826500" cy="4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rgbClr val="E29578"/>
                </a:solidFill>
                <a:latin typeface="Montserrat"/>
                <a:ea typeface="Montserrat"/>
                <a:cs typeface="Montserrat"/>
                <a:sym typeface="Montserrat"/>
              </a:rPr>
              <a:t>02</a:t>
            </a:r>
            <a:endParaRPr b="0" i="0" sz="1400" u="none" cap="none" strike="noStrike">
              <a:solidFill>
                <a:srgbClr val="E29578"/>
              </a:solidFill>
              <a:latin typeface="Arial"/>
              <a:ea typeface="Arial"/>
              <a:cs typeface="Arial"/>
              <a:sym typeface="Arial"/>
            </a:endParaRPr>
          </a:p>
        </p:txBody>
      </p:sp>
      <p:sp>
        <p:nvSpPr>
          <p:cNvPr id="2000" name="Google Shape;2000;p74"/>
          <p:cNvSpPr txBox="1"/>
          <p:nvPr/>
        </p:nvSpPr>
        <p:spPr>
          <a:xfrm>
            <a:off x="5919725" y="1935910"/>
            <a:ext cx="826500" cy="4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rgbClr val="83C5BE"/>
                </a:solidFill>
                <a:latin typeface="Montserrat"/>
                <a:ea typeface="Montserrat"/>
                <a:cs typeface="Montserrat"/>
                <a:sym typeface="Montserrat"/>
              </a:rPr>
              <a:t>03</a:t>
            </a:r>
            <a:endParaRPr b="0" i="0" sz="1400" u="none" cap="none" strike="noStrike">
              <a:solidFill>
                <a:srgbClr val="83C5BE"/>
              </a:solidFill>
              <a:latin typeface="Arial"/>
              <a:ea typeface="Arial"/>
              <a:cs typeface="Arial"/>
              <a:sym typeface="Arial"/>
            </a:endParaRPr>
          </a:p>
        </p:txBody>
      </p:sp>
      <p:sp>
        <p:nvSpPr>
          <p:cNvPr id="2001" name="Google Shape;2001;p74"/>
          <p:cNvSpPr/>
          <p:nvPr/>
        </p:nvSpPr>
        <p:spPr>
          <a:xfrm>
            <a:off x="255350" y="3007675"/>
            <a:ext cx="3031500" cy="2693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1200" u="none" cap="none" strike="noStrike">
                <a:solidFill>
                  <a:schemeClr val="dk1"/>
                </a:solidFill>
                <a:latin typeface="Mada"/>
                <a:ea typeface="Mada"/>
                <a:cs typeface="Mada"/>
                <a:sym typeface="Mada"/>
              </a:rPr>
              <a:t>Pharyngoesophageal (Zenker’s):</a:t>
            </a:r>
            <a:endParaRPr sz="1200">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Is the most common esophageal diverticulum found today.</a:t>
            </a:r>
            <a:endParaRPr sz="1200">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Disease of elderly (7th decade of life).</a:t>
            </a:r>
            <a:endParaRPr sz="1200">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Herniation </a:t>
            </a:r>
            <a:r>
              <a:rPr lang="en-GB" sz="1200">
                <a:solidFill>
                  <a:schemeClr val="dk1"/>
                </a:solidFill>
                <a:latin typeface="Mada"/>
                <a:ea typeface="Mada"/>
                <a:cs typeface="Mada"/>
                <a:sym typeface="Mada"/>
              </a:rPr>
              <a:t>into </a:t>
            </a:r>
            <a:r>
              <a:rPr i="0" lang="en-GB" sz="1200" u="none" cap="none" strike="noStrike">
                <a:solidFill>
                  <a:schemeClr val="dk1"/>
                </a:solidFill>
                <a:latin typeface="Mada"/>
                <a:ea typeface="Mada"/>
                <a:cs typeface="Mada"/>
                <a:sym typeface="Mada"/>
              </a:rPr>
              <a:t>Killian's triangle </a:t>
            </a:r>
            <a:r>
              <a:rPr b="1" i="0" lang="en-GB" sz="1200" u="none" cap="none" strike="noStrike">
                <a:solidFill>
                  <a:schemeClr val="dk1"/>
                </a:solidFill>
                <a:latin typeface="Mada"/>
                <a:ea typeface="Mada"/>
                <a:cs typeface="Mada"/>
                <a:sym typeface="Mada"/>
              </a:rPr>
              <a:t>between</a:t>
            </a:r>
            <a:r>
              <a:rPr i="0" lang="en-GB" sz="1200" u="none" cap="none" strike="noStrike">
                <a:solidFill>
                  <a:schemeClr val="dk1"/>
                </a:solidFill>
                <a:latin typeface="Mada"/>
                <a:ea typeface="Mada"/>
                <a:cs typeface="Mada"/>
                <a:sym typeface="Mada"/>
              </a:rPr>
              <a:t>:</a:t>
            </a:r>
            <a:endParaRPr sz="1200">
              <a:latin typeface="Mada"/>
              <a:ea typeface="Mada"/>
              <a:cs typeface="Mada"/>
              <a:sym typeface="Mada"/>
            </a:endParaRPr>
          </a:p>
          <a:p>
            <a:pPr indent="-304800" lvl="1" marL="9144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Oblique fibers of the thyro-pharyngeus muscle.</a:t>
            </a:r>
            <a:endParaRPr sz="1200">
              <a:latin typeface="Mada"/>
              <a:ea typeface="Mada"/>
              <a:cs typeface="Mada"/>
              <a:sym typeface="Mada"/>
            </a:endParaRPr>
          </a:p>
          <a:p>
            <a:pPr indent="-304800" lvl="1" marL="9144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Horizontal fibers of the crico-pharyngeus muscle.</a:t>
            </a:r>
            <a:endParaRPr sz="1200">
              <a:latin typeface="Mada"/>
              <a:ea typeface="Mada"/>
              <a:cs typeface="Mada"/>
              <a:sym typeface="Mada"/>
            </a:endParaRPr>
          </a:p>
        </p:txBody>
      </p:sp>
      <p:sp>
        <p:nvSpPr>
          <p:cNvPr id="2002" name="Google Shape;2002;p74"/>
          <p:cNvSpPr/>
          <p:nvPr/>
        </p:nvSpPr>
        <p:spPr>
          <a:xfrm>
            <a:off x="3253276" y="3012609"/>
            <a:ext cx="2025600" cy="523200"/>
          </a:xfrm>
          <a:prstGeom prst="rect">
            <a:avLst/>
          </a:prstGeom>
          <a:noFill/>
          <a:ln>
            <a:noFill/>
          </a:ln>
        </p:spPr>
        <p:txBody>
          <a:bodyPr anchorCtr="0" anchor="t" bIns="45700" lIns="91425" spcFirstLastPara="1" rIns="91425" wrap="square" tIns="45700">
            <a:noAutofit/>
          </a:bodyPr>
          <a:lstStyle/>
          <a:p>
            <a:pPr indent="0" lvl="0" marL="146050" marR="0" rtl="0" algn="l">
              <a:lnSpc>
                <a:spcPct val="100000"/>
              </a:lnSpc>
              <a:spcBef>
                <a:spcPts val="0"/>
              </a:spcBef>
              <a:spcAft>
                <a:spcPts val="0"/>
              </a:spcAft>
              <a:buNone/>
            </a:pPr>
            <a:r>
              <a:rPr b="1" i="0" lang="en-GB" sz="1200" u="none" cap="none" strike="noStrike">
                <a:solidFill>
                  <a:schemeClr val="dk1"/>
                </a:solidFill>
                <a:latin typeface="Mada"/>
                <a:ea typeface="Mada"/>
                <a:cs typeface="Mada"/>
                <a:sym typeface="Mada"/>
              </a:rPr>
              <a:t>Parabronchial (midesophageal).</a:t>
            </a:r>
            <a:endParaRPr sz="1200"/>
          </a:p>
        </p:txBody>
      </p:sp>
      <p:sp>
        <p:nvSpPr>
          <p:cNvPr id="2003" name="Google Shape;2003;p74"/>
          <p:cNvSpPr/>
          <p:nvPr/>
        </p:nvSpPr>
        <p:spPr>
          <a:xfrm>
            <a:off x="5320175" y="2945750"/>
            <a:ext cx="2025600" cy="307800"/>
          </a:xfrm>
          <a:prstGeom prst="rect">
            <a:avLst/>
          </a:prstGeom>
          <a:noFill/>
          <a:ln>
            <a:noFill/>
          </a:ln>
        </p:spPr>
        <p:txBody>
          <a:bodyPr anchorCtr="0" anchor="t" bIns="45700" lIns="91425" spcFirstLastPara="1" rIns="91425" wrap="square" tIns="45700">
            <a:noAutofit/>
          </a:bodyPr>
          <a:lstStyle/>
          <a:p>
            <a:pPr indent="0" lvl="0" marL="146050" marR="0" rtl="0" algn="ctr">
              <a:lnSpc>
                <a:spcPct val="100000"/>
              </a:lnSpc>
              <a:spcBef>
                <a:spcPts val="0"/>
              </a:spcBef>
              <a:spcAft>
                <a:spcPts val="0"/>
              </a:spcAft>
              <a:buNone/>
            </a:pPr>
            <a:r>
              <a:rPr b="1" i="0" lang="en-GB" sz="1200" u="none" cap="none" strike="noStrike">
                <a:solidFill>
                  <a:schemeClr val="dk1"/>
                </a:solidFill>
                <a:latin typeface="Mada"/>
                <a:ea typeface="Mada"/>
                <a:cs typeface="Mada"/>
                <a:sym typeface="Mada"/>
              </a:rPr>
              <a:t>Epiphrenic:</a:t>
            </a:r>
            <a:endParaRPr b="1" sz="1200">
              <a:solidFill>
                <a:schemeClr val="dk1"/>
              </a:solidFill>
              <a:latin typeface="Mada"/>
              <a:ea typeface="Mada"/>
              <a:cs typeface="Mada"/>
              <a:sym typeface="Mada"/>
            </a:endParaRPr>
          </a:p>
          <a:p>
            <a:pPr indent="0" lvl="0" marL="146050" marR="0" rtl="0" algn="l">
              <a:lnSpc>
                <a:spcPct val="100000"/>
              </a:lnSpc>
              <a:spcBef>
                <a:spcPts val="0"/>
              </a:spcBef>
              <a:spcAft>
                <a:spcPts val="0"/>
              </a:spcAft>
              <a:buNone/>
            </a:pPr>
            <a:r>
              <a:rPr lang="en-GB" sz="1200">
                <a:solidFill>
                  <a:srgbClr val="999999"/>
                </a:solidFill>
                <a:highlight>
                  <a:srgbClr val="FFFFFF"/>
                </a:highlight>
                <a:latin typeface="Mada"/>
                <a:ea typeface="Mada"/>
                <a:cs typeface="Mada"/>
                <a:sym typeface="Mada"/>
              </a:rPr>
              <a:t>pulsion </a:t>
            </a:r>
            <a:r>
              <a:rPr b="1" lang="en-GB" sz="1200">
                <a:solidFill>
                  <a:srgbClr val="999999"/>
                </a:solidFill>
                <a:latin typeface="Mada"/>
                <a:ea typeface="Mada"/>
                <a:cs typeface="Mada"/>
                <a:sym typeface="Mada"/>
              </a:rPr>
              <a:t>diverticula</a:t>
            </a:r>
            <a:r>
              <a:rPr lang="en-GB" sz="1200">
                <a:solidFill>
                  <a:srgbClr val="999999"/>
                </a:solidFill>
                <a:highlight>
                  <a:srgbClr val="FFFFFF"/>
                </a:highlight>
                <a:latin typeface="Mada"/>
                <a:ea typeface="Mada"/>
                <a:cs typeface="Mada"/>
                <a:sym typeface="Mada"/>
              </a:rPr>
              <a:t> of the distal esophagus arising just above the lower esophageal sphincter</a:t>
            </a:r>
            <a:endParaRPr b="1" sz="1200">
              <a:solidFill>
                <a:srgbClr val="999999"/>
              </a:solidFill>
              <a:latin typeface="Mada"/>
              <a:ea typeface="Mada"/>
              <a:cs typeface="Mada"/>
              <a:sym typeface="Mada"/>
            </a:endParaRPr>
          </a:p>
        </p:txBody>
      </p:sp>
      <p:pic>
        <p:nvPicPr>
          <p:cNvPr id="2004" name="Google Shape;2004;p74"/>
          <p:cNvPicPr preferRelativeResize="0"/>
          <p:nvPr/>
        </p:nvPicPr>
        <p:blipFill rotWithShape="1">
          <a:blip r:embed="rId3">
            <a:alphaModFix/>
          </a:blip>
          <a:srcRect b="1687" l="8319" r="2696" t="2425"/>
          <a:stretch/>
        </p:blipFill>
        <p:spPr>
          <a:xfrm>
            <a:off x="2327978" y="5476827"/>
            <a:ext cx="1198234" cy="1223587"/>
          </a:xfrm>
          <a:prstGeom prst="rect">
            <a:avLst/>
          </a:prstGeom>
          <a:noFill/>
          <a:ln>
            <a:noFill/>
          </a:ln>
        </p:spPr>
      </p:pic>
      <p:pic>
        <p:nvPicPr>
          <p:cNvPr id="2005" name="Google Shape;2005;p74"/>
          <p:cNvPicPr preferRelativeResize="0"/>
          <p:nvPr/>
        </p:nvPicPr>
        <p:blipFill rotWithShape="1">
          <a:blip r:embed="rId4">
            <a:alphaModFix/>
          </a:blip>
          <a:srcRect b="0" l="0" r="0" t="0"/>
          <a:stretch/>
        </p:blipFill>
        <p:spPr>
          <a:xfrm>
            <a:off x="3754724" y="5515257"/>
            <a:ext cx="1875351" cy="1223585"/>
          </a:xfrm>
          <a:prstGeom prst="rect">
            <a:avLst/>
          </a:prstGeom>
          <a:noFill/>
          <a:ln>
            <a:noFill/>
          </a:ln>
        </p:spPr>
      </p:pic>
      <p:sp>
        <p:nvSpPr>
          <p:cNvPr id="2006" name="Google Shape;2006;p74"/>
          <p:cNvSpPr/>
          <p:nvPr/>
        </p:nvSpPr>
        <p:spPr>
          <a:xfrm>
            <a:off x="2134761" y="5457471"/>
            <a:ext cx="1515000" cy="14412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74"/>
          <p:cNvSpPr/>
          <p:nvPr/>
        </p:nvSpPr>
        <p:spPr>
          <a:xfrm>
            <a:off x="2186973" y="6635155"/>
            <a:ext cx="17712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1400" u="none" cap="none" strike="noStrike">
                <a:solidFill>
                  <a:schemeClr val="dk1"/>
                </a:solidFill>
                <a:latin typeface="Mada"/>
                <a:ea typeface="Mada"/>
                <a:cs typeface="Mada"/>
                <a:sym typeface="Mada"/>
              </a:rPr>
              <a:t>Killian's triangle </a:t>
            </a:r>
            <a:endParaRPr b="1" i="0" sz="1400" u="none" cap="none" strike="noStrike">
              <a:solidFill>
                <a:srgbClr val="000000"/>
              </a:solidFill>
              <a:latin typeface="Arial"/>
              <a:ea typeface="Arial"/>
              <a:cs typeface="Arial"/>
              <a:sym typeface="Arial"/>
            </a:endParaRPr>
          </a:p>
        </p:txBody>
      </p:sp>
      <p:sp>
        <p:nvSpPr>
          <p:cNvPr id="2008" name="Google Shape;2008;p74"/>
          <p:cNvSpPr/>
          <p:nvPr/>
        </p:nvSpPr>
        <p:spPr>
          <a:xfrm>
            <a:off x="3682363" y="5457182"/>
            <a:ext cx="2115600" cy="14412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74"/>
          <p:cNvSpPr/>
          <p:nvPr/>
        </p:nvSpPr>
        <p:spPr>
          <a:xfrm>
            <a:off x="1844478" y="6042893"/>
            <a:ext cx="72668" cy="178439"/>
          </a:xfrm>
          <a:custGeom>
            <a:rect b="b" l="l" r="r" t="t"/>
            <a:pathLst>
              <a:path extrusionOk="0" fill="none" h="3203" w="1435">
                <a:moveTo>
                  <a:pt x="0" y="0"/>
                </a:moveTo>
                <a:lnTo>
                  <a:pt x="1434" y="1768"/>
                </a:lnTo>
                <a:lnTo>
                  <a:pt x="0" y="3202"/>
                </a:lnTo>
              </a:path>
            </a:pathLst>
          </a:custGeom>
          <a:noFill/>
          <a:ln cap="flat" cmpd="sng" w="9525">
            <a:solidFill>
              <a:srgbClr val="006D77"/>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E29578"/>
              </a:solidFill>
              <a:latin typeface="Arial"/>
              <a:ea typeface="Arial"/>
              <a:cs typeface="Arial"/>
              <a:sym typeface="Arial"/>
            </a:endParaRPr>
          </a:p>
        </p:txBody>
      </p:sp>
      <p:cxnSp>
        <p:nvCxnSpPr>
          <p:cNvPr id="2010" name="Google Shape;2010;p74"/>
          <p:cNvCxnSpPr/>
          <p:nvPr/>
        </p:nvCxnSpPr>
        <p:spPr>
          <a:xfrm>
            <a:off x="2366225" y="830000"/>
            <a:ext cx="2910000" cy="0"/>
          </a:xfrm>
          <a:prstGeom prst="straightConnector1">
            <a:avLst/>
          </a:prstGeom>
          <a:noFill/>
          <a:ln cap="flat" cmpd="sng" w="19050">
            <a:solidFill>
              <a:srgbClr val="83C5BE"/>
            </a:solidFill>
            <a:prstDash val="solid"/>
            <a:round/>
            <a:headEnd len="med" w="med" type="oval"/>
            <a:tailEnd len="med" w="med" type="oval"/>
          </a:ln>
        </p:spPr>
      </p:cxnSp>
      <p:cxnSp>
        <p:nvCxnSpPr>
          <p:cNvPr id="2011" name="Google Shape;2011;p74"/>
          <p:cNvCxnSpPr/>
          <p:nvPr/>
        </p:nvCxnSpPr>
        <p:spPr>
          <a:xfrm>
            <a:off x="991925" y="7858950"/>
            <a:ext cx="5806800" cy="3600"/>
          </a:xfrm>
          <a:prstGeom prst="straightConnector1">
            <a:avLst/>
          </a:prstGeom>
          <a:noFill/>
          <a:ln cap="flat" cmpd="sng" w="28575">
            <a:solidFill>
              <a:srgbClr val="83C5BE"/>
            </a:solidFill>
            <a:prstDash val="solid"/>
            <a:round/>
            <a:headEnd len="med" w="med" type="oval"/>
            <a:tailEnd len="med" w="med" type="oval"/>
          </a:ln>
        </p:spPr>
      </p:cxnSp>
      <p:sp>
        <p:nvSpPr>
          <p:cNvPr id="2012" name="Google Shape;2012;p74"/>
          <p:cNvSpPr/>
          <p:nvPr/>
        </p:nvSpPr>
        <p:spPr>
          <a:xfrm>
            <a:off x="3473700" y="7491275"/>
            <a:ext cx="792600" cy="759600"/>
          </a:xfrm>
          <a:prstGeom prst="ellipse">
            <a:avLst/>
          </a:prstGeom>
          <a:solidFill>
            <a:srgbClr val="ABE5D9"/>
          </a:solidFill>
          <a:ln cap="flat" cmpd="sng" w="9525">
            <a:solidFill>
              <a:srgbClr val="ABE5D9"/>
            </a:solidFill>
            <a:prstDash val="solid"/>
            <a:round/>
            <a:headEnd len="sm" w="sm" type="none"/>
            <a:tailEnd len="sm" w="sm" type="none"/>
          </a:ln>
          <a:effectLst>
            <a:outerShdw blurRad="57150" rotWithShape="0" algn="bl" dir="5400000" dist="19050">
              <a:srgbClr val="666666">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74"/>
          <p:cNvSpPr txBox="1"/>
          <p:nvPr/>
        </p:nvSpPr>
        <p:spPr>
          <a:xfrm>
            <a:off x="3542650" y="7591125"/>
            <a:ext cx="666900" cy="4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600">
                <a:solidFill>
                  <a:srgbClr val="FFFFFF"/>
                </a:solidFill>
                <a:latin typeface="Lora"/>
                <a:ea typeface="Lora"/>
                <a:cs typeface="Lora"/>
                <a:sym typeface="Lora"/>
              </a:rPr>
              <a:t>VS</a:t>
            </a:r>
            <a:endParaRPr b="1" sz="2600">
              <a:solidFill>
                <a:srgbClr val="FFFFFF"/>
              </a:solidFill>
              <a:latin typeface="Lora"/>
              <a:ea typeface="Lora"/>
              <a:cs typeface="Lora"/>
              <a:sym typeface="Lora"/>
            </a:endParaRPr>
          </a:p>
        </p:txBody>
      </p:sp>
      <p:sp>
        <p:nvSpPr>
          <p:cNvPr id="2014" name="Google Shape;2014;p74"/>
          <p:cNvSpPr txBox="1"/>
          <p:nvPr/>
        </p:nvSpPr>
        <p:spPr>
          <a:xfrm>
            <a:off x="1386875" y="7434225"/>
            <a:ext cx="20256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GB" sz="1600">
                <a:solidFill>
                  <a:srgbClr val="006D77"/>
                </a:solidFill>
                <a:latin typeface="Mada"/>
                <a:ea typeface="Mada"/>
                <a:cs typeface="Mada"/>
                <a:sym typeface="Mada"/>
              </a:rPr>
              <a:t>True Diverticulum</a:t>
            </a:r>
            <a:endParaRPr b="1" sz="1800">
              <a:solidFill>
                <a:srgbClr val="1F1A33"/>
              </a:solidFill>
              <a:latin typeface="Mada"/>
              <a:ea typeface="Mada"/>
              <a:cs typeface="Mada"/>
              <a:sym typeface="Mada"/>
            </a:endParaRPr>
          </a:p>
        </p:txBody>
      </p:sp>
      <p:sp>
        <p:nvSpPr>
          <p:cNvPr id="2015" name="Google Shape;2015;p74"/>
          <p:cNvSpPr txBox="1"/>
          <p:nvPr/>
        </p:nvSpPr>
        <p:spPr>
          <a:xfrm>
            <a:off x="995600" y="7891425"/>
            <a:ext cx="2784300" cy="70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Involve all layers of the esophageal wall, including mucosa, sub-mucosa, and muscularis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True diverticulum (Traction) Results from:</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External inflammatory mediastinal lymph nodes adhering to the esophagus..</a:t>
            </a:r>
            <a:endParaRPr sz="1200">
              <a:solidFill>
                <a:schemeClr val="dk1"/>
              </a:solidFill>
              <a:latin typeface="Mada"/>
              <a:ea typeface="Mada"/>
              <a:cs typeface="Mada"/>
              <a:sym typeface="Mada"/>
            </a:endParaRPr>
          </a:p>
          <a:p>
            <a:pPr indent="0" lvl="0" marL="0" rtl="0" algn="l">
              <a:spcBef>
                <a:spcPts val="0"/>
              </a:spcBef>
              <a:spcAft>
                <a:spcPts val="1600"/>
              </a:spcAft>
              <a:buNone/>
            </a:pPr>
            <a:r>
              <a:t/>
            </a:r>
            <a:endParaRPr sz="1200">
              <a:solidFill>
                <a:srgbClr val="1F1A33"/>
              </a:solidFill>
              <a:latin typeface="Mada"/>
              <a:ea typeface="Mada"/>
              <a:cs typeface="Mada"/>
              <a:sym typeface="Mada"/>
            </a:endParaRPr>
          </a:p>
        </p:txBody>
      </p:sp>
      <p:sp>
        <p:nvSpPr>
          <p:cNvPr id="2016" name="Google Shape;2016;p74"/>
          <p:cNvSpPr txBox="1"/>
          <p:nvPr/>
        </p:nvSpPr>
        <p:spPr>
          <a:xfrm>
            <a:off x="4218147" y="7434225"/>
            <a:ext cx="2025600" cy="7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GB" sz="1600">
                <a:solidFill>
                  <a:srgbClr val="006D77"/>
                </a:solidFill>
                <a:latin typeface="Mada"/>
                <a:ea typeface="Mada"/>
                <a:cs typeface="Mada"/>
                <a:sym typeface="Mada"/>
              </a:rPr>
              <a:t>False Diverticulum</a:t>
            </a:r>
            <a:endParaRPr>
              <a:solidFill>
                <a:schemeClr val="dk1"/>
              </a:solidFill>
            </a:endParaRPr>
          </a:p>
          <a:p>
            <a:pPr indent="0" lvl="0" marL="0" rtl="0" algn="l">
              <a:spcBef>
                <a:spcPts val="0"/>
              </a:spcBef>
              <a:spcAft>
                <a:spcPts val="1600"/>
              </a:spcAft>
              <a:buNone/>
            </a:pPr>
            <a:r>
              <a:t/>
            </a:r>
            <a:endParaRPr b="1" sz="1800">
              <a:solidFill>
                <a:srgbClr val="1F1A33"/>
              </a:solidFill>
              <a:latin typeface="Mada"/>
              <a:ea typeface="Mada"/>
              <a:cs typeface="Mada"/>
              <a:sym typeface="Mada"/>
            </a:endParaRPr>
          </a:p>
        </p:txBody>
      </p:sp>
      <p:sp>
        <p:nvSpPr>
          <p:cNvPr id="2017" name="Google Shape;2017;p74"/>
          <p:cNvSpPr txBox="1"/>
          <p:nvPr/>
        </p:nvSpPr>
        <p:spPr>
          <a:xfrm>
            <a:off x="4175125" y="7891425"/>
            <a:ext cx="2910000" cy="704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Consists of mucosa and submucosa only.</a:t>
            </a:r>
            <a:endParaRPr sz="1200">
              <a:solidFill>
                <a:schemeClr val="dk1"/>
              </a:solidFill>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Pulsion (pressure) diverticula:</a:t>
            </a:r>
            <a:endParaRPr sz="1200">
              <a:solidFill>
                <a:schemeClr val="dk1"/>
              </a:solidFill>
              <a:latin typeface="Mada"/>
              <a:ea typeface="Mada"/>
              <a:cs typeface="Mada"/>
              <a:sym typeface="Mada"/>
            </a:endParaRPr>
          </a:p>
          <a:p>
            <a:pPr indent="-162600" lvl="1" marL="7020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Pulsion diverticula are false diverticula that occur because of elevated intraluminal pressures generated from abnormal motility disorders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includes: Zenker's &amp; epiphrenic diverticulum.</a:t>
            </a:r>
            <a:endParaRPr sz="1200">
              <a:solidFill>
                <a:schemeClr val="dk1"/>
              </a:solidFill>
            </a:endParaRPr>
          </a:p>
          <a:p>
            <a:pPr indent="0" lvl="0" marL="0" rtl="0" algn="l">
              <a:spcBef>
                <a:spcPts val="0"/>
              </a:spcBef>
              <a:spcAft>
                <a:spcPts val="1600"/>
              </a:spcAft>
              <a:buNone/>
            </a:pPr>
            <a:r>
              <a:t/>
            </a:r>
            <a:endParaRPr sz="1700">
              <a:solidFill>
                <a:srgbClr val="1F1A33"/>
              </a:solidFill>
              <a:latin typeface="Mada"/>
              <a:ea typeface="Mada"/>
              <a:cs typeface="Mada"/>
              <a:sym typeface="Mada"/>
            </a:endParaRPr>
          </a:p>
        </p:txBody>
      </p:sp>
      <p:grpSp>
        <p:nvGrpSpPr>
          <p:cNvPr id="2018" name="Google Shape;2018;p74"/>
          <p:cNvGrpSpPr/>
          <p:nvPr/>
        </p:nvGrpSpPr>
        <p:grpSpPr>
          <a:xfrm>
            <a:off x="293840" y="1205977"/>
            <a:ext cx="461273" cy="470463"/>
            <a:chOff x="2410712" y="2415450"/>
            <a:chExt cx="312600" cy="312600"/>
          </a:xfrm>
        </p:grpSpPr>
        <p:sp>
          <p:nvSpPr>
            <p:cNvPr id="2019" name="Google Shape;2019;p7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7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21" name="Google Shape;2021;p74"/>
          <p:cNvSpPr txBox="1"/>
          <p:nvPr/>
        </p:nvSpPr>
        <p:spPr>
          <a:xfrm>
            <a:off x="745207" y="1227572"/>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Three most common sites:</a:t>
            </a:r>
            <a:endParaRPr b="1" i="0" sz="1800" u="none" cap="none" strike="noStrike">
              <a:solidFill>
                <a:srgbClr val="006D77"/>
              </a:solidFill>
              <a:highlight>
                <a:srgbClr val="EDF9F9"/>
              </a:highlight>
              <a:latin typeface="Lora"/>
              <a:ea typeface="Lora"/>
              <a:cs typeface="Lora"/>
              <a:sym typeface="Lor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75"/>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75"/>
          <p:cNvSpPr txBox="1"/>
          <p:nvPr/>
        </p:nvSpPr>
        <p:spPr>
          <a:xfrm>
            <a:off x="653801" y="1666663"/>
            <a:ext cx="6280200" cy="17265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Commonly, patients complain of a sticking in the throat.</a:t>
            </a:r>
            <a:endParaRPr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Nagging cough, excessive salivation, and intermittent dysphagia often are signs of progressive disease.</a:t>
            </a:r>
            <a:endParaRPr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As the sac increases in size, regurgitation of foul-smelling, undigested material is common.</a:t>
            </a:r>
            <a:endParaRPr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Halitosis</a:t>
            </a:r>
            <a:r>
              <a:rPr i="0" lang="en-GB" sz="1200" u="none" cap="none" strike="noStrike">
                <a:solidFill>
                  <a:srgbClr val="6AA84F"/>
                </a:solidFill>
                <a:latin typeface="Mada"/>
                <a:ea typeface="Mada"/>
                <a:cs typeface="Mada"/>
                <a:sym typeface="Mada"/>
              </a:rPr>
              <a:t> (chronic bad breath)</a:t>
            </a:r>
            <a:r>
              <a:rPr i="0" lang="en-GB" sz="1200" u="none" cap="none" strike="noStrike">
                <a:solidFill>
                  <a:schemeClr val="dk1"/>
                </a:solidFill>
                <a:latin typeface="Mada"/>
                <a:ea typeface="Mada"/>
                <a:cs typeface="Mada"/>
                <a:sym typeface="Mada"/>
              </a:rPr>
              <a:t>, voice changes, </a:t>
            </a:r>
            <a:r>
              <a:rPr lang="en-GB" sz="1200">
                <a:solidFill>
                  <a:schemeClr val="dk1"/>
                </a:solidFill>
                <a:latin typeface="Mada"/>
                <a:ea typeface="Mada"/>
                <a:cs typeface="Mada"/>
                <a:sym typeface="Mada"/>
              </a:rPr>
              <a:t>retrosternal</a:t>
            </a:r>
            <a:r>
              <a:rPr i="0" lang="en-GB" sz="1200" u="none" cap="none" strike="noStrike">
                <a:solidFill>
                  <a:schemeClr val="dk1"/>
                </a:solidFill>
                <a:latin typeface="Mada"/>
                <a:ea typeface="Mada"/>
                <a:cs typeface="Mada"/>
                <a:sym typeface="Mada"/>
              </a:rPr>
              <a:t> pain, and respiratory infections are especially common in the elderly population.</a:t>
            </a:r>
            <a:endParaRPr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The most serious complication from an untreated Zenker's diverticulum is aspiration pneumonia or lung abscess.</a:t>
            </a:r>
            <a:endParaRPr i="0" sz="1200" u="none" cap="none" strike="noStrike">
              <a:solidFill>
                <a:srgbClr val="000000"/>
              </a:solidFill>
              <a:latin typeface="Mada"/>
              <a:ea typeface="Mada"/>
              <a:cs typeface="Mada"/>
              <a:sym typeface="Mada"/>
            </a:endParaRPr>
          </a:p>
        </p:txBody>
      </p:sp>
      <p:sp>
        <p:nvSpPr>
          <p:cNvPr id="2028" name="Google Shape;2028;p75"/>
          <p:cNvSpPr txBox="1"/>
          <p:nvPr/>
        </p:nvSpPr>
        <p:spPr>
          <a:xfrm>
            <a:off x="344815" y="5918502"/>
            <a:ext cx="2767800" cy="900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Commonly, patients complain of a sticking in the throat.</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Diagnosis is made by barium esophagram.</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Neither esophageal manometry nor endoscopy are needed to make a diagnosis of Zenker's diverticulum.</a:t>
            </a:r>
            <a:endParaRPr b="0" i="0" sz="1200" u="none" cap="none" strike="noStrike">
              <a:solidFill>
                <a:schemeClr val="dk1"/>
              </a:solidFill>
              <a:latin typeface="Mada"/>
              <a:ea typeface="Mada"/>
              <a:cs typeface="Mada"/>
              <a:sym typeface="Mada"/>
            </a:endParaRPr>
          </a:p>
        </p:txBody>
      </p:sp>
      <p:sp>
        <p:nvSpPr>
          <p:cNvPr id="2029" name="Google Shape;2029;p75"/>
          <p:cNvSpPr txBox="1"/>
          <p:nvPr/>
        </p:nvSpPr>
        <p:spPr>
          <a:xfrm>
            <a:off x="4114725" y="5924425"/>
            <a:ext cx="3343500" cy="4329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Surgical or endoscopic repair is the </a:t>
            </a:r>
            <a:r>
              <a:rPr b="1" i="0" lang="en-GB" sz="1200" u="none" cap="none" strike="noStrike">
                <a:solidFill>
                  <a:schemeClr val="dk1"/>
                </a:solidFill>
                <a:latin typeface="Mada"/>
                <a:ea typeface="Mada"/>
                <a:cs typeface="Mada"/>
                <a:sym typeface="Mada"/>
              </a:rPr>
              <a:t>gold standard </a:t>
            </a:r>
            <a:r>
              <a:rPr b="0" i="0" lang="en-GB" sz="1200" u="none" cap="none" strike="noStrike">
                <a:solidFill>
                  <a:schemeClr val="dk1"/>
                </a:solidFill>
                <a:latin typeface="Mada"/>
                <a:ea typeface="Mada"/>
                <a:cs typeface="Mada"/>
                <a:sym typeface="Mada"/>
              </a:rPr>
              <a:t>of treatment.</a:t>
            </a:r>
            <a:endParaRPr b="0" i="0" sz="1200" u="none" cap="none" strike="noStrike">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Open repair involve : </a:t>
            </a:r>
            <a:r>
              <a:rPr b="1" lang="en-GB" sz="1200">
                <a:solidFill>
                  <a:schemeClr val="dk1"/>
                </a:solidFill>
                <a:latin typeface="Mada"/>
                <a:ea typeface="Mada"/>
                <a:cs typeface="Mada"/>
                <a:sym typeface="Mada"/>
              </a:rPr>
              <a:t>myotomy</a:t>
            </a:r>
            <a:r>
              <a:rPr lang="en-GB" sz="1200">
                <a:solidFill>
                  <a:schemeClr val="dk1"/>
                </a:solidFill>
                <a:latin typeface="Mada"/>
                <a:ea typeface="Mada"/>
                <a:cs typeface="Mada"/>
                <a:sym typeface="Mada"/>
              </a:rPr>
              <a:t> of the proximal and distal thyropharyngeus and cricopharyngeus muscles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diverticulectomy</a:t>
            </a:r>
            <a:r>
              <a:rPr lang="en-GB" sz="1200">
                <a:solidFill>
                  <a:schemeClr val="dk1"/>
                </a:solidFill>
                <a:latin typeface="Mada"/>
                <a:ea typeface="Mada"/>
                <a:cs typeface="Mada"/>
                <a:sym typeface="Mada"/>
              </a:rPr>
              <a:t> or diverticulopexy are performed through an incision in the left neck</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An alternative to open surgical repair is the endoscopic Dohlman procedure</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Endoscopic division of the common wall between the esophagus and the diverticulum using a laser or stapler has also been successful</a:t>
            </a:r>
            <a:endParaRPr sz="1200">
              <a:solidFill>
                <a:schemeClr val="dk1"/>
              </a:solidFill>
              <a:latin typeface="Mada"/>
              <a:ea typeface="Mada"/>
              <a:cs typeface="Mada"/>
              <a:sym typeface="Mada"/>
            </a:endParaRPr>
          </a:p>
        </p:txBody>
      </p:sp>
      <p:pic>
        <p:nvPicPr>
          <p:cNvPr id="2030" name="Google Shape;2030;p75"/>
          <p:cNvPicPr preferRelativeResize="0"/>
          <p:nvPr/>
        </p:nvPicPr>
        <p:blipFill rotWithShape="1">
          <a:blip r:embed="rId3">
            <a:alphaModFix/>
          </a:blip>
          <a:srcRect b="0" l="0" r="0" t="0"/>
          <a:stretch/>
        </p:blipFill>
        <p:spPr>
          <a:xfrm>
            <a:off x="581467" y="8271495"/>
            <a:ext cx="571406" cy="1020391"/>
          </a:xfrm>
          <a:prstGeom prst="rect">
            <a:avLst/>
          </a:prstGeom>
          <a:noFill/>
          <a:ln>
            <a:noFill/>
          </a:ln>
        </p:spPr>
      </p:pic>
      <p:pic>
        <p:nvPicPr>
          <p:cNvPr id="2031" name="Google Shape;2031;p75"/>
          <p:cNvPicPr preferRelativeResize="0"/>
          <p:nvPr/>
        </p:nvPicPr>
        <p:blipFill rotWithShape="1">
          <a:blip r:embed="rId4">
            <a:alphaModFix/>
          </a:blip>
          <a:srcRect b="0" l="0" r="0" t="0"/>
          <a:stretch/>
        </p:blipFill>
        <p:spPr>
          <a:xfrm>
            <a:off x="1198901" y="8271495"/>
            <a:ext cx="655506" cy="1028239"/>
          </a:xfrm>
          <a:prstGeom prst="rect">
            <a:avLst/>
          </a:prstGeom>
          <a:noFill/>
          <a:ln>
            <a:noFill/>
          </a:ln>
        </p:spPr>
      </p:pic>
      <p:pic>
        <p:nvPicPr>
          <p:cNvPr id="2032" name="Google Shape;2032;p75"/>
          <p:cNvPicPr preferRelativeResize="0"/>
          <p:nvPr/>
        </p:nvPicPr>
        <p:blipFill rotWithShape="1">
          <a:blip r:embed="rId5">
            <a:alphaModFix/>
          </a:blip>
          <a:srcRect b="0" l="0" r="0" t="0"/>
          <a:stretch/>
        </p:blipFill>
        <p:spPr>
          <a:xfrm>
            <a:off x="1900434" y="8244922"/>
            <a:ext cx="1131379" cy="1016790"/>
          </a:xfrm>
          <a:prstGeom prst="rect">
            <a:avLst/>
          </a:prstGeom>
          <a:noFill/>
          <a:ln>
            <a:noFill/>
          </a:ln>
        </p:spPr>
      </p:pic>
      <p:sp>
        <p:nvSpPr>
          <p:cNvPr id="2033" name="Google Shape;2033;p75"/>
          <p:cNvSpPr txBox="1"/>
          <p:nvPr/>
        </p:nvSpPr>
        <p:spPr>
          <a:xfrm>
            <a:off x="155163" y="342995"/>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Esophageal diverticula</a:t>
            </a:r>
            <a:endParaRPr b="1" i="0" sz="2200" u="none" cap="none" strike="noStrike">
              <a:solidFill>
                <a:srgbClr val="006D77"/>
              </a:solidFill>
              <a:latin typeface="Lora"/>
              <a:ea typeface="Lora"/>
              <a:cs typeface="Lora"/>
              <a:sym typeface="Lora"/>
            </a:endParaRPr>
          </a:p>
        </p:txBody>
      </p:sp>
      <p:cxnSp>
        <p:nvCxnSpPr>
          <p:cNvPr id="2034" name="Google Shape;2034;p75"/>
          <p:cNvCxnSpPr/>
          <p:nvPr/>
        </p:nvCxnSpPr>
        <p:spPr>
          <a:xfrm flipH="1">
            <a:off x="510044" y="5279634"/>
            <a:ext cx="6586200" cy="1200"/>
          </a:xfrm>
          <a:prstGeom prst="straightConnector1">
            <a:avLst/>
          </a:prstGeom>
          <a:noFill/>
          <a:ln cap="flat" cmpd="sng" w="28575">
            <a:solidFill>
              <a:srgbClr val="FFDDD2"/>
            </a:solidFill>
            <a:prstDash val="solid"/>
            <a:round/>
            <a:headEnd len="med" w="med" type="oval"/>
            <a:tailEnd len="med" w="med" type="oval"/>
          </a:ln>
        </p:spPr>
      </p:cxnSp>
      <p:grpSp>
        <p:nvGrpSpPr>
          <p:cNvPr id="2035" name="Google Shape;2035;p75"/>
          <p:cNvGrpSpPr/>
          <p:nvPr/>
        </p:nvGrpSpPr>
        <p:grpSpPr>
          <a:xfrm>
            <a:off x="5297204" y="4748750"/>
            <a:ext cx="1120133" cy="1067695"/>
            <a:chOff x="1518350" y="2189725"/>
            <a:chExt cx="360125" cy="341925"/>
          </a:xfrm>
        </p:grpSpPr>
        <p:sp>
          <p:nvSpPr>
            <p:cNvPr id="2036" name="Google Shape;2036;p75"/>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75"/>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75"/>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75"/>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75"/>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75"/>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75"/>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75"/>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75"/>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75"/>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75"/>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75"/>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75"/>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75"/>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75"/>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75"/>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75"/>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75"/>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75"/>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75"/>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75"/>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75"/>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75"/>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75"/>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75"/>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75"/>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75"/>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75"/>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75"/>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75"/>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75"/>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75"/>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75"/>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69" name="Google Shape;2069;p75"/>
          <p:cNvGrpSpPr/>
          <p:nvPr/>
        </p:nvGrpSpPr>
        <p:grpSpPr>
          <a:xfrm>
            <a:off x="1202920" y="4782548"/>
            <a:ext cx="1051650" cy="1056138"/>
            <a:chOff x="1086250" y="2163525"/>
            <a:chExt cx="341800" cy="341925"/>
          </a:xfrm>
        </p:grpSpPr>
        <p:sp>
          <p:nvSpPr>
            <p:cNvPr id="2070" name="Google Shape;2070;p75"/>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75"/>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75"/>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75"/>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75"/>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75"/>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75"/>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75"/>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75"/>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952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75"/>
            <p:cNvSpPr/>
            <p:nvPr/>
          </p:nvSpPr>
          <p:spPr>
            <a:xfrm>
              <a:off x="1178600" y="2242925"/>
              <a:ext cx="123950" cy="3275"/>
            </a:xfrm>
            <a:custGeom>
              <a:rect b="b" l="l" r="r" t="t"/>
              <a:pathLst>
                <a:path extrusionOk="0" fill="none" h="131" w="4958">
                  <a:moveTo>
                    <a:pt x="0" y="0"/>
                  </a:moveTo>
                  <a:lnTo>
                    <a:pt x="4958" y="131"/>
                  </a:lnTo>
                </a:path>
              </a:pathLst>
            </a:custGeom>
            <a:noFill/>
            <a:ln cap="rnd" cmpd="sng" w="952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75"/>
            <p:cNvSpPr/>
            <p:nvPr/>
          </p:nvSpPr>
          <p:spPr>
            <a:xfrm>
              <a:off x="1176900" y="2261475"/>
              <a:ext cx="123975" cy="3300"/>
            </a:xfrm>
            <a:custGeom>
              <a:rect b="b" l="l" r="r" t="t"/>
              <a:pathLst>
                <a:path extrusionOk="0" fill="none" h="132" w="4959">
                  <a:moveTo>
                    <a:pt x="1" y="1"/>
                  </a:moveTo>
                  <a:lnTo>
                    <a:pt x="4958" y="131"/>
                  </a:lnTo>
                </a:path>
              </a:pathLst>
            </a:custGeom>
            <a:noFill/>
            <a:ln cap="rnd" cmpd="sng" w="952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75"/>
            <p:cNvSpPr/>
            <p:nvPr/>
          </p:nvSpPr>
          <p:spPr>
            <a:xfrm>
              <a:off x="1173875" y="2279925"/>
              <a:ext cx="123950" cy="3400"/>
            </a:xfrm>
            <a:custGeom>
              <a:rect b="b" l="l" r="r" t="t"/>
              <a:pathLst>
                <a:path extrusionOk="0" fill="none" h="136" w="4958">
                  <a:moveTo>
                    <a:pt x="0" y="0"/>
                  </a:moveTo>
                  <a:lnTo>
                    <a:pt x="4958" y="135"/>
                  </a:lnTo>
                </a:path>
              </a:pathLst>
            </a:custGeom>
            <a:noFill/>
            <a:ln cap="rnd" cmpd="sng" w="952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75"/>
            <p:cNvSpPr/>
            <p:nvPr/>
          </p:nvSpPr>
          <p:spPr>
            <a:xfrm>
              <a:off x="1170825" y="2298475"/>
              <a:ext cx="123975" cy="3300"/>
            </a:xfrm>
            <a:custGeom>
              <a:rect b="b" l="l" r="r" t="t"/>
              <a:pathLst>
                <a:path extrusionOk="0" fill="none" h="132" w="4959">
                  <a:moveTo>
                    <a:pt x="1" y="1"/>
                  </a:moveTo>
                  <a:lnTo>
                    <a:pt x="4958" y="131"/>
                  </a:lnTo>
                </a:path>
              </a:pathLst>
            </a:custGeom>
            <a:noFill/>
            <a:ln cap="rnd" cmpd="sng" w="952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75"/>
            <p:cNvSpPr/>
            <p:nvPr/>
          </p:nvSpPr>
          <p:spPr>
            <a:xfrm>
              <a:off x="1167800" y="2316925"/>
              <a:ext cx="123850" cy="3275"/>
            </a:xfrm>
            <a:custGeom>
              <a:rect b="b" l="l" r="r" t="t"/>
              <a:pathLst>
                <a:path extrusionOk="0" fill="none" h="131" w="4954">
                  <a:moveTo>
                    <a:pt x="0" y="0"/>
                  </a:moveTo>
                  <a:lnTo>
                    <a:pt x="4953" y="131"/>
                  </a:lnTo>
                </a:path>
              </a:pathLst>
            </a:custGeom>
            <a:noFill/>
            <a:ln cap="rnd" cmpd="sng" w="952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75"/>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75"/>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952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6" name="Google Shape;2086;p75"/>
          <p:cNvSpPr txBox="1"/>
          <p:nvPr/>
        </p:nvSpPr>
        <p:spPr>
          <a:xfrm>
            <a:off x="733878" y="4169400"/>
            <a:ext cx="20652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GB" sz="1600">
                <a:solidFill>
                  <a:srgbClr val="006D77"/>
                </a:solidFill>
                <a:latin typeface="Lora"/>
                <a:ea typeface="Lora"/>
                <a:cs typeface="Lora"/>
                <a:sym typeface="Lora"/>
              </a:rPr>
              <a:t>Presentation &amp; Investigations</a:t>
            </a:r>
            <a:endParaRPr b="1" i="0" sz="1600" u="none" cap="none" strike="noStrike">
              <a:solidFill>
                <a:srgbClr val="006D77"/>
              </a:solidFill>
              <a:latin typeface="Lora"/>
              <a:ea typeface="Lora"/>
              <a:cs typeface="Lora"/>
              <a:sym typeface="Lora"/>
            </a:endParaRPr>
          </a:p>
        </p:txBody>
      </p:sp>
      <p:sp>
        <p:nvSpPr>
          <p:cNvPr id="2087" name="Google Shape;2087;p75"/>
          <p:cNvSpPr txBox="1"/>
          <p:nvPr/>
        </p:nvSpPr>
        <p:spPr>
          <a:xfrm>
            <a:off x="5092082" y="4278502"/>
            <a:ext cx="1480800" cy="365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006D77"/>
                </a:solidFill>
                <a:latin typeface="Lora"/>
                <a:ea typeface="Lora"/>
                <a:cs typeface="Lora"/>
                <a:sym typeface="Lora"/>
              </a:rPr>
              <a:t>Management</a:t>
            </a:r>
            <a:endParaRPr b="1" i="0" sz="1600" u="none" cap="none" strike="noStrike">
              <a:solidFill>
                <a:srgbClr val="006D77"/>
              </a:solidFill>
              <a:latin typeface="Lora"/>
              <a:ea typeface="Lora"/>
              <a:cs typeface="Lora"/>
              <a:sym typeface="Lora"/>
            </a:endParaRPr>
          </a:p>
        </p:txBody>
      </p:sp>
      <p:sp>
        <p:nvSpPr>
          <p:cNvPr id="2088" name="Google Shape;2088;p75"/>
          <p:cNvSpPr/>
          <p:nvPr/>
        </p:nvSpPr>
        <p:spPr>
          <a:xfrm>
            <a:off x="516084" y="8203107"/>
            <a:ext cx="2561700" cy="1122600"/>
          </a:xfrm>
          <a:prstGeom prst="rect">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089" name="Google Shape;2089;p75"/>
          <p:cNvCxnSpPr/>
          <p:nvPr/>
        </p:nvCxnSpPr>
        <p:spPr>
          <a:xfrm>
            <a:off x="2366225" y="830000"/>
            <a:ext cx="2910000" cy="0"/>
          </a:xfrm>
          <a:prstGeom prst="straightConnector1">
            <a:avLst/>
          </a:prstGeom>
          <a:noFill/>
          <a:ln cap="flat" cmpd="sng" w="19050">
            <a:solidFill>
              <a:srgbClr val="83C5BE"/>
            </a:solidFill>
            <a:prstDash val="solid"/>
            <a:round/>
            <a:headEnd len="med" w="med" type="oval"/>
            <a:tailEnd len="med" w="med" type="oval"/>
          </a:ln>
        </p:spPr>
      </p:cxnSp>
      <p:grpSp>
        <p:nvGrpSpPr>
          <p:cNvPr id="2090" name="Google Shape;2090;p75"/>
          <p:cNvGrpSpPr/>
          <p:nvPr/>
        </p:nvGrpSpPr>
        <p:grpSpPr>
          <a:xfrm>
            <a:off x="293840" y="1205977"/>
            <a:ext cx="461273" cy="470463"/>
            <a:chOff x="2410712" y="2415450"/>
            <a:chExt cx="312600" cy="312600"/>
          </a:xfrm>
        </p:grpSpPr>
        <p:sp>
          <p:nvSpPr>
            <p:cNvPr id="2091" name="Google Shape;2091;p7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7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3" name="Google Shape;2093;p75"/>
          <p:cNvSpPr txBox="1"/>
          <p:nvPr/>
        </p:nvSpPr>
        <p:spPr>
          <a:xfrm>
            <a:off x="745207" y="1227572"/>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Symptoms</a:t>
            </a:r>
            <a:endParaRPr b="1" i="0" sz="1800" u="none" cap="none" strike="noStrike">
              <a:solidFill>
                <a:srgbClr val="006D77"/>
              </a:solidFill>
              <a:highlight>
                <a:srgbClr val="EDF9F9"/>
              </a:highlight>
              <a:latin typeface="Lora"/>
              <a:ea typeface="Lora"/>
              <a:cs typeface="Lora"/>
              <a:sym typeface="Lor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76"/>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76"/>
          <p:cNvSpPr txBox="1"/>
          <p:nvPr/>
        </p:nvSpPr>
        <p:spPr>
          <a:xfrm>
            <a:off x="155463" y="208311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Caustic Injury</a:t>
            </a:r>
            <a:endParaRPr b="1" i="0" sz="2200" u="none" cap="none" strike="noStrike">
              <a:solidFill>
                <a:srgbClr val="006D77"/>
              </a:solidFill>
              <a:latin typeface="Lora"/>
              <a:ea typeface="Lora"/>
              <a:cs typeface="Lora"/>
              <a:sym typeface="Lora"/>
            </a:endParaRPr>
          </a:p>
        </p:txBody>
      </p:sp>
      <p:cxnSp>
        <p:nvCxnSpPr>
          <p:cNvPr id="2100" name="Google Shape;2100;p76"/>
          <p:cNvCxnSpPr/>
          <p:nvPr/>
        </p:nvCxnSpPr>
        <p:spPr>
          <a:xfrm>
            <a:off x="2762957" y="2556050"/>
            <a:ext cx="2056500" cy="0"/>
          </a:xfrm>
          <a:prstGeom prst="straightConnector1">
            <a:avLst/>
          </a:prstGeom>
          <a:noFill/>
          <a:ln cap="flat" cmpd="sng" w="19050">
            <a:solidFill>
              <a:srgbClr val="83C5BE"/>
            </a:solidFill>
            <a:prstDash val="solid"/>
            <a:round/>
            <a:headEnd len="med" w="med" type="oval"/>
            <a:tailEnd len="med" w="med" type="oval"/>
          </a:ln>
        </p:spPr>
      </p:cxnSp>
      <p:sp>
        <p:nvSpPr>
          <p:cNvPr id="2101" name="Google Shape;2101;p76"/>
          <p:cNvSpPr/>
          <p:nvPr/>
        </p:nvSpPr>
        <p:spPr>
          <a:xfrm>
            <a:off x="754665" y="938294"/>
            <a:ext cx="442261" cy="1004109"/>
          </a:xfrm>
          <a:custGeom>
            <a:rect b="b" l="l" r="r" t="t"/>
            <a:pathLst>
              <a:path extrusionOk="0" h="1482080" w="685676">
                <a:moveTo>
                  <a:pt x="10160" y="0"/>
                </a:moveTo>
                <a:lnTo>
                  <a:pt x="675516" y="728980"/>
                </a:lnTo>
                <a:lnTo>
                  <a:pt x="685676" y="1482080"/>
                </a:lnTo>
                <a:lnTo>
                  <a:pt x="0" y="730240"/>
                </a:lnTo>
                <a:cubicBezTo>
                  <a:pt x="6773" y="63493"/>
                  <a:pt x="5927" y="671827"/>
                  <a:pt x="10160" y="0"/>
                </a:cubicBezTo>
                <a:close/>
              </a:path>
            </a:pathLst>
          </a:custGeom>
          <a:solidFill>
            <a:srgbClr val="E295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102" name="Google Shape;2102;p76"/>
          <p:cNvSpPr/>
          <p:nvPr/>
        </p:nvSpPr>
        <p:spPr>
          <a:xfrm>
            <a:off x="754669" y="704500"/>
            <a:ext cx="1673100" cy="925800"/>
          </a:xfrm>
          <a:prstGeom prst="rightArrow">
            <a:avLst>
              <a:gd fmla="val 50000" name="adj1"/>
              <a:gd fmla="val 50000" name="adj2"/>
            </a:avLst>
          </a:prstGeom>
          <a:solidFill>
            <a:srgbClr val="FFDD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rgbClr val="FFFFFF"/>
              </a:solidFill>
              <a:latin typeface="Arial"/>
              <a:ea typeface="Arial"/>
              <a:cs typeface="Arial"/>
              <a:sym typeface="Arial"/>
            </a:endParaRPr>
          </a:p>
        </p:txBody>
      </p:sp>
      <p:sp>
        <p:nvSpPr>
          <p:cNvPr id="2103" name="Google Shape;2103;p76"/>
          <p:cNvSpPr txBox="1"/>
          <p:nvPr/>
        </p:nvSpPr>
        <p:spPr>
          <a:xfrm>
            <a:off x="2475675" y="704500"/>
            <a:ext cx="4136100" cy="925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rgbClr val="999999"/>
              </a:buClr>
              <a:buSzPts val="1400"/>
              <a:buFont typeface="Lora"/>
              <a:buChar char="●"/>
            </a:pPr>
            <a:r>
              <a:rPr b="1" lang="en-GB">
                <a:solidFill>
                  <a:srgbClr val="999999"/>
                </a:solidFill>
                <a:latin typeface="Lora"/>
                <a:ea typeface="Lora"/>
                <a:cs typeface="Lora"/>
                <a:sym typeface="Lora"/>
              </a:rPr>
              <a:t>The following topics aren’t part of the slides that the doctor presented during the lecture, but they’re part of the slides that the doctor sent as reference.</a:t>
            </a:r>
            <a:endParaRPr b="1">
              <a:solidFill>
                <a:srgbClr val="999999"/>
              </a:solidFill>
              <a:latin typeface="Lora"/>
              <a:ea typeface="Lora"/>
              <a:cs typeface="Lora"/>
              <a:sym typeface="Lora"/>
            </a:endParaRPr>
          </a:p>
        </p:txBody>
      </p:sp>
      <p:graphicFrame>
        <p:nvGraphicFramePr>
          <p:cNvPr id="2104" name="Google Shape;2104;p76"/>
          <p:cNvGraphicFramePr/>
          <p:nvPr/>
        </p:nvGraphicFramePr>
        <p:xfrm>
          <a:off x="695019" y="5799338"/>
          <a:ext cx="3000000" cy="3000000"/>
        </p:xfrm>
        <a:graphic>
          <a:graphicData uri="http://schemas.openxmlformats.org/drawingml/2006/table">
            <a:tbl>
              <a:tblPr>
                <a:noFill/>
                <a:tableStyleId>{71A6FECB-1F6A-4B65-ABE6-63B6E0C21076}</a:tableStyleId>
              </a:tblPr>
              <a:tblGrid>
                <a:gridCol w="594500"/>
                <a:gridCol w="1082825"/>
                <a:gridCol w="699975"/>
                <a:gridCol w="807300"/>
                <a:gridCol w="1284375"/>
                <a:gridCol w="1774475"/>
              </a:tblGrid>
              <a:tr h="338150">
                <a:tc gridSpan="6">
                  <a:txBody>
                    <a:bodyPr/>
                    <a:lstStyle/>
                    <a:p>
                      <a:pPr indent="0" lvl="0" marL="0" marR="0" rtl="0" algn="ctr">
                        <a:lnSpc>
                          <a:spcPct val="100000"/>
                        </a:lnSpc>
                        <a:spcBef>
                          <a:spcPts val="0"/>
                        </a:spcBef>
                        <a:spcAft>
                          <a:spcPts val="0"/>
                        </a:spcAft>
                        <a:buClr>
                          <a:srgbClr val="000000"/>
                        </a:buClr>
                        <a:buSzPts val="1300"/>
                        <a:buFont typeface="Arial"/>
                        <a:buNone/>
                      </a:pPr>
                      <a:r>
                        <a:rPr b="1" lang="en-GB" sz="1600" u="none" cap="none" strike="noStrike">
                          <a:solidFill>
                            <a:srgbClr val="E29578"/>
                          </a:solidFill>
                          <a:latin typeface="Lora"/>
                          <a:ea typeface="Lora"/>
                          <a:cs typeface="Lora"/>
                          <a:sym typeface="Lora"/>
                        </a:rPr>
                        <a:t>Three Phases of Tissue Injury From Alkali Ingestion</a:t>
                      </a:r>
                      <a:endParaRPr b="1" sz="1600" u="none" cap="none" strike="noStrike">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hMerge="1"/>
                <a:tc hMerge="1"/>
                <a:tc hMerge="1"/>
                <a:tc hMerge="1"/>
                <a:tc hMerge="1"/>
              </a:tr>
              <a:tr h="297575">
                <a:tc>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solidFill>
                            <a:srgbClr val="006D77"/>
                          </a:solidFill>
                          <a:latin typeface="Lora"/>
                          <a:ea typeface="Lora"/>
                          <a:cs typeface="Lora"/>
                          <a:sym typeface="Lora"/>
                        </a:rPr>
                        <a:t>Phase</a:t>
                      </a:r>
                      <a:endParaRPr b="1" sz="1300" u="none" cap="none" strike="noStrike">
                        <a:solidFill>
                          <a:srgbClr val="006D77"/>
                        </a:solidFill>
                        <a:latin typeface="Lora"/>
                        <a:ea typeface="Lora"/>
                        <a:cs typeface="Lora"/>
                        <a:sym typeface="Lora"/>
                      </a:endParaRPr>
                    </a:p>
                  </a:txBody>
                  <a:tcPr marT="91425" marB="91425" marR="18000" marL="180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solidFill>
                            <a:srgbClr val="006D77"/>
                          </a:solidFill>
                          <a:latin typeface="Lora"/>
                          <a:ea typeface="Lora"/>
                          <a:cs typeface="Lora"/>
                          <a:sym typeface="Lora"/>
                        </a:rPr>
                        <a:t>Tissue injury</a:t>
                      </a:r>
                      <a:endParaRPr b="1" sz="1300" u="none" cap="none" strike="noStrike">
                        <a:solidFill>
                          <a:srgbClr val="006D77"/>
                        </a:solidFill>
                        <a:latin typeface="Lora"/>
                        <a:ea typeface="Lora"/>
                        <a:cs typeface="Lora"/>
                        <a:sym typeface="Lora"/>
                      </a:endParaRPr>
                    </a:p>
                  </a:txBody>
                  <a:tcPr marT="91425" marB="91425" marR="18000" marL="180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solidFill>
                            <a:srgbClr val="006D77"/>
                          </a:solidFill>
                          <a:latin typeface="Lora"/>
                          <a:ea typeface="Lora"/>
                          <a:cs typeface="Lora"/>
                          <a:sym typeface="Lora"/>
                        </a:rPr>
                        <a:t>Onset</a:t>
                      </a:r>
                      <a:endParaRPr b="1" sz="1300" u="none" cap="none" strike="noStrike">
                        <a:solidFill>
                          <a:srgbClr val="006D77"/>
                        </a:solidFill>
                        <a:latin typeface="Lora"/>
                        <a:ea typeface="Lora"/>
                        <a:cs typeface="Lora"/>
                        <a:sym typeface="Lora"/>
                      </a:endParaRPr>
                    </a:p>
                  </a:txBody>
                  <a:tcPr marT="91425" marB="91425" marR="18000" marL="180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solidFill>
                            <a:srgbClr val="006D77"/>
                          </a:solidFill>
                          <a:latin typeface="Lora"/>
                          <a:ea typeface="Lora"/>
                          <a:cs typeface="Lora"/>
                          <a:sym typeface="Lora"/>
                        </a:rPr>
                        <a:t>Duration</a:t>
                      </a:r>
                      <a:endParaRPr b="1" sz="1300" u="none" cap="none" strike="noStrike">
                        <a:solidFill>
                          <a:srgbClr val="006D77"/>
                        </a:solidFill>
                        <a:latin typeface="Lora"/>
                        <a:ea typeface="Lora"/>
                        <a:cs typeface="Lora"/>
                        <a:sym typeface="Lora"/>
                      </a:endParaRPr>
                    </a:p>
                  </a:txBody>
                  <a:tcPr marT="91425" marB="91425" marR="18000" marL="180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solidFill>
                            <a:srgbClr val="006D77"/>
                          </a:solidFill>
                          <a:latin typeface="Lora"/>
                          <a:ea typeface="Lora"/>
                          <a:cs typeface="Lora"/>
                          <a:sym typeface="Lora"/>
                        </a:rPr>
                        <a:t>Inflammatory response</a:t>
                      </a:r>
                      <a:endParaRPr b="1" sz="1300" u="none" cap="none" strike="noStrike">
                        <a:solidFill>
                          <a:srgbClr val="006D77"/>
                        </a:solidFill>
                        <a:latin typeface="Lora"/>
                        <a:ea typeface="Lora"/>
                        <a:cs typeface="Lora"/>
                        <a:sym typeface="Lora"/>
                      </a:endParaRPr>
                    </a:p>
                  </a:txBody>
                  <a:tcPr marT="91425" marB="91425" marR="18000" marL="180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solidFill>
                            <a:srgbClr val="006D77"/>
                          </a:solidFill>
                          <a:latin typeface="Lora"/>
                          <a:ea typeface="Lora"/>
                          <a:cs typeface="Lora"/>
                          <a:sym typeface="Lora"/>
                        </a:rPr>
                        <a:t>Symptoms</a:t>
                      </a:r>
                      <a:endParaRPr b="1" sz="1300" u="none" cap="none" strike="noStrike">
                        <a:solidFill>
                          <a:srgbClr val="006D77"/>
                        </a:solidFill>
                        <a:latin typeface="Lora"/>
                        <a:ea typeface="Lora"/>
                        <a:cs typeface="Lora"/>
                        <a:sym typeface="Lora"/>
                      </a:endParaRPr>
                    </a:p>
                  </a:txBody>
                  <a:tcPr marT="91425" marB="91425" marR="18000" marL="18000">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r>
              <a:tr h="411025">
                <a:tc rowSpan="2">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latin typeface="Mada"/>
                          <a:ea typeface="Mada"/>
                          <a:cs typeface="Mada"/>
                          <a:sym typeface="Mada"/>
                        </a:rPr>
                        <a:t>1</a:t>
                      </a:r>
                      <a:endParaRPr b="1"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Acute necrosis.</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1-4 days.</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solidFill>
                            <a:schemeClr val="dk1"/>
                          </a:solidFill>
                          <a:latin typeface="Mada"/>
                          <a:ea typeface="Mada"/>
                          <a:cs typeface="Mada"/>
                          <a:sym typeface="Mada"/>
                        </a:rPr>
                        <a:t>1-4 days.</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Coagulation of intracellular proteins.</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-Oral and substernal pain</a:t>
                      </a:r>
                      <a:endParaRPr sz="13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-Hypersalivation</a:t>
                      </a:r>
                      <a:endParaRPr sz="13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-Odynophagia &amp; dysphagia</a:t>
                      </a:r>
                      <a:endParaRPr sz="13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-Vomiting &amp; Hematemesis.</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19425">
                <a:tc vMerge="1"/>
                <a:tc vMerge="1"/>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Inflammation.</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282575">
                <a:tc rowSpan="2">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latin typeface="Mada"/>
                          <a:ea typeface="Mada"/>
                          <a:cs typeface="Mada"/>
                          <a:sym typeface="Mada"/>
                        </a:rPr>
                        <a:t>2</a:t>
                      </a:r>
                      <a:endParaRPr b="1"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Ulceration &amp; granulation.</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solidFill>
                            <a:schemeClr val="dk1"/>
                          </a:solidFill>
                          <a:latin typeface="Mada"/>
                          <a:ea typeface="Mada"/>
                          <a:cs typeface="Mada"/>
                          <a:sym typeface="Mada"/>
                        </a:rPr>
                        <a:t>3-5 days.</a:t>
                      </a:r>
                      <a:endParaRPr sz="1300" u="none" cap="none" strike="noStrike">
                        <a:solidFill>
                          <a:schemeClr val="dk1"/>
                        </a:solidFill>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solidFill>
                            <a:schemeClr val="dk1"/>
                          </a:solidFill>
                          <a:latin typeface="Mada"/>
                          <a:ea typeface="Mada"/>
                          <a:cs typeface="Mada"/>
                          <a:sym typeface="Mada"/>
                        </a:rPr>
                        <a:t>3-12 days.</a:t>
                      </a:r>
                      <a:endParaRPr sz="1300" u="none" cap="none" strike="noStrike">
                        <a:solidFill>
                          <a:schemeClr val="dk1"/>
                        </a:solidFill>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Tissue sloughing.</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Symptoms may disappear.</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11025">
                <a:tc vMerge="1"/>
                <a:tc vMerge="1"/>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Granulation of ulcerated tissue bed.</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r h="112725">
                <a:tc rowSpan="3">
                  <a:txBody>
                    <a:bodyPr/>
                    <a:lstStyle/>
                    <a:p>
                      <a:pPr indent="0" lvl="0" marL="0" marR="0" rtl="0" algn="ctr">
                        <a:lnSpc>
                          <a:spcPct val="100000"/>
                        </a:lnSpc>
                        <a:spcBef>
                          <a:spcPts val="0"/>
                        </a:spcBef>
                        <a:spcAft>
                          <a:spcPts val="0"/>
                        </a:spcAft>
                        <a:buClr>
                          <a:srgbClr val="000000"/>
                        </a:buClr>
                        <a:buSzPts val="1000"/>
                        <a:buFont typeface="Arial"/>
                        <a:buNone/>
                      </a:pPr>
                      <a:r>
                        <a:rPr b="1" lang="en-GB" sz="1300" u="none" cap="none" strike="noStrike">
                          <a:latin typeface="Mada"/>
                          <a:ea typeface="Mada"/>
                          <a:cs typeface="Mada"/>
                          <a:sym typeface="Mada"/>
                        </a:rPr>
                        <a:t>3</a:t>
                      </a:r>
                      <a:endParaRPr b="1"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Cicatrization &amp; scarring.</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solidFill>
                            <a:schemeClr val="dk1"/>
                          </a:solidFill>
                          <a:latin typeface="Mada"/>
                          <a:ea typeface="Mada"/>
                          <a:cs typeface="Mada"/>
                          <a:sym typeface="Mada"/>
                        </a:rPr>
                        <a:t>3 days.</a:t>
                      </a:r>
                      <a:endParaRPr sz="1300" u="none" cap="none" strike="noStrike">
                        <a:solidFill>
                          <a:schemeClr val="dk1"/>
                        </a:solidFill>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solidFill>
                            <a:schemeClr val="dk1"/>
                          </a:solidFill>
                          <a:latin typeface="Mada"/>
                          <a:ea typeface="Mada"/>
                          <a:cs typeface="Mada"/>
                          <a:sym typeface="Mada"/>
                        </a:rPr>
                        <a:t>1-6 months.</a:t>
                      </a:r>
                      <a:endParaRPr sz="1300" u="none" cap="none" strike="noStrike">
                        <a:solidFill>
                          <a:schemeClr val="dk1"/>
                        </a:solidFill>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Adhesion formation.</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3">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Dysphagia reappears; as</a:t>
                      </a:r>
                      <a:endParaRPr sz="13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fibrosis and scarring begin to</a:t>
                      </a:r>
                      <a:r>
                        <a:rPr lang="en-GB" sz="1300">
                          <a:latin typeface="Mada"/>
                          <a:ea typeface="Mada"/>
                          <a:cs typeface="Mada"/>
                          <a:sym typeface="Mada"/>
                        </a:rPr>
                        <a:t> </a:t>
                      </a:r>
                      <a:r>
                        <a:rPr lang="en-GB" sz="1300" u="none" cap="none" strike="noStrike">
                          <a:latin typeface="Mada"/>
                          <a:ea typeface="Mada"/>
                          <a:cs typeface="Mada"/>
                          <a:sym typeface="Mada"/>
                        </a:rPr>
                        <a:t>narrow the esophagus.</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84100">
                <a:tc vMerge="1"/>
                <a:tc vMerge="1"/>
                <a:tc vMerge="1"/>
                <a:tc vMerge="1"/>
                <a:tc vMerge="1"/>
                <a:tc vMerge="1"/>
              </a:tr>
              <a:tr h="282575">
                <a:tc vMerge="1"/>
                <a:tc vMerge="1"/>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en-GB" sz="1300" u="none" cap="none" strike="noStrike">
                          <a:latin typeface="Mada"/>
                          <a:ea typeface="Mada"/>
                          <a:cs typeface="Mada"/>
                          <a:sym typeface="Mada"/>
                        </a:rPr>
                        <a:t>Scarring.</a:t>
                      </a:r>
                      <a:endParaRPr sz="13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bl>
          </a:graphicData>
        </a:graphic>
      </p:graphicFrame>
      <p:sp>
        <p:nvSpPr>
          <p:cNvPr id="2105" name="Google Shape;2105;p76"/>
          <p:cNvSpPr txBox="1"/>
          <p:nvPr/>
        </p:nvSpPr>
        <p:spPr>
          <a:xfrm>
            <a:off x="695025" y="2983375"/>
            <a:ext cx="6243600" cy="15570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999999"/>
              </a:buClr>
              <a:buSzPts val="1300"/>
              <a:buFont typeface="Mada"/>
              <a:buChar char="●"/>
            </a:pPr>
            <a:r>
              <a:rPr b="0" i="0" lang="en-GB" sz="1300" u="none" cap="none" strike="noStrike">
                <a:solidFill>
                  <a:srgbClr val="999999"/>
                </a:solidFill>
                <a:latin typeface="Mada"/>
                <a:ea typeface="Mada"/>
                <a:cs typeface="Mada"/>
                <a:sym typeface="Mada"/>
              </a:rPr>
              <a:t>The injury that</a:t>
            </a:r>
            <a:r>
              <a:rPr lang="en-GB" sz="1300">
                <a:solidFill>
                  <a:srgbClr val="999999"/>
                </a:solidFill>
                <a:latin typeface="Mada"/>
                <a:ea typeface="Mada"/>
                <a:cs typeface="Mada"/>
                <a:sym typeface="Mada"/>
              </a:rPr>
              <a:t>’s</a:t>
            </a:r>
            <a:r>
              <a:rPr b="0" i="0" lang="en-GB" sz="1300" u="none" cap="none" strike="noStrike">
                <a:solidFill>
                  <a:srgbClr val="999999"/>
                </a:solidFill>
                <a:latin typeface="Mada"/>
                <a:ea typeface="Mada"/>
                <a:cs typeface="Mada"/>
                <a:sym typeface="Mada"/>
              </a:rPr>
              <a:t> caused by ingestion of caustic materials</a:t>
            </a:r>
            <a:endParaRPr b="0" i="0" sz="1300" u="none" cap="none" strike="noStrike">
              <a:solidFill>
                <a:srgbClr val="999999"/>
              </a:solidFill>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lang="en-GB" sz="1300">
                <a:latin typeface="Mada"/>
                <a:ea typeface="Mada"/>
                <a:cs typeface="Mada"/>
                <a:sym typeface="Mada"/>
              </a:rPr>
              <a:t>the best cure for this condition is an ounce of prevention</a:t>
            </a:r>
            <a:endParaRPr sz="1300">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lang="en-GB" sz="1300">
                <a:latin typeface="Mada"/>
                <a:ea typeface="Mada"/>
                <a:cs typeface="Mada"/>
                <a:sym typeface="Mada"/>
              </a:rPr>
              <a:t>In children, ingestion of caustic materials is accidental and tends to be in small quantities</a:t>
            </a:r>
            <a:endParaRPr sz="1300">
              <a:latin typeface="Mada"/>
              <a:ea typeface="Mada"/>
              <a:cs typeface="Mada"/>
              <a:sym typeface="Mada"/>
            </a:endParaRPr>
          </a:p>
          <a:p>
            <a:pPr indent="-311150" lvl="0" marL="457200" marR="0" rtl="0" algn="l">
              <a:lnSpc>
                <a:spcPct val="100000"/>
              </a:lnSpc>
              <a:spcBef>
                <a:spcPts val="0"/>
              </a:spcBef>
              <a:spcAft>
                <a:spcPts val="0"/>
              </a:spcAft>
              <a:buSzPts val="1300"/>
              <a:buFont typeface="Mada"/>
              <a:buChar char="●"/>
            </a:pPr>
            <a:r>
              <a:rPr lang="en-GB" sz="1300">
                <a:latin typeface="Mada"/>
                <a:ea typeface="Mada"/>
                <a:cs typeface="Mada"/>
                <a:sym typeface="Mada"/>
              </a:rPr>
              <a:t>In teenagers and adults, however, ingestion usually is deliberate during suicide attempts, and much larger quantities of caustic liquids are</a:t>
            </a:r>
            <a:endParaRPr sz="1300">
              <a:latin typeface="Mada"/>
              <a:ea typeface="Mada"/>
              <a:cs typeface="Mada"/>
              <a:sym typeface="Mada"/>
            </a:endParaRPr>
          </a:p>
        </p:txBody>
      </p:sp>
      <p:sp>
        <p:nvSpPr>
          <p:cNvPr id="2106" name="Google Shape;2106;p76"/>
          <p:cNvSpPr txBox="1"/>
          <p:nvPr/>
        </p:nvSpPr>
        <p:spPr>
          <a:xfrm>
            <a:off x="1365704" y="4619921"/>
            <a:ext cx="2299800" cy="7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0" lang="en-GB" sz="1300" u="none" cap="none" strike="noStrike">
                <a:solidFill>
                  <a:schemeClr val="dk1"/>
                </a:solidFill>
                <a:latin typeface="Mada"/>
                <a:ea typeface="Mada"/>
                <a:cs typeface="Mada"/>
                <a:sym typeface="Mada"/>
              </a:rPr>
              <a:t>Alkali ingestion is more common than acid ingestion because of its lack of immediate symptoms.</a:t>
            </a:r>
            <a:endParaRPr i="0" sz="1300" u="none" cap="none" strike="noStrike">
              <a:solidFill>
                <a:srgbClr val="000000"/>
              </a:solidFill>
              <a:latin typeface="Mada"/>
              <a:ea typeface="Mada"/>
              <a:cs typeface="Mada"/>
              <a:sym typeface="Mada"/>
            </a:endParaRPr>
          </a:p>
        </p:txBody>
      </p:sp>
      <p:sp>
        <p:nvSpPr>
          <p:cNvPr id="2107" name="Google Shape;2107;p76"/>
          <p:cNvSpPr txBox="1"/>
          <p:nvPr/>
        </p:nvSpPr>
        <p:spPr>
          <a:xfrm>
            <a:off x="4411183" y="4614213"/>
            <a:ext cx="2583600" cy="739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i="0" lang="en-GB" sz="1300" u="none" cap="none" strike="noStrike">
                <a:solidFill>
                  <a:schemeClr val="dk1"/>
                </a:solidFill>
                <a:latin typeface="Mada"/>
                <a:ea typeface="Mada"/>
                <a:cs typeface="Mada"/>
                <a:sym typeface="Mada"/>
              </a:rPr>
              <a:t>Alkali ingestion are much more devastating and almost always lead to significant destruction of the esophagus.</a:t>
            </a:r>
            <a:endParaRPr i="0" sz="1300" u="none" cap="none" strike="noStrike">
              <a:solidFill>
                <a:schemeClr val="dk1"/>
              </a:solidFill>
              <a:latin typeface="Mada"/>
              <a:ea typeface="Mada"/>
              <a:cs typeface="Mada"/>
              <a:sym typeface="Mada"/>
            </a:endParaRPr>
          </a:p>
        </p:txBody>
      </p:sp>
      <p:sp>
        <p:nvSpPr>
          <p:cNvPr id="2108" name="Google Shape;2108;p76"/>
          <p:cNvSpPr/>
          <p:nvPr/>
        </p:nvSpPr>
        <p:spPr>
          <a:xfrm>
            <a:off x="929024" y="4897180"/>
            <a:ext cx="360489" cy="329394"/>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76"/>
          <p:cNvSpPr/>
          <p:nvPr/>
        </p:nvSpPr>
        <p:spPr>
          <a:xfrm rot="2700000">
            <a:off x="890829" y="4847886"/>
            <a:ext cx="435364" cy="428007"/>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76"/>
          <p:cNvSpPr/>
          <p:nvPr/>
        </p:nvSpPr>
        <p:spPr>
          <a:xfrm rot="2700000">
            <a:off x="813590" y="4801820"/>
            <a:ext cx="542085" cy="503644"/>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76"/>
          <p:cNvSpPr/>
          <p:nvPr/>
        </p:nvSpPr>
        <p:spPr>
          <a:xfrm>
            <a:off x="3879624" y="4905430"/>
            <a:ext cx="360489" cy="329394"/>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76"/>
          <p:cNvSpPr/>
          <p:nvPr/>
        </p:nvSpPr>
        <p:spPr>
          <a:xfrm rot="2700000">
            <a:off x="3841429" y="4856136"/>
            <a:ext cx="435364" cy="428007"/>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76"/>
          <p:cNvSpPr/>
          <p:nvPr/>
        </p:nvSpPr>
        <p:spPr>
          <a:xfrm rot="2700000">
            <a:off x="3764190" y="4810070"/>
            <a:ext cx="542085" cy="503644"/>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76"/>
          <p:cNvSpPr txBox="1"/>
          <p:nvPr/>
        </p:nvSpPr>
        <p:spPr>
          <a:xfrm>
            <a:off x="671382" y="4827598"/>
            <a:ext cx="826500" cy="4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1800" u="none" cap="none" strike="noStrike">
                <a:solidFill>
                  <a:srgbClr val="83C5BE"/>
                </a:solidFill>
                <a:latin typeface="Montserrat"/>
                <a:ea typeface="Montserrat"/>
                <a:cs typeface="Montserrat"/>
                <a:sym typeface="Montserrat"/>
              </a:rPr>
              <a:t>0</a:t>
            </a:r>
            <a:r>
              <a:rPr b="1" lang="en-GB" sz="1800">
                <a:solidFill>
                  <a:srgbClr val="83C5BE"/>
                </a:solidFill>
                <a:latin typeface="Montserrat"/>
                <a:ea typeface="Montserrat"/>
                <a:cs typeface="Montserrat"/>
                <a:sym typeface="Montserrat"/>
              </a:rPr>
              <a:t>1</a:t>
            </a:r>
            <a:endParaRPr b="0" i="0" sz="300" u="none" cap="none" strike="noStrike">
              <a:solidFill>
                <a:srgbClr val="83C5BE"/>
              </a:solidFill>
              <a:latin typeface="Arial"/>
              <a:ea typeface="Arial"/>
              <a:cs typeface="Arial"/>
              <a:sym typeface="Arial"/>
            </a:endParaRPr>
          </a:p>
        </p:txBody>
      </p:sp>
      <p:sp>
        <p:nvSpPr>
          <p:cNvPr id="2115" name="Google Shape;2115;p76"/>
          <p:cNvSpPr txBox="1"/>
          <p:nvPr/>
        </p:nvSpPr>
        <p:spPr>
          <a:xfrm>
            <a:off x="3643182" y="4827598"/>
            <a:ext cx="826500" cy="4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1800" u="none" cap="none" strike="noStrike">
                <a:solidFill>
                  <a:srgbClr val="83C5BE"/>
                </a:solidFill>
                <a:latin typeface="Montserrat"/>
                <a:ea typeface="Montserrat"/>
                <a:cs typeface="Montserrat"/>
                <a:sym typeface="Montserrat"/>
              </a:rPr>
              <a:t>0</a:t>
            </a:r>
            <a:r>
              <a:rPr b="1" lang="en-GB" sz="1800">
                <a:solidFill>
                  <a:srgbClr val="83C5BE"/>
                </a:solidFill>
                <a:latin typeface="Montserrat"/>
                <a:ea typeface="Montserrat"/>
                <a:cs typeface="Montserrat"/>
                <a:sym typeface="Montserrat"/>
              </a:rPr>
              <a:t>2</a:t>
            </a:r>
            <a:endParaRPr b="0" i="0" sz="300" u="none" cap="none" strike="noStrike">
              <a:solidFill>
                <a:srgbClr val="83C5BE"/>
              </a:solidFill>
              <a:latin typeface="Arial"/>
              <a:ea typeface="Arial"/>
              <a:cs typeface="Arial"/>
              <a:sym typeface="Arial"/>
            </a:endParaRPr>
          </a:p>
        </p:txBody>
      </p:sp>
      <p:sp>
        <p:nvSpPr>
          <p:cNvPr id="2116" name="Google Shape;2116;p76"/>
          <p:cNvSpPr txBox="1"/>
          <p:nvPr/>
        </p:nvSpPr>
        <p:spPr>
          <a:xfrm>
            <a:off x="671381" y="2661185"/>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Definition &amp; Etiology:</a:t>
            </a:r>
            <a:endParaRPr b="1" i="0" sz="1800" u="none" cap="none" strike="noStrike">
              <a:solidFill>
                <a:srgbClr val="006D77"/>
              </a:solidFill>
              <a:highlight>
                <a:srgbClr val="EDF9F9"/>
              </a:highlight>
              <a:latin typeface="Lora"/>
              <a:ea typeface="Lora"/>
              <a:cs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0" name="Shape 2120"/>
        <p:cNvGrpSpPr/>
        <p:nvPr/>
      </p:nvGrpSpPr>
      <p:grpSpPr>
        <a:xfrm>
          <a:off x="0" y="0"/>
          <a:ext cx="0" cy="0"/>
          <a:chOff x="0" y="0"/>
          <a:chExt cx="0" cy="0"/>
        </a:xfrm>
      </p:grpSpPr>
      <p:sp>
        <p:nvSpPr>
          <p:cNvPr id="2121" name="Google Shape;2121;p77"/>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77"/>
          <p:cNvSpPr txBox="1"/>
          <p:nvPr/>
        </p:nvSpPr>
        <p:spPr>
          <a:xfrm>
            <a:off x="155163" y="35706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Caustic Injury</a:t>
            </a:r>
            <a:endParaRPr b="1" i="0" sz="2200" u="none" cap="none" strike="noStrike">
              <a:solidFill>
                <a:srgbClr val="006D77"/>
              </a:solidFill>
              <a:latin typeface="Lora"/>
              <a:ea typeface="Lora"/>
              <a:cs typeface="Lora"/>
              <a:sym typeface="Lora"/>
            </a:endParaRPr>
          </a:p>
        </p:txBody>
      </p:sp>
      <p:cxnSp>
        <p:nvCxnSpPr>
          <p:cNvPr id="2123" name="Google Shape;2123;p77"/>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sp>
        <p:nvSpPr>
          <p:cNvPr id="2124" name="Google Shape;2124;p77"/>
          <p:cNvSpPr txBox="1"/>
          <p:nvPr/>
        </p:nvSpPr>
        <p:spPr>
          <a:xfrm>
            <a:off x="1793350" y="1344925"/>
            <a:ext cx="5027400" cy="8661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1st Stage: </a:t>
            </a:r>
            <a:r>
              <a:rPr lang="en-GB" sz="1300">
                <a:solidFill>
                  <a:schemeClr val="dk1"/>
                </a:solidFill>
                <a:latin typeface="Mada"/>
                <a:ea typeface="Mada"/>
                <a:cs typeface="Mada"/>
                <a:sym typeface="Mada"/>
              </a:rPr>
              <a:t>Patients may complain of oral and substernal pain, hyper salivation, odynophagia and dysphagia, hematemesis, and vomiting.</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b="1"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2nd Stage: </a:t>
            </a:r>
            <a:r>
              <a:rPr lang="en-GB" sz="1300">
                <a:solidFill>
                  <a:schemeClr val="dk1"/>
                </a:solidFill>
                <a:latin typeface="Mada"/>
                <a:ea typeface="Mada"/>
                <a:cs typeface="Mada"/>
                <a:sym typeface="Mada"/>
              </a:rPr>
              <a:t>These symptoms may disappear only to see dysphagia reappear as fibrosis and scarring begin to narrow the esophagus throughout </a:t>
            </a:r>
            <a:r>
              <a:rPr b="1" lang="en-GB" sz="1300">
                <a:solidFill>
                  <a:schemeClr val="dk1"/>
                </a:solidFill>
                <a:latin typeface="Mada"/>
                <a:ea typeface="Mada"/>
                <a:cs typeface="Mada"/>
                <a:sym typeface="Mada"/>
              </a:rPr>
              <a:t>stage three.</a:t>
            </a:r>
            <a:endParaRPr sz="1300">
              <a:solidFill>
                <a:schemeClr val="dk1"/>
              </a:solidFill>
              <a:latin typeface="Mada"/>
              <a:ea typeface="Mada"/>
              <a:cs typeface="Mada"/>
              <a:sym typeface="Mada"/>
            </a:endParaRPr>
          </a:p>
          <a:p>
            <a:pPr indent="0" lvl="0" marL="457200" rtl="0" algn="l">
              <a:spcBef>
                <a:spcPts val="0"/>
              </a:spcBef>
              <a:spcAft>
                <a:spcPts val="0"/>
              </a:spcAft>
              <a:buNone/>
            </a:pPr>
            <a:r>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Symptoms of </a:t>
            </a:r>
            <a:r>
              <a:rPr b="1" lang="en-GB" sz="1300">
                <a:solidFill>
                  <a:schemeClr val="dk1"/>
                </a:solidFill>
                <a:latin typeface="Mada"/>
                <a:ea typeface="Mada"/>
                <a:cs typeface="Mada"/>
                <a:sym typeface="Mada"/>
              </a:rPr>
              <a:t>respiratory</a:t>
            </a:r>
            <a:r>
              <a:rPr lang="en-GB" sz="1300">
                <a:solidFill>
                  <a:schemeClr val="dk1"/>
                </a:solidFill>
                <a:latin typeface="Mada"/>
                <a:ea typeface="Mada"/>
                <a:cs typeface="Mada"/>
                <a:sym typeface="Mada"/>
              </a:rPr>
              <a:t> distress, such as hoarseness, stridor, and dyspnea, suggest upper airway edema and are </a:t>
            </a:r>
            <a:r>
              <a:rPr b="1" lang="en-GB" sz="1300">
                <a:solidFill>
                  <a:schemeClr val="dk1"/>
                </a:solidFill>
                <a:latin typeface="Mada"/>
                <a:ea typeface="Mada"/>
                <a:cs typeface="Mada"/>
                <a:sym typeface="Mada"/>
              </a:rPr>
              <a:t>usually worse with acid ingestion</a:t>
            </a:r>
            <a:r>
              <a:rPr lang="en-GB" sz="1300">
                <a:solidFill>
                  <a:schemeClr val="dk1"/>
                </a:solidFill>
                <a:latin typeface="Mada"/>
                <a:ea typeface="Mada"/>
                <a:cs typeface="Mada"/>
                <a:sym typeface="Mada"/>
              </a:rPr>
              <a:t>.</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Pain in the back </a:t>
            </a:r>
            <a:r>
              <a:rPr lang="en-GB" sz="1300">
                <a:solidFill>
                  <a:schemeClr val="dk1"/>
                </a:solidFill>
                <a:latin typeface="Mada"/>
                <a:ea typeface="Mada"/>
                <a:cs typeface="Mada"/>
                <a:sym typeface="Mada"/>
              </a:rPr>
              <a:t>and chest may indicate a </a:t>
            </a:r>
            <a:r>
              <a:rPr b="1" lang="en-GB" sz="1300">
                <a:solidFill>
                  <a:schemeClr val="dk1"/>
                </a:solidFill>
                <a:latin typeface="Mada"/>
                <a:ea typeface="Mada"/>
                <a:cs typeface="Mada"/>
                <a:sym typeface="Mada"/>
              </a:rPr>
              <a:t>perforation</a:t>
            </a:r>
            <a:r>
              <a:rPr lang="en-GB" sz="1300">
                <a:solidFill>
                  <a:schemeClr val="dk1"/>
                </a:solidFill>
                <a:latin typeface="Mada"/>
                <a:ea typeface="Mada"/>
                <a:cs typeface="Mada"/>
                <a:sym typeface="Mada"/>
              </a:rPr>
              <a:t> of the mediastinal esophagus, whereas abdominal pain may indicate abdominal visceral perforation.</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a:p>
            <a:pPr indent="0" lvl="0" marL="457200" rtl="0" algn="l">
              <a:spcBef>
                <a:spcPts val="0"/>
              </a:spcBef>
              <a:spcAft>
                <a:spcPts val="0"/>
              </a:spcAft>
              <a:buNone/>
            </a:pPr>
            <a:r>
              <a:t/>
            </a:r>
            <a:endParaRPr b="1" sz="1300">
              <a:solidFill>
                <a:schemeClr val="dk1"/>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p:txBody>
      </p:sp>
      <p:sp>
        <p:nvSpPr>
          <p:cNvPr id="2125" name="Google Shape;2125;p77"/>
          <p:cNvSpPr txBox="1"/>
          <p:nvPr/>
        </p:nvSpPr>
        <p:spPr>
          <a:xfrm>
            <a:off x="1783450" y="4701275"/>
            <a:ext cx="5047200" cy="700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Diagnosis is initiated with a physical exam specifically evaluating the mouth, airway, chest, and abdomen.</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Careful inspection of the lips, palate, pharynx, and larynx is done.</a:t>
            </a:r>
            <a:endParaRPr sz="1300">
              <a:solidFill>
                <a:schemeClr val="dk1"/>
              </a:solidFill>
              <a:latin typeface="Mada"/>
              <a:ea typeface="Mada"/>
              <a:cs typeface="Mada"/>
              <a:sym typeface="Mada"/>
            </a:endParaRPr>
          </a:p>
          <a:p>
            <a:pPr indent="0" lvl="0" marL="457200" rtl="0" algn="l">
              <a:spcBef>
                <a:spcPts val="0"/>
              </a:spcBef>
              <a:spcAft>
                <a:spcPts val="0"/>
              </a:spcAft>
              <a:buNone/>
            </a:pPr>
            <a:r>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abdomen is examined for signs of perforation.</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Early endoscopy is </a:t>
            </a:r>
            <a:r>
              <a:rPr b="1" lang="en-GB" sz="1300">
                <a:solidFill>
                  <a:schemeClr val="dk1"/>
                </a:solidFill>
                <a:latin typeface="Mada"/>
                <a:ea typeface="Mada"/>
                <a:cs typeface="Mada"/>
                <a:sym typeface="Mada"/>
              </a:rPr>
              <a:t>recommended 12 to 24 hrs after </a:t>
            </a:r>
            <a:r>
              <a:rPr lang="en-GB" sz="1300">
                <a:solidFill>
                  <a:schemeClr val="dk1"/>
                </a:solidFill>
                <a:latin typeface="Mada"/>
                <a:ea typeface="Mada"/>
                <a:cs typeface="Mada"/>
                <a:sym typeface="Mada"/>
              </a:rPr>
              <a:t>ingestion to identify the grade of the burn.</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Serial chest and abdominal radiographs are indicated to follow patients with questionable chest and abdominal exams.</a:t>
            </a:r>
            <a:endParaRPr sz="1300">
              <a:solidFill>
                <a:schemeClr val="dk1"/>
              </a:solidFill>
              <a:latin typeface="Mada"/>
              <a:ea typeface="Mada"/>
              <a:cs typeface="Mada"/>
              <a:sym typeface="Mada"/>
            </a:endParaRPr>
          </a:p>
          <a:p>
            <a:pPr indent="0" lvl="0" marL="457200" rtl="0" algn="l">
              <a:spcBef>
                <a:spcPts val="0"/>
              </a:spcBef>
              <a:spcAft>
                <a:spcPts val="0"/>
              </a:spcAft>
              <a:buNone/>
            </a:pPr>
            <a:r>
              <a:t/>
            </a:r>
            <a:endParaRPr sz="1300">
              <a:solidFill>
                <a:schemeClr val="dk1"/>
              </a:solidFill>
              <a:latin typeface="Mada"/>
              <a:ea typeface="Mada"/>
              <a:cs typeface="Mada"/>
              <a:sym typeface="Mada"/>
            </a:endParaRPr>
          </a:p>
        </p:txBody>
      </p:sp>
      <p:sp>
        <p:nvSpPr>
          <p:cNvPr id="2126" name="Google Shape;2126;p77"/>
          <p:cNvSpPr txBox="1"/>
          <p:nvPr/>
        </p:nvSpPr>
        <p:spPr>
          <a:xfrm>
            <a:off x="218946" y="3095467"/>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Clinical</a:t>
            </a:r>
            <a:endParaRPr b="1">
              <a:solidFill>
                <a:srgbClr val="006D77"/>
              </a:solidFill>
              <a:latin typeface="Mada"/>
              <a:ea typeface="Mada"/>
              <a:cs typeface="Mada"/>
              <a:sym typeface="Mada"/>
            </a:endParaRPr>
          </a:p>
          <a:p>
            <a:pPr indent="0" lvl="0" marL="0" rtl="0" algn="ctr">
              <a:spcBef>
                <a:spcPts val="0"/>
              </a:spcBef>
              <a:spcAft>
                <a:spcPts val="0"/>
              </a:spcAft>
              <a:buNone/>
            </a:pPr>
            <a:r>
              <a:rPr b="1" lang="en-GB">
                <a:solidFill>
                  <a:srgbClr val="006D77"/>
                </a:solidFill>
                <a:latin typeface="Mada"/>
                <a:ea typeface="Mada"/>
                <a:cs typeface="Mada"/>
                <a:sym typeface="Mada"/>
              </a:rPr>
              <a:t>Feature</a:t>
            </a:r>
            <a:endParaRPr b="1">
              <a:solidFill>
                <a:srgbClr val="006D77"/>
              </a:solidFill>
              <a:latin typeface="Mada"/>
              <a:ea typeface="Mada"/>
              <a:cs typeface="Mada"/>
              <a:sym typeface="Mada"/>
            </a:endParaRPr>
          </a:p>
        </p:txBody>
      </p:sp>
      <p:grpSp>
        <p:nvGrpSpPr>
          <p:cNvPr id="2127" name="Google Shape;2127;p77"/>
          <p:cNvGrpSpPr/>
          <p:nvPr/>
        </p:nvGrpSpPr>
        <p:grpSpPr>
          <a:xfrm>
            <a:off x="574116" y="2147516"/>
            <a:ext cx="893400" cy="459195"/>
            <a:chOff x="3969900" y="337650"/>
            <a:chExt cx="608500" cy="312675"/>
          </a:xfrm>
        </p:grpSpPr>
        <p:sp>
          <p:nvSpPr>
            <p:cNvPr id="2128" name="Google Shape;2128;p77"/>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77"/>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77"/>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77"/>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77"/>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33" name="Google Shape;2133;p77"/>
          <p:cNvCxnSpPr/>
          <p:nvPr/>
        </p:nvCxnSpPr>
        <p:spPr>
          <a:xfrm>
            <a:off x="1625125" y="2342125"/>
            <a:ext cx="0" cy="762000"/>
          </a:xfrm>
          <a:prstGeom prst="straightConnector1">
            <a:avLst/>
          </a:prstGeom>
          <a:noFill/>
          <a:ln cap="flat" cmpd="sng" w="9525">
            <a:solidFill>
              <a:srgbClr val="B7B7B7"/>
            </a:solidFill>
            <a:prstDash val="solid"/>
            <a:round/>
            <a:headEnd len="med" w="med" type="none"/>
            <a:tailEnd len="med" w="med" type="none"/>
          </a:ln>
        </p:spPr>
      </p:cxnSp>
      <p:pic>
        <p:nvPicPr>
          <p:cNvPr id="2134" name="Google Shape;2134;p77"/>
          <p:cNvPicPr preferRelativeResize="0"/>
          <p:nvPr/>
        </p:nvPicPr>
        <p:blipFill>
          <a:blip r:embed="rId3">
            <a:alphaModFix/>
          </a:blip>
          <a:stretch>
            <a:fillRect/>
          </a:stretch>
        </p:blipFill>
        <p:spPr>
          <a:xfrm>
            <a:off x="772562" y="2410239"/>
            <a:ext cx="467174" cy="467148"/>
          </a:xfrm>
          <a:prstGeom prst="rect">
            <a:avLst/>
          </a:prstGeom>
          <a:noFill/>
          <a:ln>
            <a:noFill/>
          </a:ln>
        </p:spPr>
      </p:pic>
      <p:sp>
        <p:nvSpPr>
          <p:cNvPr id="2135" name="Google Shape;2135;p77"/>
          <p:cNvSpPr txBox="1"/>
          <p:nvPr/>
        </p:nvSpPr>
        <p:spPr>
          <a:xfrm>
            <a:off x="218937" y="5790652"/>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Diagnosis</a:t>
            </a:r>
            <a:endParaRPr>
              <a:solidFill>
                <a:srgbClr val="006D77"/>
              </a:solidFill>
              <a:latin typeface="Mada"/>
              <a:ea typeface="Mada"/>
              <a:cs typeface="Mada"/>
              <a:sym typeface="Mada"/>
            </a:endParaRPr>
          </a:p>
        </p:txBody>
      </p:sp>
      <p:grpSp>
        <p:nvGrpSpPr>
          <p:cNvPr id="2136" name="Google Shape;2136;p77"/>
          <p:cNvGrpSpPr/>
          <p:nvPr/>
        </p:nvGrpSpPr>
        <p:grpSpPr>
          <a:xfrm>
            <a:off x="574108" y="5147502"/>
            <a:ext cx="893400" cy="459195"/>
            <a:chOff x="3969900" y="337650"/>
            <a:chExt cx="608500" cy="312675"/>
          </a:xfrm>
        </p:grpSpPr>
        <p:sp>
          <p:nvSpPr>
            <p:cNvPr id="2137" name="Google Shape;2137;p77"/>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77"/>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77"/>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77"/>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77"/>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42" name="Google Shape;2142;p77"/>
          <p:cNvCxnSpPr/>
          <p:nvPr/>
        </p:nvCxnSpPr>
        <p:spPr>
          <a:xfrm>
            <a:off x="1683056" y="5231886"/>
            <a:ext cx="0" cy="762000"/>
          </a:xfrm>
          <a:prstGeom prst="straightConnector1">
            <a:avLst/>
          </a:prstGeom>
          <a:noFill/>
          <a:ln cap="flat" cmpd="sng" w="9525">
            <a:solidFill>
              <a:srgbClr val="B7B7B7"/>
            </a:solidFill>
            <a:prstDash val="solid"/>
            <a:round/>
            <a:headEnd len="med" w="med" type="none"/>
            <a:tailEnd len="med" w="med" type="none"/>
          </a:ln>
        </p:spPr>
      </p:cxnSp>
      <p:pic>
        <p:nvPicPr>
          <p:cNvPr id="2143" name="Google Shape;2143;p77"/>
          <p:cNvPicPr preferRelativeResize="0"/>
          <p:nvPr/>
        </p:nvPicPr>
        <p:blipFill rotWithShape="1">
          <a:blip r:embed="rId4">
            <a:alphaModFix/>
          </a:blip>
          <a:srcRect b="0" l="0" r="0" t="0"/>
          <a:stretch/>
        </p:blipFill>
        <p:spPr>
          <a:xfrm>
            <a:off x="800566" y="5354261"/>
            <a:ext cx="421426" cy="421426"/>
          </a:xfrm>
          <a:prstGeom prst="rect">
            <a:avLst/>
          </a:prstGeom>
          <a:noFill/>
          <a:ln>
            <a:noFill/>
          </a:ln>
        </p:spPr>
      </p:pic>
      <p:sp>
        <p:nvSpPr>
          <p:cNvPr id="2144" name="Google Shape;2144;p77"/>
          <p:cNvSpPr txBox="1"/>
          <p:nvPr/>
        </p:nvSpPr>
        <p:spPr>
          <a:xfrm>
            <a:off x="1797400" y="7351000"/>
            <a:ext cx="5047200" cy="26463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Management of the </a:t>
            </a:r>
            <a:r>
              <a:rPr b="1" i="0" lang="en-GB" sz="1300" u="none" cap="none" strike="noStrike">
                <a:solidFill>
                  <a:schemeClr val="dk1"/>
                </a:solidFill>
                <a:latin typeface="Mada"/>
                <a:ea typeface="Mada"/>
                <a:cs typeface="Mada"/>
                <a:sym typeface="Mada"/>
              </a:rPr>
              <a:t>acute phase</a:t>
            </a:r>
            <a:r>
              <a:rPr i="0" lang="en-GB" sz="1300" u="none" cap="none" strike="noStrike">
                <a:solidFill>
                  <a:schemeClr val="dk1"/>
                </a:solidFill>
                <a:latin typeface="Mada"/>
                <a:ea typeface="Mada"/>
                <a:cs typeface="Mada"/>
                <a:sym typeface="Mada"/>
              </a:rPr>
              <a:t> is aimed at limiting and identifying the extent of the injury.</a:t>
            </a:r>
            <a:endParaRPr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None/>
            </a:pPr>
            <a:r>
              <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It begins with </a:t>
            </a:r>
            <a:r>
              <a:rPr b="1" i="0" lang="en-GB" sz="1300" u="none" cap="none" strike="noStrike">
                <a:solidFill>
                  <a:schemeClr val="dk1"/>
                </a:solidFill>
                <a:latin typeface="Mada"/>
                <a:ea typeface="Mada"/>
                <a:cs typeface="Mada"/>
                <a:sym typeface="Mada"/>
              </a:rPr>
              <a:t>neutralization of the ingested substance.</a:t>
            </a:r>
            <a:endParaRPr b="1"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Alkalis (including lye) are neutralized with half-strength vinegar or citrus juice.</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Acids are neutralized with milk, egg whites, or antacids.</a:t>
            </a:r>
            <a:endParaRPr i="0" sz="1300" u="none" cap="none" strike="noStrike">
              <a:solidFill>
                <a:schemeClr val="dk1"/>
              </a:solidFill>
              <a:latin typeface="Mada"/>
              <a:ea typeface="Mada"/>
              <a:cs typeface="Mada"/>
              <a:sym typeface="Mada"/>
            </a:endParaRPr>
          </a:p>
          <a:p>
            <a:pPr indent="0" lvl="0" marL="457200" marR="0" rtl="0" algn="l">
              <a:lnSpc>
                <a:spcPct val="100000"/>
              </a:lnSpc>
              <a:spcBef>
                <a:spcPts val="0"/>
              </a:spcBef>
              <a:spcAft>
                <a:spcPts val="0"/>
              </a:spcAft>
              <a:buNone/>
            </a:pPr>
            <a:r>
              <a:t/>
            </a:r>
            <a:endParaRPr sz="1300">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Emetics and sodium bicarbonate need to be avoided because they can increase the chance of perforation.</a:t>
            </a:r>
            <a:endParaRPr i="0" sz="1300" u="none" cap="none" strike="noStrike">
              <a:solidFill>
                <a:schemeClr val="dk1"/>
              </a:solidFill>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Depends on the types of burns, There treatment will be as follow:</a:t>
            </a:r>
            <a:endParaRPr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None/>
            </a:pPr>
            <a:r>
              <a:t/>
            </a:r>
            <a:endParaRPr i="0" sz="1300" u="none" cap="none" strike="noStrike">
              <a:solidFill>
                <a:srgbClr val="000000"/>
              </a:solidFill>
              <a:latin typeface="Mada"/>
              <a:ea typeface="Mada"/>
              <a:cs typeface="Mada"/>
              <a:sym typeface="Mada"/>
            </a:endParaRPr>
          </a:p>
        </p:txBody>
      </p:sp>
      <p:sp>
        <p:nvSpPr>
          <p:cNvPr id="2145" name="Google Shape;2145;p77"/>
          <p:cNvSpPr txBox="1"/>
          <p:nvPr/>
        </p:nvSpPr>
        <p:spPr>
          <a:xfrm>
            <a:off x="233621" y="8596167"/>
            <a:ext cx="1574400" cy="366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Mada"/>
                <a:ea typeface="Mada"/>
                <a:cs typeface="Mada"/>
                <a:sym typeface="Mada"/>
              </a:rPr>
              <a:t>Treatment</a:t>
            </a:r>
            <a:endParaRPr b="1">
              <a:solidFill>
                <a:srgbClr val="006D77"/>
              </a:solidFill>
              <a:latin typeface="Mada"/>
              <a:ea typeface="Mada"/>
              <a:cs typeface="Mada"/>
              <a:sym typeface="Mada"/>
            </a:endParaRPr>
          </a:p>
        </p:txBody>
      </p:sp>
      <p:grpSp>
        <p:nvGrpSpPr>
          <p:cNvPr id="2146" name="Google Shape;2146;p77"/>
          <p:cNvGrpSpPr/>
          <p:nvPr/>
        </p:nvGrpSpPr>
        <p:grpSpPr>
          <a:xfrm>
            <a:off x="588791" y="7876816"/>
            <a:ext cx="893400" cy="459195"/>
            <a:chOff x="3969900" y="337650"/>
            <a:chExt cx="608500" cy="312675"/>
          </a:xfrm>
        </p:grpSpPr>
        <p:sp>
          <p:nvSpPr>
            <p:cNvPr id="2147" name="Google Shape;2147;p77"/>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77"/>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77"/>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77"/>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77"/>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152" name="Google Shape;2152;p77"/>
          <p:cNvCxnSpPr/>
          <p:nvPr/>
        </p:nvCxnSpPr>
        <p:spPr>
          <a:xfrm>
            <a:off x="1639800" y="8071425"/>
            <a:ext cx="0" cy="762000"/>
          </a:xfrm>
          <a:prstGeom prst="straightConnector1">
            <a:avLst/>
          </a:prstGeom>
          <a:noFill/>
          <a:ln cap="flat" cmpd="sng" w="9525">
            <a:solidFill>
              <a:srgbClr val="B7B7B7"/>
            </a:solidFill>
            <a:prstDash val="solid"/>
            <a:round/>
            <a:headEnd len="med" w="med" type="none"/>
            <a:tailEnd len="med" w="med" type="none"/>
          </a:ln>
        </p:spPr>
      </p:cxnSp>
      <p:pic>
        <p:nvPicPr>
          <p:cNvPr id="2153" name="Google Shape;2153;p77"/>
          <p:cNvPicPr preferRelativeResize="0"/>
          <p:nvPr/>
        </p:nvPicPr>
        <p:blipFill>
          <a:blip r:embed="rId5">
            <a:alphaModFix/>
          </a:blip>
          <a:stretch>
            <a:fillRect/>
          </a:stretch>
        </p:blipFill>
        <p:spPr>
          <a:xfrm>
            <a:off x="823737" y="8102475"/>
            <a:ext cx="423549" cy="4235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1"/>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51"/>
          <p:cNvSpPr txBox="1"/>
          <p:nvPr/>
        </p:nvSpPr>
        <p:spPr>
          <a:xfrm>
            <a:off x="155157" y="304121"/>
            <a:ext cx="72783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rgbClr val="006D77"/>
                </a:solidFill>
                <a:latin typeface="Lora"/>
                <a:ea typeface="Lora"/>
                <a:cs typeface="Lora"/>
                <a:sym typeface="Lora"/>
              </a:rPr>
              <a:t>General signs &amp; symptoms</a:t>
            </a:r>
            <a:endParaRPr b="1" i="0" sz="2200" u="none" cap="none" strike="noStrike">
              <a:solidFill>
                <a:srgbClr val="006D77"/>
              </a:solidFill>
              <a:latin typeface="Lora"/>
              <a:ea typeface="Lora"/>
              <a:cs typeface="Lora"/>
              <a:sym typeface="Lora"/>
            </a:endParaRPr>
          </a:p>
        </p:txBody>
      </p:sp>
      <p:cxnSp>
        <p:nvCxnSpPr>
          <p:cNvPr id="243" name="Google Shape;243;p51"/>
          <p:cNvCxnSpPr/>
          <p:nvPr/>
        </p:nvCxnSpPr>
        <p:spPr>
          <a:xfrm>
            <a:off x="2505600" y="830025"/>
            <a:ext cx="2366400" cy="0"/>
          </a:xfrm>
          <a:prstGeom prst="straightConnector1">
            <a:avLst/>
          </a:prstGeom>
          <a:noFill/>
          <a:ln cap="flat" cmpd="sng" w="19050">
            <a:solidFill>
              <a:srgbClr val="83C5BE"/>
            </a:solidFill>
            <a:prstDash val="solid"/>
            <a:round/>
            <a:headEnd len="med" w="med" type="oval"/>
            <a:tailEnd len="med" w="med" type="oval"/>
          </a:ln>
        </p:spPr>
      </p:cxnSp>
      <p:cxnSp>
        <p:nvCxnSpPr>
          <p:cNvPr id="244" name="Google Shape;244;p51"/>
          <p:cNvCxnSpPr/>
          <p:nvPr/>
        </p:nvCxnSpPr>
        <p:spPr>
          <a:xfrm>
            <a:off x="582991" y="1860154"/>
            <a:ext cx="0" cy="3220200"/>
          </a:xfrm>
          <a:prstGeom prst="straightConnector1">
            <a:avLst/>
          </a:prstGeom>
          <a:noFill/>
          <a:ln cap="flat" cmpd="sng" w="28575">
            <a:solidFill>
              <a:srgbClr val="FFDDD2"/>
            </a:solidFill>
            <a:prstDash val="solid"/>
            <a:round/>
            <a:headEnd len="sm" w="sm" type="none"/>
            <a:tailEnd len="sm" w="sm" type="none"/>
          </a:ln>
        </p:spPr>
      </p:cxnSp>
      <p:sp>
        <p:nvSpPr>
          <p:cNvPr id="245" name="Google Shape;245;p51"/>
          <p:cNvSpPr/>
          <p:nvPr/>
        </p:nvSpPr>
        <p:spPr>
          <a:xfrm rot="-5400000">
            <a:off x="774763" y="1668160"/>
            <a:ext cx="247408"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51"/>
          <p:cNvSpPr txBox="1"/>
          <p:nvPr/>
        </p:nvSpPr>
        <p:spPr>
          <a:xfrm>
            <a:off x="637539" y="1761679"/>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01</a:t>
            </a:r>
            <a:endParaRPr b="1" i="0" sz="1400" u="none" cap="none" strike="noStrike">
              <a:solidFill>
                <a:srgbClr val="E29578"/>
              </a:solidFill>
              <a:latin typeface="Playfair Display"/>
              <a:ea typeface="Playfair Display"/>
              <a:cs typeface="Playfair Display"/>
              <a:sym typeface="Playfair Display"/>
            </a:endParaRPr>
          </a:p>
        </p:txBody>
      </p:sp>
      <p:sp>
        <p:nvSpPr>
          <p:cNvPr id="247" name="Google Shape;247;p51"/>
          <p:cNvSpPr/>
          <p:nvPr/>
        </p:nvSpPr>
        <p:spPr>
          <a:xfrm rot="-5400000">
            <a:off x="774763" y="2277779"/>
            <a:ext cx="247408"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51"/>
          <p:cNvSpPr txBox="1"/>
          <p:nvPr/>
        </p:nvSpPr>
        <p:spPr>
          <a:xfrm>
            <a:off x="637539" y="2371297"/>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02</a:t>
            </a:r>
            <a:endParaRPr b="1" i="0" sz="1400" u="none" cap="none" strike="noStrike">
              <a:solidFill>
                <a:srgbClr val="E29578"/>
              </a:solidFill>
              <a:latin typeface="Playfair Display"/>
              <a:ea typeface="Playfair Display"/>
              <a:cs typeface="Playfair Display"/>
              <a:sym typeface="Playfair Display"/>
            </a:endParaRPr>
          </a:p>
        </p:txBody>
      </p:sp>
      <p:sp>
        <p:nvSpPr>
          <p:cNvPr id="249" name="Google Shape;249;p51"/>
          <p:cNvSpPr/>
          <p:nvPr/>
        </p:nvSpPr>
        <p:spPr>
          <a:xfrm rot="-5400000">
            <a:off x="774763" y="2887397"/>
            <a:ext cx="247408"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51"/>
          <p:cNvSpPr txBox="1"/>
          <p:nvPr/>
        </p:nvSpPr>
        <p:spPr>
          <a:xfrm>
            <a:off x="637539" y="2980916"/>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03</a:t>
            </a:r>
            <a:endParaRPr b="1" i="0" sz="1400" u="none" cap="none" strike="noStrike">
              <a:solidFill>
                <a:srgbClr val="E29578"/>
              </a:solidFill>
              <a:latin typeface="Playfair Display"/>
              <a:ea typeface="Playfair Display"/>
              <a:cs typeface="Playfair Display"/>
              <a:sym typeface="Playfair Display"/>
            </a:endParaRPr>
          </a:p>
        </p:txBody>
      </p:sp>
      <p:sp>
        <p:nvSpPr>
          <p:cNvPr id="251" name="Google Shape;251;p51"/>
          <p:cNvSpPr/>
          <p:nvPr/>
        </p:nvSpPr>
        <p:spPr>
          <a:xfrm rot="-5400000">
            <a:off x="774763" y="3420813"/>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1"/>
          <p:cNvSpPr txBox="1"/>
          <p:nvPr/>
        </p:nvSpPr>
        <p:spPr>
          <a:xfrm>
            <a:off x="637539" y="3514332"/>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04</a:t>
            </a:r>
            <a:endParaRPr b="1" i="0" sz="1400" u="none" cap="none" strike="noStrike">
              <a:solidFill>
                <a:srgbClr val="E29578"/>
              </a:solidFill>
              <a:latin typeface="Playfair Display"/>
              <a:ea typeface="Playfair Display"/>
              <a:cs typeface="Playfair Display"/>
              <a:sym typeface="Playfair Display"/>
            </a:endParaRPr>
          </a:p>
        </p:txBody>
      </p:sp>
      <p:sp>
        <p:nvSpPr>
          <p:cNvPr id="253" name="Google Shape;253;p51"/>
          <p:cNvSpPr txBox="1"/>
          <p:nvPr/>
        </p:nvSpPr>
        <p:spPr>
          <a:xfrm>
            <a:off x="1136450" y="1707751"/>
            <a:ext cx="56691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b="1" lang="en-GB" sz="1300">
                <a:solidFill>
                  <a:srgbClr val="0B5394"/>
                </a:solidFill>
                <a:latin typeface="Mada"/>
                <a:ea typeface="Mada"/>
                <a:cs typeface="Mada"/>
                <a:sym typeface="Mada"/>
              </a:rPr>
              <a:t>Dysphagia</a:t>
            </a:r>
            <a:r>
              <a:rPr lang="en-GB" sz="1300">
                <a:solidFill>
                  <a:srgbClr val="0B5394"/>
                </a:solidFill>
                <a:latin typeface="Mada"/>
                <a:ea typeface="Mada"/>
                <a:cs typeface="Mada"/>
                <a:sym typeface="Mada"/>
              </a:rPr>
              <a:t>: difficulty swallowing</a:t>
            </a:r>
            <a:endParaRPr sz="1300">
              <a:solidFill>
                <a:srgbClr val="0B5394"/>
              </a:solidFill>
              <a:latin typeface="Mada"/>
              <a:ea typeface="Mada"/>
              <a:cs typeface="Mada"/>
              <a:sym typeface="Mada"/>
            </a:endParaRPr>
          </a:p>
          <a:p>
            <a:pPr indent="-311150" lvl="0" marL="457200" rtl="0" algn="l">
              <a:spcBef>
                <a:spcPts val="0"/>
              </a:spcBef>
              <a:spcAft>
                <a:spcPts val="0"/>
              </a:spcAft>
              <a:buClr>
                <a:srgbClr val="0B5394"/>
              </a:buClr>
              <a:buSzPts val="1300"/>
              <a:buFont typeface="Mada"/>
              <a:buChar char="●"/>
            </a:pPr>
            <a:r>
              <a:rPr b="1" lang="en-GB" sz="1300">
                <a:solidFill>
                  <a:srgbClr val="0B5394"/>
                </a:solidFill>
                <a:latin typeface="Mada"/>
                <a:ea typeface="Mada"/>
                <a:cs typeface="Mada"/>
                <a:sym typeface="Mada"/>
              </a:rPr>
              <a:t>Odynophagia:</a:t>
            </a:r>
            <a:r>
              <a:rPr lang="en-GB" sz="1300">
                <a:solidFill>
                  <a:srgbClr val="0B5394"/>
                </a:solidFill>
                <a:latin typeface="Mada"/>
                <a:ea typeface="Mada"/>
                <a:cs typeface="Mada"/>
                <a:sym typeface="Mada"/>
              </a:rPr>
              <a:t> Pain on swallowing.</a:t>
            </a:r>
            <a:endParaRPr sz="1300">
              <a:solidFill>
                <a:srgbClr val="0B5394"/>
              </a:solidFill>
              <a:latin typeface="Mada"/>
              <a:ea typeface="Mada"/>
              <a:cs typeface="Mada"/>
              <a:sym typeface="Mada"/>
            </a:endParaRPr>
          </a:p>
        </p:txBody>
      </p:sp>
      <p:sp>
        <p:nvSpPr>
          <p:cNvPr id="254" name="Google Shape;254;p51"/>
          <p:cNvSpPr txBox="1"/>
          <p:nvPr/>
        </p:nvSpPr>
        <p:spPr>
          <a:xfrm>
            <a:off x="1136456" y="2974025"/>
            <a:ext cx="53895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300">
                <a:solidFill>
                  <a:srgbClr val="0B5394"/>
                </a:solidFill>
                <a:latin typeface="Mada"/>
                <a:ea typeface="Mada"/>
                <a:cs typeface="Mada"/>
                <a:sym typeface="Mada"/>
              </a:rPr>
              <a:t>Both dysphagia and odynophagia will cause weight loss if symptoms persist for more than a few days</a:t>
            </a:r>
            <a:endParaRPr b="0" i="0" sz="1300" u="none" cap="none" strike="noStrike">
              <a:solidFill>
                <a:srgbClr val="0B5394"/>
              </a:solidFill>
              <a:latin typeface="Mada"/>
              <a:ea typeface="Mada"/>
              <a:cs typeface="Mada"/>
              <a:sym typeface="Mada"/>
            </a:endParaRPr>
          </a:p>
        </p:txBody>
      </p:sp>
      <p:sp>
        <p:nvSpPr>
          <p:cNvPr id="255" name="Google Shape;255;p51"/>
          <p:cNvSpPr txBox="1"/>
          <p:nvPr/>
        </p:nvSpPr>
        <p:spPr>
          <a:xfrm>
            <a:off x="1136441" y="3514414"/>
            <a:ext cx="54957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300">
                <a:solidFill>
                  <a:srgbClr val="0B5394"/>
                </a:solidFill>
                <a:latin typeface="Mada"/>
                <a:ea typeface="Mada"/>
                <a:cs typeface="Mada"/>
                <a:sym typeface="Mada"/>
              </a:rPr>
              <a:t>Dysphagia can be classified as oropharyngeal or esophageal. </a:t>
            </a:r>
            <a:endParaRPr i="0" sz="1300" u="none" cap="none" strike="noStrike">
              <a:solidFill>
                <a:srgbClr val="0B5394"/>
              </a:solidFill>
              <a:latin typeface="Mada"/>
              <a:ea typeface="Mada"/>
              <a:cs typeface="Mada"/>
              <a:sym typeface="Mada"/>
            </a:endParaRPr>
          </a:p>
        </p:txBody>
      </p:sp>
      <p:grpSp>
        <p:nvGrpSpPr>
          <p:cNvPr id="256" name="Google Shape;256;p51"/>
          <p:cNvGrpSpPr/>
          <p:nvPr/>
        </p:nvGrpSpPr>
        <p:grpSpPr>
          <a:xfrm>
            <a:off x="323344" y="1113590"/>
            <a:ext cx="467181" cy="476434"/>
            <a:chOff x="2410712" y="2415450"/>
            <a:chExt cx="312600" cy="312600"/>
          </a:xfrm>
        </p:grpSpPr>
        <p:sp>
          <p:nvSpPr>
            <p:cNvPr id="257" name="Google Shape;257;p5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5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51"/>
          <p:cNvSpPr txBox="1"/>
          <p:nvPr/>
        </p:nvSpPr>
        <p:spPr>
          <a:xfrm>
            <a:off x="780625" y="1140225"/>
            <a:ext cx="5495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Symptoms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
        <p:nvSpPr>
          <p:cNvPr id="260" name="Google Shape;260;p51"/>
          <p:cNvSpPr/>
          <p:nvPr/>
        </p:nvSpPr>
        <p:spPr>
          <a:xfrm rot="-5400000">
            <a:off x="766709" y="4014535"/>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51"/>
          <p:cNvSpPr txBox="1"/>
          <p:nvPr/>
        </p:nvSpPr>
        <p:spPr>
          <a:xfrm>
            <a:off x="629485" y="4108054"/>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01</a:t>
            </a:r>
            <a:endParaRPr b="1" i="0" sz="1400" u="none" cap="none" strike="noStrike">
              <a:solidFill>
                <a:srgbClr val="E29578"/>
              </a:solidFill>
              <a:latin typeface="Playfair Display"/>
              <a:ea typeface="Playfair Display"/>
              <a:cs typeface="Playfair Display"/>
              <a:sym typeface="Playfair Display"/>
            </a:endParaRPr>
          </a:p>
        </p:txBody>
      </p:sp>
      <p:sp>
        <p:nvSpPr>
          <p:cNvPr id="262" name="Google Shape;262;p51"/>
          <p:cNvSpPr/>
          <p:nvPr/>
        </p:nvSpPr>
        <p:spPr>
          <a:xfrm rot="-5400000">
            <a:off x="766709" y="4624154"/>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51"/>
          <p:cNvSpPr txBox="1"/>
          <p:nvPr/>
        </p:nvSpPr>
        <p:spPr>
          <a:xfrm>
            <a:off x="629485" y="4717672"/>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02</a:t>
            </a:r>
            <a:endParaRPr b="1" i="0" sz="1400" u="none" cap="none" strike="noStrike">
              <a:solidFill>
                <a:srgbClr val="E29578"/>
              </a:solidFill>
              <a:latin typeface="Playfair Display"/>
              <a:ea typeface="Playfair Display"/>
              <a:cs typeface="Playfair Display"/>
              <a:sym typeface="Playfair Display"/>
            </a:endParaRPr>
          </a:p>
        </p:txBody>
      </p:sp>
      <p:sp>
        <p:nvSpPr>
          <p:cNvPr id="264" name="Google Shape;264;p51"/>
          <p:cNvSpPr txBox="1"/>
          <p:nvPr/>
        </p:nvSpPr>
        <p:spPr>
          <a:xfrm>
            <a:off x="1128400" y="3921600"/>
            <a:ext cx="53895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300">
                <a:solidFill>
                  <a:srgbClr val="0B5394"/>
                </a:solidFill>
                <a:latin typeface="Mada"/>
                <a:ea typeface="Mada"/>
                <a:cs typeface="Mada"/>
                <a:sym typeface="Mada"/>
              </a:rPr>
              <a:t>Oropharyngeal dysphagia is caused by muscular and neurologic disorders, such as stroke, Parkinson, ALS, NG, Muscular dystrophy, or Zenker’s diverticulum. </a:t>
            </a:r>
            <a:endParaRPr b="0" i="0" sz="1300" u="none" cap="none" strike="noStrike">
              <a:solidFill>
                <a:schemeClr val="dk1"/>
              </a:solidFill>
              <a:latin typeface="Mada"/>
              <a:ea typeface="Mada"/>
              <a:cs typeface="Mada"/>
              <a:sym typeface="Mada"/>
            </a:endParaRPr>
          </a:p>
        </p:txBody>
      </p:sp>
      <p:sp>
        <p:nvSpPr>
          <p:cNvPr id="265" name="Google Shape;265;p51"/>
          <p:cNvSpPr txBox="1"/>
          <p:nvPr/>
        </p:nvSpPr>
        <p:spPr>
          <a:xfrm>
            <a:off x="1128400" y="4659400"/>
            <a:ext cx="53895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300">
                <a:solidFill>
                  <a:srgbClr val="0B5394"/>
                </a:solidFill>
                <a:latin typeface="Mada"/>
                <a:ea typeface="Mada"/>
                <a:cs typeface="Mada"/>
                <a:sym typeface="Mada"/>
              </a:rPr>
              <a:t>Patients with esophageal dysphagia report food “sticking” or discomfort in the retrosternal region.</a:t>
            </a:r>
            <a:endParaRPr sz="1300">
              <a:solidFill>
                <a:srgbClr val="0B5394"/>
              </a:solidFill>
              <a:latin typeface="Mada"/>
              <a:ea typeface="Mada"/>
              <a:cs typeface="Mada"/>
              <a:sym typeface="Mada"/>
            </a:endParaRPr>
          </a:p>
          <a:p>
            <a:pPr indent="-304800" lvl="0" marL="4572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To exclude differentials in dysphagia, it’s helpful to ask about:</a:t>
            </a:r>
            <a:endParaRPr sz="1200">
              <a:solidFill>
                <a:srgbClr val="0B5394"/>
              </a:solidFill>
              <a:latin typeface="Mada"/>
              <a:ea typeface="Mada"/>
              <a:cs typeface="Mada"/>
              <a:sym typeface="Mada"/>
            </a:endParaRPr>
          </a:p>
          <a:p>
            <a:pPr indent="-304800" lvl="1" marL="9144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Onset: Acute indicates foregin body. Chronic within weeks indicates malignancy</a:t>
            </a:r>
            <a:endParaRPr sz="1200">
              <a:solidFill>
                <a:srgbClr val="0B5394"/>
              </a:solidFill>
              <a:latin typeface="Mada"/>
              <a:ea typeface="Mada"/>
              <a:cs typeface="Mada"/>
              <a:sym typeface="Mada"/>
            </a:endParaRPr>
          </a:p>
          <a:p>
            <a:pPr indent="-304800" lvl="1" marL="9144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Site; those who feel the obstruction to be high may have a pharyngeal pouch</a:t>
            </a:r>
            <a:endParaRPr sz="1200">
              <a:solidFill>
                <a:srgbClr val="0B5394"/>
              </a:solidFill>
              <a:latin typeface="Mada"/>
              <a:ea typeface="Mada"/>
              <a:cs typeface="Mada"/>
              <a:sym typeface="Mada"/>
            </a:endParaRPr>
          </a:p>
          <a:p>
            <a:pPr indent="-304800" lvl="1" marL="914400" rtl="0" algn="l">
              <a:spcBef>
                <a:spcPts val="0"/>
              </a:spcBef>
              <a:spcAft>
                <a:spcPts val="0"/>
              </a:spcAft>
              <a:buClr>
                <a:srgbClr val="0B5394"/>
              </a:buClr>
              <a:buSzPts val="1200"/>
              <a:buFont typeface="Mada"/>
              <a:buChar char="○"/>
            </a:pPr>
            <a:r>
              <a:rPr lang="en-GB" sz="1200">
                <a:solidFill>
                  <a:srgbClr val="0B5394"/>
                </a:solidFill>
                <a:latin typeface="Mada"/>
                <a:ea typeface="Mada"/>
                <a:cs typeface="Mada"/>
                <a:sym typeface="Mada"/>
              </a:rPr>
              <a:t>Progression: Esophageal stricture(Progressive), Motility disorders (Intermittent)</a:t>
            </a:r>
            <a:endParaRPr sz="1300">
              <a:solidFill>
                <a:srgbClr val="0B5394"/>
              </a:solidFill>
              <a:latin typeface="Mada"/>
              <a:ea typeface="Mada"/>
              <a:cs typeface="Mada"/>
              <a:sym typeface="Mada"/>
            </a:endParaRPr>
          </a:p>
          <a:p>
            <a:pPr indent="0" lvl="0" marL="0" rtl="0" algn="l">
              <a:spcBef>
                <a:spcPts val="0"/>
              </a:spcBef>
              <a:spcAft>
                <a:spcPts val="0"/>
              </a:spcAft>
              <a:buNone/>
            </a:pPr>
            <a:r>
              <a:t/>
            </a:r>
            <a:endParaRPr sz="1300">
              <a:solidFill>
                <a:srgbClr val="0B5394"/>
              </a:solidFill>
              <a:latin typeface="Mada"/>
              <a:ea typeface="Mada"/>
              <a:cs typeface="Mada"/>
              <a:sym typeface="Mada"/>
            </a:endParaRPr>
          </a:p>
        </p:txBody>
      </p:sp>
      <p:pic>
        <p:nvPicPr>
          <p:cNvPr id="266" name="Google Shape;266;p51"/>
          <p:cNvPicPr preferRelativeResize="0"/>
          <p:nvPr/>
        </p:nvPicPr>
        <p:blipFill>
          <a:blip r:embed="rId3">
            <a:alphaModFix/>
          </a:blip>
          <a:stretch>
            <a:fillRect/>
          </a:stretch>
        </p:blipFill>
        <p:spPr>
          <a:xfrm>
            <a:off x="4259806" y="6459197"/>
            <a:ext cx="2016522" cy="1113600"/>
          </a:xfrm>
          <a:prstGeom prst="rect">
            <a:avLst/>
          </a:prstGeom>
          <a:noFill/>
          <a:ln>
            <a:noFill/>
          </a:ln>
        </p:spPr>
      </p:pic>
      <p:sp>
        <p:nvSpPr>
          <p:cNvPr id="267" name="Google Shape;267;p51"/>
          <p:cNvSpPr txBox="1"/>
          <p:nvPr/>
        </p:nvSpPr>
        <p:spPr>
          <a:xfrm>
            <a:off x="1135329" y="2228578"/>
            <a:ext cx="56691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b="1" lang="en-GB" sz="1300">
                <a:solidFill>
                  <a:srgbClr val="0B5394"/>
                </a:solidFill>
                <a:latin typeface="Mada"/>
                <a:ea typeface="Mada"/>
                <a:cs typeface="Mada"/>
                <a:sym typeface="Mada"/>
              </a:rPr>
              <a:t>Heartburn</a:t>
            </a:r>
            <a:r>
              <a:rPr b="1" lang="en-GB" sz="1300">
                <a:solidFill>
                  <a:srgbClr val="0B5394"/>
                </a:solidFill>
                <a:latin typeface="Mada"/>
                <a:ea typeface="Mada"/>
                <a:cs typeface="Mada"/>
                <a:sym typeface="Mada"/>
              </a:rPr>
              <a:t>:</a:t>
            </a:r>
            <a:r>
              <a:rPr lang="en-GB" sz="1300">
                <a:solidFill>
                  <a:srgbClr val="0B5394"/>
                </a:solidFill>
                <a:latin typeface="Mada"/>
                <a:ea typeface="Mada"/>
                <a:cs typeface="Mada"/>
                <a:sym typeface="Mada"/>
              </a:rPr>
              <a:t> </a:t>
            </a:r>
            <a:r>
              <a:rPr lang="en-GB" sz="1300">
                <a:solidFill>
                  <a:srgbClr val="0B5394"/>
                </a:solidFill>
                <a:latin typeface="Mada"/>
                <a:ea typeface="Mada"/>
                <a:cs typeface="Mada"/>
                <a:sym typeface="Mada"/>
              </a:rPr>
              <a:t>Retrosternal pain, usually associated with GERD</a:t>
            </a:r>
            <a:endParaRPr sz="1300">
              <a:solidFill>
                <a:srgbClr val="0B5394"/>
              </a:solidFill>
              <a:latin typeface="Mada"/>
              <a:ea typeface="Mada"/>
              <a:cs typeface="Mada"/>
              <a:sym typeface="Mada"/>
            </a:endParaRPr>
          </a:p>
          <a:p>
            <a:pPr indent="-311150" lvl="0" marL="457200" rtl="0" algn="l">
              <a:spcBef>
                <a:spcPts val="0"/>
              </a:spcBef>
              <a:spcAft>
                <a:spcPts val="0"/>
              </a:spcAft>
              <a:buClr>
                <a:srgbClr val="0B5394"/>
              </a:buClr>
              <a:buSzPts val="1300"/>
              <a:buFont typeface="Mada"/>
              <a:buChar char="●"/>
            </a:pPr>
            <a:r>
              <a:rPr b="1" lang="en-GB" sz="1300">
                <a:solidFill>
                  <a:srgbClr val="0B5394"/>
                </a:solidFill>
                <a:latin typeface="Mada"/>
                <a:ea typeface="Mada"/>
                <a:cs typeface="Mada"/>
                <a:sym typeface="Mada"/>
              </a:rPr>
              <a:t>Dyspepsia</a:t>
            </a:r>
            <a:r>
              <a:rPr b="1" lang="en-GB" sz="1300">
                <a:solidFill>
                  <a:srgbClr val="0B5394"/>
                </a:solidFill>
                <a:latin typeface="Mada"/>
                <a:ea typeface="Mada"/>
                <a:cs typeface="Mada"/>
                <a:sym typeface="Mada"/>
              </a:rPr>
              <a:t>:</a:t>
            </a:r>
            <a:r>
              <a:rPr lang="en-GB" sz="1300">
                <a:solidFill>
                  <a:srgbClr val="0B5394"/>
                </a:solidFill>
                <a:latin typeface="Mada"/>
                <a:ea typeface="Mada"/>
                <a:cs typeface="Mada"/>
                <a:sym typeface="Mada"/>
              </a:rPr>
              <a:t> </a:t>
            </a:r>
            <a:r>
              <a:rPr lang="en-GB" sz="1300">
                <a:solidFill>
                  <a:srgbClr val="0B5394"/>
                </a:solidFill>
                <a:latin typeface="Mada"/>
                <a:ea typeface="Mada"/>
                <a:cs typeface="Mada"/>
                <a:sym typeface="Mada"/>
              </a:rPr>
              <a:t>Dyspepsia is something of a ‘catch all’ term used to describe the symptoms of indigestion.</a:t>
            </a:r>
            <a:endParaRPr sz="1300">
              <a:solidFill>
                <a:srgbClr val="0B5394"/>
              </a:solidFill>
              <a:latin typeface="Mada"/>
              <a:ea typeface="Mada"/>
              <a:cs typeface="Mada"/>
              <a:sym typeface="Mada"/>
            </a:endParaRPr>
          </a:p>
          <a:p>
            <a:pPr indent="0" lvl="0" marL="0" rtl="0" algn="l">
              <a:spcBef>
                <a:spcPts val="0"/>
              </a:spcBef>
              <a:spcAft>
                <a:spcPts val="0"/>
              </a:spcAft>
              <a:buNone/>
            </a:pPr>
            <a:r>
              <a:t/>
            </a:r>
            <a:endParaRPr sz="1300">
              <a:solidFill>
                <a:srgbClr val="0B5394"/>
              </a:solidFill>
              <a:latin typeface="Mada"/>
              <a:ea typeface="Mada"/>
              <a:cs typeface="Mada"/>
              <a:sym typeface="Mada"/>
            </a:endParaRPr>
          </a:p>
        </p:txBody>
      </p:sp>
      <p:grpSp>
        <p:nvGrpSpPr>
          <p:cNvPr id="268" name="Google Shape;268;p51"/>
          <p:cNvGrpSpPr/>
          <p:nvPr/>
        </p:nvGrpSpPr>
        <p:grpSpPr>
          <a:xfrm>
            <a:off x="323344" y="7187340"/>
            <a:ext cx="467181" cy="476434"/>
            <a:chOff x="2410712" y="2415450"/>
            <a:chExt cx="312600" cy="312600"/>
          </a:xfrm>
        </p:grpSpPr>
        <p:sp>
          <p:nvSpPr>
            <p:cNvPr id="269" name="Google Shape;269;p5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51"/>
          <p:cNvSpPr txBox="1"/>
          <p:nvPr/>
        </p:nvSpPr>
        <p:spPr>
          <a:xfrm>
            <a:off x="780625" y="7213975"/>
            <a:ext cx="5495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Physical Examination (signs)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cxnSp>
        <p:nvCxnSpPr>
          <p:cNvPr id="272" name="Google Shape;272;p51"/>
          <p:cNvCxnSpPr/>
          <p:nvPr/>
        </p:nvCxnSpPr>
        <p:spPr>
          <a:xfrm>
            <a:off x="587241" y="7924922"/>
            <a:ext cx="2100" cy="2073600"/>
          </a:xfrm>
          <a:prstGeom prst="straightConnector1">
            <a:avLst/>
          </a:prstGeom>
          <a:noFill/>
          <a:ln cap="flat" cmpd="sng" w="28575">
            <a:solidFill>
              <a:srgbClr val="FFDDD2"/>
            </a:solidFill>
            <a:prstDash val="solid"/>
            <a:round/>
            <a:headEnd len="sm" w="sm" type="none"/>
            <a:tailEnd len="sm" w="sm" type="none"/>
          </a:ln>
        </p:spPr>
      </p:cxnSp>
      <p:sp>
        <p:nvSpPr>
          <p:cNvPr id="273" name="Google Shape;273;p51"/>
          <p:cNvSpPr/>
          <p:nvPr/>
        </p:nvSpPr>
        <p:spPr>
          <a:xfrm rot="-5400000">
            <a:off x="779013" y="7738660"/>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51"/>
          <p:cNvSpPr txBox="1"/>
          <p:nvPr/>
        </p:nvSpPr>
        <p:spPr>
          <a:xfrm>
            <a:off x="641789" y="7832179"/>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01</a:t>
            </a:r>
            <a:endParaRPr b="1" i="0" sz="1400" u="none" cap="none" strike="noStrike">
              <a:solidFill>
                <a:srgbClr val="E29578"/>
              </a:solidFill>
              <a:latin typeface="Playfair Display"/>
              <a:ea typeface="Playfair Display"/>
              <a:cs typeface="Playfair Display"/>
              <a:sym typeface="Playfair Display"/>
            </a:endParaRPr>
          </a:p>
        </p:txBody>
      </p:sp>
      <p:sp>
        <p:nvSpPr>
          <p:cNvPr id="275" name="Google Shape;275;p51"/>
          <p:cNvSpPr/>
          <p:nvPr/>
        </p:nvSpPr>
        <p:spPr>
          <a:xfrm rot="-5400000">
            <a:off x="779013" y="8348279"/>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51"/>
          <p:cNvSpPr txBox="1"/>
          <p:nvPr/>
        </p:nvSpPr>
        <p:spPr>
          <a:xfrm>
            <a:off x="641789" y="8441797"/>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02</a:t>
            </a:r>
            <a:endParaRPr b="1" i="0" sz="1400" u="none" cap="none" strike="noStrike">
              <a:solidFill>
                <a:srgbClr val="E29578"/>
              </a:solidFill>
              <a:latin typeface="Playfair Display"/>
              <a:ea typeface="Playfair Display"/>
              <a:cs typeface="Playfair Display"/>
              <a:sym typeface="Playfair Display"/>
            </a:endParaRPr>
          </a:p>
        </p:txBody>
      </p:sp>
      <p:sp>
        <p:nvSpPr>
          <p:cNvPr id="277" name="Google Shape;277;p51"/>
          <p:cNvSpPr/>
          <p:nvPr/>
        </p:nvSpPr>
        <p:spPr>
          <a:xfrm rot="-5400000">
            <a:off x="779013" y="8957897"/>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51"/>
          <p:cNvSpPr txBox="1"/>
          <p:nvPr/>
        </p:nvSpPr>
        <p:spPr>
          <a:xfrm>
            <a:off x="641789" y="9051416"/>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03</a:t>
            </a:r>
            <a:endParaRPr b="1" i="0" sz="1400" u="none" cap="none" strike="noStrike">
              <a:solidFill>
                <a:srgbClr val="E29578"/>
              </a:solidFill>
              <a:latin typeface="Playfair Display"/>
              <a:ea typeface="Playfair Display"/>
              <a:cs typeface="Playfair Display"/>
              <a:sym typeface="Playfair Display"/>
            </a:endParaRPr>
          </a:p>
        </p:txBody>
      </p:sp>
      <p:sp>
        <p:nvSpPr>
          <p:cNvPr id="279" name="Google Shape;279;p51"/>
          <p:cNvSpPr/>
          <p:nvPr/>
        </p:nvSpPr>
        <p:spPr>
          <a:xfrm rot="-5400000">
            <a:off x="779013" y="9567513"/>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51"/>
          <p:cNvSpPr txBox="1"/>
          <p:nvPr/>
        </p:nvSpPr>
        <p:spPr>
          <a:xfrm>
            <a:off x="641789" y="9661032"/>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04</a:t>
            </a:r>
            <a:endParaRPr b="1" i="0" sz="1400" u="none" cap="none" strike="noStrike">
              <a:solidFill>
                <a:srgbClr val="E29578"/>
              </a:solidFill>
              <a:latin typeface="Playfair Display"/>
              <a:ea typeface="Playfair Display"/>
              <a:cs typeface="Playfair Display"/>
              <a:sym typeface="Playfair Display"/>
            </a:endParaRPr>
          </a:p>
        </p:txBody>
      </p:sp>
      <p:sp>
        <p:nvSpPr>
          <p:cNvPr id="281" name="Google Shape;281;p51"/>
          <p:cNvSpPr txBox="1"/>
          <p:nvPr/>
        </p:nvSpPr>
        <p:spPr>
          <a:xfrm>
            <a:off x="1126513" y="7778351"/>
            <a:ext cx="56691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200">
                <a:solidFill>
                  <a:srgbClr val="0B5394"/>
                </a:solidFill>
                <a:latin typeface="Mada"/>
                <a:ea typeface="Mada"/>
                <a:cs typeface="Mada"/>
                <a:sym typeface="Mada"/>
              </a:rPr>
              <a:t>A smooth tongue, pallor and koilonychia are signs of iron deficiency anaemia, which can be present in oesophageal carcinoma</a:t>
            </a:r>
            <a:endParaRPr sz="1300">
              <a:solidFill>
                <a:srgbClr val="0B5394"/>
              </a:solidFill>
              <a:latin typeface="Mada"/>
              <a:ea typeface="Mada"/>
              <a:cs typeface="Mada"/>
              <a:sym typeface="Mada"/>
            </a:endParaRPr>
          </a:p>
        </p:txBody>
      </p:sp>
      <p:sp>
        <p:nvSpPr>
          <p:cNvPr id="282" name="Google Shape;282;p51"/>
          <p:cNvSpPr txBox="1"/>
          <p:nvPr/>
        </p:nvSpPr>
        <p:spPr>
          <a:xfrm>
            <a:off x="1125391" y="8375378"/>
            <a:ext cx="56691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200">
                <a:solidFill>
                  <a:srgbClr val="0B5394"/>
                </a:solidFill>
                <a:latin typeface="Mada"/>
                <a:ea typeface="Mada"/>
                <a:cs typeface="Mada"/>
                <a:sym typeface="Mada"/>
              </a:rPr>
              <a:t>A mass felt in the upper abdomen is usually a bad sign suggesting incurable malignancy. </a:t>
            </a:r>
            <a:endParaRPr sz="1300">
              <a:solidFill>
                <a:srgbClr val="0B5394"/>
              </a:solidFill>
              <a:latin typeface="Mada"/>
              <a:ea typeface="Mada"/>
              <a:cs typeface="Mada"/>
              <a:sym typeface="Mada"/>
            </a:endParaRPr>
          </a:p>
          <a:p>
            <a:pPr indent="0" lvl="0" marL="0" rtl="0" algn="l">
              <a:spcBef>
                <a:spcPts val="0"/>
              </a:spcBef>
              <a:spcAft>
                <a:spcPts val="0"/>
              </a:spcAft>
              <a:buNone/>
            </a:pPr>
            <a:r>
              <a:t/>
            </a:r>
            <a:endParaRPr sz="1300">
              <a:solidFill>
                <a:srgbClr val="0B5394"/>
              </a:solidFill>
              <a:latin typeface="Mada"/>
              <a:ea typeface="Mada"/>
              <a:cs typeface="Mada"/>
              <a:sym typeface="Mada"/>
            </a:endParaRPr>
          </a:p>
        </p:txBody>
      </p:sp>
      <p:sp>
        <p:nvSpPr>
          <p:cNvPr id="283" name="Google Shape;283;p51"/>
          <p:cNvSpPr txBox="1"/>
          <p:nvPr/>
        </p:nvSpPr>
        <p:spPr>
          <a:xfrm>
            <a:off x="1122106" y="9004778"/>
            <a:ext cx="5669100" cy="36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200">
                <a:solidFill>
                  <a:srgbClr val="0B5394"/>
                </a:solidFill>
                <a:latin typeface="Mada"/>
                <a:ea typeface="Mada"/>
                <a:cs typeface="Mada"/>
                <a:sym typeface="Mada"/>
              </a:rPr>
              <a:t>Crepitus in the neck of a patient who has been vomiting is a sign of surgical emphysema and suggests an oesophageal </a:t>
            </a:r>
            <a:endParaRPr sz="1300">
              <a:solidFill>
                <a:srgbClr val="0B5394"/>
              </a:solidFill>
              <a:latin typeface="Mada"/>
              <a:ea typeface="Mada"/>
              <a:cs typeface="Mada"/>
              <a:sym typeface="Mada"/>
            </a:endParaRPr>
          </a:p>
          <a:p>
            <a:pPr indent="0" lvl="0" marL="0" rtl="0" algn="l">
              <a:spcBef>
                <a:spcPts val="0"/>
              </a:spcBef>
              <a:spcAft>
                <a:spcPts val="0"/>
              </a:spcAft>
              <a:buNone/>
            </a:pPr>
            <a:r>
              <a:t/>
            </a:r>
            <a:endParaRPr sz="1300">
              <a:solidFill>
                <a:srgbClr val="0B5394"/>
              </a:solidFill>
              <a:latin typeface="Mada"/>
              <a:ea typeface="Mada"/>
              <a:cs typeface="Mada"/>
              <a:sym typeface="Mada"/>
            </a:endParaRPr>
          </a:p>
        </p:txBody>
      </p:sp>
      <p:sp>
        <p:nvSpPr>
          <p:cNvPr id="284" name="Google Shape;284;p51"/>
          <p:cNvSpPr txBox="1"/>
          <p:nvPr/>
        </p:nvSpPr>
        <p:spPr>
          <a:xfrm>
            <a:off x="1121200" y="9634175"/>
            <a:ext cx="5669100" cy="1113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0B5394"/>
              </a:buClr>
              <a:buSzPts val="1300"/>
              <a:buFont typeface="Mada"/>
              <a:buChar char="●"/>
            </a:pPr>
            <a:r>
              <a:rPr lang="en-GB" sz="1300">
                <a:solidFill>
                  <a:srgbClr val="0B5394"/>
                </a:solidFill>
                <a:latin typeface="Mada"/>
                <a:ea typeface="Mada"/>
                <a:cs typeface="Mada"/>
                <a:sym typeface="Mada"/>
              </a:rPr>
              <a:t>A succussion splash heard over the epigastrium when the patient is gently shaken suggests gastric outlet obstruction.</a:t>
            </a:r>
            <a:endParaRPr sz="1300">
              <a:solidFill>
                <a:srgbClr val="0B5394"/>
              </a:solidFill>
              <a:latin typeface="Mada"/>
              <a:ea typeface="Mada"/>
              <a:cs typeface="Mada"/>
              <a:sym typeface="Mad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7" name="Shape 2157"/>
        <p:cNvGrpSpPr/>
        <p:nvPr/>
      </p:nvGrpSpPr>
      <p:grpSpPr>
        <a:xfrm>
          <a:off x="0" y="0"/>
          <a:ext cx="0" cy="0"/>
          <a:chOff x="0" y="0"/>
          <a:chExt cx="0" cy="0"/>
        </a:xfrm>
      </p:grpSpPr>
      <p:sp>
        <p:nvSpPr>
          <p:cNvPr id="2158" name="Google Shape;2158;p78"/>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159" name="Google Shape;2159;p78"/>
          <p:cNvGraphicFramePr/>
          <p:nvPr/>
        </p:nvGraphicFramePr>
        <p:xfrm>
          <a:off x="329449" y="5479289"/>
          <a:ext cx="3000000" cy="3000000"/>
        </p:xfrm>
        <a:graphic>
          <a:graphicData uri="http://schemas.openxmlformats.org/drawingml/2006/table">
            <a:tbl>
              <a:tblPr>
                <a:noFill/>
                <a:tableStyleId>{71A6FECB-1F6A-4B65-ABE6-63B6E0C21076}</a:tableStyleId>
              </a:tblPr>
              <a:tblGrid>
                <a:gridCol w="1584650"/>
                <a:gridCol w="683050"/>
                <a:gridCol w="1133875"/>
                <a:gridCol w="1133875"/>
                <a:gridCol w="382850"/>
                <a:gridCol w="2011625"/>
              </a:tblGrid>
              <a:tr h="366200">
                <a:tc>
                  <a:txBody>
                    <a:bodyPr/>
                    <a:lstStyle/>
                    <a:p>
                      <a:pPr indent="0" lvl="0" marL="0" marR="0" rtl="0" algn="ctr">
                        <a:lnSpc>
                          <a:spcPct val="100000"/>
                        </a:lnSpc>
                        <a:spcBef>
                          <a:spcPts val="0"/>
                        </a:spcBef>
                        <a:spcAft>
                          <a:spcPts val="0"/>
                        </a:spcAft>
                        <a:buClr>
                          <a:srgbClr val="000000"/>
                        </a:buClr>
                        <a:buSzPts val="1200"/>
                        <a:buFont typeface="Arial"/>
                        <a:buNone/>
                      </a:pPr>
                      <a:r>
                        <a:rPr b="1" lang="en-GB" sz="1400" u="none" cap="none" strike="noStrike">
                          <a:solidFill>
                            <a:srgbClr val="E29578"/>
                          </a:solidFill>
                          <a:latin typeface="Lora"/>
                          <a:ea typeface="Lora"/>
                          <a:cs typeface="Lora"/>
                          <a:sym typeface="Lora"/>
                        </a:rPr>
                        <a:t>Degree of Burns</a:t>
                      </a:r>
                      <a:endParaRPr b="1" sz="1400" u="none" cap="none" strike="noStrike">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n-GB" sz="1400" u="none" cap="none" strike="noStrike">
                          <a:solidFill>
                            <a:srgbClr val="E29578"/>
                          </a:solidFill>
                          <a:latin typeface="Lora"/>
                          <a:ea typeface="Lora"/>
                          <a:cs typeface="Lora"/>
                          <a:sym typeface="Lora"/>
                        </a:rPr>
                        <a:t>Endoscopic Evaluation</a:t>
                      </a:r>
                      <a:endParaRPr b="1" sz="1400" u="none" cap="none" strike="noStrike">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b="1" lang="en-GB" sz="1400" u="none" cap="none" strike="noStrike">
                          <a:solidFill>
                            <a:srgbClr val="E29578"/>
                          </a:solidFill>
                          <a:latin typeface="Lora"/>
                          <a:ea typeface="Lora"/>
                          <a:cs typeface="Lora"/>
                          <a:sym typeface="Lora"/>
                        </a:rPr>
                        <a:t>Treatment</a:t>
                      </a:r>
                      <a:endParaRPr b="1" sz="1400" u="none" cap="none" strike="noStrike">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r>
              <a:tr h="326775">
                <a:tc rowSpan="2">
                  <a:txBody>
                    <a:bodyPr/>
                    <a:lstStyle/>
                    <a:p>
                      <a:pPr indent="0" lvl="0" marL="0" marR="0" rtl="0" algn="ctr">
                        <a:lnSpc>
                          <a:spcPct val="70000"/>
                        </a:lnSpc>
                        <a:spcBef>
                          <a:spcPts val="0"/>
                        </a:spcBef>
                        <a:spcAft>
                          <a:spcPts val="0"/>
                        </a:spcAft>
                        <a:buClr>
                          <a:srgbClr val="000000"/>
                        </a:buClr>
                        <a:buSzPts val="1200"/>
                        <a:buFont typeface="Arial"/>
                        <a:buNone/>
                      </a:pPr>
                      <a:r>
                        <a:rPr b="1" lang="en-GB" sz="1400" u="none" cap="none" strike="noStrike">
                          <a:solidFill>
                            <a:srgbClr val="006D77"/>
                          </a:solidFill>
                          <a:latin typeface="Lora"/>
                          <a:ea typeface="Lora"/>
                          <a:cs typeface="Lora"/>
                          <a:sym typeface="Lora"/>
                        </a:rPr>
                        <a:t>First Degree</a:t>
                      </a:r>
                      <a:endParaRPr b="1" sz="1400" u="none" cap="none" strike="noStrike">
                        <a:solidFill>
                          <a:srgbClr val="006D77"/>
                        </a:solidFill>
                        <a:latin typeface="Lora"/>
                        <a:ea typeface="Lora"/>
                        <a:cs typeface="Lora"/>
                        <a:sym typeface="Lor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Mucosal Hyperemia</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48-h Observation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Edema</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Acid Suppression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2600">
                <a:tc rowSpan="4">
                  <a:txBody>
                    <a:bodyPr/>
                    <a:lstStyle/>
                    <a:p>
                      <a:pPr indent="0" lvl="0" marL="0" marR="0" rtl="0" algn="ctr">
                        <a:lnSpc>
                          <a:spcPct val="70000"/>
                        </a:lnSpc>
                        <a:spcBef>
                          <a:spcPts val="0"/>
                        </a:spcBef>
                        <a:spcAft>
                          <a:spcPts val="0"/>
                        </a:spcAft>
                        <a:buClr>
                          <a:srgbClr val="000000"/>
                        </a:buClr>
                        <a:buSzPts val="1200"/>
                        <a:buFont typeface="Arial"/>
                        <a:buNone/>
                      </a:pPr>
                      <a:r>
                        <a:rPr b="1" lang="en-GB" sz="1400" u="none" cap="none" strike="noStrike">
                          <a:solidFill>
                            <a:srgbClr val="006D77"/>
                          </a:solidFill>
                          <a:latin typeface="Lora"/>
                          <a:ea typeface="Lora"/>
                          <a:cs typeface="Lora"/>
                          <a:sym typeface="Lora"/>
                        </a:rPr>
                        <a:t>Second Degree</a:t>
                      </a:r>
                      <a:endParaRPr b="1" sz="1400" u="none" cap="none" strike="noStrike">
                        <a:solidFill>
                          <a:srgbClr val="006D77"/>
                        </a:solidFill>
                        <a:latin typeface="Lora"/>
                        <a:ea typeface="Lora"/>
                        <a:cs typeface="Lora"/>
                        <a:sym typeface="Lor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Limited Hemorrhage</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Aggressive IV Resuscitation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Exudates</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IV Antibiotics</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Ulceration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Acid Suppression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Pseudomembrane Formation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rowSpan="6">
                  <a:txBody>
                    <a:bodyPr/>
                    <a:lstStyle/>
                    <a:p>
                      <a:pPr indent="0" lvl="0" marL="0" marR="0" rtl="0" algn="ctr">
                        <a:lnSpc>
                          <a:spcPct val="70000"/>
                        </a:lnSpc>
                        <a:spcBef>
                          <a:spcPts val="0"/>
                        </a:spcBef>
                        <a:spcAft>
                          <a:spcPts val="0"/>
                        </a:spcAft>
                        <a:buClr>
                          <a:srgbClr val="000000"/>
                        </a:buClr>
                        <a:buSzPts val="1200"/>
                        <a:buFont typeface="Arial"/>
                        <a:buNone/>
                      </a:pPr>
                      <a:r>
                        <a:rPr b="1" lang="en-GB" sz="1400" u="none" cap="none" strike="noStrike">
                          <a:solidFill>
                            <a:srgbClr val="006D77"/>
                          </a:solidFill>
                          <a:latin typeface="Lora"/>
                          <a:ea typeface="Lora"/>
                          <a:cs typeface="Lora"/>
                          <a:sym typeface="Lora"/>
                        </a:rPr>
                        <a:t>Third Degree</a:t>
                      </a:r>
                      <a:endParaRPr b="1" sz="1400" u="none" cap="none" strike="noStrike">
                        <a:solidFill>
                          <a:srgbClr val="006D77"/>
                        </a:solidFill>
                        <a:latin typeface="Lora"/>
                        <a:ea typeface="Lora"/>
                        <a:cs typeface="Lora"/>
                        <a:sym typeface="Lor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Mucosal Sloughing</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Inhaled Steroids</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Deep Ulceration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Fiberoptic Intubation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Massive Hemorrhage</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Complete Luminal Obstruction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Charring</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26775">
                <a:tc vMerge="1"/>
                <a:tc gridSpan="4">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Perforation</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c hMerge="1"/>
                <a:tc>
                  <a:txBody>
                    <a:bodyPr/>
                    <a:lstStyle/>
                    <a:p>
                      <a:pPr indent="0" lvl="0" marL="0" marR="0" rtl="0" algn="ctr">
                        <a:lnSpc>
                          <a:spcPct val="100000"/>
                        </a:lnSpc>
                        <a:spcBef>
                          <a:spcPts val="0"/>
                        </a:spcBef>
                        <a:spcAft>
                          <a:spcPts val="0"/>
                        </a:spcAft>
                        <a:buClr>
                          <a:srgbClr val="000000"/>
                        </a:buClr>
                        <a:buSzPts val="1200"/>
                        <a:buFont typeface="Arial"/>
                        <a:buNone/>
                      </a:pPr>
                      <a:r>
                        <a:rPr lang="en-GB" u="none" cap="none" strike="noStrike">
                          <a:latin typeface="Mada"/>
                          <a:ea typeface="Mada"/>
                          <a:cs typeface="Mada"/>
                          <a:sym typeface="Mada"/>
                        </a:rPr>
                        <a:t>-</a:t>
                      </a:r>
                      <a:endParaRPr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160" name="Google Shape;2160;p78"/>
          <p:cNvSpPr/>
          <p:nvPr/>
        </p:nvSpPr>
        <p:spPr>
          <a:xfrm>
            <a:off x="772125" y="1397425"/>
            <a:ext cx="6284100" cy="1581900"/>
          </a:xfrm>
          <a:prstGeom prst="rect">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61" name="Google Shape;2161;p78"/>
          <p:cNvGrpSpPr/>
          <p:nvPr/>
        </p:nvGrpSpPr>
        <p:grpSpPr>
          <a:xfrm>
            <a:off x="582908" y="1084092"/>
            <a:ext cx="529675" cy="470723"/>
            <a:chOff x="235075" y="777725"/>
            <a:chExt cx="7186900" cy="4132775"/>
          </a:xfrm>
        </p:grpSpPr>
        <p:sp>
          <p:nvSpPr>
            <p:cNvPr id="2162" name="Google Shape;2162;p7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7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4" name="Google Shape;2164;p78"/>
          <p:cNvSpPr txBox="1"/>
          <p:nvPr/>
        </p:nvSpPr>
        <p:spPr>
          <a:xfrm>
            <a:off x="705651" y="1171782"/>
            <a:ext cx="299700" cy="25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E29578"/>
                </a:solidFill>
                <a:latin typeface="Life Savers ExtraBold"/>
                <a:ea typeface="Life Savers ExtraBold"/>
                <a:cs typeface="Life Savers ExtraBold"/>
                <a:sym typeface="Life Savers ExtraBold"/>
              </a:rPr>
              <a:t>1</a:t>
            </a:r>
            <a:endParaRPr b="0" i="0" sz="1300" u="none" cap="none" strike="noStrike">
              <a:solidFill>
                <a:srgbClr val="E29578"/>
              </a:solidFill>
              <a:latin typeface="Life Savers ExtraBold"/>
              <a:ea typeface="Life Savers ExtraBold"/>
              <a:cs typeface="Life Savers ExtraBold"/>
              <a:sym typeface="Life Savers ExtraBold"/>
            </a:endParaRPr>
          </a:p>
        </p:txBody>
      </p:sp>
      <p:sp>
        <p:nvSpPr>
          <p:cNvPr id="2165" name="Google Shape;2165;p78"/>
          <p:cNvSpPr txBox="1"/>
          <p:nvPr/>
        </p:nvSpPr>
        <p:spPr>
          <a:xfrm>
            <a:off x="1005350" y="1503150"/>
            <a:ext cx="5656500" cy="109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GB" u="none" cap="none" strike="noStrike">
                <a:solidFill>
                  <a:srgbClr val="0C0C0C"/>
                </a:solidFill>
                <a:latin typeface="Mada"/>
                <a:ea typeface="Mada"/>
                <a:cs typeface="Mada"/>
                <a:sym typeface="Mada"/>
              </a:rPr>
              <a:t>First-Degree Burn:</a:t>
            </a:r>
            <a:endParaRPr b="1" i="0" u="none" cap="none" strike="noStrike">
              <a:solidFill>
                <a:srgbClr val="0C0C0C"/>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i="0" lang="en-GB" u="none" cap="none" strike="noStrike">
                <a:solidFill>
                  <a:schemeClr val="dk1"/>
                </a:solidFill>
                <a:latin typeface="Mada"/>
                <a:ea typeface="Mada"/>
                <a:cs typeface="Mada"/>
                <a:sym typeface="Mada"/>
              </a:rPr>
              <a:t>48 hours of observation is indicated.</a:t>
            </a:r>
            <a:endParaRPr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1" i="0" lang="en-GB" u="none" cap="none" strike="noStrike">
                <a:solidFill>
                  <a:schemeClr val="dk1"/>
                </a:solidFill>
                <a:latin typeface="Mada"/>
                <a:ea typeface="Mada"/>
                <a:cs typeface="Mada"/>
                <a:sym typeface="Mada"/>
              </a:rPr>
              <a:t>Oral nutrition can be resumed when a patient can painlessly swallow saliva.</a:t>
            </a:r>
            <a:endParaRPr b="1"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i="0" lang="en-GB" u="none" cap="none" strike="noStrike">
                <a:solidFill>
                  <a:schemeClr val="dk1"/>
                </a:solidFill>
                <a:latin typeface="Mada"/>
                <a:ea typeface="Mada"/>
                <a:cs typeface="Mada"/>
                <a:sym typeface="Mada"/>
              </a:rPr>
              <a:t>A repeat endoscopy and barium esophago-gram are done in follow-up at intervals of 1, 2, and 8 months.</a:t>
            </a:r>
            <a:endParaRPr i="0" u="none" cap="none" strike="noStrike">
              <a:solidFill>
                <a:srgbClr val="000000"/>
              </a:solidFill>
              <a:latin typeface="Mada"/>
              <a:ea typeface="Mada"/>
              <a:cs typeface="Mada"/>
              <a:sym typeface="Mada"/>
            </a:endParaRPr>
          </a:p>
        </p:txBody>
      </p:sp>
      <p:sp>
        <p:nvSpPr>
          <p:cNvPr id="2166" name="Google Shape;2166;p78"/>
          <p:cNvSpPr/>
          <p:nvPr/>
        </p:nvSpPr>
        <p:spPr>
          <a:xfrm>
            <a:off x="772100" y="3428075"/>
            <a:ext cx="6284100" cy="1687500"/>
          </a:xfrm>
          <a:prstGeom prst="rect">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67" name="Google Shape;2167;p78"/>
          <p:cNvGrpSpPr/>
          <p:nvPr/>
        </p:nvGrpSpPr>
        <p:grpSpPr>
          <a:xfrm>
            <a:off x="582893" y="3114742"/>
            <a:ext cx="529675" cy="470723"/>
            <a:chOff x="235075" y="777725"/>
            <a:chExt cx="7186900" cy="4132775"/>
          </a:xfrm>
        </p:grpSpPr>
        <p:sp>
          <p:nvSpPr>
            <p:cNvPr id="2168" name="Google Shape;2168;p78"/>
            <p:cNvSpPr/>
            <p:nvPr/>
          </p:nvSpPr>
          <p:spPr>
            <a:xfrm>
              <a:off x="342575" y="932875"/>
              <a:ext cx="7079400" cy="3826525"/>
            </a:xfrm>
            <a:custGeom>
              <a:rect b="b" l="l" r="r" t="t"/>
              <a:pathLst>
                <a:path extrusionOk="0" h="153061" w="283176">
                  <a:moveTo>
                    <a:pt x="168404" y="0"/>
                  </a:moveTo>
                  <a:cubicBezTo>
                    <a:pt x="157709" y="0"/>
                    <a:pt x="146666" y="1269"/>
                    <a:pt x="137470" y="1958"/>
                  </a:cubicBezTo>
                  <a:cubicBezTo>
                    <a:pt x="99769" y="4776"/>
                    <a:pt x="61970" y="14736"/>
                    <a:pt x="30657" y="36550"/>
                  </a:cubicBezTo>
                  <a:cubicBezTo>
                    <a:pt x="16422" y="46461"/>
                    <a:pt x="2915" y="60284"/>
                    <a:pt x="1336" y="77580"/>
                  </a:cubicBezTo>
                  <a:cubicBezTo>
                    <a:pt x="0" y="92204"/>
                    <a:pt x="7774" y="106560"/>
                    <a:pt x="18778" y="116301"/>
                  </a:cubicBezTo>
                  <a:cubicBezTo>
                    <a:pt x="29807" y="126043"/>
                    <a:pt x="43726" y="131800"/>
                    <a:pt x="57670" y="136415"/>
                  </a:cubicBezTo>
                  <a:cubicBezTo>
                    <a:pt x="91058" y="147472"/>
                    <a:pt x="125903" y="153060"/>
                    <a:pt x="160873" y="153060"/>
                  </a:cubicBezTo>
                  <a:cubicBezTo>
                    <a:pt x="176382" y="153060"/>
                    <a:pt x="191917" y="151961"/>
                    <a:pt x="207359" y="149752"/>
                  </a:cubicBezTo>
                  <a:cubicBezTo>
                    <a:pt x="222226" y="147614"/>
                    <a:pt x="237360" y="144286"/>
                    <a:pt x="249871" y="135929"/>
                  </a:cubicBezTo>
                  <a:cubicBezTo>
                    <a:pt x="275062" y="119095"/>
                    <a:pt x="283175" y="80398"/>
                    <a:pt x="265102" y="56057"/>
                  </a:cubicBezTo>
                  <a:cubicBezTo>
                    <a:pt x="255968" y="43789"/>
                    <a:pt x="242097" y="36137"/>
                    <a:pt x="229125" y="28024"/>
                  </a:cubicBezTo>
                  <a:cubicBezTo>
                    <a:pt x="217003" y="20420"/>
                    <a:pt x="204881" y="7643"/>
                    <a:pt x="191278" y="3027"/>
                  </a:cubicBezTo>
                  <a:cubicBezTo>
                    <a:pt x="184502" y="737"/>
                    <a:pt x="176554" y="0"/>
                    <a:pt x="168404"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78"/>
            <p:cNvSpPr/>
            <p:nvPr/>
          </p:nvSpPr>
          <p:spPr>
            <a:xfrm>
              <a:off x="235075" y="777725"/>
              <a:ext cx="7126775" cy="4132775"/>
            </a:xfrm>
            <a:custGeom>
              <a:rect b="b" l="l" r="r" t="t"/>
              <a:pathLst>
                <a:path extrusionOk="0" h="165311" w="285071">
                  <a:moveTo>
                    <a:pt x="193683" y="2310"/>
                  </a:moveTo>
                  <a:lnTo>
                    <a:pt x="194120" y="2431"/>
                  </a:lnTo>
                  <a:lnTo>
                    <a:pt x="194557" y="2553"/>
                  </a:lnTo>
                  <a:lnTo>
                    <a:pt x="195456" y="2820"/>
                  </a:lnTo>
                  <a:lnTo>
                    <a:pt x="196198" y="3047"/>
                  </a:lnTo>
                  <a:lnTo>
                    <a:pt x="196198" y="3047"/>
                  </a:lnTo>
                  <a:cubicBezTo>
                    <a:pt x="196113" y="3020"/>
                    <a:pt x="196027" y="2993"/>
                    <a:pt x="195942" y="2966"/>
                  </a:cubicBezTo>
                  <a:lnTo>
                    <a:pt x="194825" y="2626"/>
                  </a:lnTo>
                  <a:cubicBezTo>
                    <a:pt x="194436" y="2504"/>
                    <a:pt x="194072" y="2383"/>
                    <a:pt x="193683" y="2310"/>
                  </a:cubicBezTo>
                  <a:close/>
                  <a:moveTo>
                    <a:pt x="196198" y="3047"/>
                  </a:moveTo>
                  <a:cubicBezTo>
                    <a:pt x="196309" y="3081"/>
                    <a:pt x="196421" y="3115"/>
                    <a:pt x="196532" y="3149"/>
                  </a:cubicBezTo>
                  <a:lnTo>
                    <a:pt x="196532" y="3149"/>
                  </a:lnTo>
                  <a:lnTo>
                    <a:pt x="196198" y="3047"/>
                  </a:lnTo>
                  <a:close/>
                  <a:moveTo>
                    <a:pt x="196532" y="3149"/>
                  </a:moveTo>
                  <a:lnTo>
                    <a:pt x="197205" y="3354"/>
                  </a:lnTo>
                  <a:cubicBezTo>
                    <a:pt x="197213" y="3356"/>
                    <a:pt x="197220" y="3358"/>
                    <a:pt x="197228" y="3360"/>
                  </a:cubicBezTo>
                  <a:lnTo>
                    <a:pt x="197228" y="3360"/>
                  </a:lnTo>
                  <a:cubicBezTo>
                    <a:pt x="196996" y="3288"/>
                    <a:pt x="196764" y="3219"/>
                    <a:pt x="196532" y="3149"/>
                  </a:cubicBezTo>
                  <a:close/>
                  <a:moveTo>
                    <a:pt x="197228" y="3360"/>
                  </a:moveTo>
                  <a:lnTo>
                    <a:pt x="197228" y="3360"/>
                  </a:lnTo>
                  <a:cubicBezTo>
                    <a:pt x="197350" y="3398"/>
                    <a:pt x="197472" y="3437"/>
                    <a:pt x="197593" y="3477"/>
                  </a:cubicBezTo>
                  <a:lnTo>
                    <a:pt x="197593" y="3477"/>
                  </a:lnTo>
                  <a:cubicBezTo>
                    <a:pt x="197473" y="3434"/>
                    <a:pt x="197353" y="3392"/>
                    <a:pt x="197228" y="3360"/>
                  </a:cubicBezTo>
                  <a:close/>
                  <a:moveTo>
                    <a:pt x="197593" y="3477"/>
                  </a:moveTo>
                  <a:lnTo>
                    <a:pt x="197593" y="3477"/>
                  </a:lnTo>
                  <a:cubicBezTo>
                    <a:pt x="197745" y="3533"/>
                    <a:pt x="197897" y="3593"/>
                    <a:pt x="198055" y="3646"/>
                  </a:cubicBezTo>
                  <a:lnTo>
                    <a:pt x="198930" y="3986"/>
                  </a:lnTo>
                  <a:cubicBezTo>
                    <a:pt x="199513" y="4205"/>
                    <a:pt x="200096" y="4423"/>
                    <a:pt x="200655" y="4666"/>
                  </a:cubicBezTo>
                  <a:cubicBezTo>
                    <a:pt x="200971" y="4803"/>
                    <a:pt x="201287" y="4943"/>
                    <a:pt x="201601" y="5085"/>
                  </a:cubicBezTo>
                  <a:lnTo>
                    <a:pt x="201601" y="5085"/>
                  </a:lnTo>
                  <a:lnTo>
                    <a:pt x="200412" y="4545"/>
                  </a:lnTo>
                  <a:lnTo>
                    <a:pt x="198201" y="3694"/>
                  </a:lnTo>
                  <a:cubicBezTo>
                    <a:pt x="197999" y="3616"/>
                    <a:pt x="197796" y="3545"/>
                    <a:pt x="197593" y="3477"/>
                  </a:cubicBezTo>
                  <a:close/>
                  <a:moveTo>
                    <a:pt x="201601" y="5085"/>
                  </a:moveTo>
                  <a:lnTo>
                    <a:pt x="201792" y="5172"/>
                  </a:lnTo>
                  <a:lnTo>
                    <a:pt x="201792" y="5172"/>
                  </a:lnTo>
                  <a:cubicBezTo>
                    <a:pt x="201728" y="5143"/>
                    <a:pt x="201665" y="5114"/>
                    <a:pt x="201601" y="5085"/>
                  </a:cubicBezTo>
                  <a:close/>
                  <a:moveTo>
                    <a:pt x="201792" y="5172"/>
                  </a:moveTo>
                  <a:cubicBezTo>
                    <a:pt x="202347" y="5425"/>
                    <a:pt x="202898" y="5687"/>
                    <a:pt x="203447" y="5957"/>
                  </a:cubicBezTo>
                  <a:lnTo>
                    <a:pt x="203447" y="5957"/>
                  </a:lnTo>
                  <a:cubicBezTo>
                    <a:pt x="203149" y="5808"/>
                    <a:pt x="202850" y="5661"/>
                    <a:pt x="202550" y="5516"/>
                  </a:cubicBezTo>
                  <a:lnTo>
                    <a:pt x="201792" y="5172"/>
                  </a:lnTo>
                  <a:close/>
                  <a:moveTo>
                    <a:pt x="203447" y="5957"/>
                  </a:moveTo>
                  <a:cubicBezTo>
                    <a:pt x="205025" y="6746"/>
                    <a:pt x="206570" y="7594"/>
                    <a:pt x="208082" y="8506"/>
                  </a:cubicBezTo>
                  <a:lnTo>
                    <a:pt x="208082" y="8506"/>
                  </a:lnTo>
                  <a:cubicBezTo>
                    <a:pt x="207745" y="8301"/>
                    <a:pt x="207407" y="8098"/>
                    <a:pt x="207068" y="7897"/>
                  </a:cubicBezTo>
                  <a:cubicBezTo>
                    <a:pt x="205877" y="7204"/>
                    <a:pt x="204670" y="6559"/>
                    <a:pt x="203447" y="5957"/>
                  </a:cubicBezTo>
                  <a:close/>
                  <a:moveTo>
                    <a:pt x="208082" y="8506"/>
                  </a:moveTo>
                  <a:cubicBezTo>
                    <a:pt x="208378" y="8686"/>
                    <a:pt x="208674" y="8868"/>
                    <a:pt x="208969" y="9051"/>
                  </a:cubicBezTo>
                  <a:lnTo>
                    <a:pt x="208969" y="9051"/>
                  </a:lnTo>
                  <a:cubicBezTo>
                    <a:pt x="208675" y="8867"/>
                    <a:pt x="208379" y="8685"/>
                    <a:pt x="208082" y="8506"/>
                  </a:cubicBezTo>
                  <a:close/>
                  <a:moveTo>
                    <a:pt x="274827" y="94613"/>
                  </a:moveTo>
                  <a:cubicBezTo>
                    <a:pt x="274825" y="94672"/>
                    <a:pt x="274822" y="94731"/>
                    <a:pt x="274819" y="94790"/>
                  </a:cubicBezTo>
                  <a:lnTo>
                    <a:pt x="274827" y="94613"/>
                  </a:lnTo>
                  <a:close/>
                  <a:moveTo>
                    <a:pt x="182036" y="164515"/>
                  </a:moveTo>
                  <a:cubicBezTo>
                    <a:pt x="182009" y="164557"/>
                    <a:pt x="182151" y="164591"/>
                    <a:pt x="182606" y="164606"/>
                  </a:cubicBezTo>
                  <a:cubicBezTo>
                    <a:pt x="182112" y="164589"/>
                    <a:pt x="181975" y="164562"/>
                    <a:pt x="182036" y="164515"/>
                  </a:cubicBezTo>
                  <a:close/>
                  <a:moveTo>
                    <a:pt x="171889" y="1"/>
                  </a:moveTo>
                  <a:cubicBezTo>
                    <a:pt x="169431" y="1"/>
                    <a:pt x="166985" y="62"/>
                    <a:pt x="164556" y="148"/>
                  </a:cubicBezTo>
                  <a:cubicBezTo>
                    <a:pt x="156370" y="512"/>
                    <a:pt x="148378" y="1314"/>
                    <a:pt x="140483" y="1872"/>
                  </a:cubicBezTo>
                  <a:cubicBezTo>
                    <a:pt x="132321" y="2456"/>
                    <a:pt x="124183" y="3379"/>
                    <a:pt x="116020" y="4666"/>
                  </a:cubicBezTo>
                  <a:lnTo>
                    <a:pt x="112960" y="5128"/>
                  </a:lnTo>
                  <a:cubicBezTo>
                    <a:pt x="111964" y="5298"/>
                    <a:pt x="110943" y="5516"/>
                    <a:pt x="109923" y="5686"/>
                  </a:cubicBezTo>
                  <a:lnTo>
                    <a:pt x="106887" y="6269"/>
                  </a:lnTo>
                  <a:lnTo>
                    <a:pt x="105380" y="6537"/>
                  </a:lnTo>
                  <a:lnTo>
                    <a:pt x="103850" y="6877"/>
                  </a:lnTo>
                  <a:cubicBezTo>
                    <a:pt x="101834" y="7314"/>
                    <a:pt x="99817" y="7727"/>
                    <a:pt x="97777" y="8188"/>
                  </a:cubicBezTo>
                  <a:lnTo>
                    <a:pt x="91704" y="9719"/>
                  </a:lnTo>
                  <a:cubicBezTo>
                    <a:pt x="90878" y="9913"/>
                    <a:pt x="90052" y="10180"/>
                    <a:pt x="89226" y="10423"/>
                  </a:cubicBezTo>
                  <a:lnTo>
                    <a:pt x="86797" y="11128"/>
                  </a:lnTo>
                  <a:lnTo>
                    <a:pt x="84416" y="11857"/>
                  </a:lnTo>
                  <a:cubicBezTo>
                    <a:pt x="83615" y="12099"/>
                    <a:pt x="82861" y="12391"/>
                    <a:pt x="82108" y="12634"/>
                  </a:cubicBezTo>
                  <a:lnTo>
                    <a:pt x="77614" y="14213"/>
                  </a:lnTo>
                  <a:cubicBezTo>
                    <a:pt x="76157" y="14747"/>
                    <a:pt x="74748" y="15355"/>
                    <a:pt x="73363" y="15889"/>
                  </a:cubicBezTo>
                  <a:lnTo>
                    <a:pt x="71323" y="16739"/>
                  </a:lnTo>
                  <a:lnTo>
                    <a:pt x="70327" y="17152"/>
                  </a:lnTo>
                  <a:lnTo>
                    <a:pt x="69331" y="17590"/>
                  </a:lnTo>
                  <a:lnTo>
                    <a:pt x="65517" y="19363"/>
                  </a:lnTo>
                  <a:lnTo>
                    <a:pt x="63671" y="20213"/>
                  </a:lnTo>
                  <a:lnTo>
                    <a:pt x="61922" y="21136"/>
                  </a:lnTo>
                  <a:lnTo>
                    <a:pt x="58521" y="22910"/>
                  </a:lnTo>
                  <a:lnTo>
                    <a:pt x="62772" y="21088"/>
                  </a:lnTo>
                  <a:lnTo>
                    <a:pt x="63841" y="20650"/>
                  </a:lnTo>
                  <a:lnTo>
                    <a:pt x="64909" y="20213"/>
                  </a:lnTo>
                  <a:lnTo>
                    <a:pt x="67072" y="19387"/>
                  </a:lnTo>
                  <a:lnTo>
                    <a:pt x="69234" y="18561"/>
                  </a:lnTo>
                  <a:cubicBezTo>
                    <a:pt x="69962" y="18270"/>
                    <a:pt x="70691" y="17978"/>
                    <a:pt x="71420" y="17735"/>
                  </a:cubicBezTo>
                  <a:lnTo>
                    <a:pt x="75817" y="16229"/>
                  </a:lnTo>
                  <a:cubicBezTo>
                    <a:pt x="76545" y="15962"/>
                    <a:pt x="77274" y="15695"/>
                    <a:pt x="78027" y="15476"/>
                  </a:cubicBezTo>
                  <a:lnTo>
                    <a:pt x="80238" y="14796"/>
                  </a:lnTo>
                  <a:cubicBezTo>
                    <a:pt x="81720" y="14334"/>
                    <a:pt x="83202" y="13873"/>
                    <a:pt x="84708" y="13411"/>
                  </a:cubicBezTo>
                  <a:lnTo>
                    <a:pt x="89202" y="12172"/>
                  </a:lnTo>
                  <a:lnTo>
                    <a:pt x="91461" y="11565"/>
                  </a:lnTo>
                  <a:lnTo>
                    <a:pt x="93744" y="11031"/>
                  </a:lnTo>
                  <a:lnTo>
                    <a:pt x="98287" y="9913"/>
                  </a:lnTo>
                  <a:cubicBezTo>
                    <a:pt x="99817" y="9597"/>
                    <a:pt x="101372" y="9282"/>
                    <a:pt x="102878" y="8942"/>
                  </a:cubicBezTo>
                  <a:lnTo>
                    <a:pt x="105186" y="8480"/>
                  </a:lnTo>
                  <a:cubicBezTo>
                    <a:pt x="105963" y="8310"/>
                    <a:pt x="106716" y="8188"/>
                    <a:pt x="107494" y="8043"/>
                  </a:cubicBezTo>
                  <a:lnTo>
                    <a:pt x="112134" y="7217"/>
                  </a:lnTo>
                  <a:cubicBezTo>
                    <a:pt x="118328" y="6197"/>
                    <a:pt x="124547" y="5322"/>
                    <a:pt x="130839" y="4715"/>
                  </a:cubicBezTo>
                  <a:lnTo>
                    <a:pt x="133195" y="4472"/>
                  </a:lnTo>
                  <a:lnTo>
                    <a:pt x="134361" y="4350"/>
                  </a:lnTo>
                  <a:lnTo>
                    <a:pt x="135551" y="4277"/>
                  </a:lnTo>
                  <a:lnTo>
                    <a:pt x="140264" y="3913"/>
                  </a:lnTo>
                  <a:lnTo>
                    <a:pt x="141454" y="3816"/>
                  </a:lnTo>
                  <a:lnTo>
                    <a:pt x="142596" y="3743"/>
                  </a:lnTo>
                  <a:lnTo>
                    <a:pt x="144928" y="3573"/>
                  </a:lnTo>
                  <a:lnTo>
                    <a:pt x="149568" y="3209"/>
                  </a:lnTo>
                  <a:cubicBezTo>
                    <a:pt x="155811" y="2747"/>
                    <a:pt x="162151" y="2261"/>
                    <a:pt x="168589" y="2140"/>
                  </a:cubicBezTo>
                  <a:lnTo>
                    <a:pt x="171018" y="2115"/>
                  </a:lnTo>
                  <a:cubicBezTo>
                    <a:pt x="171419" y="2103"/>
                    <a:pt x="171820" y="2097"/>
                    <a:pt x="172224" y="2097"/>
                  </a:cubicBezTo>
                  <a:cubicBezTo>
                    <a:pt x="172628" y="2097"/>
                    <a:pt x="173034" y="2103"/>
                    <a:pt x="173447" y="2115"/>
                  </a:cubicBezTo>
                  <a:lnTo>
                    <a:pt x="175877" y="2164"/>
                  </a:lnTo>
                  <a:cubicBezTo>
                    <a:pt x="176678" y="2188"/>
                    <a:pt x="177504" y="2237"/>
                    <a:pt x="178330" y="2261"/>
                  </a:cubicBezTo>
                  <a:lnTo>
                    <a:pt x="179545" y="2334"/>
                  </a:lnTo>
                  <a:cubicBezTo>
                    <a:pt x="179958" y="2358"/>
                    <a:pt x="180346" y="2407"/>
                    <a:pt x="180759" y="2431"/>
                  </a:cubicBezTo>
                  <a:lnTo>
                    <a:pt x="183237" y="2650"/>
                  </a:lnTo>
                  <a:lnTo>
                    <a:pt x="185691" y="2941"/>
                  </a:lnTo>
                  <a:cubicBezTo>
                    <a:pt x="186104" y="2990"/>
                    <a:pt x="186517" y="3039"/>
                    <a:pt x="186930" y="3111"/>
                  </a:cubicBezTo>
                  <a:lnTo>
                    <a:pt x="188168" y="3330"/>
                  </a:lnTo>
                  <a:lnTo>
                    <a:pt x="189407" y="3549"/>
                  </a:lnTo>
                  <a:cubicBezTo>
                    <a:pt x="189820" y="3622"/>
                    <a:pt x="190233" y="3694"/>
                    <a:pt x="190646" y="3792"/>
                  </a:cubicBezTo>
                  <a:lnTo>
                    <a:pt x="193124" y="4350"/>
                  </a:lnTo>
                  <a:cubicBezTo>
                    <a:pt x="193537" y="4447"/>
                    <a:pt x="193950" y="4569"/>
                    <a:pt x="194363" y="4690"/>
                  </a:cubicBezTo>
                  <a:lnTo>
                    <a:pt x="195602" y="5079"/>
                  </a:lnTo>
                  <a:lnTo>
                    <a:pt x="196841" y="5443"/>
                  </a:lnTo>
                  <a:lnTo>
                    <a:pt x="198055" y="5905"/>
                  </a:lnTo>
                  <a:cubicBezTo>
                    <a:pt x="201238" y="7144"/>
                    <a:pt x="204299" y="8650"/>
                    <a:pt x="207189" y="10448"/>
                  </a:cubicBezTo>
                  <a:cubicBezTo>
                    <a:pt x="212898" y="13921"/>
                    <a:pt x="217975" y="17954"/>
                    <a:pt x="222955" y="21865"/>
                  </a:cubicBezTo>
                  <a:cubicBezTo>
                    <a:pt x="225433" y="23808"/>
                    <a:pt x="227911" y="25752"/>
                    <a:pt x="230388" y="27574"/>
                  </a:cubicBezTo>
                  <a:cubicBezTo>
                    <a:pt x="231020" y="28035"/>
                    <a:pt x="231627" y="28472"/>
                    <a:pt x="232259" y="28910"/>
                  </a:cubicBezTo>
                  <a:lnTo>
                    <a:pt x="233206" y="29566"/>
                  </a:lnTo>
                  <a:lnTo>
                    <a:pt x="234154" y="30173"/>
                  </a:lnTo>
                  <a:cubicBezTo>
                    <a:pt x="235368" y="30999"/>
                    <a:pt x="236753" y="31849"/>
                    <a:pt x="238065" y="32675"/>
                  </a:cubicBezTo>
                  <a:cubicBezTo>
                    <a:pt x="240761" y="34351"/>
                    <a:pt x="243482" y="36027"/>
                    <a:pt x="246178" y="37752"/>
                  </a:cubicBezTo>
                  <a:cubicBezTo>
                    <a:pt x="248875" y="39477"/>
                    <a:pt x="251571" y="41250"/>
                    <a:pt x="254243" y="43145"/>
                  </a:cubicBezTo>
                  <a:cubicBezTo>
                    <a:pt x="256891" y="45040"/>
                    <a:pt x="259491" y="47032"/>
                    <a:pt x="262017" y="49194"/>
                  </a:cubicBezTo>
                  <a:cubicBezTo>
                    <a:pt x="264543" y="51356"/>
                    <a:pt x="266924" y="53712"/>
                    <a:pt x="269135" y="56214"/>
                  </a:cubicBezTo>
                  <a:lnTo>
                    <a:pt x="269961" y="57161"/>
                  </a:lnTo>
                  <a:cubicBezTo>
                    <a:pt x="270228" y="57477"/>
                    <a:pt x="270495" y="57817"/>
                    <a:pt x="270762" y="58133"/>
                  </a:cubicBezTo>
                  <a:lnTo>
                    <a:pt x="272317" y="60125"/>
                  </a:lnTo>
                  <a:lnTo>
                    <a:pt x="273774" y="62239"/>
                  </a:lnTo>
                  <a:cubicBezTo>
                    <a:pt x="274017" y="62579"/>
                    <a:pt x="274236" y="62943"/>
                    <a:pt x="274455" y="63307"/>
                  </a:cubicBezTo>
                  <a:lnTo>
                    <a:pt x="275111" y="64401"/>
                  </a:lnTo>
                  <a:cubicBezTo>
                    <a:pt x="276811" y="67340"/>
                    <a:pt x="278269" y="70401"/>
                    <a:pt x="279410" y="73607"/>
                  </a:cubicBezTo>
                  <a:cubicBezTo>
                    <a:pt x="280528" y="76790"/>
                    <a:pt x="281354" y="80069"/>
                    <a:pt x="281864" y="83397"/>
                  </a:cubicBezTo>
                  <a:lnTo>
                    <a:pt x="282082" y="84636"/>
                  </a:lnTo>
                  <a:cubicBezTo>
                    <a:pt x="282155" y="85049"/>
                    <a:pt x="282180" y="85462"/>
                    <a:pt x="282228" y="85875"/>
                  </a:cubicBezTo>
                  <a:lnTo>
                    <a:pt x="282350" y="87138"/>
                  </a:lnTo>
                  <a:cubicBezTo>
                    <a:pt x="282398" y="87551"/>
                    <a:pt x="282447" y="87964"/>
                    <a:pt x="282471" y="88377"/>
                  </a:cubicBezTo>
                  <a:lnTo>
                    <a:pt x="282617" y="90879"/>
                  </a:lnTo>
                  <a:lnTo>
                    <a:pt x="282641" y="93381"/>
                  </a:lnTo>
                  <a:cubicBezTo>
                    <a:pt x="282593" y="100037"/>
                    <a:pt x="281524" y="106620"/>
                    <a:pt x="279459" y="112961"/>
                  </a:cubicBezTo>
                  <a:lnTo>
                    <a:pt x="279094" y="114127"/>
                  </a:lnTo>
                  <a:cubicBezTo>
                    <a:pt x="278973" y="114515"/>
                    <a:pt x="278803" y="114904"/>
                    <a:pt x="278657" y="115293"/>
                  </a:cubicBezTo>
                  <a:lnTo>
                    <a:pt x="278220" y="116459"/>
                  </a:lnTo>
                  <a:cubicBezTo>
                    <a:pt x="278074" y="116847"/>
                    <a:pt x="277928" y="117236"/>
                    <a:pt x="277758" y="117600"/>
                  </a:cubicBezTo>
                  <a:lnTo>
                    <a:pt x="276787" y="119884"/>
                  </a:lnTo>
                  <a:lnTo>
                    <a:pt x="275718" y="122094"/>
                  </a:lnTo>
                  <a:cubicBezTo>
                    <a:pt x="274236" y="125058"/>
                    <a:pt x="272536" y="127876"/>
                    <a:pt x="270616" y="130572"/>
                  </a:cubicBezTo>
                  <a:cubicBezTo>
                    <a:pt x="277224" y="121171"/>
                    <a:pt x="281208" y="110191"/>
                    <a:pt x="282204" y="98774"/>
                  </a:cubicBezTo>
                  <a:cubicBezTo>
                    <a:pt x="282447" y="95835"/>
                    <a:pt x="282495" y="92895"/>
                    <a:pt x="282350" y="89980"/>
                  </a:cubicBezTo>
                  <a:cubicBezTo>
                    <a:pt x="282180" y="87017"/>
                    <a:pt x="281815" y="84077"/>
                    <a:pt x="281208" y="81162"/>
                  </a:cubicBezTo>
                  <a:cubicBezTo>
                    <a:pt x="280601" y="78247"/>
                    <a:pt x="279775" y="75381"/>
                    <a:pt x="278706" y="72587"/>
                  </a:cubicBezTo>
                  <a:cubicBezTo>
                    <a:pt x="277637" y="69769"/>
                    <a:pt x="276325" y="67073"/>
                    <a:pt x="274770" y="64498"/>
                  </a:cubicBezTo>
                  <a:cubicBezTo>
                    <a:pt x="274357" y="63842"/>
                    <a:pt x="273993" y="63186"/>
                    <a:pt x="273580" y="62579"/>
                  </a:cubicBezTo>
                  <a:lnTo>
                    <a:pt x="272293" y="60708"/>
                  </a:lnTo>
                  <a:cubicBezTo>
                    <a:pt x="272171" y="60562"/>
                    <a:pt x="272074" y="60417"/>
                    <a:pt x="271953" y="60271"/>
                  </a:cubicBezTo>
                  <a:lnTo>
                    <a:pt x="271612" y="59809"/>
                  </a:lnTo>
                  <a:lnTo>
                    <a:pt x="270932" y="58935"/>
                  </a:lnTo>
                  <a:lnTo>
                    <a:pt x="270228" y="58060"/>
                  </a:lnTo>
                  <a:cubicBezTo>
                    <a:pt x="270009" y="57769"/>
                    <a:pt x="269742" y="57502"/>
                    <a:pt x="269523" y="57210"/>
                  </a:cubicBezTo>
                  <a:cubicBezTo>
                    <a:pt x="267604" y="54951"/>
                    <a:pt x="265539" y="52837"/>
                    <a:pt x="263353" y="50845"/>
                  </a:cubicBezTo>
                  <a:cubicBezTo>
                    <a:pt x="259005" y="46910"/>
                    <a:pt x="254341" y="43534"/>
                    <a:pt x="249652" y="40424"/>
                  </a:cubicBezTo>
                  <a:cubicBezTo>
                    <a:pt x="244964" y="37339"/>
                    <a:pt x="240251" y="34448"/>
                    <a:pt x="235708" y="31558"/>
                  </a:cubicBezTo>
                  <a:cubicBezTo>
                    <a:pt x="231312" y="28764"/>
                    <a:pt x="227230" y="25533"/>
                    <a:pt x="223125" y="22254"/>
                  </a:cubicBezTo>
                  <a:cubicBezTo>
                    <a:pt x="220186" y="19922"/>
                    <a:pt x="217222" y="17565"/>
                    <a:pt x="214161" y="15330"/>
                  </a:cubicBezTo>
                  <a:cubicBezTo>
                    <a:pt x="211076" y="13023"/>
                    <a:pt x="207845" y="10933"/>
                    <a:pt x="204469" y="9039"/>
                  </a:cubicBezTo>
                  <a:lnTo>
                    <a:pt x="203181" y="8359"/>
                  </a:lnTo>
                  <a:cubicBezTo>
                    <a:pt x="202744" y="8140"/>
                    <a:pt x="202307" y="7897"/>
                    <a:pt x="201869" y="7703"/>
                  </a:cubicBezTo>
                  <a:lnTo>
                    <a:pt x="200509" y="7095"/>
                  </a:lnTo>
                  <a:cubicBezTo>
                    <a:pt x="200072" y="6901"/>
                    <a:pt x="199634" y="6658"/>
                    <a:pt x="199149" y="6488"/>
                  </a:cubicBezTo>
                  <a:lnTo>
                    <a:pt x="197764" y="5954"/>
                  </a:lnTo>
                  <a:cubicBezTo>
                    <a:pt x="197278" y="5784"/>
                    <a:pt x="196817" y="5589"/>
                    <a:pt x="196355" y="5468"/>
                  </a:cubicBezTo>
                  <a:lnTo>
                    <a:pt x="193513" y="4593"/>
                  </a:lnTo>
                  <a:cubicBezTo>
                    <a:pt x="189796" y="3670"/>
                    <a:pt x="186031" y="3014"/>
                    <a:pt x="182217" y="2698"/>
                  </a:cubicBezTo>
                  <a:cubicBezTo>
                    <a:pt x="178826" y="2386"/>
                    <a:pt x="175435" y="2258"/>
                    <a:pt x="172044" y="2258"/>
                  </a:cubicBezTo>
                  <a:cubicBezTo>
                    <a:pt x="171743" y="2258"/>
                    <a:pt x="171441" y="2259"/>
                    <a:pt x="171140" y="2261"/>
                  </a:cubicBezTo>
                  <a:cubicBezTo>
                    <a:pt x="167496" y="2285"/>
                    <a:pt x="163876" y="2480"/>
                    <a:pt x="160305" y="2674"/>
                  </a:cubicBezTo>
                  <a:cubicBezTo>
                    <a:pt x="156734" y="2868"/>
                    <a:pt x="153212" y="3184"/>
                    <a:pt x="149738" y="3476"/>
                  </a:cubicBezTo>
                  <a:lnTo>
                    <a:pt x="139341" y="4326"/>
                  </a:lnTo>
                  <a:lnTo>
                    <a:pt x="134094" y="4763"/>
                  </a:lnTo>
                  <a:lnTo>
                    <a:pt x="128847" y="5322"/>
                  </a:lnTo>
                  <a:cubicBezTo>
                    <a:pt x="127122" y="5492"/>
                    <a:pt x="125373" y="5735"/>
                    <a:pt x="123648" y="5954"/>
                  </a:cubicBezTo>
                  <a:cubicBezTo>
                    <a:pt x="121923" y="6197"/>
                    <a:pt x="120199" y="6391"/>
                    <a:pt x="118474" y="6682"/>
                  </a:cubicBezTo>
                  <a:lnTo>
                    <a:pt x="113300" y="7508"/>
                  </a:lnTo>
                  <a:cubicBezTo>
                    <a:pt x="111599" y="7824"/>
                    <a:pt x="109899" y="8164"/>
                    <a:pt x="108174" y="8456"/>
                  </a:cubicBezTo>
                  <a:lnTo>
                    <a:pt x="105623" y="8942"/>
                  </a:lnTo>
                  <a:lnTo>
                    <a:pt x="103073" y="9500"/>
                  </a:lnTo>
                  <a:lnTo>
                    <a:pt x="100546" y="10059"/>
                  </a:lnTo>
                  <a:cubicBezTo>
                    <a:pt x="99696" y="10253"/>
                    <a:pt x="98846" y="10399"/>
                    <a:pt x="97996" y="10618"/>
                  </a:cubicBezTo>
                  <a:lnTo>
                    <a:pt x="92967" y="11881"/>
                  </a:lnTo>
                  <a:lnTo>
                    <a:pt x="91704" y="12172"/>
                  </a:lnTo>
                  <a:lnTo>
                    <a:pt x="90441" y="12537"/>
                  </a:lnTo>
                  <a:lnTo>
                    <a:pt x="87963" y="13241"/>
                  </a:lnTo>
                  <a:cubicBezTo>
                    <a:pt x="84611" y="14116"/>
                    <a:pt x="81331" y="15233"/>
                    <a:pt x="78027" y="16253"/>
                  </a:cubicBezTo>
                  <a:cubicBezTo>
                    <a:pt x="76400" y="16812"/>
                    <a:pt x="74772" y="17395"/>
                    <a:pt x="73120" y="17978"/>
                  </a:cubicBezTo>
                  <a:cubicBezTo>
                    <a:pt x="72343" y="18270"/>
                    <a:pt x="71517" y="18537"/>
                    <a:pt x="70691" y="18828"/>
                  </a:cubicBezTo>
                  <a:lnTo>
                    <a:pt x="68262" y="19776"/>
                  </a:lnTo>
                  <a:lnTo>
                    <a:pt x="65833" y="20723"/>
                  </a:lnTo>
                  <a:cubicBezTo>
                    <a:pt x="65055" y="21063"/>
                    <a:pt x="64229" y="21355"/>
                    <a:pt x="63452" y="21719"/>
                  </a:cubicBezTo>
                  <a:lnTo>
                    <a:pt x="58666" y="23784"/>
                  </a:lnTo>
                  <a:lnTo>
                    <a:pt x="57646" y="24221"/>
                  </a:lnTo>
                  <a:cubicBezTo>
                    <a:pt x="57306" y="24367"/>
                    <a:pt x="56966" y="24537"/>
                    <a:pt x="56626" y="24707"/>
                  </a:cubicBezTo>
                  <a:lnTo>
                    <a:pt x="54585" y="25679"/>
                  </a:lnTo>
                  <a:lnTo>
                    <a:pt x="52520" y="26651"/>
                  </a:lnTo>
                  <a:lnTo>
                    <a:pt x="51500" y="27136"/>
                  </a:lnTo>
                  <a:cubicBezTo>
                    <a:pt x="51160" y="27282"/>
                    <a:pt x="50820" y="27452"/>
                    <a:pt x="50480" y="27622"/>
                  </a:cubicBezTo>
                  <a:lnTo>
                    <a:pt x="45791" y="30732"/>
                  </a:lnTo>
                  <a:cubicBezTo>
                    <a:pt x="45427" y="30975"/>
                    <a:pt x="45063" y="31217"/>
                    <a:pt x="44698" y="31460"/>
                  </a:cubicBezTo>
                  <a:lnTo>
                    <a:pt x="43678" y="32213"/>
                  </a:lnTo>
                  <a:lnTo>
                    <a:pt x="41710" y="33671"/>
                  </a:lnTo>
                  <a:lnTo>
                    <a:pt x="39961" y="35031"/>
                  </a:lnTo>
                  <a:lnTo>
                    <a:pt x="39160" y="35687"/>
                  </a:lnTo>
                  <a:cubicBezTo>
                    <a:pt x="38892" y="35882"/>
                    <a:pt x="38650" y="36124"/>
                    <a:pt x="38382" y="36343"/>
                  </a:cubicBezTo>
                  <a:cubicBezTo>
                    <a:pt x="37411" y="37218"/>
                    <a:pt x="36560" y="37995"/>
                    <a:pt x="35880" y="38699"/>
                  </a:cubicBezTo>
                  <a:cubicBezTo>
                    <a:pt x="34520" y="40084"/>
                    <a:pt x="33791" y="41056"/>
                    <a:pt x="34034" y="41396"/>
                  </a:cubicBezTo>
                  <a:cubicBezTo>
                    <a:pt x="34094" y="41474"/>
                    <a:pt x="34212" y="41515"/>
                    <a:pt x="34392" y="41515"/>
                  </a:cubicBezTo>
                  <a:cubicBezTo>
                    <a:pt x="34934" y="41515"/>
                    <a:pt x="36041" y="41142"/>
                    <a:pt x="37848" y="40303"/>
                  </a:cubicBezTo>
                  <a:cubicBezTo>
                    <a:pt x="38455" y="40011"/>
                    <a:pt x="39135" y="39671"/>
                    <a:pt x="39913" y="39282"/>
                  </a:cubicBezTo>
                  <a:cubicBezTo>
                    <a:pt x="40301" y="39112"/>
                    <a:pt x="40690" y="38894"/>
                    <a:pt x="41127" y="38675"/>
                  </a:cubicBezTo>
                  <a:lnTo>
                    <a:pt x="42488" y="38019"/>
                  </a:lnTo>
                  <a:cubicBezTo>
                    <a:pt x="43435" y="37558"/>
                    <a:pt x="44480" y="37023"/>
                    <a:pt x="45597" y="36440"/>
                  </a:cubicBezTo>
                  <a:lnTo>
                    <a:pt x="47370" y="35541"/>
                  </a:lnTo>
                  <a:lnTo>
                    <a:pt x="49338" y="34618"/>
                  </a:lnTo>
                  <a:lnTo>
                    <a:pt x="51500" y="33404"/>
                  </a:lnTo>
                  <a:lnTo>
                    <a:pt x="52715" y="32748"/>
                  </a:lnTo>
                  <a:cubicBezTo>
                    <a:pt x="53152" y="32529"/>
                    <a:pt x="53565" y="32286"/>
                    <a:pt x="54002" y="32068"/>
                  </a:cubicBezTo>
                  <a:lnTo>
                    <a:pt x="59274" y="29444"/>
                  </a:lnTo>
                  <a:lnTo>
                    <a:pt x="59881" y="29128"/>
                  </a:lnTo>
                  <a:lnTo>
                    <a:pt x="60488" y="28861"/>
                  </a:lnTo>
                  <a:lnTo>
                    <a:pt x="61654" y="28351"/>
                  </a:lnTo>
                  <a:lnTo>
                    <a:pt x="63598" y="27452"/>
                  </a:lnTo>
                  <a:lnTo>
                    <a:pt x="65395" y="26651"/>
                  </a:lnTo>
                  <a:cubicBezTo>
                    <a:pt x="65757" y="26575"/>
                    <a:pt x="66038" y="26542"/>
                    <a:pt x="66253" y="26542"/>
                  </a:cubicBezTo>
                  <a:cubicBezTo>
                    <a:pt x="66730" y="26542"/>
                    <a:pt x="66871" y="26707"/>
                    <a:pt x="66804" y="26942"/>
                  </a:cubicBezTo>
                  <a:cubicBezTo>
                    <a:pt x="66707" y="27258"/>
                    <a:pt x="66197" y="27817"/>
                    <a:pt x="65687" y="28375"/>
                  </a:cubicBezTo>
                  <a:cubicBezTo>
                    <a:pt x="83323" y="20820"/>
                    <a:pt x="102077" y="15986"/>
                    <a:pt x="121098" y="13241"/>
                  </a:cubicBezTo>
                  <a:lnTo>
                    <a:pt x="128239" y="12318"/>
                  </a:lnTo>
                  <a:cubicBezTo>
                    <a:pt x="130644" y="12075"/>
                    <a:pt x="133025" y="11808"/>
                    <a:pt x="135430" y="11565"/>
                  </a:cubicBezTo>
                  <a:lnTo>
                    <a:pt x="149908" y="10448"/>
                  </a:lnTo>
                  <a:cubicBezTo>
                    <a:pt x="154742" y="10059"/>
                    <a:pt x="159552" y="9695"/>
                    <a:pt x="164338" y="9476"/>
                  </a:cubicBezTo>
                  <a:cubicBezTo>
                    <a:pt x="166718" y="9354"/>
                    <a:pt x="169093" y="9294"/>
                    <a:pt x="171468" y="9294"/>
                  </a:cubicBezTo>
                  <a:cubicBezTo>
                    <a:pt x="173842" y="9294"/>
                    <a:pt x="176217" y="9354"/>
                    <a:pt x="178597" y="9476"/>
                  </a:cubicBezTo>
                  <a:cubicBezTo>
                    <a:pt x="179326" y="9500"/>
                    <a:pt x="180055" y="9573"/>
                    <a:pt x="180784" y="9646"/>
                  </a:cubicBezTo>
                  <a:lnTo>
                    <a:pt x="181877" y="9719"/>
                  </a:lnTo>
                  <a:cubicBezTo>
                    <a:pt x="182241" y="9743"/>
                    <a:pt x="182606" y="9767"/>
                    <a:pt x="182970" y="9840"/>
                  </a:cubicBezTo>
                  <a:lnTo>
                    <a:pt x="185132" y="10108"/>
                  </a:lnTo>
                  <a:lnTo>
                    <a:pt x="185666" y="10156"/>
                  </a:lnTo>
                  <a:cubicBezTo>
                    <a:pt x="185861" y="10180"/>
                    <a:pt x="186031" y="10229"/>
                    <a:pt x="186201" y="10253"/>
                  </a:cubicBezTo>
                  <a:lnTo>
                    <a:pt x="187270" y="10448"/>
                  </a:lnTo>
                  <a:lnTo>
                    <a:pt x="188339" y="10618"/>
                  </a:lnTo>
                  <a:cubicBezTo>
                    <a:pt x="188509" y="10666"/>
                    <a:pt x="188703" y="10691"/>
                    <a:pt x="188873" y="10715"/>
                  </a:cubicBezTo>
                  <a:lnTo>
                    <a:pt x="189407" y="10836"/>
                  </a:lnTo>
                  <a:lnTo>
                    <a:pt x="191472" y="11322"/>
                  </a:lnTo>
                  <a:cubicBezTo>
                    <a:pt x="191837" y="11419"/>
                    <a:pt x="192152" y="11541"/>
                    <a:pt x="192493" y="11638"/>
                  </a:cubicBezTo>
                  <a:lnTo>
                    <a:pt x="193513" y="11929"/>
                  </a:lnTo>
                  <a:lnTo>
                    <a:pt x="194533" y="12245"/>
                  </a:lnTo>
                  <a:cubicBezTo>
                    <a:pt x="194849" y="12367"/>
                    <a:pt x="195165" y="12488"/>
                    <a:pt x="195505" y="12610"/>
                  </a:cubicBezTo>
                  <a:cubicBezTo>
                    <a:pt x="196817" y="13071"/>
                    <a:pt x="198080" y="13678"/>
                    <a:pt x="199367" y="14286"/>
                  </a:cubicBezTo>
                  <a:lnTo>
                    <a:pt x="201262" y="15282"/>
                  </a:lnTo>
                  <a:cubicBezTo>
                    <a:pt x="201894" y="15622"/>
                    <a:pt x="202501" y="16011"/>
                    <a:pt x="203133" y="16351"/>
                  </a:cubicBezTo>
                  <a:cubicBezTo>
                    <a:pt x="205610" y="17832"/>
                    <a:pt x="208015" y="19460"/>
                    <a:pt x="210396" y="21209"/>
                  </a:cubicBezTo>
                  <a:cubicBezTo>
                    <a:pt x="215157" y="24707"/>
                    <a:pt x="219773" y="28545"/>
                    <a:pt x="224655" y="32238"/>
                  </a:cubicBezTo>
                  <a:cubicBezTo>
                    <a:pt x="225870" y="33137"/>
                    <a:pt x="227109" y="34060"/>
                    <a:pt x="228396" y="34934"/>
                  </a:cubicBezTo>
                  <a:lnTo>
                    <a:pt x="229344" y="35614"/>
                  </a:lnTo>
                  <a:lnTo>
                    <a:pt x="230316" y="36270"/>
                  </a:lnTo>
                  <a:cubicBezTo>
                    <a:pt x="230971" y="36683"/>
                    <a:pt x="231627" y="37145"/>
                    <a:pt x="232259" y="37533"/>
                  </a:cubicBezTo>
                  <a:lnTo>
                    <a:pt x="239838" y="42295"/>
                  </a:lnTo>
                  <a:cubicBezTo>
                    <a:pt x="242365" y="43898"/>
                    <a:pt x="244818" y="45477"/>
                    <a:pt x="247223" y="47129"/>
                  </a:cubicBezTo>
                  <a:cubicBezTo>
                    <a:pt x="248438" y="47955"/>
                    <a:pt x="249652" y="48781"/>
                    <a:pt x="250794" y="49631"/>
                  </a:cubicBezTo>
                  <a:cubicBezTo>
                    <a:pt x="251960" y="50505"/>
                    <a:pt x="253102" y="51356"/>
                    <a:pt x="254219" y="52254"/>
                  </a:cubicBezTo>
                  <a:cubicBezTo>
                    <a:pt x="258713" y="55825"/>
                    <a:pt x="262746" y="59761"/>
                    <a:pt x="266025" y="64158"/>
                  </a:cubicBezTo>
                  <a:cubicBezTo>
                    <a:pt x="267629" y="66344"/>
                    <a:pt x="269037" y="68676"/>
                    <a:pt x="270228" y="71105"/>
                  </a:cubicBezTo>
                  <a:cubicBezTo>
                    <a:pt x="271370" y="73559"/>
                    <a:pt x="272341" y="76109"/>
                    <a:pt x="273070" y="78709"/>
                  </a:cubicBezTo>
                  <a:cubicBezTo>
                    <a:pt x="274386" y="83525"/>
                    <a:pt x="274985" y="88486"/>
                    <a:pt x="274868" y="93457"/>
                  </a:cubicBezTo>
                  <a:lnTo>
                    <a:pt x="274868" y="93457"/>
                  </a:lnTo>
                  <a:lnTo>
                    <a:pt x="274868" y="91170"/>
                  </a:lnTo>
                  <a:lnTo>
                    <a:pt x="274843" y="90660"/>
                  </a:lnTo>
                  <a:lnTo>
                    <a:pt x="274746" y="88571"/>
                  </a:lnTo>
                  <a:lnTo>
                    <a:pt x="274528" y="86531"/>
                  </a:lnTo>
                  <a:cubicBezTo>
                    <a:pt x="274212" y="83786"/>
                    <a:pt x="273677" y="81089"/>
                    <a:pt x="272924" y="78417"/>
                  </a:cubicBezTo>
                  <a:cubicBezTo>
                    <a:pt x="272147" y="75794"/>
                    <a:pt x="271151" y="73243"/>
                    <a:pt x="269936" y="70789"/>
                  </a:cubicBezTo>
                  <a:lnTo>
                    <a:pt x="269013" y="68967"/>
                  </a:lnTo>
                  <a:lnTo>
                    <a:pt x="267944" y="67194"/>
                  </a:lnTo>
                  <a:lnTo>
                    <a:pt x="267701" y="66757"/>
                  </a:lnTo>
                  <a:lnTo>
                    <a:pt x="267386" y="66344"/>
                  </a:lnTo>
                  <a:lnTo>
                    <a:pt x="266778" y="65494"/>
                  </a:lnTo>
                  <a:lnTo>
                    <a:pt x="266195" y="64643"/>
                  </a:lnTo>
                  <a:lnTo>
                    <a:pt x="265564" y="63818"/>
                  </a:lnTo>
                  <a:lnTo>
                    <a:pt x="264932" y="62992"/>
                  </a:lnTo>
                  <a:cubicBezTo>
                    <a:pt x="264738" y="62724"/>
                    <a:pt x="264519" y="62457"/>
                    <a:pt x="264300" y="62190"/>
                  </a:cubicBezTo>
                  <a:lnTo>
                    <a:pt x="262940" y="60587"/>
                  </a:lnTo>
                  <a:cubicBezTo>
                    <a:pt x="261993" y="59566"/>
                    <a:pt x="261045" y="58522"/>
                    <a:pt x="260025" y="57550"/>
                  </a:cubicBezTo>
                  <a:cubicBezTo>
                    <a:pt x="257984" y="55582"/>
                    <a:pt x="255822" y="53712"/>
                    <a:pt x="253588" y="51963"/>
                  </a:cubicBezTo>
                  <a:cubicBezTo>
                    <a:pt x="249069" y="48416"/>
                    <a:pt x="244138" y="45210"/>
                    <a:pt x="239134" y="42027"/>
                  </a:cubicBezTo>
                  <a:lnTo>
                    <a:pt x="231554" y="37266"/>
                  </a:lnTo>
                  <a:cubicBezTo>
                    <a:pt x="228907" y="35566"/>
                    <a:pt x="226429" y="33768"/>
                    <a:pt x="224000" y="31922"/>
                  </a:cubicBezTo>
                  <a:cubicBezTo>
                    <a:pt x="219165" y="28229"/>
                    <a:pt x="214598" y="24440"/>
                    <a:pt x="209886" y="20990"/>
                  </a:cubicBezTo>
                  <a:cubicBezTo>
                    <a:pt x="207578" y="19290"/>
                    <a:pt x="205173" y="17687"/>
                    <a:pt x="202695" y="16205"/>
                  </a:cubicBezTo>
                  <a:cubicBezTo>
                    <a:pt x="201481" y="15476"/>
                    <a:pt x="200242" y="14845"/>
                    <a:pt x="199003" y="14189"/>
                  </a:cubicBezTo>
                  <a:lnTo>
                    <a:pt x="197108" y="13314"/>
                  </a:lnTo>
                  <a:cubicBezTo>
                    <a:pt x="196792" y="13168"/>
                    <a:pt x="196476" y="13071"/>
                    <a:pt x="196136" y="12925"/>
                  </a:cubicBezTo>
                  <a:lnTo>
                    <a:pt x="195189" y="12561"/>
                  </a:lnTo>
                  <a:cubicBezTo>
                    <a:pt x="194557" y="12318"/>
                    <a:pt x="193901" y="12099"/>
                    <a:pt x="193221" y="11905"/>
                  </a:cubicBezTo>
                  <a:lnTo>
                    <a:pt x="192225" y="11614"/>
                  </a:lnTo>
                  <a:lnTo>
                    <a:pt x="191739" y="11444"/>
                  </a:lnTo>
                  <a:lnTo>
                    <a:pt x="191229" y="11322"/>
                  </a:lnTo>
                  <a:lnTo>
                    <a:pt x="189189" y="10836"/>
                  </a:lnTo>
                  <a:cubicBezTo>
                    <a:pt x="188849" y="10763"/>
                    <a:pt x="188484" y="10691"/>
                    <a:pt x="188144" y="10642"/>
                  </a:cubicBezTo>
                  <a:lnTo>
                    <a:pt x="187100" y="10448"/>
                  </a:lnTo>
                  <a:cubicBezTo>
                    <a:pt x="185715" y="10180"/>
                    <a:pt x="184282" y="10035"/>
                    <a:pt x="182873" y="9840"/>
                  </a:cubicBezTo>
                  <a:cubicBezTo>
                    <a:pt x="182144" y="9767"/>
                    <a:pt x="181440" y="9719"/>
                    <a:pt x="180711" y="9646"/>
                  </a:cubicBezTo>
                  <a:cubicBezTo>
                    <a:pt x="180006" y="9597"/>
                    <a:pt x="179278" y="9500"/>
                    <a:pt x="178549" y="9500"/>
                  </a:cubicBezTo>
                  <a:cubicBezTo>
                    <a:pt x="176287" y="9385"/>
                    <a:pt x="174025" y="9330"/>
                    <a:pt x="171763" y="9330"/>
                  </a:cubicBezTo>
                  <a:cubicBezTo>
                    <a:pt x="169264" y="9330"/>
                    <a:pt x="166764" y="9397"/>
                    <a:pt x="164265" y="9525"/>
                  </a:cubicBezTo>
                  <a:cubicBezTo>
                    <a:pt x="159479" y="9767"/>
                    <a:pt x="154621" y="10156"/>
                    <a:pt x="149762" y="10569"/>
                  </a:cubicBezTo>
                  <a:cubicBezTo>
                    <a:pt x="147333" y="10788"/>
                    <a:pt x="144880" y="10982"/>
                    <a:pt x="142402" y="11176"/>
                  </a:cubicBezTo>
                  <a:lnTo>
                    <a:pt x="135163" y="11784"/>
                  </a:lnTo>
                  <a:lnTo>
                    <a:pt x="127924" y="12561"/>
                  </a:lnTo>
                  <a:lnTo>
                    <a:pt x="120709" y="13557"/>
                  </a:lnTo>
                  <a:cubicBezTo>
                    <a:pt x="101518" y="16424"/>
                    <a:pt x="82546" y="21476"/>
                    <a:pt x="64739" y="29347"/>
                  </a:cubicBezTo>
                  <a:cubicBezTo>
                    <a:pt x="64352" y="29816"/>
                    <a:pt x="64239" y="30165"/>
                    <a:pt x="64800" y="30165"/>
                  </a:cubicBezTo>
                  <a:cubicBezTo>
                    <a:pt x="64908" y="30165"/>
                    <a:pt x="65040" y="30152"/>
                    <a:pt x="65201" y="30124"/>
                  </a:cubicBezTo>
                  <a:cubicBezTo>
                    <a:pt x="66027" y="29979"/>
                    <a:pt x="66829" y="29760"/>
                    <a:pt x="67630" y="29468"/>
                  </a:cubicBezTo>
                  <a:cubicBezTo>
                    <a:pt x="68796" y="29128"/>
                    <a:pt x="70302" y="28618"/>
                    <a:pt x="72294" y="27914"/>
                  </a:cubicBezTo>
                  <a:lnTo>
                    <a:pt x="73436" y="27549"/>
                  </a:lnTo>
                  <a:cubicBezTo>
                    <a:pt x="73825" y="27404"/>
                    <a:pt x="74238" y="27258"/>
                    <a:pt x="74699" y="27112"/>
                  </a:cubicBezTo>
                  <a:cubicBezTo>
                    <a:pt x="75622" y="26821"/>
                    <a:pt x="76618" y="26480"/>
                    <a:pt x="77712" y="26116"/>
                  </a:cubicBezTo>
                  <a:cubicBezTo>
                    <a:pt x="78780" y="25752"/>
                    <a:pt x="79946" y="25339"/>
                    <a:pt x="81210" y="24926"/>
                  </a:cubicBezTo>
                  <a:lnTo>
                    <a:pt x="85194" y="23687"/>
                  </a:lnTo>
                  <a:lnTo>
                    <a:pt x="87356" y="22982"/>
                  </a:lnTo>
                  <a:lnTo>
                    <a:pt x="89590" y="22326"/>
                  </a:lnTo>
                  <a:cubicBezTo>
                    <a:pt x="91145" y="21889"/>
                    <a:pt x="92724" y="21428"/>
                    <a:pt x="94352" y="20966"/>
                  </a:cubicBezTo>
                  <a:lnTo>
                    <a:pt x="99405" y="19654"/>
                  </a:lnTo>
                  <a:lnTo>
                    <a:pt x="100716" y="19314"/>
                  </a:lnTo>
                  <a:lnTo>
                    <a:pt x="102028" y="19023"/>
                  </a:lnTo>
                  <a:lnTo>
                    <a:pt x="104700" y="18415"/>
                  </a:lnTo>
                  <a:lnTo>
                    <a:pt x="107421" y="17808"/>
                  </a:lnTo>
                  <a:lnTo>
                    <a:pt x="110166" y="17249"/>
                  </a:lnTo>
                  <a:lnTo>
                    <a:pt x="112935" y="16691"/>
                  </a:lnTo>
                  <a:lnTo>
                    <a:pt x="114320" y="16424"/>
                  </a:lnTo>
                  <a:lnTo>
                    <a:pt x="115705" y="16181"/>
                  </a:lnTo>
                  <a:lnTo>
                    <a:pt x="121292" y="15233"/>
                  </a:lnTo>
                  <a:lnTo>
                    <a:pt x="126831" y="14456"/>
                  </a:lnTo>
                  <a:lnTo>
                    <a:pt x="128191" y="14261"/>
                  </a:lnTo>
                  <a:lnTo>
                    <a:pt x="129551" y="14116"/>
                  </a:lnTo>
                  <a:lnTo>
                    <a:pt x="132248" y="13800"/>
                  </a:lnTo>
                  <a:lnTo>
                    <a:pt x="134871" y="13508"/>
                  </a:lnTo>
                  <a:cubicBezTo>
                    <a:pt x="135746" y="13411"/>
                    <a:pt x="136620" y="13338"/>
                    <a:pt x="137471" y="13266"/>
                  </a:cubicBezTo>
                  <a:lnTo>
                    <a:pt x="142426" y="12853"/>
                  </a:lnTo>
                  <a:lnTo>
                    <a:pt x="147163" y="12512"/>
                  </a:lnTo>
                  <a:cubicBezTo>
                    <a:pt x="151317" y="12245"/>
                    <a:pt x="155423" y="11929"/>
                    <a:pt x="159528" y="11711"/>
                  </a:cubicBezTo>
                  <a:cubicBezTo>
                    <a:pt x="163335" y="11486"/>
                    <a:pt x="167122" y="11344"/>
                    <a:pt x="170888" y="11344"/>
                  </a:cubicBezTo>
                  <a:cubicBezTo>
                    <a:pt x="171182" y="11344"/>
                    <a:pt x="171477" y="11345"/>
                    <a:pt x="171771" y="11346"/>
                  </a:cubicBezTo>
                  <a:cubicBezTo>
                    <a:pt x="175779" y="11346"/>
                    <a:pt x="179788" y="11589"/>
                    <a:pt x="183772" y="12075"/>
                  </a:cubicBezTo>
                  <a:cubicBezTo>
                    <a:pt x="187585" y="12512"/>
                    <a:pt x="191326" y="13411"/>
                    <a:pt x="194922" y="14747"/>
                  </a:cubicBezTo>
                  <a:cubicBezTo>
                    <a:pt x="198371" y="16083"/>
                    <a:pt x="201796" y="18002"/>
                    <a:pt x="205149" y="20262"/>
                  </a:cubicBezTo>
                  <a:cubicBezTo>
                    <a:pt x="208477" y="22497"/>
                    <a:pt x="211781" y="25047"/>
                    <a:pt x="215133" y="27671"/>
                  </a:cubicBezTo>
                  <a:cubicBezTo>
                    <a:pt x="218510" y="30319"/>
                    <a:pt x="221910" y="33064"/>
                    <a:pt x="225554" y="35711"/>
                  </a:cubicBezTo>
                  <a:cubicBezTo>
                    <a:pt x="226502" y="36343"/>
                    <a:pt x="227401" y="37023"/>
                    <a:pt x="228372" y="37655"/>
                  </a:cubicBezTo>
                  <a:lnTo>
                    <a:pt x="229805" y="38602"/>
                  </a:lnTo>
                  <a:lnTo>
                    <a:pt x="230534" y="39088"/>
                  </a:lnTo>
                  <a:lnTo>
                    <a:pt x="231214" y="39501"/>
                  </a:lnTo>
                  <a:lnTo>
                    <a:pt x="236729" y="42951"/>
                  </a:lnTo>
                  <a:cubicBezTo>
                    <a:pt x="240373" y="45234"/>
                    <a:pt x="243944" y="47493"/>
                    <a:pt x="247369" y="49850"/>
                  </a:cubicBezTo>
                  <a:cubicBezTo>
                    <a:pt x="250721" y="52157"/>
                    <a:pt x="253928" y="54659"/>
                    <a:pt x="256940" y="57356"/>
                  </a:cubicBezTo>
                  <a:cubicBezTo>
                    <a:pt x="259855" y="59955"/>
                    <a:pt x="262503" y="62846"/>
                    <a:pt x="264811" y="65980"/>
                  </a:cubicBezTo>
                  <a:cubicBezTo>
                    <a:pt x="266997" y="69040"/>
                    <a:pt x="268770" y="72368"/>
                    <a:pt x="270082" y="75891"/>
                  </a:cubicBezTo>
                  <a:lnTo>
                    <a:pt x="270349" y="76547"/>
                  </a:lnTo>
                  <a:cubicBezTo>
                    <a:pt x="270422" y="76765"/>
                    <a:pt x="270495" y="76984"/>
                    <a:pt x="270568" y="77202"/>
                  </a:cubicBezTo>
                  <a:lnTo>
                    <a:pt x="270981" y="78539"/>
                  </a:lnTo>
                  <a:cubicBezTo>
                    <a:pt x="271151" y="79000"/>
                    <a:pt x="271248" y="79462"/>
                    <a:pt x="271370" y="79899"/>
                  </a:cubicBezTo>
                  <a:lnTo>
                    <a:pt x="271734" y="81284"/>
                  </a:lnTo>
                  <a:lnTo>
                    <a:pt x="272050" y="82668"/>
                  </a:lnTo>
                  <a:cubicBezTo>
                    <a:pt x="272123" y="83130"/>
                    <a:pt x="272244" y="83591"/>
                    <a:pt x="272317" y="84053"/>
                  </a:cubicBezTo>
                  <a:lnTo>
                    <a:pt x="272536" y="85462"/>
                  </a:lnTo>
                  <a:lnTo>
                    <a:pt x="272633" y="86166"/>
                  </a:lnTo>
                  <a:cubicBezTo>
                    <a:pt x="272681" y="86385"/>
                    <a:pt x="272706" y="86628"/>
                    <a:pt x="272730" y="86871"/>
                  </a:cubicBezTo>
                  <a:cubicBezTo>
                    <a:pt x="273143" y="90636"/>
                    <a:pt x="273167" y="94426"/>
                    <a:pt x="272778" y="98215"/>
                  </a:cubicBezTo>
                  <a:cubicBezTo>
                    <a:pt x="272754" y="98677"/>
                    <a:pt x="272681" y="99138"/>
                    <a:pt x="272608" y="99624"/>
                  </a:cubicBezTo>
                  <a:lnTo>
                    <a:pt x="272414" y="101009"/>
                  </a:lnTo>
                  <a:cubicBezTo>
                    <a:pt x="272268" y="101956"/>
                    <a:pt x="272074" y="102879"/>
                    <a:pt x="271928" y="103802"/>
                  </a:cubicBezTo>
                  <a:cubicBezTo>
                    <a:pt x="271710" y="104750"/>
                    <a:pt x="271515" y="105649"/>
                    <a:pt x="271272" y="106572"/>
                  </a:cubicBezTo>
                  <a:lnTo>
                    <a:pt x="270884" y="107932"/>
                  </a:lnTo>
                  <a:cubicBezTo>
                    <a:pt x="270762" y="108369"/>
                    <a:pt x="270641" y="108831"/>
                    <a:pt x="270471" y="109268"/>
                  </a:cubicBezTo>
                  <a:cubicBezTo>
                    <a:pt x="269353" y="112815"/>
                    <a:pt x="267871" y="116264"/>
                    <a:pt x="266050" y="119519"/>
                  </a:cubicBezTo>
                  <a:lnTo>
                    <a:pt x="265564" y="120394"/>
                  </a:lnTo>
                  <a:lnTo>
                    <a:pt x="265029" y="121244"/>
                  </a:lnTo>
                  <a:lnTo>
                    <a:pt x="264495" y="122119"/>
                  </a:lnTo>
                  <a:lnTo>
                    <a:pt x="264252" y="122532"/>
                  </a:lnTo>
                  <a:lnTo>
                    <a:pt x="263960" y="122945"/>
                  </a:lnTo>
                  <a:lnTo>
                    <a:pt x="262843" y="124596"/>
                  </a:lnTo>
                  <a:lnTo>
                    <a:pt x="261628" y="126200"/>
                  </a:lnTo>
                  <a:cubicBezTo>
                    <a:pt x="260001" y="128289"/>
                    <a:pt x="258203" y="130257"/>
                    <a:pt x="256284" y="132054"/>
                  </a:cubicBezTo>
                  <a:cubicBezTo>
                    <a:pt x="254341" y="133828"/>
                    <a:pt x="252276" y="135431"/>
                    <a:pt x="250089" y="136864"/>
                  </a:cubicBezTo>
                  <a:lnTo>
                    <a:pt x="248389" y="137933"/>
                  </a:lnTo>
                  <a:lnTo>
                    <a:pt x="246616" y="138929"/>
                  </a:lnTo>
                  <a:lnTo>
                    <a:pt x="246178" y="139196"/>
                  </a:lnTo>
                  <a:lnTo>
                    <a:pt x="245741" y="139415"/>
                  </a:lnTo>
                  <a:lnTo>
                    <a:pt x="244818" y="139876"/>
                  </a:lnTo>
                  <a:lnTo>
                    <a:pt x="243919" y="140338"/>
                  </a:lnTo>
                  <a:lnTo>
                    <a:pt x="242996" y="140775"/>
                  </a:lnTo>
                  <a:lnTo>
                    <a:pt x="242049" y="141188"/>
                  </a:lnTo>
                  <a:lnTo>
                    <a:pt x="241587" y="141407"/>
                  </a:lnTo>
                  <a:lnTo>
                    <a:pt x="241126" y="141601"/>
                  </a:lnTo>
                  <a:lnTo>
                    <a:pt x="239231" y="142403"/>
                  </a:lnTo>
                  <a:lnTo>
                    <a:pt x="237287" y="143131"/>
                  </a:lnTo>
                  <a:cubicBezTo>
                    <a:pt x="236656" y="143399"/>
                    <a:pt x="235976" y="143593"/>
                    <a:pt x="235344" y="143836"/>
                  </a:cubicBezTo>
                  <a:cubicBezTo>
                    <a:pt x="232721" y="144735"/>
                    <a:pt x="230000" y="145512"/>
                    <a:pt x="227255" y="146192"/>
                  </a:cubicBezTo>
                  <a:cubicBezTo>
                    <a:pt x="224485" y="146872"/>
                    <a:pt x="221692" y="147455"/>
                    <a:pt x="218850" y="147990"/>
                  </a:cubicBezTo>
                  <a:cubicBezTo>
                    <a:pt x="216007" y="148500"/>
                    <a:pt x="213117" y="148986"/>
                    <a:pt x="210226" y="149374"/>
                  </a:cubicBezTo>
                  <a:cubicBezTo>
                    <a:pt x="194787" y="151592"/>
                    <a:pt x="179230" y="152704"/>
                    <a:pt x="163670" y="152704"/>
                  </a:cubicBezTo>
                  <a:cubicBezTo>
                    <a:pt x="155702" y="152704"/>
                    <a:pt x="147733" y="152412"/>
                    <a:pt x="139778" y="151828"/>
                  </a:cubicBezTo>
                  <a:lnTo>
                    <a:pt x="136742" y="151634"/>
                  </a:lnTo>
                  <a:lnTo>
                    <a:pt x="133705" y="151342"/>
                  </a:lnTo>
                  <a:lnTo>
                    <a:pt x="127608" y="150735"/>
                  </a:lnTo>
                  <a:cubicBezTo>
                    <a:pt x="125567" y="150492"/>
                    <a:pt x="123551" y="150225"/>
                    <a:pt x="121510" y="149958"/>
                  </a:cubicBezTo>
                  <a:lnTo>
                    <a:pt x="118450" y="149569"/>
                  </a:lnTo>
                  <a:cubicBezTo>
                    <a:pt x="117454" y="149423"/>
                    <a:pt x="116433" y="149253"/>
                    <a:pt x="115413" y="149107"/>
                  </a:cubicBezTo>
                  <a:lnTo>
                    <a:pt x="109316" y="148111"/>
                  </a:lnTo>
                  <a:cubicBezTo>
                    <a:pt x="107275" y="147747"/>
                    <a:pt x="105235" y="147358"/>
                    <a:pt x="103218" y="146970"/>
                  </a:cubicBezTo>
                  <a:lnTo>
                    <a:pt x="100182" y="146387"/>
                  </a:lnTo>
                  <a:cubicBezTo>
                    <a:pt x="99162" y="146192"/>
                    <a:pt x="98141" y="145949"/>
                    <a:pt x="97145" y="145731"/>
                  </a:cubicBezTo>
                  <a:lnTo>
                    <a:pt x="91072" y="144370"/>
                  </a:lnTo>
                  <a:cubicBezTo>
                    <a:pt x="89056" y="143884"/>
                    <a:pt x="87040" y="143374"/>
                    <a:pt x="85048" y="142864"/>
                  </a:cubicBezTo>
                  <a:lnTo>
                    <a:pt x="82036" y="142087"/>
                  </a:lnTo>
                  <a:cubicBezTo>
                    <a:pt x="81040" y="141820"/>
                    <a:pt x="80044" y="141528"/>
                    <a:pt x="79048" y="141237"/>
                  </a:cubicBezTo>
                  <a:lnTo>
                    <a:pt x="73096" y="139536"/>
                  </a:lnTo>
                  <a:cubicBezTo>
                    <a:pt x="71128" y="138929"/>
                    <a:pt x="69161" y="138273"/>
                    <a:pt x="67193" y="137666"/>
                  </a:cubicBezTo>
                  <a:cubicBezTo>
                    <a:pt x="63258" y="136451"/>
                    <a:pt x="59395" y="135115"/>
                    <a:pt x="55630" y="133682"/>
                  </a:cubicBezTo>
                  <a:cubicBezTo>
                    <a:pt x="51865" y="132249"/>
                    <a:pt x="48221" y="130694"/>
                    <a:pt x="44698" y="128993"/>
                  </a:cubicBezTo>
                  <a:cubicBezTo>
                    <a:pt x="41249" y="127342"/>
                    <a:pt x="37921" y="125471"/>
                    <a:pt x="34714" y="123358"/>
                  </a:cubicBezTo>
                  <a:cubicBezTo>
                    <a:pt x="33937" y="122847"/>
                    <a:pt x="33159" y="122337"/>
                    <a:pt x="32406" y="121779"/>
                  </a:cubicBezTo>
                  <a:lnTo>
                    <a:pt x="31289" y="120953"/>
                  </a:lnTo>
                  <a:cubicBezTo>
                    <a:pt x="30925" y="120685"/>
                    <a:pt x="30560" y="120394"/>
                    <a:pt x="30196" y="120127"/>
                  </a:cubicBezTo>
                  <a:cubicBezTo>
                    <a:pt x="29831" y="119835"/>
                    <a:pt x="29467" y="119568"/>
                    <a:pt x="29103" y="119252"/>
                  </a:cubicBezTo>
                  <a:lnTo>
                    <a:pt x="28058" y="118378"/>
                  </a:lnTo>
                  <a:cubicBezTo>
                    <a:pt x="27354" y="117795"/>
                    <a:pt x="26722" y="117187"/>
                    <a:pt x="26066" y="116580"/>
                  </a:cubicBezTo>
                  <a:cubicBezTo>
                    <a:pt x="23491" y="114151"/>
                    <a:pt x="21159" y="111479"/>
                    <a:pt x="19143" y="108588"/>
                  </a:cubicBezTo>
                  <a:cubicBezTo>
                    <a:pt x="17199" y="105770"/>
                    <a:pt x="15572" y="102782"/>
                    <a:pt x="14309" y="99624"/>
                  </a:cubicBezTo>
                  <a:cubicBezTo>
                    <a:pt x="13094" y="96612"/>
                    <a:pt x="12317" y="93478"/>
                    <a:pt x="11928" y="90247"/>
                  </a:cubicBezTo>
                  <a:lnTo>
                    <a:pt x="11807" y="89081"/>
                  </a:lnTo>
                  <a:cubicBezTo>
                    <a:pt x="11782" y="88887"/>
                    <a:pt x="11782" y="88693"/>
                    <a:pt x="11782" y="88523"/>
                  </a:cubicBezTo>
                  <a:lnTo>
                    <a:pt x="11758" y="87940"/>
                  </a:lnTo>
                  <a:lnTo>
                    <a:pt x="11734" y="86774"/>
                  </a:lnTo>
                  <a:cubicBezTo>
                    <a:pt x="11709" y="86385"/>
                    <a:pt x="11758" y="86021"/>
                    <a:pt x="11758" y="85632"/>
                  </a:cubicBezTo>
                  <a:cubicBezTo>
                    <a:pt x="11807" y="84101"/>
                    <a:pt x="11977" y="82571"/>
                    <a:pt x="12268" y="81065"/>
                  </a:cubicBezTo>
                  <a:cubicBezTo>
                    <a:pt x="13361" y="75065"/>
                    <a:pt x="16228" y="69478"/>
                    <a:pt x="19823" y="64571"/>
                  </a:cubicBezTo>
                  <a:cubicBezTo>
                    <a:pt x="21305" y="62530"/>
                    <a:pt x="22884" y="60562"/>
                    <a:pt x="24584" y="58692"/>
                  </a:cubicBezTo>
                  <a:cubicBezTo>
                    <a:pt x="26139" y="56967"/>
                    <a:pt x="27621" y="55485"/>
                    <a:pt x="28981" y="54149"/>
                  </a:cubicBezTo>
                  <a:cubicBezTo>
                    <a:pt x="31678" y="51501"/>
                    <a:pt x="33864" y="49534"/>
                    <a:pt x="35394" y="48100"/>
                  </a:cubicBezTo>
                  <a:cubicBezTo>
                    <a:pt x="36147" y="47372"/>
                    <a:pt x="36730" y="46789"/>
                    <a:pt x="37168" y="46327"/>
                  </a:cubicBezTo>
                  <a:cubicBezTo>
                    <a:pt x="37484" y="45987"/>
                    <a:pt x="37751" y="45623"/>
                    <a:pt x="37969" y="45210"/>
                  </a:cubicBezTo>
                  <a:cubicBezTo>
                    <a:pt x="38077" y="44940"/>
                    <a:pt x="37975" y="44805"/>
                    <a:pt x="37672" y="44805"/>
                  </a:cubicBezTo>
                  <a:cubicBezTo>
                    <a:pt x="37429" y="44805"/>
                    <a:pt x="37057" y="44891"/>
                    <a:pt x="36560" y="45064"/>
                  </a:cubicBezTo>
                  <a:cubicBezTo>
                    <a:pt x="34836" y="45720"/>
                    <a:pt x="33184" y="46546"/>
                    <a:pt x="31605" y="47517"/>
                  </a:cubicBezTo>
                  <a:cubicBezTo>
                    <a:pt x="28860" y="49145"/>
                    <a:pt x="26260" y="50967"/>
                    <a:pt x="23783" y="52983"/>
                  </a:cubicBezTo>
                  <a:cubicBezTo>
                    <a:pt x="20333" y="55753"/>
                    <a:pt x="17199" y="58886"/>
                    <a:pt x="14454" y="62311"/>
                  </a:cubicBezTo>
                  <a:cubicBezTo>
                    <a:pt x="12778" y="64352"/>
                    <a:pt x="11272" y="66538"/>
                    <a:pt x="9960" y="68822"/>
                  </a:cubicBezTo>
                  <a:cubicBezTo>
                    <a:pt x="9620" y="69429"/>
                    <a:pt x="9280" y="70061"/>
                    <a:pt x="8989" y="70692"/>
                  </a:cubicBezTo>
                  <a:cubicBezTo>
                    <a:pt x="8673" y="71324"/>
                    <a:pt x="8381" y="71980"/>
                    <a:pt x="8066" y="72636"/>
                  </a:cubicBezTo>
                  <a:cubicBezTo>
                    <a:pt x="7458" y="73996"/>
                    <a:pt x="6948" y="75381"/>
                    <a:pt x="6511" y="76814"/>
                  </a:cubicBezTo>
                  <a:lnTo>
                    <a:pt x="5466" y="76498"/>
                  </a:lnTo>
                  <a:cubicBezTo>
                    <a:pt x="5879" y="75065"/>
                    <a:pt x="6365" y="73680"/>
                    <a:pt x="6924" y="72295"/>
                  </a:cubicBezTo>
                  <a:cubicBezTo>
                    <a:pt x="7483" y="71008"/>
                    <a:pt x="8017" y="69769"/>
                    <a:pt x="8600" y="68652"/>
                  </a:cubicBezTo>
                  <a:cubicBezTo>
                    <a:pt x="9669" y="66611"/>
                    <a:pt x="10835" y="64643"/>
                    <a:pt x="12098" y="62749"/>
                  </a:cubicBezTo>
                  <a:cubicBezTo>
                    <a:pt x="13896" y="60149"/>
                    <a:pt x="15815" y="57623"/>
                    <a:pt x="17880" y="55218"/>
                  </a:cubicBezTo>
                  <a:cubicBezTo>
                    <a:pt x="19386" y="53420"/>
                    <a:pt x="20455" y="52206"/>
                    <a:pt x="21135" y="51356"/>
                  </a:cubicBezTo>
                  <a:cubicBezTo>
                    <a:pt x="21791" y="50505"/>
                    <a:pt x="22058" y="50020"/>
                    <a:pt x="22058" y="49728"/>
                  </a:cubicBezTo>
                  <a:cubicBezTo>
                    <a:pt x="22068" y="49503"/>
                    <a:pt x="21894" y="49429"/>
                    <a:pt x="21629" y="49429"/>
                  </a:cubicBezTo>
                  <a:cubicBezTo>
                    <a:pt x="21263" y="49429"/>
                    <a:pt x="20725" y="49571"/>
                    <a:pt x="20260" y="49655"/>
                  </a:cubicBezTo>
                  <a:cubicBezTo>
                    <a:pt x="20065" y="49697"/>
                    <a:pt x="19883" y="49725"/>
                    <a:pt x="19731" y="49725"/>
                  </a:cubicBezTo>
                  <a:cubicBezTo>
                    <a:pt x="19262" y="49725"/>
                    <a:pt x="19095" y="49451"/>
                    <a:pt x="19774" y="48441"/>
                  </a:cubicBezTo>
                  <a:lnTo>
                    <a:pt x="19774" y="48441"/>
                  </a:lnTo>
                  <a:cubicBezTo>
                    <a:pt x="15159" y="52789"/>
                    <a:pt x="10859" y="57672"/>
                    <a:pt x="7385" y="63283"/>
                  </a:cubicBezTo>
                  <a:cubicBezTo>
                    <a:pt x="6511" y="64692"/>
                    <a:pt x="5685" y="66125"/>
                    <a:pt x="4956" y="67631"/>
                  </a:cubicBezTo>
                  <a:cubicBezTo>
                    <a:pt x="4227" y="69162"/>
                    <a:pt x="3547" y="70668"/>
                    <a:pt x="2964" y="72271"/>
                  </a:cubicBezTo>
                  <a:cubicBezTo>
                    <a:pt x="2357" y="73850"/>
                    <a:pt x="1847" y="75478"/>
                    <a:pt x="1434" y="77130"/>
                  </a:cubicBezTo>
                  <a:cubicBezTo>
                    <a:pt x="1215" y="77956"/>
                    <a:pt x="997" y="78781"/>
                    <a:pt x="875" y="79632"/>
                  </a:cubicBezTo>
                  <a:cubicBezTo>
                    <a:pt x="729" y="80458"/>
                    <a:pt x="559" y="81308"/>
                    <a:pt x="462" y="82158"/>
                  </a:cubicBezTo>
                  <a:cubicBezTo>
                    <a:pt x="49" y="85583"/>
                    <a:pt x="1" y="89033"/>
                    <a:pt x="365" y="92458"/>
                  </a:cubicBezTo>
                  <a:cubicBezTo>
                    <a:pt x="754" y="95835"/>
                    <a:pt x="1507" y="99187"/>
                    <a:pt x="2576" y="102418"/>
                  </a:cubicBezTo>
                  <a:cubicBezTo>
                    <a:pt x="3620" y="105600"/>
                    <a:pt x="4980" y="108685"/>
                    <a:pt x="6608" y="111624"/>
                  </a:cubicBezTo>
                  <a:cubicBezTo>
                    <a:pt x="8211" y="114564"/>
                    <a:pt x="10033" y="117357"/>
                    <a:pt x="12098" y="120005"/>
                  </a:cubicBezTo>
                  <a:cubicBezTo>
                    <a:pt x="12608" y="120661"/>
                    <a:pt x="13264" y="121341"/>
                    <a:pt x="13920" y="122094"/>
                  </a:cubicBezTo>
                  <a:cubicBezTo>
                    <a:pt x="14576" y="122872"/>
                    <a:pt x="15353" y="123649"/>
                    <a:pt x="16155" y="124451"/>
                  </a:cubicBezTo>
                  <a:lnTo>
                    <a:pt x="16762" y="125058"/>
                  </a:lnTo>
                  <a:lnTo>
                    <a:pt x="17418" y="125665"/>
                  </a:lnTo>
                  <a:lnTo>
                    <a:pt x="18730" y="126880"/>
                  </a:lnTo>
                  <a:cubicBezTo>
                    <a:pt x="19191" y="127293"/>
                    <a:pt x="19653" y="127682"/>
                    <a:pt x="20115" y="128070"/>
                  </a:cubicBezTo>
                  <a:cubicBezTo>
                    <a:pt x="20576" y="128459"/>
                    <a:pt x="21038" y="128872"/>
                    <a:pt x="21523" y="129261"/>
                  </a:cubicBezTo>
                  <a:cubicBezTo>
                    <a:pt x="24900" y="131957"/>
                    <a:pt x="28471" y="134386"/>
                    <a:pt x="32212" y="136548"/>
                  </a:cubicBezTo>
                  <a:cubicBezTo>
                    <a:pt x="36245" y="138856"/>
                    <a:pt x="40399" y="140921"/>
                    <a:pt x="44674" y="142743"/>
                  </a:cubicBezTo>
                  <a:cubicBezTo>
                    <a:pt x="48901" y="144540"/>
                    <a:pt x="53152" y="146119"/>
                    <a:pt x="57379" y="147577"/>
                  </a:cubicBezTo>
                  <a:cubicBezTo>
                    <a:pt x="58423" y="147917"/>
                    <a:pt x="59492" y="148306"/>
                    <a:pt x="60561" y="148621"/>
                  </a:cubicBezTo>
                  <a:lnTo>
                    <a:pt x="63743" y="149642"/>
                  </a:lnTo>
                  <a:lnTo>
                    <a:pt x="66926" y="150638"/>
                  </a:lnTo>
                  <a:cubicBezTo>
                    <a:pt x="67970" y="150953"/>
                    <a:pt x="69039" y="151318"/>
                    <a:pt x="70108" y="151609"/>
                  </a:cubicBezTo>
                  <a:cubicBezTo>
                    <a:pt x="74383" y="152824"/>
                    <a:pt x="78635" y="154087"/>
                    <a:pt x="82934" y="155107"/>
                  </a:cubicBezTo>
                  <a:lnTo>
                    <a:pt x="86141" y="155909"/>
                  </a:lnTo>
                  <a:lnTo>
                    <a:pt x="87769" y="156346"/>
                  </a:lnTo>
                  <a:lnTo>
                    <a:pt x="89372" y="156711"/>
                  </a:lnTo>
                  <a:lnTo>
                    <a:pt x="95834" y="158144"/>
                  </a:lnTo>
                  <a:cubicBezTo>
                    <a:pt x="96392" y="158241"/>
                    <a:pt x="96927" y="158387"/>
                    <a:pt x="97461" y="158484"/>
                  </a:cubicBezTo>
                  <a:lnTo>
                    <a:pt x="99089" y="158800"/>
                  </a:lnTo>
                  <a:lnTo>
                    <a:pt x="102320" y="159407"/>
                  </a:lnTo>
                  <a:cubicBezTo>
                    <a:pt x="104506" y="159796"/>
                    <a:pt x="106644" y="160257"/>
                    <a:pt x="108830" y="160573"/>
                  </a:cubicBezTo>
                  <a:lnTo>
                    <a:pt x="115340" y="161618"/>
                  </a:lnTo>
                  <a:cubicBezTo>
                    <a:pt x="116409" y="161812"/>
                    <a:pt x="117502" y="161934"/>
                    <a:pt x="118595" y="162079"/>
                  </a:cubicBezTo>
                  <a:lnTo>
                    <a:pt x="121851" y="162492"/>
                  </a:lnTo>
                  <a:lnTo>
                    <a:pt x="125106" y="162930"/>
                  </a:lnTo>
                  <a:lnTo>
                    <a:pt x="125932" y="163027"/>
                  </a:lnTo>
                  <a:lnTo>
                    <a:pt x="126758" y="163124"/>
                  </a:lnTo>
                  <a:lnTo>
                    <a:pt x="128385" y="163270"/>
                  </a:lnTo>
                  <a:lnTo>
                    <a:pt x="134920" y="163950"/>
                  </a:lnTo>
                  <a:cubicBezTo>
                    <a:pt x="137082" y="164144"/>
                    <a:pt x="139268" y="164290"/>
                    <a:pt x="141454" y="164436"/>
                  </a:cubicBezTo>
                  <a:lnTo>
                    <a:pt x="144734" y="164679"/>
                  </a:lnTo>
                  <a:cubicBezTo>
                    <a:pt x="145827" y="164751"/>
                    <a:pt x="146920" y="164800"/>
                    <a:pt x="147989" y="164849"/>
                  </a:cubicBezTo>
                  <a:lnTo>
                    <a:pt x="154548" y="165140"/>
                  </a:lnTo>
                  <a:lnTo>
                    <a:pt x="161083" y="165262"/>
                  </a:lnTo>
                  <a:lnTo>
                    <a:pt x="164338" y="165310"/>
                  </a:lnTo>
                  <a:lnTo>
                    <a:pt x="167617" y="165262"/>
                  </a:lnTo>
                  <a:lnTo>
                    <a:pt x="174152" y="165189"/>
                  </a:lnTo>
                  <a:lnTo>
                    <a:pt x="180662" y="164897"/>
                  </a:lnTo>
                  <a:cubicBezTo>
                    <a:pt x="181755" y="164849"/>
                    <a:pt x="182824" y="164824"/>
                    <a:pt x="183917" y="164776"/>
                  </a:cubicBezTo>
                  <a:lnTo>
                    <a:pt x="187173" y="164533"/>
                  </a:lnTo>
                  <a:cubicBezTo>
                    <a:pt x="189335" y="164363"/>
                    <a:pt x="191497" y="164241"/>
                    <a:pt x="193659" y="164071"/>
                  </a:cubicBezTo>
                  <a:lnTo>
                    <a:pt x="200145" y="163415"/>
                  </a:lnTo>
                  <a:cubicBezTo>
                    <a:pt x="201213" y="163294"/>
                    <a:pt x="202307" y="163197"/>
                    <a:pt x="203375" y="163075"/>
                  </a:cubicBezTo>
                  <a:lnTo>
                    <a:pt x="206606" y="162662"/>
                  </a:lnTo>
                  <a:cubicBezTo>
                    <a:pt x="208744" y="162371"/>
                    <a:pt x="210882" y="162104"/>
                    <a:pt x="213044" y="161812"/>
                  </a:cubicBezTo>
                  <a:cubicBezTo>
                    <a:pt x="217344" y="161156"/>
                    <a:pt x="221668" y="160427"/>
                    <a:pt x="225992" y="159504"/>
                  </a:cubicBezTo>
                  <a:cubicBezTo>
                    <a:pt x="230364" y="158581"/>
                    <a:pt x="234688" y="157415"/>
                    <a:pt x="238915" y="155982"/>
                  </a:cubicBezTo>
                  <a:cubicBezTo>
                    <a:pt x="243263" y="154524"/>
                    <a:pt x="247466" y="152727"/>
                    <a:pt x="251523" y="150613"/>
                  </a:cubicBezTo>
                  <a:cubicBezTo>
                    <a:pt x="251766" y="150468"/>
                    <a:pt x="252033" y="150346"/>
                    <a:pt x="252276" y="150200"/>
                  </a:cubicBezTo>
                  <a:lnTo>
                    <a:pt x="253029" y="149763"/>
                  </a:lnTo>
                  <a:lnTo>
                    <a:pt x="254559" y="148913"/>
                  </a:lnTo>
                  <a:cubicBezTo>
                    <a:pt x="255555" y="148306"/>
                    <a:pt x="256527" y="147674"/>
                    <a:pt x="257499" y="147042"/>
                  </a:cubicBezTo>
                  <a:lnTo>
                    <a:pt x="258956" y="146022"/>
                  </a:lnTo>
                  <a:lnTo>
                    <a:pt x="259685" y="145488"/>
                  </a:lnTo>
                  <a:lnTo>
                    <a:pt x="260049" y="145245"/>
                  </a:lnTo>
                  <a:lnTo>
                    <a:pt x="260389" y="144953"/>
                  </a:lnTo>
                  <a:lnTo>
                    <a:pt x="261774" y="143860"/>
                  </a:lnTo>
                  <a:lnTo>
                    <a:pt x="262479" y="143301"/>
                  </a:lnTo>
                  <a:cubicBezTo>
                    <a:pt x="262697" y="143107"/>
                    <a:pt x="262916" y="142913"/>
                    <a:pt x="263134" y="142718"/>
                  </a:cubicBezTo>
                  <a:cubicBezTo>
                    <a:pt x="266657" y="139609"/>
                    <a:pt x="269839" y="136111"/>
                    <a:pt x="272560" y="132297"/>
                  </a:cubicBezTo>
                  <a:cubicBezTo>
                    <a:pt x="272924" y="131836"/>
                    <a:pt x="273240" y="131350"/>
                    <a:pt x="273556" y="130864"/>
                  </a:cubicBezTo>
                  <a:lnTo>
                    <a:pt x="274528" y="129406"/>
                  </a:lnTo>
                  <a:cubicBezTo>
                    <a:pt x="275159" y="128410"/>
                    <a:pt x="275718" y="127414"/>
                    <a:pt x="276325" y="126418"/>
                  </a:cubicBezTo>
                  <a:lnTo>
                    <a:pt x="277151" y="124864"/>
                  </a:lnTo>
                  <a:cubicBezTo>
                    <a:pt x="277418" y="124354"/>
                    <a:pt x="277710" y="123843"/>
                    <a:pt x="277953" y="123309"/>
                  </a:cubicBezTo>
                  <a:lnTo>
                    <a:pt x="278706" y="121754"/>
                  </a:lnTo>
                  <a:lnTo>
                    <a:pt x="279094" y="120953"/>
                  </a:lnTo>
                  <a:lnTo>
                    <a:pt x="279435" y="120151"/>
                  </a:lnTo>
                  <a:cubicBezTo>
                    <a:pt x="281256" y="115900"/>
                    <a:pt x="282665" y="111454"/>
                    <a:pt x="283637" y="106912"/>
                  </a:cubicBezTo>
                  <a:cubicBezTo>
                    <a:pt x="283686" y="106645"/>
                    <a:pt x="283759" y="106353"/>
                    <a:pt x="283807" y="106062"/>
                  </a:cubicBezTo>
                  <a:lnTo>
                    <a:pt x="283953" y="105211"/>
                  </a:lnTo>
                  <a:lnTo>
                    <a:pt x="284269" y="103487"/>
                  </a:lnTo>
                  <a:cubicBezTo>
                    <a:pt x="284439" y="102345"/>
                    <a:pt x="284560" y="101179"/>
                    <a:pt x="284730" y="100037"/>
                  </a:cubicBezTo>
                  <a:cubicBezTo>
                    <a:pt x="284803" y="98871"/>
                    <a:pt x="284925" y="97729"/>
                    <a:pt x="284973" y="96563"/>
                  </a:cubicBezTo>
                  <a:lnTo>
                    <a:pt x="285046" y="94814"/>
                  </a:lnTo>
                  <a:lnTo>
                    <a:pt x="285070" y="93940"/>
                  </a:lnTo>
                  <a:lnTo>
                    <a:pt x="285070" y="93065"/>
                  </a:lnTo>
                  <a:cubicBezTo>
                    <a:pt x="285070" y="88377"/>
                    <a:pt x="284536" y="83688"/>
                    <a:pt x="283491" y="79122"/>
                  </a:cubicBezTo>
                  <a:cubicBezTo>
                    <a:pt x="282423" y="74482"/>
                    <a:pt x="280771" y="70012"/>
                    <a:pt x="278560" y="65809"/>
                  </a:cubicBezTo>
                  <a:lnTo>
                    <a:pt x="277710" y="64230"/>
                  </a:lnTo>
                  <a:cubicBezTo>
                    <a:pt x="277443" y="63720"/>
                    <a:pt x="277127" y="63210"/>
                    <a:pt x="276811" y="62700"/>
                  </a:cubicBezTo>
                  <a:cubicBezTo>
                    <a:pt x="276495" y="62190"/>
                    <a:pt x="276179" y="61680"/>
                    <a:pt x="275864" y="61170"/>
                  </a:cubicBezTo>
                  <a:lnTo>
                    <a:pt x="274819" y="59712"/>
                  </a:lnTo>
                  <a:cubicBezTo>
                    <a:pt x="273459" y="57793"/>
                    <a:pt x="272001" y="55947"/>
                    <a:pt x="270422" y="54198"/>
                  </a:cubicBezTo>
                  <a:cubicBezTo>
                    <a:pt x="267313" y="50797"/>
                    <a:pt x="263936" y="47688"/>
                    <a:pt x="260292" y="44870"/>
                  </a:cubicBezTo>
                  <a:cubicBezTo>
                    <a:pt x="253199" y="39307"/>
                    <a:pt x="245668" y="34813"/>
                    <a:pt x="238502" y="30343"/>
                  </a:cubicBezTo>
                  <a:lnTo>
                    <a:pt x="237166" y="29517"/>
                  </a:lnTo>
                  <a:lnTo>
                    <a:pt x="236486" y="29104"/>
                  </a:lnTo>
                  <a:lnTo>
                    <a:pt x="235879" y="28691"/>
                  </a:lnTo>
                  <a:lnTo>
                    <a:pt x="234640" y="27889"/>
                  </a:lnTo>
                  <a:cubicBezTo>
                    <a:pt x="234227" y="27622"/>
                    <a:pt x="233838" y="27331"/>
                    <a:pt x="233425" y="27039"/>
                  </a:cubicBezTo>
                  <a:cubicBezTo>
                    <a:pt x="233012" y="26748"/>
                    <a:pt x="232599" y="26456"/>
                    <a:pt x="232186" y="26165"/>
                  </a:cubicBezTo>
                  <a:lnTo>
                    <a:pt x="230947" y="25242"/>
                  </a:lnTo>
                  <a:cubicBezTo>
                    <a:pt x="230121" y="24659"/>
                    <a:pt x="229295" y="24003"/>
                    <a:pt x="228469" y="23395"/>
                  </a:cubicBezTo>
                  <a:cubicBezTo>
                    <a:pt x="225166" y="20869"/>
                    <a:pt x="221813" y="18173"/>
                    <a:pt x="218315" y="15525"/>
                  </a:cubicBezTo>
                  <a:cubicBezTo>
                    <a:pt x="215309" y="13209"/>
                    <a:pt x="212185" y="11047"/>
                    <a:pt x="208969" y="9051"/>
                  </a:cubicBezTo>
                  <a:lnTo>
                    <a:pt x="208969" y="9051"/>
                  </a:lnTo>
                  <a:cubicBezTo>
                    <a:pt x="209456" y="9356"/>
                    <a:pt x="209940" y="9668"/>
                    <a:pt x="210420" y="9986"/>
                  </a:cubicBezTo>
                  <a:cubicBezTo>
                    <a:pt x="210736" y="10180"/>
                    <a:pt x="211028" y="10375"/>
                    <a:pt x="211343" y="10593"/>
                  </a:cubicBezTo>
                  <a:lnTo>
                    <a:pt x="212242" y="11201"/>
                  </a:lnTo>
                  <a:cubicBezTo>
                    <a:pt x="212849" y="11614"/>
                    <a:pt x="213457" y="12002"/>
                    <a:pt x="214040" y="12415"/>
                  </a:cubicBezTo>
                  <a:cubicBezTo>
                    <a:pt x="215206" y="13266"/>
                    <a:pt x="216372" y="14091"/>
                    <a:pt x="217489" y="14966"/>
                  </a:cubicBezTo>
                  <a:cubicBezTo>
                    <a:pt x="219748" y="16642"/>
                    <a:pt x="221910" y="18367"/>
                    <a:pt x="224072" y="20067"/>
                  </a:cubicBezTo>
                  <a:cubicBezTo>
                    <a:pt x="226210" y="21743"/>
                    <a:pt x="228299" y="23395"/>
                    <a:pt x="230413" y="24974"/>
                  </a:cubicBezTo>
                  <a:cubicBezTo>
                    <a:pt x="232526" y="26553"/>
                    <a:pt x="234591" y="27987"/>
                    <a:pt x="236729" y="29371"/>
                  </a:cubicBezTo>
                  <a:cubicBezTo>
                    <a:pt x="241271" y="32213"/>
                    <a:pt x="245911" y="35056"/>
                    <a:pt x="250551" y="38092"/>
                  </a:cubicBezTo>
                  <a:cubicBezTo>
                    <a:pt x="252883" y="39647"/>
                    <a:pt x="255191" y="41226"/>
                    <a:pt x="257450" y="42902"/>
                  </a:cubicBezTo>
                  <a:cubicBezTo>
                    <a:pt x="258592" y="43728"/>
                    <a:pt x="259709" y="44627"/>
                    <a:pt x="260827" y="45501"/>
                  </a:cubicBezTo>
                  <a:cubicBezTo>
                    <a:pt x="261385" y="45963"/>
                    <a:pt x="261944" y="46424"/>
                    <a:pt x="262503" y="46886"/>
                  </a:cubicBezTo>
                  <a:lnTo>
                    <a:pt x="263329" y="47566"/>
                  </a:lnTo>
                  <a:lnTo>
                    <a:pt x="264130" y="48295"/>
                  </a:lnTo>
                  <a:cubicBezTo>
                    <a:pt x="266317" y="50214"/>
                    <a:pt x="268382" y="52279"/>
                    <a:pt x="270325" y="54441"/>
                  </a:cubicBezTo>
                  <a:lnTo>
                    <a:pt x="271782" y="56117"/>
                  </a:lnTo>
                  <a:cubicBezTo>
                    <a:pt x="272244" y="56676"/>
                    <a:pt x="272706" y="57283"/>
                    <a:pt x="273167" y="57866"/>
                  </a:cubicBezTo>
                  <a:lnTo>
                    <a:pt x="273847" y="58740"/>
                  </a:lnTo>
                  <a:cubicBezTo>
                    <a:pt x="274066" y="59032"/>
                    <a:pt x="274260" y="59348"/>
                    <a:pt x="274503" y="59664"/>
                  </a:cubicBezTo>
                  <a:lnTo>
                    <a:pt x="275766" y="61510"/>
                  </a:lnTo>
                  <a:cubicBezTo>
                    <a:pt x="276544" y="62797"/>
                    <a:pt x="277370" y="64060"/>
                    <a:pt x="278050" y="65396"/>
                  </a:cubicBezTo>
                  <a:lnTo>
                    <a:pt x="278560" y="66392"/>
                  </a:lnTo>
                  <a:lnTo>
                    <a:pt x="278827" y="66903"/>
                  </a:lnTo>
                  <a:cubicBezTo>
                    <a:pt x="278900" y="67073"/>
                    <a:pt x="278997" y="67243"/>
                    <a:pt x="279070" y="67413"/>
                  </a:cubicBezTo>
                  <a:lnTo>
                    <a:pt x="279993" y="69453"/>
                  </a:lnTo>
                  <a:cubicBezTo>
                    <a:pt x="280309" y="70133"/>
                    <a:pt x="280552" y="70838"/>
                    <a:pt x="280844" y="71518"/>
                  </a:cubicBezTo>
                  <a:lnTo>
                    <a:pt x="281232" y="72563"/>
                  </a:lnTo>
                  <a:cubicBezTo>
                    <a:pt x="281378" y="72927"/>
                    <a:pt x="281475" y="73267"/>
                    <a:pt x="281597" y="73632"/>
                  </a:cubicBezTo>
                  <a:cubicBezTo>
                    <a:pt x="281815" y="74336"/>
                    <a:pt x="282058" y="75040"/>
                    <a:pt x="282277" y="75745"/>
                  </a:cubicBezTo>
                  <a:lnTo>
                    <a:pt x="282884" y="77907"/>
                  </a:lnTo>
                  <a:cubicBezTo>
                    <a:pt x="283589" y="80773"/>
                    <a:pt x="284099" y="83688"/>
                    <a:pt x="284390" y="86628"/>
                  </a:cubicBezTo>
                  <a:lnTo>
                    <a:pt x="284536" y="87721"/>
                  </a:lnTo>
                  <a:lnTo>
                    <a:pt x="284609" y="88838"/>
                  </a:lnTo>
                  <a:cubicBezTo>
                    <a:pt x="284657" y="89567"/>
                    <a:pt x="284706" y="90296"/>
                    <a:pt x="284730" y="91025"/>
                  </a:cubicBezTo>
                  <a:cubicBezTo>
                    <a:pt x="284755" y="92507"/>
                    <a:pt x="284779" y="93964"/>
                    <a:pt x="284706" y="95422"/>
                  </a:cubicBezTo>
                  <a:cubicBezTo>
                    <a:pt x="284682" y="96903"/>
                    <a:pt x="284512" y="98337"/>
                    <a:pt x="284414" y="99794"/>
                  </a:cubicBezTo>
                  <a:cubicBezTo>
                    <a:pt x="284317" y="100523"/>
                    <a:pt x="284220" y="101252"/>
                    <a:pt x="284123" y="101980"/>
                  </a:cubicBezTo>
                  <a:lnTo>
                    <a:pt x="284002" y="103074"/>
                  </a:lnTo>
                  <a:lnTo>
                    <a:pt x="283807" y="104142"/>
                  </a:lnTo>
                  <a:cubicBezTo>
                    <a:pt x="283321" y="107009"/>
                    <a:pt x="282641" y="109851"/>
                    <a:pt x="281791" y="112645"/>
                  </a:cubicBezTo>
                  <a:lnTo>
                    <a:pt x="281135" y="114734"/>
                  </a:lnTo>
                  <a:cubicBezTo>
                    <a:pt x="280892" y="115414"/>
                    <a:pt x="280625" y="116094"/>
                    <a:pt x="280382" y="116799"/>
                  </a:cubicBezTo>
                  <a:lnTo>
                    <a:pt x="279993" y="117819"/>
                  </a:lnTo>
                  <a:cubicBezTo>
                    <a:pt x="279872" y="118159"/>
                    <a:pt x="279726" y="118499"/>
                    <a:pt x="279580" y="118839"/>
                  </a:cubicBezTo>
                  <a:cubicBezTo>
                    <a:pt x="279289" y="119495"/>
                    <a:pt x="279022" y="120175"/>
                    <a:pt x="278706" y="120856"/>
                  </a:cubicBezTo>
                  <a:cubicBezTo>
                    <a:pt x="278074" y="122167"/>
                    <a:pt x="277491" y="123503"/>
                    <a:pt x="276762" y="124767"/>
                  </a:cubicBezTo>
                  <a:lnTo>
                    <a:pt x="276252" y="125738"/>
                  </a:lnTo>
                  <a:lnTo>
                    <a:pt x="275985" y="126224"/>
                  </a:lnTo>
                  <a:lnTo>
                    <a:pt x="275694" y="126710"/>
                  </a:lnTo>
                  <a:lnTo>
                    <a:pt x="274576" y="128580"/>
                  </a:lnTo>
                  <a:cubicBezTo>
                    <a:pt x="271442" y="133609"/>
                    <a:pt x="267604" y="138152"/>
                    <a:pt x="263159" y="142063"/>
                  </a:cubicBezTo>
                  <a:lnTo>
                    <a:pt x="262333" y="142816"/>
                  </a:lnTo>
                  <a:cubicBezTo>
                    <a:pt x="262041" y="143059"/>
                    <a:pt x="261750" y="143277"/>
                    <a:pt x="261458" y="143520"/>
                  </a:cubicBezTo>
                  <a:cubicBezTo>
                    <a:pt x="260875" y="144006"/>
                    <a:pt x="260292" y="144443"/>
                    <a:pt x="259709" y="144905"/>
                  </a:cubicBezTo>
                  <a:cubicBezTo>
                    <a:pt x="258495" y="145755"/>
                    <a:pt x="257280" y="146678"/>
                    <a:pt x="256017" y="147431"/>
                  </a:cubicBezTo>
                  <a:lnTo>
                    <a:pt x="255094" y="148014"/>
                  </a:lnTo>
                  <a:lnTo>
                    <a:pt x="254632" y="148330"/>
                  </a:lnTo>
                  <a:lnTo>
                    <a:pt x="254195" y="148621"/>
                  </a:lnTo>
                  <a:lnTo>
                    <a:pt x="252276" y="149715"/>
                  </a:lnTo>
                  <a:cubicBezTo>
                    <a:pt x="251644" y="150079"/>
                    <a:pt x="250988" y="150395"/>
                    <a:pt x="250357" y="150735"/>
                  </a:cubicBezTo>
                  <a:lnTo>
                    <a:pt x="249385" y="151245"/>
                  </a:lnTo>
                  <a:lnTo>
                    <a:pt x="248389" y="151707"/>
                  </a:lnTo>
                  <a:cubicBezTo>
                    <a:pt x="243166" y="154160"/>
                    <a:pt x="237749" y="156103"/>
                    <a:pt x="232162" y="157561"/>
                  </a:cubicBezTo>
                  <a:cubicBezTo>
                    <a:pt x="229417" y="158290"/>
                    <a:pt x="226672" y="158921"/>
                    <a:pt x="223902" y="159480"/>
                  </a:cubicBezTo>
                  <a:cubicBezTo>
                    <a:pt x="221133" y="160039"/>
                    <a:pt x="218364" y="160525"/>
                    <a:pt x="215619" y="160962"/>
                  </a:cubicBezTo>
                  <a:lnTo>
                    <a:pt x="213554" y="161278"/>
                  </a:lnTo>
                  <a:cubicBezTo>
                    <a:pt x="212849" y="161399"/>
                    <a:pt x="212169" y="161496"/>
                    <a:pt x="211465" y="161569"/>
                  </a:cubicBezTo>
                  <a:lnTo>
                    <a:pt x="207335" y="162128"/>
                  </a:lnTo>
                  <a:lnTo>
                    <a:pt x="203181" y="162662"/>
                  </a:lnTo>
                  <a:cubicBezTo>
                    <a:pt x="201796" y="162808"/>
                    <a:pt x="200412" y="162954"/>
                    <a:pt x="199027" y="163100"/>
                  </a:cubicBezTo>
                  <a:cubicBezTo>
                    <a:pt x="196234" y="163367"/>
                    <a:pt x="193464" y="163707"/>
                    <a:pt x="190646" y="163853"/>
                  </a:cubicBezTo>
                  <a:lnTo>
                    <a:pt x="186444" y="164168"/>
                  </a:lnTo>
                  <a:cubicBezTo>
                    <a:pt x="185059" y="164266"/>
                    <a:pt x="183650" y="164387"/>
                    <a:pt x="182241" y="164436"/>
                  </a:cubicBezTo>
                  <a:cubicBezTo>
                    <a:pt x="182897" y="164217"/>
                    <a:pt x="184816" y="163901"/>
                    <a:pt x="181561" y="163901"/>
                  </a:cubicBezTo>
                  <a:lnTo>
                    <a:pt x="183699" y="163804"/>
                  </a:lnTo>
                  <a:lnTo>
                    <a:pt x="185812" y="163610"/>
                  </a:lnTo>
                  <a:lnTo>
                    <a:pt x="190063" y="163270"/>
                  </a:lnTo>
                  <a:lnTo>
                    <a:pt x="192201" y="163075"/>
                  </a:lnTo>
                  <a:lnTo>
                    <a:pt x="193246" y="163002"/>
                  </a:lnTo>
                  <a:lnTo>
                    <a:pt x="194314" y="162881"/>
                  </a:lnTo>
                  <a:lnTo>
                    <a:pt x="198541" y="162419"/>
                  </a:lnTo>
                  <a:lnTo>
                    <a:pt x="202768" y="161958"/>
                  </a:lnTo>
                  <a:lnTo>
                    <a:pt x="206971" y="161375"/>
                  </a:lnTo>
                  <a:cubicBezTo>
                    <a:pt x="209764" y="160986"/>
                    <a:pt x="212558" y="160597"/>
                    <a:pt x="215352" y="160160"/>
                  </a:cubicBezTo>
                  <a:cubicBezTo>
                    <a:pt x="218145" y="159699"/>
                    <a:pt x="220939" y="159213"/>
                    <a:pt x="223732" y="158630"/>
                  </a:cubicBezTo>
                  <a:cubicBezTo>
                    <a:pt x="226526" y="158047"/>
                    <a:pt x="229320" y="157415"/>
                    <a:pt x="232089" y="156662"/>
                  </a:cubicBezTo>
                  <a:cubicBezTo>
                    <a:pt x="234858" y="155909"/>
                    <a:pt x="237603" y="155059"/>
                    <a:pt x="240324" y="154087"/>
                  </a:cubicBezTo>
                  <a:cubicBezTo>
                    <a:pt x="241028" y="153844"/>
                    <a:pt x="241684" y="153553"/>
                    <a:pt x="242365" y="153310"/>
                  </a:cubicBezTo>
                  <a:lnTo>
                    <a:pt x="243385" y="152921"/>
                  </a:lnTo>
                  <a:cubicBezTo>
                    <a:pt x="243725" y="152775"/>
                    <a:pt x="244065" y="152630"/>
                    <a:pt x="244381" y="152484"/>
                  </a:cubicBezTo>
                  <a:cubicBezTo>
                    <a:pt x="245061" y="152217"/>
                    <a:pt x="245717" y="151925"/>
                    <a:pt x="246397" y="151634"/>
                  </a:cubicBezTo>
                  <a:lnTo>
                    <a:pt x="248389" y="150711"/>
                  </a:lnTo>
                  <a:cubicBezTo>
                    <a:pt x="249045" y="150395"/>
                    <a:pt x="249677" y="150055"/>
                    <a:pt x="250332" y="149715"/>
                  </a:cubicBezTo>
                  <a:cubicBezTo>
                    <a:pt x="250988" y="149374"/>
                    <a:pt x="251644" y="149034"/>
                    <a:pt x="252276" y="148670"/>
                  </a:cubicBezTo>
                  <a:lnTo>
                    <a:pt x="254195" y="147553"/>
                  </a:lnTo>
                  <a:lnTo>
                    <a:pt x="256041" y="146387"/>
                  </a:lnTo>
                  <a:cubicBezTo>
                    <a:pt x="258543" y="144759"/>
                    <a:pt x="260924" y="142937"/>
                    <a:pt x="263134" y="140945"/>
                  </a:cubicBezTo>
                  <a:lnTo>
                    <a:pt x="263960" y="140192"/>
                  </a:lnTo>
                  <a:lnTo>
                    <a:pt x="264762" y="139415"/>
                  </a:lnTo>
                  <a:cubicBezTo>
                    <a:pt x="265272" y="138905"/>
                    <a:pt x="265831" y="138394"/>
                    <a:pt x="266341" y="137836"/>
                  </a:cubicBezTo>
                  <a:lnTo>
                    <a:pt x="267847" y="136208"/>
                  </a:lnTo>
                  <a:lnTo>
                    <a:pt x="268212" y="135795"/>
                  </a:lnTo>
                  <a:lnTo>
                    <a:pt x="268552" y="135358"/>
                  </a:lnTo>
                  <a:lnTo>
                    <a:pt x="269256" y="134508"/>
                  </a:lnTo>
                  <a:cubicBezTo>
                    <a:pt x="270228" y="133390"/>
                    <a:pt x="271078" y="132176"/>
                    <a:pt x="271953" y="130985"/>
                  </a:cubicBezTo>
                  <a:cubicBezTo>
                    <a:pt x="272778" y="129771"/>
                    <a:pt x="273629" y="128556"/>
                    <a:pt x="274382" y="127293"/>
                  </a:cubicBezTo>
                  <a:lnTo>
                    <a:pt x="274916" y="126346"/>
                  </a:lnTo>
                  <a:lnTo>
                    <a:pt x="275208" y="125860"/>
                  </a:lnTo>
                  <a:lnTo>
                    <a:pt x="275451" y="125374"/>
                  </a:lnTo>
                  <a:lnTo>
                    <a:pt x="276519" y="123455"/>
                  </a:lnTo>
                  <a:cubicBezTo>
                    <a:pt x="276860" y="122799"/>
                    <a:pt x="277151" y="122119"/>
                    <a:pt x="277491" y="121463"/>
                  </a:cubicBezTo>
                  <a:lnTo>
                    <a:pt x="277953" y="120467"/>
                  </a:lnTo>
                  <a:lnTo>
                    <a:pt x="278390" y="119471"/>
                  </a:lnTo>
                  <a:cubicBezTo>
                    <a:pt x="279556" y="116774"/>
                    <a:pt x="280552" y="114005"/>
                    <a:pt x="281378" y="111187"/>
                  </a:cubicBezTo>
                  <a:lnTo>
                    <a:pt x="281961" y="109074"/>
                  </a:lnTo>
                  <a:cubicBezTo>
                    <a:pt x="282131" y="108369"/>
                    <a:pt x="282277" y="107641"/>
                    <a:pt x="282447" y="106936"/>
                  </a:cubicBezTo>
                  <a:lnTo>
                    <a:pt x="282690" y="105867"/>
                  </a:lnTo>
                  <a:lnTo>
                    <a:pt x="282884" y="104774"/>
                  </a:lnTo>
                  <a:cubicBezTo>
                    <a:pt x="283006" y="104045"/>
                    <a:pt x="283151" y="103341"/>
                    <a:pt x="283248" y="102612"/>
                  </a:cubicBezTo>
                  <a:cubicBezTo>
                    <a:pt x="283686" y="99697"/>
                    <a:pt x="283929" y="96758"/>
                    <a:pt x="283977" y="93818"/>
                  </a:cubicBezTo>
                  <a:cubicBezTo>
                    <a:pt x="284026" y="90879"/>
                    <a:pt x="283856" y="87915"/>
                    <a:pt x="283491" y="85000"/>
                  </a:cubicBezTo>
                  <a:cubicBezTo>
                    <a:pt x="283394" y="84247"/>
                    <a:pt x="283273" y="83518"/>
                    <a:pt x="283151" y="82790"/>
                  </a:cubicBezTo>
                  <a:lnTo>
                    <a:pt x="282981" y="81697"/>
                  </a:lnTo>
                  <a:lnTo>
                    <a:pt x="282763" y="80603"/>
                  </a:lnTo>
                  <a:cubicBezTo>
                    <a:pt x="282593" y="79875"/>
                    <a:pt x="282471" y="79146"/>
                    <a:pt x="282277" y="78417"/>
                  </a:cubicBezTo>
                  <a:lnTo>
                    <a:pt x="281694" y="76255"/>
                  </a:lnTo>
                  <a:cubicBezTo>
                    <a:pt x="281621" y="75891"/>
                    <a:pt x="281499" y="75551"/>
                    <a:pt x="281378" y="75186"/>
                  </a:cubicBezTo>
                  <a:lnTo>
                    <a:pt x="281038" y="74117"/>
                  </a:lnTo>
                  <a:lnTo>
                    <a:pt x="280698" y="73049"/>
                  </a:lnTo>
                  <a:cubicBezTo>
                    <a:pt x="280576" y="72708"/>
                    <a:pt x="280431" y="72344"/>
                    <a:pt x="280285" y="72004"/>
                  </a:cubicBezTo>
                  <a:cubicBezTo>
                    <a:pt x="280018" y="71324"/>
                    <a:pt x="279750" y="70595"/>
                    <a:pt x="279483" y="69915"/>
                  </a:cubicBezTo>
                  <a:lnTo>
                    <a:pt x="278536" y="67874"/>
                  </a:lnTo>
                  <a:cubicBezTo>
                    <a:pt x="278244" y="67170"/>
                    <a:pt x="277880" y="66514"/>
                    <a:pt x="277515" y="65858"/>
                  </a:cubicBezTo>
                  <a:cubicBezTo>
                    <a:pt x="277175" y="65178"/>
                    <a:pt x="276835" y="64498"/>
                    <a:pt x="276447" y="63866"/>
                  </a:cubicBezTo>
                  <a:lnTo>
                    <a:pt x="275256" y="61923"/>
                  </a:lnTo>
                  <a:cubicBezTo>
                    <a:pt x="274843" y="61291"/>
                    <a:pt x="274406" y="60684"/>
                    <a:pt x="273993" y="60052"/>
                  </a:cubicBezTo>
                  <a:cubicBezTo>
                    <a:pt x="273774" y="59736"/>
                    <a:pt x="273556" y="59445"/>
                    <a:pt x="273337" y="59129"/>
                  </a:cubicBezTo>
                  <a:lnTo>
                    <a:pt x="272657" y="58255"/>
                  </a:lnTo>
                  <a:cubicBezTo>
                    <a:pt x="272171" y="57672"/>
                    <a:pt x="271758" y="57064"/>
                    <a:pt x="271272" y="56506"/>
                  </a:cubicBezTo>
                  <a:lnTo>
                    <a:pt x="269815" y="54805"/>
                  </a:lnTo>
                  <a:cubicBezTo>
                    <a:pt x="269572" y="54514"/>
                    <a:pt x="269329" y="54246"/>
                    <a:pt x="269062" y="53979"/>
                  </a:cubicBezTo>
                  <a:lnTo>
                    <a:pt x="268309" y="53178"/>
                  </a:lnTo>
                  <a:cubicBezTo>
                    <a:pt x="267313" y="52084"/>
                    <a:pt x="266244" y="51113"/>
                    <a:pt x="265199" y="50068"/>
                  </a:cubicBezTo>
                  <a:cubicBezTo>
                    <a:pt x="264106" y="49096"/>
                    <a:pt x="263037" y="48100"/>
                    <a:pt x="261920" y="47202"/>
                  </a:cubicBezTo>
                  <a:cubicBezTo>
                    <a:pt x="257474" y="43461"/>
                    <a:pt x="252762" y="40230"/>
                    <a:pt x="248049" y="37193"/>
                  </a:cubicBezTo>
                  <a:cubicBezTo>
                    <a:pt x="245693" y="35687"/>
                    <a:pt x="243361" y="34230"/>
                    <a:pt x="241004" y="32772"/>
                  </a:cubicBezTo>
                  <a:lnTo>
                    <a:pt x="237506" y="30610"/>
                  </a:lnTo>
                  <a:lnTo>
                    <a:pt x="236656" y="30076"/>
                  </a:lnTo>
                  <a:lnTo>
                    <a:pt x="236219" y="29784"/>
                  </a:lnTo>
                  <a:lnTo>
                    <a:pt x="235806" y="29541"/>
                  </a:lnTo>
                  <a:lnTo>
                    <a:pt x="234178" y="28472"/>
                  </a:lnTo>
                  <a:cubicBezTo>
                    <a:pt x="229878" y="25557"/>
                    <a:pt x="225627" y="22156"/>
                    <a:pt x="221206" y="18731"/>
                  </a:cubicBezTo>
                  <a:cubicBezTo>
                    <a:pt x="218971" y="17031"/>
                    <a:pt x="216712" y="15306"/>
                    <a:pt x="214331" y="13630"/>
                  </a:cubicBezTo>
                  <a:cubicBezTo>
                    <a:pt x="213190" y="12804"/>
                    <a:pt x="211951" y="12002"/>
                    <a:pt x="210736" y="11176"/>
                  </a:cubicBezTo>
                  <a:cubicBezTo>
                    <a:pt x="209473" y="10399"/>
                    <a:pt x="208210" y="9622"/>
                    <a:pt x="206898" y="8844"/>
                  </a:cubicBezTo>
                  <a:cubicBezTo>
                    <a:pt x="205610" y="8067"/>
                    <a:pt x="204226" y="7387"/>
                    <a:pt x="202865" y="6707"/>
                  </a:cubicBezTo>
                  <a:cubicBezTo>
                    <a:pt x="201456" y="6051"/>
                    <a:pt x="200072" y="5395"/>
                    <a:pt x="198541" y="4885"/>
                  </a:cubicBezTo>
                  <a:lnTo>
                    <a:pt x="197424" y="4472"/>
                  </a:lnTo>
                  <a:cubicBezTo>
                    <a:pt x="197059" y="4326"/>
                    <a:pt x="196695" y="4229"/>
                    <a:pt x="196306" y="4132"/>
                  </a:cubicBezTo>
                  <a:lnTo>
                    <a:pt x="194047" y="3476"/>
                  </a:lnTo>
                  <a:cubicBezTo>
                    <a:pt x="193318" y="3257"/>
                    <a:pt x="192541" y="3111"/>
                    <a:pt x="191812" y="2941"/>
                  </a:cubicBezTo>
                  <a:cubicBezTo>
                    <a:pt x="191059" y="2796"/>
                    <a:pt x="190306" y="2601"/>
                    <a:pt x="189553" y="2504"/>
                  </a:cubicBezTo>
                  <a:lnTo>
                    <a:pt x="189747" y="1435"/>
                  </a:lnTo>
                  <a:lnTo>
                    <a:pt x="188144" y="1168"/>
                  </a:lnTo>
                  <a:cubicBezTo>
                    <a:pt x="187610" y="1071"/>
                    <a:pt x="187051" y="949"/>
                    <a:pt x="186541" y="901"/>
                  </a:cubicBezTo>
                  <a:lnTo>
                    <a:pt x="183334" y="512"/>
                  </a:lnTo>
                  <a:lnTo>
                    <a:pt x="180152" y="245"/>
                  </a:lnTo>
                  <a:cubicBezTo>
                    <a:pt x="179107" y="172"/>
                    <a:pt x="178063" y="148"/>
                    <a:pt x="176994" y="99"/>
                  </a:cubicBezTo>
                  <a:cubicBezTo>
                    <a:pt x="175288" y="30"/>
                    <a:pt x="173586" y="1"/>
                    <a:pt x="171889"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70" name="Google Shape;2170;p78"/>
          <p:cNvSpPr txBox="1"/>
          <p:nvPr/>
        </p:nvSpPr>
        <p:spPr>
          <a:xfrm>
            <a:off x="705637" y="3202432"/>
            <a:ext cx="299700" cy="258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rgbClr val="E29578"/>
                </a:solidFill>
                <a:latin typeface="Life Savers ExtraBold"/>
                <a:ea typeface="Life Savers ExtraBold"/>
                <a:cs typeface="Life Savers ExtraBold"/>
                <a:sym typeface="Life Savers ExtraBold"/>
              </a:rPr>
              <a:t>2</a:t>
            </a:r>
            <a:endParaRPr b="0" i="0" sz="1300" u="none" cap="none" strike="noStrike">
              <a:solidFill>
                <a:srgbClr val="E29578"/>
              </a:solidFill>
              <a:latin typeface="Life Savers ExtraBold"/>
              <a:ea typeface="Life Savers ExtraBold"/>
              <a:cs typeface="Life Savers ExtraBold"/>
              <a:sym typeface="Life Savers ExtraBold"/>
            </a:endParaRPr>
          </a:p>
        </p:txBody>
      </p:sp>
      <p:sp>
        <p:nvSpPr>
          <p:cNvPr id="2171" name="Google Shape;2171;p78"/>
          <p:cNvSpPr txBox="1"/>
          <p:nvPr/>
        </p:nvSpPr>
        <p:spPr>
          <a:xfrm>
            <a:off x="1120850" y="3533800"/>
            <a:ext cx="5541000" cy="158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GB" u="none" cap="none" strike="noStrike">
                <a:solidFill>
                  <a:srgbClr val="0C0C0C"/>
                </a:solidFill>
                <a:latin typeface="Mada"/>
                <a:ea typeface="Mada"/>
                <a:cs typeface="Mada"/>
                <a:sym typeface="Mada"/>
              </a:rPr>
              <a:t>Second- and Third-Degree Burns:</a:t>
            </a:r>
            <a:endParaRPr b="1" i="0" u="none" cap="none" strike="noStrike">
              <a:solidFill>
                <a:srgbClr val="0C0C0C"/>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0" i="0" lang="en-GB" u="none" cap="none" strike="noStrike">
                <a:solidFill>
                  <a:schemeClr val="dk1"/>
                </a:solidFill>
                <a:latin typeface="Mada"/>
                <a:ea typeface="Mada"/>
                <a:cs typeface="Mada"/>
                <a:sym typeface="Mada"/>
              </a:rPr>
              <a:t>Resuscitation is aggressively pursued.</a:t>
            </a:r>
            <a:endParaRPr b="0"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0" i="0" lang="en-GB" u="none" cap="none" strike="noStrike">
                <a:solidFill>
                  <a:schemeClr val="dk1"/>
                </a:solidFill>
                <a:latin typeface="Mada"/>
                <a:ea typeface="Mada"/>
                <a:cs typeface="Mada"/>
                <a:sym typeface="Mada"/>
              </a:rPr>
              <a:t>The patient is monitored in the ICU.</a:t>
            </a:r>
            <a:endParaRPr b="0"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0" i="0" lang="en-GB" u="none" cap="none" strike="noStrike">
                <a:solidFill>
                  <a:schemeClr val="dk1"/>
                </a:solidFill>
                <a:latin typeface="Mada"/>
                <a:ea typeface="Mada"/>
                <a:cs typeface="Mada"/>
                <a:sym typeface="Mada"/>
              </a:rPr>
              <a:t>kept  (NPO) with IV fluids. IV antibiotics and a proton pump inhibitor are started.</a:t>
            </a:r>
            <a:endParaRPr b="0"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0" i="0" lang="en-GB" u="none" cap="none" strike="noStrike">
                <a:solidFill>
                  <a:schemeClr val="dk1"/>
                </a:solidFill>
                <a:latin typeface="Mada"/>
                <a:ea typeface="Mada"/>
                <a:cs typeface="Mada"/>
                <a:sym typeface="Mada"/>
              </a:rPr>
              <a:t>Fiber optic intubation may be needed and must be available.</a:t>
            </a:r>
            <a:endParaRPr b="0" i="0" u="none" cap="none" strike="noStrike">
              <a:solidFill>
                <a:srgbClr val="E29578"/>
              </a:solidFill>
              <a:latin typeface="Mada"/>
              <a:ea typeface="Mada"/>
              <a:cs typeface="Mada"/>
              <a:sym typeface="Mada"/>
            </a:endParaRPr>
          </a:p>
        </p:txBody>
      </p:sp>
      <p:cxnSp>
        <p:nvCxnSpPr>
          <p:cNvPr id="2172" name="Google Shape;2172;p78"/>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sp>
        <p:nvSpPr>
          <p:cNvPr id="2173" name="Google Shape;2173;p78"/>
          <p:cNvSpPr txBox="1"/>
          <p:nvPr/>
        </p:nvSpPr>
        <p:spPr>
          <a:xfrm>
            <a:off x="155163" y="35706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Caustic Injury</a:t>
            </a:r>
            <a:endParaRPr b="1" i="0" sz="2200" u="none" cap="none" strike="noStrike">
              <a:solidFill>
                <a:srgbClr val="006D77"/>
              </a:solidFill>
              <a:latin typeface="Lora"/>
              <a:ea typeface="Lora"/>
              <a:cs typeface="Lora"/>
              <a:sym typeface="Lor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7" name="Shape 2177"/>
        <p:cNvGrpSpPr/>
        <p:nvPr/>
      </p:nvGrpSpPr>
      <p:grpSpPr>
        <a:xfrm>
          <a:off x="0" y="0"/>
          <a:ext cx="0" cy="0"/>
          <a:chOff x="0" y="0"/>
          <a:chExt cx="0" cy="0"/>
        </a:xfrm>
      </p:grpSpPr>
      <p:sp>
        <p:nvSpPr>
          <p:cNvPr id="2178" name="Google Shape;2178;p79"/>
          <p:cNvSpPr txBox="1"/>
          <p:nvPr/>
        </p:nvSpPr>
        <p:spPr>
          <a:xfrm>
            <a:off x="5355469" y="4629654"/>
            <a:ext cx="1281000" cy="30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6D77"/>
                </a:solidFill>
                <a:latin typeface="Bree Serif"/>
                <a:ea typeface="Bree Serif"/>
                <a:cs typeface="Bree Serif"/>
                <a:sym typeface="Bree Serif"/>
              </a:rPr>
              <a:t>&lt;2%</a:t>
            </a:r>
            <a:endParaRPr b="0" i="0" sz="1400" u="none" cap="none" strike="noStrike">
              <a:solidFill>
                <a:srgbClr val="006D77"/>
              </a:solidFill>
              <a:latin typeface="Abel"/>
              <a:ea typeface="Abel"/>
              <a:cs typeface="Abel"/>
              <a:sym typeface="Abe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bel"/>
              <a:ea typeface="Abel"/>
              <a:cs typeface="Abel"/>
              <a:sym typeface="Abel"/>
            </a:endParaRPr>
          </a:p>
        </p:txBody>
      </p:sp>
      <p:sp>
        <p:nvSpPr>
          <p:cNvPr id="2179" name="Google Shape;2179;p79"/>
          <p:cNvSpPr/>
          <p:nvPr/>
        </p:nvSpPr>
        <p:spPr>
          <a:xfrm>
            <a:off x="571779" y="7049812"/>
            <a:ext cx="3142500" cy="3163800"/>
          </a:xfrm>
          <a:prstGeom prst="roundRect">
            <a:avLst>
              <a:gd fmla="val 16667" name="adj"/>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2180" name="Google Shape;2180;p79"/>
          <p:cNvSpPr/>
          <p:nvPr/>
        </p:nvSpPr>
        <p:spPr>
          <a:xfrm>
            <a:off x="3876466" y="7058223"/>
            <a:ext cx="3142500" cy="3163800"/>
          </a:xfrm>
          <a:prstGeom prst="roundRect">
            <a:avLst>
              <a:gd fmla="val 16667" name="adj"/>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da"/>
              <a:ea typeface="Mada"/>
              <a:cs typeface="Mada"/>
              <a:sym typeface="Mada"/>
            </a:endParaRPr>
          </a:p>
        </p:txBody>
      </p:sp>
      <p:sp>
        <p:nvSpPr>
          <p:cNvPr id="2181" name="Google Shape;2181;p79"/>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79"/>
          <p:cNvSpPr txBox="1"/>
          <p:nvPr/>
        </p:nvSpPr>
        <p:spPr>
          <a:xfrm>
            <a:off x="155163" y="30329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Benign Esophageal Tumors, Cysts and Pedunculated Intraluminal Tumors (Polyps)</a:t>
            </a:r>
            <a:endParaRPr b="1" i="0" sz="2200" u="none" cap="none" strike="noStrike">
              <a:solidFill>
                <a:srgbClr val="006D77"/>
              </a:solidFill>
              <a:latin typeface="Lora"/>
              <a:ea typeface="Lora"/>
              <a:cs typeface="Lora"/>
              <a:sym typeface="Lora"/>
            </a:endParaRPr>
          </a:p>
        </p:txBody>
      </p:sp>
      <p:sp>
        <p:nvSpPr>
          <p:cNvPr id="2183" name="Google Shape;2183;p79"/>
          <p:cNvSpPr txBox="1"/>
          <p:nvPr/>
        </p:nvSpPr>
        <p:spPr>
          <a:xfrm>
            <a:off x="657374" y="2157642"/>
            <a:ext cx="6125700" cy="532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chemeClr val="dk1"/>
              </a:buClr>
              <a:buSzPts val="1400"/>
              <a:buFont typeface="Mada"/>
              <a:buChar char="●"/>
            </a:pPr>
            <a:r>
              <a:rPr b="0" i="0" lang="en-GB" u="none" cap="none" strike="noStrike">
                <a:solidFill>
                  <a:schemeClr val="dk1"/>
                </a:solidFill>
                <a:latin typeface="Mada"/>
                <a:ea typeface="Mada"/>
                <a:cs typeface="Mada"/>
                <a:sym typeface="Mada"/>
              </a:rPr>
              <a:t>Benign tumors are rare (&lt; 1 %).</a:t>
            </a:r>
            <a:endParaRPr b="0" i="0" u="none" cap="none" strike="noStrike">
              <a:solidFill>
                <a:schemeClr val="dk1"/>
              </a:solidFill>
              <a:latin typeface="Mada"/>
              <a:ea typeface="Mada"/>
              <a:cs typeface="Mada"/>
              <a:sym typeface="Mada"/>
            </a:endParaRPr>
          </a:p>
          <a:p>
            <a:pPr indent="-317500" lvl="0" marL="457200" marR="0" rtl="0" algn="l">
              <a:lnSpc>
                <a:spcPct val="100000"/>
              </a:lnSpc>
              <a:spcBef>
                <a:spcPts val="0"/>
              </a:spcBef>
              <a:spcAft>
                <a:spcPts val="0"/>
              </a:spcAft>
              <a:buClr>
                <a:schemeClr val="dk1"/>
              </a:buClr>
              <a:buSzPts val="1400"/>
              <a:buFont typeface="Mada"/>
              <a:buChar char="●"/>
            </a:pPr>
            <a:r>
              <a:rPr b="1" i="0" lang="en-GB" u="none" cap="none" strike="noStrike">
                <a:solidFill>
                  <a:schemeClr val="dk1"/>
                </a:solidFill>
                <a:latin typeface="Mada"/>
                <a:ea typeface="Mada"/>
                <a:cs typeface="Mada"/>
                <a:sym typeface="Mada"/>
              </a:rPr>
              <a:t>Classified in two groups: </a:t>
            </a:r>
            <a:endParaRPr b="1" i="0" u="none" cap="none" strike="noStrike">
              <a:solidFill>
                <a:schemeClr val="dk1"/>
              </a:solidFill>
              <a:latin typeface="Mada"/>
              <a:ea typeface="Mada"/>
              <a:cs typeface="Mada"/>
              <a:sym typeface="Mada"/>
            </a:endParaRPr>
          </a:p>
          <a:p>
            <a:pPr indent="0" lvl="0" marL="91440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p:txBody>
      </p:sp>
      <p:cxnSp>
        <p:nvCxnSpPr>
          <p:cNvPr id="2184" name="Google Shape;2184;p79"/>
          <p:cNvCxnSpPr/>
          <p:nvPr/>
        </p:nvCxnSpPr>
        <p:spPr>
          <a:xfrm rot="10800000">
            <a:off x="763496" y="4348033"/>
            <a:ext cx="6089100" cy="0"/>
          </a:xfrm>
          <a:prstGeom prst="straightConnector1">
            <a:avLst/>
          </a:prstGeom>
          <a:noFill/>
          <a:ln cap="flat" cmpd="sng" w="19050">
            <a:solidFill>
              <a:srgbClr val="FFDDD2"/>
            </a:solidFill>
            <a:prstDash val="solid"/>
            <a:round/>
            <a:headEnd len="med" w="med" type="oval"/>
            <a:tailEnd len="med" w="med" type="oval"/>
          </a:ln>
        </p:spPr>
      </p:cxnSp>
      <p:grpSp>
        <p:nvGrpSpPr>
          <p:cNvPr id="2185" name="Google Shape;2185;p79"/>
          <p:cNvGrpSpPr/>
          <p:nvPr/>
        </p:nvGrpSpPr>
        <p:grpSpPr>
          <a:xfrm rot="5400000">
            <a:off x="1469786" y="4282059"/>
            <a:ext cx="209411" cy="187748"/>
            <a:chOff x="6414250" y="2415450"/>
            <a:chExt cx="312600" cy="312600"/>
          </a:xfrm>
        </p:grpSpPr>
        <p:sp>
          <p:nvSpPr>
            <p:cNvPr id="2186" name="Google Shape;2186;p79"/>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7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8" name="Google Shape;2188;p79"/>
          <p:cNvGrpSpPr/>
          <p:nvPr/>
        </p:nvGrpSpPr>
        <p:grpSpPr>
          <a:xfrm rot="5400000">
            <a:off x="2825111" y="4273718"/>
            <a:ext cx="209411" cy="187748"/>
            <a:chOff x="6414250" y="2415450"/>
            <a:chExt cx="312600" cy="312600"/>
          </a:xfrm>
        </p:grpSpPr>
        <p:sp>
          <p:nvSpPr>
            <p:cNvPr id="2189" name="Google Shape;2189;p79"/>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7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1" name="Google Shape;2191;p79"/>
          <p:cNvGrpSpPr/>
          <p:nvPr/>
        </p:nvGrpSpPr>
        <p:grpSpPr>
          <a:xfrm rot="5400000">
            <a:off x="4583076" y="4283190"/>
            <a:ext cx="209411" cy="187748"/>
            <a:chOff x="6414250" y="2415450"/>
            <a:chExt cx="312600" cy="312600"/>
          </a:xfrm>
        </p:grpSpPr>
        <p:sp>
          <p:nvSpPr>
            <p:cNvPr id="2192" name="Google Shape;2192;p79"/>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7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4" name="Google Shape;2194;p79"/>
          <p:cNvGrpSpPr/>
          <p:nvPr/>
        </p:nvGrpSpPr>
        <p:grpSpPr>
          <a:xfrm rot="5400000">
            <a:off x="5930522" y="4280910"/>
            <a:ext cx="209411" cy="187748"/>
            <a:chOff x="6414250" y="2415450"/>
            <a:chExt cx="312600" cy="312600"/>
          </a:xfrm>
        </p:grpSpPr>
        <p:sp>
          <p:nvSpPr>
            <p:cNvPr id="2195" name="Google Shape;2195;p79"/>
            <p:cNvSpPr/>
            <p:nvPr/>
          </p:nvSpPr>
          <p:spPr>
            <a:xfrm>
              <a:off x="6414250" y="2415450"/>
              <a:ext cx="312600" cy="312600"/>
            </a:xfrm>
            <a:prstGeom prst="ellipse">
              <a:avLst/>
            </a:pr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7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7" name="Google Shape;2197;p79"/>
          <p:cNvSpPr txBox="1"/>
          <p:nvPr/>
        </p:nvSpPr>
        <p:spPr>
          <a:xfrm>
            <a:off x="1309554" y="2886967"/>
            <a:ext cx="21783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300"/>
              <a:buFont typeface="Arial"/>
              <a:buNone/>
            </a:pPr>
            <a:r>
              <a:rPr b="0" i="0" lang="en-GB" sz="1700" u="none" cap="none" strike="noStrike">
                <a:solidFill>
                  <a:schemeClr val="dk1"/>
                </a:solidFill>
                <a:latin typeface="Mada"/>
                <a:ea typeface="Mada"/>
                <a:cs typeface="Mada"/>
                <a:sym typeface="Mada"/>
              </a:rPr>
              <a:t>Extramucosal (intramural)</a:t>
            </a:r>
            <a:endParaRPr b="0" i="0" sz="1700" u="none" cap="none" strike="noStrike">
              <a:solidFill>
                <a:schemeClr val="dk1"/>
              </a:solidFill>
              <a:latin typeface="Lato"/>
              <a:ea typeface="Lato"/>
              <a:cs typeface="Lato"/>
              <a:sym typeface="Lato"/>
            </a:endParaRPr>
          </a:p>
        </p:txBody>
      </p:sp>
      <p:sp>
        <p:nvSpPr>
          <p:cNvPr id="2198" name="Google Shape;2198;p79"/>
          <p:cNvSpPr/>
          <p:nvPr/>
        </p:nvSpPr>
        <p:spPr>
          <a:xfrm>
            <a:off x="790441" y="3089066"/>
            <a:ext cx="375614" cy="342208"/>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79"/>
          <p:cNvSpPr txBox="1"/>
          <p:nvPr/>
        </p:nvSpPr>
        <p:spPr>
          <a:xfrm>
            <a:off x="803356" y="2989492"/>
            <a:ext cx="378000" cy="34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GB" sz="2400" u="none" cap="none" strike="noStrike">
                <a:solidFill>
                  <a:srgbClr val="E29578"/>
                </a:solidFill>
                <a:latin typeface="Life Savers ExtraBold"/>
                <a:ea typeface="Life Savers ExtraBold"/>
                <a:cs typeface="Life Savers ExtraBold"/>
                <a:sym typeface="Life Savers ExtraBold"/>
              </a:rPr>
              <a:t>1</a:t>
            </a:r>
            <a:endParaRPr b="0" i="0" sz="2400" u="none" cap="none" strike="noStrike">
              <a:solidFill>
                <a:srgbClr val="E29578"/>
              </a:solidFill>
              <a:latin typeface="Life Savers ExtraBold"/>
              <a:ea typeface="Life Savers ExtraBold"/>
              <a:cs typeface="Life Savers ExtraBold"/>
              <a:sym typeface="Life Savers ExtraBold"/>
            </a:endParaRPr>
          </a:p>
        </p:txBody>
      </p:sp>
      <p:sp>
        <p:nvSpPr>
          <p:cNvPr id="2200" name="Google Shape;2200;p79"/>
          <p:cNvSpPr/>
          <p:nvPr/>
        </p:nvSpPr>
        <p:spPr>
          <a:xfrm rot="2694825">
            <a:off x="765684" y="3037498"/>
            <a:ext cx="452860" cy="444748"/>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79"/>
          <p:cNvSpPr/>
          <p:nvPr/>
        </p:nvSpPr>
        <p:spPr>
          <a:xfrm rot="2700000">
            <a:off x="693373" y="2979636"/>
            <a:ext cx="564127" cy="524007"/>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79"/>
          <p:cNvSpPr txBox="1"/>
          <p:nvPr/>
        </p:nvSpPr>
        <p:spPr>
          <a:xfrm>
            <a:off x="5218677" y="2992700"/>
            <a:ext cx="11448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1600"/>
              </a:spcAft>
              <a:buClr>
                <a:srgbClr val="000000"/>
              </a:buClr>
              <a:buSzPts val="1300"/>
              <a:buFont typeface="Arial"/>
              <a:buNone/>
            </a:pPr>
            <a:r>
              <a:rPr b="0" i="0" lang="en-GB" sz="1700" u="none" cap="none" strike="noStrike">
                <a:solidFill>
                  <a:schemeClr val="dk1"/>
                </a:solidFill>
                <a:latin typeface="Mada"/>
                <a:ea typeface="Mada"/>
                <a:cs typeface="Mada"/>
                <a:sym typeface="Mada"/>
              </a:rPr>
              <a:t>Mucosal </a:t>
            </a:r>
            <a:endParaRPr b="0" i="0" sz="1700" u="none" cap="none" strike="noStrike">
              <a:solidFill>
                <a:schemeClr val="dk1"/>
              </a:solidFill>
              <a:latin typeface="Lato"/>
              <a:ea typeface="Lato"/>
              <a:cs typeface="Lato"/>
              <a:sym typeface="Lato"/>
            </a:endParaRPr>
          </a:p>
        </p:txBody>
      </p:sp>
      <p:sp>
        <p:nvSpPr>
          <p:cNvPr id="2203" name="Google Shape;2203;p79"/>
          <p:cNvSpPr txBox="1"/>
          <p:nvPr/>
        </p:nvSpPr>
        <p:spPr>
          <a:xfrm>
            <a:off x="541035" y="7446331"/>
            <a:ext cx="3029400" cy="2288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Arise as diverticula of the embryonic foregut.</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¾ of this cyst present in childhood.</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60% are located along the right side of the esophagus.</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60% present in the first year of life with either respiratory or esophageal symptoms.</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Cyst found in the upper third of the esophagus present in infancy while lower third lesions present later in childhood.</a:t>
            </a:r>
            <a:endParaRPr b="0" i="0" sz="1300" u="none" cap="none" strike="noStrike">
              <a:solidFill>
                <a:schemeClr val="dk1"/>
              </a:solidFill>
              <a:latin typeface="Arial"/>
              <a:ea typeface="Arial"/>
              <a:cs typeface="Arial"/>
              <a:sym typeface="Arial"/>
            </a:endParaRPr>
          </a:p>
        </p:txBody>
      </p:sp>
      <p:sp>
        <p:nvSpPr>
          <p:cNvPr id="2204" name="Google Shape;2204;p79"/>
          <p:cNvSpPr txBox="1"/>
          <p:nvPr/>
        </p:nvSpPr>
        <p:spPr>
          <a:xfrm>
            <a:off x="3864493" y="7446331"/>
            <a:ext cx="3142500" cy="14202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Rare.</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Occur in older men and may cause intermittent dysphagia.</a:t>
            </a:r>
            <a:endParaRPr b="0" i="0" sz="1200" u="none" cap="none" strike="noStrike">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0" i="0" lang="en-GB" sz="1200" u="none" cap="none" strike="noStrike">
                <a:solidFill>
                  <a:schemeClr val="dk1"/>
                </a:solidFill>
                <a:latin typeface="Mada"/>
                <a:ea typeface="Mada"/>
                <a:cs typeface="Mada"/>
                <a:sym typeface="Mada"/>
              </a:rPr>
              <a:t>Easily missed with barium swallow and esophagoscopy.</a:t>
            </a:r>
            <a:endParaRPr b="0" i="0" sz="1200" u="none" cap="none" strike="noStrike">
              <a:solidFill>
                <a:schemeClr val="dk1"/>
              </a:solidFill>
              <a:latin typeface="Arial"/>
              <a:ea typeface="Arial"/>
              <a:cs typeface="Arial"/>
              <a:sym typeface="Arial"/>
            </a:endParaRPr>
          </a:p>
        </p:txBody>
      </p:sp>
      <p:sp>
        <p:nvSpPr>
          <p:cNvPr id="2205" name="Google Shape;2205;p79"/>
          <p:cNvSpPr/>
          <p:nvPr/>
        </p:nvSpPr>
        <p:spPr>
          <a:xfrm rot="-9899887">
            <a:off x="1343588" y="5147839"/>
            <a:ext cx="473077" cy="347941"/>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79"/>
          <p:cNvSpPr/>
          <p:nvPr/>
        </p:nvSpPr>
        <p:spPr>
          <a:xfrm>
            <a:off x="1250688" y="4913914"/>
            <a:ext cx="603000" cy="603000"/>
          </a:xfrm>
          <a:prstGeom prst="pie">
            <a:avLst>
              <a:gd fmla="val 4377220" name="adj1"/>
              <a:gd fmla="val 16200000" name="adj2"/>
            </a:avLst>
          </a:prstGeom>
          <a:solidFill>
            <a:srgbClr val="83C5B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79"/>
          <p:cNvSpPr txBox="1"/>
          <p:nvPr/>
        </p:nvSpPr>
        <p:spPr>
          <a:xfrm>
            <a:off x="911523" y="4509246"/>
            <a:ext cx="1281000" cy="30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800" u="none" cap="none" strike="noStrike">
                <a:solidFill>
                  <a:srgbClr val="006D77"/>
                </a:solidFill>
                <a:latin typeface="Bree Serif"/>
                <a:ea typeface="Bree Serif"/>
                <a:cs typeface="Bree Serif"/>
                <a:sym typeface="Bree Serif"/>
              </a:rPr>
              <a:t>60%</a:t>
            </a:r>
            <a:endParaRPr b="0" i="0" sz="1400" u="none" cap="none" strike="noStrike">
              <a:solidFill>
                <a:srgbClr val="006D77"/>
              </a:solidFill>
              <a:latin typeface="Abel"/>
              <a:ea typeface="Abel"/>
              <a:cs typeface="Abel"/>
              <a:sym typeface="Abel"/>
            </a:endParaRPr>
          </a:p>
        </p:txBody>
      </p:sp>
      <p:sp>
        <p:nvSpPr>
          <p:cNvPr id="2208" name="Google Shape;2208;p79"/>
          <p:cNvSpPr txBox="1"/>
          <p:nvPr/>
        </p:nvSpPr>
        <p:spPr>
          <a:xfrm>
            <a:off x="911523" y="5636702"/>
            <a:ext cx="1281000" cy="656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Mada"/>
                <a:ea typeface="Mada"/>
                <a:cs typeface="Mada"/>
                <a:sym typeface="Mada"/>
              </a:rPr>
              <a:t>benign neoplasms are leiomyomas.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Mada"/>
              <a:ea typeface="Mada"/>
              <a:cs typeface="Mada"/>
              <a:sym typeface="Mada"/>
            </a:endParaRPr>
          </a:p>
        </p:txBody>
      </p:sp>
      <p:sp>
        <p:nvSpPr>
          <p:cNvPr id="2209" name="Google Shape;2209;p79"/>
          <p:cNvSpPr/>
          <p:nvPr/>
        </p:nvSpPr>
        <p:spPr>
          <a:xfrm flipH="1" rot="-3487799">
            <a:off x="2654864" y="5022756"/>
            <a:ext cx="536167" cy="398117"/>
          </a:xfrm>
          <a:custGeom>
            <a:rect b="b" l="l" r="r" t="t"/>
            <a:pathLst>
              <a:path extrusionOk="0" h="12088" w="16891">
                <a:moveTo>
                  <a:pt x="8918" y="0"/>
                </a:moveTo>
                <a:cubicBezTo>
                  <a:pt x="8498" y="0"/>
                  <a:pt x="8060" y="16"/>
                  <a:pt x="7597" y="37"/>
                </a:cubicBezTo>
                <a:cubicBezTo>
                  <a:pt x="3897" y="205"/>
                  <a:pt x="0" y="3748"/>
                  <a:pt x="1015" y="7880"/>
                </a:cubicBezTo>
                <a:cubicBezTo>
                  <a:pt x="1452" y="9665"/>
                  <a:pt x="3222" y="12087"/>
                  <a:pt x="7828" y="12087"/>
                </a:cubicBezTo>
                <a:cubicBezTo>
                  <a:pt x="9198" y="12087"/>
                  <a:pt x="10819" y="11873"/>
                  <a:pt x="12730" y="11364"/>
                </a:cubicBezTo>
                <a:cubicBezTo>
                  <a:pt x="15026" y="10749"/>
                  <a:pt x="16514" y="10016"/>
                  <a:pt x="16712" y="7880"/>
                </a:cubicBezTo>
                <a:cubicBezTo>
                  <a:pt x="16891" y="5972"/>
                  <a:pt x="16089" y="3653"/>
                  <a:pt x="14103" y="1909"/>
                </a:cubicBezTo>
                <a:cubicBezTo>
                  <a:pt x="12285" y="315"/>
                  <a:pt x="10771" y="0"/>
                  <a:pt x="891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79"/>
          <p:cNvSpPr/>
          <p:nvPr/>
        </p:nvSpPr>
        <p:spPr>
          <a:xfrm>
            <a:off x="2670520" y="4939052"/>
            <a:ext cx="704700" cy="654300"/>
          </a:xfrm>
          <a:prstGeom prst="pie">
            <a:avLst>
              <a:gd fmla="val 10825215" name="adj1"/>
              <a:gd fmla="val 16200000" name="adj2"/>
            </a:avLst>
          </a:prstGeom>
          <a:solidFill>
            <a:srgbClr val="FFDDD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79"/>
          <p:cNvSpPr txBox="1"/>
          <p:nvPr/>
        </p:nvSpPr>
        <p:spPr>
          <a:xfrm>
            <a:off x="2289411" y="4623393"/>
            <a:ext cx="1281000" cy="30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6D77"/>
                </a:solidFill>
                <a:latin typeface="Bree Serif"/>
                <a:ea typeface="Bree Serif"/>
                <a:cs typeface="Bree Serif"/>
                <a:sym typeface="Bree Serif"/>
              </a:rPr>
              <a:t>20%</a:t>
            </a:r>
            <a:endParaRPr b="0" i="0" sz="1400" u="none" cap="none" strike="noStrike">
              <a:solidFill>
                <a:srgbClr val="006D77"/>
              </a:solidFill>
              <a:latin typeface="Abel"/>
              <a:ea typeface="Abel"/>
              <a:cs typeface="Abel"/>
              <a:sym typeface="Abe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bel"/>
              <a:ea typeface="Abel"/>
              <a:cs typeface="Abel"/>
              <a:sym typeface="Abel"/>
            </a:endParaRPr>
          </a:p>
        </p:txBody>
      </p:sp>
      <p:sp>
        <p:nvSpPr>
          <p:cNvPr id="2212" name="Google Shape;2212;p79"/>
          <p:cNvSpPr txBox="1"/>
          <p:nvPr/>
        </p:nvSpPr>
        <p:spPr>
          <a:xfrm>
            <a:off x="2609822" y="5624858"/>
            <a:ext cx="603000" cy="18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Mada"/>
                <a:ea typeface="Mada"/>
                <a:cs typeface="Mada"/>
                <a:sym typeface="Mada"/>
              </a:rPr>
              <a:t>Cysts</a:t>
            </a:r>
            <a:endParaRPr b="0" i="0" sz="1200" u="none" cap="none" strike="noStrike">
              <a:solidFill>
                <a:schemeClr val="dk1"/>
              </a:solidFill>
              <a:latin typeface="Mada"/>
              <a:ea typeface="Mada"/>
              <a:cs typeface="Mada"/>
              <a:sym typeface="Mada"/>
            </a:endParaRPr>
          </a:p>
        </p:txBody>
      </p:sp>
      <p:sp>
        <p:nvSpPr>
          <p:cNvPr id="2213" name="Google Shape;2213;p79"/>
          <p:cNvSpPr/>
          <p:nvPr/>
        </p:nvSpPr>
        <p:spPr>
          <a:xfrm rot="-9925736">
            <a:off x="4427745" y="5054044"/>
            <a:ext cx="552981" cy="396040"/>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79"/>
          <p:cNvSpPr/>
          <p:nvPr/>
        </p:nvSpPr>
        <p:spPr>
          <a:xfrm>
            <a:off x="4310099" y="4983350"/>
            <a:ext cx="706200" cy="684900"/>
          </a:xfrm>
          <a:prstGeom prst="pie">
            <a:avLst>
              <a:gd fmla="val 14063932" name="adj1"/>
              <a:gd fmla="val 16200000" name="adj2"/>
            </a:avLst>
          </a:prstGeom>
          <a:solidFill>
            <a:srgbClr val="83C5B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79"/>
          <p:cNvSpPr txBox="1"/>
          <p:nvPr/>
        </p:nvSpPr>
        <p:spPr>
          <a:xfrm>
            <a:off x="4074430" y="4512981"/>
            <a:ext cx="1281000" cy="306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GB" sz="1800" u="none" cap="none" strike="noStrike">
                <a:solidFill>
                  <a:srgbClr val="006D77"/>
                </a:solidFill>
                <a:latin typeface="Bree Serif"/>
                <a:ea typeface="Bree Serif"/>
                <a:cs typeface="Bree Serif"/>
                <a:sym typeface="Bree Serif"/>
              </a:rPr>
              <a:t>5%</a:t>
            </a:r>
            <a:endParaRPr b="0" i="0" sz="1400" u="none" cap="none" strike="noStrike">
              <a:solidFill>
                <a:srgbClr val="006D77"/>
              </a:solidFill>
              <a:latin typeface="Abel"/>
              <a:ea typeface="Abel"/>
              <a:cs typeface="Abel"/>
              <a:sym typeface="Abel"/>
            </a:endParaRPr>
          </a:p>
        </p:txBody>
      </p:sp>
      <p:sp>
        <p:nvSpPr>
          <p:cNvPr id="2216" name="Google Shape;2216;p79"/>
          <p:cNvSpPr txBox="1"/>
          <p:nvPr/>
        </p:nvSpPr>
        <p:spPr>
          <a:xfrm>
            <a:off x="4319727" y="5600422"/>
            <a:ext cx="813000" cy="23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Mada"/>
                <a:ea typeface="Mada"/>
                <a:cs typeface="Mada"/>
                <a:sym typeface="Mada"/>
              </a:rPr>
              <a:t>Polyps</a:t>
            </a:r>
            <a:endParaRPr b="0" i="0" sz="1200" u="none" cap="none" strike="noStrike">
              <a:solidFill>
                <a:schemeClr val="dk1"/>
              </a:solidFill>
              <a:latin typeface="Mada"/>
              <a:ea typeface="Mada"/>
              <a:cs typeface="Mada"/>
              <a:sym typeface="Mada"/>
            </a:endParaRPr>
          </a:p>
        </p:txBody>
      </p:sp>
      <p:grpSp>
        <p:nvGrpSpPr>
          <p:cNvPr id="2217" name="Google Shape;2217;p79"/>
          <p:cNvGrpSpPr/>
          <p:nvPr/>
        </p:nvGrpSpPr>
        <p:grpSpPr>
          <a:xfrm rot="5400000">
            <a:off x="5930521" y="4278930"/>
            <a:ext cx="209411" cy="187748"/>
            <a:chOff x="6414250" y="2415450"/>
            <a:chExt cx="312600" cy="312600"/>
          </a:xfrm>
        </p:grpSpPr>
        <p:sp>
          <p:nvSpPr>
            <p:cNvPr id="2218" name="Google Shape;2218;p79"/>
            <p:cNvSpPr/>
            <p:nvPr/>
          </p:nvSpPr>
          <p:spPr>
            <a:xfrm>
              <a:off x="6414250"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79"/>
            <p:cNvSpPr/>
            <p:nvPr/>
          </p:nvSpPr>
          <p:spPr>
            <a:xfrm>
              <a:off x="6520150"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20" name="Google Shape;2220;p79"/>
          <p:cNvSpPr/>
          <p:nvPr/>
        </p:nvSpPr>
        <p:spPr>
          <a:xfrm flipH="1" rot="-3572383">
            <a:off x="5726645" y="5032572"/>
            <a:ext cx="559600" cy="404163"/>
          </a:xfrm>
          <a:custGeom>
            <a:rect b="b" l="l" r="r" t="t"/>
            <a:pathLst>
              <a:path extrusionOk="0" h="12088" w="16891">
                <a:moveTo>
                  <a:pt x="8918" y="0"/>
                </a:moveTo>
                <a:cubicBezTo>
                  <a:pt x="8498" y="0"/>
                  <a:pt x="8060" y="16"/>
                  <a:pt x="7597" y="37"/>
                </a:cubicBezTo>
                <a:cubicBezTo>
                  <a:pt x="3897" y="205"/>
                  <a:pt x="0" y="3748"/>
                  <a:pt x="1015" y="7880"/>
                </a:cubicBezTo>
                <a:cubicBezTo>
                  <a:pt x="1452" y="9665"/>
                  <a:pt x="3222" y="12087"/>
                  <a:pt x="7828" y="12087"/>
                </a:cubicBezTo>
                <a:cubicBezTo>
                  <a:pt x="9198" y="12087"/>
                  <a:pt x="10819" y="11873"/>
                  <a:pt x="12730" y="11364"/>
                </a:cubicBezTo>
                <a:cubicBezTo>
                  <a:pt x="15026" y="10749"/>
                  <a:pt x="16514" y="10016"/>
                  <a:pt x="16712" y="7880"/>
                </a:cubicBezTo>
                <a:cubicBezTo>
                  <a:pt x="16891" y="5972"/>
                  <a:pt x="16089" y="3653"/>
                  <a:pt x="14103" y="1909"/>
                </a:cubicBezTo>
                <a:cubicBezTo>
                  <a:pt x="12285" y="315"/>
                  <a:pt x="10771" y="0"/>
                  <a:pt x="8918" y="0"/>
                </a:cubicBezTo>
                <a:close/>
              </a:path>
            </a:pathLst>
          </a:custGeom>
          <a:solidFill>
            <a:srgbClr val="43434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79"/>
          <p:cNvSpPr/>
          <p:nvPr/>
        </p:nvSpPr>
        <p:spPr>
          <a:xfrm>
            <a:off x="5653275" y="4970120"/>
            <a:ext cx="706200" cy="693300"/>
          </a:xfrm>
          <a:prstGeom prst="pie">
            <a:avLst>
              <a:gd fmla="val 15103416" name="adj1"/>
              <a:gd fmla="val 16200000" name="adj2"/>
            </a:avLst>
          </a:prstGeom>
          <a:solidFill>
            <a:srgbClr val="FFDDD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79"/>
          <p:cNvSpPr txBox="1"/>
          <p:nvPr/>
        </p:nvSpPr>
        <p:spPr>
          <a:xfrm>
            <a:off x="5705548" y="5593025"/>
            <a:ext cx="769200" cy="246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dk1"/>
                </a:solidFill>
                <a:latin typeface="Mada"/>
                <a:ea typeface="Mada"/>
                <a:cs typeface="Mada"/>
                <a:sym typeface="Mada"/>
              </a:rPr>
              <a:t>Others</a:t>
            </a:r>
            <a:endParaRPr b="0" i="0" sz="1200" u="none" cap="none" strike="noStrike">
              <a:solidFill>
                <a:schemeClr val="dk1"/>
              </a:solidFill>
              <a:latin typeface="Mada"/>
              <a:ea typeface="Mada"/>
              <a:cs typeface="Mada"/>
              <a:sym typeface="Mada"/>
            </a:endParaRPr>
          </a:p>
        </p:txBody>
      </p:sp>
      <p:sp>
        <p:nvSpPr>
          <p:cNvPr id="2223" name="Google Shape;2223;p79"/>
          <p:cNvSpPr/>
          <p:nvPr/>
        </p:nvSpPr>
        <p:spPr>
          <a:xfrm>
            <a:off x="1255431" y="6847775"/>
            <a:ext cx="1713600" cy="551700"/>
          </a:xfrm>
          <a:prstGeom prst="roundRect">
            <a:avLst>
              <a:gd fmla="val 16667" name="adj"/>
            </a:avLst>
          </a:prstGeom>
          <a:solidFill>
            <a:srgbClr val="ABE5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1900" u="none" cap="none" strike="noStrike">
                <a:solidFill>
                  <a:srgbClr val="FFFFFF"/>
                </a:solidFill>
                <a:latin typeface="Lora"/>
                <a:ea typeface="Lora"/>
                <a:cs typeface="Lora"/>
                <a:sym typeface="Lora"/>
              </a:rPr>
              <a:t>Cysts</a:t>
            </a:r>
            <a:endParaRPr b="1" i="0" sz="1900" u="none" cap="none" strike="noStrike">
              <a:solidFill>
                <a:srgbClr val="FFFFFF"/>
              </a:solidFill>
              <a:latin typeface="Lora"/>
              <a:ea typeface="Lora"/>
              <a:cs typeface="Lora"/>
              <a:sym typeface="Lora"/>
            </a:endParaRPr>
          </a:p>
        </p:txBody>
      </p:sp>
      <p:sp>
        <p:nvSpPr>
          <p:cNvPr id="2224" name="Google Shape;2224;p79"/>
          <p:cNvSpPr/>
          <p:nvPr/>
        </p:nvSpPr>
        <p:spPr>
          <a:xfrm>
            <a:off x="4560118" y="6856186"/>
            <a:ext cx="1713600" cy="551700"/>
          </a:xfrm>
          <a:prstGeom prst="roundRect">
            <a:avLst>
              <a:gd fmla="val 16667" name="adj"/>
            </a:avLst>
          </a:prstGeom>
          <a:solidFill>
            <a:srgbClr val="ABE5D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a:p>
        </p:txBody>
      </p:sp>
      <p:sp>
        <p:nvSpPr>
          <p:cNvPr id="2225" name="Google Shape;2225;p79"/>
          <p:cNvSpPr/>
          <p:nvPr/>
        </p:nvSpPr>
        <p:spPr>
          <a:xfrm>
            <a:off x="655865" y="3743176"/>
            <a:ext cx="1943100" cy="3078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Font typeface="Mada"/>
              <a:buChar char="●"/>
            </a:pPr>
            <a:r>
              <a:rPr b="1" i="0" lang="en-GB" sz="1400" u="none" cap="none" strike="noStrike">
                <a:solidFill>
                  <a:schemeClr val="dk1"/>
                </a:solidFill>
                <a:latin typeface="Mada"/>
                <a:ea typeface="Mada"/>
                <a:cs typeface="Mada"/>
                <a:sym typeface="Mada"/>
              </a:rPr>
              <a:t>Or classified by: </a:t>
            </a:r>
            <a:endParaRPr b="1" i="0" sz="1400" u="none" cap="none" strike="noStrike">
              <a:solidFill>
                <a:schemeClr val="dk1"/>
              </a:solidFill>
              <a:latin typeface="Mada"/>
              <a:ea typeface="Mada"/>
              <a:cs typeface="Mada"/>
              <a:sym typeface="Mada"/>
            </a:endParaRPr>
          </a:p>
        </p:txBody>
      </p:sp>
      <p:cxnSp>
        <p:nvCxnSpPr>
          <p:cNvPr id="2226" name="Google Shape;2226;p79"/>
          <p:cNvCxnSpPr/>
          <p:nvPr/>
        </p:nvCxnSpPr>
        <p:spPr>
          <a:xfrm>
            <a:off x="2518625" y="1211000"/>
            <a:ext cx="2910000" cy="0"/>
          </a:xfrm>
          <a:prstGeom prst="straightConnector1">
            <a:avLst/>
          </a:prstGeom>
          <a:noFill/>
          <a:ln cap="flat" cmpd="sng" w="19050">
            <a:solidFill>
              <a:srgbClr val="83C5BE"/>
            </a:solidFill>
            <a:prstDash val="solid"/>
            <a:round/>
            <a:headEnd len="med" w="med" type="oval"/>
            <a:tailEnd len="med" w="med" type="oval"/>
          </a:ln>
        </p:spPr>
      </p:cxnSp>
      <p:sp>
        <p:nvSpPr>
          <p:cNvPr id="2227" name="Google Shape;2227;p79"/>
          <p:cNvSpPr/>
          <p:nvPr/>
        </p:nvSpPr>
        <p:spPr>
          <a:xfrm>
            <a:off x="4648966" y="3097491"/>
            <a:ext cx="375614" cy="342208"/>
          </a:xfrm>
          <a:custGeom>
            <a:rect b="b" l="l" r="r" t="t"/>
            <a:pathLst>
              <a:path extrusionOk="0" h="84029" w="84030">
                <a:moveTo>
                  <a:pt x="42016" y="1"/>
                </a:moveTo>
                <a:cubicBezTo>
                  <a:pt x="30872" y="1"/>
                  <a:pt x="20187" y="4427"/>
                  <a:pt x="12307" y="12306"/>
                </a:cubicBezTo>
                <a:cubicBezTo>
                  <a:pt x="4428" y="20185"/>
                  <a:pt x="0" y="30871"/>
                  <a:pt x="0" y="42015"/>
                </a:cubicBezTo>
                <a:cubicBezTo>
                  <a:pt x="0" y="53158"/>
                  <a:pt x="4428" y="63844"/>
                  <a:pt x="12307" y="71723"/>
                </a:cubicBezTo>
                <a:cubicBezTo>
                  <a:pt x="20187" y="79602"/>
                  <a:pt x="30872" y="84029"/>
                  <a:pt x="42016" y="84029"/>
                </a:cubicBezTo>
                <a:cubicBezTo>
                  <a:pt x="53158" y="84029"/>
                  <a:pt x="63845" y="79602"/>
                  <a:pt x="71724" y="71723"/>
                </a:cubicBezTo>
                <a:cubicBezTo>
                  <a:pt x="79603" y="63844"/>
                  <a:pt x="84030" y="53158"/>
                  <a:pt x="84030" y="42015"/>
                </a:cubicBezTo>
                <a:cubicBezTo>
                  <a:pt x="84030" y="30871"/>
                  <a:pt x="79603" y="20185"/>
                  <a:pt x="71724" y="12306"/>
                </a:cubicBezTo>
                <a:cubicBezTo>
                  <a:pt x="63845" y="4427"/>
                  <a:pt x="53158" y="1"/>
                  <a:pt x="42016"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79"/>
          <p:cNvSpPr txBox="1"/>
          <p:nvPr/>
        </p:nvSpPr>
        <p:spPr>
          <a:xfrm>
            <a:off x="4661881" y="2997917"/>
            <a:ext cx="378000" cy="34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lang="en-GB" sz="2400">
                <a:solidFill>
                  <a:srgbClr val="E29578"/>
                </a:solidFill>
                <a:latin typeface="Life Savers ExtraBold"/>
                <a:ea typeface="Life Savers ExtraBold"/>
                <a:cs typeface="Life Savers ExtraBold"/>
                <a:sym typeface="Life Savers ExtraBold"/>
              </a:rPr>
              <a:t>2</a:t>
            </a:r>
            <a:endParaRPr b="0" i="0" sz="2400" u="none" cap="none" strike="noStrike">
              <a:solidFill>
                <a:srgbClr val="E29578"/>
              </a:solidFill>
              <a:latin typeface="Life Savers ExtraBold"/>
              <a:ea typeface="Life Savers ExtraBold"/>
              <a:cs typeface="Life Savers ExtraBold"/>
              <a:sym typeface="Life Savers ExtraBold"/>
            </a:endParaRPr>
          </a:p>
        </p:txBody>
      </p:sp>
      <p:sp>
        <p:nvSpPr>
          <p:cNvPr id="2229" name="Google Shape;2229;p79"/>
          <p:cNvSpPr/>
          <p:nvPr/>
        </p:nvSpPr>
        <p:spPr>
          <a:xfrm rot="2694825">
            <a:off x="4624209" y="3045923"/>
            <a:ext cx="452860" cy="444748"/>
          </a:xfrm>
          <a:custGeom>
            <a:rect b="b" l="l" r="r" t="t"/>
            <a:pathLst>
              <a:path extrusionOk="0" h="127969" w="128538">
                <a:moveTo>
                  <a:pt x="98859" y="31853"/>
                </a:moveTo>
                <a:cubicBezTo>
                  <a:pt x="98822" y="31891"/>
                  <a:pt x="98836" y="31973"/>
                  <a:pt x="98931" y="32128"/>
                </a:cubicBezTo>
                <a:cubicBezTo>
                  <a:pt x="98835" y="31973"/>
                  <a:pt x="98822" y="31891"/>
                  <a:pt x="98859" y="31853"/>
                </a:cubicBezTo>
                <a:close/>
                <a:moveTo>
                  <a:pt x="60241" y="112088"/>
                </a:moveTo>
                <a:lnTo>
                  <a:pt x="60942" y="112151"/>
                </a:lnTo>
                <a:lnTo>
                  <a:pt x="61371" y="112166"/>
                </a:lnTo>
                <a:lnTo>
                  <a:pt x="61371" y="112166"/>
                </a:lnTo>
                <a:cubicBezTo>
                  <a:pt x="60994" y="112143"/>
                  <a:pt x="60617" y="112117"/>
                  <a:pt x="60241" y="112088"/>
                </a:cubicBezTo>
                <a:close/>
                <a:moveTo>
                  <a:pt x="63394" y="1"/>
                </a:moveTo>
                <a:cubicBezTo>
                  <a:pt x="62886" y="1"/>
                  <a:pt x="62377" y="6"/>
                  <a:pt x="61869" y="17"/>
                </a:cubicBezTo>
                <a:cubicBezTo>
                  <a:pt x="56889" y="131"/>
                  <a:pt x="51902" y="786"/>
                  <a:pt x="47080" y="2019"/>
                </a:cubicBezTo>
                <a:cubicBezTo>
                  <a:pt x="42291" y="3254"/>
                  <a:pt x="37657" y="5028"/>
                  <a:pt x="33268" y="7306"/>
                </a:cubicBezTo>
                <a:cubicBezTo>
                  <a:pt x="24563" y="11811"/>
                  <a:pt x="17206" y="18294"/>
                  <a:pt x="11771" y="25599"/>
                </a:cubicBezTo>
                <a:cubicBezTo>
                  <a:pt x="6323" y="32916"/>
                  <a:pt x="2879" y="41092"/>
                  <a:pt x="1307" y="48870"/>
                </a:cubicBezTo>
                <a:cubicBezTo>
                  <a:pt x="1" y="55831"/>
                  <a:pt x="451" y="60496"/>
                  <a:pt x="1112" y="62956"/>
                </a:cubicBezTo>
                <a:cubicBezTo>
                  <a:pt x="1278" y="63577"/>
                  <a:pt x="1457" y="64064"/>
                  <a:pt x="1644" y="64427"/>
                </a:cubicBezTo>
                <a:cubicBezTo>
                  <a:pt x="1835" y="64781"/>
                  <a:pt x="2041" y="64984"/>
                  <a:pt x="2245" y="65104"/>
                </a:cubicBezTo>
                <a:cubicBezTo>
                  <a:pt x="2358" y="65166"/>
                  <a:pt x="2473" y="65197"/>
                  <a:pt x="2588" y="65197"/>
                </a:cubicBezTo>
                <a:cubicBezTo>
                  <a:pt x="2893" y="65197"/>
                  <a:pt x="3206" y="64981"/>
                  <a:pt x="3520" y="64561"/>
                </a:cubicBezTo>
                <a:cubicBezTo>
                  <a:pt x="3966" y="63943"/>
                  <a:pt x="4425" y="62930"/>
                  <a:pt x="4885" y="61580"/>
                </a:cubicBezTo>
                <a:cubicBezTo>
                  <a:pt x="5411" y="60233"/>
                  <a:pt x="5921" y="58548"/>
                  <a:pt x="6598" y="56598"/>
                </a:cubicBezTo>
                <a:cubicBezTo>
                  <a:pt x="7905" y="52699"/>
                  <a:pt x="9740" y="47730"/>
                  <a:pt x="12609" y="42325"/>
                </a:cubicBezTo>
                <a:lnTo>
                  <a:pt x="13978" y="42924"/>
                </a:lnTo>
                <a:cubicBezTo>
                  <a:pt x="13635" y="43584"/>
                  <a:pt x="13381" y="44245"/>
                  <a:pt x="13114" y="44865"/>
                </a:cubicBezTo>
                <a:cubicBezTo>
                  <a:pt x="12851" y="45487"/>
                  <a:pt x="12600" y="46078"/>
                  <a:pt x="12411" y="46659"/>
                </a:cubicBezTo>
                <a:lnTo>
                  <a:pt x="11847" y="48301"/>
                </a:lnTo>
                <a:cubicBezTo>
                  <a:pt x="11679" y="48822"/>
                  <a:pt x="11556" y="49326"/>
                  <a:pt x="11427" y="49798"/>
                </a:cubicBezTo>
                <a:cubicBezTo>
                  <a:pt x="11302" y="50270"/>
                  <a:pt x="11184" y="50715"/>
                  <a:pt x="11087" y="51137"/>
                </a:cubicBezTo>
                <a:lnTo>
                  <a:pt x="10869" y="52338"/>
                </a:lnTo>
                <a:cubicBezTo>
                  <a:pt x="10744" y="53090"/>
                  <a:pt x="10637" y="53739"/>
                  <a:pt x="10620" y="54312"/>
                </a:cubicBezTo>
                <a:cubicBezTo>
                  <a:pt x="10563" y="55455"/>
                  <a:pt x="10583" y="56237"/>
                  <a:pt x="10740" y="56775"/>
                </a:cubicBezTo>
                <a:cubicBezTo>
                  <a:pt x="10889" y="57312"/>
                  <a:pt x="11104" y="57592"/>
                  <a:pt x="11358" y="57716"/>
                </a:cubicBezTo>
                <a:cubicBezTo>
                  <a:pt x="11478" y="57774"/>
                  <a:pt x="11607" y="57798"/>
                  <a:pt x="11742" y="57798"/>
                </a:cubicBezTo>
                <a:cubicBezTo>
                  <a:pt x="12182" y="57798"/>
                  <a:pt x="12688" y="57545"/>
                  <a:pt x="13172" y="57379"/>
                </a:cubicBezTo>
                <a:cubicBezTo>
                  <a:pt x="13424" y="57292"/>
                  <a:pt x="13670" y="57227"/>
                  <a:pt x="13899" y="57227"/>
                </a:cubicBezTo>
                <a:cubicBezTo>
                  <a:pt x="14246" y="57227"/>
                  <a:pt x="14554" y="57376"/>
                  <a:pt x="14782" y="57818"/>
                </a:cubicBezTo>
                <a:cubicBezTo>
                  <a:pt x="16164" y="47114"/>
                  <a:pt x="21840" y="37005"/>
                  <a:pt x="30168" y="30496"/>
                </a:cubicBezTo>
                <a:lnTo>
                  <a:pt x="30962" y="29739"/>
                </a:lnTo>
                <a:lnTo>
                  <a:pt x="31409" y="29310"/>
                </a:lnTo>
                <a:lnTo>
                  <a:pt x="31909" y="28880"/>
                </a:lnTo>
                <a:lnTo>
                  <a:pt x="32970" y="27960"/>
                </a:lnTo>
                <a:cubicBezTo>
                  <a:pt x="33334" y="27645"/>
                  <a:pt x="33732" y="27356"/>
                  <a:pt x="34115" y="27049"/>
                </a:cubicBezTo>
                <a:cubicBezTo>
                  <a:pt x="35648" y="25819"/>
                  <a:pt x="37298" y="24746"/>
                  <a:pt x="38403" y="24049"/>
                </a:cubicBezTo>
                <a:cubicBezTo>
                  <a:pt x="44936" y="20012"/>
                  <a:pt x="52366" y="17596"/>
                  <a:pt x="59937" y="17058"/>
                </a:cubicBezTo>
                <a:cubicBezTo>
                  <a:pt x="61162" y="16961"/>
                  <a:pt x="62388" y="16913"/>
                  <a:pt x="63611" y="16913"/>
                </a:cubicBezTo>
                <a:cubicBezTo>
                  <a:pt x="69970" y="16913"/>
                  <a:pt x="76268" y="18209"/>
                  <a:pt x="82073" y="20627"/>
                </a:cubicBezTo>
                <a:cubicBezTo>
                  <a:pt x="85523" y="22098"/>
                  <a:pt x="88796" y="23957"/>
                  <a:pt x="91828" y="26168"/>
                </a:cubicBezTo>
                <a:cubicBezTo>
                  <a:pt x="94847" y="28386"/>
                  <a:pt x="97587" y="30972"/>
                  <a:pt x="100015" y="33810"/>
                </a:cubicBezTo>
                <a:cubicBezTo>
                  <a:pt x="102453" y="36645"/>
                  <a:pt x="104495" y="39800"/>
                  <a:pt x="106194" y="43112"/>
                </a:cubicBezTo>
                <a:cubicBezTo>
                  <a:pt x="106646" y="43927"/>
                  <a:pt x="106989" y="44794"/>
                  <a:pt x="107388" y="45635"/>
                </a:cubicBezTo>
                <a:cubicBezTo>
                  <a:pt x="107594" y="46053"/>
                  <a:pt x="107739" y="46496"/>
                  <a:pt x="107919" y="46925"/>
                </a:cubicBezTo>
                <a:cubicBezTo>
                  <a:pt x="108088" y="47358"/>
                  <a:pt x="108271" y="47786"/>
                  <a:pt x="108432" y="48222"/>
                </a:cubicBezTo>
                <a:cubicBezTo>
                  <a:pt x="109044" y="49978"/>
                  <a:pt x="109619" y="51749"/>
                  <a:pt x="110028" y="53564"/>
                </a:cubicBezTo>
                <a:cubicBezTo>
                  <a:pt x="111772" y="60839"/>
                  <a:pt x="111779" y="68421"/>
                  <a:pt x="110047" y="75700"/>
                </a:cubicBezTo>
                <a:cubicBezTo>
                  <a:pt x="109865" y="76611"/>
                  <a:pt x="109573" y="77496"/>
                  <a:pt x="109332" y="78392"/>
                </a:cubicBezTo>
                <a:cubicBezTo>
                  <a:pt x="109218" y="78842"/>
                  <a:pt x="109052" y="79276"/>
                  <a:pt x="108906" y="79719"/>
                </a:cubicBezTo>
                <a:lnTo>
                  <a:pt x="108463" y="81039"/>
                </a:lnTo>
                <a:lnTo>
                  <a:pt x="107950" y="82335"/>
                </a:lnTo>
                <a:cubicBezTo>
                  <a:pt x="107776" y="82766"/>
                  <a:pt x="107624" y="83206"/>
                  <a:pt x="107419" y="83625"/>
                </a:cubicBezTo>
                <a:cubicBezTo>
                  <a:pt x="107027" y="84468"/>
                  <a:pt x="106677" y="85330"/>
                  <a:pt x="106229" y="86147"/>
                </a:cubicBezTo>
                <a:cubicBezTo>
                  <a:pt x="104539" y="89457"/>
                  <a:pt x="102505" y="92609"/>
                  <a:pt x="100073" y="95438"/>
                </a:cubicBezTo>
                <a:cubicBezTo>
                  <a:pt x="97653" y="98273"/>
                  <a:pt x="94923" y="100854"/>
                  <a:pt x="91915" y="103063"/>
                </a:cubicBezTo>
                <a:cubicBezTo>
                  <a:pt x="88897" y="105265"/>
                  <a:pt x="85638" y="107115"/>
                  <a:pt x="82200" y="108577"/>
                </a:cubicBezTo>
                <a:cubicBezTo>
                  <a:pt x="78760" y="110020"/>
                  <a:pt x="75142" y="111035"/>
                  <a:pt x="71454" y="111635"/>
                </a:cubicBezTo>
                <a:lnTo>
                  <a:pt x="70763" y="111755"/>
                </a:lnTo>
                <a:cubicBezTo>
                  <a:pt x="70533" y="111788"/>
                  <a:pt x="70299" y="111808"/>
                  <a:pt x="70067" y="111838"/>
                </a:cubicBezTo>
                <a:lnTo>
                  <a:pt x="68672" y="112002"/>
                </a:lnTo>
                <a:cubicBezTo>
                  <a:pt x="67742" y="112102"/>
                  <a:pt x="66804" y="112133"/>
                  <a:pt x="65870" y="112207"/>
                </a:cubicBezTo>
                <a:cubicBezTo>
                  <a:pt x="65129" y="112207"/>
                  <a:pt x="64388" y="112235"/>
                  <a:pt x="63646" y="112235"/>
                </a:cubicBezTo>
                <a:cubicBezTo>
                  <a:pt x="63448" y="112235"/>
                  <a:pt x="63251" y="112233"/>
                  <a:pt x="63053" y="112228"/>
                </a:cubicBezTo>
                <a:lnTo>
                  <a:pt x="61646" y="112176"/>
                </a:lnTo>
                <a:lnTo>
                  <a:pt x="61371" y="112166"/>
                </a:lnTo>
                <a:lnTo>
                  <a:pt x="61371" y="112166"/>
                </a:lnTo>
                <a:cubicBezTo>
                  <a:pt x="62407" y="112229"/>
                  <a:pt x="63444" y="112265"/>
                  <a:pt x="64480" y="112265"/>
                </a:cubicBezTo>
                <a:cubicBezTo>
                  <a:pt x="65480" y="112265"/>
                  <a:pt x="66479" y="112231"/>
                  <a:pt x="67473" y="112153"/>
                </a:cubicBezTo>
                <a:cubicBezTo>
                  <a:pt x="69870" y="111985"/>
                  <a:pt x="72256" y="111682"/>
                  <a:pt x="74584" y="111138"/>
                </a:cubicBezTo>
                <a:cubicBezTo>
                  <a:pt x="76913" y="110611"/>
                  <a:pt x="79215" y="109956"/>
                  <a:pt x="81427" y="109069"/>
                </a:cubicBezTo>
                <a:cubicBezTo>
                  <a:pt x="83638" y="108191"/>
                  <a:pt x="85816" y="107210"/>
                  <a:pt x="87866" y="105998"/>
                </a:cubicBezTo>
                <a:cubicBezTo>
                  <a:pt x="96131" y="101278"/>
                  <a:pt x="102919" y="94042"/>
                  <a:pt x="107081" y="85506"/>
                </a:cubicBezTo>
                <a:cubicBezTo>
                  <a:pt x="108106" y="83364"/>
                  <a:pt x="108989" y="81156"/>
                  <a:pt x="109721" y="78896"/>
                </a:cubicBezTo>
                <a:cubicBezTo>
                  <a:pt x="110420" y="76625"/>
                  <a:pt x="110954" y="74304"/>
                  <a:pt x="111347" y="71953"/>
                </a:cubicBezTo>
                <a:cubicBezTo>
                  <a:pt x="111686" y="69593"/>
                  <a:pt x="111898" y="67210"/>
                  <a:pt x="111916" y="64810"/>
                </a:cubicBezTo>
                <a:cubicBezTo>
                  <a:pt x="111928" y="64212"/>
                  <a:pt x="111892" y="63612"/>
                  <a:pt x="111884" y="63013"/>
                </a:cubicBezTo>
                <a:lnTo>
                  <a:pt x="111865" y="62112"/>
                </a:lnTo>
                <a:lnTo>
                  <a:pt x="111798" y="61215"/>
                </a:lnTo>
                <a:cubicBezTo>
                  <a:pt x="111747" y="60619"/>
                  <a:pt x="111718" y="60018"/>
                  <a:pt x="111655" y="59423"/>
                </a:cubicBezTo>
                <a:lnTo>
                  <a:pt x="111426" y="57638"/>
                </a:lnTo>
                <a:cubicBezTo>
                  <a:pt x="110079" y="48141"/>
                  <a:pt x="105768" y="38992"/>
                  <a:pt x="99019" y="31833"/>
                </a:cubicBezTo>
                <a:lnTo>
                  <a:pt x="99019" y="31833"/>
                </a:lnTo>
                <a:cubicBezTo>
                  <a:pt x="99190" y="31853"/>
                  <a:pt x="99437" y="31948"/>
                  <a:pt x="99589" y="31948"/>
                </a:cubicBezTo>
                <a:cubicBezTo>
                  <a:pt x="99609" y="31948"/>
                  <a:pt x="99628" y="31946"/>
                  <a:pt x="99644" y="31942"/>
                </a:cubicBezTo>
                <a:cubicBezTo>
                  <a:pt x="99786" y="31910"/>
                  <a:pt x="99798" y="31704"/>
                  <a:pt x="99368" y="31121"/>
                </a:cubicBezTo>
                <a:lnTo>
                  <a:pt x="99368" y="31121"/>
                </a:lnTo>
                <a:cubicBezTo>
                  <a:pt x="101171" y="32903"/>
                  <a:pt x="102839" y="34820"/>
                  <a:pt x="104332" y="36864"/>
                </a:cubicBezTo>
                <a:cubicBezTo>
                  <a:pt x="105803" y="38916"/>
                  <a:pt x="107113" y="41079"/>
                  <a:pt x="108252" y="43333"/>
                </a:cubicBezTo>
                <a:cubicBezTo>
                  <a:pt x="110489" y="47847"/>
                  <a:pt x="111992" y="52698"/>
                  <a:pt x="112670" y="57653"/>
                </a:cubicBezTo>
                <a:cubicBezTo>
                  <a:pt x="113363" y="62605"/>
                  <a:pt x="113249" y="67664"/>
                  <a:pt x="112407" y="72545"/>
                </a:cubicBezTo>
                <a:cubicBezTo>
                  <a:pt x="111995" y="74989"/>
                  <a:pt x="111341" y="77382"/>
                  <a:pt x="110569" y="79723"/>
                </a:cubicBezTo>
                <a:lnTo>
                  <a:pt x="109948" y="81465"/>
                </a:lnTo>
                <a:cubicBezTo>
                  <a:pt x="109722" y="82039"/>
                  <a:pt x="109476" y="82604"/>
                  <a:pt x="109244" y="83173"/>
                </a:cubicBezTo>
                <a:cubicBezTo>
                  <a:pt x="109021" y="83748"/>
                  <a:pt x="108746" y="84300"/>
                  <a:pt x="108482" y="84857"/>
                </a:cubicBezTo>
                <a:cubicBezTo>
                  <a:pt x="108214" y="85410"/>
                  <a:pt x="107970" y="85976"/>
                  <a:pt x="107664" y="86511"/>
                </a:cubicBezTo>
                <a:cubicBezTo>
                  <a:pt x="103119" y="95250"/>
                  <a:pt x="95917" y="102511"/>
                  <a:pt x="87299" y="107231"/>
                </a:cubicBezTo>
                <a:cubicBezTo>
                  <a:pt x="85135" y="108397"/>
                  <a:pt x="82909" y="109462"/>
                  <a:pt x="80594" y="110305"/>
                </a:cubicBezTo>
                <a:cubicBezTo>
                  <a:pt x="78278" y="111147"/>
                  <a:pt x="75908" y="111862"/>
                  <a:pt x="73483" y="112386"/>
                </a:cubicBezTo>
                <a:cubicBezTo>
                  <a:pt x="71052" y="112888"/>
                  <a:pt x="68585" y="113249"/>
                  <a:pt x="66082" y="113433"/>
                </a:cubicBezTo>
                <a:cubicBezTo>
                  <a:pt x="64808" y="113509"/>
                  <a:pt x="63529" y="113551"/>
                  <a:pt x="62246" y="113551"/>
                </a:cubicBezTo>
                <a:cubicBezTo>
                  <a:pt x="61006" y="113551"/>
                  <a:pt x="59763" y="113512"/>
                  <a:pt x="58519" y="113429"/>
                </a:cubicBezTo>
                <a:lnTo>
                  <a:pt x="58665" y="111953"/>
                </a:lnTo>
                <a:cubicBezTo>
                  <a:pt x="51787" y="111193"/>
                  <a:pt x="45108" y="108869"/>
                  <a:pt x="39210" y="105217"/>
                </a:cubicBezTo>
                <a:cubicBezTo>
                  <a:pt x="33313" y="101564"/>
                  <a:pt x="28253" y="96535"/>
                  <a:pt x="24498" y="90682"/>
                </a:cubicBezTo>
                <a:cubicBezTo>
                  <a:pt x="22879" y="88287"/>
                  <a:pt x="21470" y="85998"/>
                  <a:pt x="20189" y="83828"/>
                </a:cubicBezTo>
                <a:cubicBezTo>
                  <a:pt x="18914" y="81657"/>
                  <a:pt x="17746" y="79606"/>
                  <a:pt x="16768" y="77652"/>
                </a:cubicBezTo>
                <a:lnTo>
                  <a:pt x="16768" y="77652"/>
                </a:lnTo>
                <a:cubicBezTo>
                  <a:pt x="17855" y="82855"/>
                  <a:pt x="19961" y="87946"/>
                  <a:pt x="22895" y="92622"/>
                </a:cubicBezTo>
                <a:cubicBezTo>
                  <a:pt x="23276" y="93198"/>
                  <a:pt x="23633" y="93794"/>
                  <a:pt x="24036" y="94357"/>
                </a:cubicBezTo>
                <a:lnTo>
                  <a:pt x="25255" y="96046"/>
                </a:lnTo>
                <a:lnTo>
                  <a:pt x="26562" y="97681"/>
                </a:lnTo>
                <a:cubicBezTo>
                  <a:pt x="27004" y="98222"/>
                  <a:pt x="27484" y="98731"/>
                  <a:pt x="27944" y="99261"/>
                </a:cubicBezTo>
                <a:cubicBezTo>
                  <a:pt x="29847" y="101348"/>
                  <a:pt x="31927" y="103268"/>
                  <a:pt x="34160" y="104997"/>
                </a:cubicBezTo>
                <a:cubicBezTo>
                  <a:pt x="42492" y="111505"/>
                  <a:pt x="53209" y="115189"/>
                  <a:pt x="64126" y="115189"/>
                </a:cubicBezTo>
                <a:cubicBezTo>
                  <a:pt x="64957" y="115189"/>
                  <a:pt x="65789" y="115168"/>
                  <a:pt x="66621" y="115125"/>
                </a:cubicBezTo>
                <a:cubicBezTo>
                  <a:pt x="69558" y="115003"/>
                  <a:pt x="72482" y="114590"/>
                  <a:pt x="75353" y="113932"/>
                </a:cubicBezTo>
                <a:cubicBezTo>
                  <a:pt x="78228" y="113272"/>
                  <a:pt x="81043" y="112363"/>
                  <a:pt x="83761" y="111216"/>
                </a:cubicBezTo>
                <a:cubicBezTo>
                  <a:pt x="89214" y="108936"/>
                  <a:pt x="94236" y="105620"/>
                  <a:pt x="98573" y="101587"/>
                </a:cubicBezTo>
                <a:cubicBezTo>
                  <a:pt x="107293" y="93536"/>
                  <a:pt x="112983" y="82383"/>
                  <a:pt x="114504" y="70745"/>
                </a:cubicBezTo>
                <a:lnTo>
                  <a:pt x="114504" y="70745"/>
                </a:lnTo>
                <a:cubicBezTo>
                  <a:pt x="114241" y="73209"/>
                  <a:pt x="113723" y="75683"/>
                  <a:pt x="113077" y="78150"/>
                </a:cubicBezTo>
                <a:cubicBezTo>
                  <a:pt x="112440" y="80624"/>
                  <a:pt x="111543" y="83060"/>
                  <a:pt x="110506" y="85453"/>
                </a:cubicBezTo>
                <a:cubicBezTo>
                  <a:pt x="110233" y="86045"/>
                  <a:pt x="109993" y="86654"/>
                  <a:pt x="109690" y="87237"/>
                </a:cubicBezTo>
                <a:lnTo>
                  <a:pt x="108801" y="88994"/>
                </a:lnTo>
                <a:cubicBezTo>
                  <a:pt x="108154" y="90140"/>
                  <a:pt x="107525" y="91300"/>
                  <a:pt x="106790" y="92403"/>
                </a:cubicBezTo>
                <a:cubicBezTo>
                  <a:pt x="105364" y="94629"/>
                  <a:pt x="103782" y="96780"/>
                  <a:pt x="101998" y="98754"/>
                </a:cubicBezTo>
                <a:cubicBezTo>
                  <a:pt x="100227" y="100737"/>
                  <a:pt x="98313" y="102594"/>
                  <a:pt x="96270" y="104278"/>
                </a:cubicBezTo>
                <a:cubicBezTo>
                  <a:pt x="94223" y="105934"/>
                  <a:pt x="92057" y="107433"/>
                  <a:pt x="89786" y="108764"/>
                </a:cubicBezTo>
                <a:cubicBezTo>
                  <a:pt x="85268" y="111376"/>
                  <a:pt x="80420" y="113206"/>
                  <a:pt x="75602" y="114184"/>
                </a:cubicBezTo>
                <a:cubicBezTo>
                  <a:pt x="71849" y="114994"/>
                  <a:pt x="68065" y="115385"/>
                  <a:pt x="64333" y="115385"/>
                </a:cubicBezTo>
                <a:cubicBezTo>
                  <a:pt x="61243" y="115385"/>
                  <a:pt x="58189" y="115117"/>
                  <a:pt x="55217" y="114596"/>
                </a:cubicBezTo>
                <a:cubicBezTo>
                  <a:pt x="48650" y="113446"/>
                  <a:pt x="42471" y="111032"/>
                  <a:pt x="37036" y="107613"/>
                </a:cubicBezTo>
                <a:cubicBezTo>
                  <a:pt x="31603" y="104193"/>
                  <a:pt x="26903" y="99776"/>
                  <a:pt x="23258" y="94686"/>
                </a:cubicBezTo>
                <a:cubicBezTo>
                  <a:pt x="19606" y="89600"/>
                  <a:pt x="17002" y="83853"/>
                  <a:pt x="15638" y="77869"/>
                </a:cubicBezTo>
                <a:lnTo>
                  <a:pt x="15421" y="76897"/>
                </a:lnTo>
                <a:lnTo>
                  <a:pt x="15254" y="75910"/>
                </a:lnTo>
                <a:cubicBezTo>
                  <a:pt x="15151" y="75252"/>
                  <a:pt x="15009" y="74600"/>
                  <a:pt x="14949" y="73935"/>
                </a:cubicBezTo>
                <a:cubicBezTo>
                  <a:pt x="14197" y="72314"/>
                  <a:pt x="13579" y="70805"/>
                  <a:pt x="13052" y="69430"/>
                </a:cubicBezTo>
                <a:cubicBezTo>
                  <a:pt x="12769" y="68758"/>
                  <a:pt x="12474" y="68122"/>
                  <a:pt x="12174" y="67544"/>
                </a:cubicBezTo>
                <a:cubicBezTo>
                  <a:pt x="11870" y="66964"/>
                  <a:pt x="11622" y="66440"/>
                  <a:pt x="11333" y="66000"/>
                </a:cubicBezTo>
                <a:cubicBezTo>
                  <a:pt x="10774" y="65119"/>
                  <a:pt x="10199" y="64566"/>
                  <a:pt x="9637" y="64566"/>
                </a:cubicBezTo>
                <a:cubicBezTo>
                  <a:pt x="9078" y="64566"/>
                  <a:pt x="8532" y="65119"/>
                  <a:pt x="8028" y="66470"/>
                </a:cubicBezTo>
                <a:cubicBezTo>
                  <a:pt x="7908" y="66809"/>
                  <a:pt x="7768" y="67198"/>
                  <a:pt x="7669" y="67639"/>
                </a:cubicBezTo>
                <a:cubicBezTo>
                  <a:pt x="7573" y="68079"/>
                  <a:pt x="7480" y="68574"/>
                  <a:pt x="7394" y="69126"/>
                </a:cubicBezTo>
                <a:cubicBezTo>
                  <a:pt x="7196" y="70234"/>
                  <a:pt x="7144" y="71559"/>
                  <a:pt x="7107" y="73149"/>
                </a:cubicBezTo>
                <a:lnTo>
                  <a:pt x="7594" y="75895"/>
                </a:lnTo>
                <a:cubicBezTo>
                  <a:pt x="7812" y="76899"/>
                  <a:pt x="8058" y="77948"/>
                  <a:pt x="8286" y="78899"/>
                </a:cubicBezTo>
                <a:lnTo>
                  <a:pt x="8967" y="81301"/>
                </a:lnTo>
                <a:cubicBezTo>
                  <a:pt x="9049" y="81607"/>
                  <a:pt x="9145" y="81846"/>
                  <a:pt x="9198" y="82016"/>
                </a:cubicBezTo>
                <a:lnTo>
                  <a:pt x="9285" y="82277"/>
                </a:lnTo>
                <a:cubicBezTo>
                  <a:pt x="9130" y="82997"/>
                  <a:pt x="8798" y="83242"/>
                  <a:pt x="8380" y="83242"/>
                </a:cubicBezTo>
                <a:cubicBezTo>
                  <a:pt x="7982" y="83242"/>
                  <a:pt x="7506" y="83021"/>
                  <a:pt x="7031" y="82777"/>
                </a:cubicBezTo>
                <a:lnTo>
                  <a:pt x="7031" y="82777"/>
                </a:lnTo>
                <a:cubicBezTo>
                  <a:pt x="10048" y="92890"/>
                  <a:pt x="15946" y="102144"/>
                  <a:pt x="23782" y="109324"/>
                </a:cubicBezTo>
                <a:cubicBezTo>
                  <a:pt x="31603" y="116541"/>
                  <a:pt x="41466" y="121570"/>
                  <a:pt x="51966" y="123767"/>
                </a:cubicBezTo>
                <a:cubicBezTo>
                  <a:pt x="55255" y="124449"/>
                  <a:pt x="58602" y="124804"/>
                  <a:pt x="61943" y="124917"/>
                </a:cubicBezTo>
                <a:cubicBezTo>
                  <a:pt x="62695" y="124941"/>
                  <a:pt x="63448" y="124953"/>
                  <a:pt x="64201" y="124953"/>
                </a:cubicBezTo>
                <a:cubicBezTo>
                  <a:pt x="66791" y="124953"/>
                  <a:pt x="69381" y="124804"/>
                  <a:pt x="71949" y="124454"/>
                </a:cubicBezTo>
                <a:cubicBezTo>
                  <a:pt x="75260" y="124019"/>
                  <a:pt x="78532" y="123324"/>
                  <a:pt x="81736" y="122378"/>
                </a:cubicBezTo>
                <a:cubicBezTo>
                  <a:pt x="84935" y="121430"/>
                  <a:pt x="88038" y="120187"/>
                  <a:pt x="91033" y="118736"/>
                </a:cubicBezTo>
                <a:cubicBezTo>
                  <a:pt x="94020" y="117274"/>
                  <a:pt x="96909" y="115606"/>
                  <a:pt x="99617" y="113681"/>
                </a:cubicBezTo>
                <a:cubicBezTo>
                  <a:pt x="102326" y="111765"/>
                  <a:pt x="104884" y="109645"/>
                  <a:pt x="107272" y="107339"/>
                </a:cubicBezTo>
                <a:cubicBezTo>
                  <a:pt x="109664" y="105044"/>
                  <a:pt x="111850" y="102542"/>
                  <a:pt x="113836" y="99893"/>
                </a:cubicBezTo>
                <a:cubicBezTo>
                  <a:pt x="115823" y="97243"/>
                  <a:pt x="117619" y="94449"/>
                  <a:pt x="119182" y="91528"/>
                </a:cubicBezTo>
                <a:lnTo>
                  <a:pt x="119182" y="91528"/>
                </a:lnTo>
                <a:cubicBezTo>
                  <a:pt x="116041" y="97527"/>
                  <a:pt x="111982" y="103008"/>
                  <a:pt x="107158" y="107674"/>
                </a:cubicBezTo>
                <a:cubicBezTo>
                  <a:pt x="102321" y="112320"/>
                  <a:pt x="96795" y="116239"/>
                  <a:pt x="90758" y="119087"/>
                </a:cubicBezTo>
                <a:cubicBezTo>
                  <a:pt x="87749" y="120520"/>
                  <a:pt x="84631" y="121713"/>
                  <a:pt x="81435" y="122654"/>
                </a:cubicBezTo>
                <a:cubicBezTo>
                  <a:pt x="78237" y="123571"/>
                  <a:pt x="74970" y="124220"/>
                  <a:pt x="71681" y="124620"/>
                </a:cubicBezTo>
                <a:cubicBezTo>
                  <a:pt x="70856" y="124701"/>
                  <a:pt x="70035" y="124818"/>
                  <a:pt x="69209" y="124869"/>
                </a:cubicBezTo>
                <a:lnTo>
                  <a:pt x="66731" y="125015"/>
                </a:lnTo>
                <a:cubicBezTo>
                  <a:pt x="65861" y="125030"/>
                  <a:pt x="64991" y="125048"/>
                  <a:pt x="64123" y="125048"/>
                </a:cubicBezTo>
                <a:cubicBezTo>
                  <a:pt x="63340" y="125048"/>
                  <a:pt x="62558" y="125033"/>
                  <a:pt x="61777" y="124986"/>
                </a:cubicBezTo>
                <a:cubicBezTo>
                  <a:pt x="58481" y="124840"/>
                  <a:pt x="55189" y="124466"/>
                  <a:pt x="51965" y="123767"/>
                </a:cubicBezTo>
                <a:cubicBezTo>
                  <a:pt x="41426" y="121653"/>
                  <a:pt x="31405" y="116691"/>
                  <a:pt x="23394" y="109419"/>
                </a:cubicBezTo>
                <a:cubicBezTo>
                  <a:pt x="15358" y="102189"/>
                  <a:pt x="9291" y="92739"/>
                  <a:pt x="6134" y="82351"/>
                </a:cubicBezTo>
                <a:cubicBezTo>
                  <a:pt x="5944" y="82269"/>
                  <a:pt x="5759" y="82217"/>
                  <a:pt x="5592" y="82217"/>
                </a:cubicBezTo>
                <a:cubicBezTo>
                  <a:pt x="4866" y="82217"/>
                  <a:pt x="4480" y="83213"/>
                  <a:pt x="5466" y="87118"/>
                </a:cubicBezTo>
                <a:cubicBezTo>
                  <a:pt x="5557" y="87543"/>
                  <a:pt x="5685" y="88026"/>
                  <a:pt x="5838" y="88565"/>
                </a:cubicBezTo>
                <a:cubicBezTo>
                  <a:pt x="5992" y="89103"/>
                  <a:pt x="6221" y="89677"/>
                  <a:pt x="6458" y="90309"/>
                </a:cubicBezTo>
                <a:cubicBezTo>
                  <a:pt x="6918" y="91575"/>
                  <a:pt x="7600" y="92982"/>
                  <a:pt x="8369" y="94526"/>
                </a:cubicBezTo>
                <a:cubicBezTo>
                  <a:pt x="9966" y="97581"/>
                  <a:pt x="12226" y="101025"/>
                  <a:pt x="14997" y="104324"/>
                </a:cubicBezTo>
                <a:cubicBezTo>
                  <a:pt x="17761" y="107628"/>
                  <a:pt x="21053" y="110754"/>
                  <a:pt x="24432" y="113401"/>
                </a:cubicBezTo>
                <a:cubicBezTo>
                  <a:pt x="27810" y="116061"/>
                  <a:pt x="31275" y="118233"/>
                  <a:pt x="34275" y="119920"/>
                </a:cubicBezTo>
                <a:cubicBezTo>
                  <a:pt x="38443" y="122323"/>
                  <a:pt x="42882" y="124219"/>
                  <a:pt x="47499" y="125570"/>
                </a:cubicBezTo>
                <a:cubicBezTo>
                  <a:pt x="52174" y="126928"/>
                  <a:pt x="57068" y="127706"/>
                  <a:pt x="62011" y="127915"/>
                </a:cubicBezTo>
                <a:cubicBezTo>
                  <a:pt x="62894" y="127950"/>
                  <a:pt x="63780" y="127968"/>
                  <a:pt x="64668" y="127968"/>
                </a:cubicBezTo>
                <a:cubicBezTo>
                  <a:pt x="68741" y="127968"/>
                  <a:pt x="72847" y="127587"/>
                  <a:pt x="76887" y="126752"/>
                </a:cubicBezTo>
                <a:cubicBezTo>
                  <a:pt x="81830" y="125750"/>
                  <a:pt x="86637" y="124165"/>
                  <a:pt x="91207" y="122031"/>
                </a:cubicBezTo>
                <a:cubicBezTo>
                  <a:pt x="95771" y="119862"/>
                  <a:pt x="100072" y="117177"/>
                  <a:pt x="104023" y="114027"/>
                </a:cubicBezTo>
                <a:cubicBezTo>
                  <a:pt x="107950" y="110863"/>
                  <a:pt x="111495" y="107245"/>
                  <a:pt x="114596" y="103302"/>
                </a:cubicBezTo>
                <a:cubicBezTo>
                  <a:pt x="120761" y="95387"/>
                  <a:pt x="125075" y="86110"/>
                  <a:pt x="127106" y="76508"/>
                </a:cubicBezTo>
                <a:cubicBezTo>
                  <a:pt x="127275" y="75635"/>
                  <a:pt x="127487" y="74765"/>
                  <a:pt x="127614" y="73882"/>
                </a:cubicBezTo>
                <a:lnTo>
                  <a:pt x="128009" y="71235"/>
                </a:lnTo>
                <a:lnTo>
                  <a:pt x="128270" y="68572"/>
                </a:lnTo>
                <a:lnTo>
                  <a:pt x="128332" y="67905"/>
                </a:lnTo>
                <a:lnTo>
                  <a:pt x="128362" y="67236"/>
                </a:lnTo>
                <a:lnTo>
                  <a:pt x="128421" y="65900"/>
                </a:lnTo>
                <a:cubicBezTo>
                  <a:pt x="128538" y="62338"/>
                  <a:pt x="128416" y="58751"/>
                  <a:pt x="127910" y="55199"/>
                </a:cubicBezTo>
                <a:cubicBezTo>
                  <a:pt x="127420" y="51642"/>
                  <a:pt x="126634" y="48132"/>
                  <a:pt x="125559" y="44706"/>
                </a:cubicBezTo>
                <a:cubicBezTo>
                  <a:pt x="124496" y="41275"/>
                  <a:pt x="123078" y="37958"/>
                  <a:pt x="121435" y="34770"/>
                </a:cubicBezTo>
                <a:cubicBezTo>
                  <a:pt x="119782" y="31587"/>
                  <a:pt x="117872" y="28537"/>
                  <a:pt x="115711" y="25677"/>
                </a:cubicBezTo>
                <a:cubicBezTo>
                  <a:pt x="113541" y="22828"/>
                  <a:pt x="111143" y="20162"/>
                  <a:pt x="108540" y="17704"/>
                </a:cubicBezTo>
                <a:cubicBezTo>
                  <a:pt x="103354" y="12776"/>
                  <a:pt x="97313" y="8782"/>
                  <a:pt x="90819" y="5836"/>
                </a:cubicBezTo>
                <a:cubicBezTo>
                  <a:pt x="86296" y="3832"/>
                  <a:pt x="81572" y="2319"/>
                  <a:pt x="76726" y="1324"/>
                </a:cubicBezTo>
                <a:cubicBezTo>
                  <a:pt x="72349" y="428"/>
                  <a:pt x="67868" y="1"/>
                  <a:pt x="63394"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79"/>
          <p:cNvSpPr/>
          <p:nvPr/>
        </p:nvSpPr>
        <p:spPr>
          <a:xfrm rot="2700000">
            <a:off x="4551898" y="2988061"/>
            <a:ext cx="564127" cy="524007"/>
          </a:xfrm>
          <a:custGeom>
            <a:rect b="b" l="l" r="r" t="t"/>
            <a:pathLst>
              <a:path extrusionOk="0" h="191984" w="194822">
                <a:moveTo>
                  <a:pt x="105542" y="9031"/>
                </a:moveTo>
                <a:lnTo>
                  <a:pt x="105542" y="9031"/>
                </a:lnTo>
                <a:cubicBezTo>
                  <a:pt x="105423" y="9055"/>
                  <a:pt x="105289" y="9064"/>
                  <a:pt x="105149" y="9064"/>
                </a:cubicBezTo>
                <a:cubicBezTo>
                  <a:pt x="104980" y="9064"/>
                  <a:pt x="104802" y="9052"/>
                  <a:pt x="104628" y="9038"/>
                </a:cubicBezTo>
                <a:lnTo>
                  <a:pt x="104628" y="9038"/>
                </a:lnTo>
                <a:cubicBezTo>
                  <a:pt x="104551" y="9073"/>
                  <a:pt x="104621" y="9124"/>
                  <a:pt x="104850" y="9124"/>
                </a:cubicBezTo>
                <a:cubicBezTo>
                  <a:pt x="105006" y="9124"/>
                  <a:pt x="105236" y="9100"/>
                  <a:pt x="105543" y="9031"/>
                </a:cubicBezTo>
                <a:lnTo>
                  <a:pt x="105543" y="9031"/>
                </a:lnTo>
                <a:cubicBezTo>
                  <a:pt x="105542" y="9031"/>
                  <a:pt x="105542" y="9031"/>
                  <a:pt x="105542" y="9031"/>
                </a:cubicBezTo>
                <a:close/>
                <a:moveTo>
                  <a:pt x="87990" y="10258"/>
                </a:moveTo>
                <a:cubicBezTo>
                  <a:pt x="87597" y="10352"/>
                  <a:pt x="87141" y="10485"/>
                  <a:pt x="87162" y="10485"/>
                </a:cubicBezTo>
                <a:cubicBezTo>
                  <a:pt x="87175" y="10485"/>
                  <a:pt x="87399" y="10427"/>
                  <a:pt x="87990" y="10258"/>
                </a:cubicBezTo>
                <a:close/>
                <a:moveTo>
                  <a:pt x="156629" y="29627"/>
                </a:moveTo>
                <a:cubicBezTo>
                  <a:pt x="156647" y="29644"/>
                  <a:pt x="156666" y="29662"/>
                  <a:pt x="156685" y="29679"/>
                </a:cubicBezTo>
                <a:cubicBezTo>
                  <a:pt x="156665" y="29661"/>
                  <a:pt x="156647" y="29643"/>
                  <a:pt x="156629" y="29627"/>
                </a:cubicBezTo>
                <a:close/>
                <a:moveTo>
                  <a:pt x="119967" y="182014"/>
                </a:moveTo>
                <a:cubicBezTo>
                  <a:pt x="119968" y="182014"/>
                  <a:pt x="119969" y="182014"/>
                  <a:pt x="119969" y="182014"/>
                </a:cubicBezTo>
                <a:cubicBezTo>
                  <a:pt x="119968" y="182030"/>
                  <a:pt x="119673" y="182074"/>
                  <a:pt x="119404" y="182112"/>
                </a:cubicBezTo>
                <a:lnTo>
                  <a:pt x="119404" y="182112"/>
                </a:lnTo>
                <a:cubicBezTo>
                  <a:pt x="119662" y="182065"/>
                  <a:pt x="119945" y="182014"/>
                  <a:pt x="119967" y="182014"/>
                </a:cubicBezTo>
                <a:close/>
                <a:moveTo>
                  <a:pt x="103520" y="9003"/>
                </a:moveTo>
                <a:cubicBezTo>
                  <a:pt x="103702" y="9003"/>
                  <a:pt x="103884" y="9004"/>
                  <a:pt x="104065" y="9005"/>
                </a:cubicBezTo>
                <a:cubicBezTo>
                  <a:pt x="104232" y="9005"/>
                  <a:pt x="104427" y="9022"/>
                  <a:pt x="104628" y="9038"/>
                </a:cubicBezTo>
                <a:lnTo>
                  <a:pt x="104628" y="9038"/>
                </a:lnTo>
                <a:cubicBezTo>
                  <a:pt x="104667" y="9021"/>
                  <a:pt x="104743" y="9008"/>
                  <a:pt x="104855" y="9008"/>
                </a:cubicBezTo>
                <a:cubicBezTo>
                  <a:pt x="104877" y="9008"/>
                  <a:pt x="104900" y="9008"/>
                  <a:pt x="104925" y="9009"/>
                </a:cubicBezTo>
                <a:cubicBezTo>
                  <a:pt x="105131" y="9019"/>
                  <a:pt x="105336" y="9025"/>
                  <a:pt x="105542" y="9031"/>
                </a:cubicBezTo>
                <a:lnTo>
                  <a:pt x="105542" y="9031"/>
                </a:lnTo>
                <a:cubicBezTo>
                  <a:pt x="105551" y="9030"/>
                  <a:pt x="105560" y="9028"/>
                  <a:pt x="105569" y="9025"/>
                </a:cubicBezTo>
                <a:lnTo>
                  <a:pt x="105569" y="9025"/>
                </a:lnTo>
                <a:cubicBezTo>
                  <a:pt x="105560" y="9027"/>
                  <a:pt x="105552" y="9029"/>
                  <a:pt x="105543" y="9031"/>
                </a:cubicBezTo>
                <a:lnTo>
                  <a:pt x="105543" y="9031"/>
                </a:lnTo>
                <a:cubicBezTo>
                  <a:pt x="105638" y="9035"/>
                  <a:pt x="105733" y="9038"/>
                  <a:pt x="105827" y="9042"/>
                </a:cubicBezTo>
                <a:cubicBezTo>
                  <a:pt x="106928" y="9086"/>
                  <a:pt x="108027" y="9151"/>
                  <a:pt x="109127" y="9234"/>
                </a:cubicBezTo>
                <a:cubicBezTo>
                  <a:pt x="111116" y="9385"/>
                  <a:pt x="113099" y="9600"/>
                  <a:pt x="115078" y="9880"/>
                </a:cubicBezTo>
                <a:cubicBezTo>
                  <a:pt x="117143" y="10172"/>
                  <a:pt x="119197" y="10535"/>
                  <a:pt x="121239" y="10971"/>
                </a:cubicBezTo>
                <a:cubicBezTo>
                  <a:pt x="121723" y="11074"/>
                  <a:pt x="122206" y="11186"/>
                  <a:pt x="122690" y="11293"/>
                </a:cubicBezTo>
                <a:cubicBezTo>
                  <a:pt x="122728" y="11301"/>
                  <a:pt x="122763" y="11307"/>
                  <a:pt x="122794" y="11312"/>
                </a:cubicBezTo>
                <a:lnTo>
                  <a:pt x="122794" y="11312"/>
                </a:lnTo>
                <a:cubicBezTo>
                  <a:pt x="122877" y="11339"/>
                  <a:pt x="122957" y="11364"/>
                  <a:pt x="123028" y="11382"/>
                </a:cubicBezTo>
                <a:cubicBezTo>
                  <a:pt x="123986" y="11625"/>
                  <a:pt x="124939" y="11884"/>
                  <a:pt x="125890" y="12160"/>
                </a:cubicBezTo>
                <a:cubicBezTo>
                  <a:pt x="129816" y="13300"/>
                  <a:pt x="133660" y="14724"/>
                  <a:pt x="137373" y="16437"/>
                </a:cubicBezTo>
                <a:cubicBezTo>
                  <a:pt x="137820" y="16643"/>
                  <a:pt x="138264" y="16853"/>
                  <a:pt x="138707" y="17069"/>
                </a:cubicBezTo>
                <a:cubicBezTo>
                  <a:pt x="138818" y="17122"/>
                  <a:pt x="139228" y="17325"/>
                  <a:pt x="139517" y="17467"/>
                </a:cubicBezTo>
                <a:lnTo>
                  <a:pt x="139517" y="17467"/>
                </a:lnTo>
                <a:cubicBezTo>
                  <a:pt x="139766" y="17596"/>
                  <a:pt x="140180" y="17810"/>
                  <a:pt x="140303" y="17876"/>
                </a:cubicBezTo>
                <a:cubicBezTo>
                  <a:pt x="140824" y="18154"/>
                  <a:pt x="141342" y="18439"/>
                  <a:pt x="141857" y="18728"/>
                </a:cubicBezTo>
                <a:cubicBezTo>
                  <a:pt x="143662" y="19747"/>
                  <a:pt x="145424" y="20837"/>
                  <a:pt x="147142" y="21999"/>
                </a:cubicBezTo>
                <a:cubicBezTo>
                  <a:pt x="150387" y="24197"/>
                  <a:pt x="153414" y="26660"/>
                  <a:pt x="156291" y="29314"/>
                </a:cubicBezTo>
                <a:lnTo>
                  <a:pt x="156291" y="29314"/>
                </a:lnTo>
                <a:cubicBezTo>
                  <a:pt x="156275" y="29299"/>
                  <a:pt x="156267" y="29293"/>
                  <a:pt x="156267" y="29293"/>
                </a:cubicBezTo>
                <a:lnTo>
                  <a:pt x="156267" y="29293"/>
                </a:lnTo>
                <a:cubicBezTo>
                  <a:pt x="156261" y="29293"/>
                  <a:pt x="156964" y="29958"/>
                  <a:pt x="157110" y="30105"/>
                </a:cubicBezTo>
                <a:cubicBezTo>
                  <a:pt x="157469" y="30463"/>
                  <a:pt x="157824" y="30826"/>
                  <a:pt x="158174" y="31190"/>
                </a:cubicBezTo>
                <a:cubicBezTo>
                  <a:pt x="158915" y="31962"/>
                  <a:pt x="159638" y="32751"/>
                  <a:pt x="160345" y="33555"/>
                </a:cubicBezTo>
                <a:cubicBezTo>
                  <a:pt x="161744" y="35145"/>
                  <a:pt x="163074" y="36793"/>
                  <a:pt x="164333" y="38499"/>
                </a:cubicBezTo>
                <a:cubicBezTo>
                  <a:pt x="166942" y="42032"/>
                  <a:pt x="169239" y="45794"/>
                  <a:pt x="171217" y="49717"/>
                </a:cubicBezTo>
                <a:cubicBezTo>
                  <a:pt x="171303" y="49888"/>
                  <a:pt x="171389" y="50060"/>
                  <a:pt x="171475" y="50233"/>
                </a:cubicBezTo>
                <a:lnTo>
                  <a:pt x="171475" y="50233"/>
                </a:lnTo>
                <a:cubicBezTo>
                  <a:pt x="171422" y="50124"/>
                  <a:pt x="171402" y="50083"/>
                  <a:pt x="171402" y="50083"/>
                </a:cubicBezTo>
                <a:lnTo>
                  <a:pt x="171402" y="50083"/>
                </a:lnTo>
                <a:cubicBezTo>
                  <a:pt x="171403" y="50083"/>
                  <a:pt x="171482" y="50242"/>
                  <a:pt x="171541" y="50366"/>
                </a:cubicBezTo>
                <a:lnTo>
                  <a:pt x="171541" y="50366"/>
                </a:lnTo>
                <a:cubicBezTo>
                  <a:pt x="171519" y="50322"/>
                  <a:pt x="171497" y="50277"/>
                  <a:pt x="171475" y="50233"/>
                </a:cubicBezTo>
                <a:lnTo>
                  <a:pt x="171475" y="50233"/>
                </a:lnTo>
                <a:cubicBezTo>
                  <a:pt x="171496" y="50276"/>
                  <a:pt x="171522" y="50330"/>
                  <a:pt x="171554" y="50395"/>
                </a:cubicBezTo>
                <a:lnTo>
                  <a:pt x="171554" y="50395"/>
                </a:lnTo>
                <a:cubicBezTo>
                  <a:pt x="171550" y="50386"/>
                  <a:pt x="171545" y="50376"/>
                  <a:pt x="171541" y="50366"/>
                </a:cubicBezTo>
                <a:lnTo>
                  <a:pt x="171541" y="50366"/>
                </a:lnTo>
                <a:cubicBezTo>
                  <a:pt x="171580" y="50446"/>
                  <a:pt x="171619" y="50526"/>
                  <a:pt x="171658" y="50607"/>
                </a:cubicBezTo>
                <a:cubicBezTo>
                  <a:pt x="171618" y="50525"/>
                  <a:pt x="171584" y="50455"/>
                  <a:pt x="171554" y="50395"/>
                </a:cubicBezTo>
                <a:lnTo>
                  <a:pt x="171554" y="50395"/>
                </a:lnTo>
                <a:cubicBezTo>
                  <a:pt x="171563" y="50414"/>
                  <a:pt x="171571" y="50431"/>
                  <a:pt x="171578" y="50447"/>
                </a:cubicBezTo>
                <a:cubicBezTo>
                  <a:pt x="171808" y="50956"/>
                  <a:pt x="172050" y="51458"/>
                  <a:pt x="172279" y="51969"/>
                </a:cubicBezTo>
                <a:cubicBezTo>
                  <a:pt x="172789" y="53105"/>
                  <a:pt x="173275" y="54252"/>
                  <a:pt x="173735" y="55410"/>
                </a:cubicBezTo>
                <a:cubicBezTo>
                  <a:pt x="174617" y="57631"/>
                  <a:pt x="175409" y="59885"/>
                  <a:pt x="176109" y="62173"/>
                </a:cubicBezTo>
                <a:cubicBezTo>
                  <a:pt x="177622" y="67102"/>
                  <a:pt x="178722" y="72154"/>
                  <a:pt x="179467" y="77255"/>
                </a:cubicBezTo>
                <a:cubicBezTo>
                  <a:pt x="180377" y="83505"/>
                  <a:pt x="180658" y="87693"/>
                  <a:pt x="180543" y="94129"/>
                </a:cubicBezTo>
                <a:cubicBezTo>
                  <a:pt x="180420" y="100960"/>
                  <a:pt x="179860" y="107789"/>
                  <a:pt x="178755" y="114534"/>
                </a:cubicBezTo>
                <a:cubicBezTo>
                  <a:pt x="178235" y="117710"/>
                  <a:pt x="177589" y="120864"/>
                  <a:pt x="176818" y="123992"/>
                </a:cubicBezTo>
                <a:cubicBezTo>
                  <a:pt x="176639" y="124713"/>
                  <a:pt x="176453" y="125431"/>
                  <a:pt x="176261" y="126146"/>
                </a:cubicBezTo>
                <a:cubicBezTo>
                  <a:pt x="176184" y="126430"/>
                  <a:pt x="176106" y="126712"/>
                  <a:pt x="176028" y="126996"/>
                </a:cubicBezTo>
                <a:lnTo>
                  <a:pt x="176028" y="126996"/>
                </a:lnTo>
                <a:cubicBezTo>
                  <a:pt x="176022" y="127016"/>
                  <a:pt x="175827" y="127700"/>
                  <a:pt x="175792" y="127825"/>
                </a:cubicBezTo>
                <a:lnTo>
                  <a:pt x="175792" y="127825"/>
                </a:lnTo>
                <a:cubicBezTo>
                  <a:pt x="175555" y="128618"/>
                  <a:pt x="174961" y="130501"/>
                  <a:pt x="174581" y="131618"/>
                </a:cubicBezTo>
                <a:cubicBezTo>
                  <a:pt x="172768" y="136945"/>
                  <a:pt x="170515" y="142125"/>
                  <a:pt x="167785" y="147045"/>
                </a:cubicBezTo>
                <a:cubicBezTo>
                  <a:pt x="167192" y="148115"/>
                  <a:pt x="166577" y="149171"/>
                  <a:pt x="165939" y="150215"/>
                </a:cubicBezTo>
                <a:cubicBezTo>
                  <a:pt x="165786" y="150463"/>
                  <a:pt x="165183" y="151410"/>
                  <a:pt x="165190" y="151410"/>
                </a:cubicBezTo>
                <a:cubicBezTo>
                  <a:pt x="165191" y="151410"/>
                  <a:pt x="165206" y="151388"/>
                  <a:pt x="165240" y="151337"/>
                </a:cubicBezTo>
                <a:lnTo>
                  <a:pt x="165240" y="151337"/>
                </a:lnTo>
                <a:cubicBezTo>
                  <a:pt x="164889" y="151870"/>
                  <a:pt x="164534" y="152399"/>
                  <a:pt x="164174" y="152924"/>
                </a:cubicBezTo>
                <a:cubicBezTo>
                  <a:pt x="162707" y="155052"/>
                  <a:pt x="161140" y="157104"/>
                  <a:pt x="159475" y="159083"/>
                </a:cubicBezTo>
                <a:cubicBezTo>
                  <a:pt x="157933" y="160911"/>
                  <a:pt x="156309" y="162664"/>
                  <a:pt x="154603" y="164344"/>
                </a:cubicBezTo>
                <a:cubicBezTo>
                  <a:pt x="154409" y="164535"/>
                  <a:pt x="154212" y="164723"/>
                  <a:pt x="154017" y="164912"/>
                </a:cubicBezTo>
                <a:lnTo>
                  <a:pt x="154017" y="164912"/>
                </a:lnTo>
                <a:cubicBezTo>
                  <a:pt x="153615" y="165276"/>
                  <a:pt x="153219" y="165645"/>
                  <a:pt x="152815" y="166005"/>
                </a:cubicBezTo>
                <a:cubicBezTo>
                  <a:pt x="151859" y="166852"/>
                  <a:pt x="150882" y="167673"/>
                  <a:pt x="149884" y="168471"/>
                </a:cubicBezTo>
                <a:cubicBezTo>
                  <a:pt x="148049" y="169936"/>
                  <a:pt x="146147" y="171310"/>
                  <a:pt x="144179" y="172597"/>
                </a:cubicBezTo>
                <a:cubicBezTo>
                  <a:pt x="143782" y="172855"/>
                  <a:pt x="143380" y="173103"/>
                  <a:pt x="142982" y="173359"/>
                </a:cubicBezTo>
                <a:lnTo>
                  <a:pt x="142982" y="173359"/>
                </a:lnTo>
                <a:cubicBezTo>
                  <a:pt x="142809" y="173460"/>
                  <a:pt x="142639" y="173564"/>
                  <a:pt x="142466" y="173666"/>
                </a:cubicBezTo>
                <a:cubicBezTo>
                  <a:pt x="141396" y="174292"/>
                  <a:pt x="140311" y="174890"/>
                  <a:pt x="139211" y="175462"/>
                </a:cubicBezTo>
                <a:cubicBezTo>
                  <a:pt x="137125" y="176544"/>
                  <a:pt x="134990" y="177525"/>
                  <a:pt x="132806" y="178404"/>
                </a:cubicBezTo>
                <a:cubicBezTo>
                  <a:pt x="132418" y="178561"/>
                  <a:pt x="132026" y="178707"/>
                  <a:pt x="131637" y="178861"/>
                </a:cubicBezTo>
                <a:lnTo>
                  <a:pt x="131637" y="178861"/>
                </a:lnTo>
                <a:cubicBezTo>
                  <a:pt x="131451" y="178927"/>
                  <a:pt x="131265" y="178995"/>
                  <a:pt x="131078" y="179059"/>
                </a:cubicBezTo>
                <a:cubicBezTo>
                  <a:pt x="129976" y="179444"/>
                  <a:pt x="128864" y="179802"/>
                  <a:pt x="127745" y="180135"/>
                </a:cubicBezTo>
                <a:cubicBezTo>
                  <a:pt x="125508" y="180801"/>
                  <a:pt x="123245" y="181361"/>
                  <a:pt x="120953" y="181817"/>
                </a:cubicBezTo>
                <a:cubicBezTo>
                  <a:pt x="120414" y="181925"/>
                  <a:pt x="119872" y="182020"/>
                  <a:pt x="119332" y="182122"/>
                </a:cubicBezTo>
                <a:lnTo>
                  <a:pt x="119332" y="182122"/>
                </a:lnTo>
                <a:cubicBezTo>
                  <a:pt x="119157" y="182146"/>
                  <a:pt x="119007" y="182165"/>
                  <a:pt x="118980" y="182169"/>
                </a:cubicBezTo>
                <a:cubicBezTo>
                  <a:pt x="117826" y="182343"/>
                  <a:pt x="116666" y="182491"/>
                  <a:pt x="115506" y="182612"/>
                </a:cubicBezTo>
                <a:cubicBezTo>
                  <a:pt x="113232" y="182849"/>
                  <a:pt x="110950" y="182987"/>
                  <a:pt x="108661" y="183027"/>
                </a:cubicBezTo>
                <a:cubicBezTo>
                  <a:pt x="108190" y="183036"/>
                  <a:pt x="107720" y="183040"/>
                  <a:pt x="107249" y="183040"/>
                </a:cubicBezTo>
                <a:cubicBezTo>
                  <a:pt x="107161" y="183040"/>
                  <a:pt x="107072" y="183040"/>
                  <a:pt x="106983" y="183040"/>
                </a:cubicBezTo>
                <a:cubicBezTo>
                  <a:pt x="106981" y="183040"/>
                  <a:pt x="106979" y="183040"/>
                  <a:pt x="106977" y="183040"/>
                </a:cubicBezTo>
                <a:cubicBezTo>
                  <a:pt x="106660" y="183040"/>
                  <a:pt x="105669" y="183115"/>
                  <a:pt x="105667" y="183115"/>
                </a:cubicBezTo>
                <a:cubicBezTo>
                  <a:pt x="105666" y="183115"/>
                  <a:pt x="105890" y="183098"/>
                  <a:pt x="106519" y="183047"/>
                </a:cubicBezTo>
                <a:lnTo>
                  <a:pt x="106519" y="183047"/>
                </a:lnTo>
                <a:cubicBezTo>
                  <a:pt x="106295" y="183065"/>
                  <a:pt x="106067" y="183073"/>
                  <a:pt x="105837" y="183073"/>
                </a:cubicBezTo>
                <a:cubicBezTo>
                  <a:pt x="104837" y="183073"/>
                  <a:pt x="103792" y="182929"/>
                  <a:pt x="102819" y="182857"/>
                </a:cubicBezTo>
                <a:cubicBezTo>
                  <a:pt x="100569" y="182691"/>
                  <a:pt x="98328" y="182432"/>
                  <a:pt x="96095" y="182082"/>
                </a:cubicBezTo>
                <a:cubicBezTo>
                  <a:pt x="94974" y="181905"/>
                  <a:pt x="93858" y="181707"/>
                  <a:pt x="92745" y="181485"/>
                </a:cubicBezTo>
                <a:cubicBezTo>
                  <a:pt x="92187" y="181375"/>
                  <a:pt x="91631" y="181258"/>
                  <a:pt x="91074" y="181135"/>
                </a:cubicBezTo>
                <a:cubicBezTo>
                  <a:pt x="90809" y="181076"/>
                  <a:pt x="90546" y="181011"/>
                  <a:pt x="90281" y="180955"/>
                </a:cubicBezTo>
                <a:lnTo>
                  <a:pt x="90281" y="180955"/>
                </a:lnTo>
                <a:cubicBezTo>
                  <a:pt x="90237" y="180944"/>
                  <a:pt x="90189" y="180932"/>
                  <a:pt x="90136" y="180918"/>
                </a:cubicBezTo>
                <a:cubicBezTo>
                  <a:pt x="85547" y="179731"/>
                  <a:pt x="81061" y="178243"/>
                  <a:pt x="76711" y="176353"/>
                </a:cubicBezTo>
                <a:cubicBezTo>
                  <a:pt x="75636" y="175887"/>
                  <a:pt x="74574" y="175400"/>
                  <a:pt x="73521" y="174891"/>
                </a:cubicBezTo>
                <a:cubicBezTo>
                  <a:pt x="72991" y="174636"/>
                  <a:pt x="72467" y="174373"/>
                  <a:pt x="71941" y="174111"/>
                </a:cubicBezTo>
                <a:lnTo>
                  <a:pt x="71941" y="174111"/>
                </a:lnTo>
                <a:cubicBezTo>
                  <a:pt x="72251" y="174265"/>
                  <a:pt x="72375" y="174326"/>
                  <a:pt x="72380" y="174326"/>
                </a:cubicBezTo>
                <a:cubicBezTo>
                  <a:pt x="72396" y="174326"/>
                  <a:pt x="71170" y="173694"/>
                  <a:pt x="70915" y="173557"/>
                </a:cubicBezTo>
                <a:cubicBezTo>
                  <a:pt x="68822" y="172420"/>
                  <a:pt x="66779" y="171201"/>
                  <a:pt x="64782" y="169899"/>
                </a:cubicBezTo>
                <a:cubicBezTo>
                  <a:pt x="60596" y="167169"/>
                  <a:pt x="56640" y="164098"/>
                  <a:pt x="52956" y="160720"/>
                </a:cubicBezTo>
                <a:cubicBezTo>
                  <a:pt x="52498" y="160301"/>
                  <a:pt x="52044" y="159875"/>
                  <a:pt x="51594" y="159447"/>
                </a:cubicBezTo>
                <a:lnTo>
                  <a:pt x="51594" y="159447"/>
                </a:lnTo>
                <a:cubicBezTo>
                  <a:pt x="51783" y="159627"/>
                  <a:pt x="51859" y="159698"/>
                  <a:pt x="51862" y="159698"/>
                </a:cubicBezTo>
                <a:cubicBezTo>
                  <a:pt x="51869" y="159698"/>
                  <a:pt x="51044" y="158900"/>
                  <a:pt x="50862" y="158717"/>
                </a:cubicBezTo>
                <a:cubicBezTo>
                  <a:pt x="49881" y="157736"/>
                  <a:pt x="48923" y="156734"/>
                  <a:pt x="47988" y="155710"/>
                </a:cubicBezTo>
                <a:cubicBezTo>
                  <a:pt x="46214" y="153771"/>
                  <a:pt x="44523" y="151762"/>
                  <a:pt x="42913" y="149682"/>
                </a:cubicBezTo>
                <a:cubicBezTo>
                  <a:pt x="39529" y="145311"/>
                  <a:pt x="36519" y="140651"/>
                  <a:pt x="33898" y="135785"/>
                </a:cubicBezTo>
                <a:cubicBezTo>
                  <a:pt x="32366" y="132940"/>
                  <a:pt x="31841" y="131852"/>
                  <a:pt x="30575" y="128955"/>
                </a:cubicBezTo>
                <a:cubicBezTo>
                  <a:pt x="29362" y="126182"/>
                  <a:pt x="28265" y="123362"/>
                  <a:pt x="27281" y="120496"/>
                </a:cubicBezTo>
                <a:cubicBezTo>
                  <a:pt x="25296" y="114728"/>
                  <a:pt x="23780" y="108812"/>
                  <a:pt x="22659" y="102817"/>
                </a:cubicBezTo>
                <a:cubicBezTo>
                  <a:pt x="22263" y="100701"/>
                  <a:pt x="19835" y="99938"/>
                  <a:pt x="17687" y="99938"/>
                </a:cubicBezTo>
                <a:cubicBezTo>
                  <a:pt x="16885" y="99938"/>
                  <a:pt x="16122" y="100044"/>
                  <a:pt x="15518" y="100226"/>
                </a:cubicBezTo>
                <a:cubicBezTo>
                  <a:pt x="15035" y="100372"/>
                  <a:pt x="14540" y="100562"/>
                  <a:pt x="14058" y="100794"/>
                </a:cubicBezTo>
                <a:lnTo>
                  <a:pt x="14058" y="100794"/>
                </a:lnTo>
                <a:cubicBezTo>
                  <a:pt x="14043" y="99304"/>
                  <a:pt x="14056" y="97814"/>
                  <a:pt x="14097" y="96323"/>
                </a:cubicBezTo>
                <a:cubicBezTo>
                  <a:pt x="14245" y="91188"/>
                  <a:pt x="14747" y="86060"/>
                  <a:pt x="15647" y="81002"/>
                </a:cubicBezTo>
                <a:cubicBezTo>
                  <a:pt x="16083" y="78534"/>
                  <a:pt x="16617" y="76087"/>
                  <a:pt x="17243" y="73658"/>
                </a:cubicBezTo>
                <a:cubicBezTo>
                  <a:pt x="17389" y="73090"/>
                  <a:pt x="17544" y="72525"/>
                  <a:pt x="17698" y="71960"/>
                </a:cubicBezTo>
                <a:cubicBezTo>
                  <a:pt x="17759" y="71734"/>
                  <a:pt x="17824" y="71510"/>
                  <a:pt x="17888" y="71285"/>
                </a:cubicBezTo>
                <a:lnTo>
                  <a:pt x="17888" y="71285"/>
                </a:lnTo>
                <a:cubicBezTo>
                  <a:pt x="17775" y="71685"/>
                  <a:pt x="17736" y="71821"/>
                  <a:pt x="17736" y="71821"/>
                </a:cubicBezTo>
                <a:cubicBezTo>
                  <a:pt x="17736" y="71821"/>
                  <a:pt x="17844" y="71446"/>
                  <a:pt x="17894" y="71281"/>
                </a:cubicBezTo>
                <a:cubicBezTo>
                  <a:pt x="18253" y="70125"/>
                  <a:pt x="18614" y="68970"/>
                  <a:pt x="19008" y="67825"/>
                </a:cubicBezTo>
                <a:cubicBezTo>
                  <a:pt x="20519" y="63423"/>
                  <a:pt x="22370" y="59143"/>
                  <a:pt x="24541" y="55025"/>
                </a:cubicBezTo>
                <a:cubicBezTo>
                  <a:pt x="25586" y="53047"/>
                  <a:pt x="26715" y="51117"/>
                  <a:pt x="27896" y="49215"/>
                </a:cubicBezTo>
                <a:cubicBezTo>
                  <a:pt x="27976" y="49085"/>
                  <a:pt x="28035" y="48990"/>
                  <a:pt x="28076" y="48922"/>
                </a:cubicBezTo>
                <a:lnTo>
                  <a:pt x="28076" y="48922"/>
                </a:lnTo>
                <a:cubicBezTo>
                  <a:pt x="28117" y="48861"/>
                  <a:pt x="28170" y="48782"/>
                  <a:pt x="28237" y="48682"/>
                </a:cubicBezTo>
                <a:cubicBezTo>
                  <a:pt x="28535" y="48234"/>
                  <a:pt x="28833" y="47785"/>
                  <a:pt x="29139" y="47343"/>
                </a:cubicBezTo>
                <a:cubicBezTo>
                  <a:pt x="29807" y="46369"/>
                  <a:pt x="30494" y="45410"/>
                  <a:pt x="31200" y="44465"/>
                </a:cubicBezTo>
                <a:cubicBezTo>
                  <a:pt x="33799" y="40984"/>
                  <a:pt x="36648" y="37697"/>
                  <a:pt x="39723" y="34628"/>
                </a:cubicBezTo>
                <a:cubicBezTo>
                  <a:pt x="40095" y="34256"/>
                  <a:pt x="40473" y="33892"/>
                  <a:pt x="40849" y="33524"/>
                </a:cubicBezTo>
                <a:cubicBezTo>
                  <a:pt x="40919" y="33455"/>
                  <a:pt x="40977" y="33398"/>
                  <a:pt x="41024" y="33351"/>
                </a:cubicBezTo>
                <a:lnTo>
                  <a:pt x="41024" y="33351"/>
                </a:lnTo>
                <a:cubicBezTo>
                  <a:pt x="41068" y="33312"/>
                  <a:pt x="41119" y="33266"/>
                  <a:pt x="41178" y="33212"/>
                </a:cubicBezTo>
                <a:cubicBezTo>
                  <a:pt x="41989" y="32471"/>
                  <a:pt x="42804" y="31734"/>
                  <a:pt x="43636" y="31016"/>
                </a:cubicBezTo>
                <a:cubicBezTo>
                  <a:pt x="45255" y="29622"/>
                  <a:pt x="46920" y="28284"/>
                  <a:pt x="48633" y="27004"/>
                </a:cubicBezTo>
                <a:cubicBezTo>
                  <a:pt x="50378" y="25697"/>
                  <a:pt x="52166" y="24452"/>
                  <a:pt x="53998" y="23268"/>
                </a:cubicBezTo>
                <a:cubicBezTo>
                  <a:pt x="54389" y="23014"/>
                  <a:pt x="54784" y="22768"/>
                  <a:pt x="55178" y="22516"/>
                </a:cubicBezTo>
                <a:cubicBezTo>
                  <a:pt x="55243" y="22474"/>
                  <a:pt x="55301" y="22437"/>
                  <a:pt x="55352" y="22405"/>
                </a:cubicBezTo>
                <a:lnTo>
                  <a:pt x="55352" y="22405"/>
                </a:lnTo>
                <a:cubicBezTo>
                  <a:pt x="55380" y="22389"/>
                  <a:pt x="55410" y="22371"/>
                  <a:pt x="55444" y="22351"/>
                </a:cubicBezTo>
                <a:cubicBezTo>
                  <a:pt x="56381" y="21804"/>
                  <a:pt x="57313" y="21251"/>
                  <a:pt x="58263" y="20723"/>
                </a:cubicBezTo>
                <a:cubicBezTo>
                  <a:pt x="62004" y="18648"/>
                  <a:pt x="65874" y="16817"/>
                  <a:pt x="69849" y="15239"/>
                </a:cubicBezTo>
                <a:cubicBezTo>
                  <a:pt x="70280" y="15069"/>
                  <a:pt x="70712" y="14904"/>
                  <a:pt x="71142" y="14736"/>
                </a:cubicBezTo>
                <a:cubicBezTo>
                  <a:pt x="71162" y="14729"/>
                  <a:pt x="71180" y="14722"/>
                  <a:pt x="71198" y="14715"/>
                </a:cubicBezTo>
                <a:lnTo>
                  <a:pt x="71198" y="14715"/>
                </a:lnTo>
                <a:cubicBezTo>
                  <a:pt x="71234" y="14702"/>
                  <a:pt x="71273" y="14688"/>
                  <a:pt x="71316" y="14673"/>
                </a:cubicBezTo>
                <a:cubicBezTo>
                  <a:pt x="72382" y="14298"/>
                  <a:pt x="73446" y="13928"/>
                  <a:pt x="74520" y="13580"/>
                </a:cubicBezTo>
                <a:cubicBezTo>
                  <a:pt x="76565" y="12921"/>
                  <a:pt x="78630" y="12327"/>
                  <a:pt x="80713" y="11798"/>
                </a:cubicBezTo>
                <a:cubicBezTo>
                  <a:pt x="82690" y="11297"/>
                  <a:pt x="84683" y="10856"/>
                  <a:pt x="86688" y="10475"/>
                </a:cubicBezTo>
                <a:cubicBezTo>
                  <a:pt x="87175" y="10383"/>
                  <a:pt x="87702" y="10340"/>
                  <a:pt x="88179" y="10204"/>
                </a:cubicBezTo>
                <a:lnTo>
                  <a:pt x="88179" y="10204"/>
                </a:lnTo>
                <a:cubicBezTo>
                  <a:pt x="88112" y="10223"/>
                  <a:pt x="88049" y="10241"/>
                  <a:pt x="87990" y="10258"/>
                </a:cubicBezTo>
                <a:lnTo>
                  <a:pt x="87990" y="10258"/>
                </a:lnTo>
                <a:cubicBezTo>
                  <a:pt x="88127" y="10225"/>
                  <a:pt x="88257" y="10198"/>
                  <a:pt x="88356" y="10182"/>
                </a:cubicBezTo>
                <a:cubicBezTo>
                  <a:pt x="89460" y="10010"/>
                  <a:pt x="90565" y="9857"/>
                  <a:pt x="91674" y="9723"/>
                </a:cubicBezTo>
                <a:cubicBezTo>
                  <a:pt x="95604" y="9244"/>
                  <a:pt x="99560" y="9003"/>
                  <a:pt x="103520" y="9003"/>
                </a:cubicBezTo>
                <a:close/>
                <a:moveTo>
                  <a:pt x="105227" y="1"/>
                </a:moveTo>
                <a:cubicBezTo>
                  <a:pt x="100976" y="1"/>
                  <a:pt x="96734" y="263"/>
                  <a:pt x="92550" y="778"/>
                </a:cubicBezTo>
                <a:cubicBezTo>
                  <a:pt x="73942" y="3066"/>
                  <a:pt x="55937" y="9980"/>
                  <a:pt x="40865" y="21186"/>
                </a:cubicBezTo>
                <a:cubicBezTo>
                  <a:pt x="25694" y="32465"/>
                  <a:pt x="13819" y="48153"/>
                  <a:pt x="7594" y="66041"/>
                </a:cubicBezTo>
                <a:cubicBezTo>
                  <a:pt x="0" y="87868"/>
                  <a:pt x="544" y="111464"/>
                  <a:pt x="6070" y="133712"/>
                </a:cubicBezTo>
                <a:cubicBezTo>
                  <a:pt x="7680" y="140199"/>
                  <a:pt x="9709" y="146573"/>
                  <a:pt x="12046" y="152833"/>
                </a:cubicBezTo>
                <a:cubicBezTo>
                  <a:pt x="12810" y="154879"/>
                  <a:pt x="14924" y="155740"/>
                  <a:pt x="17016" y="155740"/>
                </a:cubicBezTo>
                <a:cubicBezTo>
                  <a:pt x="17764" y="155740"/>
                  <a:pt x="18508" y="155630"/>
                  <a:pt x="19187" y="155426"/>
                </a:cubicBezTo>
                <a:cubicBezTo>
                  <a:pt x="21317" y="154783"/>
                  <a:pt x="25150" y="152484"/>
                  <a:pt x="24077" y="149611"/>
                </a:cubicBezTo>
                <a:cubicBezTo>
                  <a:pt x="21899" y="143776"/>
                  <a:pt x="19991" y="137833"/>
                  <a:pt x="18437" y="131801"/>
                </a:cubicBezTo>
                <a:lnTo>
                  <a:pt x="18437" y="131801"/>
                </a:lnTo>
                <a:cubicBezTo>
                  <a:pt x="24375" y="145556"/>
                  <a:pt x="32968" y="158068"/>
                  <a:pt x="44256" y="168246"/>
                </a:cubicBezTo>
                <a:cubicBezTo>
                  <a:pt x="59403" y="181903"/>
                  <a:pt x="79303" y="190558"/>
                  <a:pt x="99702" y="191812"/>
                </a:cubicBezTo>
                <a:cubicBezTo>
                  <a:pt x="101551" y="191926"/>
                  <a:pt x="103403" y="191983"/>
                  <a:pt x="105252" y="191983"/>
                </a:cubicBezTo>
                <a:cubicBezTo>
                  <a:pt x="124199" y="191983"/>
                  <a:pt x="142982" y="186015"/>
                  <a:pt x="157902" y="174102"/>
                </a:cubicBezTo>
                <a:cubicBezTo>
                  <a:pt x="176332" y="159384"/>
                  <a:pt x="186862" y="137528"/>
                  <a:pt x="190798" y="114589"/>
                </a:cubicBezTo>
                <a:cubicBezTo>
                  <a:pt x="194821" y="91143"/>
                  <a:pt x="193090" y="66163"/>
                  <a:pt x="182366" y="44669"/>
                </a:cubicBezTo>
                <a:cubicBezTo>
                  <a:pt x="174295" y="28487"/>
                  <a:pt x="160770" y="15854"/>
                  <a:pt x="144420" y="8276"/>
                </a:cubicBezTo>
                <a:cubicBezTo>
                  <a:pt x="132256" y="2637"/>
                  <a:pt x="118691" y="1"/>
                  <a:pt x="105227" y="1"/>
                </a:cubicBezTo>
                <a:close/>
              </a:path>
            </a:pathLst>
          </a:custGeom>
          <a:solidFill>
            <a:srgbClr val="7ECC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1" name="Google Shape;2231;p79"/>
          <p:cNvGrpSpPr/>
          <p:nvPr/>
        </p:nvGrpSpPr>
        <p:grpSpPr>
          <a:xfrm>
            <a:off x="293840" y="1586977"/>
            <a:ext cx="461273" cy="470463"/>
            <a:chOff x="2410712" y="2415450"/>
            <a:chExt cx="312600" cy="312600"/>
          </a:xfrm>
        </p:grpSpPr>
        <p:sp>
          <p:nvSpPr>
            <p:cNvPr id="2232" name="Google Shape;2232;p7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7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34" name="Google Shape;2234;p79"/>
          <p:cNvSpPr txBox="1"/>
          <p:nvPr/>
        </p:nvSpPr>
        <p:spPr>
          <a:xfrm>
            <a:off x="745207" y="1608572"/>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chemeClr val="dk1"/>
                </a:solidFill>
                <a:highlight>
                  <a:srgbClr val="EDF9F9"/>
                </a:highlight>
                <a:latin typeface="Lora"/>
                <a:ea typeface="Lora"/>
                <a:cs typeface="Lora"/>
                <a:sym typeface="Lora"/>
              </a:rPr>
              <a:t>Benign Esophageal Tumors</a:t>
            </a:r>
            <a:endParaRPr b="1" i="0" sz="1800" u="none" cap="none" strike="noStrike">
              <a:solidFill>
                <a:schemeClr val="dk1"/>
              </a:solidFill>
              <a:highlight>
                <a:srgbClr val="EDF9F9"/>
              </a:highlight>
              <a:latin typeface="Lora"/>
              <a:ea typeface="Lora"/>
              <a:cs typeface="Lora"/>
              <a:sym typeface="Lora"/>
            </a:endParaRPr>
          </a:p>
        </p:txBody>
      </p:sp>
      <p:sp>
        <p:nvSpPr>
          <p:cNvPr id="2235" name="Google Shape;2235;p79"/>
          <p:cNvSpPr txBox="1"/>
          <p:nvPr/>
        </p:nvSpPr>
        <p:spPr>
          <a:xfrm>
            <a:off x="4654775" y="6765675"/>
            <a:ext cx="1524300" cy="9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GB" sz="1200">
                <a:solidFill>
                  <a:schemeClr val="lt1"/>
                </a:solidFill>
                <a:latin typeface="Lora"/>
                <a:ea typeface="Lora"/>
                <a:cs typeface="Lora"/>
                <a:sym typeface="Lora"/>
              </a:rPr>
              <a:t>Pedunculated Intraluminal tumors (Polyps)</a:t>
            </a:r>
            <a:endParaRPr sz="1200"/>
          </a:p>
        </p:txBody>
      </p:sp>
      <p:sp>
        <p:nvSpPr>
          <p:cNvPr id="2236" name="Google Shape;2236;p79"/>
          <p:cNvSpPr/>
          <p:nvPr/>
        </p:nvSpPr>
        <p:spPr>
          <a:xfrm>
            <a:off x="-337125" y="824325"/>
            <a:ext cx="1524300" cy="3078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Muli"/>
                <a:ea typeface="Muli"/>
                <a:cs typeface="Muli"/>
                <a:sym typeface="Muli"/>
              </a:rPr>
              <a:t>EXTRA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0" name="Shape 2240"/>
        <p:cNvGrpSpPr/>
        <p:nvPr/>
      </p:nvGrpSpPr>
      <p:grpSpPr>
        <a:xfrm>
          <a:off x="0" y="0"/>
          <a:ext cx="0" cy="0"/>
          <a:chOff x="0" y="0"/>
          <a:chExt cx="0" cy="0"/>
        </a:xfrm>
      </p:grpSpPr>
      <p:sp>
        <p:nvSpPr>
          <p:cNvPr id="2241" name="Google Shape;2241;p80"/>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80"/>
          <p:cNvSpPr txBox="1"/>
          <p:nvPr/>
        </p:nvSpPr>
        <p:spPr>
          <a:xfrm>
            <a:off x="155163" y="336395"/>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Leiomyomas</a:t>
            </a:r>
            <a:endParaRPr b="1" i="0" sz="2200" u="none" cap="none" strike="noStrike">
              <a:solidFill>
                <a:srgbClr val="006D77"/>
              </a:solidFill>
              <a:latin typeface="Lora"/>
              <a:ea typeface="Lora"/>
              <a:cs typeface="Lora"/>
              <a:sym typeface="Lora"/>
            </a:endParaRPr>
          </a:p>
        </p:txBody>
      </p:sp>
      <p:sp>
        <p:nvSpPr>
          <p:cNvPr id="2243" name="Google Shape;2243;p80"/>
          <p:cNvSpPr txBox="1"/>
          <p:nvPr/>
        </p:nvSpPr>
        <p:spPr>
          <a:xfrm>
            <a:off x="825618" y="1086440"/>
            <a:ext cx="40206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60% of all benign esophageal tumors.</a:t>
            </a:r>
            <a:endParaRPr b="0" i="0" sz="1300" u="none" cap="none" strike="noStrike">
              <a:solidFill>
                <a:srgbClr val="000000"/>
              </a:solidFill>
              <a:latin typeface="Mada"/>
              <a:ea typeface="Mada"/>
              <a:cs typeface="Mada"/>
              <a:sym typeface="Mada"/>
            </a:endParaRPr>
          </a:p>
        </p:txBody>
      </p:sp>
      <p:sp>
        <p:nvSpPr>
          <p:cNvPr id="2244" name="Google Shape;2244;p80"/>
          <p:cNvSpPr/>
          <p:nvPr/>
        </p:nvSpPr>
        <p:spPr>
          <a:xfrm rot="5400000">
            <a:off x="630019" y="1168757"/>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80"/>
          <p:cNvSpPr/>
          <p:nvPr/>
        </p:nvSpPr>
        <p:spPr>
          <a:xfrm>
            <a:off x="474495" y="1105631"/>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46" name="Google Shape;2246;p80"/>
          <p:cNvGrpSpPr/>
          <p:nvPr/>
        </p:nvGrpSpPr>
        <p:grpSpPr>
          <a:xfrm>
            <a:off x="513990" y="1164480"/>
            <a:ext cx="176546" cy="164719"/>
            <a:chOff x="-25104475" y="2340425"/>
            <a:chExt cx="295375" cy="296150"/>
          </a:xfrm>
        </p:grpSpPr>
        <p:sp>
          <p:nvSpPr>
            <p:cNvPr id="2247" name="Google Shape;2247;p80"/>
            <p:cNvSpPr/>
            <p:nvPr/>
          </p:nvSpPr>
          <p:spPr>
            <a:xfrm>
              <a:off x="-25104475" y="2340425"/>
              <a:ext cx="225275" cy="296150"/>
            </a:xfrm>
            <a:custGeom>
              <a:rect b="b" l="l" r="r" t="t"/>
              <a:pathLst>
                <a:path extrusionOk="0" h="11846" w="9011">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80"/>
            <p:cNvSpPr/>
            <p:nvPr/>
          </p:nvSpPr>
          <p:spPr>
            <a:xfrm>
              <a:off x="-25001300" y="2375075"/>
              <a:ext cx="18150" cy="17350"/>
            </a:xfrm>
            <a:custGeom>
              <a:rect b="b" l="l" r="r" t="t"/>
              <a:pathLst>
                <a:path extrusionOk="0" h="694" w="726">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80"/>
            <p:cNvSpPr/>
            <p:nvPr/>
          </p:nvSpPr>
          <p:spPr>
            <a:xfrm>
              <a:off x="-25070600" y="2444375"/>
              <a:ext cx="87450" cy="86675"/>
            </a:xfrm>
            <a:custGeom>
              <a:rect b="b" l="l" r="r" t="t"/>
              <a:pathLst>
                <a:path extrusionOk="0" h="3467" w="3498">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80"/>
            <p:cNvSpPr/>
            <p:nvPr/>
          </p:nvSpPr>
          <p:spPr>
            <a:xfrm>
              <a:off x="-24966650" y="2479025"/>
              <a:ext cx="52025" cy="18150"/>
            </a:xfrm>
            <a:custGeom>
              <a:rect b="b" l="l" r="r" t="t"/>
              <a:pathLst>
                <a:path extrusionOk="0" h="726" w="2081">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80"/>
            <p:cNvSpPr/>
            <p:nvPr/>
          </p:nvSpPr>
          <p:spPr>
            <a:xfrm>
              <a:off x="-24966650" y="2444375"/>
              <a:ext cx="52025" cy="18150"/>
            </a:xfrm>
            <a:custGeom>
              <a:rect b="b" l="l" r="r" t="t"/>
              <a:pathLst>
                <a:path extrusionOk="0" h="726" w="2081">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80"/>
            <p:cNvSpPr/>
            <p:nvPr/>
          </p:nvSpPr>
          <p:spPr>
            <a:xfrm>
              <a:off x="-24966650" y="2513700"/>
              <a:ext cx="52025" cy="17350"/>
            </a:xfrm>
            <a:custGeom>
              <a:rect b="b" l="l" r="r" t="t"/>
              <a:pathLst>
                <a:path extrusionOk="0" h="694" w="2081">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80"/>
            <p:cNvSpPr/>
            <p:nvPr/>
          </p:nvSpPr>
          <p:spPr>
            <a:xfrm>
              <a:off x="-25071400" y="2549125"/>
              <a:ext cx="156775" cy="17350"/>
            </a:xfrm>
            <a:custGeom>
              <a:rect b="b" l="l" r="r" t="t"/>
              <a:pathLst>
                <a:path extrusionOk="0" h="694" w="6271">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80"/>
            <p:cNvSpPr/>
            <p:nvPr/>
          </p:nvSpPr>
          <p:spPr>
            <a:xfrm>
              <a:off x="-25071400" y="2583800"/>
              <a:ext cx="156775" cy="17350"/>
            </a:xfrm>
            <a:custGeom>
              <a:rect b="b" l="l" r="r" t="t"/>
              <a:pathLst>
                <a:path extrusionOk="0" h="694" w="6271">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80"/>
            <p:cNvSpPr/>
            <p:nvPr/>
          </p:nvSpPr>
          <p:spPr>
            <a:xfrm>
              <a:off x="-24862675" y="2375850"/>
              <a:ext cx="53575" cy="260725"/>
            </a:xfrm>
            <a:custGeom>
              <a:rect b="b" l="l" r="r" t="t"/>
              <a:pathLst>
                <a:path extrusionOk="0" h="10429" w="2143">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56" name="Google Shape;2256;p80"/>
          <p:cNvSpPr/>
          <p:nvPr/>
        </p:nvSpPr>
        <p:spPr>
          <a:xfrm rot="5400000">
            <a:off x="630019" y="1489431"/>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80"/>
          <p:cNvSpPr/>
          <p:nvPr/>
        </p:nvSpPr>
        <p:spPr>
          <a:xfrm>
            <a:off x="474495" y="1426304"/>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80"/>
          <p:cNvSpPr/>
          <p:nvPr/>
        </p:nvSpPr>
        <p:spPr>
          <a:xfrm>
            <a:off x="527826" y="1503393"/>
            <a:ext cx="156057" cy="128343"/>
          </a:xfrm>
          <a:custGeom>
            <a:rect b="b" l="l" r="r" t="t"/>
            <a:pathLst>
              <a:path extrusionOk="0" h="11565" w="12603">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80"/>
          <p:cNvSpPr/>
          <p:nvPr/>
        </p:nvSpPr>
        <p:spPr>
          <a:xfrm rot="5400000">
            <a:off x="630011" y="1810105"/>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80"/>
          <p:cNvSpPr/>
          <p:nvPr/>
        </p:nvSpPr>
        <p:spPr>
          <a:xfrm>
            <a:off x="474487" y="1746978"/>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80"/>
          <p:cNvSpPr/>
          <p:nvPr/>
        </p:nvSpPr>
        <p:spPr>
          <a:xfrm rot="5400000">
            <a:off x="630011" y="2130778"/>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80"/>
          <p:cNvSpPr/>
          <p:nvPr/>
        </p:nvSpPr>
        <p:spPr>
          <a:xfrm>
            <a:off x="474487" y="2067652"/>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80"/>
          <p:cNvSpPr/>
          <p:nvPr/>
        </p:nvSpPr>
        <p:spPr>
          <a:xfrm>
            <a:off x="527831" y="1824062"/>
            <a:ext cx="156110" cy="128362"/>
          </a:xfrm>
          <a:custGeom>
            <a:rect b="b" l="l" r="r" t="t"/>
            <a:pathLst>
              <a:path extrusionOk="0" h="11847" w="11910">
                <a:moveTo>
                  <a:pt x="1104" y="693"/>
                </a:moveTo>
                <a:cubicBezTo>
                  <a:pt x="2521" y="693"/>
                  <a:pt x="3592" y="1702"/>
                  <a:pt x="3813" y="3371"/>
                </a:cubicBezTo>
                <a:lnTo>
                  <a:pt x="3939" y="4190"/>
                </a:lnTo>
                <a:lnTo>
                  <a:pt x="3781" y="4190"/>
                </a:lnTo>
                <a:cubicBezTo>
                  <a:pt x="3592" y="4190"/>
                  <a:pt x="3435" y="4190"/>
                  <a:pt x="3246" y="4222"/>
                </a:cubicBezTo>
                <a:lnTo>
                  <a:pt x="3151" y="3497"/>
                </a:lnTo>
                <a:cubicBezTo>
                  <a:pt x="2962" y="2143"/>
                  <a:pt x="2206" y="1418"/>
                  <a:pt x="1104" y="1418"/>
                </a:cubicBezTo>
                <a:cubicBezTo>
                  <a:pt x="915" y="1418"/>
                  <a:pt x="757" y="1260"/>
                  <a:pt x="757" y="1040"/>
                </a:cubicBezTo>
                <a:cubicBezTo>
                  <a:pt x="757" y="851"/>
                  <a:pt x="915" y="693"/>
                  <a:pt x="1104" y="693"/>
                </a:cubicBezTo>
                <a:close/>
                <a:moveTo>
                  <a:pt x="6617" y="3529"/>
                </a:moveTo>
                <a:cubicBezTo>
                  <a:pt x="7184" y="3529"/>
                  <a:pt x="7657" y="4001"/>
                  <a:pt x="7657" y="4568"/>
                </a:cubicBezTo>
                <a:lnTo>
                  <a:pt x="7657" y="5577"/>
                </a:lnTo>
                <a:lnTo>
                  <a:pt x="6774" y="5577"/>
                </a:lnTo>
                <a:lnTo>
                  <a:pt x="6554" y="5356"/>
                </a:lnTo>
                <a:lnTo>
                  <a:pt x="6522" y="5293"/>
                </a:lnTo>
                <a:cubicBezTo>
                  <a:pt x="6050" y="4820"/>
                  <a:pt x="5388" y="4474"/>
                  <a:pt x="4695" y="4316"/>
                </a:cubicBezTo>
                <a:lnTo>
                  <a:pt x="4569" y="3529"/>
                </a:lnTo>
                <a:close/>
                <a:moveTo>
                  <a:pt x="3466" y="4915"/>
                </a:moveTo>
                <a:lnTo>
                  <a:pt x="3466" y="5608"/>
                </a:lnTo>
                <a:cubicBezTo>
                  <a:pt x="3088" y="5671"/>
                  <a:pt x="2679" y="5860"/>
                  <a:pt x="2364" y="6081"/>
                </a:cubicBezTo>
                <a:lnTo>
                  <a:pt x="1860" y="5577"/>
                </a:lnTo>
                <a:cubicBezTo>
                  <a:pt x="2332" y="5230"/>
                  <a:pt x="2868" y="4978"/>
                  <a:pt x="3466" y="4915"/>
                </a:cubicBezTo>
                <a:close/>
                <a:moveTo>
                  <a:pt x="4191" y="4915"/>
                </a:moveTo>
                <a:cubicBezTo>
                  <a:pt x="4790" y="4978"/>
                  <a:pt x="5325" y="5230"/>
                  <a:pt x="5798" y="5577"/>
                </a:cubicBezTo>
                <a:lnTo>
                  <a:pt x="5294" y="6081"/>
                </a:lnTo>
                <a:cubicBezTo>
                  <a:pt x="4979" y="5860"/>
                  <a:pt x="4569" y="5703"/>
                  <a:pt x="4191" y="5608"/>
                </a:cubicBezTo>
                <a:lnTo>
                  <a:pt x="4191" y="4915"/>
                </a:lnTo>
                <a:close/>
                <a:moveTo>
                  <a:pt x="6270" y="6049"/>
                </a:moveTo>
                <a:cubicBezTo>
                  <a:pt x="6617" y="6522"/>
                  <a:pt x="6869" y="7057"/>
                  <a:pt x="6932" y="7656"/>
                </a:cubicBezTo>
                <a:lnTo>
                  <a:pt x="6239" y="7656"/>
                </a:lnTo>
                <a:cubicBezTo>
                  <a:pt x="6176" y="7278"/>
                  <a:pt x="5987" y="6868"/>
                  <a:pt x="5766" y="6553"/>
                </a:cubicBezTo>
                <a:lnTo>
                  <a:pt x="6270" y="6049"/>
                </a:lnTo>
                <a:close/>
                <a:moveTo>
                  <a:pt x="1387" y="6081"/>
                </a:moveTo>
                <a:lnTo>
                  <a:pt x="1891" y="6616"/>
                </a:lnTo>
                <a:cubicBezTo>
                  <a:pt x="1671" y="6931"/>
                  <a:pt x="1513" y="7309"/>
                  <a:pt x="1419" y="7719"/>
                </a:cubicBezTo>
                <a:lnTo>
                  <a:pt x="725" y="7719"/>
                </a:lnTo>
                <a:cubicBezTo>
                  <a:pt x="788" y="7057"/>
                  <a:pt x="1041" y="6522"/>
                  <a:pt x="1387" y="6081"/>
                </a:cubicBezTo>
                <a:close/>
                <a:moveTo>
                  <a:pt x="8792" y="6327"/>
                </a:moveTo>
                <a:cubicBezTo>
                  <a:pt x="9316" y="6327"/>
                  <a:pt x="9736" y="6806"/>
                  <a:pt x="9736" y="7341"/>
                </a:cubicBezTo>
                <a:lnTo>
                  <a:pt x="9736" y="7719"/>
                </a:lnTo>
                <a:lnTo>
                  <a:pt x="7657" y="7719"/>
                </a:lnTo>
                <a:cubicBezTo>
                  <a:pt x="7594" y="7183"/>
                  <a:pt x="7436" y="6774"/>
                  <a:pt x="7247" y="6333"/>
                </a:cubicBezTo>
                <a:lnTo>
                  <a:pt x="8696" y="6333"/>
                </a:lnTo>
                <a:cubicBezTo>
                  <a:pt x="8729" y="6329"/>
                  <a:pt x="8761" y="6327"/>
                  <a:pt x="8792" y="6327"/>
                </a:cubicBezTo>
                <a:close/>
                <a:moveTo>
                  <a:pt x="3813" y="6270"/>
                </a:moveTo>
                <a:cubicBezTo>
                  <a:pt x="4790" y="6270"/>
                  <a:pt x="5577" y="7057"/>
                  <a:pt x="5577" y="8034"/>
                </a:cubicBezTo>
                <a:cubicBezTo>
                  <a:pt x="5577" y="8979"/>
                  <a:pt x="4790" y="9767"/>
                  <a:pt x="3813" y="9767"/>
                </a:cubicBezTo>
                <a:cubicBezTo>
                  <a:pt x="2868" y="9767"/>
                  <a:pt x="2080" y="8979"/>
                  <a:pt x="2080" y="8034"/>
                </a:cubicBezTo>
                <a:cubicBezTo>
                  <a:pt x="2080" y="7057"/>
                  <a:pt x="2868" y="6270"/>
                  <a:pt x="3813" y="6270"/>
                </a:cubicBezTo>
                <a:close/>
                <a:moveTo>
                  <a:pt x="1419" y="8381"/>
                </a:moveTo>
                <a:cubicBezTo>
                  <a:pt x="1450" y="8759"/>
                  <a:pt x="1671" y="9168"/>
                  <a:pt x="1891" y="9483"/>
                </a:cubicBezTo>
                <a:lnTo>
                  <a:pt x="1387" y="9987"/>
                </a:lnTo>
                <a:cubicBezTo>
                  <a:pt x="1041" y="9515"/>
                  <a:pt x="788" y="8979"/>
                  <a:pt x="725" y="8381"/>
                </a:cubicBezTo>
                <a:close/>
                <a:moveTo>
                  <a:pt x="6932" y="8381"/>
                </a:moveTo>
                <a:cubicBezTo>
                  <a:pt x="6869" y="8979"/>
                  <a:pt x="6617" y="9515"/>
                  <a:pt x="6270" y="9987"/>
                </a:cubicBezTo>
                <a:lnTo>
                  <a:pt x="5766" y="9483"/>
                </a:lnTo>
                <a:cubicBezTo>
                  <a:pt x="5987" y="9168"/>
                  <a:pt x="6144" y="8759"/>
                  <a:pt x="6239" y="8381"/>
                </a:cubicBezTo>
                <a:close/>
                <a:moveTo>
                  <a:pt x="5294" y="9956"/>
                </a:moveTo>
                <a:lnTo>
                  <a:pt x="5798" y="10460"/>
                </a:lnTo>
                <a:cubicBezTo>
                  <a:pt x="5357" y="10806"/>
                  <a:pt x="4821" y="11058"/>
                  <a:pt x="4191" y="11121"/>
                </a:cubicBezTo>
                <a:lnTo>
                  <a:pt x="4191" y="10428"/>
                </a:lnTo>
                <a:cubicBezTo>
                  <a:pt x="4569" y="10397"/>
                  <a:pt x="4979" y="10176"/>
                  <a:pt x="5294" y="9956"/>
                </a:cubicBezTo>
                <a:close/>
                <a:moveTo>
                  <a:pt x="2364" y="9987"/>
                </a:moveTo>
                <a:cubicBezTo>
                  <a:pt x="2679" y="10208"/>
                  <a:pt x="3088" y="10397"/>
                  <a:pt x="3466" y="10460"/>
                </a:cubicBezTo>
                <a:lnTo>
                  <a:pt x="3466" y="11184"/>
                </a:lnTo>
                <a:cubicBezTo>
                  <a:pt x="2868" y="11090"/>
                  <a:pt x="2332" y="10838"/>
                  <a:pt x="1860" y="10491"/>
                </a:cubicBezTo>
                <a:lnTo>
                  <a:pt x="2364" y="9987"/>
                </a:lnTo>
                <a:close/>
                <a:moveTo>
                  <a:pt x="9389" y="10460"/>
                </a:moveTo>
                <a:cubicBezTo>
                  <a:pt x="9578" y="10460"/>
                  <a:pt x="9736" y="10617"/>
                  <a:pt x="9736" y="10806"/>
                </a:cubicBezTo>
                <a:cubicBezTo>
                  <a:pt x="9736" y="10995"/>
                  <a:pt x="9578" y="11184"/>
                  <a:pt x="9389" y="11184"/>
                </a:cubicBezTo>
                <a:cubicBezTo>
                  <a:pt x="9169" y="11184"/>
                  <a:pt x="9011" y="10995"/>
                  <a:pt x="9011" y="10806"/>
                </a:cubicBezTo>
                <a:cubicBezTo>
                  <a:pt x="9011" y="10617"/>
                  <a:pt x="9169" y="10460"/>
                  <a:pt x="9389" y="10460"/>
                </a:cubicBezTo>
                <a:close/>
                <a:moveTo>
                  <a:pt x="1104" y="0"/>
                </a:moveTo>
                <a:cubicBezTo>
                  <a:pt x="505" y="0"/>
                  <a:pt x="95" y="473"/>
                  <a:pt x="95" y="1008"/>
                </a:cubicBezTo>
                <a:cubicBezTo>
                  <a:pt x="95" y="1544"/>
                  <a:pt x="568" y="2048"/>
                  <a:pt x="1104" y="2048"/>
                </a:cubicBezTo>
                <a:cubicBezTo>
                  <a:pt x="2049" y="2048"/>
                  <a:pt x="2364" y="2867"/>
                  <a:pt x="2490" y="3529"/>
                </a:cubicBezTo>
                <a:lnTo>
                  <a:pt x="2616" y="4348"/>
                </a:lnTo>
                <a:cubicBezTo>
                  <a:pt x="2049" y="4537"/>
                  <a:pt x="1576" y="4852"/>
                  <a:pt x="1167" y="5262"/>
                </a:cubicBezTo>
                <a:lnTo>
                  <a:pt x="1104" y="5293"/>
                </a:lnTo>
                <a:cubicBezTo>
                  <a:pt x="442" y="5955"/>
                  <a:pt x="1" y="6900"/>
                  <a:pt x="1" y="7971"/>
                </a:cubicBezTo>
                <a:cubicBezTo>
                  <a:pt x="1" y="9011"/>
                  <a:pt x="442" y="9956"/>
                  <a:pt x="1104" y="10649"/>
                </a:cubicBezTo>
                <a:lnTo>
                  <a:pt x="1167" y="10680"/>
                </a:lnTo>
                <a:lnTo>
                  <a:pt x="1198" y="10743"/>
                </a:lnTo>
                <a:cubicBezTo>
                  <a:pt x="1860" y="11405"/>
                  <a:pt x="2805" y="11846"/>
                  <a:pt x="3876" y="11846"/>
                </a:cubicBezTo>
                <a:cubicBezTo>
                  <a:pt x="4884" y="11846"/>
                  <a:pt x="5829" y="11405"/>
                  <a:pt x="6554" y="10743"/>
                </a:cubicBezTo>
                <a:lnTo>
                  <a:pt x="6585" y="10680"/>
                </a:lnTo>
                <a:lnTo>
                  <a:pt x="6617" y="10649"/>
                </a:lnTo>
                <a:cubicBezTo>
                  <a:pt x="7216" y="10019"/>
                  <a:pt x="7625" y="9231"/>
                  <a:pt x="7688" y="8318"/>
                </a:cubicBezTo>
                <a:lnTo>
                  <a:pt x="9106" y="8318"/>
                </a:lnTo>
                <a:lnTo>
                  <a:pt x="9106" y="9798"/>
                </a:lnTo>
                <a:cubicBezTo>
                  <a:pt x="8728" y="9956"/>
                  <a:pt x="8381" y="10302"/>
                  <a:pt x="8381" y="10775"/>
                </a:cubicBezTo>
                <a:cubicBezTo>
                  <a:pt x="8381" y="11373"/>
                  <a:pt x="8854" y="11783"/>
                  <a:pt x="9421" y="11783"/>
                </a:cubicBezTo>
                <a:cubicBezTo>
                  <a:pt x="9862" y="11783"/>
                  <a:pt x="10240" y="11531"/>
                  <a:pt x="10398" y="11090"/>
                </a:cubicBezTo>
                <a:lnTo>
                  <a:pt x="11532" y="11090"/>
                </a:lnTo>
                <a:cubicBezTo>
                  <a:pt x="11752" y="11090"/>
                  <a:pt x="11910" y="10932"/>
                  <a:pt x="11910" y="10743"/>
                </a:cubicBezTo>
                <a:cubicBezTo>
                  <a:pt x="11910" y="10523"/>
                  <a:pt x="11689" y="10460"/>
                  <a:pt x="11500" y="10460"/>
                </a:cubicBezTo>
                <a:lnTo>
                  <a:pt x="10366" y="10460"/>
                </a:lnTo>
                <a:cubicBezTo>
                  <a:pt x="10240" y="10176"/>
                  <a:pt x="10019" y="9956"/>
                  <a:pt x="9736" y="9830"/>
                </a:cubicBezTo>
                <a:lnTo>
                  <a:pt x="9736" y="8381"/>
                </a:lnTo>
                <a:lnTo>
                  <a:pt x="10807" y="8381"/>
                </a:lnTo>
                <a:cubicBezTo>
                  <a:pt x="10996" y="8381"/>
                  <a:pt x="11154" y="8223"/>
                  <a:pt x="11154" y="8034"/>
                </a:cubicBezTo>
                <a:cubicBezTo>
                  <a:pt x="11154" y="7813"/>
                  <a:pt x="10996" y="7656"/>
                  <a:pt x="10807" y="7656"/>
                </a:cubicBezTo>
                <a:lnTo>
                  <a:pt x="10461" y="7656"/>
                </a:lnTo>
                <a:lnTo>
                  <a:pt x="10461" y="7309"/>
                </a:lnTo>
                <a:cubicBezTo>
                  <a:pt x="10461" y="6364"/>
                  <a:pt x="9673" y="5577"/>
                  <a:pt x="8728" y="5577"/>
                </a:cubicBezTo>
                <a:lnTo>
                  <a:pt x="8350" y="5577"/>
                </a:lnTo>
                <a:lnTo>
                  <a:pt x="8350" y="4568"/>
                </a:lnTo>
                <a:cubicBezTo>
                  <a:pt x="8350" y="3623"/>
                  <a:pt x="7562" y="2836"/>
                  <a:pt x="6617" y="2836"/>
                </a:cubicBezTo>
                <a:lnTo>
                  <a:pt x="4443" y="2836"/>
                </a:lnTo>
                <a:cubicBezTo>
                  <a:pt x="4254" y="2048"/>
                  <a:pt x="3907" y="1418"/>
                  <a:pt x="3403" y="882"/>
                </a:cubicBezTo>
                <a:cubicBezTo>
                  <a:pt x="2773" y="315"/>
                  <a:pt x="1986" y="0"/>
                  <a:pt x="110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4" name="Google Shape;2264;p80"/>
          <p:cNvGrpSpPr/>
          <p:nvPr/>
        </p:nvGrpSpPr>
        <p:grpSpPr>
          <a:xfrm>
            <a:off x="550329" y="2144633"/>
            <a:ext cx="106685" cy="145119"/>
            <a:chOff x="-23177950" y="2340425"/>
            <a:chExt cx="226075" cy="296950"/>
          </a:xfrm>
        </p:grpSpPr>
        <p:sp>
          <p:nvSpPr>
            <p:cNvPr id="2265" name="Google Shape;2265;p80"/>
            <p:cNvSpPr/>
            <p:nvPr/>
          </p:nvSpPr>
          <p:spPr>
            <a:xfrm>
              <a:off x="-23177950" y="2340425"/>
              <a:ext cx="226075" cy="296950"/>
            </a:xfrm>
            <a:custGeom>
              <a:rect b="b" l="l" r="r" t="t"/>
              <a:pathLst>
                <a:path extrusionOk="0" h="11878" w="9043">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80"/>
            <p:cNvSpPr/>
            <p:nvPr/>
          </p:nvSpPr>
          <p:spPr>
            <a:xfrm>
              <a:off x="-23081850" y="2425475"/>
              <a:ext cx="96100" cy="151250"/>
            </a:xfrm>
            <a:custGeom>
              <a:rect b="b" l="l" r="r" t="t"/>
              <a:pathLst>
                <a:path extrusionOk="0" h="6050" w="3844">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7" name="Google Shape;2267;p80"/>
          <p:cNvSpPr/>
          <p:nvPr/>
        </p:nvSpPr>
        <p:spPr>
          <a:xfrm rot="5400000">
            <a:off x="630019" y="2451452"/>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80"/>
          <p:cNvSpPr/>
          <p:nvPr/>
        </p:nvSpPr>
        <p:spPr>
          <a:xfrm>
            <a:off x="474495" y="2388326"/>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80"/>
          <p:cNvSpPr/>
          <p:nvPr/>
        </p:nvSpPr>
        <p:spPr>
          <a:xfrm rot="5400000">
            <a:off x="630019" y="2772125"/>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80"/>
          <p:cNvSpPr/>
          <p:nvPr/>
        </p:nvSpPr>
        <p:spPr>
          <a:xfrm>
            <a:off x="474495" y="2708998"/>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80"/>
          <p:cNvSpPr/>
          <p:nvPr/>
        </p:nvSpPr>
        <p:spPr>
          <a:xfrm rot="5400000">
            <a:off x="630011" y="3092798"/>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80"/>
          <p:cNvSpPr/>
          <p:nvPr/>
        </p:nvSpPr>
        <p:spPr>
          <a:xfrm>
            <a:off x="474487" y="3029672"/>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80"/>
          <p:cNvSpPr/>
          <p:nvPr/>
        </p:nvSpPr>
        <p:spPr>
          <a:xfrm rot="5400000">
            <a:off x="630011" y="3413472"/>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80"/>
          <p:cNvSpPr/>
          <p:nvPr/>
        </p:nvSpPr>
        <p:spPr>
          <a:xfrm>
            <a:off x="474487" y="3350347"/>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5" name="Google Shape;2275;p80"/>
          <p:cNvGrpSpPr/>
          <p:nvPr/>
        </p:nvGrpSpPr>
        <p:grpSpPr>
          <a:xfrm>
            <a:off x="543995" y="2468822"/>
            <a:ext cx="120634" cy="145142"/>
            <a:chOff x="-25477800" y="2357750"/>
            <a:chExt cx="298525" cy="278050"/>
          </a:xfrm>
        </p:grpSpPr>
        <p:sp>
          <p:nvSpPr>
            <p:cNvPr id="2276" name="Google Shape;2276;p80"/>
            <p:cNvSpPr/>
            <p:nvPr/>
          </p:nvSpPr>
          <p:spPr>
            <a:xfrm>
              <a:off x="-25477800" y="2357750"/>
              <a:ext cx="298525" cy="278050"/>
            </a:xfrm>
            <a:custGeom>
              <a:rect b="b" l="l" r="r" t="t"/>
              <a:pathLst>
                <a:path extrusionOk="0" h="11122" w="11941">
                  <a:moveTo>
                    <a:pt x="7057" y="1229"/>
                  </a:moveTo>
                  <a:lnTo>
                    <a:pt x="7971" y="2143"/>
                  </a:lnTo>
                  <a:lnTo>
                    <a:pt x="7057" y="2143"/>
                  </a:lnTo>
                  <a:lnTo>
                    <a:pt x="7057" y="1229"/>
                  </a:lnTo>
                  <a:close/>
                  <a:moveTo>
                    <a:pt x="6333" y="756"/>
                  </a:moveTo>
                  <a:lnTo>
                    <a:pt x="6333" y="2489"/>
                  </a:lnTo>
                  <a:cubicBezTo>
                    <a:pt x="6333" y="2678"/>
                    <a:pt x="6490" y="2836"/>
                    <a:pt x="6679" y="2836"/>
                  </a:cubicBezTo>
                  <a:lnTo>
                    <a:pt x="8412" y="2836"/>
                  </a:lnTo>
                  <a:lnTo>
                    <a:pt x="8412" y="4946"/>
                  </a:lnTo>
                  <a:lnTo>
                    <a:pt x="7593" y="4946"/>
                  </a:lnTo>
                  <a:lnTo>
                    <a:pt x="7215" y="4096"/>
                  </a:lnTo>
                  <a:cubicBezTo>
                    <a:pt x="7026" y="3749"/>
                    <a:pt x="6648" y="3529"/>
                    <a:pt x="6270" y="3529"/>
                  </a:cubicBezTo>
                  <a:lnTo>
                    <a:pt x="3245" y="3529"/>
                  </a:lnTo>
                  <a:cubicBezTo>
                    <a:pt x="3119" y="3529"/>
                    <a:pt x="2993" y="3560"/>
                    <a:pt x="2867" y="3592"/>
                  </a:cubicBezTo>
                  <a:lnTo>
                    <a:pt x="2867" y="756"/>
                  </a:lnTo>
                  <a:close/>
                  <a:moveTo>
                    <a:pt x="10901" y="6994"/>
                  </a:moveTo>
                  <a:cubicBezTo>
                    <a:pt x="11027" y="6994"/>
                    <a:pt x="11090" y="7026"/>
                    <a:pt x="11184" y="7089"/>
                  </a:cubicBezTo>
                  <a:cubicBezTo>
                    <a:pt x="11247" y="7183"/>
                    <a:pt x="11247" y="7246"/>
                    <a:pt x="11247" y="7372"/>
                  </a:cubicBezTo>
                  <a:lnTo>
                    <a:pt x="10995" y="9105"/>
                  </a:lnTo>
                  <a:lnTo>
                    <a:pt x="10428" y="6994"/>
                  </a:lnTo>
                  <a:close/>
                  <a:moveTo>
                    <a:pt x="6270" y="4190"/>
                  </a:moveTo>
                  <a:cubicBezTo>
                    <a:pt x="6364" y="4190"/>
                    <a:pt x="6490" y="4253"/>
                    <a:pt x="6585" y="4379"/>
                  </a:cubicBezTo>
                  <a:lnTo>
                    <a:pt x="7089" y="5356"/>
                  </a:lnTo>
                  <a:cubicBezTo>
                    <a:pt x="7120" y="5482"/>
                    <a:pt x="7278" y="5577"/>
                    <a:pt x="7404" y="5577"/>
                  </a:cubicBezTo>
                  <a:lnTo>
                    <a:pt x="9105" y="5577"/>
                  </a:lnTo>
                  <a:cubicBezTo>
                    <a:pt x="9262" y="5577"/>
                    <a:pt x="9420" y="5671"/>
                    <a:pt x="9452" y="5829"/>
                  </a:cubicBezTo>
                  <a:lnTo>
                    <a:pt x="10586" y="10397"/>
                  </a:lnTo>
                  <a:lnTo>
                    <a:pt x="2205" y="10397"/>
                  </a:lnTo>
                  <a:lnTo>
                    <a:pt x="2205" y="10460"/>
                  </a:lnTo>
                  <a:cubicBezTo>
                    <a:pt x="2048" y="10460"/>
                    <a:pt x="1890" y="10334"/>
                    <a:pt x="1859" y="10176"/>
                  </a:cubicBezTo>
                  <a:lnTo>
                    <a:pt x="788" y="5986"/>
                  </a:lnTo>
                  <a:cubicBezTo>
                    <a:pt x="756" y="5892"/>
                    <a:pt x="788" y="5797"/>
                    <a:pt x="851" y="5734"/>
                  </a:cubicBezTo>
                  <a:cubicBezTo>
                    <a:pt x="945" y="5640"/>
                    <a:pt x="1008" y="5608"/>
                    <a:pt x="1134" y="5608"/>
                  </a:cubicBezTo>
                  <a:lnTo>
                    <a:pt x="2520" y="5608"/>
                  </a:lnTo>
                  <a:cubicBezTo>
                    <a:pt x="2709" y="5608"/>
                    <a:pt x="2867" y="5451"/>
                    <a:pt x="2867" y="5262"/>
                  </a:cubicBezTo>
                  <a:lnTo>
                    <a:pt x="2867" y="4537"/>
                  </a:lnTo>
                  <a:cubicBezTo>
                    <a:pt x="2867" y="4348"/>
                    <a:pt x="3025" y="4190"/>
                    <a:pt x="3214" y="4190"/>
                  </a:cubicBezTo>
                  <a:close/>
                  <a:moveTo>
                    <a:pt x="2489" y="0"/>
                  </a:moveTo>
                  <a:cubicBezTo>
                    <a:pt x="2268" y="0"/>
                    <a:pt x="2111" y="158"/>
                    <a:pt x="2111" y="378"/>
                  </a:cubicBezTo>
                  <a:lnTo>
                    <a:pt x="2111" y="4537"/>
                  </a:lnTo>
                  <a:lnTo>
                    <a:pt x="2111" y="4883"/>
                  </a:lnTo>
                  <a:lnTo>
                    <a:pt x="1103" y="4883"/>
                  </a:lnTo>
                  <a:cubicBezTo>
                    <a:pt x="788" y="4883"/>
                    <a:pt x="473" y="5041"/>
                    <a:pt x="284" y="5293"/>
                  </a:cubicBezTo>
                  <a:cubicBezTo>
                    <a:pt x="63" y="5514"/>
                    <a:pt x="0" y="5829"/>
                    <a:pt x="63" y="6144"/>
                  </a:cubicBezTo>
                  <a:lnTo>
                    <a:pt x="1134" y="10334"/>
                  </a:lnTo>
                  <a:cubicBezTo>
                    <a:pt x="1260" y="10806"/>
                    <a:pt x="1701" y="11121"/>
                    <a:pt x="2174" y="11121"/>
                  </a:cubicBezTo>
                  <a:lnTo>
                    <a:pt x="10995" y="11121"/>
                  </a:lnTo>
                  <a:cubicBezTo>
                    <a:pt x="11153" y="11121"/>
                    <a:pt x="11310" y="10995"/>
                    <a:pt x="11342" y="10838"/>
                  </a:cubicBezTo>
                  <a:lnTo>
                    <a:pt x="11877" y="7467"/>
                  </a:lnTo>
                  <a:cubicBezTo>
                    <a:pt x="11940" y="7152"/>
                    <a:pt x="11846" y="6868"/>
                    <a:pt x="11657" y="6616"/>
                  </a:cubicBezTo>
                  <a:cubicBezTo>
                    <a:pt x="11499" y="6427"/>
                    <a:pt x="11216" y="6301"/>
                    <a:pt x="10901" y="6301"/>
                  </a:cubicBezTo>
                  <a:lnTo>
                    <a:pt x="10239" y="6301"/>
                  </a:lnTo>
                  <a:lnTo>
                    <a:pt x="10082" y="5734"/>
                  </a:lnTo>
                  <a:cubicBezTo>
                    <a:pt x="9956" y="5262"/>
                    <a:pt x="9578" y="4946"/>
                    <a:pt x="9105" y="4883"/>
                  </a:cubicBezTo>
                  <a:lnTo>
                    <a:pt x="9105" y="2458"/>
                  </a:lnTo>
                  <a:cubicBezTo>
                    <a:pt x="9105" y="2363"/>
                    <a:pt x="9042" y="2269"/>
                    <a:pt x="8979" y="2206"/>
                  </a:cubicBezTo>
                  <a:lnTo>
                    <a:pt x="6900" y="126"/>
                  </a:lnTo>
                  <a:cubicBezTo>
                    <a:pt x="6805" y="63"/>
                    <a:pt x="6742" y="0"/>
                    <a:pt x="6648"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80"/>
            <p:cNvSpPr/>
            <p:nvPr/>
          </p:nvSpPr>
          <p:spPr>
            <a:xfrm>
              <a:off x="-25388025" y="2514850"/>
              <a:ext cx="104000" cy="88650"/>
            </a:xfrm>
            <a:custGeom>
              <a:rect b="b" l="l" r="r" t="t"/>
              <a:pathLst>
                <a:path extrusionOk="0" h="3546" w="4160">
                  <a:moveTo>
                    <a:pt x="1752" y="1"/>
                  </a:moveTo>
                  <a:cubicBezTo>
                    <a:pt x="1716" y="1"/>
                    <a:pt x="1678" y="6"/>
                    <a:pt x="1639" y="17"/>
                  </a:cubicBezTo>
                  <a:cubicBezTo>
                    <a:pt x="1450" y="80"/>
                    <a:pt x="1324" y="269"/>
                    <a:pt x="1418" y="458"/>
                  </a:cubicBezTo>
                  <a:lnTo>
                    <a:pt x="1639" y="1403"/>
                  </a:lnTo>
                  <a:lnTo>
                    <a:pt x="347" y="1403"/>
                  </a:lnTo>
                  <a:cubicBezTo>
                    <a:pt x="158" y="1403"/>
                    <a:pt x="1" y="1561"/>
                    <a:pt x="1" y="1750"/>
                  </a:cubicBezTo>
                  <a:cubicBezTo>
                    <a:pt x="1" y="1970"/>
                    <a:pt x="158" y="2128"/>
                    <a:pt x="347" y="2128"/>
                  </a:cubicBezTo>
                  <a:lnTo>
                    <a:pt x="1796" y="2128"/>
                  </a:lnTo>
                  <a:lnTo>
                    <a:pt x="2080" y="3262"/>
                  </a:lnTo>
                  <a:cubicBezTo>
                    <a:pt x="2111" y="3420"/>
                    <a:pt x="2269" y="3546"/>
                    <a:pt x="2426" y="3546"/>
                  </a:cubicBezTo>
                  <a:lnTo>
                    <a:pt x="2521" y="3546"/>
                  </a:lnTo>
                  <a:cubicBezTo>
                    <a:pt x="2710" y="3483"/>
                    <a:pt x="2836" y="3294"/>
                    <a:pt x="2742" y="3105"/>
                  </a:cubicBezTo>
                  <a:lnTo>
                    <a:pt x="2521" y="2159"/>
                  </a:lnTo>
                  <a:lnTo>
                    <a:pt x="3813" y="2159"/>
                  </a:lnTo>
                  <a:cubicBezTo>
                    <a:pt x="4002" y="2159"/>
                    <a:pt x="4159" y="2002"/>
                    <a:pt x="4159" y="1813"/>
                  </a:cubicBezTo>
                  <a:cubicBezTo>
                    <a:pt x="4159" y="1561"/>
                    <a:pt x="4002" y="1403"/>
                    <a:pt x="3813" y="1403"/>
                  </a:cubicBezTo>
                  <a:lnTo>
                    <a:pt x="2363" y="1403"/>
                  </a:lnTo>
                  <a:lnTo>
                    <a:pt x="2080" y="269"/>
                  </a:lnTo>
                  <a:cubicBezTo>
                    <a:pt x="2054" y="114"/>
                    <a:pt x="1921" y="1"/>
                    <a:pt x="175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78" name="Google Shape;2278;p80"/>
          <p:cNvSpPr/>
          <p:nvPr/>
        </p:nvSpPr>
        <p:spPr>
          <a:xfrm>
            <a:off x="552538" y="2786086"/>
            <a:ext cx="120621" cy="128362"/>
          </a:xfrm>
          <a:custGeom>
            <a:rect b="b" l="l" r="r" t="t"/>
            <a:pathLst>
              <a:path extrusionOk="0" h="11847" w="9704">
                <a:moveTo>
                  <a:pt x="7593" y="693"/>
                </a:moveTo>
                <a:lnTo>
                  <a:pt x="7593" y="1418"/>
                </a:lnTo>
                <a:lnTo>
                  <a:pt x="6900" y="1418"/>
                </a:lnTo>
                <a:lnTo>
                  <a:pt x="6900" y="693"/>
                </a:lnTo>
                <a:close/>
                <a:moveTo>
                  <a:pt x="7939" y="2080"/>
                </a:moveTo>
                <a:cubicBezTo>
                  <a:pt x="8160" y="2080"/>
                  <a:pt x="8317" y="2237"/>
                  <a:pt x="8317" y="2426"/>
                </a:cubicBezTo>
                <a:lnTo>
                  <a:pt x="8317" y="5577"/>
                </a:lnTo>
                <a:lnTo>
                  <a:pt x="6868" y="5577"/>
                </a:lnTo>
                <a:cubicBezTo>
                  <a:pt x="6900" y="5482"/>
                  <a:pt x="6931" y="5356"/>
                  <a:pt x="6931" y="5230"/>
                </a:cubicBezTo>
                <a:cubicBezTo>
                  <a:pt x="6931" y="4789"/>
                  <a:pt x="6648" y="4411"/>
                  <a:pt x="6207" y="4254"/>
                </a:cubicBezTo>
                <a:lnTo>
                  <a:pt x="6207" y="2426"/>
                </a:lnTo>
                <a:cubicBezTo>
                  <a:pt x="6207" y="2237"/>
                  <a:pt x="6364" y="2080"/>
                  <a:pt x="6585" y="2080"/>
                </a:cubicBezTo>
                <a:close/>
                <a:moveTo>
                  <a:pt x="5860" y="4915"/>
                </a:moveTo>
                <a:cubicBezTo>
                  <a:pt x="6049" y="4915"/>
                  <a:pt x="6207" y="5073"/>
                  <a:pt x="6207" y="5262"/>
                </a:cubicBezTo>
                <a:cubicBezTo>
                  <a:pt x="6207" y="5482"/>
                  <a:pt x="6049" y="5640"/>
                  <a:pt x="5860" y="5640"/>
                </a:cubicBezTo>
                <a:cubicBezTo>
                  <a:pt x="5671" y="5640"/>
                  <a:pt x="5513" y="5482"/>
                  <a:pt x="5513" y="5262"/>
                </a:cubicBezTo>
                <a:cubicBezTo>
                  <a:pt x="5545" y="5073"/>
                  <a:pt x="5671" y="4915"/>
                  <a:pt x="5860" y="4915"/>
                </a:cubicBezTo>
                <a:close/>
                <a:moveTo>
                  <a:pt x="8317" y="6270"/>
                </a:moveTo>
                <a:lnTo>
                  <a:pt x="8317" y="6616"/>
                </a:lnTo>
                <a:cubicBezTo>
                  <a:pt x="8317" y="6837"/>
                  <a:pt x="8160" y="6963"/>
                  <a:pt x="7939" y="6963"/>
                </a:cubicBezTo>
                <a:lnTo>
                  <a:pt x="6585" y="6963"/>
                </a:lnTo>
                <a:cubicBezTo>
                  <a:pt x="6364" y="6963"/>
                  <a:pt x="6207" y="6805"/>
                  <a:pt x="6207" y="6616"/>
                </a:cubicBezTo>
                <a:lnTo>
                  <a:pt x="6207" y="6270"/>
                </a:lnTo>
                <a:close/>
                <a:moveTo>
                  <a:pt x="7593" y="7688"/>
                </a:moveTo>
                <a:lnTo>
                  <a:pt x="7593" y="8381"/>
                </a:lnTo>
                <a:lnTo>
                  <a:pt x="6900" y="8381"/>
                </a:lnTo>
                <a:lnTo>
                  <a:pt x="6900" y="7688"/>
                </a:lnTo>
                <a:close/>
                <a:moveTo>
                  <a:pt x="5513" y="3529"/>
                </a:moveTo>
                <a:lnTo>
                  <a:pt x="5513" y="4285"/>
                </a:lnTo>
                <a:cubicBezTo>
                  <a:pt x="5198" y="4411"/>
                  <a:pt x="4946" y="4632"/>
                  <a:pt x="4883" y="4947"/>
                </a:cubicBezTo>
                <a:cubicBezTo>
                  <a:pt x="4064" y="5104"/>
                  <a:pt x="3434" y="5829"/>
                  <a:pt x="3434" y="6648"/>
                </a:cubicBezTo>
                <a:lnTo>
                  <a:pt x="3434" y="10113"/>
                </a:lnTo>
                <a:cubicBezTo>
                  <a:pt x="3434" y="10302"/>
                  <a:pt x="3592" y="10460"/>
                  <a:pt x="3781" y="10460"/>
                </a:cubicBezTo>
                <a:lnTo>
                  <a:pt x="5639" y="10460"/>
                </a:lnTo>
                <a:lnTo>
                  <a:pt x="5986" y="11185"/>
                </a:lnTo>
                <a:lnTo>
                  <a:pt x="2048" y="11185"/>
                </a:lnTo>
                <a:lnTo>
                  <a:pt x="2048" y="11153"/>
                </a:lnTo>
                <a:lnTo>
                  <a:pt x="2048" y="7309"/>
                </a:lnTo>
                <a:cubicBezTo>
                  <a:pt x="2048" y="5356"/>
                  <a:pt x="3592" y="3686"/>
                  <a:pt x="5513" y="3529"/>
                </a:cubicBezTo>
                <a:close/>
                <a:moveTo>
                  <a:pt x="5923" y="0"/>
                </a:moveTo>
                <a:cubicBezTo>
                  <a:pt x="5702" y="0"/>
                  <a:pt x="5545" y="158"/>
                  <a:pt x="5545" y="347"/>
                </a:cubicBezTo>
                <a:cubicBezTo>
                  <a:pt x="5545" y="536"/>
                  <a:pt x="5702" y="693"/>
                  <a:pt x="5923" y="693"/>
                </a:cubicBezTo>
                <a:lnTo>
                  <a:pt x="6270" y="693"/>
                </a:lnTo>
                <a:lnTo>
                  <a:pt x="6270" y="1450"/>
                </a:lnTo>
                <a:cubicBezTo>
                  <a:pt x="5860" y="1607"/>
                  <a:pt x="5545" y="1954"/>
                  <a:pt x="5545" y="2426"/>
                </a:cubicBezTo>
                <a:lnTo>
                  <a:pt x="5545" y="2836"/>
                </a:lnTo>
                <a:cubicBezTo>
                  <a:pt x="3245" y="3025"/>
                  <a:pt x="1386" y="4947"/>
                  <a:pt x="1386" y="7309"/>
                </a:cubicBezTo>
                <a:lnTo>
                  <a:pt x="1386" y="11153"/>
                </a:lnTo>
                <a:lnTo>
                  <a:pt x="347" y="11153"/>
                </a:lnTo>
                <a:cubicBezTo>
                  <a:pt x="158" y="11153"/>
                  <a:pt x="0" y="11311"/>
                  <a:pt x="0" y="11500"/>
                </a:cubicBezTo>
                <a:cubicBezTo>
                  <a:pt x="0" y="11689"/>
                  <a:pt x="158" y="11846"/>
                  <a:pt x="347" y="11846"/>
                </a:cubicBezTo>
                <a:lnTo>
                  <a:pt x="7971" y="11846"/>
                </a:lnTo>
                <a:cubicBezTo>
                  <a:pt x="8160" y="11846"/>
                  <a:pt x="8317" y="11689"/>
                  <a:pt x="8317" y="11500"/>
                </a:cubicBezTo>
                <a:cubicBezTo>
                  <a:pt x="8317" y="11311"/>
                  <a:pt x="8160" y="11153"/>
                  <a:pt x="7971" y="11153"/>
                </a:cubicBezTo>
                <a:lnTo>
                  <a:pt x="6774" y="11153"/>
                </a:lnTo>
                <a:lnTo>
                  <a:pt x="6427" y="10428"/>
                </a:lnTo>
                <a:lnTo>
                  <a:pt x="9326" y="10428"/>
                </a:lnTo>
                <a:cubicBezTo>
                  <a:pt x="9546" y="10428"/>
                  <a:pt x="9704" y="10271"/>
                  <a:pt x="9704" y="10082"/>
                </a:cubicBezTo>
                <a:cubicBezTo>
                  <a:pt x="9672" y="9924"/>
                  <a:pt x="9515" y="9767"/>
                  <a:pt x="9326" y="9767"/>
                </a:cubicBezTo>
                <a:lnTo>
                  <a:pt x="4127" y="9767"/>
                </a:lnTo>
                <a:lnTo>
                  <a:pt x="4127" y="6648"/>
                </a:lnTo>
                <a:cubicBezTo>
                  <a:pt x="4127" y="6175"/>
                  <a:pt x="4442" y="5797"/>
                  <a:pt x="4883" y="5671"/>
                </a:cubicBezTo>
                <a:cubicBezTo>
                  <a:pt x="5009" y="5955"/>
                  <a:pt x="5230" y="6175"/>
                  <a:pt x="5513" y="6270"/>
                </a:cubicBezTo>
                <a:lnTo>
                  <a:pt x="5513" y="6648"/>
                </a:lnTo>
                <a:cubicBezTo>
                  <a:pt x="5513" y="7089"/>
                  <a:pt x="5797" y="7467"/>
                  <a:pt x="6238" y="7625"/>
                </a:cubicBezTo>
                <a:lnTo>
                  <a:pt x="6238" y="8727"/>
                </a:lnTo>
                <a:cubicBezTo>
                  <a:pt x="6238" y="8948"/>
                  <a:pt x="6396" y="9105"/>
                  <a:pt x="6585" y="9105"/>
                </a:cubicBezTo>
                <a:lnTo>
                  <a:pt x="7971" y="9105"/>
                </a:lnTo>
                <a:cubicBezTo>
                  <a:pt x="8160" y="9105"/>
                  <a:pt x="8317" y="8948"/>
                  <a:pt x="8317" y="8727"/>
                </a:cubicBezTo>
                <a:lnTo>
                  <a:pt x="8317" y="7625"/>
                </a:lnTo>
                <a:cubicBezTo>
                  <a:pt x="8695" y="7467"/>
                  <a:pt x="9010" y="7120"/>
                  <a:pt x="9010" y="6648"/>
                </a:cubicBezTo>
                <a:lnTo>
                  <a:pt x="9010" y="2426"/>
                </a:lnTo>
                <a:cubicBezTo>
                  <a:pt x="9010" y="2017"/>
                  <a:pt x="8758" y="1607"/>
                  <a:pt x="8317" y="1450"/>
                </a:cubicBezTo>
                <a:lnTo>
                  <a:pt x="8317" y="693"/>
                </a:lnTo>
                <a:lnTo>
                  <a:pt x="8664" y="693"/>
                </a:lnTo>
                <a:cubicBezTo>
                  <a:pt x="8853" y="693"/>
                  <a:pt x="9010" y="536"/>
                  <a:pt x="9010" y="347"/>
                </a:cubicBezTo>
                <a:cubicBezTo>
                  <a:pt x="9010" y="158"/>
                  <a:pt x="8853" y="0"/>
                  <a:pt x="866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79" name="Google Shape;2279;p80"/>
          <p:cNvGrpSpPr/>
          <p:nvPr/>
        </p:nvGrpSpPr>
        <p:grpSpPr>
          <a:xfrm>
            <a:off x="541730" y="3088450"/>
            <a:ext cx="136418" cy="164699"/>
            <a:chOff x="-25844850" y="2357750"/>
            <a:chExt cx="296175" cy="279625"/>
          </a:xfrm>
        </p:grpSpPr>
        <p:sp>
          <p:nvSpPr>
            <p:cNvPr id="2280" name="Google Shape;2280;p80"/>
            <p:cNvSpPr/>
            <p:nvPr/>
          </p:nvSpPr>
          <p:spPr>
            <a:xfrm>
              <a:off x="-25792075" y="2428625"/>
              <a:ext cx="191425" cy="208750"/>
            </a:xfrm>
            <a:custGeom>
              <a:rect b="b" l="l" r="r" t="t"/>
              <a:pathLst>
                <a:path extrusionOk="0" h="8350" w="7657">
                  <a:moveTo>
                    <a:pt x="3781" y="2773"/>
                  </a:moveTo>
                  <a:cubicBezTo>
                    <a:pt x="3970" y="2773"/>
                    <a:pt x="4128" y="2931"/>
                    <a:pt x="4128" y="3120"/>
                  </a:cubicBezTo>
                  <a:cubicBezTo>
                    <a:pt x="4128" y="3309"/>
                    <a:pt x="3970" y="3466"/>
                    <a:pt x="3781" y="3466"/>
                  </a:cubicBezTo>
                  <a:cubicBezTo>
                    <a:pt x="3592" y="3466"/>
                    <a:pt x="3435" y="3309"/>
                    <a:pt x="3435" y="3120"/>
                  </a:cubicBezTo>
                  <a:cubicBezTo>
                    <a:pt x="3435" y="2931"/>
                    <a:pt x="3592" y="2773"/>
                    <a:pt x="3781" y="2773"/>
                  </a:cubicBezTo>
                  <a:close/>
                  <a:moveTo>
                    <a:pt x="3813" y="694"/>
                  </a:moveTo>
                  <a:cubicBezTo>
                    <a:pt x="5167" y="694"/>
                    <a:pt x="6270" y="1796"/>
                    <a:pt x="6270" y="3120"/>
                  </a:cubicBezTo>
                  <a:lnTo>
                    <a:pt x="6270" y="6239"/>
                  </a:lnTo>
                  <a:lnTo>
                    <a:pt x="4191" y="6239"/>
                  </a:lnTo>
                  <a:lnTo>
                    <a:pt x="4191" y="4096"/>
                  </a:lnTo>
                  <a:cubicBezTo>
                    <a:pt x="4569" y="3939"/>
                    <a:pt x="4884" y="3592"/>
                    <a:pt x="4884" y="3120"/>
                  </a:cubicBezTo>
                  <a:cubicBezTo>
                    <a:pt x="4884" y="2521"/>
                    <a:pt x="4411" y="2111"/>
                    <a:pt x="3876" y="2111"/>
                  </a:cubicBezTo>
                  <a:cubicBezTo>
                    <a:pt x="3277" y="2111"/>
                    <a:pt x="2836" y="2584"/>
                    <a:pt x="2836" y="3120"/>
                  </a:cubicBezTo>
                  <a:cubicBezTo>
                    <a:pt x="2836" y="3561"/>
                    <a:pt x="3120" y="3939"/>
                    <a:pt x="3561" y="4096"/>
                  </a:cubicBezTo>
                  <a:lnTo>
                    <a:pt x="3561" y="6239"/>
                  </a:lnTo>
                  <a:lnTo>
                    <a:pt x="1450" y="6239"/>
                  </a:lnTo>
                  <a:lnTo>
                    <a:pt x="1450" y="3120"/>
                  </a:lnTo>
                  <a:lnTo>
                    <a:pt x="1387" y="3120"/>
                  </a:lnTo>
                  <a:cubicBezTo>
                    <a:pt x="1387" y="1796"/>
                    <a:pt x="2489" y="694"/>
                    <a:pt x="3813" y="694"/>
                  </a:cubicBezTo>
                  <a:close/>
                  <a:moveTo>
                    <a:pt x="6585" y="6932"/>
                  </a:moveTo>
                  <a:cubicBezTo>
                    <a:pt x="6774" y="6932"/>
                    <a:pt x="6932" y="7089"/>
                    <a:pt x="6932" y="7310"/>
                  </a:cubicBezTo>
                  <a:lnTo>
                    <a:pt x="6932" y="7625"/>
                  </a:lnTo>
                  <a:lnTo>
                    <a:pt x="662" y="7625"/>
                  </a:lnTo>
                  <a:lnTo>
                    <a:pt x="662" y="7310"/>
                  </a:lnTo>
                  <a:cubicBezTo>
                    <a:pt x="662" y="7089"/>
                    <a:pt x="820" y="6932"/>
                    <a:pt x="1040" y="6932"/>
                  </a:cubicBezTo>
                  <a:close/>
                  <a:moveTo>
                    <a:pt x="3813" y="1"/>
                  </a:moveTo>
                  <a:cubicBezTo>
                    <a:pt x="2080" y="1"/>
                    <a:pt x="725" y="1418"/>
                    <a:pt x="725" y="3120"/>
                  </a:cubicBezTo>
                  <a:lnTo>
                    <a:pt x="725" y="6302"/>
                  </a:lnTo>
                  <a:cubicBezTo>
                    <a:pt x="316" y="6459"/>
                    <a:pt x="1" y="6837"/>
                    <a:pt x="1" y="7310"/>
                  </a:cubicBezTo>
                  <a:lnTo>
                    <a:pt x="1" y="8003"/>
                  </a:lnTo>
                  <a:cubicBezTo>
                    <a:pt x="1" y="8192"/>
                    <a:pt x="158" y="8349"/>
                    <a:pt x="347" y="8349"/>
                  </a:cubicBezTo>
                  <a:lnTo>
                    <a:pt x="7278" y="8349"/>
                  </a:lnTo>
                  <a:cubicBezTo>
                    <a:pt x="7499" y="8349"/>
                    <a:pt x="7656" y="8192"/>
                    <a:pt x="7656" y="8003"/>
                  </a:cubicBezTo>
                  <a:lnTo>
                    <a:pt x="7656" y="7310"/>
                  </a:lnTo>
                  <a:cubicBezTo>
                    <a:pt x="7593" y="6837"/>
                    <a:pt x="7341" y="6428"/>
                    <a:pt x="6932" y="6302"/>
                  </a:cubicBezTo>
                  <a:lnTo>
                    <a:pt x="6932" y="3120"/>
                  </a:lnTo>
                  <a:cubicBezTo>
                    <a:pt x="6932" y="1387"/>
                    <a:pt x="5514" y="1"/>
                    <a:pt x="381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80"/>
            <p:cNvSpPr/>
            <p:nvPr/>
          </p:nvSpPr>
          <p:spPr>
            <a:xfrm>
              <a:off x="-25602250" y="2497950"/>
              <a:ext cx="53575" cy="17350"/>
            </a:xfrm>
            <a:custGeom>
              <a:rect b="b" l="l" r="r" t="t"/>
              <a:pathLst>
                <a:path extrusionOk="0" h="694" w="2143">
                  <a:moveTo>
                    <a:pt x="378" y="0"/>
                  </a:moveTo>
                  <a:cubicBezTo>
                    <a:pt x="158" y="0"/>
                    <a:pt x="0" y="158"/>
                    <a:pt x="0" y="347"/>
                  </a:cubicBezTo>
                  <a:cubicBezTo>
                    <a:pt x="0" y="536"/>
                    <a:pt x="158" y="693"/>
                    <a:pt x="378" y="693"/>
                  </a:cubicBezTo>
                  <a:lnTo>
                    <a:pt x="1796" y="693"/>
                  </a:lnTo>
                  <a:cubicBezTo>
                    <a:pt x="1985" y="693"/>
                    <a:pt x="2143" y="536"/>
                    <a:pt x="2143" y="347"/>
                  </a:cubicBezTo>
                  <a:cubicBezTo>
                    <a:pt x="2143" y="158"/>
                    <a:pt x="1985" y="0"/>
                    <a:pt x="1796"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80"/>
            <p:cNvSpPr/>
            <p:nvPr/>
          </p:nvSpPr>
          <p:spPr>
            <a:xfrm>
              <a:off x="-25844850" y="2497950"/>
              <a:ext cx="52800" cy="17350"/>
            </a:xfrm>
            <a:custGeom>
              <a:rect b="b" l="l" r="r" t="t"/>
              <a:pathLst>
                <a:path extrusionOk="0" h="694" w="2112">
                  <a:moveTo>
                    <a:pt x="347" y="0"/>
                  </a:moveTo>
                  <a:cubicBezTo>
                    <a:pt x="158" y="0"/>
                    <a:pt x="1" y="158"/>
                    <a:pt x="1" y="347"/>
                  </a:cubicBezTo>
                  <a:cubicBezTo>
                    <a:pt x="1" y="536"/>
                    <a:pt x="158" y="693"/>
                    <a:pt x="347" y="693"/>
                  </a:cubicBezTo>
                  <a:lnTo>
                    <a:pt x="1765" y="693"/>
                  </a:lnTo>
                  <a:cubicBezTo>
                    <a:pt x="1954" y="693"/>
                    <a:pt x="2112" y="536"/>
                    <a:pt x="2112" y="347"/>
                  </a:cubicBezTo>
                  <a:cubicBezTo>
                    <a:pt x="2080" y="158"/>
                    <a:pt x="1923" y="0"/>
                    <a:pt x="176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80"/>
            <p:cNvSpPr/>
            <p:nvPr/>
          </p:nvSpPr>
          <p:spPr>
            <a:xfrm>
              <a:off x="-25706225" y="2357750"/>
              <a:ext cx="17350" cy="53575"/>
            </a:xfrm>
            <a:custGeom>
              <a:rect b="b" l="l" r="r" t="t"/>
              <a:pathLst>
                <a:path extrusionOk="0" h="2143" w="694">
                  <a:moveTo>
                    <a:pt x="347" y="0"/>
                  </a:moveTo>
                  <a:cubicBezTo>
                    <a:pt x="158" y="0"/>
                    <a:pt x="1" y="158"/>
                    <a:pt x="1" y="347"/>
                  </a:cubicBezTo>
                  <a:lnTo>
                    <a:pt x="1" y="1764"/>
                  </a:lnTo>
                  <a:cubicBezTo>
                    <a:pt x="1" y="1985"/>
                    <a:pt x="158" y="2143"/>
                    <a:pt x="347" y="2143"/>
                  </a:cubicBezTo>
                  <a:cubicBezTo>
                    <a:pt x="536" y="2143"/>
                    <a:pt x="694" y="1985"/>
                    <a:pt x="694" y="1764"/>
                  </a:cubicBezTo>
                  <a:lnTo>
                    <a:pt x="694" y="347"/>
                  </a:lnTo>
                  <a:cubicBezTo>
                    <a:pt x="694" y="158"/>
                    <a:pt x="536"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80"/>
            <p:cNvSpPr/>
            <p:nvPr/>
          </p:nvSpPr>
          <p:spPr>
            <a:xfrm>
              <a:off x="-25804675" y="2400275"/>
              <a:ext cx="42550" cy="41775"/>
            </a:xfrm>
            <a:custGeom>
              <a:rect b="b" l="l" r="r" t="t"/>
              <a:pathLst>
                <a:path extrusionOk="0" h="1671" w="1702">
                  <a:moveTo>
                    <a:pt x="351" y="0"/>
                  </a:moveTo>
                  <a:cubicBezTo>
                    <a:pt x="260" y="0"/>
                    <a:pt x="174" y="32"/>
                    <a:pt x="127" y="95"/>
                  </a:cubicBezTo>
                  <a:cubicBezTo>
                    <a:pt x="0" y="189"/>
                    <a:pt x="0" y="442"/>
                    <a:pt x="127" y="568"/>
                  </a:cubicBezTo>
                  <a:lnTo>
                    <a:pt x="1103" y="1544"/>
                  </a:lnTo>
                  <a:cubicBezTo>
                    <a:pt x="1166" y="1607"/>
                    <a:pt x="1261" y="1670"/>
                    <a:pt x="1324" y="1670"/>
                  </a:cubicBezTo>
                  <a:cubicBezTo>
                    <a:pt x="1418" y="1670"/>
                    <a:pt x="1544" y="1607"/>
                    <a:pt x="1576" y="1544"/>
                  </a:cubicBezTo>
                  <a:cubicBezTo>
                    <a:pt x="1702" y="1418"/>
                    <a:pt x="1702" y="1198"/>
                    <a:pt x="1576" y="1072"/>
                  </a:cubicBezTo>
                  <a:lnTo>
                    <a:pt x="599" y="95"/>
                  </a:lnTo>
                  <a:cubicBezTo>
                    <a:pt x="536" y="32"/>
                    <a:pt x="442" y="0"/>
                    <a:pt x="35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80"/>
            <p:cNvSpPr/>
            <p:nvPr/>
          </p:nvSpPr>
          <p:spPr>
            <a:xfrm>
              <a:off x="-25632175" y="2400275"/>
              <a:ext cx="41750" cy="41775"/>
            </a:xfrm>
            <a:custGeom>
              <a:rect b="b" l="l" r="r" t="t"/>
              <a:pathLst>
                <a:path extrusionOk="0" h="1671" w="1670">
                  <a:moveTo>
                    <a:pt x="1327" y="0"/>
                  </a:moveTo>
                  <a:cubicBezTo>
                    <a:pt x="1237" y="0"/>
                    <a:pt x="1150" y="32"/>
                    <a:pt x="1103" y="95"/>
                  </a:cubicBezTo>
                  <a:lnTo>
                    <a:pt x="95" y="1072"/>
                  </a:lnTo>
                  <a:cubicBezTo>
                    <a:pt x="0" y="1198"/>
                    <a:pt x="0" y="1418"/>
                    <a:pt x="95" y="1544"/>
                  </a:cubicBezTo>
                  <a:cubicBezTo>
                    <a:pt x="158" y="1607"/>
                    <a:pt x="252" y="1670"/>
                    <a:pt x="347" y="1670"/>
                  </a:cubicBezTo>
                  <a:cubicBezTo>
                    <a:pt x="410" y="1670"/>
                    <a:pt x="536" y="1607"/>
                    <a:pt x="567" y="1544"/>
                  </a:cubicBezTo>
                  <a:lnTo>
                    <a:pt x="1575" y="568"/>
                  </a:lnTo>
                  <a:cubicBezTo>
                    <a:pt x="1670" y="442"/>
                    <a:pt x="1670" y="189"/>
                    <a:pt x="1575" y="95"/>
                  </a:cubicBezTo>
                  <a:cubicBezTo>
                    <a:pt x="1512" y="32"/>
                    <a:pt x="1418" y="0"/>
                    <a:pt x="132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86" name="Google Shape;2286;p80"/>
          <p:cNvSpPr/>
          <p:nvPr/>
        </p:nvSpPr>
        <p:spPr>
          <a:xfrm rot="5400000">
            <a:off x="630011" y="3761436"/>
            <a:ext cx="235200" cy="156000"/>
          </a:xfrm>
          <a:prstGeom prst="triangle">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80"/>
          <p:cNvSpPr/>
          <p:nvPr/>
        </p:nvSpPr>
        <p:spPr>
          <a:xfrm>
            <a:off x="474487" y="3698309"/>
            <a:ext cx="238500" cy="2826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88" name="Google Shape;2288;p80"/>
          <p:cNvGrpSpPr/>
          <p:nvPr/>
        </p:nvGrpSpPr>
        <p:grpSpPr>
          <a:xfrm>
            <a:off x="538713" y="3430608"/>
            <a:ext cx="144855" cy="125701"/>
            <a:chOff x="-27728850" y="2382950"/>
            <a:chExt cx="297750" cy="193000"/>
          </a:xfrm>
        </p:grpSpPr>
        <p:sp>
          <p:nvSpPr>
            <p:cNvPr id="2289" name="Google Shape;2289;p80"/>
            <p:cNvSpPr/>
            <p:nvPr/>
          </p:nvSpPr>
          <p:spPr>
            <a:xfrm>
              <a:off x="-27606750" y="2453825"/>
              <a:ext cx="35450" cy="35475"/>
            </a:xfrm>
            <a:custGeom>
              <a:rect b="b" l="l" r="r" t="t"/>
              <a:pathLst>
                <a:path extrusionOk="0" h="1419" w="1418">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80"/>
            <p:cNvSpPr/>
            <p:nvPr/>
          </p:nvSpPr>
          <p:spPr>
            <a:xfrm>
              <a:off x="-27728850" y="2382950"/>
              <a:ext cx="297750" cy="193000"/>
            </a:xfrm>
            <a:custGeom>
              <a:rect b="b" l="l" r="r" t="t"/>
              <a:pathLst>
                <a:path extrusionOk="0" h="7720" w="1191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80"/>
            <p:cNvSpPr/>
            <p:nvPr/>
          </p:nvSpPr>
          <p:spPr>
            <a:xfrm>
              <a:off x="-27640625" y="2419175"/>
              <a:ext cx="122100" cy="122100"/>
            </a:xfrm>
            <a:custGeom>
              <a:rect b="b" l="l" r="r" t="t"/>
              <a:pathLst>
                <a:path extrusionOk="0" h="4884" w="4884">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2" name="Google Shape;2292;p80"/>
          <p:cNvSpPr txBox="1"/>
          <p:nvPr/>
        </p:nvSpPr>
        <p:spPr>
          <a:xfrm>
            <a:off x="825618" y="1407058"/>
            <a:ext cx="40206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Found in men slightly more than women.</a:t>
            </a:r>
            <a:endParaRPr b="0" i="0" sz="1300" u="none" cap="none" strike="noStrike">
              <a:solidFill>
                <a:srgbClr val="000000"/>
              </a:solidFill>
              <a:latin typeface="Mada"/>
              <a:ea typeface="Mada"/>
              <a:cs typeface="Mada"/>
              <a:sym typeface="Mada"/>
            </a:endParaRPr>
          </a:p>
        </p:txBody>
      </p:sp>
      <p:sp>
        <p:nvSpPr>
          <p:cNvPr id="2293" name="Google Shape;2293;p80"/>
          <p:cNvSpPr txBox="1"/>
          <p:nvPr/>
        </p:nvSpPr>
        <p:spPr>
          <a:xfrm>
            <a:off x="825618" y="1727731"/>
            <a:ext cx="40206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Present in the 4th and 5th decades.</a:t>
            </a:r>
            <a:endParaRPr b="0" i="0" sz="1300" u="none" cap="none" strike="noStrike">
              <a:solidFill>
                <a:srgbClr val="000000"/>
              </a:solidFill>
              <a:latin typeface="Mada"/>
              <a:ea typeface="Mada"/>
              <a:cs typeface="Mada"/>
              <a:sym typeface="Mada"/>
            </a:endParaRPr>
          </a:p>
        </p:txBody>
      </p:sp>
      <p:sp>
        <p:nvSpPr>
          <p:cNvPr id="2294" name="Google Shape;2294;p80"/>
          <p:cNvSpPr txBox="1"/>
          <p:nvPr/>
        </p:nvSpPr>
        <p:spPr>
          <a:xfrm>
            <a:off x="837125" y="2060296"/>
            <a:ext cx="63438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They are found in the distal two thirds of the esophagus more than 80% of the time.</a:t>
            </a:r>
            <a:endParaRPr b="0" i="0" sz="1300" u="none" cap="none" strike="noStrike">
              <a:solidFill>
                <a:srgbClr val="000000"/>
              </a:solidFill>
              <a:latin typeface="Mada"/>
              <a:ea typeface="Mada"/>
              <a:cs typeface="Mada"/>
              <a:sym typeface="Mada"/>
            </a:endParaRPr>
          </a:p>
        </p:txBody>
      </p:sp>
      <p:sp>
        <p:nvSpPr>
          <p:cNvPr id="2295" name="Google Shape;2295;p80"/>
          <p:cNvSpPr txBox="1"/>
          <p:nvPr/>
        </p:nvSpPr>
        <p:spPr>
          <a:xfrm>
            <a:off x="837125" y="2380923"/>
            <a:ext cx="63438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They are usually solitary and remain intramural, causing symptoms as they enlarge.</a:t>
            </a:r>
            <a:endParaRPr b="0" i="0" sz="1300" u="none" cap="none" strike="noStrike">
              <a:solidFill>
                <a:srgbClr val="000000"/>
              </a:solidFill>
              <a:latin typeface="Mada"/>
              <a:ea typeface="Mada"/>
              <a:cs typeface="Mada"/>
              <a:sym typeface="Mada"/>
            </a:endParaRPr>
          </a:p>
        </p:txBody>
      </p:sp>
      <p:sp>
        <p:nvSpPr>
          <p:cNvPr id="2296" name="Google Shape;2296;p80"/>
          <p:cNvSpPr txBox="1"/>
          <p:nvPr/>
        </p:nvSpPr>
        <p:spPr>
          <a:xfrm>
            <a:off x="837125" y="2701596"/>
            <a:ext cx="63438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Recently, they have been classified as a gastrointestinal stromal tumor (GIST).</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p:txBody>
      </p:sp>
      <p:sp>
        <p:nvSpPr>
          <p:cNvPr id="2297" name="Google Shape;2297;p80"/>
          <p:cNvSpPr txBox="1"/>
          <p:nvPr/>
        </p:nvSpPr>
        <p:spPr>
          <a:xfrm>
            <a:off x="837124" y="3034117"/>
            <a:ext cx="65967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GIST are the most common mesenchymal tumors of the GIT and can be benign or malignant.</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p:txBody>
      </p:sp>
      <p:sp>
        <p:nvSpPr>
          <p:cNvPr id="2298" name="Google Shape;2298;p80"/>
          <p:cNvSpPr txBox="1"/>
          <p:nvPr/>
        </p:nvSpPr>
        <p:spPr>
          <a:xfrm>
            <a:off x="837125" y="3354725"/>
            <a:ext cx="63438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All leiomyomas are benign with malignant transformation being rare.</a:t>
            </a:r>
            <a:endParaRPr b="0" i="0" sz="1300" u="none" cap="none" strike="noStrike">
              <a:solidFill>
                <a:srgbClr val="000000"/>
              </a:solidFill>
              <a:latin typeface="Mada"/>
              <a:ea typeface="Mada"/>
              <a:cs typeface="Mada"/>
              <a:sym typeface="Mada"/>
            </a:endParaRPr>
          </a:p>
        </p:txBody>
      </p:sp>
      <p:sp>
        <p:nvSpPr>
          <p:cNvPr id="2299" name="Google Shape;2299;p80"/>
          <p:cNvSpPr txBox="1"/>
          <p:nvPr/>
        </p:nvSpPr>
        <p:spPr>
          <a:xfrm>
            <a:off x="837125" y="3675398"/>
            <a:ext cx="6343800" cy="32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Nearly all GIST tumors occur from mutations of the c-KIT oncogene, which codes for the expression of c-KIT (CD117). </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p:txBody>
      </p:sp>
      <p:grpSp>
        <p:nvGrpSpPr>
          <p:cNvPr id="2300" name="Google Shape;2300;p80"/>
          <p:cNvGrpSpPr/>
          <p:nvPr/>
        </p:nvGrpSpPr>
        <p:grpSpPr>
          <a:xfrm>
            <a:off x="534571" y="3782234"/>
            <a:ext cx="154226" cy="145088"/>
            <a:chOff x="-24328675" y="1971025"/>
            <a:chExt cx="282000" cy="295375"/>
          </a:xfrm>
        </p:grpSpPr>
        <p:sp>
          <p:nvSpPr>
            <p:cNvPr id="2301" name="Google Shape;2301;p80"/>
            <p:cNvSpPr/>
            <p:nvPr/>
          </p:nvSpPr>
          <p:spPr>
            <a:xfrm>
              <a:off x="-24217625" y="2092325"/>
              <a:ext cx="52025" cy="51200"/>
            </a:xfrm>
            <a:custGeom>
              <a:rect b="b" l="l" r="r" t="t"/>
              <a:pathLst>
                <a:path extrusionOk="0" h="2048" w="2081">
                  <a:moveTo>
                    <a:pt x="1009" y="693"/>
                  </a:moveTo>
                  <a:cubicBezTo>
                    <a:pt x="1230" y="693"/>
                    <a:pt x="1387" y="851"/>
                    <a:pt x="1387" y="1071"/>
                  </a:cubicBezTo>
                  <a:cubicBezTo>
                    <a:pt x="1387" y="1260"/>
                    <a:pt x="1230" y="1418"/>
                    <a:pt x="1009" y="1418"/>
                  </a:cubicBezTo>
                  <a:cubicBezTo>
                    <a:pt x="820" y="1418"/>
                    <a:pt x="663" y="1260"/>
                    <a:pt x="663" y="1071"/>
                  </a:cubicBezTo>
                  <a:cubicBezTo>
                    <a:pt x="663" y="851"/>
                    <a:pt x="820" y="693"/>
                    <a:pt x="1009" y="693"/>
                  </a:cubicBezTo>
                  <a:close/>
                  <a:moveTo>
                    <a:pt x="1009" y="0"/>
                  </a:moveTo>
                  <a:cubicBezTo>
                    <a:pt x="442" y="0"/>
                    <a:pt x="1" y="473"/>
                    <a:pt x="1" y="1008"/>
                  </a:cubicBezTo>
                  <a:cubicBezTo>
                    <a:pt x="1" y="1607"/>
                    <a:pt x="474" y="2048"/>
                    <a:pt x="1009" y="2048"/>
                  </a:cubicBezTo>
                  <a:cubicBezTo>
                    <a:pt x="1576" y="2048"/>
                    <a:pt x="2049" y="1575"/>
                    <a:pt x="2049" y="1008"/>
                  </a:cubicBezTo>
                  <a:cubicBezTo>
                    <a:pt x="2080" y="473"/>
                    <a:pt x="1608"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80"/>
            <p:cNvSpPr/>
            <p:nvPr/>
          </p:nvSpPr>
          <p:spPr>
            <a:xfrm>
              <a:off x="-24328675" y="1971025"/>
              <a:ext cx="282000" cy="295375"/>
            </a:xfrm>
            <a:custGeom>
              <a:rect b="b" l="l" r="r" t="t"/>
              <a:pathLst>
                <a:path extrusionOk="0" h="11815" w="11280">
                  <a:moveTo>
                    <a:pt x="2017" y="2080"/>
                  </a:moveTo>
                  <a:cubicBezTo>
                    <a:pt x="2206" y="2080"/>
                    <a:pt x="2364" y="2237"/>
                    <a:pt x="2364" y="2458"/>
                  </a:cubicBezTo>
                  <a:cubicBezTo>
                    <a:pt x="2364" y="2647"/>
                    <a:pt x="2206" y="2804"/>
                    <a:pt x="2017" y="2804"/>
                  </a:cubicBezTo>
                  <a:cubicBezTo>
                    <a:pt x="1797" y="2804"/>
                    <a:pt x="1639" y="2647"/>
                    <a:pt x="1639" y="2458"/>
                  </a:cubicBezTo>
                  <a:cubicBezTo>
                    <a:pt x="1639" y="2237"/>
                    <a:pt x="1797" y="2080"/>
                    <a:pt x="2017" y="2080"/>
                  </a:cubicBezTo>
                  <a:close/>
                  <a:moveTo>
                    <a:pt x="5451" y="662"/>
                  </a:moveTo>
                  <a:cubicBezTo>
                    <a:pt x="5861" y="662"/>
                    <a:pt x="6302" y="1198"/>
                    <a:pt x="6617" y="2080"/>
                  </a:cubicBezTo>
                  <a:cubicBezTo>
                    <a:pt x="6680" y="2237"/>
                    <a:pt x="6743" y="2458"/>
                    <a:pt x="6806" y="2647"/>
                  </a:cubicBezTo>
                  <a:cubicBezTo>
                    <a:pt x="6365" y="2804"/>
                    <a:pt x="5955" y="2962"/>
                    <a:pt x="5451" y="3151"/>
                  </a:cubicBezTo>
                  <a:cubicBezTo>
                    <a:pt x="5042" y="2962"/>
                    <a:pt x="4569" y="2773"/>
                    <a:pt x="4128" y="2647"/>
                  </a:cubicBezTo>
                  <a:cubicBezTo>
                    <a:pt x="4191" y="2458"/>
                    <a:pt x="4254" y="2237"/>
                    <a:pt x="4317" y="2080"/>
                  </a:cubicBezTo>
                  <a:cubicBezTo>
                    <a:pt x="4632" y="1229"/>
                    <a:pt x="5073" y="662"/>
                    <a:pt x="5451" y="662"/>
                  </a:cubicBezTo>
                  <a:close/>
                  <a:moveTo>
                    <a:pt x="3970" y="3308"/>
                  </a:moveTo>
                  <a:cubicBezTo>
                    <a:pt x="4191" y="3403"/>
                    <a:pt x="4411" y="3466"/>
                    <a:pt x="4632" y="3560"/>
                  </a:cubicBezTo>
                  <a:cubicBezTo>
                    <a:pt x="4506" y="3623"/>
                    <a:pt x="4380" y="3718"/>
                    <a:pt x="4254" y="3781"/>
                  </a:cubicBezTo>
                  <a:cubicBezTo>
                    <a:pt x="4128" y="3875"/>
                    <a:pt x="4002" y="3938"/>
                    <a:pt x="3844" y="4033"/>
                  </a:cubicBezTo>
                  <a:lnTo>
                    <a:pt x="3970" y="3308"/>
                  </a:lnTo>
                  <a:close/>
                  <a:moveTo>
                    <a:pt x="6963" y="3340"/>
                  </a:moveTo>
                  <a:lnTo>
                    <a:pt x="7089" y="4064"/>
                  </a:lnTo>
                  <a:cubicBezTo>
                    <a:pt x="6963" y="3970"/>
                    <a:pt x="6806" y="3907"/>
                    <a:pt x="6680" y="3812"/>
                  </a:cubicBezTo>
                  <a:cubicBezTo>
                    <a:pt x="6554" y="3718"/>
                    <a:pt x="6396" y="3655"/>
                    <a:pt x="6302" y="3592"/>
                  </a:cubicBezTo>
                  <a:cubicBezTo>
                    <a:pt x="6522" y="3497"/>
                    <a:pt x="6774" y="3403"/>
                    <a:pt x="6963" y="3340"/>
                  </a:cubicBezTo>
                  <a:close/>
                  <a:moveTo>
                    <a:pt x="10240" y="4285"/>
                  </a:moveTo>
                  <a:cubicBezTo>
                    <a:pt x="10271" y="4285"/>
                    <a:pt x="10366" y="4285"/>
                    <a:pt x="10397" y="4317"/>
                  </a:cubicBezTo>
                  <a:cubicBezTo>
                    <a:pt x="10460" y="4380"/>
                    <a:pt x="10523" y="4443"/>
                    <a:pt x="10555" y="4537"/>
                  </a:cubicBezTo>
                  <a:cubicBezTo>
                    <a:pt x="10586" y="4600"/>
                    <a:pt x="10555" y="4726"/>
                    <a:pt x="10492" y="4821"/>
                  </a:cubicBezTo>
                  <a:cubicBezTo>
                    <a:pt x="10452" y="4920"/>
                    <a:pt x="10336" y="4982"/>
                    <a:pt x="10225" y="4982"/>
                  </a:cubicBezTo>
                  <a:cubicBezTo>
                    <a:pt x="10160" y="4982"/>
                    <a:pt x="10097" y="4961"/>
                    <a:pt x="10051" y="4915"/>
                  </a:cubicBezTo>
                  <a:cubicBezTo>
                    <a:pt x="9956" y="4884"/>
                    <a:pt x="9925" y="4821"/>
                    <a:pt x="9893" y="4726"/>
                  </a:cubicBezTo>
                  <a:cubicBezTo>
                    <a:pt x="9830" y="4663"/>
                    <a:pt x="9893" y="4537"/>
                    <a:pt x="9925" y="4443"/>
                  </a:cubicBezTo>
                  <a:cubicBezTo>
                    <a:pt x="9988" y="4348"/>
                    <a:pt x="10114" y="4285"/>
                    <a:pt x="10240" y="4285"/>
                  </a:cubicBezTo>
                  <a:close/>
                  <a:moveTo>
                    <a:pt x="8922" y="2925"/>
                  </a:moveTo>
                  <a:cubicBezTo>
                    <a:pt x="9452" y="2925"/>
                    <a:pt x="9823" y="3054"/>
                    <a:pt x="9956" y="3277"/>
                  </a:cubicBezTo>
                  <a:cubicBezTo>
                    <a:pt x="9988" y="3340"/>
                    <a:pt x="10019" y="3466"/>
                    <a:pt x="10019" y="3592"/>
                  </a:cubicBezTo>
                  <a:cubicBezTo>
                    <a:pt x="9704" y="3623"/>
                    <a:pt x="9452" y="3812"/>
                    <a:pt x="9295" y="4096"/>
                  </a:cubicBezTo>
                  <a:cubicBezTo>
                    <a:pt x="9137" y="4317"/>
                    <a:pt x="9137" y="4600"/>
                    <a:pt x="9169" y="4884"/>
                  </a:cubicBezTo>
                  <a:cubicBezTo>
                    <a:pt x="9169" y="4978"/>
                    <a:pt x="9200" y="5010"/>
                    <a:pt x="9232" y="5041"/>
                  </a:cubicBezTo>
                  <a:cubicBezTo>
                    <a:pt x="9169" y="5167"/>
                    <a:pt x="9043" y="5293"/>
                    <a:pt x="8917" y="5388"/>
                  </a:cubicBezTo>
                  <a:cubicBezTo>
                    <a:pt x="8570" y="5073"/>
                    <a:pt x="8224" y="4821"/>
                    <a:pt x="7814" y="4537"/>
                  </a:cubicBezTo>
                  <a:cubicBezTo>
                    <a:pt x="7783" y="4033"/>
                    <a:pt x="7719" y="3560"/>
                    <a:pt x="7625" y="3119"/>
                  </a:cubicBezTo>
                  <a:cubicBezTo>
                    <a:pt x="7814" y="3088"/>
                    <a:pt x="8035" y="3025"/>
                    <a:pt x="8192" y="2993"/>
                  </a:cubicBezTo>
                  <a:cubicBezTo>
                    <a:pt x="8459" y="2947"/>
                    <a:pt x="8704" y="2925"/>
                    <a:pt x="8922" y="2925"/>
                  </a:cubicBezTo>
                  <a:close/>
                  <a:moveTo>
                    <a:pt x="2868" y="3088"/>
                  </a:moveTo>
                  <a:lnTo>
                    <a:pt x="3340" y="3182"/>
                  </a:lnTo>
                  <a:cubicBezTo>
                    <a:pt x="3246" y="3623"/>
                    <a:pt x="3183" y="4096"/>
                    <a:pt x="3151" y="4600"/>
                  </a:cubicBezTo>
                  <a:cubicBezTo>
                    <a:pt x="2742" y="4884"/>
                    <a:pt x="2364" y="5199"/>
                    <a:pt x="2049" y="5482"/>
                  </a:cubicBezTo>
                  <a:cubicBezTo>
                    <a:pt x="1891" y="5325"/>
                    <a:pt x="1765" y="5199"/>
                    <a:pt x="1639" y="5041"/>
                  </a:cubicBezTo>
                  <a:cubicBezTo>
                    <a:pt x="1009" y="4253"/>
                    <a:pt x="788" y="3623"/>
                    <a:pt x="977" y="3308"/>
                  </a:cubicBezTo>
                  <a:cubicBezTo>
                    <a:pt x="1009" y="3245"/>
                    <a:pt x="1103" y="3151"/>
                    <a:pt x="1198" y="3119"/>
                  </a:cubicBezTo>
                  <a:cubicBezTo>
                    <a:pt x="1419" y="3340"/>
                    <a:pt x="1671" y="3497"/>
                    <a:pt x="1986" y="3497"/>
                  </a:cubicBezTo>
                  <a:cubicBezTo>
                    <a:pt x="2364" y="3497"/>
                    <a:pt x="2679" y="3308"/>
                    <a:pt x="2868" y="3088"/>
                  </a:cubicBezTo>
                  <a:close/>
                  <a:moveTo>
                    <a:pt x="3057" y="5451"/>
                  </a:moveTo>
                  <a:lnTo>
                    <a:pt x="3057" y="5923"/>
                  </a:lnTo>
                  <a:lnTo>
                    <a:pt x="3057" y="6364"/>
                  </a:lnTo>
                  <a:cubicBezTo>
                    <a:pt x="2868" y="6207"/>
                    <a:pt x="2679" y="6049"/>
                    <a:pt x="2521" y="5923"/>
                  </a:cubicBezTo>
                  <a:cubicBezTo>
                    <a:pt x="2679" y="5766"/>
                    <a:pt x="2868" y="5577"/>
                    <a:pt x="3057" y="5451"/>
                  </a:cubicBezTo>
                  <a:close/>
                  <a:moveTo>
                    <a:pt x="7909" y="5451"/>
                  </a:moveTo>
                  <a:cubicBezTo>
                    <a:pt x="8098" y="5577"/>
                    <a:pt x="8318" y="5766"/>
                    <a:pt x="8476" y="5923"/>
                  </a:cubicBezTo>
                  <a:cubicBezTo>
                    <a:pt x="8318" y="6081"/>
                    <a:pt x="8098" y="6238"/>
                    <a:pt x="7909" y="6364"/>
                  </a:cubicBezTo>
                  <a:lnTo>
                    <a:pt x="7909" y="5923"/>
                  </a:lnTo>
                  <a:lnTo>
                    <a:pt x="7909" y="5451"/>
                  </a:lnTo>
                  <a:close/>
                  <a:moveTo>
                    <a:pt x="5483" y="3938"/>
                  </a:moveTo>
                  <a:cubicBezTo>
                    <a:pt x="5735" y="4096"/>
                    <a:pt x="6050" y="4253"/>
                    <a:pt x="6333" y="4411"/>
                  </a:cubicBezTo>
                  <a:cubicBezTo>
                    <a:pt x="6617" y="4569"/>
                    <a:pt x="6900" y="4758"/>
                    <a:pt x="7152" y="4915"/>
                  </a:cubicBezTo>
                  <a:cubicBezTo>
                    <a:pt x="7184" y="5230"/>
                    <a:pt x="7184" y="5545"/>
                    <a:pt x="7184" y="5923"/>
                  </a:cubicBezTo>
                  <a:cubicBezTo>
                    <a:pt x="7184" y="6238"/>
                    <a:pt x="7184" y="6585"/>
                    <a:pt x="7152" y="6900"/>
                  </a:cubicBezTo>
                  <a:cubicBezTo>
                    <a:pt x="6932" y="7057"/>
                    <a:pt x="6648" y="7246"/>
                    <a:pt x="6333" y="7404"/>
                  </a:cubicBezTo>
                  <a:cubicBezTo>
                    <a:pt x="6050" y="7562"/>
                    <a:pt x="5735" y="7719"/>
                    <a:pt x="5483" y="7877"/>
                  </a:cubicBezTo>
                  <a:cubicBezTo>
                    <a:pt x="5199" y="7719"/>
                    <a:pt x="4884" y="7562"/>
                    <a:pt x="4601" y="7404"/>
                  </a:cubicBezTo>
                  <a:cubicBezTo>
                    <a:pt x="4317" y="7246"/>
                    <a:pt x="4065" y="7057"/>
                    <a:pt x="3781" y="6900"/>
                  </a:cubicBezTo>
                  <a:cubicBezTo>
                    <a:pt x="3750" y="6585"/>
                    <a:pt x="3750" y="6238"/>
                    <a:pt x="3750" y="5923"/>
                  </a:cubicBezTo>
                  <a:cubicBezTo>
                    <a:pt x="3750" y="5577"/>
                    <a:pt x="3750" y="5230"/>
                    <a:pt x="3781" y="4915"/>
                  </a:cubicBezTo>
                  <a:cubicBezTo>
                    <a:pt x="4065" y="4726"/>
                    <a:pt x="4317" y="4569"/>
                    <a:pt x="4601" y="4411"/>
                  </a:cubicBezTo>
                  <a:cubicBezTo>
                    <a:pt x="4884" y="4253"/>
                    <a:pt x="5199" y="4096"/>
                    <a:pt x="5483" y="3938"/>
                  </a:cubicBezTo>
                  <a:close/>
                  <a:moveTo>
                    <a:pt x="3876" y="7751"/>
                  </a:moveTo>
                  <a:cubicBezTo>
                    <a:pt x="4002" y="7845"/>
                    <a:pt x="4159" y="7908"/>
                    <a:pt x="4285" y="8003"/>
                  </a:cubicBezTo>
                  <a:cubicBezTo>
                    <a:pt x="4411" y="8066"/>
                    <a:pt x="4506" y="8160"/>
                    <a:pt x="4664" y="8223"/>
                  </a:cubicBezTo>
                  <a:cubicBezTo>
                    <a:pt x="4443" y="8318"/>
                    <a:pt x="4191" y="8444"/>
                    <a:pt x="4002" y="8475"/>
                  </a:cubicBezTo>
                  <a:lnTo>
                    <a:pt x="3876" y="7751"/>
                  </a:lnTo>
                  <a:close/>
                  <a:moveTo>
                    <a:pt x="7089" y="7751"/>
                  </a:moveTo>
                  <a:lnTo>
                    <a:pt x="6963" y="8475"/>
                  </a:lnTo>
                  <a:cubicBezTo>
                    <a:pt x="6711" y="8381"/>
                    <a:pt x="6522" y="8318"/>
                    <a:pt x="6302" y="8223"/>
                  </a:cubicBezTo>
                  <a:cubicBezTo>
                    <a:pt x="6396" y="8160"/>
                    <a:pt x="6554" y="8066"/>
                    <a:pt x="6680" y="8003"/>
                  </a:cubicBezTo>
                  <a:cubicBezTo>
                    <a:pt x="6806" y="7908"/>
                    <a:pt x="6963" y="7845"/>
                    <a:pt x="7089" y="7751"/>
                  </a:cubicBezTo>
                  <a:close/>
                  <a:moveTo>
                    <a:pt x="1986" y="6396"/>
                  </a:moveTo>
                  <a:cubicBezTo>
                    <a:pt x="2364" y="6711"/>
                    <a:pt x="2710" y="6963"/>
                    <a:pt x="3088" y="7278"/>
                  </a:cubicBezTo>
                  <a:cubicBezTo>
                    <a:pt x="3151" y="7814"/>
                    <a:pt x="3214" y="8286"/>
                    <a:pt x="3309" y="8696"/>
                  </a:cubicBezTo>
                  <a:cubicBezTo>
                    <a:pt x="3088" y="8727"/>
                    <a:pt x="2931" y="8790"/>
                    <a:pt x="2742" y="8790"/>
                  </a:cubicBezTo>
                  <a:cubicBezTo>
                    <a:pt x="2475" y="8836"/>
                    <a:pt x="2230" y="8858"/>
                    <a:pt x="2011" y="8858"/>
                  </a:cubicBezTo>
                  <a:cubicBezTo>
                    <a:pt x="1482" y="8858"/>
                    <a:pt x="1111" y="8730"/>
                    <a:pt x="977" y="8507"/>
                  </a:cubicBezTo>
                  <a:cubicBezTo>
                    <a:pt x="788" y="8160"/>
                    <a:pt x="1009" y="7530"/>
                    <a:pt x="1608" y="6805"/>
                  </a:cubicBezTo>
                  <a:cubicBezTo>
                    <a:pt x="1734" y="6648"/>
                    <a:pt x="1828" y="6553"/>
                    <a:pt x="1986" y="6396"/>
                  </a:cubicBezTo>
                  <a:close/>
                  <a:moveTo>
                    <a:pt x="8980" y="6364"/>
                  </a:moveTo>
                  <a:cubicBezTo>
                    <a:pt x="9137" y="6553"/>
                    <a:pt x="9232" y="6648"/>
                    <a:pt x="9358" y="6805"/>
                  </a:cubicBezTo>
                  <a:cubicBezTo>
                    <a:pt x="9956" y="7530"/>
                    <a:pt x="10177" y="8160"/>
                    <a:pt x="9988" y="8507"/>
                  </a:cubicBezTo>
                  <a:cubicBezTo>
                    <a:pt x="9858" y="8745"/>
                    <a:pt x="9505" y="8864"/>
                    <a:pt x="9000" y="8864"/>
                  </a:cubicBezTo>
                  <a:cubicBezTo>
                    <a:pt x="8770" y="8864"/>
                    <a:pt x="8509" y="8839"/>
                    <a:pt x="8224" y="8790"/>
                  </a:cubicBezTo>
                  <a:cubicBezTo>
                    <a:pt x="8035" y="8727"/>
                    <a:pt x="7877" y="8696"/>
                    <a:pt x="7656" y="8664"/>
                  </a:cubicBezTo>
                  <a:cubicBezTo>
                    <a:pt x="7751" y="8223"/>
                    <a:pt x="7814" y="7751"/>
                    <a:pt x="7877" y="7246"/>
                  </a:cubicBezTo>
                  <a:cubicBezTo>
                    <a:pt x="8255" y="6963"/>
                    <a:pt x="8665" y="6648"/>
                    <a:pt x="8980" y="6364"/>
                  </a:cubicBezTo>
                  <a:close/>
                  <a:moveTo>
                    <a:pt x="4159" y="10334"/>
                  </a:moveTo>
                  <a:cubicBezTo>
                    <a:pt x="4285" y="10334"/>
                    <a:pt x="4411" y="10397"/>
                    <a:pt x="4474" y="10491"/>
                  </a:cubicBezTo>
                  <a:cubicBezTo>
                    <a:pt x="4537" y="10554"/>
                    <a:pt x="4537" y="10649"/>
                    <a:pt x="4537" y="10743"/>
                  </a:cubicBezTo>
                  <a:cubicBezTo>
                    <a:pt x="4474" y="10838"/>
                    <a:pt x="4443" y="10901"/>
                    <a:pt x="4380" y="10964"/>
                  </a:cubicBezTo>
                  <a:cubicBezTo>
                    <a:pt x="4319" y="10994"/>
                    <a:pt x="4259" y="11008"/>
                    <a:pt x="4200" y="11008"/>
                  </a:cubicBezTo>
                  <a:cubicBezTo>
                    <a:pt x="4076" y="11008"/>
                    <a:pt x="3962" y="10945"/>
                    <a:pt x="3876" y="10838"/>
                  </a:cubicBezTo>
                  <a:cubicBezTo>
                    <a:pt x="3844" y="10743"/>
                    <a:pt x="3844" y="10680"/>
                    <a:pt x="3844" y="10554"/>
                  </a:cubicBezTo>
                  <a:cubicBezTo>
                    <a:pt x="3876" y="10491"/>
                    <a:pt x="3939" y="10397"/>
                    <a:pt x="4002" y="10365"/>
                  </a:cubicBezTo>
                  <a:cubicBezTo>
                    <a:pt x="4033" y="10334"/>
                    <a:pt x="4128" y="10334"/>
                    <a:pt x="4159" y="10334"/>
                  </a:cubicBezTo>
                  <a:close/>
                  <a:moveTo>
                    <a:pt x="5420" y="8664"/>
                  </a:moveTo>
                  <a:cubicBezTo>
                    <a:pt x="5861" y="8853"/>
                    <a:pt x="6333" y="9042"/>
                    <a:pt x="6774" y="9168"/>
                  </a:cubicBezTo>
                  <a:cubicBezTo>
                    <a:pt x="6774" y="9326"/>
                    <a:pt x="6680" y="9515"/>
                    <a:pt x="6617" y="9735"/>
                  </a:cubicBezTo>
                  <a:cubicBezTo>
                    <a:pt x="6302" y="10586"/>
                    <a:pt x="5861" y="11153"/>
                    <a:pt x="5451" y="11153"/>
                  </a:cubicBezTo>
                  <a:cubicBezTo>
                    <a:pt x="5388" y="11153"/>
                    <a:pt x="5262" y="11090"/>
                    <a:pt x="5136" y="11059"/>
                  </a:cubicBezTo>
                  <a:cubicBezTo>
                    <a:pt x="5136" y="11027"/>
                    <a:pt x="5199" y="10996"/>
                    <a:pt x="5199" y="10933"/>
                  </a:cubicBezTo>
                  <a:cubicBezTo>
                    <a:pt x="5262" y="10680"/>
                    <a:pt x="5231" y="10397"/>
                    <a:pt x="5073" y="10145"/>
                  </a:cubicBezTo>
                  <a:cubicBezTo>
                    <a:pt x="4916" y="9830"/>
                    <a:pt x="4601" y="9704"/>
                    <a:pt x="4254" y="9641"/>
                  </a:cubicBezTo>
                  <a:cubicBezTo>
                    <a:pt x="4191" y="9483"/>
                    <a:pt x="4128" y="9326"/>
                    <a:pt x="4096" y="9168"/>
                  </a:cubicBezTo>
                  <a:cubicBezTo>
                    <a:pt x="4506" y="9011"/>
                    <a:pt x="4947" y="8853"/>
                    <a:pt x="5420" y="8664"/>
                  </a:cubicBezTo>
                  <a:close/>
                  <a:moveTo>
                    <a:pt x="5420" y="0"/>
                  </a:moveTo>
                  <a:cubicBezTo>
                    <a:pt x="4727" y="0"/>
                    <a:pt x="4096" y="662"/>
                    <a:pt x="3624" y="1859"/>
                  </a:cubicBezTo>
                  <a:cubicBezTo>
                    <a:pt x="3529" y="2048"/>
                    <a:pt x="3498" y="2237"/>
                    <a:pt x="3403" y="2458"/>
                  </a:cubicBezTo>
                  <a:cubicBezTo>
                    <a:pt x="3246" y="2395"/>
                    <a:pt x="3151" y="2363"/>
                    <a:pt x="2994" y="2363"/>
                  </a:cubicBezTo>
                  <a:cubicBezTo>
                    <a:pt x="2962" y="1828"/>
                    <a:pt x="2521" y="1418"/>
                    <a:pt x="1954" y="1418"/>
                  </a:cubicBezTo>
                  <a:cubicBezTo>
                    <a:pt x="1387" y="1418"/>
                    <a:pt x="946" y="1891"/>
                    <a:pt x="946" y="2426"/>
                  </a:cubicBezTo>
                  <a:cubicBezTo>
                    <a:pt x="662" y="2552"/>
                    <a:pt x="473" y="2710"/>
                    <a:pt x="347" y="2962"/>
                  </a:cubicBezTo>
                  <a:cubicBezTo>
                    <a:pt x="1" y="3592"/>
                    <a:pt x="221" y="4443"/>
                    <a:pt x="1072" y="5419"/>
                  </a:cubicBezTo>
                  <a:cubicBezTo>
                    <a:pt x="1166" y="5577"/>
                    <a:pt x="1324" y="5766"/>
                    <a:pt x="1482" y="5892"/>
                  </a:cubicBezTo>
                  <a:cubicBezTo>
                    <a:pt x="1324" y="6049"/>
                    <a:pt x="1229" y="6207"/>
                    <a:pt x="1072" y="6364"/>
                  </a:cubicBezTo>
                  <a:cubicBezTo>
                    <a:pt x="221" y="7372"/>
                    <a:pt x="1" y="8223"/>
                    <a:pt x="347" y="8853"/>
                  </a:cubicBezTo>
                  <a:cubicBezTo>
                    <a:pt x="631" y="9326"/>
                    <a:pt x="1166" y="9578"/>
                    <a:pt x="2017" y="9578"/>
                  </a:cubicBezTo>
                  <a:cubicBezTo>
                    <a:pt x="2269" y="9578"/>
                    <a:pt x="2553" y="9515"/>
                    <a:pt x="2868" y="9483"/>
                  </a:cubicBezTo>
                  <a:lnTo>
                    <a:pt x="3466" y="9357"/>
                  </a:lnTo>
                  <a:cubicBezTo>
                    <a:pt x="3498" y="9515"/>
                    <a:pt x="3529" y="9704"/>
                    <a:pt x="3624" y="9798"/>
                  </a:cubicBezTo>
                  <a:cubicBezTo>
                    <a:pt x="3403" y="9956"/>
                    <a:pt x="3246" y="10145"/>
                    <a:pt x="3183" y="10397"/>
                  </a:cubicBezTo>
                  <a:cubicBezTo>
                    <a:pt x="3120" y="10680"/>
                    <a:pt x="3151" y="10933"/>
                    <a:pt x="3309" y="11185"/>
                  </a:cubicBezTo>
                  <a:cubicBezTo>
                    <a:pt x="3498" y="11500"/>
                    <a:pt x="3844" y="11689"/>
                    <a:pt x="4222" y="11689"/>
                  </a:cubicBezTo>
                  <a:cubicBezTo>
                    <a:pt x="4380" y="11689"/>
                    <a:pt x="4569" y="11657"/>
                    <a:pt x="4727" y="11531"/>
                  </a:cubicBezTo>
                  <a:cubicBezTo>
                    <a:pt x="4947" y="11689"/>
                    <a:pt x="5199" y="11815"/>
                    <a:pt x="5483" y="11815"/>
                  </a:cubicBezTo>
                  <a:cubicBezTo>
                    <a:pt x="6176" y="11815"/>
                    <a:pt x="6806" y="11153"/>
                    <a:pt x="7278" y="9956"/>
                  </a:cubicBezTo>
                  <a:cubicBezTo>
                    <a:pt x="7373" y="9767"/>
                    <a:pt x="7404" y="9578"/>
                    <a:pt x="7467" y="9357"/>
                  </a:cubicBezTo>
                  <a:cubicBezTo>
                    <a:pt x="7688" y="9420"/>
                    <a:pt x="7909" y="9452"/>
                    <a:pt x="8098" y="9483"/>
                  </a:cubicBezTo>
                  <a:cubicBezTo>
                    <a:pt x="8413" y="9515"/>
                    <a:pt x="8696" y="9578"/>
                    <a:pt x="8980" y="9578"/>
                  </a:cubicBezTo>
                  <a:cubicBezTo>
                    <a:pt x="9767" y="9578"/>
                    <a:pt x="10366" y="9326"/>
                    <a:pt x="10618" y="8853"/>
                  </a:cubicBezTo>
                  <a:cubicBezTo>
                    <a:pt x="10996" y="8223"/>
                    <a:pt x="10744" y="7372"/>
                    <a:pt x="9925" y="6364"/>
                  </a:cubicBezTo>
                  <a:cubicBezTo>
                    <a:pt x="9799" y="6207"/>
                    <a:pt x="9641" y="6049"/>
                    <a:pt x="9484" y="5892"/>
                  </a:cubicBezTo>
                  <a:cubicBezTo>
                    <a:pt x="9610" y="5797"/>
                    <a:pt x="9673" y="5671"/>
                    <a:pt x="9799" y="5577"/>
                  </a:cubicBezTo>
                  <a:cubicBezTo>
                    <a:pt x="9956" y="5671"/>
                    <a:pt x="10114" y="5703"/>
                    <a:pt x="10240" y="5703"/>
                  </a:cubicBezTo>
                  <a:cubicBezTo>
                    <a:pt x="10586" y="5703"/>
                    <a:pt x="10933" y="5514"/>
                    <a:pt x="11154" y="5199"/>
                  </a:cubicBezTo>
                  <a:cubicBezTo>
                    <a:pt x="11248" y="4915"/>
                    <a:pt x="11280" y="4663"/>
                    <a:pt x="11217" y="4380"/>
                  </a:cubicBezTo>
                  <a:cubicBezTo>
                    <a:pt x="11122" y="4096"/>
                    <a:pt x="10965" y="3875"/>
                    <a:pt x="10744" y="3749"/>
                  </a:cubicBezTo>
                  <a:cubicBezTo>
                    <a:pt x="10775" y="3466"/>
                    <a:pt x="10712" y="3182"/>
                    <a:pt x="10586" y="2962"/>
                  </a:cubicBezTo>
                  <a:cubicBezTo>
                    <a:pt x="10325" y="2486"/>
                    <a:pt x="9740" y="2262"/>
                    <a:pt x="8927" y="2262"/>
                  </a:cubicBezTo>
                  <a:cubicBezTo>
                    <a:pt x="8663" y="2262"/>
                    <a:pt x="8375" y="2285"/>
                    <a:pt x="8066" y="2332"/>
                  </a:cubicBezTo>
                  <a:cubicBezTo>
                    <a:pt x="7877" y="2363"/>
                    <a:pt x="7656" y="2395"/>
                    <a:pt x="7436" y="2458"/>
                  </a:cubicBezTo>
                  <a:cubicBezTo>
                    <a:pt x="7341" y="2237"/>
                    <a:pt x="7310" y="2017"/>
                    <a:pt x="7247" y="1859"/>
                  </a:cubicBezTo>
                  <a:cubicBezTo>
                    <a:pt x="6806" y="630"/>
                    <a:pt x="6144" y="0"/>
                    <a:pt x="5420"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cxnSp>
        <p:nvCxnSpPr>
          <p:cNvPr id="2303" name="Google Shape;2303;p80"/>
          <p:cNvCxnSpPr/>
          <p:nvPr/>
        </p:nvCxnSpPr>
        <p:spPr>
          <a:xfrm>
            <a:off x="2762657" y="830000"/>
            <a:ext cx="2056500" cy="0"/>
          </a:xfrm>
          <a:prstGeom prst="straightConnector1">
            <a:avLst/>
          </a:prstGeom>
          <a:noFill/>
          <a:ln cap="flat" cmpd="sng" w="19050">
            <a:solidFill>
              <a:srgbClr val="83C5BE"/>
            </a:solidFill>
            <a:prstDash val="solid"/>
            <a:round/>
            <a:headEnd len="med" w="med" type="oval"/>
            <a:tailEnd len="med" w="med" type="oval"/>
          </a:ln>
        </p:spPr>
      </p:cxnSp>
      <p:sp>
        <p:nvSpPr>
          <p:cNvPr id="2304" name="Google Shape;2304;p80"/>
          <p:cNvSpPr/>
          <p:nvPr/>
        </p:nvSpPr>
        <p:spPr>
          <a:xfrm>
            <a:off x="103900" y="5204475"/>
            <a:ext cx="2298000" cy="54420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80"/>
          <p:cNvSpPr/>
          <p:nvPr/>
        </p:nvSpPr>
        <p:spPr>
          <a:xfrm>
            <a:off x="2636900" y="5204475"/>
            <a:ext cx="2298000" cy="54420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80"/>
          <p:cNvSpPr/>
          <p:nvPr/>
        </p:nvSpPr>
        <p:spPr>
          <a:xfrm>
            <a:off x="5179900" y="5204475"/>
            <a:ext cx="2298000" cy="54420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80"/>
          <p:cNvSpPr/>
          <p:nvPr/>
        </p:nvSpPr>
        <p:spPr>
          <a:xfrm flipH="1">
            <a:off x="615878" y="4736328"/>
            <a:ext cx="1101819" cy="81023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80"/>
          <p:cNvSpPr txBox="1"/>
          <p:nvPr/>
        </p:nvSpPr>
        <p:spPr>
          <a:xfrm>
            <a:off x="2805200" y="5813313"/>
            <a:ext cx="1966200" cy="1243200"/>
          </a:xfrm>
          <a:prstGeom prst="rect">
            <a:avLst/>
          </a:prstGeom>
          <a:noFill/>
          <a:ln>
            <a:noFill/>
          </a:ln>
        </p:spPr>
        <p:txBody>
          <a:bodyPr anchorCtr="0" anchor="t" bIns="0" lIns="0" spcFirstLastPara="1" rIns="0" wrap="square" tIns="6025">
            <a:noAutofit/>
          </a:bodyPr>
          <a:lstStyle/>
          <a:p>
            <a:pPr indent="-211199" lvl="0" marL="269999" rtl="0" algn="l">
              <a:spcBef>
                <a:spcPts val="0"/>
              </a:spcBef>
              <a:spcAft>
                <a:spcPts val="0"/>
              </a:spcAft>
              <a:buClr>
                <a:srgbClr val="0C0C0C"/>
              </a:buClr>
              <a:buSzPts val="1200"/>
              <a:buFont typeface="Mada"/>
              <a:buChar char="●"/>
            </a:pPr>
            <a:r>
              <a:rPr lang="en-GB" sz="1200">
                <a:solidFill>
                  <a:schemeClr val="dk1"/>
                </a:solidFill>
                <a:latin typeface="Mada"/>
                <a:ea typeface="Mada"/>
                <a:cs typeface="Mada"/>
                <a:sym typeface="Mada"/>
              </a:rPr>
              <a:t>During endoscopy, extrinsic compression is seen, and the overlying mucosa is noted to be intact</a:t>
            </a:r>
            <a:endParaRPr sz="1200">
              <a:solidFill>
                <a:schemeClr val="dk1"/>
              </a:solidFill>
              <a:latin typeface="Mada"/>
              <a:ea typeface="Mada"/>
              <a:cs typeface="Mada"/>
              <a:sym typeface="Mada"/>
            </a:endParaRPr>
          </a:p>
          <a:p>
            <a:pPr indent="-211199" lvl="0" marL="269999" rtl="0" algn="l">
              <a:spcBef>
                <a:spcPts val="0"/>
              </a:spcBef>
              <a:spcAft>
                <a:spcPts val="0"/>
              </a:spcAft>
              <a:buClr>
                <a:srgbClr val="0C0C0C"/>
              </a:buClr>
              <a:buSzPts val="1200"/>
              <a:buFont typeface="Mada"/>
              <a:buChar char="●"/>
            </a:pPr>
            <a:r>
              <a:rPr lang="en-GB" sz="1200">
                <a:solidFill>
                  <a:schemeClr val="dk1"/>
                </a:solidFill>
                <a:latin typeface="Mada"/>
                <a:ea typeface="Mada"/>
                <a:cs typeface="Mada"/>
                <a:sym typeface="Mada"/>
              </a:rPr>
              <a:t>Diagnosis also can be made by an endoscopic ultrasound (EUS), which will demonstrate a hypoechoic mass in the submucosa or muscularis propria</a:t>
            </a:r>
            <a:endParaRPr sz="1200">
              <a:solidFill>
                <a:schemeClr val="dk1"/>
              </a:solidFill>
              <a:latin typeface="Mada"/>
              <a:ea typeface="Mada"/>
              <a:cs typeface="Mada"/>
              <a:sym typeface="Mada"/>
            </a:endParaRPr>
          </a:p>
          <a:p>
            <a:pPr indent="-211199" lvl="0" marL="269999" rtl="0" algn="l">
              <a:spcBef>
                <a:spcPts val="0"/>
              </a:spcBef>
              <a:spcAft>
                <a:spcPts val="0"/>
              </a:spcAft>
              <a:buClr>
                <a:srgbClr val="0C0C0C"/>
              </a:buClr>
              <a:buSzPts val="1200"/>
              <a:buFont typeface="Mada"/>
              <a:buChar char="●"/>
            </a:pPr>
            <a:r>
              <a:rPr lang="en-GB" sz="1200">
                <a:solidFill>
                  <a:srgbClr val="0C0C0C"/>
                </a:solidFill>
                <a:latin typeface="Mada"/>
                <a:ea typeface="Mada"/>
                <a:cs typeface="Mada"/>
                <a:sym typeface="Mada"/>
              </a:rPr>
              <a:t>A chest radiograph is NOT usually helpful to diagnose leiomyomas, but on barium esophagram, a leiomyoma has a characteristic appearance.</a:t>
            </a:r>
            <a:endParaRPr>
              <a:latin typeface="Mada"/>
              <a:ea typeface="Mada"/>
              <a:cs typeface="Mada"/>
              <a:sym typeface="Mada"/>
            </a:endParaRPr>
          </a:p>
        </p:txBody>
      </p:sp>
      <p:sp>
        <p:nvSpPr>
          <p:cNvPr id="2309" name="Google Shape;2309;p80"/>
          <p:cNvSpPr/>
          <p:nvPr/>
        </p:nvSpPr>
        <p:spPr>
          <a:xfrm flipH="1">
            <a:off x="3221788" y="4737831"/>
            <a:ext cx="1128199" cy="807230"/>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80"/>
          <p:cNvSpPr/>
          <p:nvPr/>
        </p:nvSpPr>
        <p:spPr>
          <a:xfrm flipH="1">
            <a:off x="5701678" y="4736328"/>
            <a:ext cx="1101819" cy="81023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6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80"/>
          <p:cNvSpPr txBox="1"/>
          <p:nvPr/>
        </p:nvSpPr>
        <p:spPr>
          <a:xfrm>
            <a:off x="197450" y="5948800"/>
            <a:ext cx="1847700" cy="1597200"/>
          </a:xfrm>
          <a:prstGeom prst="rect">
            <a:avLst/>
          </a:prstGeom>
          <a:noFill/>
          <a:ln>
            <a:noFill/>
          </a:ln>
        </p:spPr>
        <p:txBody>
          <a:bodyPr anchorCtr="0" anchor="t" bIns="0" lIns="0" spcFirstLastPara="1" rIns="0" wrap="square" tIns="6025">
            <a:noAutofit/>
          </a:bodyPr>
          <a:lstStyle/>
          <a:p>
            <a:pPr indent="-211199"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Many leiomyomas are asymptomatic.</a:t>
            </a:r>
            <a:endParaRPr sz="1200">
              <a:solidFill>
                <a:schemeClr val="dk1"/>
              </a:solidFill>
              <a:latin typeface="Mada"/>
              <a:ea typeface="Mada"/>
              <a:cs typeface="Mada"/>
              <a:sym typeface="Mada"/>
            </a:endParaRPr>
          </a:p>
          <a:p>
            <a:pPr indent="-217549" lvl="0" marL="269999" rtl="0" algn="l">
              <a:spcBef>
                <a:spcPts val="0"/>
              </a:spcBef>
              <a:spcAft>
                <a:spcPts val="0"/>
              </a:spcAft>
              <a:buClr>
                <a:schemeClr val="dk1"/>
              </a:buClr>
              <a:buSzPts val="1300"/>
              <a:buFont typeface="Mada"/>
              <a:buChar char="●"/>
            </a:pPr>
            <a:r>
              <a:rPr b="1" lang="en-GB" sz="1200">
                <a:solidFill>
                  <a:schemeClr val="dk1"/>
                </a:solidFill>
                <a:latin typeface="Mada"/>
                <a:ea typeface="Mada"/>
                <a:cs typeface="Mada"/>
                <a:sym typeface="Mada"/>
              </a:rPr>
              <a:t>Dysphagia</a:t>
            </a:r>
            <a:r>
              <a:rPr lang="en-GB" sz="1200">
                <a:solidFill>
                  <a:schemeClr val="dk1"/>
                </a:solidFill>
                <a:latin typeface="Mada"/>
                <a:ea typeface="Mada"/>
                <a:cs typeface="Mada"/>
                <a:sym typeface="Mada"/>
              </a:rPr>
              <a:t> and </a:t>
            </a:r>
            <a:r>
              <a:rPr b="1" lang="en-GB" sz="1200">
                <a:solidFill>
                  <a:schemeClr val="dk1"/>
                </a:solidFill>
                <a:latin typeface="Mada"/>
                <a:ea typeface="Mada"/>
                <a:cs typeface="Mada"/>
                <a:sym typeface="Mada"/>
              </a:rPr>
              <a:t>pain</a:t>
            </a:r>
            <a:r>
              <a:rPr lang="en-GB" sz="1200">
                <a:solidFill>
                  <a:schemeClr val="dk1"/>
                </a:solidFill>
                <a:latin typeface="Mada"/>
                <a:ea typeface="Mada"/>
                <a:cs typeface="Mada"/>
                <a:sym typeface="Mada"/>
              </a:rPr>
              <a:t> are the most common symptoms and can result from even the smallest tumors.  </a:t>
            </a:r>
            <a:endParaRPr>
              <a:latin typeface="Mada"/>
              <a:ea typeface="Mada"/>
              <a:cs typeface="Mada"/>
              <a:sym typeface="Mada"/>
            </a:endParaRPr>
          </a:p>
        </p:txBody>
      </p:sp>
      <p:sp>
        <p:nvSpPr>
          <p:cNvPr id="2312" name="Google Shape;2312;p80"/>
          <p:cNvSpPr txBox="1"/>
          <p:nvPr/>
        </p:nvSpPr>
        <p:spPr>
          <a:xfrm>
            <a:off x="5226650" y="5872600"/>
            <a:ext cx="2146800" cy="1243200"/>
          </a:xfrm>
          <a:prstGeom prst="rect">
            <a:avLst/>
          </a:prstGeom>
          <a:noFill/>
          <a:ln>
            <a:noFill/>
          </a:ln>
        </p:spPr>
        <p:txBody>
          <a:bodyPr anchorCtr="0" anchor="t" bIns="0" lIns="0" spcFirstLastPara="1" rIns="0" wrap="square" tIns="6025">
            <a:noAutofit/>
          </a:bodyPr>
          <a:lstStyle/>
          <a:p>
            <a:pPr indent="-211199"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Leiomyomas are slow-growing tumors with rare malignant potential that will continue to grow and become progressively symptomatic with time.</a:t>
            </a:r>
            <a:endParaRPr sz="1200">
              <a:solidFill>
                <a:schemeClr val="dk1"/>
              </a:solidFill>
              <a:latin typeface="Mada"/>
              <a:ea typeface="Mada"/>
              <a:cs typeface="Mada"/>
              <a:sym typeface="Mada"/>
            </a:endParaRPr>
          </a:p>
          <a:p>
            <a:pPr indent="-211199"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Although observation is acceptable in patients with small (&lt;2 cm) </a:t>
            </a:r>
            <a:endParaRPr sz="1200">
              <a:solidFill>
                <a:schemeClr val="dk1"/>
              </a:solidFill>
              <a:latin typeface="Mada"/>
              <a:ea typeface="Mada"/>
              <a:cs typeface="Mada"/>
              <a:sym typeface="Mada"/>
            </a:endParaRPr>
          </a:p>
          <a:p>
            <a:pPr indent="-211199"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asymptomatic tumors or other significant comorbid conditions, in most patients, surgical resection is advocated.</a:t>
            </a:r>
            <a:endParaRPr sz="1200">
              <a:solidFill>
                <a:schemeClr val="dk1"/>
              </a:solidFill>
              <a:latin typeface="Mada"/>
              <a:ea typeface="Mada"/>
              <a:cs typeface="Mada"/>
              <a:sym typeface="Mada"/>
            </a:endParaRPr>
          </a:p>
          <a:p>
            <a:pPr indent="-211199"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Surgical enucleation of the tumor remains the standard of care.</a:t>
            </a:r>
            <a:endParaRPr sz="1200">
              <a:solidFill>
                <a:schemeClr val="dk1"/>
              </a:solidFill>
              <a:latin typeface="Mada"/>
              <a:ea typeface="Mada"/>
              <a:cs typeface="Mada"/>
              <a:sym typeface="Mada"/>
            </a:endParaRPr>
          </a:p>
          <a:p>
            <a:pPr indent="-211199" lvl="0" marL="269999"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Success in relieving dysphagia approaches 100%.</a:t>
            </a:r>
            <a:endParaRPr>
              <a:latin typeface="Mada"/>
              <a:ea typeface="Mada"/>
              <a:cs typeface="Mada"/>
              <a:sym typeface="Mada"/>
            </a:endParaRPr>
          </a:p>
        </p:txBody>
      </p:sp>
      <p:pic>
        <p:nvPicPr>
          <p:cNvPr id="2313" name="Google Shape;2313;p80"/>
          <p:cNvPicPr preferRelativeResize="0"/>
          <p:nvPr/>
        </p:nvPicPr>
        <p:blipFill>
          <a:blip r:embed="rId3">
            <a:alphaModFix/>
          </a:blip>
          <a:stretch>
            <a:fillRect/>
          </a:stretch>
        </p:blipFill>
        <p:spPr>
          <a:xfrm>
            <a:off x="5998932" y="4874362"/>
            <a:ext cx="507318" cy="534175"/>
          </a:xfrm>
          <a:prstGeom prst="rect">
            <a:avLst/>
          </a:prstGeom>
          <a:noFill/>
          <a:ln>
            <a:noFill/>
          </a:ln>
        </p:spPr>
      </p:pic>
      <p:pic>
        <p:nvPicPr>
          <p:cNvPr id="2314" name="Google Shape;2314;p80"/>
          <p:cNvPicPr preferRelativeResize="0"/>
          <p:nvPr/>
        </p:nvPicPr>
        <p:blipFill>
          <a:blip r:embed="rId4">
            <a:alphaModFix/>
          </a:blip>
          <a:stretch>
            <a:fillRect/>
          </a:stretch>
        </p:blipFill>
        <p:spPr>
          <a:xfrm>
            <a:off x="3574303" y="4841978"/>
            <a:ext cx="598900" cy="598900"/>
          </a:xfrm>
          <a:prstGeom prst="rect">
            <a:avLst/>
          </a:prstGeom>
          <a:noFill/>
          <a:ln>
            <a:noFill/>
          </a:ln>
        </p:spPr>
      </p:pic>
      <p:pic>
        <p:nvPicPr>
          <p:cNvPr id="2315" name="Google Shape;2315;p80"/>
          <p:cNvPicPr preferRelativeResize="0"/>
          <p:nvPr/>
        </p:nvPicPr>
        <p:blipFill>
          <a:blip r:embed="rId5">
            <a:alphaModFix/>
          </a:blip>
          <a:stretch>
            <a:fillRect/>
          </a:stretch>
        </p:blipFill>
        <p:spPr>
          <a:xfrm>
            <a:off x="883975" y="4782876"/>
            <a:ext cx="658025" cy="657998"/>
          </a:xfrm>
          <a:prstGeom prst="rect">
            <a:avLst/>
          </a:prstGeom>
          <a:noFill/>
          <a:ln>
            <a:noFill/>
          </a:ln>
        </p:spPr>
      </p:pic>
      <p:pic>
        <p:nvPicPr>
          <p:cNvPr id="2316" name="Google Shape;2316;p80"/>
          <p:cNvPicPr preferRelativeResize="0"/>
          <p:nvPr/>
        </p:nvPicPr>
        <p:blipFill rotWithShape="1">
          <a:blip r:embed="rId6">
            <a:alphaModFix/>
          </a:blip>
          <a:srcRect b="0" l="0" r="0" t="0"/>
          <a:stretch/>
        </p:blipFill>
        <p:spPr>
          <a:xfrm>
            <a:off x="279000" y="8726554"/>
            <a:ext cx="1847699" cy="1128671"/>
          </a:xfrm>
          <a:prstGeom prst="rect">
            <a:avLst/>
          </a:prstGeom>
          <a:noFill/>
          <a:ln>
            <a:noFill/>
          </a:ln>
        </p:spPr>
      </p:pic>
      <p:pic>
        <p:nvPicPr>
          <p:cNvPr id="2317" name="Google Shape;2317;p80"/>
          <p:cNvPicPr preferRelativeResize="0"/>
          <p:nvPr/>
        </p:nvPicPr>
        <p:blipFill rotWithShape="1">
          <a:blip r:embed="rId7">
            <a:alphaModFix/>
          </a:blip>
          <a:srcRect b="-2082" l="-103151" r="-1473" t="0"/>
          <a:stretch/>
        </p:blipFill>
        <p:spPr>
          <a:xfrm>
            <a:off x="2202902" y="9117919"/>
            <a:ext cx="2146471" cy="1405889"/>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pic>
        <p:nvPicPr>
          <p:cNvPr id="2318" name="Google Shape;2318;p80"/>
          <p:cNvPicPr preferRelativeResize="0"/>
          <p:nvPr/>
        </p:nvPicPr>
        <p:blipFill rotWithShape="1">
          <a:blip r:embed="rId8">
            <a:alphaModFix/>
          </a:blip>
          <a:srcRect b="0" l="0" r="0" t="0"/>
          <a:stretch/>
        </p:blipFill>
        <p:spPr>
          <a:xfrm>
            <a:off x="5797025" y="9384822"/>
            <a:ext cx="1063750" cy="1173678"/>
          </a:xfrm>
          <a:prstGeom prst="rect">
            <a:avLst/>
          </a:prstGeom>
          <a:noFill/>
          <a:ln>
            <a:noFill/>
          </a:ln>
        </p:spPr>
      </p:pic>
      <p:sp>
        <p:nvSpPr>
          <p:cNvPr id="2319" name="Google Shape;2319;p80"/>
          <p:cNvSpPr txBox="1"/>
          <p:nvPr/>
        </p:nvSpPr>
        <p:spPr>
          <a:xfrm>
            <a:off x="583829" y="4240486"/>
            <a:ext cx="4611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latin typeface="Lora"/>
                <a:ea typeface="Lora"/>
                <a:cs typeface="Lora"/>
                <a:sym typeface="Lora"/>
              </a:rPr>
              <a:t>Symptoms</a:t>
            </a:r>
            <a:endParaRPr b="1" i="0" sz="1800" u="none" cap="none" strike="noStrike">
              <a:solidFill>
                <a:srgbClr val="006D77"/>
              </a:solidFill>
              <a:latin typeface="Lora"/>
              <a:ea typeface="Lora"/>
              <a:cs typeface="Lora"/>
              <a:sym typeface="Lora"/>
            </a:endParaRPr>
          </a:p>
        </p:txBody>
      </p:sp>
      <p:sp>
        <p:nvSpPr>
          <p:cNvPr id="2320" name="Google Shape;2320;p80"/>
          <p:cNvSpPr txBox="1"/>
          <p:nvPr/>
        </p:nvSpPr>
        <p:spPr>
          <a:xfrm>
            <a:off x="3170291" y="4240465"/>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latin typeface="Lora"/>
                <a:ea typeface="Lora"/>
                <a:cs typeface="Lora"/>
                <a:sym typeface="Lora"/>
              </a:rPr>
              <a:t>Diagnosis</a:t>
            </a:r>
            <a:endParaRPr b="1" i="0" sz="1800" u="none" cap="none" strike="noStrike">
              <a:solidFill>
                <a:srgbClr val="006D77"/>
              </a:solidFill>
              <a:latin typeface="Lora"/>
              <a:ea typeface="Lora"/>
              <a:cs typeface="Lora"/>
              <a:sym typeface="Lora"/>
            </a:endParaRPr>
          </a:p>
        </p:txBody>
      </p:sp>
      <p:sp>
        <p:nvSpPr>
          <p:cNvPr id="2321" name="Google Shape;2321;p80"/>
          <p:cNvSpPr txBox="1"/>
          <p:nvPr/>
        </p:nvSpPr>
        <p:spPr>
          <a:xfrm>
            <a:off x="5684891" y="4240465"/>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latin typeface="Lora"/>
                <a:ea typeface="Lora"/>
                <a:cs typeface="Lora"/>
                <a:sym typeface="Lora"/>
              </a:rPr>
              <a:t>Treatment</a:t>
            </a:r>
            <a:endParaRPr b="1" i="0" sz="1800" u="none" cap="none" strike="noStrike">
              <a:solidFill>
                <a:srgbClr val="006D77"/>
              </a:solidFill>
              <a:latin typeface="Lora"/>
              <a:ea typeface="Lora"/>
              <a:cs typeface="Lora"/>
              <a:sym typeface="Lor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5" name="Shape 2325"/>
        <p:cNvGrpSpPr/>
        <p:nvPr/>
      </p:nvGrpSpPr>
      <p:grpSpPr>
        <a:xfrm>
          <a:off x="0" y="0"/>
          <a:ext cx="0" cy="0"/>
          <a:chOff x="0" y="0"/>
          <a:chExt cx="0" cy="0"/>
        </a:xfrm>
      </p:grpSpPr>
      <p:sp>
        <p:nvSpPr>
          <p:cNvPr id="2326" name="Google Shape;2326;p81"/>
          <p:cNvSpPr/>
          <p:nvPr/>
        </p:nvSpPr>
        <p:spPr>
          <a:xfrm rot="-611712">
            <a:off x="3043866" y="4266922"/>
            <a:ext cx="1006031" cy="1315462"/>
          </a:xfrm>
          <a:custGeom>
            <a:rect b="b" l="l" r="r" t="t"/>
            <a:pathLst>
              <a:path extrusionOk="0" h="86875" w="65227">
                <a:moveTo>
                  <a:pt x="58590" y="0"/>
                </a:moveTo>
                <a:cubicBezTo>
                  <a:pt x="58590" y="7737"/>
                  <a:pt x="69288" y="17668"/>
                  <a:pt x="63414" y="22703"/>
                </a:cubicBezTo>
                <a:cubicBezTo>
                  <a:pt x="56725" y="28436"/>
                  <a:pt x="45796" y="23327"/>
                  <a:pt x="37022" y="24122"/>
                </a:cubicBezTo>
                <a:cubicBezTo>
                  <a:pt x="28104" y="24930"/>
                  <a:pt x="21936" y="33811"/>
                  <a:pt x="14036" y="38027"/>
                </a:cubicBezTo>
                <a:cubicBezTo>
                  <a:pt x="8757" y="40844"/>
                  <a:pt x="673" y="43419"/>
                  <a:pt x="131" y="49378"/>
                </a:cubicBezTo>
                <a:cubicBezTo>
                  <a:pt x="-395" y="55155"/>
                  <a:pt x="1794" y="63234"/>
                  <a:pt x="7226" y="65270"/>
                </a:cubicBezTo>
                <a:cubicBezTo>
                  <a:pt x="15375" y="68324"/>
                  <a:pt x="24965" y="63162"/>
                  <a:pt x="33333" y="65553"/>
                </a:cubicBezTo>
                <a:cubicBezTo>
                  <a:pt x="40251" y="67529"/>
                  <a:pt x="35864" y="82157"/>
                  <a:pt x="42414" y="85134"/>
                </a:cubicBezTo>
                <a:cubicBezTo>
                  <a:pt x="48215" y="87771"/>
                  <a:pt x="56691" y="87411"/>
                  <a:pt x="61427" y="83148"/>
                </a:cubicBezTo>
                <a:cubicBezTo>
                  <a:pt x="63936" y="80889"/>
                  <a:pt x="63414" y="76592"/>
                  <a:pt x="63414" y="73215"/>
                </a:cubicBezTo>
              </a:path>
            </a:pathLst>
          </a:custGeom>
          <a:noFill/>
          <a:ln cap="flat" cmpd="sng" w="9525">
            <a:solidFill>
              <a:srgbClr val="FFDDD2"/>
            </a:solidFill>
            <a:prstDash val="solid"/>
            <a:round/>
            <a:headEnd len="med" w="med" type="oval"/>
            <a:tailEnd len="med" w="med" type="oval"/>
          </a:ln>
        </p:spPr>
      </p:sp>
      <p:sp>
        <p:nvSpPr>
          <p:cNvPr id="2327" name="Google Shape;2327;p81"/>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81"/>
          <p:cNvSpPr txBox="1"/>
          <p:nvPr/>
        </p:nvSpPr>
        <p:spPr>
          <a:xfrm>
            <a:off x="155163" y="336395"/>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rgbClr val="006D77"/>
                </a:solidFill>
                <a:latin typeface="Lora"/>
                <a:ea typeface="Lora"/>
                <a:cs typeface="Lora"/>
                <a:sym typeface="Lora"/>
              </a:rPr>
              <a:t>Diffuse Esophageal Spasm</a:t>
            </a:r>
            <a:endParaRPr b="1" i="0" sz="2200" u="none" cap="none" strike="noStrike">
              <a:solidFill>
                <a:srgbClr val="006D77"/>
              </a:solidFill>
              <a:latin typeface="Lora"/>
              <a:ea typeface="Lora"/>
              <a:cs typeface="Lora"/>
              <a:sym typeface="Lora"/>
            </a:endParaRPr>
          </a:p>
        </p:txBody>
      </p:sp>
      <p:cxnSp>
        <p:nvCxnSpPr>
          <p:cNvPr id="2329" name="Google Shape;2329;p81"/>
          <p:cNvCxnSpPr/>
          <p:nvPr/>
        </p:nvCxnSpPr>
        <p:spPr>
          <a:xfrm>
            <a:off x="2160675" y="830000"/>
            <a:ext cx="3268200" cy="0"/>
          </a:xfrm>
          <a:prstGeom prst="straightConnector1">
            <a:avLst/>
          </a:prstGeom>
          <a:noFill/>
          <a:ln cap="flat" cmpd="sng" w="19050">
            <a:solidFill>
              <a:srgbClr val="83C5BE"/>
            </a:solidFill>
            <a:prstDash val="solid"/>
            <a:round/>
            <a:headEnd len="med" w="med" type="oval"/>
            <a:tailEnd len="med" w="med" type="oval"/>
          </a:ln>
        </p:spPr>
      </p:cxnSp>
      <p:sp>
        <p:nvSpPr>
          <p:cNvPr id="2330" name="Google Shape;2330;p81"/>
          <p:cNvSpPr txBox="1"/>
          <p:nvPr/>
        </p:nvSpPr>
        <p:spPr>
          <a:xfrm>
            <a:off x="256575" y="1683925"/>
            <a:ext cx="7019100" cy="1623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DES is a hypermotility disorder of the esophagus </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Is seen most often in women and is often found in patients with multiple complaints</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basic pathology is related to a motor abnormality of the esophageal body that is most notable in the lower two thirds of the esophagus</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esophageal contraction In manometrys </a:t>
            </a:r>
            <a:r>
              <a:rPr b="1" lang="en-GB" sz="1200">
                <a:solidFill>
                  <a:schemeClr val="dk1"/>
                </a:solidFill>
                <a:latin typeface="Mada"/>
                <a:ea typeface="Mada"/>
                <a:cs typeface="Mada"/>
                <a:sym typeface="Mada"/>
              </a:rPr>
              <a:t>are repetitive, simultaneous, and of high amplitude</a:t>
            </a:r>
            <a:endParaRPr b="1" sz="1200">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200" u="none" cap="none" strike="noStrike">
              <a:solidFill>
                <a:srgbClr val="000000"/>
              </a:solidFill>
              <a:latin typeface="Arial"/>
              <a:ea typeface="Arial"/>
              <a:cs typeface="Arial"/>
              <a:sym typeface="Arial"/>
            </a:endParaRPr>
          </a:p>
        </p:txBody>
      </p:sp>
      <p:pic>
        <p:nvPicPr>
          <p:cNvPr id="2331" name="Google Shape;2331;p81"/>
          <p:cNvPicPr preferRelativeResize="0"/>
          <p:nvPr/>
        </p:nvPicPr>
        <p:blipFill>
          <a:blip r:embed="rId3">
            <a:alphaModFix/>
          </a:blip>
          <a:stretch>
            <a:fillRect/>
          </a:stretch>
        </p:blipFill>
        <p:spPr>
          <a:xfrm>
            <a:off x="5930782" y="3639448"/>
            <a:ext cx="1473729" cy="2318286"/>
          </a:xfrm>
          <a:prstGeom prst="rect">
            <a:avLst/>
          </a:prstGeom>
          <a:noFill/>
          <a:ln>
            <a:noFill/>
          </a:ln>
        </p:spPr>
      </p:pic>
      <p:sp>
        <p:nvSpPr>
          <p:cNvPr id="2332" name="Google Shape;2332;p81"/>
          <p:cNvSpPr txBox="1"/>
          <p:nvPr/>
        </p:nvSpPr>
        <p:spPr>
          <a:xfrm>
            <a:off x="332775" y="8766421"/>
            <a:ext cx="6313800" cy="1623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mainstay of treatment for DES is nonsurgical, and pharmacologic or endoscopic intervention is preferred</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Surgery is reserved for patients with recurrent incapacitating episodes of dysphagia and chest pain who do not respond to medical treatment</a:t>
            </a:r>
            <a:endParaRPr b="0" i="0" sz="1200" u="none" cap="none" strike="noStrike">
              <a:solidFill>
                <a:srgbClr val="000000"/>
              </a:solidFill>
              <a:latin typeface="Arial"/>
              <a:ea typeface="Arial"/>
              <a:cs typeface="Arial"/>
              <a:sym typeface="Arial"/>
            </a:endParaRPr>
          </a:p>
        </p:txBody>
      </p:sp>
      <p:grpSp>
        <p:nvGrpSpPr>
          <p:cNvPr id="2333" name="Google Shape;2333;p81"/>
          <p:cNvGrpSpPr/>
          <p:nvPr/>
        </p:nvGrpSpPr>
        <p:grpSpPr>
          <a:xfrm>
            <a:off x="293840" y="1129777"/>
            <a:ext cx="461273" cy="470463"/>
            <a:chOff x="2410712" y="2415450"/>
            <a:chExt cx="312600" cy="312600"/>
          </a:xfrm>
        </p:grpSpPr>
        <p:sp>
          <p:nvSpPr>
            <p:cNvPr id="2334" name="Google Shape;2334;p8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6" name="Google Shape;2336;p81"/>
          <p:cNvSpPr txBox="1"/>
          <p:nvPr/>
        </p:nvSpPr>
        <p:spPr>
          <a:xfrm>
            <a:off x="745207" y="1151372"/>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What is it ?</a:t>
            </a:r>
            <a:endParaRPr b="1" i="0" sz="1800" u="none" cap="none" strike="noStrike">
              <a:solidFill>
                <a:srgbClr val="006D77"/>
              </a:solidFill>
              <a:highlight>
                <a:srgbClr val="EDF9F9"/>
              </a:highlight>
              <a:latin typeface="Lora"/>
              <a:ea typeface="Lora"/>
              <a:cs typeface="Lora"/>
              <a:sym typeface="Lora"/>
            </a:endParaRPr>
          </a:p>
        </p:txBody>
      </p:sp>
      <p:grpSp>
        <p:nvGrpSpPr>
          <p:cNvPr id="2337" name="Google Shape;2337;p81"/>
          <p:cNvGrpSpPr/>
          <p:nvPr/>
        </p:nvGrpSpPr>
        <p:grpSpPr>
          <a:xfrm>
            <a:off x="293840" y="3141014"/>
            <a:ext cx="461273" cy="470463"/>
            <a:chOff x="2410712" y="2415450"/>
            <a:chExt cx="312600" cy="312600"/>
          </a:xfrm>
        </p:grpSpPr>
        <p:sp>
          <p:nvSpPr>
            <p:cNvPr id="2338" name="Google Shape;2338;p8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0" name="Google Shape;2340;p81"/>
          <p:cNvSpPr txBox="1"/>
          <p:nvPr/>
        </p:nvSpPr>
        <p:spPr>
          <a:xfrm>
            <a:off x="745207" y="3162610"/>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Symptoms &amp; Diagnosis</a:t>
            </a:r>
            <a:endParaRPr b="1" i="0" sz="1800" u="none" cap="none" strike="noStrike">
              <a:solidFill>
                <a:srgbClr val="006D77"/>
              </a:solidFill>
              <a:highlight>
                <a:srgbClr val="EDF9F9"/>
              </a:highlight>
              <a:latin typeface="Lora"/>
              <a:ea typeface="Lora"/>
              <a:cs typeface="Lora"/>
              <a:sym typeface="Lora"/>
            </a:endParaRPr>
          </a:p>
        </p:txBody>
      </p:sp>
      <p:grpSp>
        <p:nvGrpSpPr>
          <p:cNvPr id="2341" name="Google Shape;2341;p81"/>
          <p:cNvGrpSpPr/>
          <p:nvPr/>
        </p:nvGrpSpPr>
        <p:grpSpPr>
          <a:xfrm>
            <a:off x="293840" y="8219752"/>
            <a:ext cx="461273" cy="470463"/>
            <a:chOff x="2410712" y="2415450"/>
            <a:chExt cx="312600" cy="312600"/>
          </a:xfrm>
        </p:grpSpPr>
        <p:sp>
          <p:nvSpPr>
            <p:cNvPr id="2342" name="Google Shape;2342;p81"/>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44" name="Google Shape;2344;p81"/>
          <p:cNvSpPr txBox="1"/>
          <p:nvPr/>
        </p:nvSpPr>
        <p:spPr>
          <a:xfrm>
            <a:off x="745207" y="8241347"/>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Treatment</a:t>
            </a:r>
            <a:endParaRPr b="1" i="0" sz="1800" u="none" cap="none" strike="noStrike">
              <a:solidFill>
                <a:srgbClr val="006D77"/>
              </a:solidFill>
              <a:highlight>
                <a:srgbClr val="EDF9F9"/>
              </a:highlight>
              <a:latin typeface="Lora"/>
              <a:ea typeface="Lora"/>
              <a:cs typeface="Lora"/>
              <a:sym typeface="Lora"/>
            </a:endParaRPr>
          </a:p>
        </p:txBody>
      </p:sp>
      <p:grpSp>
        <p:nvGrpSpPr>
          <p:cNvPr id="2345" name="Google Shape;2345;p81"/>
          <p:cNvGrpSpPr/>
          <p:nvPr/>
        </p:nvGrpSpPr>
        <p:grpSpPr>
          <a:xfrm>
            <a:off x="2657102" y="4357205"/>
            <a:ext cx="975931" cy="980519"/>
            <a:chOff x="3035825" y="1633800"/>
            <a:chExt cx="283100" cy="277925"/>
          </a:xfrm>
        </p:grpSpPr>
        <p:sp>
          <p:nvSpPr>
            <p:cNvPr id="2346" name="Google Shape;2346;p81"/>
            <p:cNvSpPr/>
            <p:nvPr/>
          </p:nvSpPr>
          <p:spPr>
            <a:xfrm>
              <a:off x="3035825" y="1633800"/>
              <a:ext cx="274100" cy="277925"/>
            </a:xfrm>
            <a:custGeom>
              <a:rect b="b" l="l" r="r" t="t"/>
              <a:pathLst>
                <a:path extrusionOk="0" fill="none" h="11117" w="10964">
                  <a:moveTo>
                    <a:pt x="10964" y="5561"/>
                  </a:moveTo>
                  <a:cubicBezTo>
                    <a:pt x="10964" y="8629"/>
                    <a:pt x="8512" y="11117"/>
                    <a:pt x="5480" y="11117"/>
                  </a:cubicBezTo>
                  <a:cubicBezTo>
                    <a:pt x="2453" y="11117"/>
                    <a:pt x="1" y="8629"/>
                    <a:pt x="1" y="5561"/>
                  </a:cubicBezTo>
                  <a:cubicBezTo>
                    <a:pt x="1" y="2489"/>
                    <a:pt x="2453" y="1"/>
                    <a:pt x="5480" y="1"/>
                  </a:cubicBezTo>
                  <a:cubicBezTo>
                    <a:pt x="8512" y="1"/>
                    <a:pt x="10964" y="2489"/>
                    <a:pt x="10964" y="5561"/>
                  </a:cubicBezTo>
                  <a:close/>
                </a:path>
              </a:pathLst>
            </a:custGeom>
            <a:solidFill>
              <a:srgbClr val="5777B2"/>
            </a:solidFill>
            <a:ln cap="flat" cmpd="sng" w="19050">
              <a:solidFill>
                <a:srgbClr val="7ECCC6"/>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81"/>
            <p:cNvSpPr/>
            <p:nvPr/>
          </p:nvSpPr>
          <p:spPr>
            <a:xfrm>
              <a:off x="3161000" y="1713950"/>
              <a:ext cx="16125" cy="27275"/>
            </a:xfrm>
            <a:custGeom>
              <a:rect b="b" l="l" r="r" t="t"/>
              <a:pathLst>
                <a:path extrusionOk="0" h="1091" w="645">
                  <a:moveTo>
                    <a:pt x="417" y="1"/>
                  </a:moveTo>
                  <a:cubicBezTo>
                    <a:pt x="403" y="1"/>
                    <a:pt x="389" y="4"/>
                    <a:pt x="374" y="11"/>
                  </a:cubicBezTo>
                  <a:cubicBezTo>
                    <a:pt x="271" y="65"/>
                    <a:pt x="262" y="200"/>
                    <a:pt x="262" y="254"/>
                  </a:cubicBezTo>
                  <a:cubicBezTo>
                    <a:pt x="266" y="254"/>
                    <a:pt x="275" y="259"/>
                    <a:pt x="280" y="263"/>
                  </a:cubicBezTo>
                  <a:cubicBezTo>
                    <a:pt x="469" y="371"/>
                    <a:pt x="46" y="1019"/>
                    <a:pt x="1" y="1091"/>
                  </a:cubicBezTo>
                  <a:cubicBezTo>
                    <a:pt x="50" y="1019"/>
                    <a:pt x="410" y="538"/>
                    <a:pt x="644" y="412"/>
                  </a:cubicBezTo>
                  <a:lnTo>
                    <a:pt x="644" y="407"/>
                  </a:lnTo>
                  <a:lnTo>
                    <a:pt x="640" y="385"/>
                  </a:lnTo>
                  <a:cubicBezTo>
                    <a:pt x="623" y="307"/>
                    <a:pt x="548" y="1"/>
                    <a:pt x="417" y="1"/>
                  </a:cubicBezTo>
                  <a:close/>
                </a:path>
              </a:pathLst>
            </a:custGeom>
            <a:solidFill>
              <a:srgbClr val="EFC3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81"/>
            <p:cNvSpPr/>
            <p:nvPr/>
          </p:nvSpPr>
          <p:spPr>
            <a:xfrm>
              <a:off x="3108375" y="1726250"/>
              <a:ext cx="37375" cy="45025"/>
            </a:xfrm>
            <a:custGeom>
              <a:rect b="b" l="l" r="r" t="t"/>
              <a:pathLst>
                <a:path extrusionOk="0" h="1801" w="1495">
                  <a:moveTo>
                    <a:pt x="885" y="0"/>
                  </a:moveTo>
                  <a:cubicBezTo>
                    <a:pt x="647" y="0"/>
                    <a:pt x="103" y="710"/>
                    <a:pt x="41" y="1071"/>
                  </a:cubicBezTo>
                  <a:cubicBezTo>
                    <a:pt x="1" y="1296"/>
                    <a:pt x="72" y="1683"/>
                    <a:pt x="95" y="1800"/>
                  </a:cubicBezTo>
                  <a:cubicBezTo>
                    <a:pt x="536" y="1341"/>
                    <a:pt x="950" y="851"/>
                    <a:pt x="1013" y="797"/>
                  </a:cubicBezTo>
                  <a:cubicBezTo>
                    <a:pt x="1098" y="653"/>
                    <a:pt x="1206" y="518"/>
                    <a:pt x="1328" y="397"/>
                  </a:cubicBezTo>
                  <a:cubicBezTo>
                    <a:pt x="1391" y="325"/>
                    <a:pt x="1445" y="271"/>
                    <a:pt x="1494" y="226"/>
                  </a:cubicBezTo>
                  <a:lnTo>
                    <a:pt x="1485" y="212"/>
                  </a:lnTo>
                  <a:cubicBezTo>
                    <a:pt x="1305" y="95"/>
                    <a:pt x="1103" y="23"/>
                    <a:pt x="891" y="1"/>
                  </a:cubicBezTo>
                  <a:cubicBezTo>
                    <a:pt x="889" y="1"/>
                    <a:pt x="887" y="0"/>
                    <a:pt x="885"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81"/>
            <p:cNvSpPr/>
            <p:nvPr/>
          </p:nvSpPr>
          <p:spPr>
            <a:xfrm>
              <a:off x="3200475" y="1727375"/>
              <a:ext cx="38600" cy="36475"/>
            </a:xfrm>
            <a:custGeom>
              <a:rect b="b" l="l" r="r" t="t"/>
              <a:pathLst>
                <a:path extrusionOk="0" h="1459" w="1544">
                  <a:moveTo>
                    <a:pt x="761" y="1"/>
                  </a:moveTo>
                  <a:cubicBezTo>
                    <a:pt x="572" y="1"/>
                    <a:pt x="23" y="86"/>
                    <a:pt x="23" y="86"/>
                  </a:cubicBezTo>
                  <a:lnTo>
                    <a:pt x="1" y="95"/>
                  </a:lnTo>
                  <a:cubicBezTo>
                    <a:pt x="50" y="176"/>
                    <a:pt x="91" y="262"/>
                    <a:pt x="127" y="352"/>
                  </a:cubicBezTo>
                  <a:cubicBezTo>
                    <a:pt x="127" y="352"/>
                    <a:pt x="775" y="900"/>
                    <a:pt x="1530" y="1458"/>
                  </a:cubicBezTo>
                  <a:lnTo>
                    <a:pt x="1544" y="1440"/>
                  </a:lnTo>
                  <a:cubicBezTo>
                    <a:pt x="1544" y="1440"/>
                    <a:pt x="1031" y="176"/>
                    <a:pt x="802" y="19"/>
                  </a:cubicBezTo>
                  <a:cubicBezTo>
                    <a:pt x="793" y="10"/>
                    <a:pt x="779" y="1"/>
                    <a:pt x="761"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81"/>
            <p:cNvSpPr/>
            <p:nvPr/>
          </p:nvSpPr>
          <p:spPr>
            <a:xfrm>
              <a:off x="3042575" y="1676325"/>
              <a:ext cx="146000" cy="171225"/>
            </a:xfrm>
            <a:custGeom>
              <a:rect b="b" l="l" r="r" t="t"/>
              <a:pathLst>
                <a:path extrusionOk="0" h="6849" w="5840">
                  <a:moveTo>
                    <a:pt x="3753" y="0"/>
                  </a:moveTo>
                  <a:cubicBezTo>
                    <a:pt x="3118" y="117"/>
                    <a:pt x="2336" y="396"/>
                    <a:pt x="1868" y="1026"/>
                  </a:cubicBezTo>
                  <a:cubicBezTo>
                    <a:pt x="874" y="2367"/>
                    <a:pt x="1" y="6397"/>
                    <a:pt x="1395" y="6811"/>
                  </a:cubicBezTo>
                  <a:cubicBezTo>
                    <a:pt x="1482" y="6837"/>
                    <a:pt x="1571" y="6849"/>
                    <a:pt x="1664" y="6849"/>
                  </a:cubicBezTo>
                  <a:cubicBezTo>
                    <a:pt x="2076" y="6849"/>
                    <a:pt x="2539" y="6610"/>
                    <a:pt x="2983" y="6271"/>
                  </a:cubicBezTo>
                  <a:cubicBezTo>
                    <a:pt x="4050" y="5466"/>
                    <a:pt x="5030" y="4103"/>
                    <a:pt x="5030" y="4103"/>
                  </a:cubicBezTo>
                  <a:cubicBezTo>
                    <a:pt x="5120" y="4004"/>
                    <a:pt x="5197" y="3896"/>
                    <a:pt x="5255" y="3784"/>
                  </a:cubicBezTo>
                  <a:cubicBezTo>
                    <a:pt x="5507" y="3361"/>
                    <a:pt x="5840" y="2654"/>
                    <a:pt x="5701" y="2524"/>
                  </a:cubicBezTo>
                  <a:cubicBezTo>
                    <a:pt x="5686" y="2510"/>
                    <a:pt x="5667" y="2504"/>
                    <a:pt x="5646" y="2504"/>
                  </a:cubicBezTo>
                  <a:cubicBezTo>
                    <a:pt x="5486" y="2504"/>
                    <a:pt x="5180" y="2871"/>
                    <a:pt x="5152" y="2906"/>
                  </a:cubicBezTo>
                  <a:cubicBezTo>
                    <a:pt x="5179" y="2861"/>
                    <a:pt x="5687" y="2079"/>
                    <a:pt x="5539" y="1912"/>
                  </a:cubicBezTo>
                  <a:cubicBezTo>
                    <a:pt x="5522" y="1891"/>
                    <a:pt x="5501" y="1882"/>
                    <a:pt x="5476" y="1882"/>
                  </a:cubicBezTo>
                  <a:cubicBezTo>
                    <a:pt x="5448" y="1882"/>
                    <a:pt x="5415" y="1893"/>
                    <a:pt x="5377" y="1912"/>
                  </a:cubicBezTo>
                  <a:cubicBezTo>
                    <a:pt x="5143" y="2038"/>
                    <a:pt x="4783" y="2524"/>
                    <a:pt x="4733" y="2591"/>
                  </a:cubicBezTo>
                  <a:cubicBezTo>
                    <a:pt x="4778" y="2520"/>
                    <a:pt x="5201" y="1872"/>
                    <a:pt x="5012" y="1764"/>
                  </a:cubicBezTo>
                  <a:cubicBezTo>
                    <a:pt x="5008" y="1759"/>
                    <a:pt x="4999" y="1755"/>
                    <a:pt x="4994" y="1755"/>
                  </a:cubicBezTo>
                  <a:cubicBezTo>
                    <a:pt x="4987" y="1753"/>
                    <a:pt x="4980" y="1752"/>
                    <a:pt x="4973" y="1752"/>
                  </a:cubicBezTo>
                  <a:cubicBezTo>
                    <a:pt x="4883" y="1752"/>
                    <a:pt x="4756" y="1873"/>
                    <a:pt x="4598" y="2052"/>
                  </a:cubicBezTo>
                  <a:lnTo>
                    <a:pt x="4423" y="2056"/>
                  </a:lnTo>
                  <a:cubicBezTo>
                    <a:pt x="4369" y="2056"/>
                    <a:pt x="4279" y="2088"/>
                    <a:pt x="4126" y="2223"/>
                  </a:cubicBezTo>
                  <a:cubicBezTo>
                    <a:pt x="4077" y="2268"/>
                    <a:pt x="4023" y="2322"/>
                    <a:pt x="3960" y="2394"/>
                  </a:cubicBezTo>
                  <a:cubicBezTo>
                    <a:pt x="3838" y="2515"/>
                    <a:pt x="3730" y="2645"/>
                    <a:pt x="3640" y="2794"/>
                  </a:cubicBezTo>
                  <a:cubicBezTo>
                    <a:pt x="3577" y="2843"/>
                    <a:pt x="3168" y="3338"/>
                    <a:pt x="2727" y="3793"/>
                  </a:cubicBezTo>
                  <a:cubicBezTo>
                    <a:pt x="2704" y="3680"/>
                    <a:pt x="2633" y="3293"/>
                    <a:pt x="2664" y="3064"/>
                  </a:cubicBezTo>
                  <a:cubicBezTo>
                    <a:pt x="2731" y="2703"/>
                    <a:pt x="3275" y="1997"/>
                    <a:pt x="3512" y="1997"/>
                  </a:cubicBezTo>
                  <a:cubicBezTo>
                    <a:pt x="3514" y="1997"/>
                    <a:pt x="3517" y="1998"/>
                    <a:pt x="3519" y="1998"/>
                  </a:cubicBezTo>
                  <a:cubicBezTo>
                    <a:pt x="3582" y="747"/>
                    <a:pt x="3753" y="9"/>
                    <a:pt x="3753" y="9"/>
                  </a:cubicBezTo>
                  <a:lnTo>
                    <a:pt x="3753" y="0"/>
                  </a:ln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81"/>
            <p:cNvSpPr/>
            <p:nvPr/>
          </p:nvSpPr>
          <p:spPr>
            <a:xfrm>
              <a:off x="3171475" y="1675300"/>
              <a:ext cx="147450" cy="166625"/>
            </a:xfrm>
            <a:custGeom>
              <a:rect b="b" l="l" r="r" t="t"/>
              <a:pathLst>
                <a:path extrusionOk="0" h="6665" w="5898">
                  <a:moveTo>
                    <a:pt x="2227" y="1"/>
                  </a:moveTo>
                  <a:lnTo>
                    <a:pt x="2223" y="28"/>
                  </a:lnTo>
                  <a:cubicBezTo>
                    <a:pt x="2223" y="28"/>
                    <a:pt x="2011" y="1125"/>
                    <a:pt x="1966" y="2097"/>
                  </a:cubicBezTo>
                  <a:cubicBezTo>
                    <a:pt x="2196" y="2255"/>
                    <a:pt x="2708" y="3519"/>
                    <a:pt x="2708" y="3519"/>
                  </a:cubicBezTo>
                  <a:lnTo>
                    <a:pt x="2695" y="3541"/>
                  </a:lnTo>
                  <a:cubicBezTo>
                    <a:pt x="1935" y="2983"/>
                    <a:pt x="1291" y="2430"/>
                    <a:pt x="1291" y="2430"/>
                  </a:cubicBezTo>
                  <a:cubicBezTo>
                    <a:pt x="1251" y="2345"/>
                    <a:pt x="1210" y="2259"/>
                    <a:pt x="1165" y="2178"/>
                  </a:cubicBezTo>
                  <a:cubicBezTo>
                    <a:pt x="1080" y="2030"/>
                    <a:pt x="958" y="1859"/>
                    <a:pt x="837" y="1827"/>
                  </a:cubicBezTo>
                  <a:cubicBezTo>
                    <a:pt x="822" y="1824"/>
                    <a:pt x="809" y="1822"/>
                    <a:pt x="798" y="1822"/>
                  </a:cubicBezTo>
                  <a:cubicBezTo>
                    <a:pt x="674" y="1822"/>
                    <a:pt x="715" y="2003"/>
                    <a:pt x="715" y="2003"/>
                  </a:cubicBezTo>
                  <a:lnTo>
                    <a:pt x="702" y="2007"/>
                  </a:lnTo>
                  <a:cubicBezTo>
                    <a:pt x="644" y="1895"/>
                    <a:pt x="572" y="1755"/>
                    <a:pt x="486" y="1589"/>
                  </a:cubicBezTo>
                  <a:cubicBezTo>
                    <a:pt x="446" y="1510"/>
                    <a:pt x="387" y="1467"/>
                    <a:pt x="332" y="1467"/>
                  </a:cubicBezTo>
                  <a:cubicBezTo>
                    <a:pt x="234" y="1467"/>
                    <a:pt x="151" y="1607"/>
                    <a:pt x="221" y="1931"/>
                  </a:cubicBezTo>
                  <a:lnTo>
                    <a:pt x="225" y="1949"/>
                  </a:lnTo>
                  <a:lnTo>
                    <a:pt x="225" y="1958"/>
                  </a:lnTo>
                  <a:cubicBezTo>
                    <a:pt x="261" y="1939"/>
                    <a:pt x="294" y="1927"/>
                    <a:pt x="322" y="1927"/>
                  </a:cubicBezTo>
                  <a:cubicBezTo>
                    <a:pt x="348" y="1927"/>
                    <a:pt x="370" y="1936"/>
                    <a:pt x="387" y="1958"/>
                  </a:cubicBezTo>
                  <a:cubicBezTo>
                    <a:pt x="536" y="2124"/>
                    <a:pt x="27" y="2907"/>
                    <a:pt x="0" y="2952"/>
                  </a:cubicBezTo>
                  <a:cubicBezTo>
                    <a:pt x="28" y="2912"/>
                    <a:pt x="335" y="2550"/>
                    <a:pt x="496" y="2550"/>
                  </a:cubicBezTo>
                  <a:cubicBezTo>
                    <a:pt x="516" y="2550"/>
                    <a:pt x="534" y="2556"/>
                    <a:pt x="549" y="2570"/>
                  </a:cubicBezTo>
                  <a:cubicBezTo>
                    <a:pt x="693" y="2704"/>
                    <a:pt x="360" y="3406"/>
                    <a:pt x="108" y="3829"/>
                  </a:cubicBezTo>
                  <a:lnTo>
                    <a:pt x="140" y="3829"/>
                  </a:lnTo>
                  <a:cubicBezTo>
                    <a:pt x="140" y="3829"/>
                    <a:pt x="1336" y="5264"/>
                    <a:pt x="2564" y="6092"/>
                  </a:cubicBezTo>
                  <a:cubicBezTo>
                    <a:pt x="3065" y="6429"/>
                    <a:pt x="3569" y="6664"/>
                    <a:pt x="3999" y="6664"/>
                  </a:cubicBezTo>
                  <a:cubicBezTo>
                    <a:pt x="4195" y="6664"/>
                    <a:pt x="4376" y="6615"/>
                    <a:pt x="4535" y="6506"/>
                  </a:cubicBezTo>
                  <a:cubicBezTo>
                    <a:pt x="5898" y="5552"/>
                    <a:pt x="4895" y="2331"/>
                    <a:pt x="4125" y="1067"/>
                  </a:cubicBezTo>
                  <a:cubicBezTo>
                    <a:pt x="3716" y="388"/>
                    <a:pt x="2875" y="113"/>
                    <a:pt x="2227"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81"/>
            <p:cNvSpPr/>
            <p:nvPr/>
          </p:nvSpPr>
          <p:spPr>
            <a:xfrm>
              <a:off x="3130650" y="1643375"/>
              <a:ext cx="96525" cy="88650"/>
            </a:xfrm>
            <a:custGeom>
              <a:rect b="b" l="l" r="r" t="t"/>
              <a:pathLst>
                <a:path extrusionOk="0" h="3546" w="3861">
                  <a:moveTo>
                    <a:pt x="1853" y="3206"/>
                  </a:moveTo>
                  <a:lnTo>
                    <a:pt x="1853" y="3206"/>
                  </a:lnTo>
                  <a:cubicBezTo>
                    <a:pt x="1853" y="3207"/>
                    <a:pt x="1854" y="3207"/>
                    <a:pt x="1854" y="3208"/>
                  </a:cubicBezTo>
                  <a:cubicBezTo>
                    <a:pt x="1854" y="3207"/>
                    <a:pt x="1853" y="3207"/>
                    <a:pt x="1853" y="3206"/>
                  </a:cubicBezTo>
                  <a:close/>
                  <a:moveTo>
                    <a:pt x="3104" y="0"/>
                  </a:moveTo>
                  <a:cubicBezTo>
                    <a:pt x="2677" y="140"/>
                    <a:pt x="2229" y="207"/>
                    <a:pt x="1780" y="207"/>
                  </a:cubicBezTo>
                  <a:cubicBezTo>
                    <a:pt x="1766" y="207"/>
                    <a:pt x="1751" y="207"/>
                    <a:pt x="1737" y="207"/>
                  </a:cubicBezTo>
                  <a:cubicBezTo>
                    <a:pt x="1557" y="207"/>
                    <a:pt x="1390" y="203"/>
                    <a:pt x="1233" y="194"/>
                  </a:cubicBezTo>
                  <a:lnTo>
                    <a:pt x="1233" y="1237"/>
                  </a:lnTo>
                  <a:cubicBezTo>
                    <a:pt x="1209" y="1237"/>
                    <a:pt x="1185" y="1237"/>
                    <a:pt x="1161" y="1237"/>
                  </a:cubicBezTo>
                  <a:cubicBezTo>
                    <a:pt x="848" y="1237"/>
                    <a:pt x="539" y="1264"/>
                    <a:pt x="234" y="1323"/>
                  </a:cubicBezTo>
                  <a:lnTo>
                    <a:pt x="234" y="1332"/>
                  </a:lnTo>
                  <a:cubicBezTo>
                    <a:pt x="234" y="1332"/>
                    <a:pt x="68" y="2074"/>
                    <a:pt x="0" y="3320"/>
                  </a:cubicBezTo>
                  <a:cubicBezTo>
                    <a:pt x="212" y="3343"/>
                    <a:pt x="419" y="3415"/>
                    <a:pt x="594" y="3532"/>
                  </a:cubicBezTo>
                  <a:lnTo>
                    <a:pt x="608" y="3545"/>
                  </a:lnTo>
                  <a:cubicBezTo>
                    <a:pt x="760" y="3410"/>
                    <a:pt x="850" y="3379"/>
                    <a:pt x="904" y="3379"/>
                  </a:cubicBezTo>
                  <a:lnTo>
                    <a:pt x="1075" y="3374"/>
                  </a:lnTo>
                  <a:cubicBezTo>
                    <a:pt x="1237" y="3196"/>
                    <a:pt x="1365" y="3075"/>
                    <a:pt x="1454" y="3075"/>
                  </a:cubicBezTo>
                  <a:cubicBezTo>
                    <a:pt x="1462" y="3075"/>
                    <a:pt x="1469" y="3076"/>
                    <a:pt x="1476" y="3077"/>
                  </a:cubicBezTo>
                  <a:cubicBezTo>
                    <a:pt x="1476" y="3023"/>
                    <a:pt x="1485" y="2888"/>
                    <a:pt x="1588" y="2834"/>
                  </a:cubicBezTo>
                  <a:cubicBezTo>
                    <a:pt x="1603" y="2826"/>
                    <a:pt x="1618" y="2823"/>
                    <a:pt x="1631" y="2823"/>
                  </a:cubicBezTo>
                  <a:cubicBezTo>
                    <a:pt x="1758" y="2823"/>
                    <a:pt x="1836" y="3126"/>
                    <a:pt x="1853" y="3206"/>
                  </a:cubicBezTo>
                  <a:lnTo>
                    <a:pt x="1853" y="3206"/>
                  </a:lnTo>
                  <a:cubicBezTo>
                    <a:pt x="1785" y="2881"/>
                    <a:pt x="1867" y="2741"/>
                    <a:pt x="1964" y="2741"/>
                  </a:cubicBezTo>
                  <a:cubicBezTo>
                    <a:pt x="2019" y="2741"/>
                    <a:pt x="2079" y="2785"/>
                    <a:pt x="2119" y="2866"/>
                  </a:cubicBezTo>
                  <a:cubicBezTo>
                    <a:pt x="2200" y="3032"/>
                    <a:pt x="2277" y="3172"/>
                    <a:pt x="2335" y="3284"/>
                  </a:cubicBezTo>
                  <a:lnTo>
                    <a:pt x="2344" y="3280"/>
                  </a:lnTo>
                  <a:cubicBezTo>
                    <a:pt x="2344" y="3280"/>
                    <a:pt x="2307" y="3098"/>
                    <a:pt x="2424" y="3098"/>
                  </a:cubicBezTo>
                  <a:cubicBezTo>
                    <a:pt x="2436" y="3098"/>
                    <a:pt x="2450" y="3100"/>
                    <a:pt x="2465" y="3104"/>
                  </a:cubicBezTo>
                  <a:cubicBezTo>
                    <a:pt x="2591" y="3136"/>
                    <a:pt x="2713" y="3302"/>
                    <a:pt x="2798" y="3455"/>
                  </a:cubicBezTo>
                  <a:lnTo>
                    <a:pt x="2816" y="3442"/>
                  </a:lnTo>
                  <a:cubicBezTo>
                    <a:pt x="2816" y="3442"/>
                    <a:pt x="3365" y="3361"/>
                    <a:pt x="3559" y="3361"/>
                  </a:cubicBezTo>
                  <a:cubicBezTo>
                    <a:pt x="3572" y="3361"/>
                    <a:pt x="3586" y="3365"/>
                    <a:pt x="3599" y="3374"/>
                  </a:cubicBezTo>
                  <a:cubicBezTo>
                    <a:pt x="3640" y="2402"/>
                    <a:pt x="3851" y="1305"/>
                    <a:pt x="3851" y="1305"/>
                  </a:cubicBezTo>
                  <a:lnTo>
                    <a:pt x="3860" y="1278"/>
                  </a:lnTo>
                  <a:cubicBezTo>
                    <a:pt x="3577" y="1224"/>
                    <a:pt x="3293" y="1201"/>
                    <a:pt x="3005" y="1201"/>
                  </a:cubicBezTo>
                  <a:lnTo>
                    <a:pt x="3019" y="1035"/>
                  </a:lnTo>
                  <a:lnTo>
                    <a:pt x="3104" y="0"/>
                  </a:ln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81"/>
            <p:cNvSpPr/>
            <p:nvPr/>
          </p:nvSpPr>
          <p:spPr>
            <a:xfrm>
              <a:off x="3130650" y="1651250"/>
              <a:ext cx="96400" cy="80775"/>
            </a:xfrm>
            <a:custGeom>
              <a:rect b="b" l="l" r="r" t="t"/>
              <a:pathLst>
                <a:path extrusionOk="0" h="3231" w="3856">
                  <a:moveTo>
                    <a:pt x="1851" y="2887"/>
                  </a:moveTo>
                  <a:cubicBezTo>
                    <a:pt x="1852" y="2890"/>
                    <a:pt x="1853" y="2894"/>
                    <a:pt x="1854" y="2897"/>
                  </a:cubicBezTo>
                  <a:cubicBezTo>
                    <a:pt x="1853" y="2894"/>
                    <a:pt x="1852" y="2891"/>
                    <a:pt x="1851" y="2887"/>
                  </a:cubicBezTo>
                  <a:close/>
                  <a:moveTo>
                    <a:pt x="3077" y="0"/>
                  </a:moveTo>
                  <a:lnTo>
                    <a:pt x="3077" y="0"/>
                  </a:lnTo>
                  <a:cubicBezTo>
                    <a:pt x="2596" y="221"/>
                    <a:pt x="2115" y="292"/>
                    <a:pt x="1621" y="292"/>
                  </a:cubicBezTo>
                  <a:cubicBezTo>
                    <a:pt x="1491" y="292"/>
                    <a:pt x="1360" y="287"/>
                    <a:pt x="1228" y="279"/>
                  </a:cubicBezTo>
                  <a:lnTo>
                    <a:pt x="1228" y="922"/>
                  </a:lnTo>
                  <a:cubicBezTo>
                    <a:pt x="1205" y="922"/>
                    <a:pt x="1181" y="922"/>
                    <a:pt x="1157" y="922"/>
                  </a:cubicBezTo>
                  <a:cubicBezTo>
                    <a:pt x="848" y="922"/>
                    <a:pt x="539" y="949"/>
                    <a:pt x="234" y="1008"/>
                  </a:cubicBezTo>
                  <a:lnTo>
                    <a:pt x="234" y="1017"/>
                  </a:lnTo>
                  <a:cubicBezTo>
                    <a:pt x="234" y="1017"/>
                    <a:pt x="63" y="1759"/>
                    <a:pt x="0" y="3005"/>
                  </a:cubicBezTo>
                  <a:cubicBezTo>
                    <a:pt x="212" y="3028"/>
                    <a:pt x="414" y="3100"/>
                    <a:pt x="590" y="3217"/>
                  </a:cubicBezTo>
                  <a:lnTo>
                    <a:pt x="603" y="3230"/>
                  </a:lnTo>
                  <a:cubicBezTo>
                    <a:pt x="756" y="3095"/>
                    <a:pt x="846" y="3059"/>
                    <a:pt x="900" y="3059"/>
                  </a:cubicBezTo>
                  <a:lnTo>
                    <a:pt x="1075" y="3059"/>
                  </a:lnTo>
                  <a:cubicBezTo>
                    <a:pt x="1231" y="2883"/>
                    <a:pt x="1357" y="2759"/>
                    <a:pt x="1446" y="2759"/>
                  </a:cubicBezTo>
                  <a:cubicBezTo>
                    <a:pt x="1455" y="2759"/>
                    <a:pt x="1463" y="2760"/>
                    <a:pt x="1471" y="2762"/>
                  </a:cubicBezTo>
                  <a:cubicBezTo>
                    <a:pt x="1471" y="2708"/>
                    <a:pt x="1480" y="2573"/>
                    <a:pt x="1584" y="2519"/>
                  </a:cubicBezTo>
                  <a:cubicBezTo>
                    <a:pt x="1598" y="2512"/>
                    <a:pt x="1612" y="2509"/>
                    <a:pt x="1626" y="2509"/>
                  </a:cubicBezTo>
                  <a:cubicBezTo>
                    <a:pt x="1753" y="2509"/>
                    <a:pt x="1831" y="2795"/>
                    <a:pt x="1851" y="2887"/>
                  </a:cubicBezTo>
                  <a:lnTo>
                    <a:pt x="1851" y="2887"/>
                  </a:lnTo>
                  <a:cubicBezTo>
                    <a:pt x="1783" y="2567"/>
                    <a:pt x="1865" y="2431"/>
                    <a:pt x="1961" y="2431"/>
                  </a:cubicBezTo>
                  <a:cubicBezTo>
                    <a:pt x="2015" y="2431"/>
                    <a:pt x="2074" y="2474"/>
                    <a:pt x="2115" y="2551"/>
                  </a:cubicBezTo>
                  <a:cubicBezTo>
                    <a:pt x="2200" y="2717"/>
                    <a:pt x="2272" y="2857"/>
                    <a:pt x="2335" y="2969"/>
                  </a:cubicBezTo>
                  <a:lnTo>
                    <a:pt x="2344" y="2965"/>
                  </a:lnTo>
                  <a:cubicBezTo>
                    <a:pt x="2344" y="2965"/>
                    <a:pt x="2303" y="2784"/>
                    <a:pt x="2426" y="2784"/>
                  </a:cubicBezTo>
                  <a:cubicBezTo>
                    <a:pt x="2438" y="2784"/>
                    <a:pt x="2451" y="2786"/>
                    <a:pt x="2465" y="2789"/>
                  </a:cubicBezTo>
                  <a:cubicBezTo>
                    <a:pt x="2587" y="2821"/>
                    <a:pt x="2708" y="2992"/>
                    <a:pt x="2794" y="3140"/>
                  </a:cubicBezTo>
                  <a:lnTo>
                    <a:pt x="2816" y="3131"/>
                  </a:lnTo>
                  <a:cubicBezTo>
                    <a:pt x="2816" y="3131"/>
                    <a:pt x="3365" y="3046"/>
                    <a:pt x="3554" y="3046"/>
                  </a:cubicBezTo>
                  <a:cubicBezTo>
                    <a:pt x="3568" y="3046"/>
                    <a:pt x="3586" y="3050"/>
                    <a:pt x="3595" y="3064"/>
                  </a:cubicBezTo>
                  <a:cubicBezTo>
                    <a:pt x="3640" y="2092"/>
                    <a:pt x="3851" y="994"/>
                    <a:pt x="3851" y="994"/>
                  </a:cubicBezTo>
                  <a:lnTo>
                    <a:pt x="3856" y="963"/>
                  </a:lnTo>
                  <a:cubicBezTo>
                    <a:pt x="3577" y="913"/>
                    <a:pt x="3293" y="891"/>
                    <a:pt x="3005" y="891"/>
                  </a:cubicBezTo>
                  <a:lnTo>
                    <a:pt x="3019" y="724"/>
                  </a:lnTo>
                  <a:lnTo>
                    <a:pt x="3077" y="0"/>
                  </a:ln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81"/>
            <p:cNvSpPr/>
            <p:nvPr/>
          </p:nvSpPr>
          <p:spPr>
            <a:xfrm>
              <a:off x="3146050" y="1718500"/>
              <a:ext cx="25000" cy="23800"/>
            </a:xfrm>
            <a:custGeom>
              <a:rect b="b" l="l" r="r" t="t"/>
              <a:pathLst>
                <a:path extrusionOk="0" h="952" w="1000">
                  <a:moveTo>
                    <a:pt x="815" y="0"/>
                  </a:moveTo>
                  <a:cubicBezTo>
                    <a:pt x="797" y="5"/>
                    <a:pt x="783" y="9"/>
                    <a:pt x="765" y="14"/>
                  </a:cubicBezTo>
                  <a:cubicBezTo>
                    <a:pt x="738" y="23"/>
                    <a:pt x="711" y="41"/>
                    <a:pt x="689" y="54"/>
                  </a:cubicBezTo>
                  <a:cubicBezTo>
                    <a:pt x="644" y="86"/>
                    <a:pt x="603" y="122"/>
                    <a:pt x="567" y="158"/>
                  </a:cubicBezTo>
                  <a:cubicBezTo>
                    <a:pt x="500" y="225"/>
                    <a:pt x="432" y="297"/>
                    <a:pt x="369" y="374"/>
                  </a:cubicBezTo>
                  <a:cubicBezTo>
                    <a:pt x="252" y="522"/>
                    <a:pt x="126" y="675"/>
                    <a:pt x="14" y="828"/>
                  </a:cubicBezTo>
                  <a:cubicBezTo>
                    <a:pt x="0" y="856"/>
                    <a:pt x="21" y="886"/>
                    <a:pt x="48" y="886"/>
                  </a:cubicBezTo>
                  <a:cubicBezTo>
                    <a:pt x="56" y="886"/>
                    <a:pt x="64" y="884"/>
                    <a:pt x="73" y="878"/>
                  </a:cubicBezTo>
                  <a:cubicBezTo>
                    <a:pt x="207" y="743"/>
                    <a:pt x="338" y="603"/>
                    <a:pt x="468" y="464"/>
                  </a:cubicBezTo>
                  <a:cubicBezTo>
                    <a:pt x="536" y="392"/>
                    <a:pt x="599" y="324"/>
                    <a:pt x="666" y="261"/>
                  </a:cubicBezTo>
                  <a:cubicBezTo>
                    <a:pt x="698" y="230"/>
                    <a:pt x="729" y="203"/>
                    <a:pt x="765" y="176"/>
                  </a:cubicBezTo>
                  <a:cubicBezTo>
                    <a:pt x="783" y="167"/>
                    <a:pt x="797" y="158"/>
                    <a:pt x="815" y="149"/>
                  </a:cubicBezTo>
                  <a:lnTo>
                    <a:pt x="833" y="144"/>
                  </a:lnTo>
                  <a:lnTo>
                    <a:pt x="842" y="144"/>
                  </a:lnTo>
                  <a:cubicBezTo>
                    <a:pt x="842" y="144"/>
                    <a:pt x="844" y="142"/>
                    <a:pt x="845" y="142"/>
                  </a:cubicBezTo>
                  <a:cubicBezTo>
                    <a:pt x="846" y="142"/>
                    <a:pt x="846" y="143"/>
                    <a:pt x="846" y="144"/>
                  </a:cubicBezTo>
                  <a:cubicBezTo>
                    <a:pt x="846" y="153"/>
                    <a:pt x="855" y="153"/>
                    <a:pt x="855" y="171"/>
                  </a:cubicBezTo>
                  <a:cubicBezTo>
                    <a:pt x="855" y="185"/>
                    <a:pt x="855" y="198"/>
                    <a:pt x="855" y="212"/>
                  </a:cubicBezTo>
                  <a:cubicBezTo>
                    <a:pt x="855" y="230"/>
                    <a:pt x="851" y="243"/>
                    <a:pt x="846" y="261"/>
                  </a:cubicBezTo>
                  <a:cubicBezTo>
                    <a:pt x="828" y="333"/>
                    <a:pt x="801" y="401"/>
                    <a:pt x="774" y="468"/>
                  </a:cubicBezTo>
                  <a:cubicBezTo>
                    <a:pt x="711" y="612"/>
                    <a:pt x="639" y="747"/>
                    <a:pt x="567" y="887"/>
                  </a:cubicBezTo>
                  <a:lnTo>
                    <a:pt x="563" y="896"/>
                  </a:lnTo>
                  <a:lnTo>
                    <a:pt x="567" y="891"/>
                  </a:lnTo>
                  <a:lnTo>
                    <a:pt x="567" y="891"/>
                  </a:lnTo>
                  <a:cubicBezTo>
                    <a:pt x="547" y="921"/>
                    <a:pt x="572" y="952"/>
                    <a:pt x="600" y="952"/>
                  </a:cubicBezTo>
                  <a:cubicBezTo>
                    <a:pt x="609" y="952"/>
                    <a:pt x="618" y="948"/>
                    <a:pt x="626" y="940"/>
                  </a:cubicBezTo>
                  <a:lnTo>
                    <a:pt x="626" y="936"/>
                  </a:lnTo>
                  <a:lnTo>
                    <a:pt x="635" y="927"/>
                  </a:lnTo>
                  <a:cubicBezTo>
                    <a:pt x="734" y="801"/>
                    <a:pt x="819" y="666"/>
                    <a:pt x="891" y="522"/>
                  </a:cubicBezTo>
                  <a:cubicBezTo>
                    <a:pt x="932" y="450"/>
                    <a:pt x="963" y="374"/>
                    <a:pt x="986" y="293"/>
                  </a:cubicBezTo>
                  <a:cubicBezTo>
                    <a:pt x="990" y="270"/>
                    <a:pt x="995" y="248"/>
                    <a:pt x="995" y="225"/>
                  </a:cubicBezTo>
                  <a:cubicBezTo>
                    <a:pt x="999" y="198"/>
                    <a:pt x="999" y="176"/>
                    <a:pt x="995" y="149"/>
                  </a:cubicBezTo>
                  <a:cubicBezTo>
                    <a:pt x="995" y="117"/>
                    <a:pt x="981" y="90"/>
                    <a:pt x="968" y="63"/>
                  </a:cubicBezTo>
                  <a:cubicBezTo>
                    <a:pt x="954" y="50"/>
                    <a:pt x="941" y="36"/>
                    <a:pt x="927" y="23"/>
                  </a:cubicBezTo>
                  <a:lnTo>
                    <a:pt x="918" y="18"/>
                  </a:lnTo>
                  <a:lnTo>
                    <a:pt x="905" y="9"/>
                  </a:lnTo>
                  <a:lnTo>
                    <a:pt x="891" y="5"/>
                  </a:lnTo>
                  <a:lnTo>
                    <a:pt x="878" y="5"/>
                  </a:lnTo>
                  <a:cubicBezTo>
                    <a:pt x="860" y="0"/>
                    <a:pt x="837" y="0"/>
                    <a:pt x="815" y="0"/>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81"/>
            <p:cNvSpPr/>
            <p:nvPr/>
          </p:nvSpPr>
          <p:spPr>
            <a:xfrm>
              <a:off x="3160000" y="1721750"/>
              <a:ext cx="23875" cy="28325"/>
            </a:xfrm>
            <a:custGeom>
              <a:rect b="b" l="l" r="r" t="t"/>
              <a:pathLst>
                <a:path extrusionOk="0" h="1133" w="955">
                  <a:moveTo>
                    <a:pt x="774" y="1"/>
                  </a:moveTo>
                  <a:cubicBezTo>
                    <a:pt x="743" y="1"/>
                    <a:pt x="711" y="10"/>
                    <a:pt x="680" y="23"/>
                  </a:cubicBezTo>
                  <a:cubicBezTo>
                    <a:pt x="666" y="32"/>
                    <a:pt x="653" y="41"/>
                    <a:pt x="639" y="46"/>
                  </a:cubicBezTo>
                  <a:lnTo>
                    <a:pt x="612" y="68"/>
                  </a:lnTo>
                  <a:lnTo>
                    <a:pt x="558" y="104"/>
                  </a:lnTo>
                  <a:lnTo>
                    <a:pt x="446" y="208"/>
                  </a:lnTo>
                  <a:lnTo>
                    <a:pt x="347" y="311"/>
                  </a:lnTo>
                  <a:cubicBezTo>
                    <a:pt x="221" y="451"/>
                    <a:pt x="108" y="604"/>
                    <a:pt x="9" y="761"/>
                  </a:cubicBezTo>
                  <a:cubicBezTo>
                    <a:pt x="0" y="774"/>
                    <a:pt x="0" y="797"/>
                    <a:pt x="18" y="810"/>
                  </a:cubicBezTo>
                  <a:cubicBezTo>
                    <a:pt x="25" y="817"/>
                    <a:pt x="34" y="820"/>
                    <a:pt x="43" y="820"/>
                  </a:cubicBezTo>
                  <a:cubicBezTo>
                    <a:pt x="54" y="820"/>
                    <a:pt x="65" y="816"/>
                    <a:pt x="72" y="806"/>
                  </a:cubicBezTo>
                  <a:cubicBezTo>
                    <a:pt x="194" y="667"/>
                    <a:pt x="315" y="527"/>
                    <a:pt x="441" y="401"/>
                  </a:cubicBezTo>
                  <a:lnTo>
                    <a:pt x="540" y="307"/>
                  </a:lnTo>
                  <a:lnTo>
                    <a:pt x="635" y="226"/>
                  </a:lnTo>
                  <a:lnTo>
                    <a:pt x="689" y="185"/>
                  </a:lnTo>
                  <a:lnTo>
                    <a:pt x="720" y="167"/>
                  </a:lnTo>
                  <a:cubicBezTo>
                    <a:pt x="725" y="163"/>
                    <a:pt x="734" y="158"/>
                    <a:pt x="743" y="158"/>
                  </a:cubicBezTo>
                  <a:cubicBezTo>
                    <a:pt x="752" y="149"/>
                    <a:pt x="765" y="149"/>
                    <a:pt x="783" y="145"/>
                  </a:cubicBezTo>
                  <a:lnTo>
                    <a:pt x="788" y="145"/>
                  </a:lnTo>
                  <a:cubicBezTo>
                    <a:pt x="797" y="167"/>
                    <a:pt x="801" y="194"/>
                    <a:pt x="797" y="217"/>
                  </a:cubicBezTo>
                  <a:cubicBezTo>
                    <a:pt x="792" y="257"/>
                    <a:pt x="783" y="298"/>
                    <a:pt x="770" y="334"/>
                  </a:cubicBezTo>
                  <a:cubicBezTo>
                    <a:pt x="743" y="419"/>
                    <a:pt x="711" y="505"/>
                    <a:pt x="671" y="581"/>
                  </a:cubicBezTo>
                  <a:cubicBezTo>
                    <a:pt x="599" y="748"/>
                    <a:pt x="509" y="909"/>
                    <a:pt x="423" y="1071"/>
                  </a:cubicBezTo>
                  <a:lnTo>
                    <a:pt x="428" y="1067"/>
                  </a:lnTo>
                  <a:lnTo>
                    <a:pt x="432" y="1062"/>
                  </a:lnTo>
                  <a:lnTo>
                    <a:pt x="432" y="1062"/>
                  </a:lnTo>
                  <a:cubicBezTo>
                    <a:pt x="401" y="1094"/>
                    <a:pt x="429" y="1133"/>
                    <a:pt x="459" y="1133"/>
                  </a:cubicBezTo>
                  <a:cubicBezTo>
                    <a:pt x="468" y="1133"/>
                    <a:pt x="478" y="1129"/>
                    <a:pt x="486" y="1121"/>
                  </a:cubicBezTo>
                  <a:lnTo>
                    <a:pt x="491" y="1116"/>
                  </a:lnTo>
                  <a:cubicBezTo>
                    <a:pt x="603" y="968"/>
                    <a:pt x="707" y="810"/>
                    <a:pt x="792" y="644"/>
                  </a:cubicBezTo>
                  <a:cubicBezTo>
                    <a:pt x="837" y="559"/>
                    <a:pt x="878" y="469"/>
                    <a:pt x="909" y="379"/>
                  </a:cubicBezTo>
                  <a:cubicBezTo>
                    <a:pt x="927" y="334"/>
                    <a:pt x="936" y="280"/>
                    <a:pt x="945" y="230"/>
                  </a:cubicBezTo>
                  <a:cubicBezTo>
                    <a:pt x="954" y="163"/>
                    <a:pt x="936" y="91"/>
                    <a:pt x="891" y="41"/>
                  </a:cubicBezTo>
                  <a:cubicBezTo>
                    <a:pt x="873" y="28"/>
                    <a:pt x="855" y="14"/>
                    <a:pt x="833" y="5"/>
                  </a:cubicBezTo>
                  <a:cubicBezTo>
                    <a:pt x="815" y="1"/>
                    <a:pt x="792" y="1"/>
                    <a:pt x="774"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81"/>
            <p:cNvSpPr/>
            <p:nvPr/>
          </p:nvSpPr>
          <p:spPr>
            <a:xfrm>
              <a:off x="3170450" y="1737200"/>
              <a:ext cx="18125" cy="38225"/>
            </a:xfrm>
            <a:custGeom>
              <a:rect b="b" l="l" r="r" t="t"/>
              <a:pathLst>
                <a:path extrusionOk="0" h="1529" w="725">
                  <a:moveTo>
                    <a:pt x="540" y="1"/>
                  </a:moveTo>
                  <a:cubicBezTo>
                    <a:pt x="528" y="1"/>
                    <a:pt x="516" y="2"/>
                    <a:pt x="505" y="4"/>
                  </a:cubicBezTo>
                  <a:cubicBezTo>
                    <a:pt x="464" y="13"/>
                    <a:pt x="428" y="26"/>
                    <a:pt x="392" y="49"/>
                  </a:cubicBezTo>
                  <a:cubicBezTo>
                    <a:pt x="338" y="85"/>
                    <a:pt x="289" y="125"/>
                    <a:pt x="248" y="165"/>
                  </a:cubicBezTo>
                  <a:cubicBezTo>
                    <a:pt x="181" y="228"/>
                    <a:pt x="122" y="296"/>
                    <a:pt x="68" y="368"/>
                  </a:cubicBezTo>
                  <a:cubicBezTo>
                    <a:pt x="32" y="417"/>
                    <a:pt x="14" y="449"/>
                    <a:pt x="14" y="449"/>
                  </a:cubicBezTo>
                  <a:cubicBezTo>
                    <a:pt x="1" y="462"/>
                    <a:pt x="5" y="485"/>
                    <a:pt x="19" y="498"/>
                  </a:cubicBezTo>
                  <a:cubicBezTo>
                    <a:pt x="25" y="505"/>
                    <a:pt x="36" y="509"/>
                    <a:pt x="46" y="509"/>
                  </a:cubicBezTo>
                  <a:cubicBezTo>
                    <a:pt x="56" y="509"/>
                    <a:pt x="66" y="505"/>
                    <a:pt x="73" y="498"/>
                  </a:cubicBezTo>
                  <a:lnTo>
                    <a:pt x="145" y="431"/>
                  </a:lnTo>
                  <a:cubicBezTo>
                    <a:pt x="190" y="386"/>
                    <a:pt x="253" y="327"/>
                    <a:pt x="334" y="260"/>
                  </a:cubicBezTo>
                  <a:cubicBezTo>
                    <a:pt x="374" y="228"/>
                    <a:pt x="419" y="197"/>
                    <a:pt x="464" y="170"/>
                  </a:cubicBezTo>
                  <a:cubicBezTo>
                    <a:pt x="487" y="156"/>
                    <a:pt x="509" y="152"/>
                    <a:pt x="532" y="148"/>
                  </a:cubicBezTo>
                  <a:cubicBezTo>
                    <a:pt x="545" y="148"/>
                    <a:pt x="541" y="148"/>
                    <a:pt x="545" y="152"/>
                  </a:cubicBezTo>
                  <a:cubicBezTo>
                    <a:pt x="568" y="197"/>
                    <a:pt x="568" y="246"/>
                    <a:pt x="554" y="296"/>
                  </a:cubicBezTo>
                  <a:cubicBezTo>
                    <a:pt x="541" y="363"/>
                    <a:pt x="523" y="426"/>
                    <a:pt x="500" y="489"/>
                  </a:cubicBezTo>
                  <a:cubicBezTo>
                    <a:pt x="455" y="620"/>
                    <a:pt x="397" y="750"/>
                    <a:pt x="343" y="872"/>
                  </a:cubicBezTo>
                  <a:cubicBezTo>
                    <a:pt x="284" y="993"/>
                    <a:pt x="235" y="1106"/>
                    <a:pt x="190" y="1205"/>
                  </a:cubicBezTo>
                  <a:cubicBezTo>
                    <a:pt x="140" y="1304"/>
                    <a:pt x="104" y="1385"/>
                    <a:pt x="77" y="1439"/>
                  </a:cubicBezTo>
                  <a:lnTo>
                    <a:pt x="37" y="1529"/>
                  </a:lnTo>
                  <a:lnTo>
                    <a:pt x="37" y="1529"/>
                  </a:lnTo>
                  <a:lnTo>
                    <a:pt x="100" y="1452"/>
                  </a:lnTo>
                  <a:cubicBezTo>
                    <a:pt x="154" y="1385"/>
                    <a:pt x="208" y="1313"/>
                    <a:pt x="253" y="1241"/>
                  </a:cubicBezTo>
                  <a:cubicBezTo>
                    <a:pt x="406" y="1020"/>
                    <a:pt x="536" y="786"/>
                    <a:pt x="640" y="539"/>
                  </a:cubicBezTo>
                  <a:cubicBezTo>
                    <a:pt x="667" y="467"/>
                    <a:pt x="689" y="395"/>
                    <a:pt x="703" y="323"/>
                  </a:cubicBezTo>
                  <a:cubicBezTo>
                    <a:pt x="725" y="233"/>
                    <a:pt x="712" y="139"/>
                    <a:pt x="662" y="62"/>
                  </a:cubicBezTo>
                  <a:cubicBezTo>
                    <a:pt x="653" y="49"/>
                    <a:pt x="644" y="40"/>
                    <a:pt x="631" y="31"/>
                  </a:cubicBezTo>
                  <a:lnTo>
                    <a:pt x="617" y="22"/>
                  </a:lnTo>
                  <a:cubicBezTo>
                    <a:pt x="608" y="17"/>
                    <a:pt x="599" y="13"/>
                    <a:pt x="590" y="8"/>
                  </a:cubicBezTo>
                  <a:cubicBezTo>
                    <a:pt x="574" y="3"/>
                    <a:pt x="557" y="1"/>
                    <a:pt x="540"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81"/>
            <p:cNvSpPr/>
            <p:nvPr/>
          </p:nvSpPr>
          <p:spPr>
            <a:xfrm>
              <a:off x="3091525" y="1726475"/>
              <a:ext cx="64900" cy="63550"/>
            </a:xfrm>
            <a:custGeom>
              <a:rect b="b" l="l" r="r" t="t"/>
              <a:pathLst>
                <a:path extrusionOk="0" h="2542" w="2596">
                  <a:moveTo>
                    <a:pt x="2447" y="1"/>
                  </a:moveTo>
                  <a:cubicBezTo>
                    <a:pt x="2429" y="1"/>
                    <a:pt x="2415" y="5"/>
                    <a:pt x="2402" y="5"/>
                  </a:cubicBezTo>
                  <a:cubicBezTo>
                    <a:pt x="2339" y="23"/>
                    <a:pt x="2276" y="55"/>
                    <a:pt x="2222" y="91"/>
                  </a:cubicBezTo>
                  <a:cubicBezTo>
                    <a:pt x="2159" y="136"/>
                    <a:pt x="2096" y="185"/>
                    <a:pt x="2042" y="244"/>
                  </a:cubicBezTo>
                  <a:cubicBezTo>
                    <a:pt x="1975" y="307"/>
                    <a:pt x="1907" y="374"/>
                    <a:pt x="1853" y="446"/>
                  </a:cubicBezTo>
                  <a:lnTo>
                    <a:pt x="1664" y="684"/>
                  </a:lnTo>
                  <a:lnTo>
                    <a:pt x="1255" y="1197"/>
                  </a:lnTo>
                  <a:cubicBezTo>
                    <a:pt x="976" y="1548"/>
                    <a:pt x="688" y="1886"/>
                    <a:pt x="454" y="2124"/>
                  </a:cubicBezTo>
                  <a:cubicBezTo>
                    <a:pt x="364" y="2218"/>
                    <a:pt x="265" y="2304"/>
                    <a:pt x="157" y="2389"/>
                  </a:cubicBezTo>
                  <a:cubicBezTo>
                    <a:pt x="121" y="2416"/>
                    <a:pt x="81" y="2443"/>
                    <a:pt x="36" y="2470"/>
                  </a:cubicBezTo>
                  <a:cubicBezTo>
                    <a:pt x="0" y="2490"/>
                    <a:pt x="20" y="2541"/>
                    <a:pt x="56" y="2541"/>
                  </a:cubicBezTo>
                  <a:cubicBezTo>
                    <a:pt x="61" y="2541"/>
                    <a:pt x="66" y="2540"/>
                    <a:pt x="72" y="2538"/>
                  </a:cubicBezTo>
                  <a:cubicBezTo>
                    <a:pt x="117" y="2515"/>
                    <a:pt x="162" y="2488"/>
                    <a:pt x="207" y="2457"/>
                  </a:cubicBezTo>
                  <a:cubicBezTo>
                    <a:pt x="319" y="2376"/>
                    <a:pt x="427" y="2290"/>
                    <a:pt x="526" y="2196"/>
                  </a:cubicBezTo>
                  <a:cubicBezTo>
                    <a:pt x="818" y="1908"/>
                    <a:pt x="1097" y="1602"/>
                    <a:pt x="1358" y="1283"/>
                  </a:cubicBezTo>
                  <a:cubicBezTo>
                    <a:pt x="1502" y="1107"/>
                    <a:pt x="1637" y="936"/>
                    <a:pt x="1772" y="770"/>
                  </a:cubicBezTo>
                  <a:lnTo>
                    <a:pt x="1961" y="541"/>
                  </a:lnTo>
                  <a:cubicBezTo>
                    <a:pt x="1993" y="500"/>
                    <a:pt x="2024" y="460"/>
                    <a:pt x="2051" y="437"/>
                  </a:cubicBezTo>
                  <a:cubicBezTo>
                    <a:pt x="2074" y="410"/>
                    <a:pt x="2114" y="379"/>
                    <a:pt x="2141" y="347"/>
                  </a:cubicBezTo>
                  <a:lnTo>
                    <a:pt x="2222" y="266"/>
                  </a:lnTo>
                  <a:lnTo>
                    <a:pt x="2298" y="199"/>
                  </a:lnTo>
                  <a:cubicBezTo>
                    <a:pt x="2339" y="163"/>
                    <a:pt x="2384" y="136"/>
                    <a:pt x="2429" y="109"/>
                  </a:cubicBezTo>
                  <a:lnTo>
                    <a:pt x="2451" y="100"/>
                  </a:lnTo>
                  <a:lnTo>
                    <a:pt x="2469" y="100"/>
                  </a:lnTo>
                  <a:cubicBezTo>
                    <a:pt x="2483" y="100"/>
                    <a:pt x="2492" y="104"/>
                    <a:pt x="2501" y="109"/>
                  </a:cubicBezTo>
                  <a:cubicBezTo>
                    <a:pt x="2510" y="113"/>
                    <a:pt x="2519" y="118"/>
                    <a:pt x="2528" y="127"/>
                  </a:cubicBezTo>
                  <a:cubicBezTo>
                    <a:pt x="2533" y="130"/>
                    <a:pt x="2539" y="131"/>
                    <a:pt x="2545" y="131"/>
                  </a:cubicBezTo>
                  <a:cubicBezTo>
                    <a:pt x="2556" y="131"/>
                    <a:pt x="2569" y="126"/>
                    <a:pt x="2577" y="118"/>
                  </a:cubicBezTo>
                  <a:cubicBezTo>
                    <a:pt x="2595" y="109"/>
                    <a:pt x="2595" y="82"/>
                    <a:pt x="2582" y="64"/>
                  </a:cubicBezTo>
                  <a:cubicBezTo>
                    <a:pt x="2573" y="50"/>
                    <a:pt x="2559" y="41"/>
                    <a:pt x="2546" y="28"/>
                  </a:cubicBezTo>
                  <a:cubicBezTo>
                    <a:pt x="2528" y="14"/>
                    <a:pt x="2510" y="5"/>
                    <a:pt x="2487"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81"/>
            <p:cNvSpPr/>
            <p:nvPr/>
          </p:nvSpPr>
          <p:spPr>
            <a:xfrm>
              <a:off x="3188000" y="1719600"/>
              <a:ext cx="93025" cy="70825"/>
            </a:xfrm>
            <a:custGeom>
              <a:rect b="b" l="l" r="r" t="t"/>
              <a:pathLst>
                <a:path extrusionOk="0" h="2833" w="3721">
                  <a:moveTo>
                    <a:pt x="137" y="1"/>
                  </a:moveTo>
                  <a:cubicBezTo>
                    <a:pt x="119" y="1"/>
                    <a:pt x="101" y="5"/>
                    <a:pt x="81" y="10"/>
                  </a:cubicBezTo>
                  <a:cubicBezTo>
                    <a:pt x="50" y="24"/>
                    <a:pt x="28" y="51"/>
                    <a:pt x="14" y="82"/>
                  </a:cubicBezTo>
                  <a:cubicBezTo>
                    <a:pt x="1" y="132"/>
                    <a:pt x="1" y="186"/>
                    <a:pt x="14" y="235"/>
                  </a:cubicBezTo>
                  <a:cubicBezTo>
                    <a:pt x="20" y="254"/>
                    <a:pt x="35" y="263"/>
                    <a:pt x="51" y="263"/>
                  </a:cubicBezTo>
                  <a:cubicBezTo>
                    <a:pt x="72" y="263"/>
                    <a:pt x="93" y="247"/>
                    <a:pt x="90" y="222"/>
                  </a:cubicBezTo>
                  <a:cubicBezTo>
                    <a:pt x="86" y="186"/>
                    <a:pt x="86" y="150"/>
                    <a:pt x="99" y="114"/>
                  </a:cubicBezTo>
                  <a:cubicBezTo>
                    <a:pt x="99" y="105"/>
                    <a:pt x="108" y="100"/>
                    <a:pt x="117" y="96"/>
                  </a:cubicBezTo>
                  <a:cubicBezTo>
                    <a:pt x="124" y="93"/>
                    <a:pt x="131" y="92"/>
                    <a:pt x="138" y="92"/>
                  </a:cubicBezTo>
                  <a:cubicBezTo>
                    <a:pt x="144" y="92"/>
                    <a:pt x="151" y="93"/>
                    <a:pt x="158" y="96"/>
                  </a:cubicBezTo>
                  <a:cubicBezTo>
                    <a:pt x="194" y="105"/>
                    <a:pt x="221" y="127"/>
                    <a:pt x="248" y="150"/>
                  </a:cubicBezTo>
                  <a:cubicBezTo>
                    <a:pt x="279" y="177"/>
                    <a:pt x="306" y="208"/>
                    <a:pt x="329" y="240"/>
                  </a:cubicBezTo>
                  <a:cubicBezTo>
                    <a:pt x="356" y="271"/>
                    <a:pt x="378" y="307"/>
                    <a:pt x="401" y="343"/>
                  </a:cubicBezTo>
                  <a:lnTo>
                    <a:pt x="432" y="397"/>
                  </a:lnTo>
                  <a:cubicBezTo>
                    <a:pt x="446" y="415"/>
                    <a:pt x="455" y="433"/>
                    <a:pt x="464" y="456"/>
                  </a:cubicBezTo>
                  <a:lnTo>
                    <a:pt x="572" y="685"/>
                  </a:lnTo>
                  <a:lnTo>
                    <a:pt x="572" y="690"/>
                  </a:lnTo>
                  <a:cubicBezTo>
                    <a:pt x="576" y="694"/>
                    <a:pt x="581" y="703"/>
                    <a:pt x="585" y="708"/>
                  </a:cubicBezTo>
                  <a:lnTo>
                    <a:pt x="945" y="1013"/>
                  </a:lnTo>
                  <a:cubicBezTo>
                    <a:pt x="1067" y="1112"/>
                    <a:pt x="1188" y="1207"/>
                    <a:pt x="1310" y="1301"/>
                  </a:cubicBezTo>
                  <a:lnTo>
                    <a:pt x="1678" y="1589"/>
                  </a:lnTo>
                  <a:lnTo>
                    <a:pt x="1863" y="1733"/>
                  </a:lnTo>
                  <a:cubicBezTo>
                    <a:pt x="1926" y="1778"/>
                    <a:pt x="1989" y="1828"/>
                    <a:pt x="2052" y="1873"/>
                  </a:cubicBezTo>
                  <a:lnTo>
                    <a:pt x="2434" y="2143"/>
                  </a:lnTo>
                  <a:lnTo>
                    <a:pt x="2830" y="2395"/>
                  </a:lnTo>
                  <a:cubicBezTo>
                    <a:pt x="2965" y="2476"/>
                    <a:pt x="3100" y="2556"/>
                    <a:pt x="3239" y="2633"/>
                  </a:cubicBezTo>
                  <a:cubicBezTo>
                    <a:pt x="3307" y="2673"/>
                    <a:pt x="3379" y="2700"/>
                    <a:pt x="3451" y="2732"/>
                  </a:cubicBezTo>
                  <a:lnTo>
                    <a:pt x="3662" y="2831"/>
                  </a:lnTo>
                  <a:cubicBezTo>
                    <a:pt x="3665" y="2832"/>
                    <a:pt x="3668" y="2832"/>
                    <a:pt x="3672" y="2832"/>
                  </a:cubicBezTo>
                  <a:cubicBezTo>
                    <a:pt x="3687" y="2832"/>
                    <a:pt x="3704" y="2823"/>
                    <a:pt x="3712" y="2804"/>
                  </a:cubicBezTo>
                  <a:cubicBezTo>
                    <a:pt x="3721" y="2786"/>
                    <a:pt x="3712" y="2759"/>
                    <a:pt x="3694" y="2750"/>
                  </a:cubicBezTo>
                  <a:lnTo>
                    <a:pt x="3487" y="2637"/>
                  </a:lnTo>
                  <a:cubicBezTo>
                    <a:pt x="3419" y="2601"/>
                    <a:pt x="3347" y="2570"/>
                    <a:pt x="3284" y="2525"/>
                  </a:cubicBezTo>
                  <a:cubicBezTo>
                    <a:pt x="3154" y="2444"/>
                    <a:pt x="3024" y="2363"/>
                    <a:pt x="2893" y="2282"/>
                  </a:cubicBezTo>
                  <a:lnTo>
                    <a:pt x="2511" y="2017"/>
                  </a:lnTo>
                  <a:lnTo>
                    <a:pt x="2137" y="1747"/>
                  </a:lnTo>
                  <a:cubicBezTo>
                    <a:pt x="2074" y="1702"/>
                    <a:pt x="2016" y="1652"/>
                    <a:pt x="1953" y="1603"/>
                  </a:cubicBezTo>
                  <a:lnTo>
                    <a:pt x="1768" y="1463"/>
                  </a:lnTo>
                  <a:lnTo>
                    <a:pt x="1395" y="1180"/>
                  </a:lnTo>
                  <a:cubicBezTo>
                    <a:pt x="1274" y="1085"/>
                    <a:pt x="1148" y="991"/>
                    <a:pt x="1031" y="896"/>
                  </a:cubicBezTo>
                  <a:lnTo>
                    <a:pt x="677" y="613"/>
                  </a:lnTo>
                  <a:lnTo>
                    <a:pt x="677" y="613"/>
                  </a:lnTo>
                  <a:lnTo>
                    <a:pt x="563" y="388"/>
                  </a:lnTo>
                  <a:cubicBezTo>
                    <a:pt x="554" y="370"/>
                    <a:pt x="540" y="352"/>
                    <a:pt x="531" y="334"/>
                  </a:cubicBezTo>
                  <a:lnTo>
                    <a:pt x="491" y="276"/>
                  </a:lnTo>
                  <a:cubicBezTo>
                    <a:pt x="468" y="240"/>
                    <a:pt x="441" y="204"/>
                    <a:pt x="410" y="168"/>
                  </a:cubicBezTo>
                  <a:cubicBezTo>
                    <a:pt x="378" y="132"/>
                    <a:pt x="347" y="100"/>
                    <a:pt x="311" y="69"/>
                  </a:cubicBezTo>
                  <a:cubicBezTo>
                    <a:pt x="270" y="37"/>
                    <a:pt x="221" y="15"/>
                    <a:pt x="171" y="6"/>
                  </a:cubicBezTo>
                  <a:cubicBezTo>
                    <a:pt x="159" y="2"/>
                    <a:pt x="148" y="1"/>
                    <a:pt x="137"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81"/>
            <p:cNvSpPr/>
            <p:nvPr/>
          </p:nvSpPr>
          <p:spPr>
            <a:xfrm>
              <a:off x="3166300" y="1712300"/>
              <a:ext cx="11775" cy="12600"/>
            </a:xfrm>
            <a:custGeom>
              <a:rect b="b" l="l" r="r" t="t"/>
              <a:pathLst>
                <a:path extrusionOk="0" h="504" w="471">
                  <a:moveTo>
                    <a:pt x="211" y="0"/>
                  </a:moveTo>
                  <a:cubicBezTo>
                    <a:pt x="205" y="0"/>
                    <a:pt x="199" y="0"/>
                    <a:pt x="194" y="1"/>
                  </a:cubicBezTo>
                  <a:cubicBezTo>
                    <a:pt x="153" y="5"/>
                    <a:pt x="122" y="19"/>
                    <a:pt x="90" y="46"/>
                  </a:cubicBezTo>
                  <a:cubicBezTo>
                    <a:pt x="68" y="68"/>
                    <a:pt x="45" y="95"/>
                    <a:pt x="32" y="127"/>
                  </a:cubicBezTo>
                  <a:cubicBezTo>
                    <a:pt x="18" y="149"/>
                    <a:pt x="14" y="172"/>
                    <a:pt x="9" y="199"/>
                  </a:cubicBezTo>
                  <a:cubicBezTo>
                    <a:pt x="0" y="235"/>
                    <a:pt x="0" y="271"/>
                    <a:pt x="5" y="307"/>
                  </a:cubicBezTo>
                  <a:cubicBezTo>
                    <a:pt x="5" y="320"/>
                    <a:pt x="9" y="329"/>
                    <a:pt x="9" y="343"/>
                  </a:cubicBezTo>
                  <a:lnTo>
                    <a:pt x="9" y="347"/>
                  </a:lnTo>
                  <a:cubicBezTo>
                    <a:pt x="14" y="361"/>
                    <a:pt x="27" y="370"/>
                    <a:pt x="41" y="374"/>
                  </a:cubicBezTo>
                  <a:cubicBezTo>
                    <a:pt x="44" y="375"/>
                    <a:pt x="47" y="375"/>
                    <a:pt x="49" y="375"/>
                  </a:cubicBezTo>
                  <a:cubicBezTo>
                    <a:pt x="68" y="375"/>
                    <a:pt x="82" y="362"/>
                    <a:pt x="86" y="343"/>
                  </a:cubicBezTo>
                  <a:cubicBezTo>
                    <a:pt x="86" y="343"/>
                    <a:pt x="90" y="329"/>
                    <a:pt x="95" y="307"/>
                  </a:cubicBezTo>
                  <a:cubicBezTo>
                    <a:pt x="99" y="280"/>
                    <a:pt x="108" y="257"/>
                    <a:pt x="117" y="230"/>
                  </a:cubicBezTo>
                  <a:cubicBezTo>
                    <a:pt x="126" y="212"/>
                    <a:pt x="131" y="199"/>
                    <a:pt x="140" y="185"/>
                  </a:cubicBezTo>
                  <a:cubicBezTo>
                    <a:pt x="153" y="172"/>
                    <a:pt x="158" y="167"/>
                    <a:pt x="167" y="158"/>
                  </a:cubicBezTo>
                  <a:cubicBezTo>
                    <a:pt x="194" y="140"/>
                    <a:pt x="198" y="145"/>
                    <a:pt x="203" y="140"/>
                  </a:cubicBezTo>
                  <a:cubicBezTo>
                    <a:pt x="207" y="140"/>
                    <a:pt x="212" y="145"/>
                    <a:pt x="221" y="154"/>
                  </a:cubicBezTo>
                  <a:cubicBezTo>
                    <a:pt x="252" y="181"/>
                    <a:pt x="275" y="212"/>
                    <a:pt x="293" y="248"/>
                  </a:cubicBezTo>
                  <a:cubicBezTo>
                    <a:pt x="311" y="289"/>
                    <a:pt x="329" y="329"/>
                    <a:pt x="342" y="361"/>
                  </a:cubicBezTo>
                  <a:cubicBezTo>
                    <a:pt x="360" y="397"/>
                    <a:pt x="369" y="428"/>
                    <a:pt x="378" y="446"/>
                  </a:cubicBezTo>
                  <a:cubicBezTo>
                    <a:pt x="383" y="455"/>
                    <a:pt x="387" y="464"/>
                    <a:pt x="392" y="473"/>
                  </a:cubicBezTo>
                  <a:lnTo>
                    <a:pt x="396" y="482"/>
                  </a:lnTo>
                  <a:cubicBezTo>
                    <a:pt x="403" y="497"/>
                    <a:pt x="417" y="503"/>
                    <a:pt x="431" y="503"/>
                  </a:cubicBezTo>
                  <a:cubicBezTo>
                    <a:pt x="451" y="503"/>
                    <a:pt x="471" y="489"/>
                    <a:pt x="468" y="464"/>
                  </a:cubicBezTo>
                  <a:lnTo>
                    <a:pt x="468" y="428"/>
                  </a:lnTo>
                  <a:cubicBezTo>
                    <a:pt x="468" y="397"/>
                    <a:pt x="464" y="361"/>
                    <a:pt x="459" y="329"/>
                  </a:cubicBezTo>
                  <a:cubicBezTo>
                    <a:pt x="450" y="284"/>
                    <a:pt x="437" y="235"/>
                    <a:pt x="419" y="194"/>
                  </a:cubicBezTo>
                  <a:cubicBezTo>
                    <a:pt x="396" y="136"/>
                    <a:pt x="360" y="82"/>
                    <a:pt x="315" y="37"/>
                  </a:cubicBezTo>
                  <a:cubicBezTo>
                    <a:pt x="284" y="13"/>
                    <a:pt x="249" y="0"/>
                    <a:pt x="211" y="0"/>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81"/>
            <p:cNvSpPr/>
            <p:nvPr/>
          </p:nvSpPr>
          <p:spPr>
            <a:xfrm>
              <a:off x="3174950" y="1710225"/>
              <a:ext cx="19975" cy="24300"/>
            </a:xfrm>
            <a:custGeom>
              <a:rect b="b" l="l" r="r" t="t"/>
              <a:pathLst>
                <a:path extrusionOk="0" h="972" w="799">
                  <a:moveTo>
                    <a:pt x="198" y="1"/>
                  </a:moveTo>
                  <a:cubicBezTo>
                    <a:pt x="180" y="1"/>
                    <a:pt x="162" y="3"/>
                    <a:pt x="145" y="7"/>
                  </a:cubicBezTo>
                  <a:cubicBezTo>
                    <a:pt x="82" y="30"/>
                    <a:pt x="37" y="84"/>
                    <a:pt x="19" y="147"/>
                  </a:cubicBezTo>
                  <a:cubicBezTo>
                    <a:pt x="5" y="192"/>
                    <a:pt x="1" y="237"/>
                    <a:pt x="1" y="286"/>
                  </a:cubicBezTo>
                  <a:cubicBezTo>
                    <a:pt x="1" y="349"/>
                    <a:pt x="10" y="412"/>
                    <a:pt x="28" y="475"/>
                  </a:cubicBezTo>
                  <a:lnTo>
                    <a:pt x="46" y="543"/>
                  </a:lnTo>
                  <a:cubicBezTo>
                    <a:pt x="50" y="564"/>
                    <a:pt x="66" y="574"/>
                    <a:pt x="83" y="574"/>
                  </a:cubicBezTo>
                  <a:cubicBezTo>
                    <a:pt x="105" y="574"/>
                    <a:pt x="127" y="557"/>
                    <a:pt x="122" y="529"/>
                  </a:cubicBezTo>
                  <a:cubicBezTo>
                    <a:pt x="122" y="529"/>
                    <a:pt x="122" y="507"/>
                    <a:pt x="118" y="462"/>
                  </a:cubicBezTo>
                  <a:cubicBezTo>
                    <a:pt x="113" y="444"/>
                    <a:pt x="113" y="417"/>
                    <a:pt x="113" y="390"/>
                  </a:cubicBezTo>
                  <a:cubicBezTo>
                    <a:pt x="113" y="358"/>
                    <a:pt x="118" y="327"/>
                    <a:pt x="118" y="295"/>
                  </a:cubicBezTo>
                  <a:cubicBezTo>
                    <a:pt x="118" y="259"/>
                    <a:pt x="127" y="228"/>
                    <a:pt x="140" y="196"/>
                  </a:cubicBezTo>
                  <a:cubicBezTo>
                    <a:pt x="154" y="165"/>
                    <a:pt x="176" y="147"/>
                    <a:pt x="185" y="142"/>
                  </a:cubicBezTo>
                  <a:cubicBezTo>
                    <a:pt x="187" y="141"/>
                    <a:pt x="190" y="141"/>
                    <a:pt x="193" y="141"/>
                  </a:cubicBezTo>
                  <a:cubicBezTo>
                    <a:pt x="204" y="141"/>
                    <a:pt x="222" y="148"/>
                    <a:pt x="244" y="169"/>
                  </a:cubicBezTo>
                  <a:cubicBezTo>
                    <a:pt x="253" y="183"/>
                    <a:pt x="266" y="196"/>
                    <a:pt x="275" y="214"/>
                  </a:cubicBezTo>
                  <a:lnTo>
                    <a:pt x="284" y="228"/>
                  </a:lnTo>
                  <a:cubicBezTo>
                    <a:pt x="280" y="228"/>
                    <a:pt x="289" y="237"/>
                    <a:pt x="289" y="241"/>
                  </a:cubicBezTo>
                  <a:lnTo>
                    <a:pt x="307" y="277"/>
                  </a:lnTo>
                  <a:lnTo>
                    <a:pt x="442" y="534"/>
                  </a:lnTo>
                  <a:cubicBezTo>
                    <a:pt x="464" y="574"/>
                    <a:pt x="487" y="615"/>
                    <a:pt x="509" y="651"/>
                  </a:cubicBezTo>
                  <a:cubicBezTo>
                    <a:pt x="536" y="687"/>
                    <a:pt x="554" y="723"/>
                    <a:pt x="576" y="754"/>
                  </a:cubicBezTo>
                  <a:cubicBezTo>
                    <a:pt x="657" y="880"/>
                    <a:pt x="716" y="961"/>
                    <a:pt x="716" y="961"/>
                  </a:cubicBezTo>
                  <a:lnTo>
                    <a:pt x="716" y="952"/>
                  </a:lnTo>
                  <a:cubicBezTo>
                    <a:pt x="724" y="966"/>
                    <a:pt x="736" y="972"/>
                    <a:pt x="748" y="972"/>
                  </a:cubicBezTo>
                  <a:cubicBezTo>
                    <a:pt x="774" y="972"/>
                    <a:pt x="799" y="944"/>
                    <a:pt x="783" y="916"/>
                  </a:cubicBezTo>
                  <a:cubicBezTo>
                    <a:pt x="783" y="916"/>
                    <a:pt x="747" y="822"/>
                    <a:pt x="680" y="691"/>
                  </a:cubicBezTo>
                  <a:cubicBezTo>
                    <a:pt x="648" y="624"/>
                    <a:pt x="608" y="547"/>
                    <a:pt x="567" y="466"/>
                  </a:cubicBezTo>
                  <a:cubicBezTo>
                    <a:pt x="527" y="381"/>
                    <a:pt x="482" y="295"/>
                    <a:pt x="437" y="205"/>
                  </a:cubicBezTo>
                  <a:lnTo>
                    <a:pt x="419" y="174"/>
                  </a:lnTo>
                  <a:lnTo>
                    <a:pt x="410" y="151"/>
                  </a:lnTo>
                  <a:lnTo>
                    <a:pt x="397" y="138"/>
                  </a:lnTo>
                  <a:cubicBezTo>
                    <a:pt x="383" y="111"/>
                    <a:pt x="365" y="84"/>
                    <a:pt x="343" y="66"/>
                  </a:cubicBezTo>
                  <a:cubicBezTo>
                    <a:pt x="305" y="22"/>
                    <a:pt x="253" y="1"/>
                    <a:pt x="198" y="1"/>
                  </a:cubicBezTo>
                  <a:close/>
                </a:path>
              </a:pathLst>
            </a:custGeom>
            <a:solidFill>
              <a:srgbClr val="8C54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81"/>
            <p:cNvSpPr/>
            <p:nvPr/>
          </p:nvSpPr>
          <p:spPr>
            <a:xfrm>
              <a:off x="3219050" y="1675075"/>
              <a:ext cx="8925" cy="55800"/>
            </a:xfrm>
            <a:custGeom>
              <a:rect b="b" l="l" r="r" t="t"/>
              <a:pathLst>
                <a:path extrusionOk="0" h="2232" w="357">
                  <a:moveTo>
                    <a:pt x="312" y="0"/>
                  </a:moveTo>
                  <a:cubicBezTo>
                    <a:pt x="296" y="0"/>
                    <a:pt x="280" y="9"/>
                    <a:pt x="275" y="28"/>
                  </a:cubicBezTo>
                  <a:cubicBezTo>
                    <a:pt x="275" y="28"/>
                    <a:pt x="239" y="163"/>
                    <a:pt x="198" y="361"/>
                  </a:cubicBezTo>
                  <a:cubicBezTo>
                    <a:pt x="176" y="464"/>
                    <a:pt x="149" y="577"/>
                    <a:pt x="131" y="707"/>
                  </a:cubicBezTo>
                  <a:cubicBezTo>
                    <a:pt x="113" y="833"/>
                    <a:pt x="90" y="968"/>
                    <a:pt x="72" y="1103"/>
                  </a:cubicBezTo>
                  <a:cubicBezTo>
                    <a:pt x="59" y="1238"/>
                    <a:pt x="36" y="1373"/>
                    <a:pt x="27" y="1499"/>
                  </a:cubicBezTo>
                  <a:cubicBezTo>
                    <a:pt x="18" y="1625"/>
                    <a:pt x="14" y="1751"/>
                    <a:pt x="9" y="1850"/>
                  </a:cubicBezTo>
                  <a:cubicBezTo>
                    <a:pt x="0" y="2057"/>
                    <a:pt x="0" y="2192"/>
                    <a:pt x="0" y="2192"/>
                  </a:cubicBezTo>
                  <a:cubicBezTo>
                    <a:pt x="0" y="2218"/>
                    <a:pt x="19" y="2231"/>
                    <a:pt x="37" y="2231"/>
                  </a:cubicBezTo>
                  <a:cubicBezTo>
                    <a:pt x="55" y="2231"/>
                    <a:pt x="72" y="2220"/>
                    <a:pt x="77" y="2196"/>
                  </a:cubicBezTo>
                  <a:cubicBezTo>
                    <a:pt x="77" y="2196"/>
                    <a:pt x="99" y="2061"/>
                    <a:pt x="126" y="1859"/>
                  </a:cubicBezTo>
                  <a:cubicBezTo>
                    <a:pt x="135" y="1760"/>
                    <a:pt x="149" y="1643"/>
                    <a:pt x="162" y="1517"/>
                  </a:cubicBezTo>
                  <a:cubicBezTo>
                    <a:pt x="176" y="1391"/>
                    <a:pt x="203" y="1256"/>
                    <a:pt x="221" y="1121"/>
                  </a:cubicBezTo>
                  <a:cubicBezTo>
                    <a:pt x="239" y="991"/>
                    <a:pt x="248" y="856"/>
                    <a:pt x="270" y="730"/>
                  </a:cubicBezTo>
                  <a:cubicBezTo>
                    <a:pt x="288" y="604"/>
                    <a:pt x="302" y="487"/>
                    <a:pt x="315" y="388"/>
                  </a:cubicBezTo>
                  <a:cubicBezTo>
                    <a:pt x="338" y="185"/>
                    <a:pt x="356" y="50"/>
                    <a:pt x="356" y="50"/>
                  </a:cubicBezTo>
                  <a:lnTo>
                    <a:pt x="351" y="46"/>
                  </a:lnTo>
                  <a:cubicBezTo>
                    <a:pt x="356" y="17"/>
                    <a:pt x="334" y="0"/>
                    <a:pt x="312"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81"/>
            <p:cNvSpPr/>
            <p:nvPr/>
          </p:nvSpPr>
          <p:spPr>
            <a:xfrm>
              <a:off x="3129525" y="1675675"/>
              <a:ext cx="8000" cy="53425"/>
            </a:xfrm>
            <a:custGeom>
              <a:rect b="b" l="l" r="r" t="t"/>
              <a:pathLst>
                <a:path extrusionOk="0" h="2137" w="320">
                  <a:moveTo>
                    <a:pt x="276" y="1"/>
                  </a:moveTo>
                  <a:cubicBezTo>
                    <a:pt x="261" y="1"/>
                    <a:pt x="247" y="12"/>
                    <a:pt x="243" y="26"/>
                  </a:cubicBezTo>
                  <a:cubicBezTo>
                    <a:pt x="243" y="26"/>
                    <a:pt x="203" y="152"/>
                    <a:pt x="167" y="346"/>
                  </a:cubicBezTo>
                  <a:cubicBezTo>
                    <a:pt x="149" y="440"/>
                    <a:pt x="122" y="553"/>
                    <a:pt x="104" y="674"/>
                  </a:cubicBezTo>
                  <a:cubicBezTo>
                    <a:pt x="90" y="796"/>
                    <a:pt x="72" y="926"/>
                    <a:pt x="54" y="1056"/>
                  </a:cubicBezTo>
                  <a:cubicBezTo>
                    <a:pt x="36" y="1187"/>
                    <a:pt x="27" y="1317"/>
                    <a:pt x="23" y="1439"/>
                  </a:cubicBezTo>
                  <a:cubicBezTo>
                    <a:pt x="14" y="1560"/>
                    <a:pt x="9" y="1673"/>
                    <a:pt x="5" y="1772"/>
                  </a:cubicBezTo>
                  <a:cubicBezTo>
                    <a:pt x="0" y="1970"/>
                    <a:pt x="0" y="2100"/>
                    <a:pt x="0" y="2100"/>
                  </a:cubicBezTo>
                  <a:cubicBezTo>
                    <a:pt x="0" y="2124"/>
                    <a:pt x="19" y="2136"/>
                    <a:pt x="38" y="2136"/>
                  </a:cubicBezTo>
                  <a:cubicBezTo>
                    <a:pt x="55" y="2136"/>
                    <a:pt x="72" y="2126"/>
                    <a:pt x="77" y="2105"/>
                  </a:cubicBezTo>
                  <a:cubicBezTo>
                    <a:pt x="77" y="2105"/>
                    <a:pt x="99" y="1974"/>
                    <a:pt x="122" y="1781"/>
                  </a:cubicBezTo>
                  <a:cubicBezTo>
                    <a:pt x="131" y="1686"/>
                    <a:pt x="149" y="1574"/>
                    <a:pt x="158" y="1452"/>
                  </a:cubicBezTo>
                  <a:cubicBezTo>
                    <a:pt x="167" y="1331"/>
                    <a:pt x="180" y="1205"/>
                    <a:pt x="198" y="1074"/>
                  </a:cubicBezTo>
                  <a:cubicBezTo>
                    <a:pt x="261" y="562"/>
                    <a:pt x="320" y="44"/>
                    <a:pt x="320" y="44"/>
                  </a:cubicBezTo>
                  <a:cubicBezTo>
                    <a:pt x="320" y="26"/>
                    <a:pt x="306" y="8"/>
                    <a:pt x="288" y="4"/>
                  </a:cubicBezTo>
                  <a:cubicBezTo>
                    <a:pt x="284" y="2"/>
                    <a:pt x="280" y="1"/>
                    <a:pt x="276" y="1"/>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81"/>
            <p:cNvSpPr/>
            <p:nvPr/>
          </p:nvSpPr>
          <p:spPr>
            <a:xfrm>
              <a:off x="3127500" y="1633800"/>
              <a:ext cx="87750" cy="14775"/>
            </a:xfrm>
            <a:custGeom>
              <a:rect b="b" l="l" r="r" t="t"/>
              <a:pathLst>
                <a:path extrusionOk="0" h="591" w="3510">
                  <a:moveTo>
                    <a:pt x="1818" y="1"/>
                  </a:moveTo>
                  <a:cubicBezTo>
                    <a:pt x="1197" y="1"/>
                    <a:pt x="581" y="109"/>
                    <a:pt x="0" y="316"/>
                  </a:cubicBezTo>
                  <a:cubicBezTo>
                    <a:pt x="342" y="446"/>
                    <a:pt x="788" y="541"/>
                    <a:pt x="1354" y="577"/>
                  </a:cubicBezTo>
                  <a:cubicBezTo>
                    <a:pt x="1512" y="586"/>
                    <a:pt x="1683" y="590"/>
                    <a:pt x="1863" y="590"/>
                  </a:cubicBezTo>
                  <a:cubicBezTo>
                    <a:pt x="1889" y="591"/>
                    <a:pt x="1914" y="591"/>
                    <a:pt x="1940" y="591"/>
                  </a:cubicBezTo>
                  <a:cubicBezTo>
                    <a:pt x="2377" y="591"/>
                    <a:pt x="2809" y="519"/>
                    <a:pt x="3226" y="383"/>
                  </a:cubicBezTo>
                  <a:cubicBezTo>
                    <a:pt x="3325" y="352"/>
                    <a:pt x="3419" y="311"/>
                    <a:pt x="3509" y="271"/>
                  </a:cubicBezTo>
                  <a:cubicBezTo>
                    <a:pt x="2960" y="91"/>
                    <a:pt x="2389" y="1"/>
                    <a:pt x="18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81"/>
            <p:cNvSpPr/>
            <p:nvPr/>
          </p:nvSpPr>
          <p:spPr>
            <a:xfrm>
              <a:off x="3084200" y="1640775"/>
              <a:ext cx="77175" cy="26500"/>
            </a:xfrm>
            <a:custGeom>
              <a:rect b="b" l="l" r="r" t="t"/>
              <a:pathLst>
                <a:path extrusionOk="0" h="1060" w="3087">
                  <a:moveTo>
                    <a:pt x="1647" y="1"/>
                  </a:moveTo>
                  <a:cubicBezTo>
                    <a:pt x="1044" y="226"/>
                    <a:pt x="486" y="559"/>
                    <a:pt x="0" y="977"/>
                  </a:cubicBezTo>
                  <a:cubicBezTo>
                    <a:pt x="168" y="993"/>
                    <a:pt x="329" y="1003"/>
                    <a:pt x="454" y="1003"/>
                  </a:cubicBezTo>
                  <a:cubicBezTo>
                    <a:pt x="534" y="1003"/>
                    <a:pt x="600" y="999"/>
                    <a:pt x="644" y="990"/>
                  </a:cubicBezTo>
                  <a:cubicBezTo>
                    <a:pt x="959" y="927"/>
                    <a:pt x="1057" y="595"/>
                    <a:pt x="1057" y="595"/>
                  </a:cubicBezTo>
                  <a:lnTo>
                    <a:pt x="1278" y="990"/>
                  </a:lnTo>
                  <a:cubicBezTo>
                    <a:pt x="1278" y="990"/>
                    <a:pt x="2127" y="1060"/>
                    <a:pt x="2741" y="1060"/>
                  </a:cubicBezTo>
                  <a:cubicBezTo>
                    <a:pt x="2843" y="1060"/>
                    <a:pt x="2939" y="1058"/>
                    <a:pt x="3023" y="1053"/>
                  </a:cubicBezTo>
                  <a:lnTo>
                    <a:pt x="3086" y="1053"/>
                  </a:lnTo>
                  <a:lnTo>
                    <a:pt x="3086" y="298"/>
                  </a:lnTo>
                  <a:cubicBezTo>
                    <a:pt x="2470" y="257"/>
                    <a:pt x="2002" y="149"/>
                    <a:pt x="1647" y="1"/>
                  </a:cubicBezTo>
                  <a:close/>
                </a:path>
              </a:pathLst>
            </a:custGeom>
            <a:solidFill>
              <a:srgbClr val="4A16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81"/>
            <p:cNvSpPr/>
            <p:nvPr/>
          </p:nvSpPr>
          <p:spPr>
            <a:xfrm>
              <a:off x="3206100" y="1639775"/>
              <a:ext cx="54575" cy="30600"/>
            </a:xfrm>
            <a:custGeom>
              <a:rect b="b" l="l" r="r" t="t"/>
              <a:pathLst>
                <a:path extrusionOk="0" h="1224" w="2183">
                  <a:moveTo>
                    <a:pt x="446" y="0"/>
                  </a:moveTo>
                  <a:cubicBezTo>
                    <a:pt x="329" y="54"/>
                    <a:pt x="208" y="104"/>
                    <a:pt x="86" y="144"/>
                  </a:cubicBezTo>
                  <a:lnTo>
                    <a:pt x="1" y="1183"/>
                  </a:lnTo>
                  <a:lnTo>
                    <a:pt x="50" y="1188"/>
                  </a:lnTo>
                  <a:cubicBezTo>
                    <a:pt x="306" y="1213"/>
                    <a:pt x="535" y="1223"/>
                    <a:pt x="742" y="1223"/>
                  </a:cubicBezTo>
                  <a:cubicBezTo>
                    <a:pt x="1471" y="1223"/>
                    <a:pt x="1913" y="1092"/>
                    <a:pt x="2183" y="990"/>
                  </a:cubicBezTo>
                  <a:cubicBezTo>
                    <a:pt x="1670" y="554"/>
                    <a:pt x="1080" y="221"/>
                    <a:pt x="446" y="0"/>
                  </a:cubicBezTo>
                  <a:close/>
                </a:path>
              </a:pathLst>
            </a:custGeom>
            <a:solidFill>
              <a:srgbClr val="4A160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81"/>
            <p:cNvSpPr/>
            <p:nvPr/>
          </p:nvSpPr>
          <p:spPr>
            <a:xfrm>
              <a:off x="3098475" y="1771025"/>
              <a:ext cx="162325" cy="139100"/>
            </a:xfrm>
            <a:custGeom>
              <a:rect b="b" l="l" r="r" t="t"/>
              <a:pathLst>
                <a:path extrusionOk="0" h="5564" w="6493">
                  <a:moveTo>
                    <a:pt x="3024" y="0"/>
                  </a:moveTo>
                  <a:cubicBezTo>
                    <a:pt x="2965" y="117"/>
                    <a:pt x="2889" y="221"/>
                    <a:pt x="2799" y="320"/>
                  </a:cubicBezTo>
                  <a:cubicBezTo>
                    <a:pt x="2799" y="320"/>
                    <a:pt x="1818" y="1683"/>
                    <a:pt x="752" y="2488"/>
                  </a:cubicBezTo>
                  <a:lnTo>
                    <a:pt x="815" y="3280"/>
                  </a:lnTo>
                  <a:cubicBezTo>
                    <a:pt x="513" y="3729"/>
                    <a:pt x="244" y="4193"/>
                    <a:pt x="1" y="4674"/>
                  </a:cubicBezTo>
                  <a:cubicBezTo>
                    <a:pt x="909" y="5270"/>
                    <a:pt x="1945" y="5564"/>
                    <a:pt x="2976" y="5564"/>
                  </a:cubicBezTo>
                  <a:cubicBezTo>
                    <a:pt x="4234" y="5564"/>
                    <a:pt x="5486" y="5127"/>
                    <a:pt x="6492" y="4269"/>
                  </a:cubicBezTo>
                  <a:cubicBezTo>
                    <a:pt x="5961" y="3361"/>
                    <a:pt x="5516" y="2740"/>
                    <a:pt x="5516" y="2740"/>
                  </a:cubicBezTo>
                  <a:lnTo>
                    <a:pt x="5484" y="2263"/>
                  </a:lnTo>
                  <a:cubicBezTo>
                    <a:pt x="4252" y="1435"/>
                    <a:pt x="3055" y="0"/>
                    <a:pt x="3055" y="0"/>
                  </a:cubicBezTo>
                  <a:close/>
                </a:path>
              </a:pathLst>
            </a:custGeom>
            <a:solidFill>
              <a:srgbClr val="FF94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81"/>
            <p:cNvSpPr/>
            <p:nvPr/>
          </p:nvSpPr>
          <p:spPr>
            <a:xfrm>
              <a:off x="3096900" y="1675050"/>
              <a:ext cx="26350" cy="43250"/>
            </a:xfrm>
            <a:custGeom>
              <a:rect b="b" l="l" r="r" t="t"/>
              <a:pathLst>
                <a:path extrusionOk="0" h="1730" w="1054">
                  <a:moveTo>
                    <a:pt x="40" y="1"/>
                  </a:moveTo>
                  <a:cubicBezTo>
                    <a:pt x="39" y="1"/>
                    <a:pt x="38" y="1"/>
                    <a:pt x="37" y="2"/>
                  </a:cubicBezTo>
                  <a:cubicBezTo>
                    <a:pt x="1" y="24"/>
                    <a:pt x="190" y="425"/>
                    <a:pt x="464" y="902"/>
                  </a:cubicBezTo>
                  <a:cubicBezTo>
                    <a:pt x="728" y="1367"/>
                    <a:pt x="970" y="1730"/>
                    <a:pt x="1014" y="1730"/>
                  </a:cubicBezTo>
                  <a:cubicBezTo>
                    <a:pt x="1016" y="1730"/>
                    <a:pt x="1016" y="1730"/>
                    <a:pt x="1017" y="1729"/>
                  </a:cubicBezTo>
                  <a:cubicBezTo>
                    <a:pt x="1053" y="1707"/>
                    <a:pt x="864" y="1302"/>
                    <a:pt x="590" y="830"/>
                  </a:cubicBezTo>
                  <a:cubicBezTo>
                    <a:pt x="328" y="366"/>
                    <a:pt x="87" y="1"/>
                    <a:pt x="40" y="1"/>
                  </a:cubicBezTo>
                  <a:close/>
                </a:path>
              </a:pathLst>
            </a:custGeom>
            <a:solidFill>
              <a:srgbClr val="006D77"/>
            </a:solidFill>
            <a:ln cap="flat" cmpd="sng" w="9525">
              <a:solidFill>
                <a:srgbClr val="006D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81"/>
            <p:cNvSpPr/>
            <p:nvPr/>
          </p:nvSpPr>
          <p:spPr>
            <a:xfrm>
              <a:off x="3050125" y="1670200"/>
              <a:ext cx="59850" cy="47125"/>
            </a:xfrm>
            <a:custGeom>
              <a:rect b="b" l="l" r="r" t="t"/>
              <a:pathLst>
                <a:path extrusionOk="0" h="1885" w="2394">
                  <a:moveTo>
                    <a:pt x="32" y="1"/>
                  </a:moveTo>
                  <a:cubicBezTo>
                    <a:pt x="30" y="1"/>
                    <a:pt x="28" y="1"/>
                    <a:pt x="27" y="2"/>
                  </a:cubicBezTo>
                  <a:cubicBezTo>
                    <a:pt x="0" y="34"/>
                    <a:pt x="518" y="470"/>
                    <a:pt x="1161" y="988"/>
                  </a:cubicBezTo>
                  <a:cubicBezTo>
                    <a:pt x="1785" y="1486"/>
                    <a:pt x="2305" y="1884"/>
                    <a:pt x="2366" y="1884"/>
                  </a:cubicBezTo>
                  <a:cubicBezTo>
                    <a:pt x="2368" y="1884"/>
                    <a:pt x="2370" y="1884"/>
                    <a:pt x="2371" y="1883"/>
                  </a:cubicBezTo>
                  <a:cubicBezTo>
                    <a:pt x="2393" y="1851"/>
                    <a:pt x="1903" y="1392"/>
                    <a:pt x="1255" y="875"/>
                  </a:cubicBezTo>
                  <a:cubicBezTo>
                    <a:pt x="633" y="373"/>
                    <a:pt x="93" y="1"/>
                    <a:pt x="32" y="1"/>
                  </a:cubicBezTo>
                  <a:close/>
                </a:path>
              </a:pathLst>
            </a:custGeom>
            <a:solidFill>
              <a:srgbClr val="006D77"/>
            </a:solidFill>
            <a:ln cap="flat" cmpd="sng" w="9525">
              <a:solidFill>
                <a:srgbClr val="006D7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9" name="Google Shape;2369;p81"/>
          <p:cNvSpPr/>
          <p:nvPr/>
        </p:nvSpPr>
        <p:spPr>
          <a:xfrm rot="1849421">
            <a:off x="3979081" y="5194077"/>
            <a:ext cx="249558" cy="271242"/>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81"/>
          <p:cNvSpPr/>
          <p:nvPr/>
        </p:nvSpPr>
        <p:spPr>
          <a:xfrm rot="5197918">
            <a:off x="3661102" y="4084849"/>
            <a:ext cx="309304" cy="242935"/>
          </a:xfrm>
          <a:custGeom>
            <a:rect b="b" l="l" r="r" t="t"/>
            <a:pathLst>
              <a:path extrusionOk="0" h="15740" w="19229">
                <a:moveTo>
                  <a:pt x="9841" y="0"/>
                </a:moveTo>
                <a:cubicBezTo>
                  <a:pt x="9447" y="0"/>
                  <a:pt x="8949" y="157"/>
                  <a:pt x="8230" y="559"/>
                </a:cubicBezTo>
                <a:cubicBezTo>
                  <a:pt x="6692" y="1422"/>
                  <a:pt x="6016" y="2016"/>
                  <a:pt x="4225" y="2293"/>
                </a:cubicBezTo>
                <a:cubicBezTo>
                  <a:pt x="2752" y="2513"/>
                  <a:pt x="1767" y="2464"/>
                  <a:pt x="1042" y="4019"/>
                </a:cubicBezTo>
                <a:cubicBezTo>
                  <a:pt x="0" y="6282"/>
                  <a:pt x="2003" y="7698"/>
                  <a:pt x="2247" y="9807"/>
                </a:cubicBezTo>
                <a:cubicBezTo>
                  <a:pt x="2450" y="11565"/>
                  <a:pt x="1132" y="13576"/>
                  <a:pt x="2222" y="14976"/>
                </a:cubicBezTo>
                <a:cubicBezTo>
                  <a:pt x="2647" y="15522"/>
                  <a:pt x="3280" y="15740"/>
                  <a:pt x="3966" y="15740"/>
                </a:cubicBezTo>
                <a:cubicBezTo>
                  <a:pt x="4751" y="15740"/>
                  <a:pt x="5606" y="15454"/>
                  <a:pt x="6293" y="15049"/>
                </a:cubicBezTo>
                <a:cubicBezTo>
                  <a:pt x="7571" y="14292"/>
                  <a:pt x="8776" y="13201"/>
                  <a:pt x="10265" y="13169"/>
                </a:cubicBezTo>
                <a:cubicBezTo>
                  <a:pt x="10288" y="13168"/>
                  <a:pt x="10310" y="13168"/>
                  <a:pt x="10332" y="13168"/>
                </a:cubicBezTo>
                <a:cubicBezTo>
                  <a:pt x="11506" y="13168"/>
                  <a:pt x="12688" y="13827"/>
                  <a:pt x="13817" y="13827"/>
                </a:cubicBezTo>
                <a:cubicBezTo>
                  <a:pt x="14108" y="13827"/>
                  <a:pt x="14395" y="13784"/>
                  <a:pt x="14677" y="13674"/>
                </a:cubicBezTo>
                <a:cubicBezTo>
                  <a:pt x="15744" y="13258"/>
                  <a:pt x="16257" y="12037"/>
                  <a:pt x="16411" y="10906"/>
                </a:cubicBezTo>
                <a:cubicBezTo>
                  <a:pt x="16566" y="9766"/>
                  <a:pt x="16468" y="8594"/>
                  <a:pt x="16818" y="7503"/>
                </a:cubicBezTo>
                <a:cubicBezTo>
                  <a:pt x="17225" y="6241"/>
                  <a:pt x="18194" y="5232"/>
                  <a:pt x="18707" y="4011"/>
                </a:cubicBezTo>
                <a:cubicBezTo>
                  <a:pt x="19228" y="2790"/>
                  <a:pt x="19057" y="1048"/>
                  <a:pt x="17828" y="559"/>
                </a:cubicBezTo>
                <a:cubicBezTo>
                  <a:pt x="17609" y="473"/>
                  <a:pt x="17388" y="437"/>
                  <a:pt x="17166" y="437"/>
                </a:cubicBezTo>
                <a:cubicBezTo>
                  <a:pt x="15887" y="437"/>
                  <a:pt x="14559" y="1648"/>
                  <a:pt x="13288" y="1648"/>
                </a:cubicBezTo>
                <a:cubicBezTo>
                  <a:pt x="13063" y="1648"/>
                  <a:pt x="12839" y="1610"/>
                  <a:pt x="12618" y="1520"/>
                </a:cubicBezTo>
                <a:cubicBezTo>
                  <a:pt x="11156" y="936"/>
                  <a:pt x="10806" y="0"/>
                  <a:pt x="984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81"/>
          <p:cNvSpPr txBox="1"/>
          <p:nvPr/>
        </p:nvSpPr>
        <p:spPr>
          <a:xfrm flipH="1">
            <a:off x="3647013" y="3983359"/>
            <a:ext cx="9228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006D77"/>
                </a:solidFill>
                <a:latin typeface="Pathway Gothic One"/>
                <a:ea typeface="Pathway Gothic One"/>
                <a:cs typeface="Pathway Gothic One"/>
                <a:sym typeface="Pathway Gothic One"/>
              </a:rPr>
              <a:t>02</a:t>
            </a:r>
            <a:endParaRPr sz="1600">
              <a:solidFill>
                <a:srgbClr val="006D77"/>
              </a:solidFill>
              <a:latin typeface="Pathway Gothic One"/>
              <a:ea typeface="Pathway Gothic One"/>
              <a:cs typeface="Pathway Gothic One"/>
              <a:sym typeface="Pathway Gothic One"/>
            </a:endParaRPr>
          </a:p>
        </p:txBody>
      </p:sp>
      <p:sp>
        <p:nvSpPr>
          <p:cNvPr id="2372" name="Google Shape;2372;p81"/>
          <p:cNvSpPr txBox="1"/>
          <p:nvPr/>
        </p:nvSpPr>
        <p:spPr>
          <a:xfrm flipH="1">
            <a:off x="3924762" y="5105695"/>
            <a:ext cx="587700" cy="3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006D77"/>
                </a:solidFill>
                <a:latin typeface="Pathway Gothic One"/>
                <a:ea typeface="Pathway Gothic One"/>
                <a:cs typeface="Pathway Gothic One"/>
                <a:sym typeface="Pathway Gothic One"/>
              </a:rPr>
              <a:t>03</a:t>
            </a:r>
            <a:endParaRPr sz="1600">
              <a:solidFill>
                <a:srgbClr val="006D77"/>
              </a:solidFill>
              <a:latin typeface="Pathway Gothic One"/>
              <a:ea typeface="Pathway Gothic One"/>
              <a:cs typeface="Pathway Gothic One"/>
              <a:sym typeface="Pathway Gothic One"/>
            </a:endParaRPr>
          </a:p>
        </p:txBody>
      </p:sp>
      <p:sp>
        <p:nvSpPr>
          <p:cNvPr id="2373" name="Google Shape;2373;p81"/>
          <p:cNvSpPr txBox="1"/>
          <p:nvPr/>
        </p:nvSpPr>
        <p:spPr>
          <a:xfrm>
            <a:off x="445501" y="4114300"/>
            <a:ext cx="1749000" cy="11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The clinical presentation of DES is typically that of</a:t>
            </a:r>
            <a:r>
              <a:rPr b="1" lang="en-GB" sz="1100">
                <a:solidFill>
                  <a:schemeClr val="dk1"/>
                </a:solidFill>
                <a:latin typeface="Mada"/>
                <a:ea typeface="Mada"/>
                <a:cs typeface="Mada"/>
                <a:sym typeface="Mada"/>
              </a:rPr>
              <a:t> chest pain and dysphagia.</a:t>
            </a:r>
            <a:endParaRPr b="1" sz="1100">
              <a:solidFill>
                <a:schemeClr val="dk1"/>
              </a:solidFill>
              <a:latin typeface="Mada"/>
              <a:ea typeface="Mada"/>
              <a:cs typeface="Mada"/>
              <a:sym typeface="Mada"/>
            </a:endParaRPr>
          </a:p>
          <a:p>
            <a:pPr indent="0" lvl="0" marL="0" rtl="0" algn="l">
              <a:spcBef>
                <a:spcPts val="0"/>
              </a:spcBef>
              <a:spcAft>
                <a:spcPts val="0"/>
              </a:spcAft>
              <a:buNone/>
            </a:pPr>
            <a:r>
              <a:rPr lang="en-GB" sz="1100">
                <a:solidFill>
                  <a:schemeClr val="dk1"/>
                </a:solidFill>
                <a:latin typeface="Mada"/>
                <a:ea typeface="Mada"/>
                <a:cs typeface="Mada"/>
                <a:sym typeface="Mada"/>
              </a:rPr>
              <a:t>These symptoms may be related to eating or exertion and may mimic angina. </a:t>
            </a:r>
            <a:endParaRPr b="1" sz="1100">
              <a:solidFill>
                <a:schemeClr val="dk1"/>
              </a:solidFill>
              <a:latin typeface="Mada"/>
              <a:ea typeface="Mada"/>
              <a:cs typeface="Mada"/>
              <a:sym typeface="Mada"/>
            </a:endParaRPr>
          </a:p>
        </p:txBody>
      </p:sp>
      <p:sp>
        <p:nvSpPr>
          <p:cNvPr id="2374" name="Google Shape;2374;p81"/>
          <p:cNvSpPr txBox="1"/>
          <p:nvPr/>
        </p:nvSpPr>
        <p:spPr>
          <a:xfrm>
            <a:off x="4038000" y="3747800"/>
            <a:ext cx="1749000" cy="11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Patients will complain of a squeezing pressure in the chest that may radiate to the jaw, arms, and upper back.</a:t>
            </a:r>
            <a:endParaRPr sz="1100"/>
          </a:p>
        </p:txBody>
      </p:sp>
      <p:sp>
        <p:nvSpPr>
          <p:cNvPr id="2375" name="Google Shape;2375;p81"/>
          <p:cNvSpPr txBox="1"/>
          <p:nvPr/>
        </p:nvSpPr>
        <p:spPr>
          <a:xfrm>
            <a:off x="4286775" y="5001574"/>
            <a:ext cx="1378200" cy="11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1"/>
                </a:solidFill>
                <a:latin typeface="Mada"/>
                <a:ea typeface="Mada"/>
                <a:cs typeface="Mada"/>
                <a:sym typeface="Mada"/>
              </a:rPr>
              <a:t>The symptoms are often pronounced during times of heightened </a:t>
            </a:r>
            <a:r>
              <a:rPr b="1" lang="en-GB" sz="1100">
                <a:solidFill>
                  <a:schemeClr val="dk1"/>
                </a:solidFill>
                <a:latin typeface="Mada"/>
                <a:ea typeface="Mada"/>
                <a:cs typeface="Mada"/>
                <a:sym typeface="Mada"/>
              </a:rPr>
              <a:t>emotional stress</a:t>
            </a:r>
            <a:r>
              <a:rPr lang="en-GB" sz="1100">
                <a:solidFill>
                  <a:schemeClr val="dk1"/>
                </a:solidFill>
                <a:latin typeface="Mada"/>
                <a:ea typeface="Mada"/>
                <a:cs typeface="Mada"/>
                <a:sym typeface="Mada"/>
              </a:rPr>
              <a:t>.</a:t>
            </a:r>
            <a:endParaRPr sz="1100">
              <a:solidFill>
                <a:schemeClr val="dk1"/>
              </a:solidFill>
              <a:latin typeface="Mada"/>
              <a:ea typeface="Mada"/>
              <a:cs typeface="Mada"/>
              <a:sym typeface="Mada"/>
            </a:endParaRPr>
          </a:p>
        </p:txBody>
      </p:sp>
      <p:sp>
        <p:nvSpPr>
          <p:cNvPr id="2376" name="Google Shape;2376;p81"/>
          <p:cNvSpPr txBox="1"/>
          <p:nvPr/>
        </p:nvSpPr>
        <p:spPr>
          <a:xfrm>
            <a:off x="180000" y="6235000"/>
            <a:ext cx="6052800" cy="175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1"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Regurgitation</a:t>
            </a:r>
            <a:r>
              <a:rPr lang="en-GB" sz="1200">
                <a:solidFill>
                  <a:schemeClr val="dk1"/>
                </a:solidFill>
                <a:latin typeface="Mada"/>
                <a:ea typeface="Mada"/>
                <a:cs typeface="Mada"/>
                <a:sym typeface="Mada"/>
              </a:rPr>
              <a:t> of </a:t>
            </a:r>
            <a:r>
              <a:rPr b="1" lang="en-GB" sz="1200">
                <a:solidFill>
                  <a:schemeClr val="dk1"/>
                </a:solidFill>
                <a:latin typeface="Mada"/>
                <a:ea typeface="Mada"/>
                <a:cs typeface="Mada"/>
                <a:sym typeface="Mada"/>
              </a:rPr>
              <a:t>esophageal contents</a:t>
            </a:r>
            <a:r>
              <a:rPr lang="en-GB" sz="1200">
                <a:solidFill>
                  <a:schemeClr val="dk1"/>
                </a:solidFill>
                <a:latin typeface="Mada"/>
                <a:ea typeface="Mada"/>
                <a:cs typeface="Mada"/>
                <a:sym typeface="Mada"/>
              </a:rPr>
              <a:t> and saliva is common, but </a:t>
            </a:r>
            <a:r>
              <a:rPr b="1" lang="en-GB" sz="1200">
                <a:solidFill>
                  <a:schemeClr val="dk1"/>
                </a:solidFill>
                <a:latin typeface="Mada"/>
                <a:ea typeface="Mada"/>
                <a:cs typeface="Mada"/>
                <a:sym typeface="Mada"/>
              </a:rPr>
              <a:t>acid reflux is not </a:t>
            </a:r>
            <a:endParaRPr b="1"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acid reflux can aggravate the symptoms, as can cold liquids</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irritable bowel syndrome and pyloric spasm, </a:t>
            </a:r>
            <a:r>
              <a:rPr b="1" lang="en-GB" sz="1200">
                <a:solidFill>
                  <a:schemeClr val="dk1"/>
                </a:solidFill>
                <a:latin typeface="Mada"/>
                <a:ea typeface="Mada"/>
                <a:cs typeface="Mada"/>
                <a:sym typeface="Mada"/>
              </a:rPr>
              <a:t>may accompany </a:t>
            </a:r>
            <a:r>
              <a:rPr lang="en-GB" sz="1200">
                <a:solidFill>
                  <a:schemeClr val="dk1"/>
                </a:solidFill>
                <a:latin typeface="Mada"/>
                <a:ea typeface="Mada"/>
                <a:cs typeface="Mada"/>
                <a:sym typeface="Mada"/>
              </a:rPr>
              <a:t>DES, whereas other gastrointestinal problems, such as gallstones, peptic ulcer disease, and pancreatitis, all trigger DES</a:t>
            </a:r>
            <a:endParaRPr sz="1200">
              <a:solidFill>
                <a:schemeClr val="dk1"/>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diagnosis of DES is made by an esophagram and manometric studies</a:t>
            </a:r>
            <a:endParaRPr sz="1200">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200" u="none" cap="none" strike="noStrike">
              <a:solidFill>
                <a:srgbClr val="000000"/>
              </a:solidFill>
              <a:latin typeface="Arial"/>
              <a:ea typeface="Arial"/>
              <a:cs typeface="Arial"/>
              <a:sym typeface="Arial"/>
            </a:endParaRPr>
          </a:p>
        </p:txBody>
      </p:sp>
      <p:sp>
        <p:nvSpPr>
          <p:cNvPr id="2377" name="Google Shape;2377;p81"/>
          <p:cNvSpPr txBox="1"/>
          <p:nvPr/>
        </p:nvSpPr>
        <p:spPr>
          <a:xfrm>
            <a:off x="5880575" y="3595400"/>
            <a:ext cx="1571100" cy="2417700"/>
          </a:xfrm>
          <a:prstGeom prst="rect">
            <a:avLst/>
          </a:prstGeom>
          <a:noFill/>
          <a:ln cap="flat" cmpd="sng" w="19050">
            <a:solidFill>
              <a:srgbClr val="FFDDD2"/>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nvGrpSpPr>
          <p:cNvPr id="2378" name="Google Shape;2378;p81"/>
          <p:cNvGrpSpPr/>
          <p:nvPr/>
        </p:nvGrpSpPr>
        <p:grpSpPr>
          <a:xfrm>
            <a:off x="399182" y="6739997"/>
            <a:ext cx="110817" cy="101564"/>
            <a:chOff x="2410712" y="2415450"/>
            <a:chExt cx="312600" cy="312600"/>
          </a:xfrm>
        </p:grpSpPr>
        <p:sp>
          <p:nvSpPr>
            <p:cNvPr id="2379" name="Google Shape;2379;p81"/>
            <p:cNvSpPr/>
            <p:nvPr/>
          </p:nvSpPr>
          <p:spPr>
            <a:xfrm>
              <a:off x="2410712"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1" name="Google Shape;2381;p81"/>
          <p:cNvGrpSpPr/>
          <p:nvPr/>
        </p:nvGrpSpPr>
        <p:grpSpPr>
          <a:xfrm>
            <a:off x="399182" y="6914472"/>
            <a:ext cx="110817" cy="101564"/>
            <a:chOff x="2410712" y="2415450"/>
            <a:chExt cx="312600" cy="312600"/>
          </a:xfrm>
        </p:grpSpPr>
        <p:sp>
          <p:nvSpPr>
            <p:cNvPr id="2382" name="Google Shape;2382;p81"/>
            <p:cNvSpPr/>
            <p:nvPr/>
          </p:nvSpPr>
          <p:spPr>
            <a:xfrm>
              <a:off x="2410712"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4" name="Google Shape;2384;p81"/>
          <p:cNvGrpSpPr/>
          <p:nvPr/>
        </p:nvGrpSpPr>
        <p:grpSpPr>
          <a:xfrm>
            <a:off x="399182" y="7458272"/>
            <a:ext cx="110817" cy="101564"/>
            <a:chOff x="2410712" y="2415450"/>
            <a:chExt cx="312600" cy="312600"/>
          </a:xfrm>
        </p:grpSpPr>
        <p:sp>
          <p:nvSpPr>
            <p:cNvPr id="2385" name="Google Shape;2385;p81"/>
            <p:cNvSpPr/>
            <p:nvPr/>
          </p:nvSpPr>
          <p:spPr>
            <a:xfrm>
              <a:off x="2410712"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7" name="Google Shape;2387;p81"/>
          <p:cNvGrpSpPr/>
          <p:nvPr/>
        </p:nvGrpSpPr>
        <p:grpSpPr>
          <a:xfrm>
            <a:off x="399182" y="6565522"/>
            <a:ext cx="110817" cy="101564"/>
            <a:chOff x="2410712" y="2415450"/>
            <a:chExt cx="312600" cy="312600"/>
          </a:xfrm>
        </p:grpSpPr>
        <p:sp>
          <p:nvSpPr>
            <p:cNvPr id="2388" name="Google Shape;2388;p81"/>
            <p:cNvSpPr/>
            <p:nvPr/>
          </p:nvSpPr>
          <p:spPr>
            <a:xfrm>
              <a:off x="2410712" y="2415450"/>
              <a:ext cx="312600" cy="312600"/>
            </a:xfrm>
            <a:prstGeom prst="ellipse">
              <a:avLst/>
            </a:prstGeom>
            <a:solidFill>
              <a:srgbClr val="ABE5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81"/>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3" name="Shape 2393"/>
        <p:cNvGrpSpPr/>
        <p:nvPr/>
      </p:nvGrpSpPr>
      <p:grpSpPr>
        <a:xfrm>
          <a:off x="0" y="0"/>
          <a:ext cx="0" cy="0"/>
          <a:chOff x="0" y="0"/>
          <a:chExt cx="0" cy="0"/>
        </a:xfrm>
      </p:grpSpPr>
      <p:sp>
        <p:nvSpPr>
          <p:cNvPr id="2394" name="Google Shape;2394;p8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82"/>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396" name="Google Shape;2396;p82"/>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2397" name="Google Shape;2397;p82"/>
          <p:cNvSpPr/>
          <p:nvPr/>
        </p:nvSpPr>
        <p:spPr>
          <a:xfrm>
            <a:off x="74475" y="1166525"/>
            <a:ext cx="7440600" cy="41826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82"/>
          <p:cNvSpPr txBox="1"/>
          <p:nvPr/>
        </p:nvSpPr>
        <p:spPr>
          <a:xfrm>
            <a:off x="621951" y="850900"/>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2399" name="Google Shape;2399;p82"/>
          <p:cNvSpPr txBox="1"/>
          <p:nvPr/>
        </p:nvSpPr>
        <p:spPr>
          <a:xfrm>
            <a:off x="513975" y="1454050"/>
            <a:ext cx="6661800" cy="56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006D77"/>
                </a:solidFill>
                <a:latin typeface="Mada"/>
                <a:ea typeface="Mada"/>
                <a:cs typeface="Mada"/>
                <a:sym typeface="Mada"/>
              </a:rPr>
              <a:t>Q1: What’s the </a:t>
            </a:r>
            <a:r>
              <a:rPr lang="en-GB" sz="1200">
                <a:solidFill>
                  <a:srgbClr val="006D77"/>
                </a:solidFill>
                <a:latin typeface="Mada"/>
                <a:ea typeface="Mada"/>
                <a:cs typeface="Mada"/>
                <a:sym typeface="Mada"/>
              </a:rPr>
              <a:t>treatment</a:t>
            </a:r>
            <a:r>
              <a:rPr lang="en-GB" sz="1200">
                <a:solidFill>
                  <a:srgbClr val="006D77"/>
                </a:solidFill>
                <a:latin typeface="Mada"/>
                <a:ea typeface="Mada"/>
                <a:cs typeface="Mada"/>
                <a:sym typeface="Mada"/>
              </a:rPr>
              <a:t> of sliding esophageal hernia</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83C5BE"/>
                </a:solidFill>
                <a:latin typeface="Mada"/>
                <a:ea typeface="Mada"/>
                <a:cs typeface="Mada"/>
                <a:sym typeface="Mada"/>
              </a:rPr>
              <a:t>Answer: </a:t>
            </a:r>
            <a:r>
              <a:rPr lang="en-GB" sz="1200">
                <a:solidFill>
                  <a:srgbClr val="83C5BE"/>
                </a:solidFill>
                <a:latin typeface="Mada"/>
                <a:ea typeface="Mada"/>
                <a:cs typeface="Mada"/>
                <a:sym typeface="Mada"/>
              </a:rPr>
              <a:t>85% of cases treated medically with antacids, H2 blockers/PPIs, head elevation after meals, small meals, and no food prior to sleeping; 15% of cases require surgery for persistent symptoms despite adequate medical treatment</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Mada"/>
                <a:ea typeface="Mada"/>
                <a:cs typeface="Mada"/>
                <a:sym typeface="Mada"/>
              </a:rPr>
              <a:t>Q2: What’s para-esophageal hernia &amp; treatment ?</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83C5BE"/>
                </a:solidFill>
                <a:latin typeface="Mada"/>
                <a:ea typeface="Mada"/>
                <a:cs typeface="Mada"/>
                <a:sym typeface="Mada"/>
              </a:rPr>
              <a:t>Answer: </a:t>
            </a:r>
            <a:r>
              <a:rPr lang="en-GB" sz="1200">
                <a:solidFill>
                  <a:srgbClr val="83C5BE"/>
                </a:solidFill>
                <a:latin typeface="Mada"/>
                <a:ea typeface="Mada"/>
                <a:cs typeface="Mada"/>
                <a:sym typeface="Mada"/>
              </a:rPr>
              <a:t>Herniation of all or part of the stomach through the esophageal hiatus intothe thorax without displacement of the gastroesophageal junction.</a:t>
            </a:r>
            <a:endParaRPr sz="1200">
              <a:solidFill>
                <a:srgbClr val="83C5BE"/>
              </a:solidFill>
              <a:latin typeface="Mada"/>
              <a:ea typeface="Mada"/>
              <a:cs typeface="Mada"/>
              <a:sym typeface="Mada"/>
            </a:endParaRPr>
          </a:p>
          <a:p>
            <a:pPr indent="0" lvl="0" marL="0" rtl="0" algn="l">
              <a:lnSpc>
                <a:spcPct val="115000"/>
              </a:lnSpc>
              <a:spcBef>
                <a:spcPts val="0"/>
              </a:spcBef>
              <a:spcAft>
                <a:spcPts val="0"/>
              </a:spcAft>
              <a:buNone/>
            </a:pPr>
            <a:r>
              <a:rPr lang="en-GB" sz="1200">
                <a:solidFill>
                  <a:srgbClr val="83C5BE"/>
                </a:solidFill>
                <a:latin typeface="Mada"/>
                <a:ea typeface="Mada"/>
                <a:cs typeface="Mada"/>
                <a:sym typeface="Mada"/>
              </a:rPr>
              <a:t>Surgical, because of frequency and severity of potential complications.</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Mada"/>
                <a:ea typeface="Mada"/>
                <a:cs typeface="Mada"/>
                <a:sym typeface="Mada"/>
              </a:rPr>
              <a:t>Q3: </a:t>
            </a:r>
            <a:r>
              <a:rPr lang="en-GB" sz="1200">
                <a:solidFill>
                  <a:srgbClr val="006D77"/>
                </a:solidFill>
                <a:latin typeface="Mada"/>
                <a:ea typeface="Mada"/>
                <a:cs typeface="Mada"/>
                <a:sym typeface="Mada"/>
              </a:rPr>
              <a:t>What is the “parrot’s beak” or “bird’s beak” sign?</a:t>
            </a:r>
            <a:endParaRPr sz="1200">
              <a:solidFill>
                <a:srgbClr val="006D77"/>
              </a:solidFill>
              <a:latin typeface="Mada"/>
              <a:ea typeface="Mada"/>
              <a:cs typeface="Mada"/>
              <a:sym typeface="Mada"/>
            </a:endParaRPr>
          </a:p>
          <a:p>
            <a:pPr indent="0" lvl="0" marL="0" rtl="0" algn="l">
              <a:lnSpc>
                <a:spcPct val="115000"/>
              </a:lnSpc>
              <a:spcBef>
                <a:spcPts val="0"/>
              </a:spcBef>
              <a:spcAft>
                <a:spcPts val="0"/>
              </a:spcAft>
              <a:buNone/>
            </a:pPr>
            <a:r>
              <a:rPr lang="en-GB" sz="1200">
                <a:solidFill>
                  <a:srgbClr val="83C5BE"/>
                </a:solidFill>
                <a:latin typeface="Mada"/>
                <a:ea typeface="Mada"/>
                <a:cs typeface="Mada"/>
                <a:sym typeface="Mada"/>
              </a:rPr>
              <a:t>Evidence of sigmoid volvulus on barium enema; evidence of achalasia on barium swallow</a:t>
            </a:r>
            <a:endParaRPr sz="12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006D77"/>
                </a:solidFill>
                <a:latin typeface="Mada"/>
                <a:ea typeface="Mada"/>
                <a:cs typeface="Mada"/>
                <a:sym typeface="Mada"/>
              </a:rPr>
              <a:t>Q4: </a:t>
            </a:r>
            <a:r>
              <a:rPr lang="en-GB" sz="1200">
                <a:solidFill>
                  <a:srgbClr val="006D77"/>
                </a:solidFill>
                <a:latin typeface="Mada"/>
                <a:ea typeface="Mada"/>
                <a:cs typeface="Mada"/>
                <a:sym typeface="Mada"/>
              </a:rPr>
              <a:t>What are the associated long-term conditions of achalasia?</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83C5BE"/>
                </a:solidFill>
                <a:latin typeface="Mada"/>
                <a:ea typeface="Mada"/>
                <a:cs typeface="Mada"/>
                <a:sym typeface="Mada"/>
              </a:rPr>
              <a:t>Answer: </a:t>
            </a:r>
            <a:r>
              <a:rPr lang="en-GB" sz="1200">
                <a:solidFill>
                  <a:srgbClr val="83C5BE"/>
                </a:solidFill>
                <a:latin typeface="Mada"/>
                <a:ea typeface="Mada"/>
                <a:cs typeface="Mada"/>
                <a:sym typeface="Mada"/>
              </a:rPr>
              <a:t>Esophageal carcinoma secondary to Barrett’s esophagus from food stasis</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83C5BE"/>
                </a:solidFill>
                <a:latin typeface="Mada"/>
                <a:ea typeface="Mada"/>
                <a:cs typeface="Mada"/>
                <a:sym typeface="Mada"/>
              </a:rPr>
              <a:t>Q5: </a:t>
            </a:r>
            <a:r>
              <a:rPr lang="en-GB" sz="1200">
                <a:solidFill>
                  <a:srgbClr val="006D77"/>
                </a:solidFill>
                <a:latin typeface="Mada"/>
                <a:ea typeface="Mada"/>
                <a:cs typeface="Mada"/>
                <a:sym typeface="Mada"/>
              </a:rPr>
              <a:t>What’s Zenker’s diverticulum</a:t>
            </a:r>
            <a:endParaRPr sz="1200">
              <a:solidFill>
                <a:srgbClr val="006D77"/>
              </a:solidFill>
              <a:latin typeface="Mada"/>
              <a:ea typeface="Mada"/>
              <a:cs typeface="Mada"/>
              <a:sym typeface="Mada"/>
            </a:endParaRPr>
          </a:p>
          <a:p>
            <a:pPr indent="0" lvl="0" marL="0" rtl="0" algn="l">
              <a:spcBef>
                <a:spcPts val="0"/>
              </a:spcBef>
              <a:spcAft>
                <a:spcPts val="0"/>
              </a:spcAft>
              <a:buNone/>
            </a:pPr>
            <a:r>
              <a:rPr lang="en-GB" sz="1200">
                <a:solidFill>
                  <a:srgbClr val="83C5BE"/>
                </a:solidFill>
                <a:latin typeface="Mada"/>
                <a:ea typeface="Mada"/>
                <a:cs typeface="Mada"/>
                <a:sym typeface="Mada"/>
              </a:rPr>
              <a:t>Answer: </a:t>
            </a:r>
            <a:r>
              <a:rPr lang="en-GB" sz="1200">
                <a:solidFill>
                  <a:srgbClr val="83C5BE"/>
                </a:solidFill>
                <a:latin typeface="Mada"/>
                <a:ea typeface="Mada"/>
                <a:cs typeface="Mada"/>
                <a:sym typeface="Mada"/>
              </a:rPr>
              <a:t>Pharyngoesophageal diverticulum; a false diverticulum containing mucosa and submucosa at the UES at the pharyngoesophageal junction through Killian’s triangle</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None/>
            </a:pPr>
            <a:r>
              <a:t/>
            </a:r>
            <a:endParaRPr sz="10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000">
              <a:solidFill>
                <a:srgbClr val="83C5BE"/>
              </a:solidFill>
              <a:latin typeface="Mada"/>
              <a:ea typeface="Mada"/>
              <a:cs typeface="Mada"/>
              <a:sym typeface="Mada"/>
            </a:endParaRPr>
          </a:p>
        </p:txBody>
      </p:sp>
      <p:graphicFrame>
        <p:nvGraphicFramePr>
          <p:cNvPr id="2400" name="Google Shape;2400;p82"/>
          <p:cNvGraphicFramePr/>
          <p:nvPr/>
        </p:nvGraphicFramePr>
        <p:xfrm>
          <a:off x="218398" y="5459706"/>
          <a:ext cx="3000000" cy="3000000"/>
        </p:xfrm>
        <a:graphic>
          <a:graphicData uri="http://schemas.openxmlformats.org/drawingml/2006/table">
            <a:tbl>
              <a:tblPr>
                <a:noFill/>
                <a:tableStyleId>{71A6FECB-1F6A-4B65-ABE6-63B6E0C21076}</a:tableStyleId>
              </a:tblPr>
              <a:tblGrid>
                <a:gridCol w="1843475"/>
                <a:gridCol w="1716350"/>
                <a:gridCol w="1779900"/>
                <a:gridCol w="1779900"/>
              </a:tblGrid>
              <a:tr h="222675">
                <a:tc gridSpan="4">
                  <a:txBody>
                    <a:bodyPr/>
                    <a:lstStyle/>
                    <a:p>
                      <a:pPr indent="0" lvl="0" marL="0" marR="0" rtl="0" algn="ctr">
                        <a:lnSpc>
                          <a:spcPct val="100000"/>
                        </a:lnSpc>
                        <a:spcBef>
                          <a:spcPts val="0"/>
                        </a:spcBef>
                        <a:spcAft>
                          <a:spcPts val="0"/>
                        </a:spcAft>
                        <a:buClr>
                          <a:srgbClr val="000000"/>
                        </a:buClr>
                        <a:buSzPts val="1300"/>
                        <a:buFont typeface="Arial"/>
                        <a:buNone/>
                      </a:pPr>
                      <a:r>
                        <a:rPr b="1" lang="en-GB" sz="1600" u="none" cap="none" strike="noStrike">
                          <a:solidFill>
                            <a:srgbClr val="E29578"/>
                          </a:solidFill>
                          <a:latin typeface="Lora"/>
                          <a:ea typeface="Lora"/>
                          <a:cs typeface="Lora"/>
                          <a:sym typeface="Lora"/>
                        </a:rPr>
                        <a:t>Types of Hiatal Hernias</a:t>
                      </a:r>
                      <a:endParaRPr b="1" sz="1600" u="none" cap="none" strike="noStrike">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hMerge="1"/>
                <a:tc hMerge="1"/>
                <a:tc hMerge="1"/>
              </a:tr>
              <a:tr h="12700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Type I</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Mada"/>
                          <a:ea typeface="Mada"/>
                          <a:cs typeface="Mada"/>
                          <a:sym typeface="Mada"/>
                        </a:rPr>
                        <a:t>Type II</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solidFill>
                            <a:schemeClr val="dk1"/>
                          </a:solidFill>
                          <a:latin typeface="Mada"/>
                          <a:ea typeface="Mada"/>
                          <a:cs typeface="Mada"/>
                          <a:sym typeface="Mada"/>
                        </a:rPr>
                        <a:t>Type III</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Type IV</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12700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Sliding Hiatal Hernia (90%).</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Rolling (paraesophageal) Hernias (10%).</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c hMerge="1"/>
              </a:tr>
              <a:tr h="12700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Most Common.</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No Acid Reflux</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May be associated with GERD</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hMerge="1"/>
              </a:tr>
              <a:tr h="1490250">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1. Portion of the stomach cardia slides through the diaphragmatic hiatus. 2. Gastroesophageal junction lay within chest cavity resulting in negative pressure in the chest. 3. Pressure will keep LES opened → reflux of acid (Strong association with GERD).</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Localized defect in the phrenoesophageal membrane while the gastroesophageal junction remains fixed to the preaortic fascia and the median arcuate ligament. The gastric fundus then serves as the leading point of herniation. (may have dysphagia and/or chest pain because a part of the stomach is constricted).</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Have elements of both types I and II hernias. Symptoms will include both of them.</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Associated with a</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large defect in the</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phrenoesophageal</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membrane, allowing other</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organs, such as colon,</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spleen, pancreas and small</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intestine to enter the hernia</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rPr lang="en-GB" sz="1000" u="none" cap="none" strike="noStrike">
                          <a:latin typeface="Mada"/>
                          <a:ea typeface="Mada"/>
                          <a:cs typeface="Mada"/>
                          <a:sym typeface="Mada"/>
                        </a:rPr>
                        <a:t>sac.</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alpha val="0"/>
                        </a:srgbClr>
                      </a:solidFill>
                      <a:prstDash val="solid"/>
                      <a:round/>
                      <a:headEnd len="sm" w="sm" type="none"/>
                      <a:tailEnd len="sm" w="sm" type="none"/>
                    </a:lnB>
                  </a:tcPr>
                </a:tc>
              </a:tr>
              <a:tr h="478550">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alpha val="0"/>
                        </a:srgbClr>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pic>
        <p:nvPicPr>
          <p:cNvPr id="2401" name="Google Shape;2401;p82"/>
          <p:cNvPicPr preferRelativeResize="0"/>
          <p:nvPr/>
        </p:nvPicPr>
        <p:blipFill rotWithShape="1">
          <a:blip r:embed="rId3">
            <a:alphaModFix/>
          </a:blip>
          <a:srcRect b="0" l="0" r="0" t="0"/>
          <a:stretch/>
        </p:blipFill>
        <p:spPr>
          <a:xfrm>
            <a:off x="441075" y="9048720"/>
            <a:ext cx="1481625" cy="1272104"/>
          </a:xfrm>
          <a:prstGeom prst="rect">
            <a:avLst/>
          </a:prstGeom>
          <a:noFill/>
          <a:ln>
            <a:noFill/>
          </a:ln>
        </p:spPr>
      </p:pic>
      <p:pic>
        <p:nvPicPr>
          <p:cNvPr id="2402" name="Google Shape;2402;p82"/>
          <p:cNvPicPr preferRelativeResize="0"/>
          <p:nvPr/>
        </p:nvPicPr>
        <p:blipFill rotWithShape="1">
          <a:blip r:embed="rId4">
            <a:alphaModFix/>
          </a:blip>
          <a:srcRect b="0" l="0" r="78538" t="32957"/>
          <a:stretch/>
        </p:blipFill>
        <p:spPr>
          <a:xfrm>
            <a:off x="2171237" y="8996324"/>
            <a:ext cx="1481624" cy="1376913"/>
          </a:xfrm>
          <a:prstGeom prst="rect">
            <a:avLst/>
          </a:prstGeom>
          <a:noFill/>
          <a:ln>
            <a:noFill/>
          </a:ln>
        </p:spPr>
      </p:pic>
      <p:pic>
        <p:nvPicPr>
          <p:cNvPr id="2403" name="Google Shape;2403;p82"/>
          <p:cNvPicPr preferRelativeResize="0"/>
          <p:nvPr/>
        </p:nvPicPr>
        <p:blipFill rotWithShape="1">
          <a:blip r:embed="rId5">
            <a:alphaModFix/>
          </a:blip>
          <a:srcRect b="0" l="0" r="0" t="0"/>
          <a:stretch/>
        </p:blipFill>
        <p:spPr>
          <a:xfrm>
            <a:off x="3958234" y="8996325"/>
            <a:ext cx="1384991" cy="1376900"/>
          </a:xfrm>
          <a:prstGeom prst="rect">
            <a:avLst/>
          </a:prstGeom>
          <a:noFill/>
          <a:ln>
            <a:noFill/>
          </a:ln>
        </p:spPr>
      </p:pic>
      <p:pic>
        <p:nvPicPr>
          <p:cNvPr id="2404" name="Google Shape;2404;p82"/>
          <p:cNvPicPr preferRelativeResize="0"/>
          <p:nvPr/>
        </p:nvPicPr>
        <p:blipFill rotWithShape="1">
          <a:blip r:embed="rId6">
            <a:alphaModFix/>
          </a:blip>
          <a:srcRect b="0" l="0" r="0" t="0"/>
          <a:stretch/>
        </p:blipFill>
        <p:spPr>
          <a:xfrm>
            <a:off x="5694150" y="9018858"/>
            <a:ext cx="1481625" cy="133184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8" name="Shape 2408"/>
        <p:cNvGrpSpPr/>
        <p:nvPr/>
      </p:nvGrpSpPr>
      <p:grpSpPr>
        <a:xfrm>
          <a:off x="0" y="0"/>
          <a:ext cx="0" cy="0"/>
          <a:chOff x="0" y="0"/>
          <a:chExt cx="0" cy="0"/>
        </a:xfrm>
      </p:grpSpPr>
      <p:sp>
        <p:nvSpPr>
          <p:cNvPr id="2409" name="Google Shape;2409;p83"/>
          <p:cNvSpPr/>
          <p:nvPr/>
        </p:nvSpPr>
        <p:spPr>
          <a:xfrm rot="10800000">
            <a:off x="75" y="-9519"/>
            <a:ext cx="75891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410" name="Google Shape;2410;p83"/>
          <p:cNvGraphicFramePr/>
          <p:nvPr/>
        </p:nvGraphicFramePr>
        <p:xfrm>
          <a:off x="155313" y="1221817"/>
          <a:ext cx="3000000" cy="3000000"/>
        </p:xfrm>
        <a:graphic>
          <a:graphicData uri="http://schemas.openxmlformats.org/drawingml/2006/table">
            <a:tbl>
              <a:tblPr>
                <a:noFill/>
                <a:tableStyleId>{7322A927-DD59-4841-931D-43491DF72CE7}</a:tableStyleId>
              </a:tblPr>
              <a:tblGrid>
                <a:gridCol w="2665750"/>
                <a:gridCol w="2348225"/>
                <a:gridCol w="2264925"/>
              </a:tblGrid>
              <a:tr h="445475">
                <a:tc>
                  <a:txBody>
                    <a:bodyPr/>
                    <a:lstStyle/>
                    <a:p>
                      <a:pPr indent="0" lvl="0" marL="0" rtl="0" algn="ctr">
                        <a:spcBef>
                          <a:spcPts val="0"/>
                        </a:spcBef>
                        <a:spcAft>
                          <a:spcPts val="0"/>
                        </a:spcAft>
                        <a:buNone/>
                      </a:pPr>
                      <a:r>
                        <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44547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Gastroesophageal Reflux Disease (GERD)</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979975">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Classic GERD</a:t>
                      </a:r>
                      <a:endParaRPr sz="1300">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Extra-esophageal (Atypical GERD)</a:t>
                      </a:r>
                      <a:endParaRPr sz="1300">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Complicated GERD</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Barium swallow.</a:t>
                      </a:r>
                      <a:endParaRPr>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Endoscopy.</a:t>
                      </a:r>
                      <a:endParaRPr>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Ambulatory pH monitoring.</a:t>
                      </a:r>
                      <a:endParaRPr>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Esophageal manometry.</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Lifestyle modification </a:t>
                      </a:r>
                      <a:endParaRPr>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Acid suppression therapy </a:t>
                      </a:r>
                      <a:endParaRPr>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Anti-reflux therapy </a:t>
                      </a:r>
                      <a:endParaRPr sz="1300">
                        <a:solidFill>
                          <a:schemeClr val="dk1"/>
                        </a:solidFill>
                        <a:latin typeface="Mada"/>
                        <a:ea typeface="Mada"/>
                        <a:cs typeface="Mada"/>
                        <a:sym typeface="Mada"/>
                      </a:endParaRPr>
                    </a:p>
                    <a:p>
                      <a:pPr indent="-285750" lvl="0" marL="28575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Endoscopy GERD therapy</a:t>
                      </a:r>
                      <a:endParaRPr sz="13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122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Achalasia</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1225">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Dysphagia </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Regurgitation</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Heartburn</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Chest pain</a:t>
                      </a:r>
                      <a:endParaRPr sz="13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CXR</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Barium swallow</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Upper Endoscopy </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Esophageal manometry</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Nitat and CCB</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Botulinum toxin injection</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Pneumatic dilation</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Surgical myotomy</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122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Esophageal diverticula</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1225">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sticking in the throat</a:t>
                      </a:r>
                      <a:endParaRPr sz="1300">
                        <a:solidFill>
                          <a:schemeClr val="dk1"/>
                        </a:solidFill>
                        <a:latin typeface="Mada"/>
                        <a:ea typeface="Mada"/>
                        <a:cs typeface="Mada"/>
                        <a:sym typeface="Mada"/>
                      </a:endParaRPr>
                    </a:p>
                    <a:p>
                      <a:pPr indent="-285750" lvl="0" marL="28575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Nagging cough </a:t>
                      </a:r>
                      <a:endParaRPr sz="1300">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excessive salivation</a:t>
                      </a:r>
                      <a:endParaRPr sz="1300">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intermittent dysphagia </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Barium esophagram </a:t>
                      </a:r>
                      <a:endParaRPr sz="1300">
                        <a:solidFill>
                          <a:schemeClr val="dk1"/>
                        </a:solidFill>
                      </a:endParaRPr>
                    </a:p>
                    <a:p>
                      <a:pPr indent="0" lvl="0" marL="0" rtl="0" algn="l">
                        <a:spcBef>
                          <a:spcPts val="0"/>
                        </a:spcBef>
                        <a:spcAft>
                          <a:spcPts val="0"/>
                        </a:spcAft>
                        <a:buNone/>
                      </a:pPr>
                      <a:r>
                        <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Surgical</a:t>
                      </a:r>
                      <a:endParaRPr sz="1300">
                        <a:solidFill>
                          <a:schemeClr val="dk1"/>
                        </a:solidFill>
                      </a:endParaRPr>
                    </a:p>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Endoscopic </a:t>
                      </a:r>
                      <a:endParaRPr sz="1300">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122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Barrett's Esophagus</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1225">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Asymptomatic</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Endoscopy</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Anti-reflux surgery</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122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Caustic Injury</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1225">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Oral &amp; substernal pain</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Dysphagia</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Respiratory distress</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Physical exam</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Endoscopy</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Neutralization of the ingested substance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122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Leiomyomas</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1225">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Dysphagia</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Pain</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85750" lvl="0" marL="285750" rtl="0" algn="l">
                        <a:spcBef>
                          <a:spcPts val="0"/>
                        </a:spcBef>
                        <a:spcAft>
                          <a:spcPts val="0"/>
                        </a:spcAft>
                        <a:buClr>
                          <a:schemeClr val="dk1"/>
                        </a:buClr>
                        <a:buSzPts val="1300"/>
                        <a:buChar char="•"/>
                      </a:pPr>
                      <a:r>
                        <a:rPr lang="en-GB" sz="1300">
                          <a:solidFill>
                            <a:schemeClr val="dk1"/>
                          </a:solidFill>
                          <a:latin typeface="Mada"/>
                          <a:ea typeface="Mada"/>
                          <a:cs typeface="Mada"/>
                          <a:sym typeface="Mada"/>
                        </a:rPr>
                        <a:t>Barium esophagram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Surgical enucleation of the tumer</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1225">
                <a:tc gridSpan="3">
                  <a:txBody>
                    <a:bodyPr/>
                    <a:lstStyle/>
                    <a:p>
                      <a:pPr indent="0" lvl="0" marL="0" rtl="0" algn="ctr">
                        <a:spcBef>
                          <a:spcPts val="0"/>
                        </a:spcBef>
                        <a:spcAft>
                          <a:spcPts val="0"/>
                        </a:spcAft>
                        <a:buNone/>
                      </a:pPr>
                      <a:r>
                        <a:rPr b="1" lang="en-GB">
                          <a:solidFill>
                            <a:srgbClr val="E29578"/>
                          </a:solidFill>
                          <a:latin typeface="Lora"/>
                          <a:ea typeface="Lora"/>
                          <a:cs typeface="Lora"/>
                          <a:sym typeface="Lora"/>
                        </a:rPr>
                        <a:t>Carcinoma of the Esophagus</a:t>
                      </a:r>
                      <a:endParaRPr b="1">
                        <a:solidFill>
                          <a:srgbClr val="E29578"/>
                        </a:solidFill>
                        <a:latin typeface="Lora"/>
                        <a:ea typeface="Lora"/>
                        <a:cs typeface="Lora"/>
                        <a:sym typeface="Lora"/>
                      </a:endParaRPr>
                    </a:p>
                  </a:txBody>
                  <a:tcPr marT="91425" marB="91425" marR="91425" marL="914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hMerge="1"/>
                <a:tc hMerge="1"/>
              </a:tr>
              <a:tr h="391225">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Dysphagia</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Weight loss</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Esophagram</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Endoscopy</a:t>
                      </a:r>
                      <a:endParaRPr sz="1300">
                        <a:solidFill>
                          <a:schemeClr val="dk1"/>
                        </a:solidFill>
                      </a:endParaRPr>
                    </a:p>
                    <a:p>
                      <a:pPr indent="-279400" lvl="0" marL="285750" rtl="0" algn="l">
                        <a:spcBef>
                          <a:spcPts val="0"/>
                        </a:spcBef>
                        <a:spcAft>
                          <a:spcPts val="0"/>
                        </a:spcAft>
                        <a:buClr>
                          <a:schemeClr val="dk1"/>
                        </a:buClr>
                        <a:buSzPts val="1200"/>
                        <a:buChar char="•"/>
                      </a:pPr>
                      <a:r>
                        <a:rPr lang="en-GB" sz="1300">
                          <a:solidFill>
                            <a:schemeClr val="dk1"/>
                          </a:solidFill>
                          <a:latin typeface="Mada"/>
                          <a:ea typeface="Mada"/>
                          <a:cs typeface="Mada"/>
                          <a:sym typeface="Mada"/>
                        </a:rPr>
                        <a:t>CT scan &amp; PET scan </a:t>
                      </a:r>
                      <a:endParaRPr sz="1300">
                        <a:solidFill>
                          <a:schemeClr val="dk1"/>
                        </a:solidFill>
                        <a:latin typeface="Mada"/>
                        <a:ea typeface="Mada"/>
                        <a:cs typeface="Mada"/>
                        <a:sym typeface="Mada"/>
                      </a:endParaRPr>
                    </a:p>
                    <a:p>
                      <a:pPr indent="-285750" lvl="0" marL="28575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Endoscopic Ultrasound</a:t>
                      </a:r>
                      <a:endParaRPr sz="1300">
                        <a:solidFill>
                          <a:schemeClr val="dk1"/>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285750" lvl="0" marL="285750" rtl="0" algn="l">
                        <a:spcBef>
                          <a:spcPts val="0"/>
                        </a:spcBef>
                        <a:spcAft>
                          <a:spcPts val="0"/>
                        </a:spcAft>
                        <a:buClr>
                          <a:schemeClr val="dk1"/>
                        </a:buClr>
                        <a:buSzPts val="1300"/>
                        <a:buChar char="•"/>
                      </a:pPr>
                      <a:r>
                        <a:rPr lang="en-GB">
                          <a:solidFill>
                            <a:schemeClr val="dk1"/>
                          </a:solidFill>
                          <a:latin typeface="Mada"/>
                          <a:ea typeface="Mada"/>
                          <a:cs typeface="Mada"/>
                          <a:sym typeface="Mada"/>
                        </a:rPr>
                        <a:t>Chemotherapy + radiotherapy +/- surgery</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grpSp>
        <p:nvGrpSpPr>
          <p:cNvPr id="2411" name="Google Shape;2411;p83"/>
          <p:cNvGrpSpPr/>
          <p:nvPr/>
        </p:nvGrpSpPr>
        <p:grpSpPr>
          <a:xfrm>
            <a:off x="5330702" y="1264853"/>
            <a:ext cx="393833" cy="323974"/>
            <a:chOff x="1518350" y="2189725"/>
            <a:chExt cx="360125" cy="341925"/>
          </a:xfrm>
        </p:grpSpPr>
        <p:sp>
          <p:nvSpPr>
            <p:cNvPr id="2412" name="Google Shape;2412;p83"/>
            <p:cNvSpPr/>
            <p:nvPr/>
          </p:nvSpPr>
          <p:spPr>
            <a:xfrm>
              <a:off x="1536575" y="2189725"/>
              <a:ext cx="341900" cy="341925"/>
            </a:xfrm>
            <a:custGeom>
              <a:rect b="b" l="l" r="r" t="t"/>
              <a:pathLst>
                <a:path extrusionOk="0" h="13677" w="13676">
                  <a:moveTo>
                    <a:pt x="6838" y="0"/>
                  </a:moveTo>
                  <a:cubicBezTo>
                    <a:pt x="3064" y="0"/>
                    <a:pt x="0" y="3064"/>
                    <a:pt x="0" y="6838"/>
                  </a:cubicBezTo>
                  <a:cubicBezTo>
                    <a:pt x="0" y="10617"/>
                    <a:pt x="3064" y="13676"/>
                    <a:pt x="6838" y="13676"/>
                  </a:cubicBezTo>
                  <a:cubicBezTo>
                    <a:pt x="10617" y="13676"/>
                    <a:pt x="13676" y="10617"/>
                    <a:pt x="13676" y="6838"/>
                  </a:cubicBezTo>
                  <a:cubicBezTo>
                    <a:pt x="13676" y="3064"/>
                    <a:pt x="10617" y="0"/>
                    <a:pt x="6838"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83"/>
            <p:cNvSpPr/>
            <p:nvPr/>
          </p:nvSpPr>
          <p:spPr>
            <a:xfrm>
              <a:off x="1629350" y="2341550"/>
              <a:ext cx="179075" cy="190100"/>
            </a:xfrm>
            <a:custGeom>
              <a:rect b="b" l="l" r="r" t="t"/>
              <a:pathLst>
                <a:path extrusionOk="0" h="7604" w="7163">
                  <a:moveTo>
                    <a:pt x="4216" y="1"/>
                  </a:moveTo>
                  <a:lnTo>
                    <a:pt x="0" y="2641"/>
                  </a:lnTo>
                  <a:lnTo>
                    <a:pt x="2614" y="7185"/>
                  </a:lnTo>
                  <a:cubicBezTo>
                    <a:pt x="2673" y="7302"/>
                    <a:pt x="2745" y="7405"/>
                    <a:pt x="2826" y="7504"/>
                  </a:cubicBezTo>
                  <a:cubicBezTo>
                    <a:pt x="2857" y="7540"/>
                    <a:pt x="2884" y="7567"/>
                    <a:pt x="2916" y="7599"/>
                  </a:cubicBezTo>
                  <a:cubicBezTo>
                    <a:pt x="2988" y="7599"/>
                    <a:pt x="3055" y="7603"/>
                    <a:pt x="3127" y="7603"/>
                  </a:cubicBezTo>
                  <a:cubicBezTo>
                    <a:pt x="4400" y="7603"/>
                    <a:pt x="5651" y="7248"/>
                    <a:pt x="6730" y="6578"/>
                  </a:cubicBezTo>
                  <a:cubicBezTo>
                    <a:pt x="7126" y="5862"/>
                    <a:pt x="7162" y="5053"/>
                    <a:pt x="6784" y="4450"/>
                  </a:cubicBezTo>
                  <a:lnTo>
                    <a:pt x="4216" y="1"/>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83"/>
            <p:cNvSpPr/>
            <p:nvPr/>
          </p:nvSpPr>
          <p:spPr>
            <a:xfrm>
              <a:off x="1648125" y="2423325"/>
              <a:ext cx="126450" cy="80675"/>
            </a:xfrm>
            <a:custGeom>
              <a:rect b="b" l="l" r="r" t="t"/>
              <a:pathLst>
                <a:path extrusionOk="0" h="3227" w="5058">
                  <a:moveTo>
                    <a:pt x="4022" y="0"/>
                  </a:moveTo>
                  <a:cubicBezTo>
                    <a:pt x="3870" y="212"/>
                    <a:pt x="3690" y="409"/>
                    <a:pt x="3487" y="576"/>
                  </a:cubicBezTo>
                  <a:cubicBezTo>
                    <a:pt x="2894" y="1080"/>
                    <a:pt x="2189" y="1335"/>
                    <a:pt x="1539" y="1335"/>
                  </a:cubicBezTo>
                  <a:cubicBezTo>
                    <a:pt x="936" y="1335"/>
                    <a:pt x="379" y="1116"/>
                    <a:pt x="1" y="675"/>
                  </a:cubicBezTo>
                  <a:lnTo>
                    <a:pt x="1" y="675"/>
                  </a:lnTo>
                  <a:lnTo>
                    <a:pt x="1233" y="2816"/>
                  </a:lnTo>
                  <a:cubicBezTo>
                    <a:pt x="1587" y="3090"/>
                    <a:pt x="2035" y="3227"/>
                    <a:pt x="2511" y="3227"/>
                  </a:cubicBezTo>
                  <a:cubicBezTo>
                    <a:pt x="3160" y="3227"/>
                    <a:pt x="3863" y="2973"/>
                    <a:pt x="4454" y="2470"/>
                  </a:cubicBezTo>
                  <a:cubicBezTo>
                    <a:pt x="4684" y="2272"/>
                    <a:pt x="4886" y="2042"/>
                    <a:pt x="5057" y="1795"/>
                  </a:cubicBezTo>
                  <a:cubicBezTo>
                    <a:pt x="5044" y="1773"/>
                    <a:pt x="5035" y="1750"/>
                    <a:pt x="5021" y="1728"/>
                  </a:cubicBezTo>
                  <a:lnTo>
                    <a:pt x="4022" y="0"/>
                  </a:ln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83"/>
            <p:cNvSpPr/>
            <p:nvPr/>
          </p:nvSpPr>
          <p:spPr>
            <a:xfrm>
              <a:off x="1617650" y="2320900"/>
              <a:ext cx="131500" cy="111750"/>
            </a:xfrm>
            <a:custGeom>
              <a:rect b="b" l="l" r="r" t="t"/>
              <a:pathLst>
                <a:path extrusionOk="0" h="4470" w="5260">
                  <a:moveTo>
                    <a:pt x="3117" y="0"/>
                  </a:moveTo>
                  <a:cubicBezTo>
                    <a:pt x="2518" y="0"/>
                    <a:pt x="1868" y="235"/>
                    <a:pt x="1323" y="701"/>
                  </a:cubicBezTo>
                  <a:cubicBezTo>
                    <a:pt x="271" y="1596"/>
                    <a:pt x="1" y="3008"/>
                    <a:pt x="720" y="3859"/>
                  </a:cubicBezTo>
                  <a:cubicBezTo>
                    <a:pt x="1067" y="4266"/>
                    <a:pt x="1581" y="4469"/>
                    <a:pt x="2139" y="4469"/>
                  </a:cubicBezTo>
                  <a:cubicBezTo>
                    <a:pt x="2739" y="4469"/>
                    <a:pt x="3389" y="4235"/>
                    <a:pt x="3937" y="3769"/>
                  </a:cubicBezTo>
                  <a:cubicBezTo>
                    <a:pt x="4990" y="2873"/>
                    <a:pt x="5259" y="1461"/>
                    <a:pt x="4535" y="611"/>
                  </a:cubicBezTo>
                  <a:cubicBezTo>
                    <a:pt x="4188" y="203"/>
                    <a:pt x="3674" y="0"/>
                    <a:pt x="311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83"/>
            <p:cNvSpPr/>
            <p:nvPr/>
          </p:nvSpPr>
          <p:spPr>
            <a:xfrm>
              <a:off x="1703700" y="2378325"/>
              <a:ext cx="47350" cy="47150"/>
            </a:xfrm>
            <a:custGeom>
              <a:rect b="b" l="l" r="r" t="t"/>
              <a:pathLst>
                <a:path extrusionOk="0" h="1886" w="1894">
                  <a:moveTo>
                    <a:pt x="947" y="1"/>
                  </a:moveTo>
                  <a:cubicBezTo>
                    <a:pt x="606" y="1"/>
                    <a:pt x="265" y="179"/>
                    <a:pt x="94" y="536"/>
                  </a:cubicBezTo>
                  <a:lnTo>
                    <a:pt x="0" y="536"/>
                  </a:lnTo>
                  <a:lnTo>
                    <a:pt x="5" y="950"/>
                  </a:lnTo>
                  <a:cubicBezTo>
                    <a:pt x="9" y="1469"/>
                    <a:pt x="432" y="1886"/>
                    <a:pt x="950" y="1886"/>
                  </a:cubicBezTo>
                  <a:cubicBezTo>
                    <a:pt x="953" y="1886"/>
                    <a:pt x="955" y="1886"/>
                    <a:pt x="958" y="1886"/>
                  </a:cubicBezTo>
                  <a:cubicBezTo>
                    <a:pt x="1480" y="1881"/>
                    <a:pt x="1894" y="1454"/>
                    <a:pt x="1889" y="932"/>
                  </a:cubicBezTo>
                  <a:lnTo>
                    <a:pt x="1889" y="932"/>
                  </a:lnTo>
                  <a:lnTo>
                    <a:pt x="1889" y="936"/>
                  </a:lnTo>
                  <a:lnTo>
                    <a:pt x="1885" y="518"/>
                  </a:lnTo>
                  <a:lnTo>
                    <a:pt x="1790" y="518"/>
                  </a:lnTo>
                  <a:cubicBezTo>
                    <a:pt x="1617" y="173"/>
                    <a:pt x="1282" y="1"/>
                    <a:pt x="947"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83"/>
            <p:cNvSpPr/>
            <p:nvPr/>
          </p:nvSpPr>
          <p:spPr>
            <a:xfrm>
              <a:off x="1701450" y="2367925"/>
              <a:ext cx="51750" cy="47150"/>
            </a:xfrm>
            <a:custGeom>
              <a:rect b="b" l="l" r="r" t="t"/>
              <a:pathLst>
                <a:path extrusionOk="0" h="1886" w="2070">
                  <a:moveTo>
                    <a:pt x="1032" y="1"/>
                  </a:moveTo>
                  <a:cubicBezTo>
                    <a:pt x="791" y="1"/>
                    <a:pt x="549" y="93"/>
                    <a:pt x="364" y="277"/>
                  </a:cubicBezTo>
                  <a:cubicBezTo>
                    <a:pt x="0" y="646"/>
                    <a:pt x="0" y="1240"/>
                    <a:pt x="364" y="1609"/>
                  </a:cubicBezTo>
                  <a:cubicBezTo>
                    <a:pt x="549" y="1793"/>
                    <a:pt x="791" y="1885"/>
                    <a:pt x="1032" y="1885"/>
                  </a:cubicBezTo>
                  <a:cubicBezTo>
                    <a:pt x="1274" y="1885"/>
                    <a:pt x="1516" y="1793"/>
                    <a:pt x="1701" y="1609"/>
                  </a:cubicBezTo>
                  <a:cubicBezTo>
                    <a:pt x="2069" y="1240"/>
                    <a:pt x="2069" y="646"/>
                    <a:pt x="1701" y="277"/>
                  </a:cubicBezTo>
                  <a:cubicBezTo>
                    <a:pt x="1516" y="93"/>
                    <a:pt x="1274" y="1"/>
                    <a:pt x="1032"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83"/>
            <p:cNvSpPr/>
            <p:nvPr/>
          </p:nvSpPr>
          <p:spPr>
            <a:xfrm>
              <a:off x="1703700" y="2385975"/>
              <a:ext cx="47125" cy="11050"/>
            </a:xfrm>
            <a:custGeom>
              <a:rect b="b" l="l" r="r" t="t"/>
              <a:pathLst>
                <a:path extrusionOk="0" h="442" w="1885">
                  <a:moveTo>
                    <a:pt x="1858" y="1"/>
                  </a:moveTo>
                  <a:lnTo>
                    <a:pt x="23" y="19"/>
                  </a:lnTo>
                  <a:cubicBezTo>
                    <a:pt x="9" y="86"/>
                    <a:pt x="0" y="158"/>
                    <a:pt x="0" y="230"/>
                  </a:cubicBezTo>
                  <a:cubicBezTo>
                    <a:pt x="0" y="302"/>
                    <a:pt x="9" y="374"/>
                    <a:pt x="27" y="441"/>
                  </a:cubicBezTo>
                  <a:lnTo>
                    <a:pt x="1862" y="423"/>
                  </a:lnTo>
                  <a:cubicBezTo>
                    <a:pt x="1880" y="351"/>
                    <a:pt x="1885" y="284"/>
                    <a:pt x="1885" y="212"/>
                  </a:cubicBezTo>
                  <a:cubicBezTo>
                    <a:pt x="1885" y="140"/>
                    <a:pt x="1876" y="68"/>
                    <a:pt x="18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83"/>
            <p:cNvSpPr/>
            <p:nvPr/>
          </p:nvSpPr>
          <p:spPr>
            <a:xfrm>
              <a:off x="1672200" y="2349650"/>
              <a:ext cx="57500" cy="49325"/>
            </a:xfrm>
            <a:custGeom>
              <a:rect b="b" l="l" r="r" t="t"/>
              <a:pathLst>
                <a:path extrusionOk="0" h="1973" w="2300">
                  <a:moveTo>
                    <a:pt x="1224" y="1"/>
                  </a:moveTo>
                  <a:lnTo>
                    <a:pt x="1184" y="86"/>
                  </a:lnTo>
                  <a:cubicBezTo>
                    <a:pt x="401" y="122"/>
                    <a:pt x="0" y="1044"/>
                    <a:pt x="509" y="1643"/>
                  </a:cubicBezTo>
                  <a:lnTo>
                    <a:pt x="473" y="1728"/>
                  </a:lnTo>
                  <a:lnTo>
                    <a:pt x="851" y="1894"/>
                  </a:lnTo>
                  <a:cubicBezTo>
                    <a:pt x="972" y="1947"/>
                    <a:pt x="1099" y="1972"/>
                    <a:pt x="1224" y="1972"/>
                  </a:cubicBezTo>
                  <a:cubicBezTo>
                    <a:pt x="1589" y="1972"/>
                    <a:pt x="1938" y="1759"/>
                    <a:pt x="2092" y="1404"/>
                  </a:cubicBezTo>
                  <a:cubicBezTo>
                    <a:pt x="2299" y="923"/>
                    <a:pt x="2079" y="369"/>
                    <a:pt x="1602" y="162"/>
                  </a:cubicBezTo>
                  <a:lnTo>
                    <a:pt x="1224" y="1"/>
                  </a:ln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83"/>
            <p:cNvSpPr/>
            <p:nvPr/>
          </p:nvSpPr>
          <p:spPr>
            <a:xfrm>
              <a:off x="1664925" y="2347650"/>
              <a:ext cx="55200" cy="47225"/>
            </a:xfrm>
            <a:custGeom>
              <a:rect b="b" l="l" r="r" t="t"/>
              <a:pathLst>
                <a:path extrusionOk="0" h="1889" w="2208">
                  <a:moveTo>
                    <a:pt x="1136" y="1"/>
                  </a:moveTo>
                  <a:cubicBezTo>
                    <a:pt x="510" y="1"/>
                    <a:pt x="1" y="642"/>
                    <a:pt x="260" y="1295"/>
                  </a:cubicBezTo>
                  <a:cubicBezTo>
                    <a:pt x="417" y="1689"/>
                    <a:pt x="778" y="1888"/>
                    <a:pt x="1138" y="1888"/>
                  </a:cubicBezTo>
                  <a:cubicBezTo>
                    <a:pt x="1489" y="1888"/>
                    <a:pt x="1841" y="1699"/>
                    <a:pt x="2005" y="1318"/>
                  </a:cubicBezTo>
                  <a:cubicBezTo>
                    <a:pt x="2208" y="841"/>
                    <a:pt x="1992" y="287"/>
                    <a:pt x="1515" y="81"/>
                  </a:cubicBezTo>
                  <a:cubicBezTo>
                    <a:pt x="1387" y="26"/>
                    <a:pt x="1259" y="1"/>
                    <a:pt x="1136"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83"/>
            <p:cNvSpPr/>
            <p:nvPr/>
          </p:nvSpPr>
          <p:spPr>
            <a:xfrm>
              <a:off x="1679400" y="2348075"/>
              <a:ext cx="28025" cy="46350"/>
            </a:xfrm>
            <a:custGeom>
              <a:rect b="b" l="l" r="r" t="t"/>
              <a:pathLst>
                <a:path extrusionOk="0" h="1854" w="1121">
                  <a:moveTo>
                    <a:pt x="734" y="1"/>
                  </a:moveTo>
                  <a:lnTo>
                    <a:pt x="0" y="1688"/>
                  </a:lnTo>
                  <a:cubicBezTo>
                    <a:pt x="59" y="1728"/>
                    <a:pt x="122" y="1764"/>
                    <a:pt x="185" y="1791"/>
                  </a:cubicBezTo>
                  <a:cubicBezTo>
                    <a:pt x="252" y="1822"/>
                    <a:pt x="320" y="1840"/>
                    <a:pt x="392" y="1854"/>
                  </a:cubicBezTo>
                  <a:lnTo>
                    <a:pt x="1120" y="167"/>
                  </a:lnTo>
                  <a:cubicBezTo>
                    <a:pt x="1062" y="126"/>
                    <a:pt x="1004" y="90"/>
                    <a:pt x="936" y="59"/>
                  </a:cubicBezTo>
                  <a:cubicBezTo>
                    <a:pt x="869" y="32"/>
                    <a:pt x="801" y="10"/>
                    <a:pt x="73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83"/>
            <p:cNvSpPr/>
            <p:nvPr/>
          </p:nvSpPr>
          <p:spPr>
            <a:xfrm>
              <a:off x="1644650" y="2402325"/>
              <a:ext cx="51075" cy="46950"/>
            </a:xfrm>
            <a:custGeom>
              <a:rect b="b" l="l" r="r" t="t"/>
              <a:pathLst>
                <a:path extrusionOk="0" h="1878" w="2043">
                  <a:moveTo>
                    <a:pt x="1018" y="0"/>
                  </a:moveTo>
                  <a:cubicBezTo>
                    <a:pt x="604" y="0"/>
                    <a:pt x="199" y="269"/>
                    <a:pt x="95" y="737"/>
                  </a:cubicBezTo>
                  <a:lnTo>
                    <a:pt x="0" y="759"/>
                  </a:lnTo>
                  <a:lnTo>
                    <a:pt x="95" y="1164"/>
                  </a:lnTo>
                  <a:cubicBezTo>
                    <a:pt x="203" y="1591"/>
                    <a:pt x="587" y="1877"/>
                    <a:pt x="1012" y="1877"/>
                  </a:cubicBezTo>
                  <a:cubicBezTo>
                    <a:pt x="1083" y="1877"/>
                    <a:pt x="1156" y="1869"/>
                    <a:pt x="1228" y="1852"/>
                  </a:cubicBezTo>
                  <a:cubicBezTo>
                    <a:pt x="1732" y="1731"/>
                    <a:pt x="2043" y="1231"/>
                    <a:pt x="1930" y="728"/>
                  </a:cubicBezTo>
                  <a:lnTo>
                    <a:pt x="1930"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83"/>
            <p:cNvSpPr/>
            <p:nvPr/>
          </p:nvSpPr>
          <p:spPr>
            <a:xfrm>
              <a:off x="1642175" y="2392100"/>
              <a:ext cx="51200" cy="47200"/>
            </a:xfrm>
            <a:custGeom>
              <a:rect b="b" l="l" r="r" t="t"/>
              <a:pathLst>
                <a:path extrusionOk="0" h="1888" w="2048">
                  <a:moveTo>
                    <a:pt x="1021" y="0"/>
                  </a:moveTo>
                  <a:cubicBezTo>
                    <a:pt x="963" y="0"/>
                    <a:pt x="905" y="6"/>
                    <a:pt x="846" y="16"/>
                  </a:cubicBezTo>
                  <a:cubicBezTo>
                    <a:pt x="333" y="115"/>
                    <a:pt x="0" y="606"/>
                    <a:pt x="95" y="1119"/>
                  </a:cubicBezTo>
                  <a:cubicBezTo>
                    <a:pt x="182" y="1571"/>
                    <a:pt x="578" y="1887"/>
                    <a:pt x="1019" y="1887"/>
                  </a:cubicBezTo>
                  <a:cubicBezTo>
                    <a:pt x="1078" y="1887"/>
                    <a:pt x="1137" y="1882"/>
                    <a:pt x="1197" y="1870"/>
                  </a:cubicBezTo>
                  <a:cubicBezTo>
                    <a:pt x="1710" y="1771"/>
                    <a:pt x="2047" y="1281"/>
                    <a:pt x="1948" y="768"/>
                  </a:cubicBezTo>
                  <a:cubicBezTo>
                    <a:pt x="1865" y="314"/>
                    <a:pt x="1467" y="0"/>
                    <a:pt x="1021"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83"/>
            <p:cNvSpPr/>
            <p:nvPr/>
          </p:nvSpPr>
          <p:spPr>
            <a:xfrm>
              <a:off x="1644075" y="2405325"/>
              <a:ext cx="47150" cy="20950"/>
            </a:xfrm>
            <a:custGeom>
              <a:rect b="b" l="l" r="r" t="t"/>
              <a:pathLst>
                <a:path extrusionOk="0" h="838" w="1886">
                  <a:moveTo>
                    <a:pt x="1787" y="0"/>
                  </a:moveTo>
                  <a:lnTo>
                    <a:pt x="1" y="423"/>
                  </a:lnTo>
                  <a:cubicBezTo>
                    <a:pt x="1" y="567"/>
                    <a:pt x="32" y="711"/>
                    <a:pt x="95" y="837"/>
                  </a:cubicBezTo>
                  <a:lnTo>
                    <a:pt x="1886" y="414"/>
                  </a:lnTo>
                  <a:cubicBezTo>
                    <a:pt x="1886" y="342"/>
                    <a:pt x="1877" y="270"/>
                    <a:pt x="1859" y="203"/>
                  </a:cubicBezTo>
                  <a:cubicBezTo>
                    <a:pt x="1841" y="131"/>
                    <a:pt x="1818" y="63"/>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83"/>
            <p:cNvSpPr/>
            <p:nvPr/>
          </p:nvSpPr>
          <p:spPr>
            <a:xfrm>
              <a:off x="1686600" y="2286250"/>
              <a:ext cx="51200" cy="46950"/>
            </a:xfrm>
            <a:custGeom>
              <a:rect b="b" l="l" r="r" t="t"/>
              <a:pathLst>
                <a:path extrusionOk="0" h="1878" w="2048">
                  <a:moveTo>
                    <a:pt x="1018" y="1"/>
                  </a:moveTo>
                  <a:cubicBezTo>
                    <a:pt x="604" y="1"/>
                    <a:pt x="199" y="270"/>
                    <a:pt x="95" y="737"/>
                  </a:cubicBezTo>
                  <a:lnTo>
                    <a:pt x="0" y="760"/>
                  </a:lnTo>
                  <a:lnTo>
                    <a:pt x="99" y="1164"/>
                  </a:lnTo>
                  <a:cubicBezTo>
                    <a:pt x="203" y="1592"/>
                    <a:pt x="591" y="1878"/>
                    <a:pt x="1013" y="1878"/>
                  </a:cubicBezTo>
                  <a:cubicBezTo>
                    <a:pt x="1084" y="1878"/>
                    <a:pt x="1156" y="1870"/>
                    <a:pt x="1228" y="1853"/>
                  </a:cubicBezTo>
                  <a:cubicBezTo>
                    <a:pt x="1732" y="1731"/>
                    <a:pt x="2047" y="1232"/>
                    <a:pt x="1935" y="728"/>
                  </a:cubicBezTo>
                  <a:lnTo>
                    <a:pt x="1935" y="724"/>
                  </a:lnTo>
                  <a:lnTo>
                    <a:pt x="1836" y="323"/>
                  </a:lnTo>
                  <a:lnTo>
                    <a:pt x="1741" y="346"/>
                  </a:lnTo>
                  <a:cubicBezTo>
                    <a:pt x="1547" y="110"/>
                    <a:pt x="1281" y="1"/>
                    <a:pt x="1018" y="1"/>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83"/>
            <p:cNvSpPr/>
            <p:nvPr/>
          </p:nvSpPr>
          <p:spPr>
            <a:xfrm>
              <a:off x="1679525" y="2276125"/>
              <a:ext cx="56025" cy="47225"/>
            </a:xfrm>
            <a:custGeom>
              <a:rect b="b" l="l" r="r" t="t"/>
              <a:pathLst>
                <a:path extrusionOk="0" h="1889" w="2241">
                  <a:moveTo>
                    <a:pt x="1197" y="1"/>
                  </a:moveTo>
                  <a:cubicBezTo>
                    <a:pt x="894" y="1"/>
                    <a:pt x="588" y="144"/>
                    <a:pt x="400" y="449"/>
                  </a:cubicBezTo>
                  <a:cubicBezTo>
                    <a:pt x="1" y="1097"/>
                    <a:pt x="491" y="1889"/>
                    <a:pt x="1195" y="1889"/>
                  </a:cubicBezTo>
                  <a:cubicBezTo>
                    <a:pt x="1268" y="1889"/>
                    <a:pt x="1344" y="1880"/>
                    <a:pt x="1421" y="1862"/>
                  </a:cubicBezTo>
                  <a:cubicBezTo>
                    <a:pt x="1925" y="1740"/>
                    <a:pt x="2240" y="1232"/>
                    <a:pt x="2119" y="728"/>
                  </a:cubicBezTo>
                  <a:cubicBezTo>
                    <a:pt x="2008" y="259"/>
                    <a:pt x="1604" y="1"/>
                    <a:pt x="1197"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83"/>
            <p:cNvSpPr/>
            <p:nvPr/>
          </p:nvSpPr>
          <p:spPr>
            <a:xfrm>
              <a:off x="1686025" y="2289250"/>
              <a:ext cx="47150" cy="20950"/>
            </a:xfrm>
            <a:custGeom>
              <a:rect b="b" l="l" r="r" t="t"/>
              <a:pathLst>
                <a:path extrusionOk="0" h="838" w="1886">
                  <a:moveTo>
                    <a:pt x="1787" y="1"/>
                  </a:moveTo>
                  <a:lnTo>
                    <a:pt x="1" y="424"/>
                  </a:lnTo>
                  <a:cubicBezTo>
                    <a:pt x="1" y="568"/>
                    <a:pt x="32" y="707"/>
                    <a:pt x="100" y="837"/>
                  </a:cubicBezTo>
                  <a:lnTo>
                    <a:pt x="1886" y="415"/>
                  </a:lnTo>
                  <a:cubicBezTo>
                    <a:pt x="1886" y="343"/>
                    <a:pt x="1877" y="271"/>
                    <a:pt x="1859" y="203"/>
                  </a:cubicBezTo>
                  <a:cubicBezTo>
                    <a:pt x="1845" y="131"/>
                    <a:pt x="1818" y="64"/>
                    <a:pt x="17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83"/>
            <p:cNvSpPr/>
            <p:nvPr/>
          </p:nvSpPr>
          <p:spPr>
            <a:xfrm>
              <a:off x="1629575" y="2204725"/>
              <a:ext cx="51200" cy="46950"/>
            </a:xfrm>
            <a:custGeom>
              <a:rect b="b" l="l" r="r" t="t"/>
              <a:pathLst>
                <a:path extrusionOk="0" h="1878" w="2048">
                  <a:moveTo>
                    <a:pt x="1018" y="0"/>
                  </a:moveTo>
                  <a:cubicBezTo>
                    <a:pt x="605" y="0"/>
                    <a:pt x="199" y="269"/>
                    <a:pt x="95" y="737"/>
                  </a:cubicBezTo>
                  <a:lnTo>
                    <a:pt x="0" y="759"/>
                  </a:lnTo>
                  <a:lnTo>
                    <a:pt x="99" y="1164"/>
                  </a:lnTo>
                  <a:cubicBezTo>
                    <a:pt x="203" y="1591"/>
                    <a:pt x="591" y="1877"/>
                    <a:pt x="1014" y="1877"/>
                  </a:cubicBezTo>
                  <a:cubicBezTo>
                    <a:pt x="1085" y="1877"/>
                    <a:pt x="1157" y="1869"/>
                    <a:pt x="1229" y="1852"/>
                  </a:cubicBezTo>
                  <a:cubicBezTo>
                    <a:pt x="1732" y="1731"/>
                    <a:pt x="2047" y="1231"/>
                    <a:pt x="1935" y="728"/>
                  </a:cubicBezTo>
                  <a:lnTo>
                    <a:pt x="1935" y="723"/>
                  </a:lnTo>
                  <a:lnTo>
                    <a:pt x="1836" y="323"/>
                  </a:lnTo>
                  <a:lnTo>
                    <a:pt x="1741" y="345"/>
                  </a:lnTo>
                  <a:cubicBezTo>
                    <a:pt x="1547" y="109"/>
                    <a:pt x="1281" y="0"/>
                    <a:pt x="1018"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83"/>
            <p:cNvSpPr/>
            <p:nvPr/>
          </p:nvSpPr>
          <p:spPr>
            <a:xfrm>
              <a:off x="1622525" y="2194600"/>
              <a:ext cx="56000" cy="47225"/>
            </a:xfrm>
            <a:custGeom>
              <a:rect b="b" l="l" r="r" t="t"/>
              <a:pathLst>
                <a:path extrusionOk="0" h="1889" w="2240">
                  <a:moveTo>
                    <a:pt x="1196" y="0"/>
                  </a:moveTo>
                  <a:cubicBezTo>
                    <a:pt x="893" y="0"/>
                    <a:pt x="588" y="143"/>
                    <a:pt x="399" y="449"/>
                  </a:cubicBezTo>
                  <a:cubicBezTo>
                    <a:pt x="0" y="1097"/>
                    <a:pt x="490" y="1888"/>
                    <a:pt x="1194" y="1888"/>
                  </a:cubicBezTo>
                  <a:cubicBezTo>
                    <a:pt x="1268" y="1888"/>
                    <a:pt x="1343" y="1880"/>
                    <a:pt x="1421" y="1861"/>
                  </a:cubicBezTo>
                  <a:cubicBezTo>
                    <a:pt x="1924" y="1740"/>
                    <a:pt x="2239" y="1232"/>
                    <a:pt x="2118" y="728"/>
                  </a:cubicBezTo>
                  <a:cubicBezTo>
                    <a:pt x="2007" y="258"/>
                    <a:pt x="1603" y="0"/>
                    <a:pt x="1196"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83"/>
            <p:cNvSpPr/>
            <p:nvPr/>
          </p:nvSpPr>
          <p:spPr>
            <a:xfrm>
              <a:off x="1629000" y="2207725"/>
              <a:ext cx="47150" cy="20925"/>
            </a:xfrm>
            <a:custGeom>
              <a:rect b="b" l="l" r="r" t="t"/>
              <a:pathLst>
                <a:path extrusionOk="0" h="837" w="1886">
                  <a:moveTo>
                    <a:pt x="1787" y="0"/>
                  </a:moveTo>
                  <a:lnTo>
                    <a:pt x="1" y="423"/>
                  </a:lnTo>
                  <a:cubicBezTo>
                    <a:pt x="1" y="495"/>
                    <a:pt x="10" y="567"/>
                    <a:pt x="28" y="639"/>
                  </a:cubicBezTo>
                  <a:cubicBezTo>
                    <a:pt x="41" y="707"/>
                    <a:pt x="68" y="774"/>
                    <a:pt x="100" y="837"/>
                  </a:cubicBezTo>
                  <a:lnTo>
                    <a:pt x="1886" y="414"/>
                  </a:lnTo>
                  <a:cubicBezTo>
                    <a:pt x="1886" y="270"/>
                    <a:pt x="1854" y="126"/>
                    <a:pt x="17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83"/>
            <p:cNvSpPr/>
            <p:nvPr/>
          </p:nvSpPr>
          <p:spPr>
            <a:xfrm>
              <a:off x="1534875" y="2269125"/>
              <a:ext cx="128475" cy="127725"/>
            </a:xfrm>
            <a:custGeom>
              <a:rect b="b" l="l" r="r" t="t"/>
              <a:pathLst>
                <a:path extrusionOk="0" h="5109" w="5139">
                  <a:moveTo>
                    <a:pt x="3784" y="0"/>
                  </a:moveTo>
                  <a:lnTo>
                    <a:pt x="3680" y="122"/>
                  </a:lnTo>
                  <a:cubicBezTo>
                    <a:pt x="3466" y="41"/>
                    <a:pt x="3237" y="2"/>
                    <a:pt x="3002" y="2"/>
                  </a:cubicBezTo>
                  <a:cubicBezTo>
                    <a:pt x="2190" y="2"/>
                    <a:pt x="1312" y="470"/>
                    <a:pt x="729" y="1301"/>
                  </a:cubicBezTo>
                  <a:cubicBezTo>
                    <a:pt x="136" y="2151"/>
                    <a:pt x="1" y="3154"/>
                    <a:pt x="302" y="3928"/>
                  </a:cubicBezTo>
                  <a:lnTo>
                    <a:pt x="194" y="4049"/>
                  </a:lnTo>
                  <a:lnTo>
                    <a:pt x="774" y="4625"/>
                  </a:lnTo>
                  <a:cubicBezTo>
                    <a:pt x="833" y="4679"/>
                    <a:pt x="891" y="4733"/>
                    <a:pt x="959" y="4778"/>
                  </a:cubicBezTo>
                  <a:cubicBezTo>
                    <a:pt x="1277" y="5002"/>
                    <a:pt x="1650" y="5108"/>
                    <a:pt x="2037" y="5108"/>
                  </a:cubicBezTo>
                  <a:cubicBezTo>
                    <a:pt x="2848" y="5108"/>
                    <a:pt x="3724" y="4642"/>
                    <a:pt x="4306" y="3811"/>
                  </a:cubicBezTo>
                  <a:cubicBezTo>
                    <a:pt x="5138" y="2623"/>
                    <a:pt x="5089" y="1355"/>
                    <a:pt x="4175" y="410"/>
                  </a:cubicBezTo>
                  <a:lnTo>
                    <a:pt x="3784"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83"/>
            <p:cNvSpPr/>
            <p:nvPr/>
          </p:nvSpPr>
          <p:spPr>
            <a:xfrm>
              <a:off x="1532075" y="2345950"/>
              <a:ext cx="48825" cy="50625"/>
            </a:xfrm>
            <a:custGeom>
              <a:rect b="b" l="l" r="r" t="t"/>
              <a:pathLst>
                <a:path extrusionOk="0" h="2025" w="1953">
                  <a:moveTo>
                    <a:pt x="108" y="0"/>
                  </a:moveTo>
                  <a:lnTo>
                    <a:pt x="0" y="99"/>
                  </a:lnTo>
                  <a:lnTo>
                    <a:pt x="293" y="418"/>
                  </a:lnTo>
                  <a:lnTo>
                    <a:pt x="1728" y="1988"/>
                  </a:lnTo>
                  <a:cubicBezTo>
                    <a:pt x="1800" y="2002"/>
                    <a:pt x="1876" y="2015"/>
                    <a:pt x="1953" y="2024"/>
                  </a:cubicBezTo>
                  <a:lnTo>
                    <a:pt x="266" y="167"/>
                  </a:ln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83"/>
            <p:cNvSpPr/>
            <p:nvPr/>
          </p:nvSpPr>
          <p:spPr>
            <a:xfrm>
              <a:off x="1547125" y="2345950"/>
              <a:ext cx="48275" cy="50625"/>
            </a:xfrm>
            <a:custGeom>
              <a:rect b="b" l="l" r="r" t="t"/>
              <a:pathLst>
                <a:path extrusionOk="0" h="2025" w="1931">
                  <a:moveTo>
                    <a:pt x="109" y="0"/>
                  </a:moveTo>
                  <a:lnTo>
                    <a:pt x="1" y="99"/>
                  </a:lnTo>
                  <a:lnTo>
                    <a:pt x="1760" y="2024"/>
                  </a:lnTo>
                  <a:cubicBezTo>
                    <a:pt x="1814" y="2015"/>
                    <a:pt x="1877" y="2006"/>
                    <a:pt x="1931" y="199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83"/>
            <p:cNvSpPr/>
            <p:nvPr/>
          </p:nvSpPr>
          <p:spPr>
            <a:xfrm>
              <a:off x="1562325" y="2345950"/>
              <a:ext cx="45125" cy="47925"/>
            </a:xfrm>
            <a:custGeom>
              <a:rect b="b" l="l" r="r" t="t"/>
              <a:pathLst>
                <a:path extrusionOk="0" h="1917" w="1805">
                  <a:moveTo>
                    <a:pt x="104" y="0"/>
                  </a:moveTo>
                  <a:lnTo>
                    <a:pt x="0" y="99"/>
                  </a:lnTo>
                  <a:lnTo>
                    <a:pt x="1656" y="1916"/>
                  </a:lnTo>
                  <a:cubicBezTo>
                    <a:pt x="1705" y="1898"/>
                    <a:pt x="1755" y="1885"/>
                    <a:pt x="1804" y="1862"/>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83"/>
            <p:cNvSpPr/>
            <p:nvPr/>
          </p:nvSpPr>
          <p:spPr>
            <a:xfrm>
              <a:off x="1577275" y="2345950"/>
              <a:ext cx="40625" cy="43325"/>
            </a:xfrm>
            <a:custGeom>
              <a:rect b="b" l="l" r="r" t="t"/>
              <a:pathLst>
                <a:path extrusionOk="0" h="1733" w="1625">
                  <a:moveTo>
                    <a:pt x="109" y="0"/>
                  </a:moveTo>
                  <a:lnTo>
                    <a:pt x="1" y="99"/>
                  </a:lnTo>
                  <a:lnTo>
                    <a:pt x="1494" y="1732"/>
                  </a:lnTo>
                  <a:cubicBezTo>
                    <a:pt x="1539" y="1710"/>
                    <a:pt x="1580" y="1687"/>
                    <a:pt x="1625" y="1660"/>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83"/>
            <p:cNvSpPr/>
            <p:nvPr/>
          </p:nvSpPr>
          <p:spPr>
            <a:xfrm>
              <a:off x="1592450" y="2345950"/>
              <a:ext cx="34675" cy="37250"/>
            </a:xfrm>
            <a:custGeom>
              <a:rect b="b" l="l" r="r" t="t"/>
              <a:pathLst>
                <a:path extrusionOk="0" h="1490" w="1387">
                  <a:moveTo>
                    <a:pt x="109" y="0"/>
                  </a:moveTo>
                  <a:lnTo>
                    <a:pt x="1" y="99"/>
                  </a:lnTo>
                  <a:lnTo>
                    <a:pt x="1270" y="1489"/>
                  </a:lnTo>
                  <a:cubicBezTo>
                    <a:pt x="1310" y="1462"/>
                    <a:pt x="1346" y="1435"/>
                    <a:pt x="1386" y="1404"/>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83"/>
            <p:cNvSpPr/>
            <p:nvPr/>
          </p:nvSpPr>
          <p:spPr>
            <a:xfrm>
              <a:off x="1607425" y="2345950"/>
              <a:ext cx="27800" cy="30050"/>
            </a:xfrm>
            <a:custGeom>
              <a:rect b="b" l="l" r="r" t="t"/>
              <a:pathLst>
                <a:path extrusionOk="0" h="1202" w="1112">
                  <a:moveTo>
                    <a:pt x="108" y="0"/>
                  </a:moveTo>
                  <a:lnTo>
                    <a:pt x="0" y="99"/>
                  </a:lnTo>
                  <a:lnTo>
                    <a:pt x="1008" y="1201"/>
                  </a:lnTo>
                  <a:cubicBezTo>
                    <a:pt x="1044" y="1170"/>
                    <a:pt x="1080" y="1134"/>
                    <a:pt x="1111" y="1098"/>
                  </a:cubicBezTo>
                  <a:lnTo>
                    <a:pt x="108"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83"/>
            <p:cNvSpPr/>
            <p:nvPr/>
          </p:nvSpPr>
          <p:spPr>
            <a:xfrm>
              <a:off x="1609325" y="2331100"/>
              <a:ext cx="33200" cy="36350"/>
            </a:xfrm>
            <a:custGeom>
              <a:rect b="b" l="l" r="r" t="t"/>
              <a:pathLst>
                <a:path extrusionOk="0" h="1454" w="1328">
                  <a:moveTo>
                    <a:pt x="104" y="0"/>
                  </a:moveTo>
                  <a:lnTo>
                    <a:pt x="1" y="99"/>
                  </a:lnTo>
                  <a:lnTo>
                    <a:pt x="1238" y="1453"/>
                  </a:lnTo>
                  <a:cubicBezTo>
                    <a:pt x="1269" y="1413"/>
                    <a:pt x="1296" y="1372"/>
                    <a:pt x="1328" y="1336"/>
                  </a:cubicBezTo>
                  <a:lnTo>
                    <a:pt x="104"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83"/>
            <p:cNvSpPr/>
            <p:nvPr/>
          </p:nvSpPr>
          <p:spPr>
            <a:xfrm>
              <a:off x="1609325" y="2314000"/>
              <a:ext cx="39400" cy="43650"/>
            </a:xfrm>
            <a:custGeom>
              <a:rect b="b" l="l" r="r" t="t"/>
              <a:pathLst>
                <a:path extrusionOk="0" h="1746" w="1576">
                  <a:moveTo>
                    <a:pt x="109" y="0"/>
                  </a:moveTo>
                  <a:lnTo>
                    <a:pt x="1" y="99"/>
                  </a:lnTo>
                  <a:lnTo>
                    <a:pt x="1503" y="1746"/>
                  </a:lnTo>
                  <a:cubicBezTo>
                    <a:pt x="1526" y="1701"/>
                    <a:pt x="1553" y="1656"/>
                    <a:pt x="1575" y="161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83"/>
            <p:cNvSpPr/>
            <p:nvPr/>
          </p:nvSpPr>
          <p:spPr>
            <a:xfrm>
              <a:off x="1609325" y="2297025"/>
              <a:ext cx="44450" cy="49500"/>
            </a:xfrm>
            <a:custGeom>
              <a:rect b="b" l="l" r="r" t="t"/>
              <a:pathLst>
                <a:path extrusionOk="0" h="1980" w="1778">
                  <a:moveTo>
                    <a:pt x="109" y="0"/>
                  </a:moveTo>
                  <a:lnTo>
                    <a:pt x="1" y="99"/>
                  </a:lnTo>
                  <a:lnTo>
                    <a:pt x="1719" y="1980"/>
                  </a:lnTo>
                  <a:cubicBezTo>
                    <a:pt x="1742" y="1930"/>
                    <a:pt x="1760" y="1881"/>
                    <a:pt x="1778" y="1827"/>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83"/>
            <p:cNvSpPr/>
            <p:nvPr/>
          </p:nvSpPr>
          <p:spPr>
            <a:xfrm>
              <a:off x="1609325" y="2279925"/>
              <a:ext cx="47600" cy="53775"/>
            </a:xfrm>
            <a:custGeom>
              <a:rect b="b" l="l" r="r" t="t"/>
              <a:pathLst>
                <a:path extrusionOk="0" h="2151" w="1904">
                  <a:moveTo>
                    <a:pt x="109" y="0"/>
                  </a:moveTo>
                  <a:lnTo>
                    <a:pt x="1" y="99"/>
                  </a:lnTo>
                  <a:lnTo>
                    <a:pt x="1877" y="2151"/>
                  </a:lnTo>
                  <a:cubicBezTo>
                    <a:pt x="1886" y="2092"/>
                    <a:pt x="1895" y="2029"/>
                    <a:pt x="1904" y="1971"/>
                  </a:cubicBezTo>
                  <a:lnTo>
                    <a:pt x="109" y="0"/>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83"/>
            <p:cNvSpPr/>
            <p:nvPr/>
          </p:nvSpPr>
          <p:spPr>
            <a:xfrm>
              <a:off x="1609325" y="2262825"/>
              <a:ext cx="47825" cy="54900"/>
            </a:xfrm>
            <a:custGeom>
              <a:rect b="b" l="l" r="r" t="t"/>
              <a:pathLst>
                <a:path extrusionOk="0" h="2196" w="1913">
                  <a:moveTo>
                    <a:pt x="109" y="1"/>
                  </a:moveTo>
                  <a:lnTo>
                    <a:pt x="1" y="100"/>
                  </a:lnTo>
                  <a:lnTo>
                    <a:pt x="140" y="257"/>
                  </a:lnTo>
                  <a:lnTo>
                    <a:pt x="1913" y="2196"/>
                  </a:lnTo>
                  <a:cubicBezTo>
                    <a:pt x="1908" y="2115"/>
                    <a:pt x="1899" y="2029"/>
                    <a:pt x="1881" y="1948"/>
                  </a:cubicBezTo>
                  <a:lnTo>
                    <a:pt x="361" y="279"/>
                  </a:lnTo>
                  <a:lnTo>
                    <a:pt x="109"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83"/>
            <p:cNvSpPr/>
            <p:nvPr/>
          </p:nvSpPr>
          <p:spPr>
            <a:xfrm>
              <a:off x="1518350" y="2255575"/>
              <a:ext cx="132500" cy="127675"/>
            </a:xfrm>
            <a:custGeom>
              <a:rect b="b" l="l" r="r" t="t"/>
              <a:pathLst>
                <a:path extrusionOk="0" h="5107" w="5300">
                  <a:moveTo>
                    <a:pt x="3131" y="1"/>
                  </a:moveTo>
                  <a:cubicBezTo>
                    <a:pt x="2320" y="1"/>
                    <a:pt x="1446" y="467"/>
                    <a:pt x="864" y="1298"/>
                  </a:cubicBezTo>
                  <a:cubicBezTo>
                    <a:pt x="0" y="2526"/>
                    <a:pt x="104" y="4083"/>
                    <a:pt x="1089" y="4776"/>
                  </a:cubicBezTo>
                  <a:cubicBezTo>
                    <a:pt x="1409" y="5000"/>
                    <a:pt x="1782" y="5106"/>
                    <a:pt x="2170" y="5106"/>
                  </a:cubicBezTo>
                  <a:cubicBezTo>
                    <a:pt x="2981" y="5106"/>
                    <a:pt x="3856" y="4640"/>
                    <a:pt x="4440" y="3808"/>
                  </a:cubicBezTo>
                  <a:cubicBezTo>
                    <a:pt x="5300" y="2585"/>
                    <a:pt x="5196" y="1028"/>
                    <a:pt x="4211" y="331"/>
                  </a:cubicBezTo>
                  <a:cubicBezTo>
                    <a:pt x="3891" y="107"/>
                    <a:pt x="3518" y="1"/>
                    <a:pt x="313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83"/>
            <p:cNvSpPr/>
            <p:nvPr/>
          </p:nvSpPr>
          <p:spPr>
            <a:xfrm>
              <a:off x="1524075" y="2261475"/>
              <a:ext cx="120925" cy="116325"/>
            </a:xfrm>
            <a:custGeom>
              <a:rect b="b" l="l" r="r" t="t"/>
              <a:pathLst>
                <a:path extrusionOk="0" h="4653" w="4837">
                  <a:moveTo>
                    <a:pt x="2879" y="54"/>
                  </a:moveTo>
                  <a:cubicBezTo>
                    <a:pt x="3213" y="54"/>
                    <a:pt x="3538" y="158"/>
                    <a:pt x="3811" y="347"/>
                  </a:cubicBezTo>
                  <a:cubicBezTo>
                    <a:pt x="4684" y="959"/>
                    <a:pt x="4769" y="2349"/>
                    <a:pt x="4005" y="3442"/>
                  </a:cubicBezTo>
                  <a:cubicBezTo>
                    <a:pt x="3501" y="4153"/>
                    <a:pt x="2727" y="4598"/>
                    <a:pt x="1980" y="4598"/>
                  </a:cubicBezTo>
                  <a:cubicBezTo>
                    <a:pt x="1973" y="4598"/>
                    <a:pt x="1966" y="4598"/>
                    <a:pt x="1959" y="4598"/>
                  </a:cubicBezTo>
                  <a:cubicBezTo>
                    <a:pt x="1624" y="4598"/>
                    <a:pt x="1300" y="4495"/>
                    <a:pt x="1026" y="4306"/>
                  </a:cubicBezTo>
                  <a:cubicBezTo>
                    <a:pt x="154" y="3694"/>
                    <a:pt x="68" y="2304"/>
                    <a:pt x="833" y="1215"/>
                  </a:cubicBezTo>
                  <a:cubicBezTo>
                    <a:pt x="1337" y="500"/>
                    <a:pt x="2111" y="55"/>
                    <a:pt x="2857" y="55"/>
                  </a:cubicBezTo>
                  <a:cubicBezTo>
                    <a:pt x="2864" y="54"/>
                    <a:pt x="2872" y="54"/>
                    <a:pt x="2879" y="54"/>
                  </a:cubicBezTo>
                  <a:close/>
                  <a:moveTo>
                    <a:pt x="2879" y="0"/>
                  </a:moveTo>
                  <a:cubicBezTo>
                    <a:pt x="2872" y="0"/>
                    <a:pt x="2865" y="0"/>
                    <a:pt x="2857" y="1"/>
                  </a:cubicBezTo>
                  <a:cubicBezTo>
                    <a:pt x="2120" y="1"/>
                    <a:pt x="1319" y="423"/>
                    <a:pt x="788" y="1179"/>
                  </a:cubicBezTo>
                  <a:cubicBezTo>
                    <a:pt x="1" y="2299"/>
                    <a:pt x="95" y="3716"/>
                    <a:pt x="995" y="4351"/>
                  </a:cubicBezTo>
                  <a:cubicBezTo>
                    <a:pt x="1281" y="4549"/>
                    <a:pt x="1615" y="4652"/>
                    <a:pt x="1958" y="4652"/>
                  </a:cubicBezTo>
                  <a:cubicBezTo>
                    <a:pt x="1966" y="4652"/>
                    <a:pt x="1973" y="4652"/>
                    <a:pt x="1980" y="4652"/>
                  </a:cubicBezTo>
                  <a:cubicBezTo>
                    <a:pt x="2722" y="4652"/>
                    <a:pt x="3519" y="4229"/>
                    <a:pt x="4049" y="3474"/>
                  </a:cubicBezTo>
                  <a:cubicBezTo>
                    <a:pt x="4837" y="2353"/>
                    <a:pt x="4742" y="932"/>
                    <a:pt x="3843" y="302"/>
                  </a:cubicBezTo>
                  <a:cubicBezTo>
                    <a:pt x="3561" y="104"/>
                    <a:pt x="3223" y="0"/>
                    <a:pt x="28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83"/>
          <p:cNvGrpSpPr/>
          <p:nvPr/>
        </p:nvGrpSpPr>
        <p:grpSpPr>
          <a:xfrm>
            <a:off x="2959237" y="1236166"/>
            <a:ext cx="384183" cy="381349"/>
            <a:chOff x="1086250" y="2163525"/>
            <a:chExt cx="341800" cy="341925"/>
          </a:xfrm>
        </p:grpSpPr>
        <p:sp>
          <p:nvSpPr>
            <p:cNvPr id="2446" name="Google Shape;2446;p83"/>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83"/>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83"/>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83"/>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83"/>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83"/>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83"/>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83"/>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83"/>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83"/>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83"/>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83"/>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83"/>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83"/>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83"/>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83"/>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2" name="Google Shape;2462;p83"/>
          <p:cNvGrpSpPr/>
          <p:nvPr/>
        </p:nvGrpSpPr>
        <p:grpSpPr>
          <a:xfrm>
            <a:off x="561978" y="1280500"/>
            <a:ext cx="409984" cy="292705"/>
            <a:chOff x="1186450" y="2531950"/>
            <a:chExt cx="399400" cy="341825"/>
          </a:xfrm>
        </p:grpSpPr>
        <p:sp>
          <p:nvSpPr>
            <p:cNvPr id="2463" name="Google Shape;2463;p83"/>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83"/>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83"/>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83"/>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83"/>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83"/>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83"/>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83"/>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83"/>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83"/>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83"/>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83"/>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83"/>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83"/>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83"/>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8" name="Google Shape;2478;p83"/>
          <p:cNvSpPr txBox="1"/>
          <p:nvPr/>
        </p:nvSpPr>
        <p:spPr>
          <a:xfrm>
            <a:off x="971950" y="1221825"/>
            <a:ext cx="1215000" cy="1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Symptoms</a:t>
            </a:r>
            <a:endParaRPr b="1" sz="1600">
              <a:solidFill>
                <a:srgbClr val="006D77"/>
              </a:solidFill>
              <a:latin typeface="Lora"/>
              <a:ea typeface="Lora"/>
              <a:cs typeface="Lora"/>
              <a:sym typeface="Lora"/>
            </a:endParaRPr>
          </a:p>
        </p:txBody>
      </p:sp>
      <p:sp>
        <p:nvSpPr>
          <p:cNvPr id="2479" name="Google Shape;2479;p83"/>
          <p:cNvSpPr txBox="1"/>
          <p:nvPr/>
        </p:nvSpPr>
        <p:spPr>
          <a:xfrm>
            <a:off x="3219475" y="1201700"/>
            <a:ext cx="17817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006D77"/>
                </a:solidFill>
                <a:latin typeface="Lora"/>
                <a:ea typeface="Lora"/>
                <a:cs typeface="Lora"/>
                <a:sym typeface="Lora"/>
              </a:rPr>
              <a:t>Diagnostic tests</a:t>
            </a:r>
            <a:endParaRPr b="1">
              <a:solidFill>
                <a:srgbClr val="006D77"/>
              </a:solidFill>
              <a:latin typeface="Lora"/>
              <a:ea typeface="Lora"/>
              <a:cs typeface="Lora"/>
              <a:sym typeface="Lora"/>
            </a:endParaRPr>
          </a:p>
        </p:txBody>
      </p:sp>
      <p:sp>
        <p:nvSpPr>
          <p:cNvPr id="2480" name="Google Shape;2480;p83"/>
          <p:cNvSpPr txBox="1"/>
          <p:nvPr/>
        </p:nvSpPr>
        <p:spPr>
          <a:xfrm>
            <a:off x="5724527" y="1242938"/>
            <a:ext cx="1565400" cy="3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rgbClr val="006D77"/>
                </a:solidFill>
                <a:latin typeface="Lora"/>
                <a:ea typeface="Lora"/>
                <a:cs typeface="Lora"/>
                <a:sym typeface="Lora"/>
              </a:rPr>
              <a:t>Management</a:t>
            </a:r>
            <a:endParaRPr b="1" sz="1600">
              <a:solidFill>
                <a:srgbClr val="006D77"/>
              </a:solidFill>
              <a:latin typeface="Lora"/>
              <a:ea typeface="Lora"/>
              <a:cs typeface="Lora"/>
              <a:sym typeface="Lora"/>
            </a:endParaRPr>
          </a:p>
        </p:txBody>
      </p:sp>
      <p:sp>
        <p:nvSpPr>
          <p:cNvPr id="2481" name="Google Shape;2481;p83"/>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2482" name="Google Shape;2482;p83"/>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6" name="Shape 2486"/>
        <p:cNvGrpSpPr/>
        <p:nvPr/>
      </p:nvGrpSpPr>
      <p:grpSpPr>
        <a:xfrm>
          <a:off x="0" y="0"/>
          <a:ext cx="0" cy="0"/>
          <a:chOff x="0" y="0"/>
          <a:chExt cx="0" cy="0"/>
        </a:xfrm>
      </p:grpSpPr>
      <p:sp>
        <p:nvSpPr>
          <p:cNvPr id="2487" name="Google Shape;2487;p84"/>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84"/>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84"/>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2490" name="Google Shape;2490;p84"/>
          <p:cNvGraphicFramePr/>
          <p:nvPr/>
        </p:nvGraphicFramePr>
        <p:xfrm>
          <a:off x="1477951" y="9473188"/>
          <a:ext cx="3000000" cy="3000000"/>
        </p:xfrm>
        <a:graphic>
          <a:graphicData uri="http://schemas.openxmlformats.org/drawingml/2006/table">
            <a:tbl>
              <a:tblPr>
                <a:noFill/>
                <a:tableStyleId>{7322A927-DD59-4841-931D-43491DF72CE7}</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B</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2491" name="Google Shape;2491;p84"/>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84"/>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84"/>
          <p:cNvSpPr txBox="1"/>
          <p:nvPr/>
        </p:nvSpPr>
        <p:spPr>
          <a:xfrm>
            <a:off x="95250" y="9674931"/>
            <a:ext cx="1382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p:txBody>
      </p:sp>
      <p:sp>
        <p:nvSpPr>
          <p:cNvPr id="2494" name="Google Shape;2494;p84"/>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84"/>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2496" name="Google Shape;2496;p84"/>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84"/>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84"/>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2499" name="Google Shape;2499;p84"/>
          <p:cNvSpPr txBox="1"/>
          <p:nvPr/>
        </p:nvSpPr>
        <p:spPr>
          <a:xfrm>
            <a:off x="342513" y="2346225"/>
            <a:ext cx="6904500" cy="68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6D77"/>
                </a:solidFill>
                <a:latin typeface="Lora"/>
                <a:ea typeface="Lora"/>
                <a:cs typeface="Lora"/>
                <a:sym typeface="Lora"/>
              </a:rPr>
              <a:t>Q1 : A 45-year-old executive experiences increasingly painful retrosternal heartburn, especially at night. He has been chewing antacid tablets. An esophagogram shows a hiatal hernia. In determining the proper treatment for a sliding hiatal hernia, which of the following is the most useful modality? </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 Bariums wallow with cinefluoroscopy during Valsalva maneuver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 Flexible endoscopy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 Assessment of the patient’s smoking and drinking history </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006D77"/>
                </a:solidFill>
                <a:latin typeface="Lora"/>
                <a:ea typeface="Lora"/>
                <a:cs typeface="Lora"/>
                <a:sym typeface="Lora"/>
              </a:rPr>
              <a:t>Q2: What are the diagnostic findings in achalasia?</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Radiographic contrast studies reveal dilated esophageal body with narrowing inferiorly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crorkscrew esophagus on esophageal contrast study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Upper GI localized tumor</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Q3: What percentage of patient with GERD develops Barrett’s esophagus?</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 20%</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 10%</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30%</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Q4: </a:t>
            </a:r>
            <a:r>
              <a:rPr lang="en-GB" sz="1100">
                <a:solidFill>
                  <a:srgbClr val="006D77"/>
                </a:solidFill>
                <a:latin typeface="Lora"/>
                <a:ea typeface="Lora"/>
                <a:cs typeface="Lora"/>
                <a:sym typeface="Lora"/>
              </a:rPr>
              <a:t>Which</a:t>
            </a:r>
            <a:r>
              <a:rPr lang="en-GB" sz="1100">
                <a:solidFill>
                  <a:srgbClr val="006D77"/>
                </a:solidFill>
                <a:latin typeface="Lora"/>
                <a:ea typeface="Lora"/>
                <a:cs typeface="Lora"/>
                <a:sym typeface="Lora"/>
              </a:rPr>
              <a:t> of the following found in achalasia</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Hyper-active LES</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Hyperactive UES</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Paralzed LES</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Q5: A patient diagnosed with </a:t>
            </a:r>
            <a:r>
              <a:rPr lang="en-GB" sz="1100">
                <a:solidFill>
                  <a:srgbClr val="006D77"/>
                </a:solidFill>
                <a:latin typeface="Lora"/>
                <a:ea typeface="Lora"/>
                <a:cs typeface="Lora"/>
                <a:sym typeface="Lora"/>
              </a:rPr>
              <a:t>esophageal</a:t>
            </a:r>
            <a:r>
              <a:rPr lang="en-GB" sz="1100">
                <a:solidFill>
                  <a:srgbClr val="006D77"/>
                </a:solidFill>
                <a:latin typeface="Lora"/>
                <a:ea typeface="Lora"/>
                <a:cs typeface="Lora"/>
                <a:sym typeface="Lora"/>
              </a:rPr>
              <a:t> adenocarcinoma, if metastasis to lymph nodes detected, what is the first step in management ?</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Do surgery as soon as possible</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Start with chemotherapy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Start with radiotherapy </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rPr lang="en-GB" sz="1100">
                <a:solidFill>
                  <a:srgbClr val="006D77"/>
                </a:solidFill>
                <a:latin typeface="Lora"/>
                <a:ea typeface="Lora"/>
                <a:cs typeface="Lora"/>
                <a:sym typeface="Lora"/>
              </a:rPr>
              <a:t>Q6: A patient </a:t>
            </a:r>
            <a:r>
              <a:rPr lang="en-GB" sz="1100">
                <a:solidFill>
                  <a:srgbClr val="006D77"/>
                </a:solidFill>
                <a:latin typeface="Lora"/>
                <a:ea typeface="Lora"/>
                <a:cs typeface="Lora"/>
                <a:sym typeface="Lora"/>
              </a:rPr>
              <a:t>suspected for GERD, what will be your first investigation step ?</a:t>
            </a:r>
            <a:r>
              <a:rPr lang="en-GB" sz="1100">
                <a:solidFill>
                  <a:srgbClr val="006D77"/>
                </a:solidFill>
                <a:latin typeface="Lora"/>
                <a:ea typeface="Lora"/>
                <a:cs typeface="Lora"/>
                <a:sym typeface="Lora"/>
              </a:rPr>
              <a:t> </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Do barium swallow</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Exclude cancer by endoscopy</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Confirm only by symptome</a:t>
            </a:r>
            <a:endParaRPr sz="1100">
              <a:solidFill>
                <a:srgbClr val="83C5BE"/>
              </a:solidFill>
              <a:latin typeface="Mada"/>
              <a:ea typeface="Mada"/>
              <a:cs typeface="Mada"/>
              <a:sym typeface="Mada"/>
            </a:endParaRPr>
          </a:p>
          <a:p>
            <a:pPr indent="0" lvl="0" marL="0" rtl="0" algn="l">
              <a:spcBef>
                <a:spcPts val="0"/>
              </a:spcBef>
              <a:spcAft>
                <a:spcPts val="0"/>
              </a:spcAft>
              <a:buNone/>
            </a:pPr>
            <a:r>
              <a:t/>
            </a:r>
            <a:endParaRPr sz="1100">
              <a:solidFill>
                <a:srgbClr val="006D77"/>
              </a:solidFill>
              <a:latin typeface="Lora"/>
              <a:ea typeface="Lora"/>
              <a:cs typeface="Lora"/>
              <a:sym typeface="Lora"/>
            </a:endParaRPr>
          </a:p>
          <a:p>
            <a:pPr indent="0" lvl="0" marL="0" rtl="0" algn="l">
              <a:spcBef>
                <a:spcPts val="0"/>
              </a:spcBef>
              <a:spcAft>
                <a:spcPts val="0"/>
              </a:spcAft>
              <a:buNone/>
            </a:pPr>
            <a:r>
              <a:t/>
            </a:r>
            <a:endParaRPr sz="1100">
              <a:solidFill>
                <a:srgbClr val="83C5BE"/>
              </a:solidFill>
              <a:latin typeface="Mada"/>
              <a:ea typeface="Mada"/>
              <a:cs typeface="Mada"/>
              <a:sym typeface="Mad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3" name="Shape 2503"/>
        <p:cNvGrpSpPr/>
        <p:nvPr/>
      </p:nvGrpSpPr>
      <p:grpSpPr>
        <a:xfrm>
          <a:off x="0" y="0"/>
          <a:ext cx="0" cy="0"/>
          <a:chOff x="0" y="0"/>
          <a:chExt cx="0" cy="0"/>
        </a:xfrm>
      </p:grpSpPr>
      <p:sp>
        <p:nvSpPr>
          <p:cNvPr id="2504" name="Google Shape;2504;p85"/>
          <p:cNvSpPr/>
          <p:nvPr/>
        </p:nvSpPr>
        <p:spPr>
          <a:xfrm rot="5400000">
            <a:off x="2748903" y="-1810163"/>
            <a:ext cx="1959300" cy="75696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85"/>
          <p:cNvSpPr/>
          <p:nvPr/>
        </p:nvSpPr>
        <p:spPr>
          <a:xfrm rot="5400000">
            <a:off x="2427551" y="-1903407"/>
            <a:ext cx="1911300" cy="69183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85"/>
          <p:cNvSpPr txBox="1"/>
          <p:nvPr/>
        </p:nvSpPr>
        <p:spPr>
          <a:xfrm>
            <a:off x="-28574" y="992255"/>
            <a:ext cx="4809900" cy="998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0" i="0" lang="en-GB" sz="4000" u="none" cap="none" strike="noStrike">
                <a:solidFill>
                  <a:srgbClr val="006D77"/>
                </a:solidFill>
                <a:latin typeface="Lora"/>
                <a:ea typeface="Lora"/>
                <a:cs typeface="Lora"/>
                <a:sym typeface="Lora"/>
              </a:rPr>
              <a:t>Good Luck!</a:t>
            </a:r>
            <a:endParaRPr b="0" i="0" sz="4000" u="none" cap="none" strike="noStrike">
              <a:solidFill>
                <a:srgbClr val="006D77"/>
              </a:solidFill>
              <a:latin typeface="Lora"/>
              <a:ea typeface="Lora"/>
              <a:cs typeface="Lora"/>
              <a:sym typeface="Lora"/>
            </a:endParaRPr>
          </a:p>
        </p:txBody>
      </p:sp>
      <p:cxnSp>
        <p:nvCxnSpPr>
          <p:cNvPr id="2507" name="Google Shape;2507;p85"/>
          <p:cNvCxnSpPr/>
          <p:nvPr/>
        </p:nvCxnSpPr>
        <p:spPr>
          <a:xfrm>
            <a:off x="1323923" y="5981882"/>
            <a:ext cx="0" cy="3695700"/>
          </a:xfrm>
          <a:prstGeom prst="straightConnector1">
            <a:avLst/>
          </a:prstGeom>
          <a:noFill/>
          <a:ln cap="flat" cmpd="sng" w="19050">
            <a:solidFill>
              <a:srgbClr val="FFDDD2"/>
            </a:solidFill>
            <a:prstDash val="solid"/>
            <a:round/>
            <a:headEnd len="med" w="med" type="oval"/>
            <a:tailEnd len="sm" w="sm" type="none"/>
          </a:ln>
        </p:spPr>
      </p:cxnSp>
      <p:cxnSp>
        <p:nvCxnSpPr>
          <p:cNvPr id="2508" name="Google Shape;2508;p85"/>
          <p:cNvCxnSpPr/>
          <p:nvPr/>
        </p:nvCxnSpPr>
        <p:spPr>
          <a:xfrm rot="10800000">
            <a:off x="1019225" y="6458146"/>
            <a:ext cx="5305200" cy="0"/>
          </a:xfrm>
          <a:prstGeom prst="straightConnector1">
            <a:avLst/>
          </a:prstGeom>
          <a:noFill/>
          <a:ln cap="flat" cmpd="sng" w="19050">
            <a:solidFill>
              <a:srgbClr val="FFDDD2"/>
            </a:solidFill>
            <a:prstDash val="solid"/>
            <a:round/>
            <a:headEnd len="sm" w="sm" type="none"/>
            <a:tailEnd len="med" w="med" type="oval"/>
          </a:ln>
        </p:spPr>
      </p:cxnSp>
      <p:sp>
        <p:nvSpPr>
          <p:cNvPr id="2509" name="Google Shape;2509;p85"/>
          <p:cNvSpPr txBox="1"/>
          <p:nvPr/>
        </p:nvSpPr>
        <p:spPr>
          <a:xfrm>
            <a:off x="1457267" y="6124761"/>
            <a:ext cx="4456500" cy="171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29578"/>
                </a:solidFill>
                <a:latin typeface="Lora"/>
                <a:ea typeface="Lora"/>
                <a:cs typeface="Lora"/>
                <a:sym typeface="Lora"/>
              </a:rPr>
              <a:t>This lecture was done by:</a:t>
            </a:r>
            <a:endParaRPr b="0" i="0" sz="2400" u="none" cap="none" strike="noStrike">
              <a:solidFill>
                <a:srgbClr val="E29578"/>
              </a:solidFill>
              <a:latin typeface="Lora"/>
              <a:ea typeface="Lora"/>
              <a:cs typeface="Lora"/>
              <a:sym typeface="Lora"/>
            </a:endParaRPr>
          </a:p>
        </p:txBody>
      </p:sp>
      <p:sp>
        <p:nvSpPr>
          <p:cNvPr id="2510" name="Google Shape;2510;p85"/>
          <p:cNvSpPr txBox="1"/>
          <p:nvPr/>
        </p:nvSpPr>
        <p:spPr>
          <a:xfrm>
            <a:off x="723871" y="3457680"/>
            <a:ext cx="5695500" cy="495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rgbClr val="006D77"/>
                </a:solidFill>
                <a:latin typeface="Lora"/>
                <a:ea typeface="Lora"/>
                <a:cs typeface="Lora"/>
                <a:sym typeface="Lora"/>
              </a:rPr>
              <a:t>Team leaders:</a:t>
            </a:r>
            <a:endParaRPr b="0" i="0" sz="2400" u="none" cap="none" strike="noStrike">
              <a:solidFill>
                <a:srgbClr val="83C5BE"/>
              </a:solidFill>
              <a:latin typeface="Lora"/>
              <a:ea typeface="Lora"/>
              <a:cs typeface="Lora"/>
              <a:sym typeface="Lora"/>
            </a:endParaRPr>
          </a:p>
        </p:txBody>
      </p:sp>
      <p:pic>
        <p:nvPicPr>
          <p:cNvPr id="2511" name="Google Shape;2511;p85"/>
          <p:cNvPicPr preferRelativeResize="0"/>
          <p:nvPr/>
        </p:nvPicPr>
        <p:blipFill rotWithShape="1">
          <a:blip r:embed="rId3">
            <a:alphaModFix/>
          </a:blip>
          <a:srcRect b="0" l="0" r="0" t="0"/>
          <a:stretch/>
        </p:blipFill>
        <p:spPr>
          <a:xfrm>
            <a:off x="4655391" y="410938"/>
            <a:ext cx="2029694" cy="2029721"/>
          </a:xfrm>
          <a:prstGeom prst="rect">
            <a:avLst/>
          </a:prstGeom>
          <a:noFill/>
          <a:ln>
            <a:noFill/>
          </a:ln>
        </p:spPr>
      </p:pic>
      <p:sp>
        <p:nvSpPr>
          <p:cNvPr id="2512" name="Google Shape;2512;p85"/>
          <p:cNvSpPr/>
          <p:nvPr/>
        </p:nvSpPr>
        <p:spPr>
          <a:xfrm rot="-5400000">
            <a:off x="6531214" y="9261338"/>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85"/>
          <p:cNvSpPr/>
          <p:nvPr/>
        </p:nvSpPr>
        <p:spPr>
          <a:xfrm rot="-5400000">
            <a:off x="6643182" y="9396916"/>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85"/>
          <p:cNvSpPr txBox="1"/>
          <p:nvPr/>
        </p:nvSpPr>
        <p:spPr>
          <a:xfrm>
            <a:off x="6290001" y="10050930"/>
            <a:ext cx="1417200" cy="171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E29578"/>
                </a:solidFill>
                <a:latin typeface="Lora"/>
                <a:ea typeface="Lora"/>
                <a:cs typeface="Lora"/>
                <a:sym typeface="Lora"/>
                <a:hlinkClick r:id="rId4">
                  <a:extLst>
                    <a:ext uri="{A12FA001-AC4F-418D-AE19-62706E023703}">
                      <ahyp:hlinkClr val="tx"/>
                    </a:ext>
                  </a:extLst>
                </a:hlinkClick>
              </a:rPr>
              <a:t>Feedback</a:t>
            </a:r>
            <a:endParaRPr b="1" i="0" sz="1400" u="sng" cap="none" strike="noStrike">
              <a:solidFill>
                <a:srgbClr val="E29578"/>
              </a:solidFill>
              <a:latin typeface="Lora"/>
              <a:ea typeface="Lora"/>
              <a:cs typeface="Lora"/>
              <a:sym typeface="Lora"/>
            </a:endParaRPr>
          </a:p>
        </p:txBody>
      </p:sp>
      <p:pic>
        <p:nvPicPr>
          <p:cNvPr id="2515" name="Google Shape;2515;p85"/>
          <p:cNvPicPr preferRelativeResize="0"/>
          <p:nvPr/>
        </p:nvPicPr>
        <p:blipFill rotWithShape="1">
          <a:blip r:embed="rId5">
            <a:alphaModFix/>
          </a:blip>
          <a:srcRect b="0" l="0" r="0" t="0"/>
          <a:stretch/>
        </p:blipFill>
        <p:spPr>
          <a:xfrm>
            <a:off x="104146" y="9976378"/>
            <a:ext cx="495281" cy="495281"/>
          </a:xfrm>
          <a:prstGeom prst="rect">
            <a:avLst/>
          </a:prstGeom>
          <a:noFill/>
          <a:ln>
            <a:noFill/>
          </a:ln>
        </p:spPr>
      </p:pic>
      <p:sp>
        <p:nvSpPr>
          <p:cNvPr id="2516" name="Google Shape;2516;p85"/>
          <p:cNvSpPr txBox="1"/>
          <p:nvPr/>
        </p:nvSpPr>
        <p:spPr>
          <a:xfrm>
            <a:off x="0" y="10420692"/>
            <a:ext cx="1104900" cy="17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83C5BE"/>
                </a:solidFill>
                <a:latin typeface="Mada"/>
                <a:ea typeface="Mada"/>
                <a:cs typeface="Mada"/>
                <a:sym typeface="Mada"/>
              </a:rPr>
              <a:t>Note taker</a:t>
            </a:r>
            <a:endParaRPr b="1" i="0" sz="1000" u="none" cap="none" strike="noStrike">
              <a:solidFill>
                <a:srgbClr val="83C5BE"/>
              </a:solidFill>
              <a:latin typeface="Mada"/>
              <a:ea typeface="Mada"/>
              <a:cs typeface="Mada"/>
              <a:sym typeface="Mada"/>
            </a:endParaRPr>
          </a:p>
        </p:txBody>
      </p:sp>
      <p:sp>
        <p:nvSpPr>
          <p:cNvPr id="2517" name="Google Shape;2517;p85"/>
          <p:cNvSpPr txBox="1"/>
          <p:nvPr/>
        </p:nvSpPr>
        <p:spPr>
          <a:xfrm>
            <a:off x="761970" y="10420692"/>
            <a:ext cx="1104900" cy="17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83C5BE"/>
                </a:solidFill>
                <a:latin typeface="Mada"/>
                <a:ea typeface="Mada"/>
                <a:cs typeface="Mada"/>
                <a:sym typeface="Mada"/>
              </a:rPr>
              <a:t>Reviewer</a:t>
            </a:r>
            <a:endParaRPr b="1" i="0" sz="1000" u="none" cap="none" strike="noStrike">
              <a:solidFill>
                <a:srgbClr val="83C5BE"/>
              </a:solidFill>
              <a:latin typeface="Mada"/>
              <a:ea typeface="Mada"/>
              <a:cs typeface="Mada"/>
              <a:sym typeface="Mada"/>
            </a:endParaRPr>
          </a:p>
        </p:txBody>
      </p:sp>
      <p:pic>
        <p:nvPicPr>
          <p:cNvPr id="2518" name="Google Shape;2518;p85"/>
          <p:cNvPicPr preferRelativeResize="0"/>
          <p:nvPr/>
        </p:nvPicPr>
        <p:blipFill rotWithShape="1">
          <a:blip r:embed="rId6">
            <a:alphaModFix/>
          </a:blip>
          <a:srcRect b="0" l="0" r="0" t="0"/>
          <a:stretch/>
        </p:blipFill>
        <p:spPr>
          <a:xfrm>
            <a:off x="872766" y="9961953"/>
            <a:ext cx="508180" cy="508180"/>
          </a:xfrm>
          <a:prstGeom prst="rect">
            <a:avLst/>
          </a:prstGeom>
          <a:noFill/>
          <a:ln>
            <a:noFill/>
          </a:ln>
        </p:spPr>
      </p:pic>
      <p:sp>
        <p:nvSpPr>
          <p:cNvPr id="2519" name="Google Shape;2519;p85"/>
          <p:cNvSpPr txBox="1"/>
          <p:nvPr/>
        </p:nvSpPr>
        <p:spPr>
          <a:xfrm>
            <a:off x="1488816" y="6569700"/>
            <a:ext cx="4492500" cy="25425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Abdulrahman Bedaiwi</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Wejdan Alnufaie</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b="0" i="0" lang="en-GB" sz="2400" u="none" cap="none" strike="noStrike">
                <a:solidFill>
                  <a:srgbClr val="E29578"/>
                </a:solidFill>
                <a:latin typeface="Mada"/>
                <a:ea typeface="Mada"/>
                <a:cs typeface="Mada"/>
                <a:sym typeface="Mada"/>
              </a:rPr>
              <a:t>Khalid </a:t>
            </a:r>
            <a:r>
              <a:rPr lang="en-GB" sz="2400">
                <a:solidFill>
                  <a:srgbClr val="E29578"/>
                </a:solidFill>
                <a:latin typeface="Mada"/>
                <a:ea typeface="Mada"/>
                <a:cs typeface="Mada"/>
                <a:sym typeface="Mada"/>
              </a:rPr>
              <a:t>Alharbi</a:t>
            </a:r>
            <a:endParaRPr sz="2400">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Razan AlRabah</a:t>
            </a:r>
            <a:endParaRPr sz="2400">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Sedra Elsirawani</a:t>
            </a:r>
            <a:endParaRPr sz="2400">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Nujud Alabdullatif</a:t>
            </a:r>
            <a:endParaRPr b="0" i="0" sz="2400" u="none" cap="none" strike="noStrike">
              <a:solidFill>
                <a:srgbClr val="E29578"/>
              </a:solidFill>
              <a:latin typeface="Mada"/>
              <a:ea typeface="Mada"/>
              <a:cs typeface="Mada"/>
              <a:sym typeface="Mada"/>
            </a:endParaRPr>
          </a:p>
          <a:p>
            <a:pPr indent="-381000" lvl="0" marL="457200" marR="0" rtl="0" algn="l">
              <a:lnSpc>
                <a:spcPct val="100000"/>
              </a:lnSpc>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Abdulaziz Alghamdi</a:t>
            </a:r>
            <a:endParaRPr sz="2400">
              <a:solidFill>
                <a:srgbClr val="E29578"/>
              </a:solidFill>
              <a:latin typeface="Mada"/>
              <a:ea typeface="Mada"/>
              <a:cs typeface="Mada"/>
              <a:sym typeface="Mada"/>
            </a:endParaRPr>
          </a:p>
        </p:txBody>
      </p:sp>
      <p:sp>
        <p:nvSpPr>
          <p:cNvPr id="2520" name="Google Shape;2520;p85"/>
          <p:cNvSpPr txBox="1"/>
          <p:nvPr/>
        </p:nvSpPr>
        <p:spPr>
          <a:xfrm>
            <a:off x="581003" y="4086349"/>
            <a:ext cx="3477000" cy="1200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Nouf Alshammari</a:t>
            </a:r>
            <a:endParaRPr b="0" i="0" sz="2300" u="none" cap="none" strike="noStrike">
              <a:solidFill>
                <a:srgbClr val="83C5BE"/>
              </a:solidFill>
              <a:latin typeface="Lora"/>
              <a:ea typeface="Lora"/>
              <a:cs typeface="Lora"/>
              <a:sym typeface="Lora"/>
            </a:endParaRPr>
          </a:p>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Haneen Somily</a:t>
            </a:r>
            <a:endParaRPr b="0" i="0" sz="2300" u="none" cap="none" strike="noStrike">
              <a:solidFill>
                <a:srgbClr val="83C5BE"/>
              </a:solidFill>
              <a:latin typeface="Lora"/>
              <a:ea typeface="Lora"/>
              <a:cs typeface="Lora"/>
              <a:sym typeface="Lora"/>
            </a:endParaRPr>
          </a:p>
        </p:txBody>
      </p:sp>
      <p:sp>
        <p:nvSpPr>
          <p:cNvPr id="2521" name="Google Shape;2521;p85"/>
          <p:cNvSpPr txBox="1"/>
          <p:nvPr/>
        </p:nvSpPr>
        <p:spPr>
          <a:xfrm>
            <a:off x="4004439" y="4086349"/>
            <a:ext cx="4243500" cy="1200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Naif Alsulais</a:t>
            </a:r>
            <a:endParaRPr b="0" i="0" sz="2300" u="none" cap="none" strike="noStrike">
              <a:solidFill>
                <a:srgbClr val="83C5BE"/>
              </a:solidFill>
              <a:latin typeface="Lora"/>
              <a:ea typeface="Lora"/>
              <a:cs typeface="Lora"/>
              <a:sym typeface="Lora"/>
            </a:endParaRPr>
          </a:p>
          <a:p>
            <a:pPr indent="0" lvl="0" marL="0" marR="0" rtl="0" algn="l">
              <a:lnSpc>
                <a:spcPct val="150000"/>
              </a:lnSpc>
              <a:spcBef>
                <a:spcPts val="0"/>
              </a:spcBef>
              <a:spcAft>
                <a:spcPts val="0"/>
              </a:spcAft>
              <a:buClr>
                <a:srgbClr val="000000"/>
              </a:buClr>
              <a:buSzPts val="2300"/>
              <a:buFont typeface="Arial"/>
              <a:buNone/>
            </a:pPr>
            <a:r>
              <a:rPr b="0" i="0" lang="en-GB" sz="2300" u="none" cap="none" strike="noStrike">
                <a:solidFill>
                  <a:srgbClr val="83C5BE"/>
                </a:solidFill>
                <a:latin typeface="Lora"/>
                <a:ea typeface="Lora"/>
                <a:cs typeface="Lora"/>
                <a:sym typeface="Lora"/>
              </a:rPr>
              <a:t>Mohammed alshoieer</a:t>
            </a:r>
            <a:endParaRPr b="0" i="0" sz="2300" u="none" cap="none" strike="noStrike">
              <a:solidFill>
                <a:srgbClr val="83C5BE"/>
              </a:solidFill>
              <a:latin typeface="Lora"/>
              <a:ea typeface="Lora"/>
              <a:cs typeface="Lora"/>
              <a:sym typeface="Lora"/>
            </a:endParaRPr>
          </a:p>
        </p:txBody>
      </p:sp>
      <p:pic>
        <p:nvPicPr>
          <p:cNvPr id="2522" name="Google Shape;2522;p85"/>
          <p:cNvPicPr preferRelativeResize="0"/>
          <p:nvPr/>
        </p:nvPicPr>
        <p:blipFill rotWithShape="1">
          <a:blip r:embed="rId5">
            <a:alphaModFix/>
          </a:blip>
          <a:srcRect b="0" l="0" r="0" t="0"/>
          <a:stretch/>
        </p:blipFill>
        <p:spPr>
          <a:xfrm>
            <a:off x="1515863" y="8500274"/>
            <a:ext cx="323924" cy="323924"/>
          </a:xfrm>
          <a:prstGeom prst="rect">
            <a:avLst/>
          </a:prstGeom>
          <a:noFill/>
          <a:ln>
            <a:noFill/>
          </a:ln>
        </p:spPr>
      </p:pic>
      <p:pic>
        <p:nvPicPr>
          <p:cNvPr id="2523" name="Google Shape;2523;p85"/>
          <p:cNvPicPr preferRelativeResize="0"/>
          <p:nvPr/>
        </p:nvPicPr>
        <p:blipFill rotWithShape="1">
          <a:blip r:embed="rId6">
            <a:alphaModFix/>
          </a:blip>
          <a:srcRect b="0" l="0" r="0" t="0"/>
          <a:stretch/>
        </p:blipFill>
        <p:spPr>
          <a:xfrm>
            <a:off x="1542974" y="8900749"/>
            <a:ext cx="323900" cy="323900"/>
          </a:xfrm>
          <a:prstGeom prst="rect">
            <a:avLst/>
          </a:prstGeom>
          <a:noFill/>
          <a:ln>
            <a:noFill/>
          </a:ln>
        </p:spPr>
      </p:pic>
      <p:pic>
        <p:nvPicPr>
          <p:cNvPr id="2524" name="Google Shape;2524;p85"/>
          <p:cNvPicPr preferRelativeResize="0"/>
          <p:nvPr/>
        </p:nvPicPr>
        <p:blipFill rotWithShape="1">
          <a:blip r:embed="rId5">
            <a:alphaModFix/>
          </a:blip>
          <a:srcRect b="0" l="0" r="0" t="0"/>
          <a:stretch/>
        </p:blipFill>
        <p:spPr>
          <a:xfrm>
            <a:off x="1515863" y="8119274"/>
            <a:ext cx="323924" cy="323924"/>
          </a:xfrm>
          <a:prstGeom prst="rect">
            <a:avLst/>
          </a:prstGeom>
          <a:noFill/>
          <a:ln>
            <a:noFill/>
          </a:ln>
        </p:spPr>
      </p:pic>
      <p:pic>
        <p:nvPicPr>
          <p:cNvPr id="2525" name="Google Shape;2525;p85"/>
          <p:cNvPicPr preferRelativeResize="0"/>
          <p:nvPr/>
        </p:nvPicPr>
        <p:blipFill rotWithShape="1">
          <a:blip r:embed="rId5">
            <a:alphaModFix/>
          </a:blip>
          <a:srcRect b="0" l="0" r="0" t="0"/>
          <a:stretch/>
        </p:blipFill>
        <p:spPr>
          <a:xfrm>
            <a:off x="1515863" y="7738274"/>
            <a:ext cx="323924" cy="323924"/>
          </a:xfrm>
          <a:prstGeom prst="rect">
            <a:avLst/>
          </a:prstGeom>
          <a:noFill/>
          <a:ln>
            <a:noFill/>
          </a:ln>
        </p:spPr>
      </p:pic>
      <p:pic>
        <p:nvPicPr>
          <p:cNvPr id="2526" name="Google Shape;2526;p85"/>
          <p:cNvPicPr preferRelativeResize="0"/>
          <p:nvPr/>
        </p:nvPicPr>
        <p:blipFill rotWithShape="1">
          <a:blip r:embed="rId5">
            <a:alphaModFix/>
          </a:blip>
          <a:srcRect b="0" l="0" r="0" t="0"/>
          <a:stretch/>
        </p:blipFill>
        <p:spPr>
          <a:xfrm>
            <a:off x="1515863" y="7357274"/>
            <a:ext cx="323924" cy="323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52"/>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52"/>
          <p:cNvSpPr/>
          <p:nvPr/>
        </p:nvSpPr>
        <p:spPr>
          <a:xfrm>
            <a:off x="74475" y="9749828"/>
            <a:ext cx="7440000" cy="8667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highlight>
                  <a:srgbClr val="FFFFFF"/>
                </a:highlight>
                <a:latin typeface="Mada"/>
                <a:ea typeface="Mada"/>
                <a:cs typeface="Mada"/>
                <a:sym typeface="Mada"/>
              </a:rPr>
              <a:t>It’s more a</a:t>
            </a:r>
            <a:r>
              <a:rPr lang="en-GB" sz="1000">
                <a:solidFill>
                  <a:srgbClr val="6AA84F"/>
                </a:solidFill>
                <a:highlight>
                  <a:srgbClr val="FFFFFF"/>
                </a:highlight>
                <a:latin typeface="Mada"/>
                <a:ea typeface="Mada"/>
                <a:cs typeface="Mada"/>
                <a:sym typeface="Mada"/>
              </a:rPr>
              <a:t>ccurate and diagnostic but invasive, should be </a:t>
            </a:r>
            <a:r>
              <a:rPr lang="en-GB" sz="1000">
                <a:solidFill>
                  <a:srgbClr val="6AA84F"/>
                </a:solidFill>
                <a:highlight>
                  <a:srgbClr val="FFFFFF"/>
                </a:highlight>
                <a:latin typeface="Mada"/>
                <a:ea typeface="Mada"/>
                <a:cs typeface="Mada"/>
                <a:sym typeface="Mada"/>
              </a:rPr>
              <a:t>saved for confirmation.</a:t>
            </a:r>
            <a:endParaRPr sz="1000">
              <a:solidFill>
                <a:srgbClr val="6AA84F"/>
              </a:solidFill>
              <a:latin typeface="Mada"/>
              <a:ea typeface="Mada"/>
              <a:cs typeface="Mada"/>
              <a:sym typeface="Mada"/>
            </a:endParaRPr>
          </a:p>
          <a:p>
            <a:pPr indent="-292100" lvl="0" marL="457200" marR="0" rtl="0" algn="l">
              <a:lnSpc>
                <a:spcPct val="100000"/>
              </a:lnSpc>
              <a:spcBef>
                <a:spcPts val="0"/>
              </a:spcBef>
              <a:spcAft>
                <a:spcPts val="0"/>
              </a:spcAft>
              <a:buClr>
                <a:srgbClr val="6AA84F"/>
              </a:buClr>
              <a:buSzPts val="1000"/>
              <a:buFont typeface="Mada"/>
              <a:buAutoNum type="arabicPeriod"/>
            </a:pPr>
            <a:r>
              <a:rPr lang="en-GB" sz="1000">
                <a:solidFill>
                  <a:srgbClr val="6AA84F"/>
                </a:solidFill>
                <a:highlight>
                  <a:srgbClr val="FFFFFF"/>
                </a:highlight>
                <a:latin typeface="Mada"/>
                <a:ea typeface="Mada"/>
                <a:cs typeface="Mada"/>
                <a:sym typeface="Mada"/>
              </a:rPr>
              <a:t>Measures esophageal motility and pressure at the lower esophageal sphincter (LES), normally the pressure is between 8-10 mmHg. if it's less than 5 then a reflux occurs. if it's high then it's most likely achalasia.</a:t>
            </a:r>
            <a:endParaRPr i="0" sz="1000" u="none" cap="none" strike="noStrike">
              <a:solidFill>
                <a:srgbClr val="6AA84F"/>
              </a:solidFill>
              <a:latin typeface="Mada"/>
              <a:ea typeface="Mada"/>
              <a:cs typeface="Mada"/>
              <a:sym typeface="Mada"/>
            </a:endParaRPr>
          </a:p>
        </p:txBody>
      </p:sp>
      <p:sp>
        <p:nvSpPr>
          <p:cNvPr id="291" name="Google Shape;291;p52"/>
          <p:cNvSpPr txBox="1"/>
          <p:nvPr/>
        </p:nvSpPr>
        <p:spPr>
          <a:xfrm>
            <a:off x="155163" y="191483"/>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rgbClr val="006D77"/>
                </a:solidFill>
                <a:latin typeface="Lora"/>
                <a:ea typeface="Lora"/>
                <a:cs typeface="Lora"/>
                <a:sym typeface="Lora"/>
              </a:rPr>
              <a:t>Basic Overview</a:t>
            </a:r>
            <a:endParaRPr b="1" i="0" sz="2200" u="none" cap="none" strike="noStrike">
              <a:solidFill>
                <a:srgbClr val="006D77"/>
              </a:solidFill>
              <a:latin typeface="Lora"/>
              <a:ea typeface="Lora"/>
              <a:cs typeface="Lora"/>
              <a:sym typeface="Lora"/>
            </a:endParaRPr>
          </a:p>
        </p:txBody>
      </p:sp>
      <p:cxnSp>
        <p:nvCxnSpPr>
          <p:cNvPr id="292" name="Google Shape;292;p52"/>
          <p:cNvCxnSpPr/>
          <p:nvPr/>
        </p:nvCxnSpPr>
        <p:spPr>
          <a:xfrm>
            <a:off x="2762657" y="677600"/>
            <a:ext cx="2056500" cy="0"/>
          </a:xfrm>
          <a:prstGeom prst="straightConnector1">
            <a:avLst/>
          </a:prstGeom>
          <a:noFill/>
          <a:ln cap="flat" cmpd="sng" w="19050">
            <a:solidFill>
              <a:srgbClr val="83C5BE"/>
            </a:solidFill>
            <a:prstDash val="solid"/>
            <a:round/>
            <a:headEnd len="med" w="med" type="oval"/>
            <a:tailEnd len="med" w="med" type="oval"/>
          </a:ln>
        </p:spPr>
      </p:cxnSp>
      <p:sp>
        <p:nvSpPr>
          <p:cNvPr id="293" name="Google Shape;293;p52"/>
          <p:cNvSpPr txBox="1"/>
          <p:nvPr/>
        </p:nvSpPr>
        <p:spPr>
          <a:xfrm>
            <a:off x="1280800" y="5852000"/>
            <a:ext cx="1284300" cy="6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sz="1300">
                <a:latin typeface="Mada"/>
                <a:ea typeface="Mada"/>
                <a:cs typeface="Mada"/>
                <a:sym typeface="Mada"/>
              </a:rPr>
              <a:t>Barium swallow “esophagram”</a:t>
            </a:r>
            <a:endParaRPr b="1" sz="1300">
              <a:latin typeface="Mada"/>
              <a:ea typeface="Mada"/>
              <a:cs typeface="Mada"/>
              <a:sym typeface="Mada"/>
            </a:endParaRPr>
          </a:p>
        </p:txBody>
      </p:sp>
      <p:sp>
        <p:nvSpPr>
          <p:cNvPr id="294" name="Google Shape;294;p52"/>
          <p:cNvSpPr txBox="1"/>
          <p:nvPr/>
        </p:nvSpPr>
        <p:spPr>
          <a:xfrm>
            <a:off x="626302" y="4331925"/>
            <a:ext cx="6413100" cy="757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6AA84F"/>
              </a:buClr>
              <a:buSzPts val="1400"/>
              <a:buFont typeface="Mada"/>
              <a:buChar char="●"/>
            </a:pPr>
            <a:r>
              <a:rPr lang="en-GB">
                <a:solidFill>
                  <a:srgbClr val="6AA84F"/>
                </a:solidFill>
                <a:latin typeface="Mada"/>
                <a:ea typeface="Mada"/>
                <a:cs typeface="Mada"/>
                <a:sym typeface="Mada"/>
              </a:rPr>
              <a:t>This is the sequence of investigations for any patient presenting with esophageal symptoms:</a:t>
            </a:r>
            <a:endParaRPr b="0" i="0" u="none" cap="none" strike="noStrike">
              <a:solidFill>
                <a:srgbClr val="6AA84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52"/>
          <p:cNvSpPr txBox="1"/>
          <p:nvPr/>
        </p:nvSpPr>
        <p:spPr>
          <a:xfrm>
            <a:off x="3102510" y="5855397"/>
            <a:ext cx="1688400" cy="6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sz="1300">
                <a:latin typeface="Mada"/>
                <a:ea typeface="Mada"/>
                <a:cs typeface="Mada"/>
                <a:sym typeface="Mada"/>
              </a:rPr>
              <a:t>Endoscopy</a:t>
            </a:r>
            <a:r>
              <a:rPr b="1" lang="en-GB" sz="1300">
                <a:solidFill>
                  <a:schemeClr val="dk1"/>
                </a:solidFill>
                <a:latin typeface="Mada"/>
                <a:ea typeface="Mada"/>
                <a:cs typeface="Mada"/>
                <a:sym typeface="Mada"/>
              </a:rPr>
              <a:t>¹</a:t>
            </a:r>
            <a:r>
              <a:rPr b="1" lang="en-GB" sz="1300">
                <a:latin typeface="Mada"/>
                <a:ea typeface="Mada"/>
                <a:cs typeface="Mada"/>
                <a:sym typeface="Mada"/>
              </a:rPr>
              <a:t>. Malignancy     </a:t>
            </a:r>
            <a:r>
              <a:rPr b="1" lang="en-GB" sz="1300">
                <a:latin typeface="Mada"/>
                <a:ea typeface="Mada"/>
                <a:cs typeface="Mada"/>
                <a:sym typeface="Mada"/>
              </a:rPr>
              <a:t>suspected</a:t>
            </a:r>
            <a:r>
              <a:rPr b="1" lang="en-GB" sz="1300">
                <a:latin typeface="Mada"/>
                <a:ea typeface="Mada"/>
                <a:cs typeface="Mada"/>
                <a:sym typeface="Mada"/>
              </a:rPr>
              <a:t>? Biopsy</a:t>
            </a:r>
            <a:endParaRPr b="1" sz="1300">
              <a:latin typeface="Mada"/>
              <a:ea typeface="Mada"/>
              <a:cs typeface="Mada"/>
              <a:sym typeface="Mada"/>
            </a:endParaRPr>
          </a:p>
        </p:txBody>
      </p:sp>
      <p:sp>
        <p:nvSpPr>
          <p:cNvPr id="296" name="Google Shape;296;p52"/>
          <p:cNvSpPr txBox="1"/>
          <p:nvPr/>
        </p:nvSpPr>
        <p:spPr>
          <a:xfrm>
            <a:off x="5025750" y="5861681"/>
            <a:ext cx="1529700" cy="65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GB" sz="1300">
                <a:latin typeface="Mada"/>
                <a:ea typeface="Mada"/>
                <a:cs typeface="Mada"/>
                <a:sym typeface="Mada"/>
              </a:rPr>
              <a:t>Esophageal Manometry²</a:t>
            </a:r>
            <a:endParaRPr b="1" sz="1300">
              <a:latin typeface="Mada"/>
              <a:ea typeface="Mada"/>
              <a:cs typeface="Mada"/>
              <a:sym typeface="Mada"/>
            </a:endParaRPr>
          </a:p>
        </p:txBody>
      </p:sp>
      <p:sp>
        <p:nvSpPr>
          <p:cNvPr id="297" name="Google Shape;297;p52"/>
          <p:cNvSpPr/>
          <p:nvPr/>
        </p:nvSpPr>
        <p:spPr>
          <a:xfrm>
            <a:off x="4978574" y="393264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52"/>
          <p:cNvSpPr txBox="1"/>
          <p:nvPr/>
        </p:nvSpPr>
        <p:spPr>
          <a:xfrm>
            <a:off x="696490" y="7590273"/>
            <a:ext cx="6342900" cy="866700"/>
          </a:xfrm>
          <a:prstGeom prst="rect">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rgbClr val="999999"/>
              </a:buClr>
              <a:buSzPts val="1300"/>
              <a:buFont typeface="Mada"/>
              <a:buChar char="●"/>
            </a:pPr>
            <a:r>
              <a:rPr i="0" lang="en-GB" sz="1300" u="none" cap="none" strike="noStrike">
                <a:solidFill>
                  <a:srgbClr val="999999"/>
                </a:solidFill>
                <a:latin typeface="Mada"/>
                <a:ea typeface="Mada"/>
                <a:cs typeface="Mada"/>
                <a:sym typeface="Mada"/>
              </a:rPr>
              <a:t>Esophagus has two sphincters:</a:t>
            </a:r>
            <a:endParaRPr sz="1300">
              <a:solidFill>
                <a:srgbClr val="999999"/>
              </a:solidFill>
              <a:latin typeface="Mada"/>
              <a:ea typeface="Mada"/>
              <a:cs typeface="Mada"/>
              <a:sym typeface="Mada"/>
            </a:endParaRPr>
          </a:p>
          <a:p>
            <a:pPr indent="0" lvl="0" marL="457200" marR="0" rtl="0" algn="l">
              <a:lnSpc>
                <a:spcPct val="100000"/>
              </a:lnSpc>
              <a:spcBef>
                <a:spcPts val="0"/>
              </a:spcBef>
              <a:spcAft>
                <a:spcPts val="0"/>
              </a:spcAft>
              <a:buNone/>
            </a:pPr>
            <a:r>
              <a:rPr b="1" i="0" lang="en-GB" sz="1300" u="none" cap="none" strike="noStrike">
                <a:solidFill>
                  <a:srgbClr val="999999"/>
                </a:solidFill>
                <a:latin typeface="Mada"/>
                <a:ea typeface="Mada"/>
                <a:cs typeface="Mada"/>
                <a:sym typeface="Mada"/>
              </a:rPr>
              <a:t>Upper sphincter: </a:t>
            </a:r>
            <a:r>
              <a:rPr i="0" lang="en-GB" sz="1300" u="none" cap="none" strike="noStrike">
                <a:solidFill>
                  <a:srgbClr val="999999"/>
                </a:solidFill>
                <a:latin typeface="Mada"/>
                <a:ea typeface="Mada"/>
                <a:cs typeface="Mada"/>
                <a:sym typeface="Mada"/>
              </a:rPr>
              <a:t>cricopharyngeus.</a:t>
            </a:r>
            <a:endParaRPr sz="1300">
              <a:solidFill>
                <a:srgbClr val="999999"/>
              </a:solidFill>
              <a:latin typeface="Mada"/>
              <a:ea typeface="Mada"/>
              <a:cs typeface="Mada"/>
              <a:sym typeface="Mada"/>
            </a:endParaRPr>
          </a:p>
          <a:p>
            <a:pPr indent="0" lvl="0" marL="457200" marR="0" rtl="0" algn="l">
              <a:lnSpc>
                <a:spcPct val="100000"/>
              </a:lnSpc>
              <a:spcBef>
                <a:spcPts val="0"/>
              </a:spcBef>
              <a:spcAft>
                <a:spcPts val="0"/>
              </a:spcAft>
              <a:buNone/>
            </a:pPr>
            <a:r>
              <a:rPr b="1" i="0" lang="en-GB" sz="1300" u="none" cap="none" strike="noStrike">
                <a:solidFill>
                  <a:srgbClr val="999999"/>
                </a:solidFill>
                <a:latin typeface="Mada"/>
                <a:ea typeface="Mada"/>
                <a:cs typeface="Mada"/>
                <a:sym typeface="Mada"/>
              </a:rPr>
              <a:t>Lower sphincter: </a:t>
            </a:r>
            <a:r>
              <a:rPr i="0" lang="en-GB" sz="1300" u="none" cap="none" strike="noStrike">
                <a:solidFill>
                  <a:srgbClr val="999999"/>
                </a:solidFill>
                <a:latin typeface="Mada"/>
                <a:ea typeface="Mada"/>
                <a:cs typeface="Mada"/>
                <a:sym typeface="Mada"/>
              </a:rPr>
              <a:t>cannot be defined anatomically, 3-5 cm high-pressure area located in the region of esophageal hiatus of the diaphragm.</a:t>
            </a:r>
            <a:endParaRPr sz="1300">
              <a:solidFill>
                <a:srgbClr val="999999"/>
              </a:solidFill>
              <a:latin typeface="Mada"/>
              <a:ea typeface="Mada"/>
              <a:cs typeface="Mada"/>
              <a:sym typeface="Mada"/>
            </a:endParaRPr>
          </a:p>
        </p:txBody>
      </p:sp>
      <p:sp>
        <p:nvSpPr>
          <p:cNvPr id="299" name="Google Shape;299;p52"/>
          <p:cNvSpPr txBox="1"/>
          <p:nvPr/>
        </p:nvSpPr>
        <p:spPr>
          <a:xfrm>
            <a:off x="696500" y="8483893"/>
            <a:ext cx="6342900" cy="994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Font typeface="Mada"/>
              <a:buChar char="●"/>
            </a:pPr>
            <a:r>
              <a:rPr b="1" lang="en-GB" sz="1300">
                <a:solidFill>
                  <a:schemeClr val="dk1"/>
                </a:solidFill>
                <a:latin typeface="Mada"/>
                <a:ea typeface="Mada"/>
                <a:cs typeface="Mada"/>
                <a:sym typeface="Mada"/>
              </a:rPr>
              <a:t>LES</a:t>
            </a:r>
            <a:r>
              <a:rPr lang="en-GB" sz="1300">
                <a:solidFill>
                  <a:schemeClr val="dk1"/>
                </a:solidFill>
                <a:latin typeface="Mada"/>
                <a:ea typeface="Mada"/>
                <a:cs typeface="Mada"/>
                <a:sym typeface="Mada"/>
              </a:rPr>
              <a:t> has primary role of preventing reflux of the gastric contents into the esophagus. </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When LES has </a:t>
            </a:r>
            <a:r>
              <a:rPr b="1" lang="en-GB" sz="1300">
                <a:solidFill>
                  <a:schemeClr val="dk1"/>
                </a:solidFill>
                <a:latin typeface="Mada"/>
                <a:ea typeface="Mada"/>
                <a:cs typeface="Mada"/>
                <a:sym typeface="Mada"/>
              </a:rPr>
              <a:t>too low pressure </a:t>
            </a:r>
            <a:r>
              <a:rPr lang="en-GB" sz="1300">
                <a:solidFill>
                  <a:schemeClr val="dk1"/>
                </a:solidFill>
                <a:latin typeface="Mada"/>
                <a:ea typeface="Mada"/>
                <a:cs typeface="Mada"/>
                <a:sym typeface="Mada"/>
              </a:rPr>
              <a:t>to prevent the reflux of gastric contents from entering the esophagus →  </a:t>
            </a:r>
            <a:r>
              <a:rPr b="1" lang="en-GB" sz="1300">
                <a:solidFill>
                  <a:schemeClr val="dk1"/>
                </a:solidFill>
                <a:latin typeface="Mada"/>
                <a:ea typeface="Mada"/>
                <a:cs typeface="Mada"/>
                <a:sym typeface="Mada"/>
              </a:rPr>
              <a:t>GERD</a:t>
            </a:r>
            <a:r>
              <a:rPr lang="en-GB" sz="1300">
                <a:solidFill>
                  <a:schemeClr val="dk1"/>
                </a:solidFill>
                <a:latin typeface="Mada"/>
                <a:ea typeface="Mada"/>
                <a:cs typeface="Mada"/>
                <a:sym typeface="Mada"/>
              </a:rPr>
              <a:t>. </a:t>
            </a:r>
            <a:endParaRPr sz="1300">
              <a:solidFill>
                <a:schemeClr val="dk1"/>
              </a:solidFill>
              <a:latin typeface="Mada"/>
              <a:ea typeface="Mada"/>
              <a:cs typeface="Mada"/>
              <a:sym typeface="Mada"/>
            </a:endParaRPr>
          </a:p>
        </p:txBody>
      </p:sp>
      <p:grpSp>
        <p:nvGrpSpPr>
          <p:cNvPr id="300" name="Google Shape;300;p52"/>
          <p:cNvGrpSpPr/>
          <p:nvPr/>
        </p:nvGrpSpPr>
        <p:grpSpPr>
          <a:xfrm>
            <a:off x="1497035" y="4994554"/>
            <a:ext cx="855636" cy="866105"/>
            <a:chOff x="3291950" y="1651150"/>
            <a:chExt cx="691200" cy="699600"/>
          </a:xfrm>
        </p:grpSpPr>
        <p:sp>
          <p:nvSpPr>
            <p:cNvPr id="301" name="Google Shape;301;p5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02" name="Google Shape;302;p5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303" name="Google Shape;303;p52"/>
          <p:cNvSpPr/>
          <p:nvPr/>
        </p:nvSpPr>
        <p:spPr>
          <a:xfrm>
            <a:off x="2789038" y="5307150"/>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04" name="Google Shape;304;p52"/>
          <p:cNvSpPr/>
          <p:nvPr/>
        </p:nvSpPr>
        <p:spPr>
          <a:xfrm>
            <a:off x="2817375" y="5340000"/>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05" name="Google Shape;305;p52"/>
          <p:cNvSpPr txBox="1"/>
          <p:nvPr/>
        </p:nvSpPr>
        <p:spPr>
          <a:xfrm>
            <a:off x="1610600" y="5179575"/>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01</a:t>
            </a:r>
            <a:endParaRPr sz="2400">
              <a:solidFill>
                <a:srgbClr val="E29578"/>
              </a:solidFill>
              <a:latin typeface="Fjalla One"/>
              <a:ea typeface="Fjalla One"/>
              <a:cs typeface="Fjalla One"/>
              <a:sym typeface="Fjalla One"/>
            </a:endParaRPr>
          </a:p>
        </p:txBody>
      </p:sp>
      <p:grpSp>
        <p:nvGrpSpPr>
          <p:cNvPr id="306" name="Google Shape;306;p52"/>
          <p:cNvGrpSpPr/>
          <p:nvPr/>
        </p:nvGrpSpPr>
        <p:grpSpPr>
          <a:xfrm>
            <a:off x="3478235" y="4994554"/>
            <a:ext cx="855636" cy="866105"/>
            <a:chOff x="3291950" y="1651150"/>
            <a:chExt cx="691200" cy="699600"/>
          </a:xfrm>
        </p:grpSpPr>
        <p:sp>
          <p:nvSpPr>
            <p:cNvPr id="307" name="Google Shape;307;p5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08" name="Google Shape;308;p5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grpSp>
        <p:nvGrpSpPr>
          <p:cNvPr id="309" name="Google Shape;309;p52"/>
          <p:cNvGrpSpPr/>
          <p:nvPr/>
        </p:nvGrpSpPr>
        <p:grpSpPr>
          <a:xfrm>
            <a:off x="4770238" y="5307150"/>
            <a:ext cx="230700" cy="240900"/>
            <a:chOff x="2950663" y="9366325"/>
            <a:chExt cx="230700" cy="240900"/>
          </a:xfrm>
        </p:grpSpPr>
        <p:sp>
          <p:nvSpPr>
            <p:cNvPr id="310" name="Google Shape;310;p52"/>
            <p:cNvSpPr/>
            <p:nvPr/>
          </p:nvSpPr>
          <p:spPr>
            <a:xfrm>
              <a:off x="2950663" y="9366325"/>
              <a:ext cx="230700" cy="240900"/>
            </a:xfrm>
            <a:prstGeom prst="homePlate">
              <a:avLst>
                <a:gd fmla="val 50000" name="adj"/>
              </a:avLst>
            </a:prstGeom>
            <a:no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11" name="Google Shape;311;p52"/>
            <p:cNvSpPr/>
            <p:nvPr/>
          </p:nvSpPr>
          <p:spPr>
            <a:xfrm>
              <a:off x="2979000" y="9399175"/>
              <a:ext cx="150900" cy="175200"/>
            </a:xfrm>
            <a:prstGeom prst="homePlate">
              <a:avLst>
                <a:gd fmla="val 50000" name="adj"/>
              </a:avLst>
            </a:pr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312" name="Google Shape;312;p52"/>
          <p:cNvSpPr txBox="1"/>
          <p:nvPr/>
        </p:nvSpPr>
        <p:spPr>
          <a:xfrm>
            <a:off x="3591800" y="5179575"/>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02</a:t>
            </a:r>
            <a:endParaRPr sz="2400">
              <a:solidFill>
                <a:srgbClr val="E29578"/>
              </a:solidFill>
              <a:latin typeface="Fjalla One"/>
              <a:ea typeface="Fjalla One"/>
              <a:cs typeface="Fjalla One"/>
              <a:sym typeface="Fjalla One"/>
            </a:endParaRPr>
          </a:p>
        </p:txBody>
      </p:sp>
      <p:grpSp>
        <p:nvGrpSpPr>
          <p:cNvPr id="313" name="Google Shape;313;p52"/>
          <p:cNvGrpSpPr/>
          <p:nvPr/>
        </p:nvGrpSpPr>
        <p:grpSpPr>
          <a:xfrm>
            <a:off x="5383235" y="4994554"/>
            <a:ext cx="855636" cy="866105"/>
            <a:chOff x="3291950" y="1651150"/>
            <a:chExt cx="691200" cy="699600"/>
          </a:xfrm>
        </p:grpSpPr>
        <p:sp>
          <p:nvSpPr>
            <p:cNvPr id="314" name="Google Shape;314;p52"/>
            <p:cNvSpPr/>
            <p:nvPr/>
          </p:nvSpPr>
          <p:spPr>
            <a:xfrm>
              <a:off x="3291950" y="1651150"/>
              <a:ext cx="691200" cy="699600"/>
            </a:xfrm>
            <a:prstGeom prst="ellipse">
              <a:avLst/>
            </a:prstGeom>
            <a:no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sp>
          <p:nvSpPr>
            <p:cNvPr id="315" name="Google Shape;315;p52"/>
            <p:cNvSpPr/>
            <p:nvPr/>
          </p:nvSpPr>
          <p:spPr>
            <a:xfrm>
              <a:off x="3327050" y="1686700"/>
              <a:ext cx="621000" cy="6285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29578"/>
                </a:solidFill>
              </a:endParaRPr>
            </a:p>
          </p:txBody>
        </p:sp>
      </p:grpSp>
      <p:sp>
        <p:nvSpPr>
          <p:cNvPr id="316" name="Google Shape;316;p52"/>
          <p:cNvSpPr txBox="1"/>
          <p:nvPr/>
        </p:nvSpPr>
        <p:spPr>
          <a:xfrm>
            <a:off x="5496800" y="5179575"/>
            <a:ext cx="628500" cy="4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Fjalla One"/>
                <a:ea typeface="Fjalla One"/>
                <a:cs typeface="Fjalla One"/>
                <a:sym typeface="Fjalla One"/>
              </a:rPr>
              <a:t>03</a:t>
            </a:r>
            <a:endParaRPr sz="2400">
              <a:solidFill>
                <a:srgbClr val="E29578"/>
              </a:solidFill>
              <a:latin typeface="Fjalla One"/>
              <a:ea typeface="Fjalla One"/>
              <a:cs typeface="Fjalla One"/>
              <a:sym typeface="Fjalla One"/>
            </a:endParaRPr>
          </a:p>
        </p:txBody>
      </p:sp>
      <p:grpSp>
        <p:nvGrpSpPr>
          <p:cNvPr id="317" name="Google Shape;317;p52"/>
          <p:cNvGrpSpPr/>
          <p:nvPr/>
        </p:nvGrpSpPr>
        <p:grpSpPr>
          <a:xfrm>
            <a:off x="323344" y="3780590"/>
            <a:ext cx="467181" cy="476434"/>
            <a:chOff x="2410712" y="2415450"/>
            <a:chExt cx="312600" cy="312600"/>
          </a:xfrm>
        </p:grpSpPr>
        <p:sp>
          <p:nvSpPr>
            <p:cNvPr id="318" name="Google Shape;318;p5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52"/>
          <p:cNvSpPr txBox="1"/>
          <p:nvPr/>
        </p:nvSpPr>
        <p:spPr>
          <a:xfrm>
            <a:off x="780625" y="3807225"/>
            <a:ext cx="4502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Investigations of esophageal diseases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grpSp>
        <p:nvGrpSpPr>
          <p:cNvPr id="321" name="Google Shape;321;p52"/>
          <p:cNvGrpSpPr/>
          <p:nvPr/>
        </p:nvGrpSpPr>
        <p:grpSpPr>
          <a:xfrm>
            <a:off x="323344" y="3780590"/>
            <a:ext cx="467181" cy="476434"/>
            <a:chOff x="2410712" y="2415450"/>
            <a:chExt cx="312600" cy="312600"/>
          </a:xfrm>
        </p:grpSpPr>
        <p:sp>
          <p:nvSpPr>
            <p:cNvPr id="322" name="Google Shape;322;p5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4" name="Google Shape;324;p52"/>
          <p:cNvSpPr txBox="1"/>
          <p:nvPr/>
        </p:nvSpPr>
        <p:spPr>
          <a:xfrm>
            <a:off x="780625" y="3807225"/>
            <a:ext cx="4502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6D77"/>
                </a:solidFill>
                <a:highlight>
                  <a:srgbClr val="EDF9F9"/>
                </a:highlight>
                <a:latin typeface="Lora"/>
                <a:ea typeface="Lora"/>
                <a:cs typeface="Lora"/>
                <a:sym typeface="Lora"/>
              </a:rPr>
              <a:t>Investigations of esophageal diseases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grpSp>
        <p:nvGrpSpPr>
          <p:cNvPr id="325" name="Google Shape;325;p52"/>
          <p:cNvGrpSpPr/>
          <p:nvPr/>
        </p:nvGrpSpPr>
        <p:grpSpPr>
          <a:xfrm>
            <a:off x="323344" y="6980990"/>
            <a:ext cx="467181" cy="476434"/>
            <a:chOff x="2410712" y="2415450"/>
            <a:chExt cx="312600" cy="312600"/>
          </a:xfrm>
        </p:grpSpPr>
        <p:sp>
          <p:nvSpPr>
            <p:cNvPr id="326" name="Google Shape;326;p52"/>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2"/>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52"/>
          <p:cNvSpPr txBox="1"/>
          <p:nvPr/>
        </p:nvSpPr>
        <p:spPr>
          <a:xfrm>
            <a:off x="780625" y="70076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Esophageal sphincters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
        <p:nvSpPr>
          <p:cNvPr id="329" name="Google Shape;329;p52"/>
          <p:cNvSpPr/>
          <p:nvPr/>
        </p:nvSpPr>
        <p:spPr>
          <a:xfrm>
            <a:off x="1586484" y="2729660"/>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sp>
        <p:nvSpPr>
          <p:cNvPr id="330" name="Google Shape;330;p52"/>
          <p:cNvSpPr/>
          <p:nvPr/>
        </p:nvSpPr>
        <p:spPr>
          <a:xfrm>
            <a:off x="2290394" y="2716390"/>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cxnSp>
        <p:nvCxnSpPr>
          <p:cNvPr id="331" name="Google Shape;331;p52"/>
          <p:cNvCxnSpPr>
            <a:stCxn id="332" idx="2"/>
            <a:endCxn id="329" idx="0"/>
          </p:cNvCxnSpPr>
          <p:nvPr/>
        </p:nvCxnSpPr>
        <p:spPr>
          <a:xfrm flipH="1" rot="-5400000">
            <a:off x="1686827" y="2494694"/>
            <a:ext cx="469500" cy="600"/>
          </a:xfrm>
          <a:prstGeom prst="bentConnector3">
            <a:avLst>
              <a:gd fmla="val 50009" name="adj1"/>
            </a:avLst>
          </a:prstGeom>
          <a:noFill/>
          <a:ln cap="flat" cmpd="sng" w="19050">
            <a:solidFill>
              <a:srgbClr val="FFDDD2"/>
            </a:solidFill>
            <a:prstDash val="solid"/>
            <a:round/>
            <a:headEnd len="sm" w="sm" type="none"/>
            <a:tailEnd len="sm" w="sm" type="none"/>
          </a:ln>
        </p:spPr>
      </p:cxnSp>
      <p:cxnSp>
        <p:nvCxnSpPr>
          <p:cNvPr id="333" name="Google Shape;333;p52"/>
          <p:cNvCxnSpPr>
            <a:stCxn id="332" idx="2"/>
            <a:endCxn id="330" idx="0"/>
          </p:cNvCxnSpPr>
          <p:nvPr/>
        </p:nvCxnSpPr>
        <p:spPr>
          <a:xfrm flipH="1" rot="-5400000">
            <a:off x="2045177" y="2136344"/>
            <a:ext cx="456000" cy="703800"/>
          </a:xfrm>
          <a:prstGeom prst="bentConnector3">
            <a:avLst>
              <a:gd fmla="val 50001" name="adj1"/>
            </a:avLst>
          </a:prstGeom>
          <a:noFill/>
          <a:ln cap="flat" cmpd="sng" w="19050">
            <a:solidFill>
              <a:srgbClr val="FFDDD2"/>
            </a:solidFill>
            <a:prstDash val="solid"/>
            <a:round/>
            <a:headEnd len="sm" w="sm" type="none"/>
            <a:tailEnd len="sm" w="sm" type="none"/>
          </a:ln>
        </p:spPr>
      </p:cxnSp>
      <p:sp>
        <p:nvSpPr>
          <p:cNvPr id="334" name="Google Shape;334;p52"/>
          <p:cNvSpPr/>
          <p:nvPr/>
        </p:nvSpPr>
        <p:spPr>
          <a:xfrm>
            <a:off x="3708751" y="2716392"/>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cxnSp>
        <p:nvCxnSpPr>
          <p:cNvPr id="335" name="Google Shape;335;p52"/>
          <p:cNvCxnSpPr>
            <a:stCxn id="332" idx="2"/>
            <a:endCxn id="334" idx="0"/>
          </p:cNvCxnSpPr>
          <p:nvPr/>
        </p:nvCxnSpPr>
        <p:spPr>
          <a:xfrm flipH="1" rot="-5400000">
            <a:off x="2754377" y="1427144"/>
            <a:ext cx="456000" cy="2122200"/>
          </a:xfrm>
          <a:prstGeom prst="bentConnector3">
            <a:avLst>
              <a:gd fmla="val 50001" name="adj1"/>
            </a:avLst>
          </a:prstGeom>
          <a:noFill/>
          <a:ln cap="flat" cmpd="sng" w="19050">
            <a:solidFill>
              <a:srgbClr val="FFDDD2"/>
            </a:solidFill>
            <a:prstDash val="solid"/>
            <a:round/>
            <a:headEnd len="sm" w="sm" type="none"/>
            <a:tailEnd len="sm" w="sm" type="none"/>
          </a:ln>
        </p:spPr>
      </p:cxnSp>
      <p:sp>
        <p:nvSpPr>
          <p:cNvPr id="336" name="Google Shape;336;p52"/>
          <p:cNvSpPr/>
          <p:nvPr/>
        </p:nvSpPr>
        <p:spPr>
          <a:xfrm>
            <a:off x="2994292" y="2729482"/>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cxnSp>
        <p:nvCxnSpPr>
          <p:cNvPr id="337" name="Google Shape;337;p52"/>
          <p:cNvCxnSpPr>
            <a:stCxn id="332" idx="2"/>
            <a:endCxn id="336" idx="0"/>
          </p:cNvCxnSpPr>
          <p:nvPr/>
        </p:nvCxnSpPr>
        <p:spPr>
          <a:xfrm flipH="1" rot="-5400000">
            <a:off x="2390627" y="1790894"/>
            <a:ext cx="469200" cy="1407900"/>
          </a:xfrm>
          <a:prstGeom prst="bentConnector3">
            <a:avLst>
              <a:gd fmla="val 49990" name="adj1"/>
            </a:avLst>
          </a:prstGeom>
          <a:noFill/>
          <a:ln cap="flat" cmpd="sng" w="19050">
            <a:solidFill>
              <a:srgbClr val="FFDDD2"/>
            </a:solidFill>
            <a:prstDash val="solid"/>
            <a:round/>
            <a:headEnd len="sm" w="sm" type="none"/>
            <a:tailEnd len="sm" w="sm" type="none"/>
          </a:ln>
        </p:spPr>
      </p:cxnSp>
      <p:sp>
        <p:nvSpPr>
          <p:cNvPr id="338" name="Google Shape;338;p52"/>
          <p:cNvSpPr/>
          <p:nvPr/>
        </p:nvSpPr>
        <p:spPr>
          <a:xfrm>
            <a:off x="5136252" y="2706225"/>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cxnSp>
        <p:nvCxnSpPr>
          <p:cNvPr id="339" name="Google Shape;339;p52"/>
          <p:cNvCxnSpPr>
            <a:stCxn id="332" idx="2"/>
            <a:endCxn id="338" idx="0"/>
          </p:cNvCxnSpPr>
          <p:nvPr/>
        </p:nvCxnSpPr>
        <p:spPr>
          <a:xfrm flipH="1" rot="-5400000">
            <a:off x="3473177" y="708344"/>
            <a:ext cx="446100" cy="3549900"/>
          </a:xfrm>
          <a:prstGeom prst="bentConnector3">
            <a:avLst>
              <a:gd fmla="val 50005" name="adj1"/>
            </a:avLst>
          </a:prstGeom>
          <a:noFill/>
          <a:ln cap="flat" cmpd="sng" w="19050">
            <a:solidFill>
              <a:srgbClr val="FFDDD2"/>
            </a:solidFill>
            <a:prstDash val="solid"/>
            <a:round/>
            <a:headEnd len="sm" w="sm" type="none"/>
            <a:tailEnd len="sm" w="sm" type="none"/>
          </a:ln>
        </p:spPr>
      </p:cxnSp>
      <p:sp>
        <p:nvSpPr>
          <p:cNvPr id="340" name="Google Shape;340;p52"/>
          <p:cNvSpPr/>
          <p:nvPr/>
        </p:nvSpPr>
        <p:spPr>
          <a:xfrm>
            <a:off x="4423208" y="2706226"/>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cxnSp>
        <p:nvCxnSpPr>
          <p:cNvPr id="341" name="Google Shape;341;p52"/>
          <p:cNvCxnSpPr>
            <a:stCxn id="332" idx="2"/>
            <a:endCxn id="340" idx="0"/>
          </p:cNvCxnSpPr>
          <p:nvPr/>
        </p:nvCxnSpPr>
        <p:spPr>
          <a:xfrm flipH="1" rot="-5400000">
            <a:off x="3116627" y="1064894"/>
            <a:ext cx="446100" cy="2836800"/>
          </a:xfrm>
          <a:prstGeom prst="bentConnector3">
            <a:avLst>
              <a:gd fmla="val 50005" name="adj1"/>
            </a:avLst>
          </a:prstGeom>
          <a:noFill/>
          <a:ln cap="flat" cmpd="sng" w="19050">
            <a:solidFill>
              <a:srgbClr val="FFDDD2"/>
            </a:solidFill>
            <a:prstDash val="solid"/>
            <a:round/>
            <a:headEnd len="sm" w="sm" type="none"/>
            <a:tailEnd len="sm" w="sm" type="none"/>
          </a:ln>
        </p:spPr>
      </p:cxnSp>
      <p:cxnSp>
        <p:nvCxnSpPr>
          <p:cNvPr id="342" name="Google Shape;342;p52"/>
          <p:cNvCxnSpPr>
            <a:stCxn id="343" idx="2"/>
            <a:endCxn id="344" idx="0"/>
          </p:cNvCxnSpPr>
          <p:nvPr/>
        </p:nvCxnSpPr>
        <p:spPr>
          <a:xfrm>
            <a:off x="6817587" y="2265550"/>
            <a:ext cx="0" cy="377100"/>
          </a:xfrm>
          <a:prstGeom prst="straightConnector1">
            <a:avLst/>
          </a:prstGeom>
          <a:noFill/>
          <a:ln cap="flat" cmpd="sng" w="19050">
            <a:solidFill>
              <a:srgbClr val="FFDDD2"/>
            </a:solidFill>
            <a:prstDash val="solid"/>
            <a:round/>
            <a:headEnd len="sm" w="sm" type="none"/>
            <a:tailEnd len="sm" w="sm" type="none"/>
          </a:ln>
        </p:spPr>
      </p:cxnSp>
      <p:sp>
        <p:nvSpPr>
          <p:cNvPr id="343" name="Google Shape;343;p52"/>
          <p:cNvSpPr/>
          <p:nvPr/>
        </p:nvSpPr>
        <p:spPr>
          <a:xfrm>
            <a:off x="6287487" y="1925050"/>
            <a:ext cx="1060200" cy="3405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E29578"/>
                </a:solidFill>
                <a:latin typeface="Lora"/>
                <a:ea typeface="Lora"/>
                <a:cs typeface="Lora"/>
                <a:sym typeface="Lora"/>
              </a:rPr>
              <a:t>Malignant</a:t>
            </a:r>
            <a:endParaRPr b="1" i="0" sz="1200" u="none" cap="none" strike="noStrike">
              <a:solidFill>
                <a:srgbClr val="E29578"/>
              </a:solidFill>
              <a:latin typeface="Lora"/>
              <a:ea typeface="Lora"/>
              <a:cs typeface="Lora"/>
              <a:sym typeface="Lora"/>
            </a:endParaRPr>
          </a:p>
        </p:txBody>
      </p:sp>
      <p:sp>
        <p:nvSpPr>
          <p:cNvPr id="332" name="Google Shape;332;p52"/>
          <p:cNvSpPr/>
          <p:nvPr/>
        </p:nvSpPr>
        <p:spPr>
          <a:xfrm>
            <a:off x="1432277" y="1919744"/>
            <a:ext cx="978000" cy="340500"/>
          </a:xfrm>
          <a:prstGeom prst="roundRect">
            <a:avLst>
              <a:gd fmla="val 50000" name="adj"/>
            </a:avLst>
          </a:prstGeom>
          <a:solidFill>
            <a:srgbClr val="FFDDD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200" u="none" cap="none" strike="noStrike">
                <a:solidFill>
                  <a:srgbClr val="E29578"/>
                </a:solidFill>
                <a:latin typeface="Lora"/>
                <a:ea typeface="Lora"/>
                <a:cs typeface="Lora"/>
                <a:sym typeface="Lora"/>
              </a:rPr>
              <a:t>Benign</a:t>
            </a:r>
            <a:endParaRPr b="1" i="0" sz="1200" u="none" cap="none" strike="noStrike">
              <a:solidFill>
                <a:srgbClr val="E29578"/>
              </a:solidFill>
              <a:latin typeface="Lora"/>
              <a:ea typeface="Lora"/>
              <a:cs typeface="Lora"/>
              <a:sym typeface="Lora"/>
            </a:endParaRPr>
          </a:p>
        </p:txBody>
      </p:sp>
      <p:sp>
        <p:nvSpPr>
          <p:cNvPr id="345" name="Google Shape;345;p52"/>
          <p:cNvSpPr/>
          <p:nvPr/>
        </p:nvSpPr>
        <p:spPr>
          <a:xfrm>
            <a:off x="164900" y="2714754"/>
            <a:ext cx="669300" cy="465300"/>
          </a:xfrm>
          <a:prstGeom prst="roundRect">
            <a:avLst>
              <a:gd fmla="val 50000" name="adj"/>
            </a:avLst>
          </a:prstGeom>
          <a:solidFill>
            <a:srgbClr val="F3F3F3"/>
          </a:solidFill>
          <a:ln>
            <a:noFill/>
          </a:ln>
        </p:spPr>
        <p:txBody>
          <a:bodyPr anchorCtr="0" anchor="ctr" bIns="91425" lIns="54000" spcFirstLastPara="1" rIns="54000"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000" u="none" cap="none" strike="noStrike">
                <a:solidFill>
                  <a:srgbClr val="000000"/>
                </a:solidFill>
                <a:latin typeface="Mada"/>
                <a:ea typeface="Mada"/>
                <a:cs typeface="Mada"/>
                <a:sym typeface="Mada"/>
              </a:rPr>
              <a:t>GERD</a:t>
            </a:r>
            <a:endParaRPr b="0" i="0" sz="1000" u="none" cap="none" strike="noStrike">
              <a:solidFill>
                <a:srgbClr val="000000"/>
              </a:solidFill>
              <a:latin typeface="Mada"/>
              <a:ea typeface="Mada"/>
              <a:cs typeface="Mada"/>
              <a:sym typeface="Mada"/>
            </a:endParaRPr>
          </a:p>
        </p:txBody>
      </p:sp>
      <p:sp>
        <p:nvSpPr>
          <p:cNvPr id="346" name="Google Shape;346;p52"/>
          <p:cNvSpPr/>
          <p:nvPr/>
        </p:nvSpPr>
        <p:spPr>
          <a:xfrm>
            <a:off x="874007" y="2716849"/>
            <a:ext cx="669600" cy="4815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000000"/>
              </a:solidFill>
              <a:latin typeface="Mada"/>
              <a:ea typeface="Mada"/>
              <a:cs typeface="Mada"/>
              <a:sym typeface="Mada"/>
            </a:endParaRPr>
          </a:p>
        </p:txBody>
      </p:sp>
      <p:sp>
        <p:nvSpPr>
          <p:cNvPr id="344" name="Google Shape;344;p52"/>
          <p:cNvSpPr/>
          <p:nvPr/>
        </p:nvSpPr>
        <p:spPr>
          <a:xfrm>
            <a:off x="6482879" y="2642789"/>
            <a:ext cx="669600" cy="482400"/>
          </a:xfrm>
          <a:prstGeom prst="roundRect">
            <a:avLst>
              <a:gd fmla="val 50000" name="adj"/>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7575AC"/>
              </a:solidFill>
              <a:latin typeface="Bree Serif"/>
              <a:ea typeface="Bree Serif"/>
              <a:cs typeface="Bree Serif"/>
              <a:sym typeface="Bree Serif"/>
            </a:endParaRPr>
          </a:p>
        </p:txBody>
      </p:sp>
      <p:cxnSp>
        <p:nvCxnSpPr>
          <p:cNvPr id="347" name="Google Shape;347;p52"/>
          <p:cNvCxnSpPr>
            <a:stCxn id="348" idx="2"/>
            <a:endCxn id="343" idx="0"/>
          </p:cNvCxnSpPr>
          <p:nvPr/>
        </p:nvCxnSpPr>
        <p:spPr>
          <a:xfrm flipH="1" rot="-5400000">
            <a:off x="5113892" y="221229"/>
            <a:ext cx="380700" cy="3026700"/>
          </a:xfrm>
          <a:prstGeom prst="bentConnector3">
            <a:avLst>
              <a:gd fmla="val 50016" name="adj1"/>
            </a:avLst>
          </a:prstGeom>
          <a:noFill/>
          <a:ln cap="flat" cmpd="sng" w="19050">
            <a:solidFill>
              <a:srgbClr val="FFDDD2"/>
            </a:solidFill>
            <a:prstDash val="solid"/>
            <a:round/>
            <a:headEnd len="sm" w="sm" type="none"/>
            <a:tailEnd len="sm" w="sm" type="none"/>
          </a:ln>
        </p:spPr>
      </p:cxnSp>
      <p:cxnSp>
        <p:nvCxnSpPr>
          <p:cNvPr id="349" name="Google Shape;349;p52"/>
          <p:cNvCxnSpPr>
            <a:stCxn id="332" idx="0"/>
            <a:endCxn id="348" idx="2"/>
          </p:cNvCxnSpPr>
          <p:nvPr/>
        </p:nvCxnSpPr>
        <p:spPr>
          <a:xfrm rot="-5400000">
            <a:off x="2668277" y="797144"/>
            <a:ext cx="375600" cy="1869600"/>
          </a:xfrm>
          <a:prstGeom prst="bentConnector3">
            <a:avLst>
              <a:gd fmla="val 49989" name="adj1"/>
            </a:avLst>
          </a:prstGeom>
          <a:noFill/>
          <a:ln cap="flat" cmpd="sng" w="19050">
            <a:solidFill>
              <a:srgbClr val="FFDDD2"/>
            </a:solidFill>
            <a:prstDash val="solid"/>
            <a:round/>
            <a:headEnd len="sm" w="sm" type="none"/>
            <a:tailEnd len="sm" w="sm" type="none"/>
          </a:ln>
        </p:spPr>
      </p:cxnSp>
      <p:cxnSp>
        <p:nvCxnSpPr>
          <p:cNvPr id="350" name="Google Shape;350;p52"/>
          <p:cNvCxnSpPr>
            <a:stCxn id="332" idx="2"/>
            <a:endCxn id="346" idx="0"/>
          </p:cNvCxnSpPr>
          <p:nvPr/>
        </p:nvCxnSpPr>
        <p:spPr>
          <a:xfrm rot="5400000">
            <a:off x="1336727" y="2132294"/>
            <a:ext cx="456600" cy="712500"/>
          </a:xfrm>
          <a:prstGeom prst="bentConnector3">
            <a:avLst>
              <a:gd fmla="val 49989" name="adj1"/>
            </a:avLst>
          </a:prstGeom>
          <a:noFill/>
          <a:ln cap="flat" cmpd="sng" w="19050">
            <a:solidFill>
              <a:srgbClr val="FFDDD2"/>
            </a:solidFill>
            <a:prstDash val="solid"/>
            <a:round/>
            <a:headEnd len="sm" w="sm" type="none"/>
            <a:tailEnd len="sm" w="sm" type="none"/>
          </a:ln>
        </p:spPr>
      </p:cxnSp>
      <p:cxnSp>
        <p:nvCxnSpPr>
          <p:cNvPr id="351" name="Google Shape;351;p52"/>
          <p:cNvCxnSpPr>
            <a:stCxn id="345" idx="0"/>
            <a:endCxn id="332" idx="2"/>
          </p:cNvCxnSpPr>
          <p:nvPr/>
        </p:nvCxnSpPr>
        <p:spPr>
          <a:xfrm rot="-5400000">
            <a:off x="983150" y="1776654"/>
            <a:ext cx="454500" cy="1421700"/>
          </a:xfrm>
          <a:prstGeom prst="bentConnector3">
            <a:avLst>
              <a:gd fmla="val 49987" name="adj1"/>
            </a:avLst>
          </a:prstGeom>
          <a:noFill/>
          <a:ln cap="flat" cmpd="sng" w="19050">
            <a:solidFill>
              <a:srgbClr val="FFDDD2"/>
            </a:solidFill>
            <a:prstDash val="solid"/>
            <a:round/>
            <a:headEnd len="sm" w="sm" type="none"/>
            <a:tailEnd len="sm" w="sm" type="none"/>
          </a:ln>
        </p:spPr>
      </p:cxnSp>
      <p:sp>
        <p:nvSpPr>
          <p:cNvPr id="348" name="Google Shape;348;p52"/>
          <p:cNvSpPr/>
          <p:nvPr/>
        </p:nvSpPr>
        <p:spPr>
          <a:xfrm>
            <a:off x="2819942" y="1203729"/>
            <a:ext cx="1941900" cy="340500"/>
          </a:xfrm>
          <a:prstGeom prst="roundRect">
            <a:avLst>
              <a:gd fmla="val 50000" name="adj"/>
            </a:avLst>
          </a:prstGeom>
          <a:solidFill>
            <a:srgbClr val="83C5B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300" u="none" cap="none" strike="noStrike">
                <a:solidFill>
                  <a:srgbClr val="FFFFFF"/>
                </a:solidFill>
                <a:latin typeface="Lora"/>
                <a:ea typeface="Lora"/>
                <a:cs typeface="Lora"/>
                <a:sym typeface="Lora"/>
              </a:rPr>
              <a:t>Esophageal </a:t>
            </a:r>
            <a:r>
              <a:rPr b="1" lang="en-GB" sz="1300">
                <a:solidFill>
                  <a:srgbClr val="FFFFFF"/>
                </a:solidFill>
                <a:latin typeface="Lora"/>
                <a:ea typeface="Lora"/>
                <a:cs typeface="Lora"/>
                <a:sym typeface="Lora"/>
              </a:rPr>
              <a:t>Diseases</a:t>
            </a:r>
            <a:endParaRPr b="1" i="0" sz="1300" u="none" cap="none" strike="noStrike">
              <a:solidFill>
                <a:srgbClr val="FFFFFF"/>
              </a:solidFill>
              <a:latin typeface="Lora"/>
              <a:ea typeface="Lora"/>
              <a:cs typeface="Lora"/>
              <a:sym typeface="Lora"/>
            </a:endParaRPr>
          </a:p>
        </p:txBody>
      </p:sp>
      <p:sp>
        <p:nvSpPr>
          <p:cNvPr id="352" name="Google Shape;352;p52"/>
          <p:cNvSpPr txBox="1"/>
          <p:nvPr/>
        </p:nvSpPr>
        <p:spPr>
          <a:xfrm>
            <a:off x="802063" y="2706175"/>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900">
                <a:solidFill>
                  <a:schemeClr val="dk1"/>
                </a:solidFill>
                <a:latin typeface="Mada"/>
                <a:ea typeface="Mada"/>
                <a:cs typeface="Mada"/>
                <a:sym typeface="Mada"/>
              </a:rPr>
              <a:t>Barrett’s Esophagus</a:t>
            </a:r>
            <a:endParaRPr sz="900"/>
          </a:p>
        </p:txBody>
      </p:sp>
      <p:sp>
        <p:nvSpPr>
          <p:cNvPr id="353" name="Google Shape;353;p52"/>
          <p:cNvSpPr txBox="1"/>
          <p:nvPr/>
        </p:nvSpPr>
        <p:spPr>
          <a:xfrm>
            <a:off x="1515388" y="2785250"/>
            <a:ext cx="811800" cy="1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ada"/>
                <a:ea typeface="Mada"/>
                <a:cs typeface="Mada"/>
                <a:sym typeface="Mada"/>
              </a:rPr>
              <a:t>Achalasia</a:t>
            </a:r>
            <a:endParaRPr/>
          </a:p>
        </p:txBody>
      </p:sp>
      <p:sp>
        <p:nvSpPr>
          <p:cNvPr id="354" name="Google Shape;354;p52"/>
          <p:cNvSpPr txBox="1"/>
          <p:nvPr/>
        </p:nvSpPr>
        <p:spPr>
          <a:xfrm>
            <a:off x="2219288" y="2786600"/>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ada"/>
                <a:ea typeface="Mada"/>
                <a:cs typeface="Mada"/>
                <a:sym typeface="Mada"/>
              </a:rPr>
              <a:t>Diverticula</a:t>
            </a:r>
            <a:endParaRPr/>
          </a:p>
        </p:txBody>
      </p:sp>
      <p:sp>
        <p:nvSpPr>
          <p:cNvPr id="355" name="Google Shape;355;p52"/>
          <p:cNvSpPr txBox="1"/>
          <p:nvPr/>
        </p:nvSpPr>
        <p:spPr>
          <a:xfrm>
            <a:off x="3641538" y="2786600"/>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ada"/>
                <a:ea typeface="Mada"/>
                <a:cs typeface="Mada"/>
                <a:sym typeface="Mada"/>
              </a:rPr>
              <a:t>Perforation</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000">
              <a:solidFill>
                <a:schemeClr val="dk1"/>
              </a:solidFill>
              <a:latin typeface="Mada"/>
              <a:ea typeface="Mada"/>
              <a:cs typeface="Mada"/>
              <a:sym typeface="Mada"/>
            </a:endParaRPr>
          </a:p>
        </p:txBody>
      </p:sp>
      <p:sp>
        <p:nvSpPr>
          <p:cNvPr id="356" name="Google Shape;356;p52"/>
          <p:cNvSpPr txBox="1"/>
          <p:nvPr/>
        </p:nvSpPr>
        <p:spPr>
          <a:xfrm>
            <a:off x="4350488" y="2688875"/>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ada"/>
                <a:ea typeface="Mada"/>
                <a:cs typeface="Mada"/>
                <a:sym typeface="Mada"/>
              </a:rPr>
              <a:t>Benign</a:t>
            </a:r>
            <a:endParaRPr sz="1000">
              <a:solidFill>
                <a:schemeClr val="dk1"/>
              </a:solidFill>
              <a:latin typeface="Mada"/>
              <a:ea typeface="Mada"/>
              <a:cs typeface="Mada"/>
              <a:sym typeface="Mada"/>
            </a:endParaRPr>
          </a:p>
          <a:p>
            <a:pPr indent="0" lvl="0" marL="0" rtl="0" algn="ctr">
              <a:spcBef>
                <a:spcPts val="0"/>
              </a:spcBef>
              <a:spcAft>
                <a:spcPts val="0"/>
              </a:spcAft>
              <a:buNone/>
            </a:pPr>
            <a:r>
              <a:rPr lang="en-GB" sz="1000">
                <a:solidFill>
                  <a:schemeClr val="dk1"/>
                </a:solidFill>
                <a:latin typeface="Mada"/>
                <a:ea typeface="Mada"/>
                <a:cs typeface="Mada"/>
                <a:sym typeface="Mada"/>
              </a:rPr>
              <a:t>tumors</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000">
              <a:solidFill>
                <a:schemeClr val="dk1"/>
              </a:solidFill>
              <a:latin typeface="Mada"/>
              <a:ea typeface="Mada"/>
              <a:cs typeface="Mada"/>
              <a:sym typeface="Mada"/>
            </a:endParaRPr>
          </a:p>
        </p:txBody>
      </p:sp>
      <p:sp>
        <p:nvSpPr>
          <p:cNvPr id="357" name="Google Shape;357;p52"/>
          <p:cNvSpPr txBox="1"/>
          <p:nvPr/>
        </p:nvSpPr>
        <p:spPr>
          <a:xfrm>
            <a:off x="5063813" y="2688875"/>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ada"/>
                <a:ea typeface="Mada"/>
                <a:cs typeface="Mada"/>
                <a:sym typeface="Mada"/>
              </a:rPr>
              <a:t>Motility</a:t>
            </a:r>
            <a:endParaRPr sz="1000">
              <a:solidFill>
                <a:schemeClr val="dk1"/>
              </a:solidFill>
              <a:latin typeface="Mada"/>
              <a:ea typeface="Mada"/>
              <a:cs typeface="Mada"/>
              <a:sym typeface="Mada"/>
            </a:endParaRPr>
          </a:p>
          <a:p>
            <a:pPr indent="0" lvl="0" marL="0" rtl="0" algn="ctr">
              <a:spcBef>
                <a:spcPts val="0"/>
              </a:spcBef>
              <a:spcAft>
                <a:spcPts val="0"/>
              </a:spcAft>
              <a:buNone/>
            </a:pPr>
            <a:r>
              <a:rPr lang="en-GB" sz="1000">
                <a:solidFill>
                  <a:schemeClr val="dk1"/>
                </a:solidFill>
                <a:latin typeface="Mada"/>
                <a:ea typeface="Mada"/>
                <a:cs typeface="Mada"/>
                <a:sym typeface="Mada"/>
              </a:rPr>
              <a:t>Disorder</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000">
              <a:solidFill>
                <a:schemeClr val="dk1"/>
              </a:solidFill>
              <a:latin typeface="Mada"/>
              <a:ea typeface="Mada"/>
              <a:cs typeface="Mada"/>
              <a:sym typeface="Mada"/>
            </a:endParaRPr>
          </a:p>
        </p:txBody>
      </p:sp>
      <p:sp>
        <p:nvSpPr>
          <p:cNvPr id="358" name="Google Shape;358;p52"/>
          <p:cNvSpPr txBox="1"/>
          <p:nvPr/>
        </p:nvSpPr>
        <p:spPr>
          <a:xfrm>
            <a:off x="2932925" y="2688875"/>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chemeClr val="dk1"/>
                </a:solidFill>
                <a:latin typeface="Mada"/>
                <a:ea typeface="Mada"/>
                <a:cs typeface="Mada"/>
                <a:sym typeface="Mada"/>
              </a:rPr>
              <a:t>Diffuse Caustic Injury</a:t>
            </a:r>
            <a:endParaRPr sz="900">
              <a:solidFill>
                <a:schemeClr val="dk1"/>
              </a:solidFill>
              <a:latin typeface="Mada"/>
              <a:ea typeface="Mada"/>
              <a:cs typeface="Mada"/>
              <a:sym typeface="Mada"/>
            </a:endParaRPr>
          </a:p>
          <a:p>
            <a:pPr indent="0" lvl="0" marL="0" rtl="0" algn="ctr">
              <a:spcBef>
                <a:spcPts val="0"/>
              </a:spcBef>
              <a:spcAft>
                <a:spcPts val="0"/>
              </a:spcAft>
              <a:buNone/>
            </a:pPr>
            <a:r>
              <a:t/>
            </a:r>
            <a:endParaRPr sz="900">
              <a:solidFill>
                <a:schemeClr val="dk1"/>
              </a:solidFill>
              <a:latin typeface="Mada"/>
              <a:ea typeface="Mada"/>
              <a:cs typeface="Mada"/>
              <a:sym typeface="Mada"/>
            </a:endParaRPr>
          </a:p>
        </p:txBody>
      </p:sp>
      <p:sp>
        <p:nvSpPr>
          <p:cNvPr id="359" name="Google Shape;359;p52"/>
          <p:cNvSpPr txBox="1"/>
          <p:nvPr/>
        </p:nvSpPr>
        <p:spPr>
          <a:xfrm>
            <a:off x="6411763" y="2710400"/>
            <a:ext cx="8118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chemeClr val="dk1"/>
                </a:solidFill>
                <a:latin typeface="Mada"/>
                <a:ea typeface="Mada"/>
                <a:cs typeface="Mada"/>
                <a:sym typeface="Mada"/>
              </a:rPr>
              <a:t>Cancer</a:t>
            </a:r>
            <a:endParaRPr sz="1000">
              <a:solidFill>
                <a:srgbClr val="7575AC"/>
              </a:solidFill>
              <a:latin typeface="Bree Serif"/>
              <a:ea typeface="Bree Serif"/>
              <a:cs typeface="Bree Serif"/>
              <a:sym typeface="Bree Serif"/>
            </a:endParaRPr>
          </a:p>
          <a:p>
            <a:pPr indent="0" lvl="0" marL="0" rtl="0" algn="ctr">
              <a:spcBef>
                <a:spcPts val="0"/>
              </a:spcBef>
              <a:spcAft>
                <a:spcPts val="0"/>
              </a:spcAft>
              <a:buNone/>
            </a:pPr>
            <a:r>
              <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000">
              <a:solidFill>
                <a:schemeClr val="dk1"/>
              </a:solidFill>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3"/>
          <p:cNvSpPr/>
          <p:nvPr/>
        </p:nvSpPr>
        <p:spPr>
          <a:xfrm>
            <a:off x="626275" y="4801425"/>
            <a:ext cx="6213900" cy="3306300"/>
          </a:xfrm>
          <a:prstGeom prst="rect">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3"/>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3"/>
          <p:cNvSpPr/>
          <p:nvPr/>
        </p:nvSpPr>
        <p:spPr>
          <a:xfrm>
            <a:off x="74475" y="9399350"/>
            <a:ext cx="7439700" cy="1217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85750" lvl="0" marL="457200" marR="0" rtl="0" algn="l">
              <a:lnSpc>
                <a:spcPct val="100000"/>
              </a:lnSpc>
              <a:spcBef>
                <a:spcPts val="0"/>
              </a:spcBef>
              <a:spcAft>
                <a:spcPts val="0"/>
              </a:spcAft>
              <a:buClr>
                <a:srgbClr val="999999"/>
              </a:buClr>
              <a:buSzPts val="900"/>
              <a:buFont typeface="Mada"/>
              <a:buAutoNum type="arabicPeriod"/>
            </a:pPr>
            <a:r>
              <a:rPr lang="en-GB" sz="900">
                <a:solidFill>
                  <a:srgbClr val="999999"/>
                </a:solidFill>
                <a:latin typeface="Mada"/>
                <a:ea typeface="Mada"/>
                <a:cs typeface="Mada"/>
                <a:sym typeface="Mada"/>
              </a:rPr>
              <a:t>Schematically, the esophagus, lower esophageal sphincter (LES), and stomach can be envisioned as a simple plumbing circuit. The esophagus functions as an antegrade pump, the LES as a valve, and the stomach as a reservoir. The abnormalities that contribute to GERD can stem from any component of the system. Poor esophageal motility decreases the clearance of acidic material. A dysfunctional LES allows reflux of large amounts of gastric juice. Delayed gastric emptying can increase the volume and pressure in the reservoir until the valve mechanism is defeated, leading to GERD. From a medical or surgical standpoint, it’s extremely important to identify which of these components is defective so that an effective therapy can be applied.</a:t>
            </a:r>
            <a:endParaRPr sz="900">
              <a:solidFill>
                <a:srgbClr val="999999"/>
              </a:solidFill>
              <a:latin typeface="Mada"/>
              <a:ea typeface="Mada"/>
              <a:cs typeface="Mada"/>
              <a:sym typeface="Mada"/>
            </a:endParaRPr>
          </a:p>
          <a:p>
            <a:pPr indent="-285750" lvl="0" marL="457200" marR="0" rtl="0" algn="l">
              <a:lnSpc>
                <a:spcPct val="100000"/>
              </a:lnSpc>
              <a:spcBef>
                <a:spcPts val="0"/>
              </a:spcBef>
              <a:spcAft>
                <a:spcPts val="0"/>
              </a:spcAft>
              <a:buClr>
                <a:srgbClr val="6AA84F"/>
              </a:buClr>
              <a:buSzPts val="900"/>
              <a:buFont typeface="Mada"/>
              <a:buAutoNum type="arabicPeriod"/>
            </a:pPr>
            <a:r>
              <a:rPr lang="en-GB" sz="900">
                <a:solidFill>
                  <a:srgbClr val="6AA84F"/>
                </a:solidFill>
                <a:latin typeface="Mada"/>
                <a:ea typeface="Mada"/>
                <a:cs typeface="Mada"/>
                <a:sym typeface="Mada"/>
              </a:rPr>
              <a:t>Caused in case of excessive negative intra-thoracic pressure or excessive elevation in intra-abdominal pressure (eg: Straining during defecation).</a:t>
            </a:r>
            <a:endParaRPr i="0" sz="900" u="none" cap="none" strike="noStrike">
              <a:solidFill>
                <a:srgbClr val="6AA84F"/>
              </a:solidFill>
              <a:latin typeface="Mada"/>
              <a:ea typeface="Mada"/>
              <a:cs typeface="Mada"/>
              <a:sym typeface="Mada"/>
            </a:endParaRPr>
          </a:p>
        </p:txBody>
      </p:sp>
      <p:sp>
        <p:nvSpPr>
          <p:cNvPr id="367" name="Google Shape;367;p53"/>
          <p:cNvSpPr txBox="1"/>
          <p:nvPr/>
        </p:nvSpPr>
        <p:spPr>
          <a:xfrm>
            <a:off x="155157" y="304121"/>
            <a:ext cx="72783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Gastroesophageal Reflux Disease (GERD)</a:t>
            </a:r>
            <a:endParaRPr b="1" i="0" sz="2200" u="none" cap="none" strike="noStrike">
              <a:solidFill>
                <a:srgbClr val="006D77"/>
              </a:solidFill>
              <a:latin typeface="Lora"/>
              <a:ea typeface="Lora"/>
              <a:cs typeface="Lora"/>
              <a:sym typeface="Lora"/>
            </a:endParaRPr>
          </a:p>
        </p:txBody>
      </p:sp>
      <p:cxnSp>
        <p:nvCxnSpPr>
          <p:cNvPr id="368" name="Google Shape;368;p53"/>
          <p:cNvCxnSpPr/>
          <p:nvPr/>
        </p:nvCxnSpPr>
        <p:spPr>
          <a:xfrm>
            <a:off x="1086214" y="830025"/>
            <a:ext cx="5495700" cy="0"/>
          </a:xfrm>
          <a:prstGeom prst="straightConnector1">
            <a:avLst/>
          </a:prstGeom>
          <a:noFill/>
          <a:ln cap="flat" cmpd="sng" w="19050">
            <a:solidFill>
              <a:srgbClr val="83C5BE"/>
            </a:solidFill>
            <a:prstDash val="solid"/>
            <a:round/>
            <a:headEnd len="med" w="med" type="oval"/>
            <a:tailEnd len="med" w="med" type="oval"/>
          </a:ln>
        </p:spPr>
      </p:cxnSp>
      <p:cxnSp>
        <p:nvCxnSpPr>
          <p:cNvPr id="369" name="Google Shape;369;p53"/>
          <p:cNvCxnSpPr>
            <a:endCxn id="370" idx="0"/>
          </p:cNvCxnSpPr>
          <p:nvPr/>
        </p:nvCxnSpPr>
        <p:spPr>
          <a:xfrm flipH="1">
            <a:off x="591491" y="1970689"/>
            <a:ext cx="11400" cy="1833300"/>
          </a:xfrm>
          <a:prstGeom prst="straightConnector1">
            <a:avLst/>
          </a:prstGeom>
          <a:noFill/>
          <a:ln cap="flat" cmpd="sng" w="28575">
            <a:solidFill>
              <a:srgbClr val="FFDDD2"/>
            </a:solidFill>
            <a:prstDash val="solid"/>
            <a:round/>
            <a:headEnd len="sm" w="sm" type="none"/>
            <a:tailEnd len="sm" w="sm" type="none"/>
          </a:ln>
        </p:spPr>
      </p:cxnSp>
      <p:sp>
        <p:nvSpPr>
          <p:cNvPr id="371" name="Google Shape;371;p53"/>
          <p:cNvSpPr/>
          <p:nvPr/>
        </p:nvSpPr>
        <p:spPr>
          <a:xfrm rot="-5400000">
            <a:off x="774763" y="1591960"/>
            <a:ext cx="247408"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3"/>
          <p:cNvSpPr txBox="1"/>
          <p:nvPr/>
        </p:nvSpPr>
        <p:spPr>
          <a:xfrm>
            <a:off x="637539" y="1685479"/>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01</a:t>
            </a:r>
            <a:endParaRPr b="1" i="0" sz="1400" u="none" cap="none" strike="noStrike">
              <a:solidFill>
                <a:srgbClr val="E29578"/>
              </a:solidFill>
              <a:latin typeface="Playfair Display"/>
              <a:ea typeface="Playfair Display"/>
              <a:cs typeface="Playfair Display"/>
              <a:sym typeface="Playfair Display"/>
            </a:endParaRPr>
          </a:p>
        </p:txBody>
      </p:sp>
      <p:sp>
        <p:nvSpPr>
          <p:cNvPr id="373" name="Google Shape;373;p53"/>
          <p:cNvSpPr/>
          <p:nvPr/>
        </p:nvSpPr>
        <p:spPr>
          <a:xfrm rot="-5400000">
            <a:off x="774763" y="2201579"/>
            <a:ext cx="247408"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53"/>
          <p:cNvSpPr txBox="1"/>
          <p:nvPr/>
        </p:nvSpPr>
        <p:spPr>
          <a:xfrm>
            <a:off x="637539" y="2295097"/>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02</a:t>
            </a:r>
            <a:endParaRPr b="1" i="0" sz="1400" u="none" cap="none" strike="noStrike">
              <a:solidFill>
                <a:srgbClr val="E29578"/>
              </a:solidFill>
              <a:latin typeface="Playfair Display"/>
              <a:ea typeface="Playfair Display"/>
              <a:cs typeface="Playfair Display"/>
              <a:sym typeface="Playfair Display"/>
            </a:endParaRPr>
          </a:p>
        </p:txBody>
      </p:sp>
      <p:sp>
        <p:nvSpPr>
          <p:cNvPr id="375" name="Google Shape;375;p53"/>
          <p:cNvSpPr/>
          <p:nvPr/>
        </p:nvSpPr>
        <p:spPr>
          <a:xfrm rot="-5400000">
            <a:off x="774763" y="2963597"/>
            <a:ext cx="247408"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53"/>
          <p:cNvSpPr txBox="1"/>
          <p:nvPr/>
        </p:nvSpPr>
        <p:spPr>
          <a:xfrm>
            <a:off x="637539" y="3057116"/>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03</a:t>
            </a:r>
            <a:endParaRPr b="1" i="0" sz="1400" u="none" cap="none" strike="noStrike">
              <a:solidFill>
                <a:srgbClr val="E29578"/>
              </a:solidFill>
              <a:latin typeface="Playfair Display"/>
              <a:ea typeface="Playfair Display"/>
              <a:cs typeface="Playfair Display"/>
              <a:sym typeface="Playfair Display"/>
            </a:endParaRPr>
          </a:p>
        </p:txBody>
      </p:sp>
      <p:sp>
        <p:nvSpPr>
          <p:cNvPr id="370" name="Google Shape;370;p53"/>
          <p:cNvSpPr/>
          <p:nvPr/>
        </p:nvSpPr>
        <p:spPr>
          <a:xfrm rot="-5400000">
            <a:off x="774763" y="3497013"/>
            <a:ext cx="247407" cy="613951"/>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53"/>
          <p:cNvSpPr txBox="1"/>
          <p:nvPr/>
        </p:nvSpPr>
        <p:spPr>
          <a:xfrm>
            <a:off x="637539" y="3590532"/>
            <a:ext cx="406800" cy="2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E29578"/>
                </a:solidFill>
                <a:latin typeface="Playfair Display"/>
                <a:ea typeface="Playfair Display"/>
                <a:cs typeface="Playfair Display"/>
                <a:sym typeface="Playfair Display"/>
              </a:rPr>
              <a:t>04</a:t>
            </a:r>
            <a:endParaRPr b="1" i="0" sz="1400" u="none" cap="none" strike="noStrike">
              <a:solidFill>
                <a:srgbClr val="E29578"/>
              </a:solidFill>
              <a:latin typeface="Playfair Display"/>
              <a:ea typeface="Playfair Display"/>
              <a:cs typeface="Playfair Display"/>
              <a:sym typeface="Playfair Display"/>
            </a:endParaRPr>
          </a:p>
        </p:txBody>
      </p:sp>
      <p:sp>
        <p:nvSpPr>
          <p:cNvPr id="378" name="Google Shape;378;p53"/>
          <p:cNvSpPr txBox="1"/>
          <p:nvPr/>
        </p:nvSpPr>
        <p:spPr>
          <a:xfrm>
            <a:off x="1212641" y="1631552"/>
            <a:ext cx="5669100" cy="7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Symptoms OR mucosal damage produced by the abnormal reflux of gastric contents into the esophagus</a:t>
            </a:r>
            <a:r>
              <a:rPr b="0" baseline="30000" i="0" lang="en-GB" sz="1300" u="none" cap="none" strike="noStrike">
                <a:solidFill>
                  <a:schemeClr val="dk1"/>
                </a:solidFill>
                <a:latin typeface="Mada"/>
                <a:ea typeface="Mada"/>
                <a:cs typeface="Mada"/>
                <a:sym typeface="Mada"/>
              </a:rPr>
              <a:t>1</a:t>
            </a:r>
            <a:endParaRPr b="0" baseline="30000" i="0" sz="1300" u="none" cap="none" strike="noStrike">
              <a:solidFill>
                <a:schemeClr val="dk1"/>
              </a:solidFill>
              <a:latin typeface="Mada"/>
              <a:ea typeface="Mada"/>
              <a:cs typeface="Mada"/>
              <a:sym typeface="Mada"/>
            </a:endParaRPr>
          </a:p>
        </p:txBody>
      </p:sp>
      <p:sp>
        <p:nvSpPr>
          <p:cNvPr id="379" name="Google Shape;379;p53"/>
          <p:cNvSpPr txBox="1"/>
          <p:nvPr/>
        </p:nvSpPr>
        <p:spPr>
          <a:xfrm>
            <a:off x="1212650" y="2313025"/>
            <a:ext cx="5869200" cy="75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LES has primary role of preventing reflux of the gastric contents into the esophagus </a:t>
            </a:r>
            <a:r>
              <a:rPr lang="en-GB" sz="1300">
                <a:solidFill>
                  <a:srgbClr val="0B5394"/>
                </a:solidFill>
                <a:latin typeface="Mada"/>
                <a:ea typeface="Mada"/>
                <a:cs typeface="Mada"/>
                <a:sym typeface="Mada"/>
              </a:rPr>
              <a:t>by maintaining a resting pressure of 15–20 mmHg. </a:t>
            </a:r>
            <a:r>
              <a:rPr lang="en-GB" sz="1300">
                <a:solidFill>
                  <a:srgbClr val="3C4043"/>
                </a:solidFill>
                <a:highlight>
                  <a:srgbClr val="FFFFFF"/>
                </a:highlight>
                <a:latin typeface="Roboto"/>
                <a:ea typeface="Roboto"/>
                <a:cs typeface="Roboto"/>
                <a:sym typeface="Roboto"/>
              </a:rPr>
              <a:t>When this high pressure zone in the distal esophagus is too low, GERD may occur</a:t>
            </a:r>
            <a:endParaRPr sz="1300">
              <a:solidFill>
                <a:srgbClr val="0B5394"/>
              </a:solidFill>
              <a:latin typeface="Mada"/>
              <a:ea typeface="Mada"/>
              <a:cs typeface="Mada"/>
              <a:sym typeface="Mada"/>
            </a:endParaRPr>
          </a:p>
        </p:txBody>
      </p:sp>
      <p:sp>
        <p:nvSpPr>
          <p:cNvPr id="380" name="Google Shape;380;p53"/>
          <p:cNvSpPr txBox="1"/>
          <p:nvPr/>
        </p:nvSpPr>
        <p:spPr>
          <a:xfrm>
            <a:off x="1212641" y="3050236"/>
            <a:ext cx="3000000" cy="36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dk1"/>
                </a:solidFill>
                <a:latin typeface="Mada"/>
                <a:ea typeface="Mada"/>
                <a:cs typeface="Mada"/>
                <a:sym typeface="Mada"/>
              </a:rPr>
              <a:t>Often chronic and relapsing.</a:t>
            </a:r>
            <a:endParaRPr b="0" i="0" sz="1300" u="none" cap="none" strike="noStrike">
              <a:solidFill>
                <a:schemeClr val="dk1"/>
              </a:solidFill>
              <a:latin typeface="Mada"/>
              <a:ea typeface="Mada"/>
              <a:cs typeface="Mada"/>
              <a:sym typeface="Mada"/>
            </a:endParaRPr>
          </a:p>
        </p:txBody>
      </p:sp>
      <p:sp>
        <p:nvSpPr>
          <p:cNvPr id="381" name="Google Shape;381;p53"/>
          <p:cNvSpPr txBox="1"/>
          <p:nvPr/>
        </p:nvSpPr>
        <p:spPr>
          <a:xfrm>
            <a:off x="1212651" y="3607150"/>
            <a:ext cx="5958600" cy="36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en-GB" sz="1300">
                <a:highlight>
                  <a:srgbClr val="FFFFFF"/>
                </a:highlight>
                <a:latin typeface="Mada"/>
                <a:ea typeface="Mada"/>
                <a:cs typeface="Mada"/>
                <a:sym typeface="Mada"/>
              </a:rPr>
              <a:t>W</a:t>
            </a:r>
            <a:r>
              <a:rPr lang="en-GB" sz="1300">
                <a:highlight>
                  <a:srgbClr val="FFFFFF"/>
                </a:highlight>
                <a:latin typeface="Mada"/>
                <a:ea typeface="Mada"/>
                <a:cs typeface="Mada"/>
                <a:sym typeface="Mada"/>
              </a:rPr>
              <a:t>e </a:t>
            </a:r>
            <a:r>
              <a:rPr lang="en-GB" sz="1300">
                <a:latin typeface="Mada"/>
                <a:ea typeface="Mada"/>
                <a:cs typeface="Mada"/>
                <a:sym typeface="Mada"/>
              </a:rPr>
              <a:t>m</a:t>
            </a:r>
            <a:r>
              <a:rPr i="0" lang="en-GB" sz="1300" u="none" cap="none" strike="noStrike">
                <a:latin typeface="Mada"/>
                <a:ea typeface="Mada"/>
                <a:cs typeface="Mada"/>
                <a:sym typeface="Mada"/>
              </a:rPr>
              <a:t>ay see complications of GERD in patients who lack the typical symptoms.</a:t>
            </a:r>
            <a:endParaRPr i="0" sz="1300" u="none" cap="none" strike="noStrike">
              <a:latin typeface="Mada"/>
              <a:ea typeface="Mada"/>
              <a:cs typeface="Mada"/>
              <a:sym typeface="Mada"/>
            </a:endParaRPr>
          </a:p>
        </p:txBody>
      </p:sp>
      <p:pic>
        <p:nvPicPr>
          <p:cNvPr id="382" name="Google Shape;382;p53"/>
          <p:cNvPicPr preferRelativeResize="0"/>
          <p:nvPr/>
        </p:nvPicPr>
        <p:blipFill rotWithShape="1">
          <a:blip r:embed="rId3">
            <a:alphaModFix/>
          </a:blip>
          <a:srcRect b="0" l="0" r="0" t="0"/>
          <a:stretch/>
        </p:blipFill>
        <p:spPr>
          <a:xfrm>
            <a:off x="667837" y="5063621"/>
            <a:ext cx="2507678" cy="2461519"/>
          </a:xfrm>
          <a:prstGeom prst="rect">
            <a:avLst/>
          </a:prstGeom>
          <a:noFill/>
          <a:ln>
            <a:noFill/>
          </a:ln>
        </p:spPr>
      </p:pic>
      <p:sp>
        <p:nvSpPr>
          <p:cNvPr id="383" name="Google Shape;383;p53"/>
          <p:cNvSpPr txBox="1"/>
          <p:nvPr/>
        </p:nvSpPr>
        <p:spPr>
          <a:xfrm>
            <a:off x="3217075" y="4827143"/>
            <a:ext cx="3623100" cy="2433000"/>
          </a:xfrm>
          <a:prstGeom prst="rect">
            <a:avLst/>
          </a:prstGeom>
          <a:noFill/>
          <a:ln>
            <a:noFill/>
          </a:ln>
        </p:spPr>
        <p:txBody>
          <a:bodyPr anchorCtr="0" anchor="t" bIns="91425" lIns="91425" spcFirstLastPara="1" rIns="91425" wrap="square" tIns="91425">
            <a:noAutofit/>
          </a:bodyPr>
          <a:lstStyle/>
          <a:p>
            <a:pPr indent="-279400" lvl="0" marL="285750" marR="0" rtl="0" algn="l">
              <a:lnSpc>
                <a:spcPct val="100000"/>
              </a:lnSpc>
              <a:spcBef>
                <a:spcPts val="0"/>
              </a:spcBef>
              <a:spcAft>
                <a:spcPts val="0"/>
              </a:spcAft>
              <a:buClr>
                <a:srgbClr val="999999"/>
              </a:buClr>
              <a:buSzPts val="1200"/>
              <a:buFont typeface="Arial"/>
              <a:buChar char="•"/>
            </a:pPr>
            <a:r>
              <a:rPr lang="en-GB" sz="1200">
                <a:solidFill>
                  <a:srgbClr val="999999"/>
                </a:solidFill>
                <a:latin typeface="Mada"/>
                <a:ea typeface="Mada"/>
                <a:cs typeface="Mada"/>
                <a:sym typeface="Mada"/>
              </a:rPr>
              <a:t>A hiatal hernia occurs when a portion of the stomach prolapses through the diaphragmatic esophageal hiatus.</a:t>
            </a:r>
            <a:endParaRPr sz="1200">
              <a:solidFill>
                <a:srgbClr val="999999"/>
              </a:solidFill>
              <a:latin typeface="Mada"/>
              <a:ea typeface="Mada"/>
              <a:cs typeface="Mada"/>
              <a:sym typeface="Mada"/>
            </a:endParaRPr>
          </a:p>
          <a:p>
            <a:pPr indent="-27940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Mada"/>
                <a:ea typeface="Mada"/>
                <a:cs typeface="Mada"/>
                <a:sym typeface="Mada"/>
              </a:rPr>
              <a:t>GERD is often associated with a hiatal hernia.</a:t>
            </a:r>
            <a:endParaRPr sz="1200"/>
          </a:p>
          <a:p>
            <a:pPr indent="-27940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Mada"/>
                <a:ea typeface="Mada"/>
                <a:cs typeface="Mada"/>
                <a:sym typeface="Mada"/>
              </a:rPr>
              <a:t>the most common is the </a:t>
            </a:r>
            <a:r>
              <a:rPr b="1" i="0" lang="en-GB" sz="1200" u="none" cap="none" strike="noStrike">
                <a:solidFill>
                  <a:schemeClr val="dk1"/>
                </a:solidFill>
                <a:latin typeface="Mada"/>
                <a:ea typeface="Mada"/>
                <a:cs typeface="Mada"/>
                <a:sym typeface="Mada"/>
              </a:rPr>
              <a:t>type I hernia</a:t>
            </a:r>
            <a:r>
              <a:rPr b="1" baseline="30000" lang="en-GB" sz="1200">
                <a:solidFill>
                  <a:schemeClr val="dk1"/>
                </a:solidFill>
                <a:latin typeface="Mada"/>
                <a:ea typeface="Mada"/>
                <a:cs typeface="Mada"/>
                <a:sym typeface="Mada"/>
              </a:rPr>
              <a:t>2</a:t>
            </a:r>
            <a:r>
              <a:rPr b="0" i="0" lang="en-GB" sz="1200" u="none" cap="none" strike="noStrike">
                <a:solidFill>
                  <a:schemeClr val="dk1"/>
                </a:solidFill>
                <a:latin typeface="Mada"/>
                <a:ea typeface="Mada"/>
                <a:cs typeface="Mada"/>
                <a:sym typeface="Mada"/>
              </a:rPr>
              <a:t>, also called a sliding-hiatal-hernia </a:t>
            </a:r>
            <a:r>
              <a:rPr lang="en-GB" sz="1200">
                <a:solidFill>
                  <a:srgbClr val="6AA84F"/>
                </a:solidFill>
                <a:latin typeface="Mada"/>
                <a:ea typeface="Mada"/>
                <a:cs typeface="Mada"/>
                <a:sym typeface="Mada"/>
              </a:rPr>
              <a:t>(</a:t>
            </a:r>
            <a:r>
              <a:rPr b="0" i="0" lang="en-GB" sz="1200" u="none" cap="none" strike="noStrike">
                <a:solidFill>
                  <a:srgbClr val="6AA84F"/>
                </a:solidFill>
                <a:latin typeface="Mada"/>
                <a:ea typeface="Mada"/>
                <a:cs typeface="Mada"/>
                <a:sym typeface="Mada"/>
              </a:rPr>
              <a:t>when LES </a:t>
            </a:r>
            <a:r>
              <a:rPr lang="en-GB" sz="1200">
                <a:solidFill>
                  <a:srgbClr val="6AA84F"/>
                </a:solidFill>
                <a:latin typeface="Mada"/>
                <a:ea typeface="Mada"/>
                <a:cs typeface="Mada"/>
                <a:sym typeface="Mada"/>
              </a:rPr>
              <a:t>rises up to</a:t>
            </a:r>
            <a:r>
              <a:rPr b="0" i="0" lang="en-GB" sz="1200" u="none" cap="none" strike="noStrike">
                <a:solidFill>
                  <a:srgbClr val="6AA84F"/>
                </a:solidFill>
                <a:latin typeface="Mada"/>
                <a:ea typeface="Mada"/>
                <a:cs typeface="Mada"/>
                <a:sym typeface="Mada"/>
              </a:rPr>
              <a:t> the level of diaphrag</a:t>
            </a:r>
            <a:r>
              <a:rPr lang="en-GB" sz="1200">
                <a:solidFill>
                  <a:srgbClr val="6AA84F"/>
                </a:solidFill>
                <a:latin typeface="Mada"/>
                <a:ea typeface="Mada"/>
                <a:cs typeface="Mada"/>
                <a:sym typeface="Mada"/>
              </a:rPr>
              <a:t>m. It’s the associated type of hernia with GERD).</a:t>
            </a:r>
            <a:endParaRPr sz="1200">
              <a:solidFill>
                <a:srgbClr val="6AA84F"/>
              </a:solidFill>
            </a:endParaRPr>
          </a:p>
          <a:p>
            <a:pPr indent="-279400" lvl="0" marL="285750" marR="0" rtl="0" algn="l">
              <a:lnSpc>
                <a:spcPct val="100000"/>
              </a:lnSpc>
              <a:spcBef>
                <a:spcPts val="0"/>
              </a:spcBef>
              <a:spcAft>
                <a:spcPts val="0"/>
              </a:spcAft>
              <a:buClr>
                <a:srgbClr val="000000"/>
              </a:buClr>
              <a:buSzPts val="1200"/>
              <a:buFont typeface="Arial"/>
              <a:buChar char="•"/>
            </a:pPr>
            <a:r>
              <a:rPr b="1" i="0" lang="en-GB" sz="1200" u="none" cap="none" strike="noStrike">
                <a:solidFill>
                  <a:schemeClr val="dk1"/>
                </a:solidFill>
                <a:latin typeface="Mada"/>
                <a:ea typeface="Mada"/>
                <a:cs typeface="Mada"/>
                <a:sym typeface="Mada"/>
              </a:rPr>
              <a:t>Type II hiatal</a:t>
            </a:r>
            <a:r>
              <a:rPr b="0" i="0" lang="en-GB" sz="1200" u="none" cap="none" strike="noStrike">
                <a:solidFill>
                  <a:schemeClr val="dk1"/>
                </a:solidFill>
                <a:latin typeface="Mada"/>
                <a:ea typeface="Mada"/>
                <a:cs typeface="Mada"/>
                <a:sym typeface="Mada"/>
              </a:rPr>
              <a:t> hernias are often referred as para-esophageal hernias </a:t>
            </a:r>
            <a:r>
              <a:rPr lang="en-GB" sz="1200">
                <a:solidFill>
                  <a:srgbClr val="6AA84F"/>
                </a:solidFill>
                <a:latin typeface="Mada"/>
                <a:ea typeface="Mada"/>
                <a:cs typeface="Mada"/>
                <a:sym typeface="Mada"/>
              </a:rPr>
              <a:t>(</a:t>
            </a:r>
            <a:r>
              <a:rPr b="0" i="0" lang="en-GB" sz="1200" u="none" cap="none" strike="noStrike">
                <a:solidFill>
                  <a:srgbClr val="6AA84F"/>
                </a:solidFill>
                <a:latin typeface="Mada"/>
                <a:ea typeface="Mada"/>
                <a:cs typeface="Mada"/>
                <a:sym typeface="Mada"/>
              </a:rPr>
              <a:t>LES is at a normal level</a:t>
            </a:r>
            <a:r>
              <a:rPr lang="en-GB" sz="1200">
                <a:solidFill>
                  <a:srgbClr val="6AA84F"/>
                </a:solidFill>
                <a:latin typeface="Mada"/>
                <a:ea typeface="Mada"/>
                <a:cs typeface="Mada"/>
                <a:sym typeface="Mada"/>
              </a:rPr>
              <a:t> </a:t>
            </a:r>
            <a:r>
              <a:rPr b="0" i="0" lang="en-GB" sz="1200" u="none" cap="none" strike="noStrike">
                <a:solidFill>
                  <a:srgbClr val="6AA84F"/>
                </a:solidFill>
                <a:latin typeface="Mada"/>
                <a:ea typeface="Mada"/>
                <a:cs typeface="Mada"/>
                <a:sym typeface="Mada"/>
              </a:rPr>
              <a:t>but the stomach is bulging th</a:t>
            </a:r>
            <a:r>
              <a:rPr lang="en-GB" sz="1200">
                <a:solidFill>
                  <a:srgbClr val="6AA84F"/>
                </a:solidFill>
                <a:latin typeface="Mada"/>
                <a:ea typeface="Mada"/>
                <a:cs typeface="Mada"/>
                <a:sym typeface="Mada"/>
              </a:rPr>
              <a:t>rough the diaphragm)</a:t>
            </a:r>
            <a:r>
              <a:rPr b="0" i="0" lang="en-GB" sz="1200" u="none" cap="none" strike="noStrike">
                <a:solidFill>
                  <a:srgbClr val="00B050"/>
                </a:solidFill>
                <a:latin typeface="Mada"/>
                <a:ea typeface="Mada"/>
                <a:cs typeface="Mada"/>
                <a:sym typeface="Mada"/>
              </a:rPr>
              <a:t> </a:t>
            </a:r>
            <a:r>
              <a:rPr b="0" i="0" lang="en-GB" sz="1200" u="none" cap="none" strike="noStrike">
                <a:solidFill>
                  <a:schemeClr val="dk1"/>
                </a:solidFill>
                <a:latin typeface="Mada"/>
                <a:ea typeface="Mada"/>
                <a:cs typeface="Mada"/>
                <a:sym typeface="Mada"/>
              </a:rPr>
              <a:t>and </a:t>
            </a:r>
            <a:r>
              <a:rPr b="0" i="0" lang="en-GB" sz="1200" u="none" cap="none" strike="noStrike">
                <a:solidFill>
                  <a:schemeClr val="dk1"/>
                </a:solidFill>
                <a:latin typeface="Mada"/>
                <a:ea typeface="Mada"/>
                <a:cs typeface="Mada"/>
                <a:sym typeface="Mada"/>
              </a:rPr>
              <a:t>they may be associated with GER</a:t>
            </a:r>
            <a:r>
              <a:rPr lang="en-GB" sz="1200">
                <a:solidFill>
                  <a:schemeClr val="dk1"/>
                </a:solidFill>
                <a:latin typeface="Mada"/>
                <a:ea typeface="Mada"/>
                <a:cs typeface="Mada"/>
                <a:sym typeface="Mada"/>
              </a:rPr>
              <a:t>D</a:t>
            </a:r>
            <a:r>
              <a:rPr lang="en-GB" sz="1300">
                <a:solidFill>
                  <a:schemeClr val="dk1"/>
                </a:solidFill>
                <a:latin typeface="Mada"/>
                <a:ea typeface="Mada"/>
                <a:cs typeface="Mada"/>
                <a:sym typeface="Mada"/>
              </a:rPr>
              <a:t> </a:t>
            </a:r>
            <a:r>
              <a:rPr lang="en-GB" sz="1200">
                <a:solidFill>
                  <a:srgbClr val="6AA84F"/>
                </a:solidFill>
                <a:highlight>
                  <a:srgbClr val="FFFFFF"/>
                </a:highlight>
                <a:latin typeface="Mada"/>
                <a:ea typeface="Mada"/>
                <a:cs typeface="Mada"/>
                <a:sym typeface="Mada"/>
              </a:rPr>
              <a:t>but most commonly present with chest pain and SOB</a:t>
            </a:r>
            <a:r>
              <a:rPr lang="en-GB" sz="1300">
                <a:solidFill>
                  <a:srgbClr val="6AA84F"/>
                </a:solidFill>
                <a:highlight>
                  <a:srgbClr val="FFFFFF"/>
                </a:highlight>
                <a:latin typeface="Mada"/>
                <a:ea typeface="Mada"/>
                <a:cs typeface="Mada"/>
                <a:sym typeface="Mada"/>
              </a:rPr>
              <a:t>.</a:t>
            </a:r>
            <a:r>
              <a:rPr b="0" i="0" lang="en-GB" sz="1200" u="none" cap="none" strike="noStrike">
                <a:solidFill>
                  <a:srgbClr val="6AA84F"/>
                </a:solidFill>
                <a:latin typeface="Mada"/>
                <a:ea typeface="Mada"/>
                <a:cs typeface="Mada"/>
                <a:sym typeface="Mada"/>
              </a:rPr>
              <a:t>. </a:t>
            </a:r>
            <a:endParaRPr sz="1200">
              <a:solidFill>
                <a:srgbClr val="6AA84F"/>
              </a:solidFill>
            </a:endParaRPr>
          </a:p>
          <a:p>
            <a:pPr indent="-279400" lvl="0" marL="285750" marR="0" rtl="0" algn="l">
              <a:lnSpc>
                <a:spcPct val="100000"/>
              </a:lnSpc>
              <a:spcBef>
                <a:spcPts val="0"/>
              </a:spcBef>
              <a:spcAft>
                <a:spcPts val="0"/>
              </a:spcAft>
              <a:buClr>
                <a:srgbClr val="6AA84F"/>
              </a:buClr>
              <a:buSzPts val="1200"/>
              <a:buFont typeface="Arial"/>
              <a:buChar char="•"/>
            </a:pPr>
            <a:r>
              <a:rPr b="1" lang="en-GB" sz="1200">
                <a:solidFill>
                  <a:srgbClr val="6AA84F"/>
                </a:solidFill>
                <a:latin typeface="Mada"/>
                <a:ea typeface="Mada"/>
                <a:cs typeface="Mada"/>
                <a:sym typeface="Mada"/>
              </a:rPr>
              <a:t>Type III</a:t>
            </a:r>
            <a:r>
              <a:rPr lang="en-GB" sz="1200">
                <a:solidFill>
                  <a:srgbClr val="6AA84F"/>
                </a:solidFill>
                <a:latin typeface="Mada"/>
                <a:ea typeface="Mada"/>
                <a:cs typeface="Mada"/>
                <a:sym typeface="Mada"/>
              </a:rPr>
              <a:t> is combination of type I &amp; type II</a:t>
            </a:r>
            <a:endParaRPr sz="1200">
              <a:solidFill>
                <a:srgbClr val="6AA84F"/>
              </a:solidFill>
              <a:latin typeface="Mada"/>
              <a:ea typeface="Mada"/>
              <a:cs typeface="Mada"/>
              <a:sym typeface="Mada"/>
            </a:endParaRPr>
          </a:p>
          <a:p>
            <a:pPr indent="-279400" lvl="0" marL="285750" marR="0" rtl="0" algn="l">
              <a:lnSpc>
                <a:spcPct val="100000"/>
              </a:lnSpc>
              <a:spcBef>
                <a:spcPts val="0"/>
              </a:spcBef>
              <a:spcAft>
                <a:spcPts val="0"/>
              </a:spcAft>
              <a:buClr>
                <a:srgbClr val="000000"/>
              </a:buClr>
              <a:buSzPts val="1200"/>
              <a:buFont typeface="Arial"/>
              <a:buChar char="•"/>
            </a:pPr>
            <a:r>
              <a:rPr b="1" i="0" lang="en-GB" sz="1200" u="none" cap="none" strike="noStrike">
                <a:solidFill>
                  <a:schemeClr val="dk1"/>
                </a:solidFill>
                <a:latin typeface="Mada"/>
                <a:ea typeface="Mada"/>
                <a:cs typeface="Mada"/>
                <a:sym typeface="Mada"/>
              </a:rPr>
              <a:t>Type IV</a:t>
            </a:r>
            <a:r>
              <a:rPr b="0" i="0" lang="en-GB" sz="1200" u="none" cap="none" strike="noStrike">
                <a:solidFill>
                  <a:schemeClr val="dk1"/>
                </a:solidFill>
                <a:latin typeface="Mada"/>
                <a:ea typeface="Mada"/>
                <a:cs typeface="Mada"/>
                <a:sym typeface="Mada"/>
              </a:rPr>
              <a:t> when there’s another organ herniated into the chest.</a:t>
            </a:r>
            <a:endParaRPr sz="1200"/>
          </a:p>
          <a:p>
            <a:pPr indent="0" lvl="0" marL="0" marR="0" rtl="0" algn="l">
              <a:lnSpc>
                <a:spcPct val="100000"/>
              </a:lnSpc>
              <a:spcBef>
                <a:spcPts val="0"/>
              </a:spcBef>
              <a:spcAft>
                <a:spcPts val="0"/>
              </a:spcAft>
              <a:buNone/>
            </a:pPr>
            <a:r>
              <a:t/>
            </a:r>
            <a:endParaRPr b="0" i="0" sz="1200" u="none" cap="none" strike="noStrike">
              <a:solidFill>
                <a:schemeClr val="dk1"/>
              </a:solidFill>
              <a:latin typeface="Mada"/>
              <a:ea typeface="Mada"/>
              <a:cs typeface="Mada"/>
              <a:sym typeface="Mada"/>
            </a:endParaRPr>
          </a:p>
        </p:txBody>
      </p:sp>
      <p:sp>
        <p:nvSpPr>
          <p:cNvPr id="384" name="Google Shape;384;p53"/>
          <p:cNvSpPr/>
          <p:nvPr/>
        </p:nvSpPr>
        <p:spPr>
          <a:xfrm>
            <a:off x="3355146" y="425733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85" name="Google Shape;385;p53"/>
          <p:cNvGrpSpPr/>
          <p:nvPr/>
        </p:nvGrpSpPr>
        <p:grpSpPr>
          <a:xfrm>
            <a:off x="323344" y="1037390"/>
            <a:ext cx="467181" cy="476434"/>
            <a:chOff x="2410712" y="2415450"/>
            <a:chExt cx="312600" cy="312600"/>
          </a:xfrm>
        </p:grpSpPr>
        <p:sp>
          <p:nvSpPr>
            <p:cNvPr id="386" name="Google Shape;386;p5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8" name="Google Shape;388;p53"/>
          <p:cNvSpPr txBox="1"/>
          <p:nvPr/>
        </p:nvSpPr>
        <p:spPr>
          <a:xfrm>
            <a:off x="780625" y="10640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Definition</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grpSp>
        <p:nvGrpSpPr>
          <p:cNvPr id="389" name="Google Shape;389;p53"/>
          <p:cNvGrpSpPr/>
          <p:nvPr/>
        </p:nvGrpSpPr>
        <p:grpSpPr>
          <a:xfrm>
            <a:off x="323344" y="4110450"/>
            <a:ext cx="467181" cy="476434"/>
            <a:chOff x="2410712" y="2415450"/>
            <a:chExt cx="312600" cy="312600"/>
          </a:xfrm>
        </p:grpSpPr>
        <p:sp>
          <p:nvSpPr>
            <p:cNvPr id="390" name="Google Shape;390;p53"/>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3"/>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2" name="Google Shape;392;p53"/>
          <p:cNvSpPr txBox="1"/>
          <p:nvPr/>
        </p:nvSpPr>
        <p:spPr>
          <a:xfrm>
            <a:off x="780625" y="4137075"/>
            <a:ext cx="28794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GERD &amp; Hiatal Hernia</a:t>
            </a:r>
            <a:endParaRPr b="1" sz="1800">
              <a:solidFill>
                <a:srgbClr val="006D77"/>
              </a:solidFill>
              <a:highlight>
                <a:srgbClr val="EDF9F9"/>
              </a:highlight>
              <a:latin typeface="Lora"/>
              <a:ea typeface="Lora"/>
              <a:cs typeface="Lora"/>
              <a:sym typeface="Lora"/>
            </a:endParaRPr>
          </a:p>
        </p:txBody>
      </p:sp>
      <p:cxnSp>
        <p:nvCxnSpPr>
          <p:cNvPr id="393" name="Google Shape;393;p53"/>
          <p:cNvCxnSpPr>
            <a:endCxn id="394" idx="1"/>
          </p:cNvCxnSpPr>
          <p:nvPr/>
        </p:nvCxnSpPr>
        <p:spPr>
          <a:xfrm flipH="1" rot="10800000">
            <a:off x="3983013" y="8532950"/>
            <a:ext cx="690600" cy="338100"/>
          </a:xfrm>
          <a:prstGeom prst="bentConnector3">
            <a:avLst>
              <a:gd fmla="val 50000" name="adj1"/>
            </a:avLst>
          </a:prstGeom>
          <a:noFill/>
          <a:ln cap="flat" cmpd="sng" w="19050">
            <a:solidFill>
              <a:srgbClr val="ABE5D9"/>
            </a:solidFill>
            <a:prstDash val="dot"/>
            <a:round/>
            <a:headEnd len="med" w="med" type="none"/>
            <a:tailEnd len="med" w="med" type="oval"/>
          </a:ln>
        </p:spPr>
      </p:cxnSp>
      <p:sp>
        <p:nvSpPr>
          <p:cNvPr id="394" name="Google Shape;394;p53"/>
          <p:cNvSpPr txBox="1"/>
          <p:nvPr/>
        </p:nvSpPr>
        <p:spPr>
          <a:xfrm>
            <a:off x="4673613" y="8264750"/>
            <a:ext cx="20925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14% of Americans have symptoms weekly. </a:t>
            </a:r>
            <a:r>
              <a:rPr lang="en-GB" sz="1300">
                <a:solidFill>
                  <a:schemeClr val="dk1"/>
                </a:solidFill>
                <a:latin typeface="Mada"/>
                <a:ea typeface="Mada"/>
                <a:cs typeface="Mada"/>
                <a:sym typeface="Mada"/>
              </a:rPr>
              <a:t>7% have symptoms daily.</a:t>
            </a:r>
            <a:endParaRPr sz="1200"/>
          </a:p>
        </p:txBody>
      </p:sp>
      <p:cxnSp>
        <p:nvCxnSpPr>
          <p:cNvPr id="395" name="Google Shape;395;p53"/>
          <p:cNvCxnSpPr>
            <a:stCxn id="396" idx="3"/>
            <a:endCxn id="397" idx="1"/>
          </p:cNvCxnSpPr>
          <p:nvPr/>
        </p:nvCxnSpPr>
        <p:spPr>
          <a:xfrm>
            <a:off x="2755938" y="8545300"/>
            <a:ext cx="626100" cy="317100"/>
          </a:xfrm>
          <a:prstGeom prst="bentConnector3">
            <a:avLst>
              <a:gd fmla="val 50003" name="adj1"/>
            </a:avLst>
          </a:prstGeom>
          <a:noFill/>
          <a:ln cap="flat" cmpd="sng" w="19050">
            <a:solidFill>
              <a:srgbClr val="ABE5D9"/>
            </a:solidFill>
            <a:prstDash val="dot"/>
            <a:round/>
            <a:headEnd len="med" w="med" type="oval"/>
            <a:tailEnd len="med" w="med" type="none"/>
          </a:ln>
        </p:spPr>
      </p:cxnSp>
      <p:sp>
        <p:nvSpPr>
          <p:cNvPr id="396" name="Google Shape;396;p53"/>
          <p:cNvSpPr txBox="1"/>
          <p:nvPr/>
        </p:nvSpPr>
        <p:spPr>
          <a:xfrm>
            <a:off x="852738" y="8277100"/>
            <a:ext cx="1903200" cy="53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Mada"/>
                <a:ea typeface="Mada"/>
                <a:cs typeface="Mada"/>
                <a:sym typeface="Mada"/>
              </a:rPr>
              <a:t>About 44% of the US adult population have heartburn </a:t>
            </a:r>
            <a:r>
              <a:rPr lang="en-GB" sz="1300">
                <a:solidFill>
                  <a:schemeClr val="dk1"/>
                </a:solidFill>
                <a:latin typeface="Mada"/>
                <a:ea typeface="Mada"/>
                <a:cs typeface="Mada"/>
                <a:sym typeface="Mada"/>
              </a:rPr>
              <a:t>at least once a month.</a:t>
            </a:r>
            <a:endParaRPr sz="1200"/>
          </a:p>
        </p:txBody>
      </p:sp>
      <p:pic>
        <p:nvPicPr>
          <p:cNvPr id="397" name="Google Shape;397;p53"/>
          <p:cNvPicPr preferRelativeResize="0"/>
          <p:nvPr/>
        </p:nvPicPr>
        <p:blipFill>
          <a:blip r:embed="rId4">
            <a:alphaModFix/>
          </a:blip>
          <a:stretch>
            <a:fillRect/>
          </a:stretch>
        </p:blipFill>
        <p:spPr>
          <a:xfrm>
            <a:off x="3382069" y="8483646"/>
            <a:ext cx="757760" cy="757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4"/>
          <p:cNvSpPr txBox="1"/>
          <p:nvPr/>
        </p:nvSpPr>
        <p:spPr>
          <a:xfrm>
            <a:off x="754050" y="8762875"/>
            <a:ext cx="2592600" cy="1424700"/>
          </a:xfrm>
          <a:prstGeom prst="rect">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da"/>
              <a:ea typeface="Mada"/>
              <a:cs typeface="Mada"/>
              <a:sym typeface="Mada"/>
            </a:endParaRPr>
          </a:p>
        </p:txBody>
      </p:sp>
      <p:pic>
        <p:nvPicPr>
          <p:cNvPr id="403" name="Google Shape;403;p54"/>
          <p:cNvPicPr preferRelativeResize="0"/>
          <p:nvPr/>
        </p:nvPicPr>
        <p:blipFill rotWithShape="1">
          <a:blip r:embed="rId3">
            <a:alphaModFix/>
          </a:blip>
          <a:srcRect b="0" l="0" r="0" t="0"/>
          <a:stretch/>
        </p:blipFill>
        <p:spPr>
          <a:xfrm>
            <a:off x="813490" y="8794814"/>
            <a:ext cx="1086425" cy="1356208"/>
          </a:xfrm>
          <a:prstGeom prst="rect">
            <a:avLst/>
          </a:prstGeom>
          <a:noFill/>
          <a:ln>
            <a:noFill/>
          </a:ln>
        </p:spPr>
      </p:pic>
      <p:grpSp>
        <p:nvGrpSpPr>
          <p:cNvPr id="404" name="Google Shape;404;p54"/>
          <p:cNvGrpSpPr/>
          <p:nvPr/>
        </p:nvGrpSpPr>
        <p:grpSpPr>
          <a:xfrm>
            <a:off x="849609" y="7505290"/>
            <a:ext cx="448989" cy="470687"/>
            <a:chOff x="3912982" y="3339018"/>
            <a:chExt cx="1307100" cy="1307100"/>
          </a:xfrm>
        </p:grpSpPr>
        <p:sp>
          <p:nvSpPr>
            <p:cNvPr id="405" name="Google Shape;405;p54"/>
            <p:cNvSpPr/>
            <p:nvPr/>
          </p:nvSpPr>
          <p:spPr>
            <a:xfrm>
              <a:off x="3912982" y="3339018"/>
              <a:ext cx="1307100" cy="13071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406" name="Google Shape;406;p54"/>
            <p:cNvSpPr/>
            <p:nvPr/>
          </p:nvSpPr>
          <p:spPr>
            <a:xfrm>
              <a:off x="4144138" y="3576556"/>
              <a:ext cx="840600" cy="840600"/>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407" name="Google Shape;407;p54"/>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54"/>
          <p:cNvSpPr txBox="1"/>
          <p:nvPr/>
        </p:nvSpPr>
        <p:spPr>
          <a:xfrm>
            <a:off x="155157" y="343893"/>
            <a:ext cx="72783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Clinical presentation &amp; Diagnosing of GERDS</a:t>
            </a:r>
            <a:endParaRPr b="1" i="0" sz="2200" u="none" cap="none" strike="noStrike">
              <a:solidFill>
                <a:srgbClr val="006D77"/>
              </a:solidFill>
              <a:latin typeface="Lora"/>
              <a:ea typeface="Lora"/>
              <a:cs typeface="Lora"/>
              <a:sym typeface="Lora"/>
            </a:endParaRPr>
          </a:p>
        </p:txBody>
      </p:sp>
      <p:graphicFrame>
        <p:nvGraphicFramePr>
          <p:cNvPr id="409" name="Google Shape;409;p54"/>
          <p:cNvGraphicFramePr/>
          <p:nvPr/>
        </p:nvGraphicFramePr>
        <p:xfrm>
          <a:off x="461827" y="2698346"/>
          <a:ext cx="3000000" cy="3000000"/>
        </p:xfrm>
        <a:graphic>
          <a:graphicData uri="http://schemas.openxmlformats.org/drawingml/2006/table">
            <a:tbl>
              <a:tblPr>
                <a:noFill/>
                <a:tableStyleId>{71A6FECB-1F6A-4B65-ABE6-63B6E0C21076}</a:tableStyleId>
              </a:tblPr>
              <a:tblGrid>
                <a:gridCol w="1608700"/>
                <a:gridCol w="1276250"/>
                <a:gridCol w="1500700"/>
                <a:gridCol w="919100"/>
                <a:gridCol w="1339825"/>
              </a:tblGrid>
              <a:tr h="177800">
                <a:tc>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E29578"/>
                          </a:solidFill>
                          <a:latin typeface="Lora"/>
                          <a:ea typeface="Lora"/>
                          <a:cs typeface="Lora"/>
                          <a:sym typeface="Lora"/>
                        </a:rPr>
                        <a:t>Classic GERD</a:t>
                      </a:r>
                      <a:endParaRPr b="1" sz="1400" u="none" cap="none" strike="noStrike">
                        <a:solidFill>
                          <a:srgbClr val="E29578"/>
                        </a:solidFill>
                        <a:latin typeface="Lora"/>
                        <a:ea typeface="Lora"/>
                        <a:cs typeface="Lora"/>
                        <a:sym typeface="Lora"/>
                      </a:endParaRPr>
                    </a:p>
                  </a:txBody>
                  <a:tcPr marT="46800" marB="45725" marR="18000" marL="18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gridSpan="3">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E29578"/>
                          </a:solidFill>
                          <a:latin typeface="Lora"/>
                          <a:ea typeface="Lora"/>
                          <a:cs typeface="Lora"/>
                          <a:sym typeface="Lora"/>
                        </a:rPr>
                        <a:t>Extra-esophageal (Atypical GERD)</a:t>
                      </a:r>
                      <a:endParaRPr b="1" sz="1400" u="none" cap="none" strike="noStrike">
                        <a:solidFill>
                          <a:srgbClr val="E29578"/>
                        </a:solidFill>
                        <a:latin typeface="Lora"/>
                        <a:ea typeface="Lora"/>
                        <a:cs typeface="Lora"/>
                        <a:sym typeface="Lora"/>
                      </a:endParaRPr>
                    </a:p>
                  </a:txBody>
                  <a:tcPr marT="46800" marB="45725" marR="18000" marL="18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hMerge="1"/>
                <a:tc hMerge="1"/>
                <a:tc>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E29578"/>
                          </a:solidFill>
                          <a:latin typeface="Lora"/>
                          <a:ea typeface="Lora"/>
                          <a:cs typeface="Lora"/>
                          <a:sym typeface="Lora"/>
                        </a:rPr>
                        <a:t>Complicated GERD</a:t>
                      </a:r>
                      <a:endParaRPr b="1" sz="1400" u="none" cap="none" strike="noStrike">
                        <a:solidFill>
                          <a:srgbClr val="E29578"/>
                        </a:solidFill>
                        <a:latin typeface="Lora"/>
                        <a:ea typeface="Lora"/>
                        <a:cs typeface="Lora"/>
                        <a:sym typeface="Lora"/>
                      </a:endParaRPr>
                    </a:p>
                  </a:txBody>
                  <a:tcPr marT="46800" marB="45725" marR="18000" marL="18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r>
              <a:tr h="165100">
                <a:tc rowSpan="2">
                  <a:txBody>
                    <a:bodyPr/>
                    <a:lstStyle/>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Substernal Heartburn and/or regurgitation</a:t>
                      </a:r>
                      <a:r>
                        <a:rPr lang="en-GB" sz="1200">
                          <a:latin typeface="Mada"/>
                          <a:ea typeface="Mada"/>
                          <a:cs typeface="Mada"/>
                          <a:sym typeface="Mada"/>
                        </a:rPr>
                        <a:t> </a:t>
                      </a:r>
                      <a:r>
                        <a:rPr lang="en-GB" sz="1200">
                          <a:solidFill>
                            <a:srgbClr val="6AA84F"/>
                          </a:solidFill>
                          <a:latin typeface="Mada"/>
                          <a:ea typeface="Mada"/>
                          <a:cs typeface="Mada"/>
                          <a:sym typeface="Mada"/>
                        </a:rPr>
                        <a:t>(regurgitation is the sensation of acid/food backing up into the throat or mouth).</a:t>
                      </a:r>
                      <a:endParaRPr sz="1200">
                        <a:solidFill>
                          <a:srgbClr val="6AA84F"/>
                        </a:solidFill>
                        <a:latin typeface="Mada"/>
                        <a:ea typeface="Mada"/>
                        <a:cs typeface="Mada"/>
                        <a:sym typeface="Mada"/>
                      </a:endParaRPr>
                    </a:p>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Postprandial.</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Aggravated by change of position</a:t>
                      </a:r>
                      <a:r>
                        <a:rPr lang="en-GB" sz="1200" u="none" cap="none" strike="noStrike">
                          <a:solidFill>
                            <a:srgbClr val="38761D"/>
                          </a:solidFill>
                          <a:latin typeface="Mada"/>
                          <a:ea typeface="Mada"/>
                          <a:cs typeface="Mada"/>
                          <a:sym typeface="Mada"/>
                        </a:rPr>
                        <a:t> </a:t>
                      </a:r>
                      <a:r>
                        <a:rPr lang="en-GB" sz="1200">
                          <a:solidFill>
                            <a:srgbClr val="6AA84F"/>
                          </a:solidFill>
                          <a:latin typeface="Mada"/>
                          <a:ea typeface="Mada"/>
                          <a:cs typeface="Mada"/>
                          <a:sym typeface="Mada"/>
                        </a:rPr>
                        <a:t>e.g.</a:t>
                      </a:r>
                      <a:r>
                        <a:rPr lang="en-GB" sz="1200" u="none" cap="none" strike="noStrike">
                          <a:solidFill>
                            <a:srgbClr val="6AA84F"/>
                          </a:solidFill>
                          <a:latin typeface="Mada"/>
                          <a:ea typeface="Mada"/>
                          <a:cs typeface="Mada"/>
                          <a:sym typeface="Mada"/>
                        </a:rPr>
                        <a:t> laying </a:t>
                      </a:r>
                      <a:r>
                        <a:rPr lang="en-GB" sz="1200">
                          <a:solidFill>
                            <a:srgbClr val="6AA84F"/>
                          </a:solidFill>
                          <a:latin typeface="Mada"/>
                          <a:ea typeface="Mada"/>
                          <a:cs typeface="Mada"/>
                          <a:sym typeface="Mada"/>
                        </a:rPr>
                        <a:t>down</a:t>
                      </a:r>
                      <a:r>
                        <a:rPr lang="en-GB" sz="1200" u="none" cap="none" strike="noStrike">
                          <a:solidFill>
                            <a:srgbClr val="6AA84F"/>
                          </a:solidFill>
                          <a:latin typeface="Mada"/>
                          <a:ea typeface="Mada"/>
                          <a:cs typeface="Mada"/>
                          <a:sym typeface="Mada"/>
                        </a:rPr>
                        <a:t>.</a:t>
                      </a:r>
                      <a:endParaRPr sz="1200" u="none" cap="none" strike="noStrike">
                        <a:solidFill>
                          <a:srgbClr val="6AA84F"/>
                        </a:solidFill>
                        <a:latin typeface="Mada"/>
                        <a:ea typeface="Mada"/>
                        <a:cs typeface="Mada"/>
                        <a:sym typeface="Mada"/>
                      </a:endParaRPr>
                    </a:p>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Prompt relief by antacid.</a:t>
                      </a:r>
                      <a:endParaRPr sz="1200" u="none" cap="none" strike="noStrike">
                        <a:latin typeface="Mada"/>
                        <a:ea typeface="Mada"/>
                        <a:cs typeface="Mada"/>
                        <a:sym typeface="Mada"/>
                      </a:endParaRPr>
                    </a:p>
                  </a:txBody>
                  <a:tcPr marT="46800" marB="45725" marR="18000" marL="54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400" u="none" cap="none" strike="noStrike">
                          <a:solidFill>
                            <a:srgbClr val="006D77"/>
                          </a:solidFill>
                          <a:latin typeface="Lora"/>
                          <a:ea typeface="Lora"/>
                          <a:cs typeface="Lora"/>
                          <a:sym typeface="Lora"/>
                        </a:rPr>
                        <a:t>Pulmonary</a:t>
                      </a:r>
                      <a:endParaRPr b="1" sz="1400" u="none" cap="none" strike="noStrike">
                        <a:solidFill>
                          <a:srgbClr val="006D77"/>
                        </a:solidFill>
                        <a:latin typeface="Lora"/>
                        <a:ea typeface="Lora"/>
                        <a:cs typeface="Lora"/>
                        <a:sym typeface="Lora"/>
                      </a:endParaRPr>
                    </a:p>
                  </a:txBody>
                  <a:tcPr marT="46800" marB="45725" marR="18000" marL="18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400" u="none" cap="none" strike="noStrike">
                          <a:solidFill>
                            <a:srgbClr val="006D77"/>
                          </a:solidFill>
                          <a:latin typeface="Lora"/>
                          <a:ea typeface="Lora"/>
                          <a:cs typeface="Lora"/>
                          <a:sym typeface="Lora"/>
                        </a:rPr>
                        <a:t>ENT</a:t>
                      </a:r>
                      <a:endParaRPr b="1" sz="1400" u="none" cap="none" strike="noStrike">
                        <a:solidFill>
                          <a:srgbClr val="006D77"/>
                        </a:solidFill>
                        <a:latin typeface="Lora"/>
                        <a:ea typeface="Lora"/>
                        <a:cs typeface="Lora"/>
                        <a:sym typeface="Lora"/>
                      </a:endParaRPr>
                    </a:p>
                  </a:txBody>
                  <a:tcPr marT="46800" marB="45725" marR="18000" marL="18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400" u="none" cap="none" strike="noStrike">
                          <a:solidFill>
                            <a:srgbClr val="006D77"/>
                          </a:solidFill>
                          <a:latin typeface="Lora"/>
                          <a:ea typeface="Lora"/>
                          <a:cs typeface="Lora"/>
                          <a:sym typeface="Lora"/>
                        </a:rPr>
                        <a:t>Others</a:t>
                      </a:r>
                      <a:endParaRPr b="1" sz="1400" u="none" cap="none" strike="noStrike">
                        <a:solidFill>
                          <a:srgbClr val="006D77"/>
                        </a:solidFill>
                        <a:latin typeface="Lora"/>
                        <a:ea typeface="Lora"/>
                        <a:cs typeface="Lora"/>
                        <a:sym typeface="Lora"/>
                      </a:endParaRPr>
                    </a:p>
                  </a:txBody>
                  <a:tcPr marT="46800" marB="45725" marR="18000" marL="18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rowSpan="2">
                  <a:txBody>
                    <a:bodyPr/>
                    <a:lstStyle/>
                    <a:p>
                      <a:pPr indent="0" lvl="0" marL="0" marR="0" rtl="0" algn="l">
                        <a:lnSpc>
                          <a:spcPct val="100000"/>
                        </a:lnSpc>
                        <a:spcBef>
                          <a:spcPts val="0"/>
                        </a:spcBef>
                        <a:spcAft>
                          <a:spcPts val="0"/>
                        </a:spcAft>
                        <a:buNone/>
                      </a:pPr>
                      <a:r>
                        <a:t/>
                      </a:r>
                      <a:endParaRPr b="1" sz="1200">
                        <a:latin typeface="Mada"/>
                        <a:ea typeface="Mada"/>
                        <a:cs typeface="Mada"/>
                        <a:sym typeface="Mada"/>
                      </a:endParaRPr>
                    </a:p>
                    <a:p>
                      <a:pPr indent="-148198" lvl="0" marL="147599" marR="0" rtl="0" algn="l">
                        <a:lnSpc>
                          <a:spcPct val="100000"/>
                        </a:lnSpc>
                        <a:spcBef>
                          <a:spcPts val="0"/>
                        </a:spcBef>
                        <a:spcAft>
                          <a:spcPts val="0"/>
                        </a:spcAft>
                        <a:buClr>
                          <a:srgbClr val="000000"/>
                        </a:buClr>
                        <a:buSzPts val="1200"/>
                        <a:buFont typeface="Mada"/>
                        <a:buChar char="•"/>
                      </a:pPr>
                      <a:r>
                        <a:rPr b="1" lang="en-GB" sz="1200" u="none" cap="none" strike="noStrike">
                          <a:latin typeface="Mada"/>
                          <a:ea typeface="Mada"/>
                          <a:cs typeface="Mada"/>
                          <a:sym typeface="Mada"/>
                        </a:rPr>
                        <a:t>Dysphagia:</a:t>
                      </a:r>
                      <a:r>
                        <a:rPr lang="en-GB" sz="1200" u="none" cap="none" strike="noStrike">
                          <a:latin typeface="Mada"/>
                          <a:ea typeface="Mada"/>
                          <a:cs typeface="Mada"/>
                          <a:sym typeface="Mada"/>
                        </a:rPr>
                        <a:t> difficulty swallowing (food sticks or hangs up.)</a:t>
                      </a:r>
                      <a:endParaRPr sz="1200" u="none" cap="none" strike="noStrike">
                        <a:latin typeface="Mada"/>
                        <a:ea typeface="Mada"/>
                        <a:cs typeface="Mada"/>
                        <a:sym typeface="Mada"/>
                      </a:endParaRPr>
                    </a:p>
                    <a:p>
                      <a:pPr indent="-148198" lvl="0" marL="147599" marR="0" rtl="0" algn="l">
                        <a:lnSpc>
                          <a:spcPct val="100000"/>
                        </a:lnSpc>
                        <a:spcBef>
                          <a:spcPts val="0"/>
                        </a:spcBef>
                        <a:spcAft>
                          <a:spcPts val="0"/>
                        </a:spcAft>
                        <a:buClr>
                          <a:srgbClr val="000000"/>
                        </a:buClr>
                        <a:buSzPts val="1200"/>
                        <a:buFont typeface="Mada"/>
                        <a:buChar char="•"/>
                      </a:pPr>
                      <a:r>
                        <a:rPr b="1" lang="en-GB" sz="1200" u="none" cap="none" strike="noStrike">
                          <a:latin typeface="Mada"/>
                          <a:ea typeface="Mada"/>
                          <a:cs typeface="Mada"/>
                          <a:sym typeface="Mada"/>
                        </a:rPr>
                        <a:t>Odynophagi</a:t>
                      </a:r>
                      <a:r>
                        <a:rPr b="1" lang="en-GB" sz="1200">
                          <a:latin typeface="Mada"/>
                          <a:ea typeface="Mada"/>
                          <a:cs typeface="Mada"/>
                          <a:sym typeface="Mada"/>
                        </a:rPr>
                        <a:t>a</a:t>
                      </a:r>
                      <a:r>
                        <a:rPr lang="en-GB" sz="1200" u="none" cap="none" strike="noStrike">
                          <a:latin typeface="Mada"/>
                          <a:ea typeface="Mada"/>
                          <a:cs typeface="Mada"/>
                          <a:sym typeface="Mada"/>
                        </a:rPr>
                        <a:t> retrosternal pain with swallowing.</a:t>
                      </a:r>
                      <a:endParaRPr sz="1200" u="none" cap="none" strike="noStrike">
                        <a:latin typeface="Mada"/>
                        <a:ea typeface="Mada"/>
                        <a:cs typeface="Mada"/>
                        <a:sym typeface="Mada"/>
                      </a:endParaRPr>
                    </a:p>
                    <a:p>
                      <a:pPr indent="-148198" lvl="0" marL="147599" marR="0" rtl="0" algn="l">
                        <a:lnSpc>
                          <a:spcPct val="100000"/>
                        </a:lnSpc>
                        <a:spcBef>
                          <a:spcPts val="0"/>
                        </a:spcBef>
                        <a:spcAft>
                          <a:spcPts val="0"/>
                        </a:spcAft>
                        <a:buClr>
                          <a:srgbClr val="000000"/>
                        </a:buClr>
                        <a:buSzPts val="1200"/>
                        <a:buFont typeface="Mada"/>
                        <a:buChar char="•"/>
                      </a:pPr>
                      <a:r>
                        <a:rPr b="1" lang="en-GB" sz="1200" u="none" cap="none" strike="noStrike">
                          <a:latin typeface="Mada"/>
                          <a:ea typeface="Mada"/>
                          <a:cs typeface="Mada"/>
                          <a:sym typeface="Mada"/>
                        </a:rPr>
                        <a:t>Bleeding</a:t>
                      </a:r>
                      <a:r>
                        <a:rPr lang="en-GB" sz="1200" u="none" cap="none" strike="noStrike">
                          <a:latin typeface="Mada"/>
                          <a:ea typeface="Mada"/>
                          <a:cs typeface="Mada"/>
                          <a:sym typeface="Mada"/>
                        </a:rPr>
                        <a:t>.</a:t>
                      </a:r>
                      <a:endParaRPr sz="1200" u="none" cap="none" strike="noStrike">
                        <a:latin typeface="Mada"/>
                        <a:ea typeface="Mada"/>
                        <a:cs typeface="Mada"/>
                        <a:sym typeface="Mada"/>
                      </a:endParaRPr>
                    </a:p>
                  </a:txBody>
                  <a:tcPr marT="46800" marB="45725" marR="18000" marL="54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664325">
                <a:tc vMerge="1"/>
                <a:tc>
                  <a:txBody>
                    <a:bodyPr/>
                    <a:lstStyle/>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Asthma</a:t>
                      </a:r>
                      <a:r>
                        <a:rPr lang="en-GB" sz="1200">
                          <a:latin typeface="Mada"/>
                          <a:ea typeface="Mada"/>
                          <a:cs typeface="Mada"/>
                          <a:sym typeface="Mada"/>
                        </a:rPr>
                        <a:t> </a:t>
                      </a:r>
                      <a:r>
                        <a:rPr lang="en-GB" sz="1200">
                          <a:solidFill>
                            <a:srgbClr val="6AA84F"/>
                          </a:solidFill>
                          <a:latin typeface="Mada"/>
                          <a:ea typeface="Mada"/>
                          <a:cs typeface="Mada"/>
                          <a:sym typeface="Mada"/>
                        </a:rPr>
                        <a:t>(if acids reach Bronchial tree which causes spasm and irritation).</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Aspiration pneumonia.</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Chronic bronchitis.</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Pulmonary fibrosis.</a:t>
                      </a:r>
                      <a:endParaRPr sz="1200" u="none" cap="none" strike="noStrike">
                        <a:latin typeface="Mada"/>
                        <a:ea typeface="Mada"/>
                        <a:cs typeface="Mada"/>
                        <a:sym typeface="Mada"/>
                      </a:endParaRPr>
                    </a:p>
                  </a:txBody>
                  <a:tcPr marT="46800" marB="45725" marR="18000" marL="54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84199" lvl="0" marL="183600" marR="0" rtl="0" algn="l">
                        <a:lnSpc>
                          <a:spcPct val="100000"/>
                        </a:lnSpc>
                        <a:spcBef>
                          <a:spcPts val="0"/>
                        </a:spcBef>
                        <a:spcAft>
                          <a:spcPts val="0"/>
                        </a:spcAft>
                        <a:buSzPts val="1200"/>
                        <a:buFont typeface="Arial"/>
                        <a:buChar char="•"/>
                      </a:pPr>
                      <a:r>
                        <a:rPr b="1" lang="en-GB" sz="1200" u="none" cap="none" strike="noStrike">
                          <a:latin typeface="Mada"/>
                          <a:ea typeface="Mada"/>
                          <a:cs typeface="Mada"/>
                          <a:sym typeface="Mada"/>
                        </a:rPr>
                        <a:t>Hoarseness</a:t>
                      </a:r>
                      <a:r>
                        <a:rPr b="1" lang="en-GB" sz="1200">
                          <a:latin typeface="Mada"/>
                          <a:ea typeface="Mada"/>
                          <a:cs typeface="Mada"/>
                          <a:sym typeface="Mada"/>
                        </a:rPr>
                        <a:t> </a:t>
                      </a:r>
                      <a:r>
                        <a:rPr lang="en-GB" sz="1200">
                          <a:solidFill>
                            <a:srgbClr val="6AA84F"/>
                          </a:solidFill>
                          <a:latin typeface="Mada"/>
                          <a:ea typeface="Mada"/>
                          <a:cs typeface="Mada"/>
                          <a:sym typeface="Mada"/>
                        </a:rPr>
                        <a:t>(if a</a:t>
                      </a:r>
                      <a:r>
                        <a:rPr lang="en-GB" sz="1200" u="none" cap="none" strike="noStrike">
                          <a:solidFill>
                            <a:srgbClr val="6AA84F"/>
                          </a:solidFill>
                          <a:latin typeface="Mada"/>
                          <a:ea typeface="Mada"/>
                          <a:cs typeface="Mada"/>
                          <a:sym typeface="Mada"/>
                        </a:rPr>
                        <a:t>cids </a:t>
                      </a:r>
                      <a:r>
                        <a:rPr lang="en-GB" sz="1200">
                          <a:solidFill>
                            <a:srgbClr val="6AA84F"/>
                          </a:solidFill>
                          <a:latin typeface="Mada"/>
                          <a:ea typeface="Mada"/>
                          <a:cs typeface="Mada"/>
                          <a:sym typeface="Mada"/>
                        </a:rPr>
                        <a:t>reach </a:t>
                      </a:r>
                      <a:r>
                        <a:rPr lang="en-GB" sz="1200" u="none" cap="none" strike="noStrike">
                          <a:solidFill>
                            <a:srgbClr val="6AA84F"/>
                          </a:solidFill>
                          <a:latin typeface="Mada"/>
                          <a:ea typeface="Mada"/>
                          <a:cs typeface="Mada"/>
                          <a:sym typeface="Mada"/>
                        </a:rPr>
                        <a:t>vocal cords).</a:t>
                      </a:r>
                      <a:endParaRPr sz="1200" u="none" cap="none" strike="noStrike">
                        <a:solidFill>
                          <a:srgbClr val="6AA84F"/>
                        </a:solidFill>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u="none" cap="none" strike="noStrike">
                          <a:latin typeface="Mada"/>
                          <a:ea typeface="Mada"/>
                          <a:cs typeface="Mada"/>
                          <a:sym typeface="Mada"/>
                        </a:rPr>
                        <a:t>Chronic cough.</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a:latin typeface="Mada"/>
                          <a:ea typeface="Mada"/>
                          <a:cs typeface="Mada"/>
                          <a:sym typeface="Mada"/>
                        </a:rPr>
                        <a:t>Laryngitis</a:t>
                      </a:r>
                      <a:r>
                        <a:rPr lang="en-GB" sz="1200" u="none" cap="none" strike="noStrike">
                          <a:latin typeface="Mada"/>
                          <a:ea typeface="Mada"/>
                          <a:cs typeface="Mada"/>
                          <a:sym typeface="Mada"/>
                        </a:rPr>
                        <a:t> &amp; Pharyngitis </a:t>
                      </a:r>
                      <a:r>
                        <a:rPr lang="en-GB" sz="1200">
                          <a:solidFill>
                            <a:srgbClr val="6AA84F"/>
                          </a:solidFill>
                          <a:latin typeface="Mada"/>
                          <a:ea typeface="Mada"/>
                          <a:cs typeface="Mada"/>
                          <a:sym typeface="Mada"/>
                        </a:rPr>
                        <a:t>(recurrent inflammation every 3-4 months)</a:t>
                      </a:r>
                      <a:r>
                        <a:rPr lang="en-GB" sz="1200" u="none" cap="none" strike="noStrike">
                          <a:solidFill>
                            <a:srgbClr val="6AA84F"/>
                          </a:solidFill>
                          <a:latin typeface="Mada"/>
                          <a:ea typeface="Mada"/>
                          <a:cs typeface="Mada"/>
                          <a:sym typeface="Mada"/>
                        </a:rPr>
                        <a:t>.</a:t>
                      </a:r>
                      <a:endParaRPr sz="1200" u="none" cap="none" strike="noStrike">
                        <a:solidFill>
                          <a:srgbClr val="6AA84F"/>
                        </a:solidFill>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u="none" cap="none" strike="noStrike">
                          <a:latin typeface="Mada"/>
                          <a:ea typeface="Mada"/>
                          <a:cs typeface="Mada"/>
                          <a:sym typeface="Mada"/>
                        </a:rPr>
                        <a:t>Globus Sensation.</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u="none" cap="none" strike="noStrike">
                          <a:latin typeface="Mada"/>
                          <a:ea typeface="Mada"/>
                          <a:cs typeface="Mada"/>
                          <a:sym typeface="Mada"/>
                        </a:rPr>
                        <a:t>Dysphonia.</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u="none" cap="none" strike="noStrike">
                          <a:latin typeface="Mada"/>
                          <a:ea typeface="Mada"/>
                          <a:cs typeface="Mada"/>
                          <a:sym typeface="Mada"/>
                        </a:rPr>
                        <a:t>Sinusitis.</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u="none" cap="none" strike="noStrike">
                          <a:latin typeface="Mada"/>
                          <a:ea typeface="Mada"/>
                          <a:cs typeface="Mada"/>
                          <a:sym typeface="Mada"/>
                        </a:rPr>
                        <a:t>Subglottic Stenosis.</a:t>
                      </a:r>
                      <a:endParaRPr sz="1200" u="none" cap="none" strike="noStrike">
                        <a:latin typeface="Mada"/>
                        <a:ea typeface="Mada"/>
                        <a:cs typeface="Mada"/>
                        <a:sym typeface="Mada"/>
                      </a:endParaRPr>
                    </a:p>
                    <a:p>
                      <a:pPr indent="-184199" lvl="0" marL="183600" marR="0" rtl="0" algn="l">
                        <a:lnSpc>
                          <a:spcPct val="100000"/>
                        </a:lnSpc>
                        <a:spcBef>
                          <a:spcPts val="0"/>
                        </a:spcBef>
                        <a:spcAft>
                          <a:spcPts val="0"/>
                        </a:spcAft>
                        <a:buSzPts val="1200"/>
                        <a:buFont typeface="Mada"/>
                        <a:buChar char="•"/>
                      </a:pPr>
                      <a:r>
                        <a:rPr lang="en-GB" sz="1200" u="none" cap="none" strike="noStrike">
                          <a:latin typeface="Mada"/>
                          <a:ea typeface="Mada"/>
                          <a:cs typeface="Mada"/>
                          <a:sym typeface="Mada"/>
                        </a:rPr>
                        <a:t>Laryngeal Cancer.</a:t>
                      </a:r>
                      <a:endParaRPr sz="1200" u="none" cap="none" strike="noStrike">
                        <a:latin typeface="Mada"/>
                        <a:ea typeface="Mada"/>
                        <a:cs typeface="Mada"/>
                        <a:sym typeface="Mada"/>
                      </a:endParaRPr>
                    </a:p>
                  </a:txBody>
                  <a:tcPr marT="46800" marB="45725" marR="18000" marL="54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148200" lvl="0" marL="111599"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Chest Pain.</a:t>
                      </a:r>
                      <a:endParaRPr sz="1200" u="none" cap="none" strike="noStrike">
                        <a:latin typeface="Mada"/>
                        <a:ea typeface="Mada"/>
                        <a:cs typeface="Mada"/>
                        <a:sym typeface="Mada"/>
                      </a:endParaRPr>
                    </a:p>
                    <a:p>
                      <a:pPr indent="-148200" lvl="0" marL="111599" marR="0" rtl="0" algn="l">
                        <a:lnSpc>
                          <a:spcPct val="100000"/>
                        </a:lnSpc>
                        <a:spcBef>
                          <a:spcPts val="0"/>
                        </a:spcBef>
                        <a:spcAft>
                          <a:spcPts val="0"/>
                        </a:spcAft>
                        <a:buClr>
                          <a:srgbClr val="000000"/>
                        </a:buClr>
                        <a:buSzPts val="1200"/>
                        <a:buFont typeface="Mada"/>
                        <a:buChar char="•"/>
                      </a:pPr>
                      <a:r>
                        <a:rPr lang="en-GB" sz="1200" u="none" cap="none" strike="noStrike">
                          <a:latin typeface="Mada"/>
                          <a:ea typeface="Mada"/>
                          <a:cs typeface="Mada"/>
                          <a:sym typeface="Mada"/>
                        </a:rPr>
                        <a:t>Dental Erosion</a:t>
                      </a:r>
                      <a:r>
                        <a:rPr lang="en-GB" sz="1200" u="none" cap="none" strike="noStrike">
                          <a:latin typeface="Mada"/>
                          <a:ea typeface="Mada"/>
                          <a:cs typeface="Mada"/>
                          <a:sym typeface="Mada"/>
                        </a:rPr>
                        <a:t> </a:t>
                      </a:r>
                      <a:r>
                        <a:rPr lang="en-GB" sz="1200">
                          <a:solidFill>
                            <a:srgbClr val="6AA84F"/>
                          </a:solidFill>
                          <a:latin typeface="Mada"/>
                          <a:ea typeface="Mada"/>
                          <a:cs typeface="Mada"/>
                          <a:sym typeface="Mada"/>
                        </a:rPr>
                        <a:t>if acids reach Teeth.</a:t>
                      </a:r>
                      <a:endParaRPr sz="1200" u="none" cap="none" strike="noStrike">
                        <a:solidFill>
                          <a:srgbClr val="6AA84F"/>
                        </a:solidFill>
                        <a:latin typeface="Mada"/>
                        <a:ea typeface="Mada"/>
                        <a:cs typeface="Mada"/>
                        <a:sym typeface="Mada"/>
                      </a:endParaRPr>
                    </a:p>
                  </a:txBody>
                  <a:tcPr marT="46800" marB="45725" marR="18000" marL="54000"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vMerge="1"/>
              </a:tr>
            </a:tbl>
          </a:graphicData>
        </a:graphic>
      </p:graphicFrame>
      <p:sp>
        <p:nvSpPr>
          <p:cNvPr id="410" name="Google Shape;410;p54"/>
          <p:cNvSpPr txBox="1"/>
          <p:nvPr/>
        </p:nvSpPr>
        <p:spPr>
          <a:xfrm>
            <a:off x="468600" y="1533375"/>
            <a:ext cx="3740100" cy="8937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Classified into:</a:t>
            </a:r>
            <a:endParaRPr i="0" sz="1300" u="none" cap="none" strike="noStrike">
              <a:solidFill>
                <a:srgbClr val="000000"/>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Classic GERD</a:t>
            </a:r>
            <a:endParaRPr i="0" sz="1300" u="none" cap="none" strike="noStrike">
              <a:solidFill>
                <a:srgbClr val="000000"/>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Extra-esophageal (Atypical GERD)</a:t>
            </a:r>
            <a:endParaRPr i="0" sz="1300" u="none" cap="none" strike="noStrike">
              <a:solidFill>
                <a:srgbClr val="000000"/>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Complicated GERD:</a:t>
            </a:r>
            <a:endParaRPr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11" name="Google Shape;411;p54"/>
          <p:cNvCxnSpPr/>
          <p:nvPr/>
        </p:nvCxnSpPr>
        <p:spPr>
          <a:xfrm>
            <a:off x="849610" y="883077"/>
            <a:ext cx="5979300" cy="0"/>
          </a:xfrm>
          <a:prstGeom prst="straightConnector1">
            <a:avLst/>
          </a:prstGeom>
          <a:noFill/>
          <a:ln cap="flat" cmpd="sng" w="19050">
            <a:solidFill>
              <a:srgbClr val="83C5BE"/>
            </a:solidFill>
            <a:prstDash val="solid"/>
            <a:round/>
            <a:headEnd len="med" w="med" type="oval"/>
            <a:tailEnd len="med" w="med" type="oval"/>
          </a:ln>
        </p:spPr>
      </p:cxnSp>
      <p:grpSp>
        <p:nvGrpSpPr>
          <p:cNvPr id="412" name="Google Shape;412;p54"/>
          <p:cNvGrpSpPr/>
          <p:nvPr/>
        </p:nvGrpSpPr>
        <p:grpSpPr>
          <a:xfrm>
            <a:off x="5582984" y="1536215"/>
            <a:ext cx="448989" cy="470687"/>
            <a:chOff x="3912982" y="3339018"/>
            <a:chExt cx="1307100" cy="1307100"/>
          </a:xfrm>
        </p:grpSpPr>
        <p:sp>
          <p:nvSpPr>
            <p:cNvPr id="413" name="Google Shape;413;p54"/>
            <p:cNvSpPr/>
            <p:nvPr/>
          </p:nvSpPr>
          <p:spPr>
            <a:xfrm>
              <a:off x="3912982" y="3339018"/>
              <a:ext cx="1307100" cy="1307100"/>
            </a:xfrm>
            <a:prstGeom prst="ellipse">
              <a:avLst/>
            </a:prstGeom>
            <a:solidFill>
              <a:srgbClr val="D9D9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414" name="Google Shape;414;p54"/>
            <p:cNvSpPr/>
            <p:nvPr/>
          </p:nvSpPr>
          <p:spPr>
            <a:xfrm>
              <a:off x="4144138" y="3576556"/>
              <a:ext cx="840600" cy="840600"/>
            </a:xfrm>
            <a:prstGeom prst="ellipse">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415" name="Google Shape;415;p54"/>
          <p:cNvSpPr/>
          <p:nvPr/>
        </p:nvSpPr>
        <p:spPr>
          <a:xfrm>
            <a:off x="774661" y="7006244"/>
            <a:ext cx="347981" cy="789208"/>
          </a:xfrm>
          <a:custGeom>
            <a:rect b="b" l="l" r="r" t="t"/>
            <a:pathLst>
              <a:path extrusionOk="0" h="1482080" w="685676">
                <a:moveTo>
                  <a:pt x="10160" y="0"/>
                </a:moveTo>
                <a:lnTo>
                  <a:pt x="675516" y="728980"/>
                </a:lnTo>
                <a:lnTo>
                  <a:pt x="685676" y="1482080"/>
                </a:lnTo>
                <a:lnTo>
                  <a:pt x="0" y="730240"/>
                </a:lnTo>
                <a:cubicBezTo>
                  <a:pt x="6773" y="63493"/>
                  <a:pt x="5927" y="671827"/>
                  <a:pt x="10160" y="0"/>
                </a:cubicBezTo>
                <a:close/>
              </a:path>
            </a:pathLst>
          </a:custGeom>
          <a:solidFill>
            <a:srgbClr val="E2957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416" name="Google Shape;416;p54"/>
          <p:cNvSpPr/>
          <p:nvPr/>
        </p:nvSpPr>
        <p:spPr>
          <a:xfrm>
            <a:off x="773408" y="6829181"/>
            <a:ext cx="1317000" cy="729000"/>
          </a:xfrm>
          <a:prstGeom prst="rightArrow">
            <a:avLst>
              <a:gd fmla="val 50000" name="adj1"/>
              <a:gd fmla="val 50000" name="adj2"/>
            </a:avLst>
          </a:prstGeom>
          <a:solidFill>
            <a:srgbClr val="FFDDD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nvGrpSpPr>
          <p:cNvPr id="417" name="Google Shape;417;p54"/>
          <p:cNvGrpSpPr/>
          <p:nvPr/>
        </p:nvGrpSpPr>
        <p:grpSpPr>
          <a:xfrm rot="10800000">
            <a:off x="4816645" y="1611928"/>
            <a:ext cx="1316995" cy="966670"/>
            <a:chOff x="4045951" y="2348472"/>
            <a:chExt cx="2592000" cy="1814320"/>
          </a:xfrm>
        </p:grpSpPr>
        <p:sp>
          <p:nvSpPr>
            <p:cNvPr id="418" name="Google Shape;418;p54"/>
            <p:cNvSpPr/>
            <p:nvPr/>
          </p:nvSpPr>
          <p:spPr>
            <a:xfrm>
              <a:off x="4045951" y="2680712"/>
              <a:ext cx="685676" cy="1482080"/>
            </a:xfrm>
            <a:custGeom>
              <a:rect b="b" l="l" r="r" t="t"/>
              <a:pathLst>
                <a:path extrusionOk="0" h="1482080" w="685676">
                  <a:moveTo>
                    <a:pt x="10160" y="0"/>
                  </a:moveTo>
                  <a:lnTo>
                    <a:pt x="675516" y="728980"/>
                  </a:lnTo>
                  <a:lnTo>
                    <a:pt x="685676" y="1482080"/>
                  </a:lnTo>
                  <a:lnTo>
                    <a:pt x="0" y="730240"/>
                  </a:lnTo>
                  <a:cubicBezTo>
                    <a:pt x="6773" y="63493"/>
                    <a:pt x="5927" y="671827"/>
                    <a:pt x="10160" y="0"/>
                  </a:cubicBezTo>
                  <a:close/>
                </a:path>
              </a:pathLst>
            </a:custGeom>
            <a:solidFill>
              <a:srgbClr val="006D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sp>
          <p:nvSpPr>
            <p:cNvPr id="419" name="Google Shape;419;p54"/>
            <p:cNvSpPr/>
            <p:nvPr/>
          </p:nvSpPr>
          <p:spPr>
            <a:xfrm>
              <a:off x="4045951" y="2348472"/>
              <a:ext cx="2592000" cy="1368300"/>
            </a:xfrm>
            <a:prstGeom prst="rightArrow">
              <a:avLst>
                <a:gd fmla="val 50000" name="adj1"/>
                <a:gd fmla="val 50000" name="adj2"/>
              </a:avLst>
            </a:prstGeom>
            <a:solidFill>
              <a:srgbClr val="ABE5D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FFFFFF"/>
                </a:solidFill>
                <a:latin typeface="Arial"/>
                <a:ea typeface="Arial"/>
                <a:cs typeface="Arial"/>
                <a:sym typeface="Arial"/>
              </a:endParaRPr>
            </a:p>
          </p:txBody>
        </p:sp>
      </p:grpSp>
      <p:sp>
        <p:nvSpPr>
          <p:cNvPr id="420" name="Google Shape;420;p54"/>
          <p:cNvSpPr/>
          <p:nvPr/>
        </p:nvSpPr>
        <p:spPr>
          <a:xfrm rot="10800000">
            <a:off x="754040" y="8229245"/>
            <a:ext cx="552229" cy="58836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1" name="Google Shape;421;p54"/>
          <p:cNvSpPr txBox="1"/>
          <p:nvPr/>
        </p:nvSpPr>
        <p:spPr>
          <a:xfrm>
            <a:off x="843142" y="8230039"/>
            <a:ext cx="348300" cy="3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FFFFFF"/>
                </a:solidFill>
                <a:latin typeface="Life Savers"/>
                <a:ea typeface="Life Savers"/>
                <a:cs typeface="Life Savers"/>
                <a:sym typeface="Life Savers"/>
              </a:rPr>
              <a:t>1</a:t>
            </a:r>
            <a:endParaRPr b="1" i="0" sz="2800" u="none" cap="none" strike="noStrike">
              <a:solidFill>
                <a:srgbClr val="FFFFFF"/>
              </a:solidFill>
              <a:latin typeface="Life Savers"/>
              <a:ea typeface="Life Savers"/>
              <a:cs typeface="Life Savers"/>
              <a:sym typeface="Life Savers"/>
            </a:endParaRPr>
          </a:p>
        </p:txBody>
      </p:sp>
      <p:sp>
        <p:nvSpPr>
          <p:cNvPr id="422" name="Google Shape;422;p54"/>
          <p:cNvSpPr txBox="1"/>
          <p:nvPr/>
        </p:nvSpPr>
        <p:spPr>
          <a:xfrm>
            <a:off x="1158996" y="8299823"/>
            <a:ext cx="21234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1400" u="none" cap="none" strike="noStrike">
                <a:latin typeface="Lora"/>
                <a:ea typeface="Lora"/>
                <a:cs typeface="Lora"/>
                <a:sym typeface="Lora"/>
              </a:rPr>
              <a:t>Barium swallowing</a:t>
            </a:r>
            <a:endParaRPr b="1" i="0" sz="1400" u="none" cap="none" strike="noStrike">
              <a:latin typeface="Lora"/>
              <a:ea typeface="Lora"/>
              <a:cs typeface="Lora"/>
              <a:sym typeface="Lora"/>
            </a:endParaRPr>
          </a:p>
        </p:txBody>
      </p:sp>
      <p:sp>
        <p:nvSpPr>
          <p:cNvPr id="423" name="Google Shape;423;p54"/>
          <p:cNvSpPr txBox="1"/>
          <p:nvPr/>
        </p:nvSpPr>
        <p:spPr>
          <a:xfrm>
            <a:off x="1899923" y="8760004"/>
            <a:ext cx="1659600" cy="893700"/>
          </a:xfrm>
          <a:prstGeom prst="rect">
            <a:avLst/>
          </a:prstGeom>
          <a:noFill/>
          <a:ln>
            <a:noFill/>
          </a:ln>
        </p:spPr>
        <p:txBody>
          <a:bodyPr anchorCtr="0" anchor="t" bIns="91425" lIns="91425" spcFirstLastPara="1" rIns="91425" wrap="square" tIns="91425">
            <a:noAutofit/>
          </a:bodyPr>
          <a:lstStyle/>
          <a:p>
            <a:pPr indent="-176150" lvl="0" marL="176400" marR="0" rtl="0" algn="l">
              <a:lnSpc>
                <a:spcPct val="100000"/>
              </a:lnSpc>
              <a:spcBef>
                <a:spcPts val="0"/>
              </a:spcBef>
              <a:spcAft>
                <a:spcPts val="0"/>
              </a:spcAft>
              <a:buClr>
                <a:srgbClr val="000000"/>
              </a:buClr>
              <a:buSzPts val="1300"/>
              <a:buFont typeface="Arial"/>
              <a:buChar char="•"/>
            </a:pPr>
            <a:r>
              <a:rPr b="0" i="0" lang="en-GB" sz="1300" u="none" cap="none" strike="noStrike">
                <a:solidFill>
                  <a:schemeClr val="dk1"/>
                </a:solidFill>
                <a:latin typeface="Mada"/>
                <a:ea typeface="Mada"/>
                <a:cs typeface="Mada"/>
                <a:sym typeface="Mada"/>
              </a:rPr>
              <a:t>No strictures</a:t>
            </a:r>
            <a:endParaRPr sz="1300">
              <a:solidFill>
                <a:schemeClr val="dk1"/>
              </a:solidFill>
              <a:latin typeface="Mada"/>
              <a:ea typeface="Mada"/>
              <a:cs typeface="Mada"/>
              <a:sym typeface="Mada"/>
            </a:endParaRPr>
          </a:p>
          <a:p>
            <a:pPr indent="-176150" lvl="0" marL="176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No tumor</a:t>
            </a:r>
            <a:endParaRPr sz="1300">
              <a:solidFill>
                <a:schemeClr val="dk1"/>
              </a:solidFill>
              <a:latin typeface="Mada"/>
              <a:ea typeface="Mada"/>
              <a:cs typeface="Mada"/>
              <a:sym typeface="Mada"/>
            </a:endParaRPr>
          </a:p>
          <a:p>
            <a:pPr indent="-176150" lvl="0" marL="176400" marR="0" rtl="0" algn="l">
              <a:lnSpc>
                <a:spcPct val="100000"/>
              </a:lnSpc>
              <a:spcBef>
                <a:spcPts val="0"/>
              </a:spcBef>
              <a:spcAft>
                <a:spcPts val="0"/>
              </a:spcAft>
              <a:buClr>
                <a:srgbClr val="000000"/>
              </a:buClr>
              <a:buSzPts val="1300"/>
              <a:buFont typeface="Arial"/>
              <a:buChar char="•"/>
            </a:pPr>
            <a:r>
              <a:rPr b="0" i="0" lang="en-GB" sz="1300" u="none" cap="none" strike="noStrike">
                <a:solidFill>
                  <a:schemeClr val="dk1"/>
                </a:solidFill>
                <a:latin typeface="Mada"/>
                <a:ea typeface="Mada"/>
                <a:cs typeface="Mada"/>
                <a:sym typeface="Mada"/>
              </a:rPr>
              <a:t>Small hiatus hernia</a:t>
            </a:r>
            <a:endParaRPr/>
          </a:p>
          <a:p>
            <a:pPr indent="-176150" lvl="0" marL="176400" marR="0" rtl="0" algn="l">
              <a:lnSpc>
                <a:spcPct val="100000"/>
              </a:lnSpc>
              <a:spcBef>
                <a:spcPts val="0"/>
              </a:spcBef>
              <a:spcAft>
                <a:spcPts val="0"/>
              </a:spcAft>
              <a:buClr>
                <a:srgbClr val="000000"/>
              </a:buClr>
              <a:buSzPts val="1300"/>
              <a:buFont typeface="Arial"/>
              <a:buChar char="•"/>
            </a:pPr>
            <a:r>
              <a:rPr b="0" i="0" lang="en-GB" sz="1300" u="none" cap="none" strike="noStrike">
                <a:solidFill>
                  <a:schemeClr val="dk1"/>
                </a:solidFill>
                <a:latin typeface="Mada"/>
                <a:ea typeface="Mada"/>
                <a:cs typeface="Mada"/>
                <a:sym typeface="Mada"/>
              </a:rPr>
              <a:t>Evidence of contrast reflux</a:t>
            </a:r>
            <a:endParaRPr b="0" i="0" sz="1300" u="none" cap="none" strike="noStrike">
              <a:solidFill>
                <a:schemeClr val="dk1"/>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4"/>
          <p:cNvSpPr/>
          <p:nvPr/>
        </p:nvSpPr>
        <p:spPr>
          <a:xfrm rot="10800000">
            <a:off x="3644686" y="7096370"/>
            <a:ext cx="552229" cy="58836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5" name="Google Shape;425;p54"/>
          <p:cNvSpPr txBox="1"/>
          <p:nvPr/>
        </p:nvSpPr>
        <p:spPr>
          <a:xfrm>
            <a:off x="3733788" y="7097165"/>
            <a:ext cx="348300" cy="3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FFFFFF"/>
                </a:solidFill>
                <a:latin typeface="Life Savers"/>
                <a:ea typeface="Life Savers"/>
                <a:cs typeface="Life Savers"/>
                <a:sym typeface="Life Savers"/>
              </a:rPr>
              <a:t>2</a:t>
            </a:r>
            <a:endParaRPr b="1" i="0" sz="2800" u="none" cap="none" strike="noStrike">
              <a:solidFill>
                <a:srgbClr val="FFFFFF"/>
              </a:solidFill>
              <a:latin typeface="Life Savers"/>
              <a:ea typeface="Life Savers"/>
              <a:cs typeface="Life Savers"/>
              <a:sym typeface="Life Savers"/>
            </a:endParaRPr>
          </a:p>
        </p:txBody>
      </p:sp>
      <p:sp>
        <p:nvSpPr>
          <p:cNvPr id="426" name="Google Shape;426;p54"/>
          <p:cNvSpPr txBox="1"/>
          <p:nvPr/>
        </p:nvSpPr>
        <p:spPr>
          <a:xfrm>
            <a:off x="3857842" y="7096374"/>
            <a:ext cx="21234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1400" u="none" cap="none" strike="noStrike">
                <a:latin typeface="Lora"/>
                <a:ea typeface="Lora"/>
                <a:cs typeface="Lora"/>
                <a:sym typeface="Lora"/>
              </a:rPr>
              <a:t>pH monitoring</a:t>
            </a:r>
            <a:endParaRPr b="1" i="0" sz="1400" u="none" cap="none" strike="noStrike">
              <a:latin typeface="Lora"/>
              <a:ea typeface="Lora"/>
              <a:cs typeface="Lora"/>
              <a:sym typeface="Lora"/>
            </a:endParaRPr>
          </a:p>
        </p:txBody>
      </p:sp>
      <p:sp>
        <p:nvSpPr>
          <p:cNvPr id="427" name="Google Shape;427;p54"/>
          <p:cNvSpPr/>
          <p:nvPr/>
        </p:nvSpPr>
        <p:spPr>
          <a:xfrm rot="10800000">
            <a:off x="3642368" y="8495108"/>
            <a:ext cx="552229" cy="58836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28" name="Google Shape;428;p54"/>
          <p:cNvSpPr txBox="1"/>
          <p:nvPr/>
        </p:nvSpPr>
        <p:spPr>
          <a:xfrm>
            <a:off x="3731470" y="8495903"/>
            <a:ext cx="348300" cy="3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FFFFFF"/>
                </a:solidFill>
                <a:latin typeface="Life Savers"/>
                <a:ea typeface="Life Savers"/>
                <a:cs typeface="Life Savers"/>
                <a:sym typeface="Life Savers"/>
              </a:rPr>
              <a:t>3</a:t>
            </a:r>
            <a:endParaRPr b="1" i="0" sz="2800" u="none" cap="none" strike="noStrike">
              <a:solidFill>
                <a:srgbClr val="FFFFFF"/>
              </a:solidFill>
              <a:latin typeface="Life Savers"/>
              <a:ea typeface="Life Savers"/>
              <a:cs typeface="Life Savers"/>
              <a:sym typeface="Life Savers"/>
            </a:endParaRPr>
          </a:p>
        </p:txBody>
      </p:sp>
      <p:sp>
        <p:nvSpPr>
          <p:cNvPr id="429" name="Google Shape;429;p54"/>
          <p:cNvSpPr txBox="1"/>
          <p:nvPr/>
        </p:nvSpPr>
        <p:spPr>
          <a:xfrm>
            <a:off x="4047324" y="8565688"/>
            <a:ext cx="21234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1400" u="none" cap="none" strike="noStrike">
                <a:latin typeface="Lora"/>
                <a:ea typeface="Lora"/>
                <a:cs typeface="Lora"/>
                <a:sym typeface="Lora"/>
              </a:rPr>
              <a:t>Endoscopy &amp; Biopsy</a:t>
            </a:r>
            <a:endParaRPr b="1" i="0" sz="1400" u="none" cap="none" strike="noStrike">
              <a:latin typeface="Lora"/>
              <a:ea typeface="Lora"/>
              <a:cs typeface="Lora"/>
              <a:sym typeface="Lora"/>
            </a:endParaRPr>
          </a:p>
        </p:txBody>
      </p:sp>
      <p:sp>
        <p:nvSpPr>
          <p:cNvPr id="430" name="Google Shape;430;p54"/>
          <p:cNvSpPr/>
          <p:nvPr/>
        </p:nvSpPr>
        <p:spPr>
          <a:xfrm rot="10800000">
            <a:off x="3642368" y="9437283"/>
            <a:ext cx="552229" cy="588361"/>
          </a:xfrm>
          <a:custGeom>
            <a:rect b="b" l="l" r="r" t="t"/>
            <a:pathLst>
              <a:path extrusionOk="0" h="22743" w="1491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31" name="Google Shape;431;p54"/>
          <p:cNvSpPr txBox="1"/>
          <p:nvPr/>
        </p:nvSpPr>
        <p:spPr>
          <a:xfrm>
            <a:off x="3731470" y="9438078"/>
            <a:ext cx="348300" cy="358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GB" sz="2800">
                <a:solidFill>
                  <a:srgbClr val="FFFFFF"/>
                </a:solidFill>
                <a:latin typeface="Life Savers"/>
                <a:ea typeface="Life Savers"/>
                <a:cs typeface="Life Savers"/>
                <a:sym typeface="Life Savers"/>
              </a:rPr>
              <a:t>4</a:t>
            </a:r>
            <a:endParaRPr b="1" i="0" sz="2800" u="none" cap="none" strike="noStrike">
              <a:solidFill>
                <a:srgbClr val="FFFFFF"/>
              </a:solidFill>
              <a:latin typeface="Life Savers"/>
              <a:ea typeface="Life Savers"/>
              <a:cs typeface="Life Savers"/>
              <a:sym typeface="Life Savers"/>
            </a:endParaRPr>
          </a:p>
        </p:txBody>
      </p:sp>
      <p:sp>
        <p:nvSpPr>
          <p:cNvPr id="432" name="Google Shape;432;p54"/>
          <p:cNvSpPr txBox="1"/>
          <p:nvPr/>
        </p:nvSpPr>
        <p:spPr>
          <a:xfrm>
            <a:off x="4067211" y="9507875"/>
            <a:ext cx="24420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lang="en-GB">
                <a:latin typeface="Lora"/>
                <a:ea typeface="Lora"/>
                <a:cs typeface="Lora"/>
                <a:sym typeface="Lora"/>
              </a:rPr>
              <a:t>Esophageal manometry</a:t>
            </a:r>
            <a:endParaRPr b="1" i="0" sz="1400" u="none" cap="none" strike="noStrike">
              <a:latin typeface="Lora"/>
              <a:ea typeface="Lora"/>
              <a:cs typeface="Lora"/>
              <a:sym typeface="Lora"/>
            </a:endParaRPr>
          </a:p>
        </p:txBody>
      </p:sp>
      <p:sp>
        <p:nvSpPr>
          <p:cNvPr id="433" name="Google Shape;433;p54"/>
          <p:cNvSpPr txBox="1"/>
          <p:nvPr/>
        </p:nvSpPr>
        <p:spPr>
          <a:xfrm>
            <a:off x="4201250" y="7399328"/>
            <a:ext cx="3000000" cy="470700"/>
          </a:xfrm>
          <a:prstGeom prst="rect">
            <a:avLst/>
          </a:prstGeom>
          <a:noFill/>
          <a:ln>
            <a:noFill/>
          </a:ln>
        </p:spPr>
        <p:txBody>
          <a:bodyPr anchorCtr="0" anchor="t" bIns="91425" lIns="91425" spcFirstLastPara="1" rIns="91425" wrap="square" tIns="91425">
            <a:noAutofit/>
          </a:bodyPr>
          <a:lstStyle/>
          <a:p>
            <a:pPr indent="-279400" lvl="0" marL="28575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An old method is to insert a probe in the nose till it reaches the esophagus where the pH is measured for 48 hrs. </a:t>
            </a:r>
            <a:endParaRPr sz="1200">
              <a:solidFill>
                <a:srgbClr val="6AA84F"/>
              </a:solidFill>
              <a:latin typeface="Mada"/>
              <a:ea typeface="Mada"/>
              <a:cs typeface="Mada"/>
              <a:sym typeface="Mada"/>
            </a:endParaRPr>
          </a:p>
          <a:p>
            <a:pPr indent="-279400" lvl="0" marL="28575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 newer method is</a:t>
            </a:r>
            <a:r>
              <a:rPr lang="en-GB" sz="1200">
                <a:solidFill>
                  <a:srgbClr val="6AA84F"/>
                </a:solidFill>
                <a:latin typeface="Mada"/>
                <a:ea typeface="Mada"/>
                <a:cs typeface="Mada"/>
                <a:sym typeface="Mada"/>
              </a:rPr>
              <a:t> the </a:t>
            </a:r>
            <a:r>
              <a:rPr lang="en-GB" sz="1200">
                <a:solidFill>
                  <a:srgbClr val="6AA84F"/>
                </a:solidFill>
                <a:latin typeface="Mada"/>
                <a:ea typeface="Mada"/>
                <a:cs typeface="Mada"/>
                <a:sym typeface="Mada"/>
              </a:rPr>
              <a:t>'Bravo Capsule' which measures</a:t>
            </a:r>
            <a:r>
              <a:rPr lang="en-GB" sz="1200">
                <a:solidFill>
                  <a:srgbClr val="6AA84F"/>
                </a:solidFill>
                <a:latin typeface="Mada"/>
                <a:ea typeface="Mada"/>
                <a:cs typeface="Mada"/>
                <a:sym typeface="Mada"/>
              </a:rPr>
              <a:t> </a:t>
            </a:r>
            <a:r>
              <a:rPr lang="en-GB" sz="1200">
                <a:solidFill>
                  <a:srgbClr val="6AA84F"/>
                </a:solidFill>
                <a:latin typeface="Mada"/>
                <a:ea typeface="Mada"/>
                <a:cs typeface="Mada"/>
                <a:sym typeface="Mada"/>
              </a:rPr>
              <a:t>wirelessly.</a:t>
            </a:r>
            <a:endParaRPr sz="1200">
              <a:solidFill>
                <a:srgbClr val="6AA84F"/>
              </a:solidFill>
              <a:latin typeface="Mada"/>
              <a:ea typeface="Mada"/>
              <a:cs typeface="Mada"/>
              <a:sym typeface="Mada"/>
            </a:endParaRPr>
          </a:p>
        </p:txBody>
      </p:sp>
      <p:sp>
        <p:nvSpPr>
          <p:cNvPr id="434" name="Google Shape;434;p54"/>
          <p:cNvSpPr txBox="1"/>
          <p:nvPr/>
        </p:nvSpPr>
        <p:spPr>
          <a:xfrm>
            <a:off x="4287589" y="8863445"/>
            <a:ext cx="3000000" cy="588300"/>
          </a:xfrm>
          <a:prstGeom prst="rect">
            <a:avLst/>
          </a:prstGeom>
          <a:noFill/>
          <a:ln>
            <a:noFill/>
          </a:ln>
        </p:spPr>
        <p:txBody>
          <a:bodyPr anchorCtr="0" anchor="t" bIns="91425" lIns="91425" spcFirstLastPara="1" rIns="91425" wrap="square" tIns="91425">
            <a:noAutofit/>
          </a:bodyPr>
          <a:lstStyle/>
          <a:p>
            <a:pPr indent="-279400" lvl="0" marL="285750" rtl="0" algn="l">
              <a:spcBef>
                <a:spcPts val="0"/>
              </a:spcBef>
              <a:spcAft>
                <a:spcPts val="0"/>
              </a:spcAft>
              <a:buClr>
                <a:srgbClr val="6AA84F"/>
              </a:buClr>
              <a:buSzPts val="1200"/>
              <a:buChar char="•"/>
            </a:pPr>
            <a:r>
              <a:rPr lang="en-GB" sz="1200">
                <a:solidFill>
                  <a:srgbClr val="6AA84F"/>
                </a:solidFill>
                <a:latin typeface="Mada"/>
                <a:ea typeface="Mada"/>
                <a:cs typeface="Mada"/>
                <a:sym typeface="Mada"/>
              </a:rPr>
              <a:t>To detect malignancy</a:t>
            </a:r>
            <a:endParaRPr sz="1200">
              <a:solidFill>
                <a:srgbClr val="6AA84F"/>
              </a:solidFill>
            </a:endParaRPr>
          </a:p>
        </p:txBody>
      </p:sp>
      <p:sp>
        <p:nvSpPr>
          <p:cNvPr id="435" name="Google Shape;435;p54"/>
          <p:cNvSpPr txBox="1"/>
          <p:nvPr/>
        </p:nvSpPr>
        <p:spPr>
          <a:xfrm>
            <a:off x="4298175" y="9805807"/>
            <a:ext cx="2866200" cy="588300"/>
          </a:xfrm>
          <a:prstGeom prst="rect">
            <a:avLst/>
          </a:prstGeom>
          <a:noFill/>
          <a:ln>
            <a:noFill/>
          </a:ln>
        </p:spPr>
        <p:txBody>
          <a:bodyPr anchorCtr="0" anchor="t" bIns="91425" lIns="91425" spcFirstLastPara="1" rIns="91425" wrap="square" tIns="91425">
            <a:noAutofit/>
          </a:bodyPr>
          <a:lstStyle/>
          <a:p>
            <a:pPr indent="-279400" lvl="0" marL="285750" rtl="0" algn="l">
              <a:spcBef>
                <a:spcPts val="0"/>
              </a:spcBef>
              <a:spcAft>
                <a:spcPts val="0"/>
              </a:spcAft>
              <a:buClr>
                <a:srgbClr val="6AA84F"/>
              </a:buClr>
              <a:buSzPts val="1200"/>
              <a:buChar char="•"/>
            </a:pPr>
            <a:r>
              <a:rPr lang="en-GB" sz="1200">
                <a:solidFill>
                  <a:srgbClr val="6AA84F"/>
                </a:solidFill>
                <a:highlight>
                  <a:srgbClr val="FFFFFF"/>
                </a:highlight>
                <a:latin typeface="Mada"/>
                <a:ea typeface="Mada"/>
                <a:cs typeface="Mada"/>
                <a:sym typeface="Mada"/>
              </a:rPr>
              <a:t>U</a:t>
            </a:r>
            <a:r>
              <a:rPr lang="en-GB" sz="1200">
                <a:solidFill>
                  <a:srgbClr val="6AA84F"/>
                </a:solidFill>
                <a:highlight>
                  <a:srgbClr val="FFFFFF"/>
                </a:highlight>
                <a:latin typeface="Mada"/>
                <a:ea typeface="Mada"/>
                <a:cs typeface="Mada"/>
                <a:sym typeface="Mada"/>
              </a:rPr>
              <a:t>sed to measure the motility of the esophagus</a:t>
            </a:r>
            <a:r>
              <a:rPr lang="en-GB" sz="1200">
                <a:solidFill>
                  <a:srgbClr val="6AA84F"/>
                </a:solidFill>
                <a:latin typeface="Mada"/>
                <a:ea typeface="Mada"/>
                <a:cs typeface="Mada"/>
                <a:sym typeface="Mada"/>
              </a:rPr>
              <a:t>. Useful in planning for surgery</a:t>
            </a:r>
            <a:endParaRPr sz="1200">
              <a:solidFill>
                <a:srgbClr val="6AA84F"/>
              </a:solidFill>
              <a:latin typeface="Mada"/>
              <a:ea typeface="Mada"/>
              <a:cs typeface="Mada"/>
              <a:sym typeface="Mada"/>
            </a:endParaRPr>
          </a:p>
        </p:txBody>
      </p:sp>
      <p:grpSp>
        <p:nvGrpSpPr>
          <p:cNvPr id="436" name="Google Shape;436;p54"/>
          <p:cNvGrpSpPr/>
          <p:nvPr/>
        </p:nvGrpSpPr>
        <p:grpSpPr>
          <a:xfrm>
            <a:off x="323344" y="1113590"/>
            <a:ext cx="467181" cy="476434"/>
            <a:chOff x="2410712" y="2415450"/>
            <a:chExt cx="312600" cy="312600"/>
          </a:xfrm>
        </p:grpSpPr>
        <p:sp>
          <p:nvSpPr>
            <p:cNvPr id="437" name="Google Shape;437;p5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54"/>
          <p:cNvSpPr txBox="1"/>
          <p:nvPr/>
        </p:nvSpPr>
        <p:spPr>
          <a:xfrm>
            <a:off x="780625" y="11402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rPr b="1" lang="en-GB" sz="1800">
                <a:solidFill>
                  <a:srgbClr val="006D77"/>
                </a:solidFill>
                <a:highlight>
                  <a:srgbClr val="EDF9F9"/>
                </a:highlight>
                <a:latin typeface="Lora"/>
                <a:ea typeface="Lora"/>
                <a:cs typeface="Lora"/>
                <a:sym typeface="Lora"/>
              </a:rPr>
              <a:t>Clinical Presentation</a:t>
            </a:r>
            <a:endParaRPr b="1" sz="1800">
              <a:solidFill>
                <a:srgbClr val="006D77"/>
              </a:solidFill>
              <a:highlight>
                <a:srgbClr val="EDF9F9"/>
              </a:highlight>
              <a:latin typeface="Lora"/>
              <a:ea typeface="Lora"/>
              <a:cs typeface="Lora"/>
              <a:sym typeface="Lora"/>
            </a:endParaRPr>
          </a:p>
        </p:txBody>
      </p:sp>
      <p:sp>
        <p:nvSpPr>
          <p:cNvPr id="440" name="Google Shape;440;p54"/>
          <p:cNvSpPr txBox="1"/>
          <p:nvPr/>
        </p:nvSpPr>
        <p:spPr>
          <a:xfrm>
            <a:off x="1298598" y="7609418"/>
            <a:ext cx="3100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Diagnostic tests:</a:t>
            </a:r>
            <a:endParaRPr b="1" i="0" sz="1800" u="none" cap="none" strike="noStrike">
              <a:solidFill>
                <a:srgbClr val="006D77"/>
              </a:solidFill>
              <a:highlight>
                <a:srgbClr val="EDF9F9"/>
              </a:highlight>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5"/>
          <p:cNvSpPr/>
          <p:nvPr/>
        </p:nvSpPr>
        <p:spPr>
          <a:xfrm rot="10800000">
            <a:off x="75" y="-9513"/>
            <a:ext cx="75888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46" name="Google Shape;446;p55"/>
          <p:cNvCxnSpPr/>
          <p:nvPr/>
        </p:nvCxnSpPr>
        <p:spPr>
          <a:xfrm>
            <a:off x="2326625" y="830000"/>
            <a:ext cx="2943000" cy="0"/>
          </a:xfrm>
          <a:prstGeom prst="straightConnector1">
            <a:avLst/>
          </a:prstGeom>
          <a:noFill/>
          <a:ln cap="flat" cmpd="sng" w="19050">
            <a:solidFill>
              <a:srgbClr val="83C5BE"/>
            </a:solidFill>
            <a:prstDash val="solid"/>
            <a:round/>
            <a:headEnd len="med" w="med" type="oval"/>
            <a:tailEnd len="med" w="med" type="oval"/>
          </a:ln>
        </p:spPr>
      </p:cxnSp>
      <p:sp>
        <p:nvSpPr>
          <p:cNvPr id="447" name="Google Shape;447;p55"/>
          <p:cNvSpPr txBox="1"/>
          <p:nvPr/>
        </p:nvSpPr>
        <p:spPr>
          <a:xfrm>
            <a:off x="155163" y="374004"/>
            <a:ext cx="72786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Treatment Of GERD</a:t>
            </a:r>
            <a:endParaRPr b="1" i="0" sz="2200" u="none" cap="none" strike="noStrike">
              <a:solidFill>
                <a:srgbClr val="006D77"/>
              </a:solidFill>
              <a:latin typeface="Lora"/>
              <a:ea typeface="Lora"/>
              <a:cs typeface="Lora"/>
              <a:sym typeface="Lora"/>
            </a:endParaRPr>
          </a:p>
        </p:txBody>
      </p:sp>
      <p:sp>
        <p:nvSpPr>
          <p:cNvPr id="448" name="Google Shape;448;p55"/>
          <p:cNvSpPr/>
          <p:nvPr/>
        </p:nvSpPr>
        <p:spPr>
          <a:xfrm>
            <a:off x="569926" y="982164"/>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55"/>
          <p:cNvSpPr txBox="1"/>
          <p:nvPr/>
        </p:nvSpPr>
        <p:spPr>
          <a:xfrm>
            <a:off x="644025" y="1043379"/>
            <a:ext cx="473100" cy="45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1D2542"/>
                </a:solidFill>
                <a:latin typeface="Life Savers"/>
                <a:ea typeface="Life Savers"/>
                <a:cs typeface="Life Savers"/>
                <a:sym typeface="Life Savers"/>
              </a:rPr>
              <a:t>1</a:t>
            </a:r>
            <a:endParaRPr b="1" i="0" sz="2000" u="none" cap="none" strike="noStrike">
              <a:solidFill>
                <a:srgbClr val="1D2542"/>
              </a:solidFill>
              <a:latin typeface="Life Savers"/>
              <a:ea typeface="Life Savers"/>
              <a:cs typeface="Life Savers"/>
              <a:sym typeface="Life Savers"/>
            </a:endParaRPr>
          </a:p>
        </p:txBody>
      </p:sp>
      <p:sp>
        <p:nvSpPr>
          <p:cNvPr id="450" name="Google Shape;450;p55"/>
          <p:cNvSpPr txBox="1"/>
          <p:nvPr/>
        </p:nvSpPr>
        <p:spPr>
          <a:xfrm>
            <a:off x="1212390" y="1020573"/>
            <a:ext cx="3100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Lifestyle modification :</a:t>
            </a:r>
            <a:endParaRPr b="1" i="0" sz="1800" u="none" cap="none" strike="noStrike">
              <a:solidFill>
                <a:srgbClr val="006D77"/>
              </a:solidFill>
              <a:highlight>
                <a:srgbClr val="EDF9F9"/>
              </a:highlight>
              <a:latin typeface="Lora"/>
              <a:ea typeface="Lora"/>
              <a:cs typeface="Lora"/>
              <a:sym typeface="Lora"/>
            </a:endParaRPr>
          </a:p>
        </p:txBody>
      </p:sp>
      <p:sp>
        <p:nvSpPr>
          <p:cNvPr id="451" name="Google Shape;451;p55"/>
          <p:cNvSpPr/>
          <p:nvPr/>
        </p:nvSpPr>
        <p:spPr>
          <a:xfrm>
            <a:off x="644024" y="1598600"/>
            <a:ext cx="6156900" cy="1692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Elevate head of bed 4-6 inches.</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Avoid eating within 2-3 hours of bedtime.</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Lose weight if overweight.</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Stop smoking.</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Modify diet: </a:t>
            </a:r>
            <a:endParaRPr i="0" sz="1200" u="none" cap="none" strike="noStrike">
              <a:solidFill>
                <a:srgbClr val="000000"/>
              </a:solidFill>
              <a:latin typeface="Mada"/>
              <a:ea typeface="Mada"/>
              <a:cs typeface="Mada"/>
              <a:sym typeface="Mada"/>
            </a:endParaRPr>
          </a:p>
          <a:p>
            <a:pPr indent="-304800" lvl="1" marL="9144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Eat more frequent but smaller meals.</a:t>
            </a:r>
            <a:endParaRPr i="0" sz="1200" u="none" cap="none" strike="noStrike">
              <a:solidFill>
                <a:srgbClr val="000000"/>
              </a:solidFill>
              <a:latin typeface="Mada"/>
              <a:ea typeface="Mada"/>
              <a:cs typeface="Mada"/>
              <a:sym typeface="Mada"/>
            </a:endParaRPr>
          </a:p>
          <a:p>
            <a:pPr indent="-304800" lvl="1" marL="9144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Avoid fatty/fried food, peppermint, chocolate, alcohol, carbonated beverages, coffee &amp; tea.</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chemeClr val="dk1"/>
              </a:buClr>
              <a:buSzPts val="1200"/>
              <a:buFont typeface="Mada"/>
              <a:buChar char="●"/>
            </a:pPr>
            <a:r>
              <a:rPr i="0" lang="en-GB" sz="1200" u="none" cap="none" strike="noStrike">
                <a:solidFill>
                  <a:schemeClr val="dk1"/>
                </a:solidFill>
                <a:latin typeface="Mada"/>
                <a:ea typeface="Mada"/>
                <a:cs typeface="Mada"/>
                <a:sym typeface="Mada"/>
              </a:rPr>
              <a:t>OTC (over-the-counter) medications prn (as needed).</a:t>
            </a:r>
            <a:endParaRPr i="0" sz="1200" u="none" cap="none" strike="noStrike">
              <a:solidFill>
                <a:srgbClr val="000000"/>
              </a:solidFill>
              <a:latin typeface="Mada"/>
              <a:ea typeface="Mada"/>
              <a:cs typeface="Mada"/>
              <a:sym typeface="Mada"/>
            </a:endParaRPr>
          </a:p>
        </p:txBody>
      </p:sp>
      <p:sp>
        <p:nvSpPr>
          <p:cNvPr id="452" name="Google Shape;452;p55"/>
          <p:cNvSpPr/>
          <p:nvPr/>
        </p:nvSpPr>
        <p:spPr>
          <a:xfrm>
            <a:off x="569926" y="341137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55"/>
          <p:cNvSpPr txBox="1"/>
          <p:nvPr/>
        </p:nvSpPr>
        <p:spPr>
          <a:xfrm>
            <a:off x="644013" y="3469262"/>
            <a:ext cx="473100" cy="45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1D2542"/>
                </a:solidFill>
                <a:latin typeface="Life Savers"/>
                <a:ea typeface="Life Savers"/>
                <a:cs typeface="Life Savers"/>
                <a:sym typeface="Life Savers"/>
              </a:rPr>
              <a:t>2</a:t>
            </a:r>
            <a:endParaRPr b="1" i="0" sz="2000" u="none" cap="none" strike="noStrike">
              <a:solidFill>
                <a:srgbClr val="1D2542"/>
              </a:solidFill>
              <a:latin typeface="Life Savers"/>
              <a:ea typeface="Life Savers"/>
              <a:cs typeface="Life Savers"/>
              <a:sym typeface="Life Savers"/>
            </a:endParaRPr>
          </a:p>
        </p:txBody>
      </p:sp>
      <p:sp>
        <p:nvSpPr>
          <p:cNvPr id="454" name="Google Shape;454;p55"/>
          <p:cNvSpPr txBox="1"/>
          <p:nvPr/>
        </p:nvSpPr>
        <p:spPr>
          <a:xfrm>
            <a:off x="1247064" y="3485968"/>
            <a:ext cx="31002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Acid suppression therapy</a:t>
            </a:r>
            <a:endParaRPr b="1" i="0" sz="1800" u="none" cap="none" strike="noStrike">
              <a:solidFill>
                <a:srgbClr val="006D77"/>
              </a:solidFill>
              <a:highlight>
                <a:srgbClr val="EDF9F9"/>
              </a:highlight>
              <a:latin typeface="Lora"/>
              <a:ea typeface="Lora"/>
              <a:cs typeface="Lora"/>
              <a:sym typeface="Lora"/>
            </a:endParaRPr>
          </a:p>
        </p:txBody>
      </p:sp>
      <p:graphicFrame>
        <p:nvGraphicFramePr>
          <p:cNvPr id="455" name="Google Shape;455;p55"/>
          <p:cNvGraphicFramePr/>
          <p:nvPr/>
        </p:nvGraphicFramePr>
        <p:xfrm>
          <a:off x="880553" y="4097310"/>
          <a:ext cx="3000000" cy="3000000"/>
        </p:xfrm>
        <a:graphic>
          <a:graphicData uri="http://schemas.openxmlformats.org/drawingml/2006/table">
            <a:tbl>
              <a:tblPr>
                <a:noFill/>
                <a:tableStyleId>{71A6FECB-1F6A-4B65-ABE6-63B6E0C21076}</a:tableStyleId>
              </a:tblPr>
              <a:tblGrid>
                <a:gridCol w="2819275"/>
                <a:gridCol w="2971675"/>
              </a:tblGrid>
              <a:tr h="276500">
                <a:tc>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E29578"/>
                          </a:solidFill>
                          <a:latin typeface="Mada"/>
                          <a:ea typeface="Mada"/>
                          <a:cs typeface="Mada"/>
                          <a:sym typeface="Mada"/>
                        </a:rPr>
                        <a:t>H2 Receptor Antagonists (H2RAs)</a:t>
                      </a:r>
                      <a:endParaRPr b="1" sz="1400" u="none" cap="none" strike="noStrike">
                        <a:solidFill>
                          <a:srgbClr val="E29578"/>
                        </a:solidFill>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GB" sz="1400" u="none" cap="none" strike="noStrike">
                          <a:solidFill>
                            <a:srgbClr val="E29578"/>
                          </a:solidFill>
                          <a:latin typeface="Mada"/>
                          <a:ea typeface="Mada"/>
                          <a:cs typeface="Mada"/>
                          <a:sym typeface="Mada"/>
                        </a:rPr>
                        <a:t>Proton Pump Inhibitors (PPIs) “more effective”</a:t>
                      </a:r>
                      <a:endParaRPr b="1" sz="1400" u="none" cap="none" strike="noStrike">
                        <a:solidFill>
                          <a:srgbClr val="E29578"/>
                        </a:solidFill>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ADDD2"/>
                    </a:solidFill>
                  </a:tcPr>
                </a:tc>
              </a:tr>
              <a:tr h="75925">
                <a:tc rowSpan="2">
                  <a:txBody>
                    <a:bodyPr/>
                    <a:lstStyle/>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-Cimetidine (Tagamet).</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-Ranitidine (Zantac).</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-Famotidine (Pepcid).</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-Nizatidine (Axid)</a:t>
                      </a:r>
                      <a:endParaRPr sz="12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-Omeprazole (Prilosec).</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-Lansoprazole (Prevacid).</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-Rabeprazole (Aciphex).</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-Pantoprazole (Protonix).</a:t>
                      </a:r>
                      <a:endParaRPr sz="1200" u="none" cap="none" strike="noStrike">
                        <a:latin typeface="Mada"/>
                        <a:ea typeface="Mada"/>
                        <a:cs typeface="Mada"/>
                        <a:sym typeface="Mada"/>
                      </a:endParaRPr>
                    </a:p>
                    <a:p>
                      <a:pPr indent="0" lvl="0" marL="0" marR="0" rtl="0" algn="ctr">
                        <a:lnSpc>
                          <a:spcPct val="100000"/>
                        </a:lnSpc>
                        <a:spcBef>
                          <a:spcPts val="0"/>
                        </a:spcBef>
                        <a:spcAft>
                          <a:spcPts val="0"/>
                        </a:spcAft>
                        <a:buClr>
                          <a:srgbClr val="000000"/>
                        </a:buClr>
                        <a:buSzPts val="1100"/>
                        <a:buFont typeface="Arial"/>
                        <a:buNone/>
                      </a:pPr>
                      <a:r>
                        <a:rPr lang="en-GB" sz="1200" u="none" cap="none" strike="noStrike">
                          <a:latin typeface="Mada"/>
                          <a:ea typeface="Mada"/>
                          <a:cs typeface="Mada"/>
                          <a:sym typeface="Mada"/>
                        </a:rPr>
                        <a:t>-Esomeprazole (Nexium )</a:t>
                      </a:r>
                      <a:endParaRPr sz="1200" u="none" cap="none" strike="noStrike">
                        <a:latin typeface="Mada"/>
                        <a:ea typeface="Mada"/>
                        <a:cs typeface="Mada"/>
                        <a:sym typeface="Mada"/>
                      </a:endParaRPr>
                    </a:p>
                  </a:txBody>
                  <a:tcPr marT="45725" marB="45725" marR="45725" marL="45725" anchor="ctr">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587600">
                <a:tc vMerge="1"/>
                <a:tc vMerge="1"/>
              </a:tr>
            </a:tbl>
          </a:graphicData>
        </a:graphic>
      </p:graphicFrame>
      <p:sp>
        <p:nvSpPr>
          <p:cNvPr id="456" name="Google Shape;456;p55"/>
          <p:cNvSpPr/>
          <p:nvPr/>
        </p:nvSpPr>
        <p:spPr>
          <a:xfrm>
            <a:off x="569926" y="5721790"/>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5"/>
          <p:cNvSpPr txBox="1"/>
          <p:nvPr/>
        </p:nvSpPr>
        <p:spPr>
          <a:xfrm>
            <a:off x="644002" y="5775579"/>
            <a:ext cx="473100" cy="45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1D2542"/>
                </a:solidFill>
                <a:latin typeface="Life Savers"/>
                <a:ea typeface="Life Savers"/>
                <a:cs typeface="Life Savers"/>
                <a:sym typeface="Life Savers"/>
              </a:rPr>
              <a:t>3</a:t>
            </a:r>
            <a:endParaRPr b="1" i="0" sz="2000" u="none" cap="none" strike="noStrike">
              <a:solidFill>
                <a:srgbClr val="1D2542"/>
              </a:solidFill>
              <a:latin typeface="Life Savers"/>
              <a:ea typeface="Life Savers"/>
              <a:cs typeface="Life Savers"/>
              <a:sym typeface="Life Savers"/>
            </a:endParaRPr>
          </a:p>
        </p:txBody>
      </p:sp>
      <p:sp>
        <p:nvSpPr>
          <p:cNvPr id="458" name="Google Shape;458;p55"/>
          <p:cNvSpPr txBox="1"/>
          <p:nvPr/>
        </p:nvSpPr>
        <p:spPr>
          <a:xfrm>
            <a:off x="1265258" y="5775579"/>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Anti-Reflux</a:t>
            </a:r>
            <a:r>
              <a:rPr b="1" i="0" lang="en-GB" sz="1800" u="none" cap="none" strike="noStrike">
                <a:solidFill>
                  <a:srgbClr val="006D77"/>
                </a:solidFill>
                <a:highlight>
                  <a:srgbClr val="EDF9F9"/>
                </a:highlight>
                <a:latin typeface="Lora"/>
                <a:ea typeface="Lora"/>
                <a:cs typeface="Lora"/>
                <a:sym typeface="Lora"/>
              </a:rPr>
              <a:t> Surgery</a:t>
            </a:r>
            <a:endParaRPr b="1" i="0" sz="1800" u="none" cap="none" strike="noStrike">
              <a:solidFill>
                <a:srgbClr val="006D77"/>
              </a:solidFill>
              <a:highlight>
                <a:srgbClr val="EDF9F9"/>
              </a:highlight>
              <a:latin typeface="Lora"/>
              <a:ea typeface="Lora"/>
              <a:cs typeface="Lora"/>
              <a:sym typeface="Lora"/>
            </a:endParaRPr>
          </a:p>
        </p:txBody>
      </p:sp>
      <p:sp>
        <p:nvSpPr>
          <p:cNvPr id="459" name="Google Shape;459;p55"/>
          <p:cNvSpPr txBox="1"/>
          <p:nvPr/>
        </p:nvSpPr>
        <p:spPr>
          <a:xfrm>
            <a:off x="764290" y="6279201"/>
            <a:ext cx="6391800" cy="14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i="0" lang="en-GB" sz="1200" u="none" cap="none" strike="noStrike">
                <a:solidFill>
                  <a:srgbClr val="000000"/>
                </a:solidFill>
                <a:latin typeface="Mada"/>
                <a:ea typeface="Mada"/>
                <a:cs typeface="Mada"/>
                <a:sym typeface="Mada"/>
              </a:rPr>
              <a:t>Indicated in case of :</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Failed medical therapy.</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Patient desire.</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Complications of GERD (e.g. Barrett's esophagus; grade III or IV esophagitis).</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Medical complications attributable to large hiatal hernia (e.g. bleeding, dysphagia).</a:t>
            </a:r>
            <a:endParaRPr i="0" sz="1200" u="none" cap="none" strike="noStrike">
              <a:solidFill>
                <a:srgbClr val="000000"/>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Atypical symptoms (asthma, hoarseness, cough, chest pain, aspiration) and reflux documented on 24-hour pH monitoring.</a:t>
            </a:r>
            <a:endParaRPr i="0" sz="12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5"/>
          <p:cNvSpPr/>
          <p:nvPr/>
        </p:nvSpPr>
        <p:spPr>
          <a:xfrm>
            <a:off x="565262" y="7720877"/>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5"/>
          <p:cNvSpPr txBox="1"/>
          <p:nvPr/>
        </p:nvSpPr>
        <p:spPr>
          <a:xfrm>
            <a:off x="639360" y="7782091"/>
            <a:ext cx="473100" cy="45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1D2542"/>
                </a:solidFill>
                <a:latin typeface="Life Savers"/>
                <a:ea typeface="Life Savers"/>
                <a:cs typeface="Life Savers"/>
                <a:sym typeface="Life Savers"/>
              </a:rPr>
              <a:t>4</a:t>
            </a:r>
            <a:endParaRPr b="1" i="0" sz="2000" u="none" cap="none" strike="noStrike">
              <a:solidFill>
                <a:srgbClr val="1D2542"/>
              </a:solidFill>
              <a:latin typeface="Life Savers"/>
              <a:ea typeface="Life Savers"/>
              <a:cs typeface="Life Savers"/>
              <a:sym typeface="Life Savers"/>
            </a:endParaRPr>
          </a:p>
        </p:txBody>
      </p:sp>
      <p:sp>
        <p:nvSpPr>
          <p:cNvPr id="462" name="Google Shape;462;p55"/>
          <p:cNvSpPr txBox="1"/>
          <p:nvPr/>
        </p:nvSpPr>
        <p:spPr>
          <a:xfrm>
            <a:off x="1265258" y="7800261"/>
            <a:ext cx="41721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Endoscopic GERD Therapy</a:t>
            </a:r>
            <a:endParaRPr b="1" i="0" sz="1800" u="none" cap="none" strike="noStrike">
              <a:solidFill>
                <a:srgbClr val="006D77"/>
              </a:solidFill>
              <a:highlight>
                <a:srgbClr val="EDF9F9"/>
              </a:highlight>
              <a:latin typeface="Lora"/>
              <a:ea typeface="Lora"/>
              <a:cs typeface="Lora"/>
              <a:sym typeface="Lora"/>
            </a:endParaRPr>
          </a:p>
        </p:txBody>
      </p:sp>
      <p:sp>
        <p:nvSpPr>
          <p:cNvPr id="463" name="Google Shape;463;p55"/>
          <p:cNvSpPr/>
          <p:nvPr/>
        </p:nvSpPr>
        <p:spPr>
          <a:xfrm>
            <a:off x="639350" y="8332450"/>
            <a:ext cx="6391800" cy="1602000"/>
          </a:xfrm>
          <a:prstGeom prst="rect">
            <a:avLst/>
          </a:prstGeom>
          <a:noFill/>
          <a:ln>
            <a:noFill/>
          </a:ln>
        </p:spPr>
        <p:txBody>
          <a:bodyPr anchorCtr="0" anchor="t" bIns="45700" lIns="91425" spcFirstLastPara="1" rIns="91425" wrap="square" tIns="45700">
            <a:noAutofit/>
          </a:bodyPr>
          <a:lstStyle/>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Stretta procedure</a:t>
            </a:r>
            <a:endParaRPr sz="1300">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Radiofrequency heating of GE junction.</a:t>
            </a:r>
            <a:endParaRPr sz="1300">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Endoscopic plication TIF.</a:t>
            </a:r>
            <a:endParaRPr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Suture ligation of the cardia</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Enteryx</a:t>
            </a:r>
            <a:endParaRPr sz="1300">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Submucosal implantation of inert material in the region of the lower esophageal sphincter</a:t>
            </a:r>
            <a:endParaRPr sz="1300">
              <a:latin typeface="Mada"/>
              <a:ea typeface="Mada"/>
              <a:cs typeface="Mada"/>
              <a:sym typeface="Mada"/>
            </a:endParaRPr>
          </a:p>
          <a:p>
            <a:pPr indent="-311150" lvl="0" marL="457200" marR="0" rtl="0" algn="l">
              <a:lnSpc>
                <a:spcPct val="100000"/>
              </a:lnSpc>
              <a:spcBef>
                <a:spcPts val="0"/>
              </a:spcBef>
              <a:spcAft>
                <a:spcPts val="0"/>
              </a:spcAft>
              <a:buClr>
                <a:schemeClr val="dk1"/>
              </a:buClr>
              <a:buSzPts val="1300"/>
              <a:buFont typeface="Mada"/>
              <a:buChar char="●"/>
            </a:pPr>
            <a:r>
              <a:rPr i="0" lang="en-GB" sz="1300" u="none" cap="none" strike="noStrike">
                <a:solidFill>
                  <a:schemeClr val="dk1"/>
                </a:solidFill>
                <a:latin typeface="Mada"/>
                <a:ea typeface="Mada"/>
                <a:cs typeface="Mada"/>
                <a:sym typeface="Mada"/>
              </a:rPr>
              <a:t>Surgical Treatment</a:t>
            </a:r>
            <a:endParaRPr i="0" sz="1300" u="none" cap="none" strike="noStrike">
              <a:solidFill>
                <a:schemeClr val="dk1"/>
              </a:solidFill>
              <a:latin typeface="Mada"/>
              <a:ea typeface="Mada"/>
              <a:cs typeface="Mada"/>
              <a:sym typeface="Mada"/>
            </a:endParaRPr>
          </a:p>
          <a:p>
            <a:pPr indent="-311150" lvl="1" marL="914400" marR="0" rtl="0" algn="l">
              <a:lnSpc>
                <a:spcPct val="100000"/>
              </a:lnSpc>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When the LES is loose, we strengthen it by doing</a:t>
            </a:r>
            <a:endParaRPr sz="1300">
              <a:solidFill>
                <a:srgbClr val="6AA84F"/>
              </a:solidFill>
              <a:latin typeface="Mada"/>
              <a:ea typeface="Mada"/>
              <a:cs typeface="Mada"/>
              <a:sym typeface="Mada"/>
            </a:endParaRPr>
          </a:p>
          <a:p>
            <a:pPr indent="0" lvl="0" marL="914400" marR="0" rtl="0" algn="l">
              <a:lnSpc>
                <a:spcPct val="100000"/>
              </a:lnSpc>
              <a:spcBef>
                <a:spcPts val="0"/>
              </a:spcBef>
              <a:spcAft>
                <a:spcPts val="0"/>
              </a:spcAft>
              <a:buNone/>
            </a:pPr>
            <a:r>
              <a:rPr lang="en-GB" sz="1300">
                <a:solidFill>
                  <a:srgbClr val="6AA84F"/>
                </a:solidFill>
                <a:latin typeface="Mada"/>
                <a:ea typeface="Mada"/>
                <a:cs typeface="Mada"/>
                <a:sym typeface="Mada"/>
              </a:rPr>
              <a:t>'Nissen Fundoplication' which also treats hiatus hernia.</a:t>
            </a:r>
            <a:r>
              <a:rPr i="0" lang="en-GB" sz="1300" u="none" cap="none" strike="noStrike">
                <a:solidFill>
                  <a:srgbClr val="6AA84F"/>
                </a:solidFill>
                <a:latin typeface="Mada"/>
                <a:ea typeface="Mada"/>
                <a:cs typeface="Mada"/>
                <a:sym typeface="Mada"/>
              </a:rPr>
              <a:t> </a:t>
            </a:r>
            <a:endParaRPr i="0" sz="1300" u="none" cap="none" strike="noStrike">
              <a:solidFill>
                <a:srgbClr val="6AA84F"/>
              </a:solidFill>
              <a:latin typeface="Mada"/>
              <a:ea typeface="Mada"/>
              <a:cs typeface="Mada"/>
              <a:sym typeface="Mada"/>
            </a:endParaRPr>
          </a:p>
        </p:txBody>
      </p:sp>
      <p:pic>
        <p:nvPicPr>
          <p:cNvPr id="464" name="Google Shape;464;p55"/>
          <p:cNvPicPr preferRelativeResize="0"/>
          <p:nvPr/>
        </p:nvPicPr>
        <p:blipFill>
          <a:blip r:embed="rId3">
            <a:alphaModFix/>
          </a:blip>
          <a:stretch>
            <a:fillRect/>
          </a:stretch>
        </p:blipFill>
        <p:spPr>
          <a:xfrm>
            <a:off x="6238450" y="9599500"/>
            <a:ext cx="792700" cy="90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6"/>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6"/>
          <p:cNvSpPr/>
          <p:nvPr/>
        </p:nvSpPr>
        <p:spPr>
          <a:xfrm>
            <a:off x="467900" y="857475"/>
            <a:ext cx="6674100" cy="90057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6"/>
          <p:cNvSpPr/>
          <p:nvPr/>
        </p:nvSpPr>
        <p:spPr>
          <a:xfrm flipH="1">
            <a:off x="487786" y="460888"/>
            <a:ext cx="5545885" cy="66844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6"/>
          <p:cNvSpPr txBox="1"/>
          <p:nvPr/>
        </p:nvSpPr>
        <p:spPr>
          <a:xfrm>
            <a:off x="114281" y="571391"/>
            <a:ext cx="6333300" cy="90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E29578"/>
                </a:solidFill>
                <a:latin typeface="Lora"/>
                <a:ea typeface="Lora"/>
                <a:cs typeface="Lora"/>
                <a:sym typeface="Lora"/>
              </a:rPr>
              <a:t>Now, let us</a:t>
            </a:r>
            <a:r>
              <a:rPr b="1" lang="en-GB" sz="1800">
                <a:solidFill>
                  <a:srgbClr val="E29578"/>
                </a:solidFill>
                <a:latin typeface="Lora"/>
                <a:ea typeface="Lora"/>
                <a:cs typeface="Lora"/>
                <a:sym typeface="Lora"/>
              </a:rPr>
              <a:t> start case (1)</a:t>
            </a:r>
            <a:endParaRPr b="1" i="0" sz="1800" u="none" cap="none" strike="noStrike">
              <a:solidFill>
                <a:srgbClr val="E29578"/>
              </a:solidFill>
              <a:latin typeface="Lora"/>
              <a:ea typeface="Lora"/>
              <a:cs typeface="Lora"/>
              <a:sym typeface="Lora"/>
            </a:endParaRPr>
          </a:p>
        </p:txBody>
      </p:sp>
      <p:sp>
        <p:nvSpPr>
          <p:cNvPr id="473" name="Google Shape;473;p56"/>
          <p:cNvSpPr txBox="1"/>
          <p:nvPr/>
        </p:nvSpPr>
        <p:spPr>
          <a:xfrm>
            <a:off x="1226100" y="1246109"/>
            <a:ext cx="5442900" cy="1829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1" i="0" lang="en-GB" sz="1200" u="none" cap="none" strike="noStrike">
                <a:solidFill>
                  <a:srgbClr val="000000"/>
                </a:solidFill>
                <a:latin typeface="Mada"/>
                <a:ea typeface="Mada"/>
                <a:cs typeface="Mada"/>
                <a:sym typeface="Mada"/>
              </a:rPr>
              <a:t>50 years old male presented to you in the clinic with history of heartburn and hoarseness. He is obese &amp; smoker.</a:t>
            </a:r>
            <a:endParaRPr sz="1200">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lang="en-GB" sz="1200">
                <a:latin typeface="Mada"/>
                <a:ea typeface="Mada"/>
                <a:cs typeface="Mada"/>
                <a:sym typeface="Mada"/>
              </a:rPr>
              <a:t>What else in history?</a:t>
            </a:r>
            <a:endParaRPr sz="1200">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How many pillows are used? 3 pillows.</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Time? </a:t>
            </a:r>
            <a:r>
              <a:rPr lang="en-GB" sz="1200">
                <a:solidFill>
                  <a:srgbClr val="6AA84F"/>
                </a:solidFill>
                <a:latin typeface="Mada"/>
                <a:ea typeface="Mada"/>
                <a:cs typeface="Mada"/>
                <a:sym typeface="Mada"/>
              </a:rPr>
              <a:t>postprandial.</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a:t>
            </a:r>
            <a:r>
              <a:rPr lang="en-GB" sz="1200">
                <a:solidFill>
                  <a:srgbClr val="6AA84F"/>
                </a:solidFill>
                <a:latin typeface="Mada"/>
                <a:ea typeface="Mada"/>
                <a:cs typeface="Mada"/>
                <a:sym typeface="Mada"/>
              </a:rPr>
              <a:t>ggravated</a:t>
            </a:r>
            <a:r>
              <a:rPr lang="en-GB" sz="1200">
                <a:solidFill>
                  <a:srgbClr val="6AA84F"/>
                </a:solidFill>
                <a:latin typeface="Mada"/>
                <a:ea typeface="Mada"/>
                <a:cs typeface="Mada"/>
                <a:sym typeface="Mada"/>
              </a:rPr>
              <a:t> by spicy food ? yes.</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R</a:t>
            </a:r>
            <a:r>
              <a:rPr lang="en-GB" sz="1200">
                <a:solidFill>
                  <a:srgbClr val="6AA84F"/>
                </a:solidFill>
                <a:latin typeface="Mada"/>
                <a:ea typeface="Mada"/>
                <a:cs typeface="Mada"/>
                <a:sym typeface="Mada"/>
              </a:rPr>
              <a:t>elieved by antacids? yes, drastically.</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b="1" lang="en-GB" sz="1200">
                <a:solidFill>
                  <a:srgbClr val="6AA84F"/>
                </a:solidFill>
                <a:latin typeface="Mada"/>
                <a:ea typeface="Mada"/>
                <a:cs typeface="Mada"/>
                <a:sym typeface="Mada"/>
              </a:rPr>
              <a:t>Is it complicated or classic GERD? </a:t>
            </a:r>
            <a:r>
              <a:rPr b="1" lang="en-GB" sz="1200">
                <a:latin typeface="Mada"/>
                <a:ea typeface="Mada"/>
                <a:cs typeface="Mada"/>
                <a:sym typeface="Mada"/>
              </a:rPr>
              <a:t> </a:t>
            </a:r>
            <a:r>
              <a:rPr lang="en-GB" sz="1200">
                <a:solidFill>
                  <a:srgbClr val="999999"/>
                </a:solidFill>
                <a:latin typeface="Mada"/>
                <a:ea typeface="Mada"/>
                <a:cs typeface="Mada"/>
                <a:sym typeface="Mada"/>
              </a:rPr>
              <a:t>(explained in slide 6) </a:t>
            </a:r>
            <a:endParaRPr sz="1200">
              <a:solidFill>
                <a:srgbClr val="999999"/>
              </a:solidFill>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i="0" lang="en-GB" sz="1200" u="none" cap="none" strike="noStrike">
                <a:solidFill>
                  <a:srgbClr val="000000"/>
                </a:solidFill>
                <a:latin typeface="Mada"/>
                <a:ea typeface="Mada"/>
                <a:cs typeface="Mada"/>
                <a:sym typeface="Mada"/>
              </a:rPr>
              <a:t>Examination was unremarkable</a:t>
            </a:r>
            <a:endParaRPr sz="1200">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1" i="0" lang="en-GB" sz="1200" u="none" cap="none" strike="noStrike">
                <a:solidFill>
                  <a:srgbClr val="000000"/>
                </a:solidFill>
                <a:latin typeface="Mada"/>
                <a:ea typeface="Mada"/>
                <a:cs typeface="Mada"/>
                <a:sym typeface="Mada"/>
              </a:rPr>
              <a:t>What’s the next step? </a:t>
            </a:r>
            <a:r>
              <a:rPr lang="en-GB" sz="1200">
                <a:latin typeface="Mada"/>
                <a:ea typeface="Mada"/>
                <a:cs typeface="Mada"/>
                <a:sym typeface="Mada"/>
              </a:rPr>
              <a:t>Barium swallow (investigations)</a:t>
            </a:r>
            <a:endParaRPr sz="1200">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457200" marR="0" rtl="0" algn="l">
              <a:lnSpc>
                <a:spcPct val="100000"/>
              </a:lnSpc>
              <a:spcBef>
                <a:spcPts val="0"/>
              </a:spcBef>
              <a:spcAft>
                <a:spcPts val="0"/>
              </a:spcAft>
              <a:buNone/>
            </a:pPr>
            <a:r>
              <a:t/>
            </a:r>
            <a:endParaRPr i="0" sz="1200" u="none" cap="none" strike="noStrike">
              <a:solidFill>
                <a:srgbClr val="000000"/>
              </a:solidFill>
              <a:latin typeface="Mada"/>
              <a:ea typeface="Mada"/>
              <a:cs typeface="Mada"/>
              <a:sym typeface="Mada"/>
            </a:endParaRPr>
          </a:p>
          <a:p>
            <a:pPr indent="0" lvl="0" marL="0" marR="0" rtl="0" algn="l">
              <a:lnSpc>
                <a:spcPct val="100000"/>
              </a:lnSpc>
              <a:spcBef>
                <a:spcPts val="0"/>
              </a:spcBef>
              <a:spcAft>
                <a:spcPts val="0"/>
              </a:spcAft>
              <a:buNone/>
            </a:pPr>
            <a:r>
              <a:t/>
            </a:r>
            <a:endParaRPr sz="1200">
              <a:latin typeface="Mada"/>
              <a:ea typeface="Mada"/>
              <a:cs typeface="Mada"/>
              <a:sym typeface="Mada"/>
            </a:endParaRPr>
          </a:p>
        </p:txBody>
      </p:sp>
      <p:pic>
        <p:nvPicPr>
          <p:cNvPr id="474" name="Google Shape;474;p56"/>
          <p:cNvPicPr preferRelativeResize="0"/>
          <p:nvPr/>
        </p:nvPicPr>
        <p:blipFill rotWithShape="1">
          <a:blip r:embed="rId3">
            <a:alphaModFix/>
          </a:blip>
          <a:srcRect b="0" l="0" r="0" t="0"/>
          <a:stretch/>
        </p:blipFill>
        <p:spPr>
          <a:xfrm>
            <a:off x="3434663" y="3461533"/>
            <a:ext cx="737507" cy="920645"/>
          </a:xfrm>
          <a:prstGeom prst="rect">
            <a:avLst/>
          </a:prstGeom>
          <a:noFill/>
          <a:ln>
            <a:noFill/>
          </a:ln>
        </p:spPr>
      </p:pic>
      <p:sp>
        <p:nvSpPr>
          <p:cNvPr id="475" name="Google Shape;475;p56"/>
          <p:cNvSpPr/>
          <p:nvPr/>
        </p:nvSpPr>
        <p:spPr>
          <a:xfrm>
            <a:off x="1378501" y="4255425"/>
            <a:ext cx="2278500" cy="1015800"/>
          </a:xfrm>
          <a:prstGeom prst="rect">
            <a:avLst/>
          </a:prstGeom>
          <a:noFill/>
          <a:ln>
            <a:noFill/>
          </a:ln>
        </p:spPr>
        <p:txBody>
          <a:bodyPr anchorCtr="0" anchor="t" bIns="45700" lIns="91425" spcFirstLastPara="1" rIns="91425" wrap="square" tIns="45700">
            <a:noAutofit/>
          </a:bodyPr>
          <a:lstStyle/>
          <a:p>
            <a:pPr indent="-27940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Mada"/>
                <a:ea typeface="Mada"/>
                <a:cs typeface="Mada"/>
                <a:sym typeface="Mada"/>
              </a:rPr>
              <a:t>No strictures </a:t>
            </a:r>
            <a:endParaRPr sz="1200">
              <a:solidFill>
                <a:schemeClr val="dk1"/>
              </a:solidFill>
              <a:latin typeface="Mada"/>
              <a:ea typeface="Mada"/>
              <a:cs typeface="Mada"/>
              <a:sym typeface="Mada"/>
            </a:endParaRPr>
          </a:p>
          <a:p>
            <a:pPr indent="-279400" lvl="0" marL="285750" marR="0" rtl="0" algn="l">
              <a:lnSpc>
                <a:spcPct val="10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No tumor</a:t>
            </a:r>
            <a:endParaRPr sz="1200">
              <a:solidFill>
                <a:schemeClr val="dk1"/>
              </a:solidFill>
              <a:latin typeface="Mada"/>
              <a:ea typeface="Mada"/>
              <a:cs typeface="Mada"/>
              <a:sym typeface="Mada"/>
            </a:endParaRPr>
          </a:p>
          <a:p>
            <a:pPr indent="-27940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Mada"/>
                <a:ea typeface="Mada"/>
                <a:cs typeface="Mada"/>
                <a:sym typeface="Mada"/>
              </a:rPr>
              <a:t>Small hiatus hernia</a:t>
            </a:r>
            <a:endParaRPr sz="1200"/>
          </a:p>
          <a:p>
            <a:pPr indent="-279400" lvl="0" marL="285750" marR="0" rtl="0" algn="l">
              <a:lnSpc>
                <a:spcPct val="100000"/>
              </a:lnSpc>
              <a:spcBef>
                <a:spcPts val="0"/>
              </a:spcBef>
              <a:spcAft>
                <a:spcPts val="0"/>
              </a:spcAft>
              <a:buClr>
                <a:srgbClr val="000000"/>
              </a:buClr>
              <a:buSzPts val="1200"/>
              <a:buFont typeface="Arial"/>
              <a:buChar char="•"/>
            </a:pPr>
            <a:r>
              <a:rPr b="0" i="0" lang="en-GB" sz="1200" u="none" cap="none" strike="noStrike">
                <a:solidFill>
                  <a:schemeClr val="dk1"/>
                </a:solidFill>
                <a:latin typeface="Mada"/>
                <a:ea typeface="Mada"/>
                <a:cs typeface="Mada"/>
                <a:sym typeface="Mada"/>
              </a:rPr>
              <a:t>Evidence of contrast reflux</a:t>
            </a:r>
            <a:endParaRPr sz="1200"/>
          </a:p>
          <a:p>
            <a:pPr indent="-279400" lvl="1" marL="285750" marR="0" rtl="0" algn="l">
              <a:lnSpc>
                <a:spcPct val="100000"/>
              </a:lnSpc>
              <a:spcBef>
                <a:spcPts val="0"/>
              </a:spcBef>
              <a:spcAft>
                <a:spcPts val="0"/>
              </a:spcAft>
              <a:buClr>
                <a:srgbClr val="6AA84F"/>
              </a:buClr>
              <a:buSzPts val="1200"/>
              <a:buFont typeface="Arial"/>
              <a:buChar char="•"/>
            </a:pPr>
            <a:r>
              <a:rPr b="0" i="0" lang="en-GB" sz="1200" u="none" cap="none" strike="noStrike">
                <a:solidFill>
                  <a:srgbClr val="6AA84F"/>
                </a:solidFill>
                <a:latin typeface="Mada"/>
                <a:ea typeface="Mada"/>
                <a:cs typeface="Mada"/>
                <a:sym typeface="Mada"/>
              </a:rPr>
              <a:t>Precede to Endoscopy to exclude barrett’s disease</a:t>
            </a:r>
            <a:endParaRPr sz="1200">
              <a:solidFill>
                <a:srgbClr val="6AA84F"/>
              </a:solidFill>
            </a:endParaRPr>
          </a:p>
        </p:txBody>
      </p:sp>
      <p:cxnSp>
        <p:nvCxnSpPr>
          <p:cNvPr id="476" name="Google Shape;476;p56"/>
          <p:cNvCxnSpPr/>
          <p:nvPr/>
        </p:nvCxnSpPr>
        <p:spPr>
          <a:xfrm flipH="1" rot="10800000">
            <a:off x="2428387" y="3569048"/>
            <a:ext cx="832500" cy="399300"/>
          </a:xfrm>
          <a:prstGeom prst="curvedConnector3">
            <a:avLst>
              <a:gd fmla="val 50000" name="adj1"/>
            </a:avLst>
          </a:prstGeom>
          <a:noFill/>
          <a:ln cap="flat" cmpd="sng" w="28575">
            <a:solidFill>
              <a:srgbClr val="FADDD2"/>
            </a:solidFill>
            <a:prstDash val="solid"/>
            <a:round/>
            <a:headEnd len="sm" w="sm" type="none"/>
            <a:tailEnd len="sm" w="sm" type="none"/>
          </a:ln>
        </p:spPr>
      </p:cxnSp>
      <p:cxnSp>
        <p:nvCxnSpPr>
          <p:cNvPr id="477" name="Google Shape;477;p56"/>
          <p:cNvCxnSpPr/>
          <p:nvPr/>
        </p:nvCxnSpPr>
        <p:spPr>
          <a:xfrm rot="10800000">
            <a:off x="5667270" y="3857401"/>
            <a:ext cx="832500" cy="399300"/>
          </a:xfrm>
          <a:prstGeom prst="curvedConnector3">
            <a:avLst>
              <a:gd fmla="val 50000" name="adj1"/>
            </a:avLst>
          </a:prstGeom>
          <a:noFill/>
          <a:ln cap="flat" cmpd="sng" w="28575">
            <a:solidFill>
              <a:srgbClr val="FADDD2"/>
            </a:solidFill>
            <a:prstDash val="solid"/>
            <a:round/>
            <a:headEnd len="sm" w="sm" type="none"/>
            <a:tailEnd len="sm" w="sm" type="none"/>
          </a:ln>
        </p:spPr>
      </p:cxnSp>
      <p:sp>
        <p:nvSpPr>
          <p:cNvPr id="478" name="Google Shape;478;p56"/>
          <p:cNvSpPr txBox="1"/>
          <p:nvPr/>
        </p:nvSpPr>
        <p:spPr>
          <a:xfrm>
            <a:off x="1456250" y="3331800"/>
            <a:ext cx="16740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1-Barium</a:t>
            </a:r>
            <a:endParaRPr b="1" sz="1300">
              <a:solidFill>
                <a:srgbClr val="006D77"/>
              </a:solidFill>
              <a:highlight>
                <a:srgbClr val="EDF9F9"/>
              </a:highlight>
              <a:latin typeface="Mada"/>
              <a:ea typeface="Mada"/>
              <a:cs typeface="Mada"/>
              <a:sym typeface="Mada"/>
            </a:endParaRPr>
          </a:p>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Swallow¹</a:t>
            </a:r>
            <a:endParaRPr b="1" sz="1300">
              <a:solidFill>
                <a:srgbClr val="006D77"/>
              </a:solidFill>
              <a:highlight>
                <a:srgbClr val="EDF9F9"/>
              </a:highlight>
              <a:latin typeface="Mada"/>
              <a:ea typeface="Mada"/>
              <a:cs typeface="Mada"/>
              <a:sym typeface="Mada"/>
            </a:endParaRPr>
          </a:p>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Findings:-</a:t>
            </a:r>
            <a:endParaRPr>
              <a:solidFill>
                <a:srgbClr val="006D77"/>
              </a:solidFill>
              <a:highlight>
                <a:srgbClr val="EDF9F9"/>
              </a:highlight>
              <a:latin typeface="Mada"/>
              <a:ea typeface="Mada"/>
              <a:cs typeface="Mada"/>
              <a:sym typeface="Mada"/>
            </a:endParaRPr>
          </a:p>
        </p:txBody>
      </p:sp>
      <p:pic>
        <p:nvPicPr>
          <p:cNvPr id="479" name="Google Shape;479;p56"/>
          <p:cNvPicPr preferRelativeResize="0"/>
          <p:nvPr/>
        </p:nvPicPr>
        <p:blipFill rotWithShape="1">
          <a:blip r:embed="rId4">
            <a:alphaModFix/>
          </a:blip>
          <a:srcRect b="0" l="0" r="0" t="0"/>
          <a:stretch/>
        </p:blipFill>
        <p:spPr>
          <a:xfrm>
            <a:off x="5820301" y="6595271"/>
            <a:ext cx="569898" cy="827443"/>
          </a:xfrm>
          <a:prstGeom prst="rect">
            <a:avLst/>
          </a:prstGeom>
          <a:noFill/>
          <a:ln>
            <a:noFill/>
          </a:ln>
        </p:spPr>
      </p:pic>
      <p:pic>
        <p:nvPicPr>
          <p:cNvPr id="480" name="Google Shape;480;p56"/>
          <p:cNvPicPr preferRelativeResize="0"/>
          <p:nvPr/>
        </p:nvPicPr>
        <p:blipFill rotWithShape="1">
          <a:blip r:embed="rId5">
            <a:alphaModFix/>
          </a:blip>
          <a:srcRect b="0" l="0" r="0" t="0"/>
          <a:stretch/>
        </p:blipFill>
        <p:spPr>
          <a:xfrm>
            <a:off x="6397001" y="6592829"/>
            <a:ext cx="616349" cy="832068"/>
          </a:xfrm>
          <a:prstGeom prst="rect">
            <a:avLst/>
          </a:prstGeom>
          <a:noFill/>
          <a:ln>
            <a:noFill/>
          </a:ln>
        </p:spPr>
      </p:pic>
      <p:sp>
        <p:nvSpPr>
          <p:cNvPr id="481" name="Google Shape;481;p56"/>
          <p:cNvSpPr txBox="1"/>
          <p:nvPr/>
        </p:nvSpPr>
        <p:spPr>
          <a:xfrm>
            <a:off x="2787900" y="9476638"/>
            <a:ext cx="3000000" cy="367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Case will be continued...</a:t>
            </a:r>
            <a:endParaRPr sz="1000">
              <a:solidFill>
                <a:srgbClr val="CC0000"/>
              </a:solidFill>
            </a:endParaRPr>
          </a:p>
        </p:txBody>
      </p:sp>
      <p:pic>
        <p:nvPicPr>
          <p:cNvPr id="482" name="Google Shape;482;p56"/>
          <p:cNvPicPr preferRelativeResize="0"/>
          <p:nvPr/>
        </p:nvPicPr>
        <p:blipFill>
          <a:blip r:embed="rId6">
            <a:alphaModFix/>
          </a:blip>
          <a:stretch>
            <a:fillRect/>
          </a:stretch>
        </p:blipFill>
        <p:spPr>
          <a:xfrm>
            <a:off x="5665063" y="4387476"/>
            <a:ext cx="647864" cy="920649"/>
          </a:xfrm>
          <a:prstGeom prst="rect">
            <a:avLst/>
          </a:prstGeom>
          <a:noFill/>
          <a:ln>
            <a:noFill/>
          </a:ln>
        </p:spPr>
      </p:pic>
      <p:pic>
        <p:nvPicPr>
          <p:cNvPr id="483" name="Google Shape;483;p56"/>
          <p:cNvPicPr preferRelativeResize="0"/>
          <p:nvPr/>
        </p:nvPicPr>
        <p:blipFill>
          <a:blip r:embed="rId7">
            <a:alphaModFix/>
          </a:blip>
          <a:stretch>
            <a:fillRect/>
          </a:stretch>
        </p:blipFill>
        <p:spPr>
          <a:xfrm>
            <a:off x="6400633" y="4387476"/>
            <a:ext cx="460324" cy="920646"/>
          </a:xfrm>
          <a:prstGeom prst="rect">
            <a:avLst/>
          </a:prstGeom>
          <a:noFill/>
          <a:ln>
            <a:noFill/>
          </a:ln>
        </p:spPr>
      </p:pic>
      <p:cxnSp>
        <p:nvCxnSpPr>
          <p:cNvPr id="484" name="Google Shape;484;p56"/>
          <p:cNvCxnSpPr/>
          <p:nvPr/>
        </p:nvCxnSpPr>
        <p:spPr>
          <a:xfrm rot="10800000">
            <a:off x="1454700" y="4174192"/>
            <a:ext cx="1404000" cy="0"/>
          </a:xfrm>
          <a:prstGeom prst="straightConnector1">
            <a:avLst/>
          </a:prstGeom>
          <a:noFill/>
          <a:ln cap="flat" cmpd="sng" w="28575">
            <a:solidFill>
              <a:srgbClr val="FFDDD2"/>
            </a:solidFill>
            <a:prstDash val="solid"/>
            <a:round/>
            <a:headEnd len="med" w="med" type="oval"/>
            <a:tailEnd len="med" w="med" type="oval"/>
          </a:ln>
        </p:spPr>
      </p:cxnSp>
      <p:sp>
        <p:nvSpPr>
          <p:cNvPr id="485" name="Google Shape;485;p56"/>
          <p:cNvSpPr txBox="1"/>
          <p:nvPr/>
        </p:nvSpPr>
        <p:spPr>
          <a:xfrm>
            <a:off x="4422550" y="3504471"/>
            <a:ext cx="16740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2</a:t>
            </a:r>
            <a:r>
              <a:rPr b="1" lang="en-GB" sz="1300">
                <a:solidFill>
                  <a:srgbClr val="006D77"/>
                </a:solidFill>
                <a:highlight>
                  <a:srgbClr val="EDF9F9"/>
                </a:highlight>
                <a:latin typeface="Mada"/>
                <a:ea typeface="Mada"/>
                <a:cs typeface="Mada"/>
                <a:sym typeface="Mada"/>
              </a:rPr>
              <a:t>-Esophageal</a:t>
            </a:r>
            <a:endParaRPr b="1" sz="1300">
              <a:solidFill>
                <a:srgbClr val="006D77"/>
              </a:solidFill>
              <a:highlight>
                <a:srgbClr val="EDF9F9"/>
              </a:highlight>
              <a:latin typeface="Mada"/>
              <a:ea typeface="Mada"/>
              <a:cs typeface="Mada"/>
              <a:sym typeface="Mada"/>
            </a:endParaRPr>
          </a:p>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pH Monitoring</a:t>
            </a:r>
            <a:endParaRPr b="1" sz="1300">
              <a:solidFill>
                <a:srgbClr val="006D77"/>
              </a:solidFill>
              <a:highlight>
                <a:srgbClr val="EDF9F9"/>
              </a:highlight>
              <a:latin typeface="Mada"/>
              <a:ea typeface="Mada"/>
              <a:cs typeface="Mada"/>
              <a:sym typeface="Mada"/>
            </a:endParaRPr>
          </a:p>
        </p:txBody>
      </p:sp>
      <p:cxnSp>
        <p:nvCxnSpPr>
          <p:cNvPr id="486" name="Google Shape;486;p56"/>
          <p:cNvCxnSpPr/>
          <p:nvPr/>
        </p:nvCxnSpPr>
        <p:spPr>
          <a:xfrm rot="10800000">
            <a:off x="4421000" y="4154692"/>
            <a:ext cx="1404000" cy="0"/>
          </a:xfrm>
          <a:prstGeom prst="straightConnector1">
            <a:avLst/>
          </a:prstGeom>
          <a:noFill/>
          <a:ln cap="flat" cmpd="sng" w="28575">
            <a:solidFill>
              <a:srgbClr val="FFDDD2"/>
            </a:solidFill>
            <a:prstDash val="solid"/>
            <a:round/>
            <a:headEnd len="med" w="med" type="oval"/>
            <a:tailEnd len="med" w="med" type="oval"/>
          </a:ln>
        </p:spPr>
      </p:cxnSp>
      <p:sp>
        <p:nvSpPr>
          <p:cNvPr id="487" name="Google Shape;487;p56"/>
          <p:cNvSpPr txBox="1"/>
          <p:nvPr/>
        </p:nvSpPr>
        <p:spPr>
          <a:xfrm>
            <a:off x="4344800" y="4228525"/>
            <a:ext cx="1320300" cy="1120800"/>
          </a:xfrm>
          <a:prstGeom prst="rect">
            <a:avLst/>
          </a:prstGeom>
          <a:noFill/>
          <a:ln>
            <a:noFill/>
          </a:ln>
        </p:spPr>
        <p:txBody>
          <a:bodyPr anchorCtr="0" anchor="t" bIns="91425" lIns="91425" spcFirstLastPara="1" rIns="91425" wrap="square" tIns="91425">
            <a:noAutofit/>
          </a:bodyPr>
          <a:lstStyle/>
          <a:p>
            <a:pPr indent="-199449" lvl="0" marL="212399" rtl="0" algn="l">
              <a:spcBef>
                <a:spcPts val="0"/>
              </a:spcBef>
              <a:spcAft>
                <a:spcPts val="0"/>
              </a:spcAft>
              <a:buClr>
                <a:srgbClr val="6AA84F"/>
              </a:buClr>
              <a:buSzPts val="1100"/>
              <a:buChar char="•"/>
            </a:pPr>
            <a:r>
              <a:rPr lang="en-GB" sz="1100">
                <a:solidFill>
                  <a:srgbClr val="6AA84F"/>
                </a:solidFill>
                <a:latin typeface="Mada"/>
                <a:ea typeface="Mada"/>
                <a:cs typeface="Mada"/>
                <a:sym typeface="Mada"/>
              </a:rPr>
              <a:t>A device that’s used at home to measure the pH within the esophagus for 48</a:t>
            </a:r>
            <a:r>
              <a:rPr lang="en-GB" sz="1100">
                <a:solidFill>
                  <a:srgbClr val="6AA84F"/>
                </a:solidFill>
                <a:latin typeface="Mada"/>
                <a:ea typeface="Mada"/>
                <a:cs typeface="Mada"/>
                <a:sym typeface="Mada"/>
              </a:rPr>
              <a:t>hr</a:t>
            </a:r>
            <a:endParaRPr sz="1100"/>
          </a:p>
        </p:txBody>
      </p:sp>
      <p:sp>
        <p:nvSpPr>
          <p:cNvPr id="488" name="Google Shape;488;p56"/>
          <p:cNvSpPr/>
          <p:nvPr/>
        </p:nvSpPr>
        <p:spPr>
          <a:xfrm>
            <a:off x="1394450" y="6342775"/>
            <a:ext cx="2602500" cy="1015800"/>
          </a:xfrm>
          <a:prstGeom prst="rect">
            <a:avLst/>
          </a:prstGeom>
          <a:noFill/>
          <a:ln>
            <a:noFill/>
          </a:ln>
        </p:spPr>
        <p:txBody>
          <a:bodyPr anchorCtr="0" anchor="t" bIns="45700" lIns="91425" spcFirstLastPara="1" rIns="91425" wrap="square" tIns="45700">
            <a:noAutofit/>
          </a:bodyPr>
          <a:lstStyle/>
          <a:p>
            <a:pPr indent="-279400" lvl="0" marL="285750" marR="0" rtl="0" algn="l">
              <a:lnSpc>
                <a:spcPct val="100000"/>
              </a:lnSpc>
              <a:spcBef>
                <a:spcPts val="0"/>
              </a:spcBef>
              <a:spcAft>
                <a:spcPts val="0"/>
              </a:spcAft>
              <a:buClr>
                <a:srgbClr val="6AA84F"/>
              </a:buClr>
              <a:buSzPts val="1200"/>
              <a:buChar char="•"/>
            </a:pPr>
            <a:r>
              <a:rPr lang="en-GB" sz="1200">
                <a:solidFill>
                  <a:srgbClr val="6AA84F"/>
                </a:solidFill>
                <a:latin typeface="Mada"/>
                <a:ea typeface="Mada"/>
                <a:cs typeface="Mada"/>
                <a:sym typeface="Mada"/>
              </a:rPr>
              <a:t>Check esophageal peristalsis</a:t>
            </a:r>
            <a:endParaRPr sz="1200">
              <a:solidFill>
                <a:srgbClr val="6AA84F"/>
              </a:solidFill>
              <a:latin typeface="Mada"/>
              <a:ea typeface="Mada"/>
              <a:cs typeface="Mada"/>
              <a:sym typeface="Mada"/>
            </a:endParaRPr>
          </a:p>
          <a:p>
            <a:pPr indent="-279400" lvl="0" marL="285750" marR="0" rtl="0" algn="l">
              <a:lnSpc>
                <a:spcPct val="100000"/>
              </a:lnSpc>
              <a:spcBef>
                <a:spcPts val="0"/>
              </a:spcBef>
              <a:spcAft>
                <a:spcPts val="0"/>
              </a:spcAft>
              <a:buClr>
                <a:srgbClr val="6AA84F"/>
              </a:buClr>
              <a:buSzPts val="1200"/>
              <a:buChar char="•"/>
            </a:pPr>
            <a:r>
              <a:rPr lang="en-GB" sz="1200">
                <a:solidFill>
                  <a:srgbClr val="6AA84F"/>
                </a:solidFill>
                <a:latin typeface="Mada"/>
                <a:ea typeface="Mada"/>
                <a:cs typeface="Mada"/>
                <a:sym typeface="Mada"/>
              </a:rPr>
              <a:t>Used mainly in planning for surgery</a:t>
            </a:r>
            <a:endParaRPr sz="1200">
              <a:solidFill>
                <a:srgbClr val="6AA84F"/>
              </a:solidFill>
              <a:latin typeface="Mada"/>
              <a:ea typeface="Mada"/>
              <a:cs typeface="Mada"/>
              <a:sym typeface="Mada"/>
            </a:endParaRPr>
          </a:p>
          <a:p>
            <a:pPr indent="0" lvl="0" marL="0" marR="0" rtl="0" algn="l">
              <a:lnSpc>
                <a:spcPct val="100000"/>
              </a:lnSpc>
              <a:spcBef>
                <a:spcPts val="0"/>
              </a:spcBef>
              <a:spcAft>
                <a:spcPts val="0"/>
              </a:spcAft>
              <a:buNone/>
            </a:pPr>
            <a:r>
              <a:t/>
            </a:r>
            <a:endParaRPr sz="1200">
              <a:solidFill>
                <a:schemeClr val="dk1"/>
              </a:solidFill>
              <a:latin typeface="Mada"/>
              <a:ea typeface="Mada"/>
              <a:cs typeface="Mada"/>
              <a:sym typeface="Mada"/>
            </a:endParaRPr>
          </a:p>
        </p:txBody>
      </p:sp>
      <p:cxnSp>
        <p:nvCxnSpPr>
          <p:cNvPr id="489" name="Google Shape;489;p56"/>
          <p:cNvCxnSpPr/>
          <p:nvPr/>
        </p:nvCxnSpPr>
        <p:spPr>
          <a:xfrm flipH="1" rot="10800000">
            <a:off x="2444337" y="5656410"/>
            <a:ext cx="832500" cy="399300"/>
          </a:xfrm>
          <a:prstGeom prst="curvedConnector3">
            <a:avLst>
              <a:gd fmla="val 50000" name="adj1"/>
            </a:avLst>
          </a:prstGeom>
          <a:noFill/>
          <a:ln cap="flat" cmpd="sng" w="28575">
            <a:solidFill>
              <a:srgbClr val="FADDD2"/>
            </a:solidFill>
            <a:prstDash val="solid"/>
            <a:round/>
            <a:headEnd len="sm" w="sm" type="none"/>
            <a:tailEnd len="sm" w="sm" type="none"/>
          </a:ln>
        </p:spPr>
      </p:cxnSp>
      <p:sp>
        <p:nvSpPr>
          <p:cNvPr id="490" name="Google Shape;490;p56"/>
          <p:cNvSpPr txBox="1"/>
          <p:nvPr/>
        </p:nvSpPr>
        <p:spPr>
          <a:xfrm>
            <a:off x="1472200" y="5611334"/>
            <a:ext cx="16740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3- Esophageal manometry</a:t>
            </a:r>
            <a:endParaRPr>
              <a:solidFill>
                <a:srgbClr val="006D77"/>
              </a:solidFill>
              <a:highlight>
                <a:srgbClr val="EDF9F9"/>
              </a:highlight>
              <a:latin typeface="Mada"/>
              <a:ea typeface="Mada"/>
              <a:cs typeface="Mada"/>
              <a:sym typeface="Mada"/>
            </a:endParaRPr>
          </a:p>
        </p:txBody>
      </p:sp>
      <p:cxnSp>
        <p:nvCxnSpPr>
          <p:cNvPr id="491" name="Google Shape;491;p56"/>
          <p:cNvCxnSpPr/>
          <p:nvPr/>
        </p:nvCxnSpPr>
        <p:spPr>
          <a:xfrm rot="10800000">
            <a:off x="1470650" y="6261554"/>
            <a:ext cx="1404000" cy="0"/>
          </a:xfrm>
          <a:prstGeom prst="straightConnector1">
            <a:avLst/>
          </a:prstGeom>
          <a:noFill/>
          <a:ln cap="flat" cmpd="sng" w="28575">
            <a:solidFill>
              <a:srgbClr val="FFDDD2"/>
            </a:solidFill>
            <a:prstDash val="solid"/>
            <a:round/>
            <a:headEnd len="med" w="med" type="oval"/>
            <a:tailEnd len="med" w="med" type="oval"/>
          </a:ln>
        </p:spPr>
      </p:cxnSp>
      <p:pic>
        <p:nvPicPr>
          <p:cNvPr id="492" name="Google Shape;492;p56"/>
          <p:cNvPicPr preferRelativeResize="0"/>
          <p:nvPr/>
        </p:nvPicPr>
        <p:blipFill>
          <a:blip r:embed="rId8">
            <a:alphaModFix/>
          </a:blip>
          <a:stretch>
            <a:fillRect/>
          </a:stretch>
        </p:blipFill>
        <p:spPr>
          <a:xfrm>
            <a:off x="3373985" y="5611321"/>
            <a:ext cx="994727" cy="668425"/>
          </a:xfrm>
          <a:prstGeom prst="rect">
            <a:avLst/>
          </a:prstGeom>
          <a:noFill/>
          <a:ln>
            <a:noFill/>
          </a:ln>
        </p:spPr>
      </p:pic>
      <p:cxnSp>
        <p:nvCxnSpPr>
          <p:cNvPr id="493" name="Google Shape;493;p56"/>
          <p:cNvCxnSpPr/>
          <p:nvPr/>
        </p:nvCxnSpPr>
        <p:spPr>
          <a:xfrm rot="10800000">
            <a:off x="5744172" y="5978626"/>
            <a:ext cx="832500" cy="399300"/>
          </a:xfrm>
          <a:prstGeom prst="curvedConnector3">
            <a:avLst>
              <a:gd fmla="val 50000" name="adj1"/>
            </a:avLst>
          </a:prstGeom>
          <a:noFill/>
          <a:ln cap="flat" cmpd="sng" w="28575">
            <a:solidFill>
              <a:srgbClr val="FADDD2"/>
            </a:solidFill>
            <a:prstDash val="solid"/>
            <a:round/>
            <a:headEnd len="sm" w="sm" type="none"/>
            <a:tailEnd len="sm" w="sm" type="none"/>
          </a:ln>
        </p:spPr>
      </p:cxnSp>
      <p:sp>
        <p:nvSpPr>
          <p:cNvPr id="494" name="Google Shape;494;p56"/>
          <p:cNvSpPr txBox="1"/>
          <p:nvPr/>
        </p:nvSpPr>
        <p:spPr>
          <a:xfrm>
            <a:off x="4499452" y="5625696"/>
            <a:ext cx="16740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4- Esophageal endoscopy</a:t>
            </a:r>
            <a:endParaRPr b="1" sz="1300">
              <a:solidFill>
                <a:srgbClr val="006D77"/>
              </a:solidFill>
              <a:highlight>
                <a:srgbClr val="EDF9F9"/>
              </a:highlight>
              <a:latin typeface="Mada"/>
              <a:ea typeface="Mada"/>
              <a:cs typeface="Mada"/>
              <a:sym typeface="Mada"/>
            </a:endParaRPr>
          </a:p>
        </p:txBody>
      </p:sp>
      <p:cxnSp>
        <p:nvCxnSpPr>
          <p:cNvPr id="495" name="Google Shape;495;p56"/>
          <p:cNvCxnSpPr/>
          <p:nvPr/>
        </p:nvCxnSpPr>
        <p:spPr>
          <a:xfrm rot="10800000">
            <a:off x="4497902" y="6275917"/>
            <a:ext cx="1404000" cy="0"/>
          </a:xfrm>
          <a:prstGeom prst="straightConnector1">
            <a:avLst/>
          </a:prstGeom>
          <a:noFill/>
          <a:ln cap="flat" cmpd="sng" w="28575">
            <a:solidFill>
              <a:srgbClr val="FFDDD2"/>
            </a:solidFill>
            <a:prstDash val="solid"/>
            <a:round/>
            <a:headEnd len="med" w="med" type="oval"/>
            <a:tailEnd len="med" w="med" type="oval"/>
          </a:ln>
        </p:spPr>
      </p:cxnSp>
      <p:sp>
        <p:nvSpPr>
          <p:cNvPr id="496" name="Google Shape;496;p56"/>
          <p:cNvSpPr txBox="1"/>
          <p:nvPr/>
        </p:nvSpPr>
        <p:spPr>
          <a:xfrm>
            <a:off x="4421700" y="6349750"/>
            <a:ext cx="1452000" cy="1641000"/>
          </a:xfrm>
          <a:prstGeom prst="rect">
            <a:avLst/>
          </a:prstGeom>
          <a:noFill/>
          <a:ln>
            <a:noFill/>
          </a:ln>
        </p:spPr>
        <p:txBody>
          <a:bodyPr anchorCtr="0" anchor="t" bIns="91425" lIns="91425" spcFirstLastPara="1" rIns="91425" wrap="square" tIns="91425">
            <a:noAutofit/>
          </a:bodyPr>
          <a:lstStyle/>
          <a:p>
            <a:pPr indent="-169800" lvl="0" marL="140399" rtl="0" algn="l">
              <a:spcBef>
                <a:spcPts val="0"/>
              </a:spcBef>
              <a:spcAft>
                <a:spcPts val="0"/>
              </a:spcAft>
              <a:buClr>
                <a:srgbClr val="6AA84F"/>
              </a:buClr>
              <a:buSzPts val="1200"/>
              <a:buChar char="•"/>
            </a:pPr>
            <a:r>
              <a:rPr lang="en-GB" sz="1200">
                <a:solidFill>
                  <a:srgbClr val="6AA84F"/>
                </a:solidFill>
                <a:latin typeface="Mada"/>
                <a:ea typeface="Mada"/>
                <a:cs typeface="Mada"/>
                <a:sym typeface="Mada"/>
              </a:rPr>
              <a:t>Redness</a:t>
            </a:r>
            <a:endParaRPr sz="1200">
              <a:solidFill>
                <a:srgbClr val="6AA84F"/>
              </a:solidFill>
              <a:latin typeface="Mada"/>
              <a:ea typeface="Mada"/>
              <a:cs typeface="Mada"/>
              <a:sym typeface="Mada"/>
            </a:endParaRPr>
          </a:p>
          <a:p>
            <a:pPr indent="-169800" lvl="0" marL="1403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Any Endoscopic</a:t>
            </a:r>
            <a:r>
              <a:rPr lang="en-GB" sz="1200">
                <a:solidFill>
                  <a:srgbClr val="6AA84F"/>
                </a:solidFill>
                <a:latin typeface="Mada"/>
                <a:ea typeface="Mada"/>
                <a:cs typeface="Mada"/>
                <a:sym typeface="Mada"/>
              </a:rPr>
              <a:t> </a:t>
            </a:r>
            <a:r>
              <a:rPr lang="en-GB" sz="1200">
                <a:solidFill>
                  <a:srgbClr val="6AA84F"/>
                </a:solidFill>
                <a:latin typeface="Mada"/>
                <a:ea typeface="Mada"/>
                <a:cs typeface="Mada"/>
                <a:sym typeface="Mada"/>
              </a:rPr>
              <a:t>abnormality</a:t>
            </a:r>
            <a:r>
              <a:rPr lang="en-GB" sz="1200">
                <a:solidFill>
                  <a:srgbClr val="6AA84F"/>
                </a:solidFill>
                <a:latin typeface="Mada"/>
                <a:ea typeface="Mada"/>
                <a:cs typeface="Mada"/>
                <a:sym typeface="Mada"/>
              </a:rPr>
              <a:t> is an indication for  biopsy (suspect barrett’s disease).</a:t>
            </a:r>
            <a:endParaRPr sz="1200">
              <a:solidFill>
                <a:srgbClr val="6AA84F"/>
              </a:solidFill>
              <a:latin typeface="Mada"/>
              <a:ea typeface="Mada"/>
              <a:cs typeface="Mada"/>
              <a:sym typeface="Mada"/>
            </a:endParaRPr>
          </a:p>
        </p:txBody>
      </p:sp>
      <p:sp>
        <p:nvSpPr>
          <p:cNvPr id="497" name="Google Shape;497;p56"/>
          <p:cNvSpPr txBox="1"/>
          <p:nvPr/>
        </p:nvSpPr>
        <p:spPr>
          <a:xfrm>
            <a:off x="1457025" y="7807800"/>
            <a:ext cx="1819800" cy="52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300">
                <a:solidFill>
                  <a:srgbClr val="006D77"/>
                </a:solidFill>
                <a:highlight>
                  <a:srgbClr val="EDF9F9"/>
                </a:highlight>
                <a:latin typeface="Mada"/>
                <a:ea typeface="Mada"/>
                <a:cs typeface="Mada"/>
                <a:sym typeface="Mada"/>
              </a:rPr>
              <a:t>5</a:t>
            </a:r>
            <a:r>
              <a:rPr b="1" lang="en-GB" sz="1300">
                <a:solidFill>
                  <a:srgbClr val="006D77"/>
                </a:solidFill>
                <a:highlight>
                  <a:srgbClr val="EDF9F9"/>
                </a:highlight>
                <a:latin typeface="Mada"/>
                <a:ea typeface="Mada"/>
                <a:cs typeface="Mada"/>
                <a:sym typeface="Mada"/>
              </a:rPr>
              <a:t>- Esophageal biopsy</a:t>
            </a:r>
            <a:endParaRPr b="1" sz="1300">
              <a:solidFill>
                <a:srgbClr val="006D77"/>
              </a:solidFill>
              <a:highlight>
                <a:srgbClr val="EDF9F9"/>
              </a:highlight>
              <a:latin typeface="Mada"/>
              <a:ea typeface="Mada"/>
              <a:cs typeface="Mada"/>
              <a:sym typeface="Mada"/>
            </a:endParaRPr>
          </a:p>
        </p:txBody>
      </p:sp>
      <p:cxnSp>
        <p:nvCxnSpPr>
          <p:cNvPr id="498" name="Google Shape;498;p56"/>
          <p:cNvCxnSpPr/>
          <p:nvPr/>
        </p:nvCxnSpPr>
        <p:spPr>
          <a:xfrm rot="10800000">
            <a:off x="1455477" y="8229417"/>
            <a:ext cx="1404000" cy="0"/>
          </a:xfrm>
          <a:prstGeom prst="straightConnector1">
            <a:avLst/>
          </a:prstGeom>
          <a:noFill/>
          <a:ln cap="flat" cmpd="sng" w="28575">
            <a:solidFill>
              <a:srgbClr val="FFDDD2"/>
            </a:solidFill>
            <a:prstDash val="solid"/>
            <a:round/>
            <a:headEnd len="med" w="med" type="oval"/>
            <a:tailEnd len="med" w="med" type="oval"/>
          </a:ln>
        </p:spPr>
      </p:cxnSp>
      <p:sp>
        <p:nvSpPr>
          <p:cNvPr id="499" name="Google Shape;499;p56"/>
          <p:cNvSpPr txBox="1"/>
          <p:nvPr/>
        </p:nvSpPr>
        <p:spPr>
          <a:xfrm>
            <a:off x="1542000" y="8252050"/>
            <a:ext cx="5034600" cy="470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Pathology report :</a:t>
            </a:r>
            <a:endParaRPr sz="1200">
              <a:solidFill>
                <a:schemeClr val="dk1"/>
              </a:solidFill>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Esophagitis with intestinal, columnar epithelium replaces the stratified squamous epithelium (metaplasia), no evidence of dysplasia.</a:t>
            </a:r>
            <a:endParaRPr sz="1200">
              <a:solidFill>
                <a:schemeClr val="dk1"/>
              </a:solidFill>
              <a:latin typeface="Mada"/>
              <a:ea typeface="Mada"/>
              <a:cs typeface="Mada"/>
              <a:sym typeface="Mada"/>
            </a:endParaRPr>
          </a:p>
          <a:p>
            <a:pPr indent="-304800" lvl="1" marL="1371600" rtl="0" algn="l">
              <a:spcBef>
                <a:spcPts val="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We don’t consider this metaplasia “Barrett’s Esophagus” unless </a:t>
            </a:r>
            <a:r>
              <a:rPr b="1" lang="en-GB" sz="1200">
                <a:solidFill>
                  <a:srgbClr val="6AA84F"/>
                </a:solidFill>
                <a:highlight>
                  <a:srgbClr val="FFFFFF"/>
                </a:highlight>
                <a:latin typeface="Mada"/>
                <a:ea typeface="Mada"/>
                <a:cs typeface="Mada"/>
                <a:sym typeface="Mada"/>
              </a:rPr>
              <a:t>goblet</a:t>
            </a:r>
            <a:r>
              <a:rPr lang="en-GB" sz="1200">
                <a:solidFill>
                  <a:srgbClr val="6AA84F"/>
                </a:solidFill>
                <a:highlight>
                  <a:srgbClr val="FFFFFF"/>
                </a:highlight>
                <a:latin typeface="Mada"/>
                <a:ea typeface="Mada"/>
                <a:cs typeface="Mada"/>
                <a:sym typeface="Mada"/>
              </a:rPr>
              <a:t> </a:t>
            </a:r>
            <a:r>
              <a:rPr b="1" lang="en-GB" sz="1200">
                <a:solidFill>
                  <a:srgbClr val="6AA84F"/>
                </a:solidFill>
                <a:highlight>
                  <a:srgbClr val="FFFFFF"/>
                </a:highlight>
                <a:latin typeface="Mada"/>
                <a:ea typeface="Mada"/>
                <a:cs typeface="Mada"/>
                <a:sym typeface="Mada"/>
              </a:rPr>
              <a:t>cells</a:t>
            </a:r>
            <a:r>
              <a:rPr lang="en-GB" sz="1200">
                <a:solidFill>
                  <a:srgbClr val="6AA84F"/>
                </a:solidFill>
                <a:highlight>
                  <a:srgbClr val="FFFFFF"/>
                </a:highlight>
                <a:latin typeface="Mada"/>
                <a:ea typeface="Mada"/>
                <a:cs typeface="Mada"/>
                <a:sym typeface="Mada"/>
              </a:rPr>
              <a:t> are found on biopsy. </a:t>
            </a:r>
            <a:endParaRPr sz="1200">
              <a:solidFill>
                <a:srgbClr val="6AA84F"/>
              </a:solidFill>
              <a:latin typeface="Mada"/>
              <a:ea typeface="Mada"/>
              <a:cs typeface="Mada"/>
              <a:sym typeface="Mada"/>
            </a:endParaRPr>
          </a:p>
        </p:txBody>
      </p:sp>
      <p:sp>
        <p:nvSpPr>
          <p:cNvPr id="500" name="Google Shape;500;p56"/>
          <p:cNvSpPr txBox="1"/>
          <p:nvPr/>
        </p:nvSpPr>
        <p:spPr>
          <a:xfrm>
            <a:off x="114275" y="9724075"/>
            <a:ext cx="5787600" cy="143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Barium </a:t>
            </a:r>
            <a:r>
              <a:rPr lang="en-GB" sz="800">
                <a:solidFill>
                  <a:srgbClr val="6AA84F"/>
                </a:solidFill>
                <a:latin typeface="Mada"/>
                <a:ea typeface="Mada"/>
                <a:cs typeface="Mada"/>
                <a:sym typeface="Mada"/>
              </a:rPr>
              <a:t>Swallow for esophagus</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Barium </a:t>
            </a:r>
            <a:r>
              <a:rPr lang="en-GB" sz="800">
                <a:solidFill>
                  <a:srgbClr val="6AA84F"/>
                </a:solidFill>
                <a:latin typeface="Mada"/>
                <a:ea typeface="Mada"/>
                <a:cs typeface="Mada"/>
                <a:sym typeface="Mada"/>
              </a:rPr>
              <a:t>Meal for stomach</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Barium </a:t>
            </a:r>
            <a:r>
              <a:rPr lang="en-GB" sz="800">
                <a:solidFill>
                  <a:srgbClr val="6AA84F"/>
                </a:solidFill>
                <a:latin typeface="Mada"/>
                <a:ea typeface="Mada"/>
                <a:cs typeface="Mada"/>
                <a:sym typeface="Mada"/>
              </a:rPr>
              <a:t>Follow-through for Small bowel</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Barium </a:t>
            </a:r>
            <a:r>
              <a:rPr lang="en-GB" sz="800">
                <a:solidFill>
                  <a:srgbClr val="6AA84F"/>
                </a:solidFill>
                <a:latin typeface="Mada"/>
                <a:ea typeface="Mada"/>
                <a:cs typeface="Mada"/>
                <a:sym typeface="Mada"/>
              </a:rPr>
              <a:t>Enema for large bowel</a:t>
            </a:r>
            <a:endParaRPr sz="800">
              <a:solidFill>
                <a:srgbClr val="6AA84F"/>
              </a:solidFill>
              <a:latin typeface="Mada"/>
              <a:ea typeface="Mada"/>
              <a:cs typeface="Mada"/>
              <a:sym typeface="Mada"/>
            </a:endParaRPr>
          </a:p>
          <a:p>
            <a:pPr indent="0" lvl="0" marL="0" rtl="0" algn="l">
              <a:spcBef>
                <a:spcPts val="0"/>
              </a:spcBef>
              <a:spcAft>
                <a:spcPts val="0"/>
              </a:spcAft>
              <a:buNone/>
            </a:pPr>
            <a:r>
              <a:rPr b="1" lang="en-GB" sz="800">
                <a:solidFill>
                  <a:srgbClr val="6AA84F"/>
                </a:solidFill>
                <a:latin typeface="Mada"/>
                <a:ea typeface="Mada"/>
                <a:cs typeface="Mada"/>
                <a:sym typeface="Mada"/>
              </a:rPr>
              <a:t>Picture A:</a:t>
            </a:r>
            <a:r>
              <a:rPr lang="en-GB" sz="800">
                <a:solidFill>
                  <a:srgbClr val="6AA84F"/>
                </a:solidFill>
                <a:latin typeface="Mada"/>
                <a:ea typeface="Mada"/>
                <a:cs typeface="Mada"/>
                <a:sym typeface="Mada"/>
              </a:rPr>
              <a:t> CXR is usually normal in patients with GERD. Unless the patient has </a:t>
            </a:r>
            <a:r>
              <a:rPr lang="en-GB" sz="800">
                <a:solidFill>
                  <a:srgbClr val="6AA84F"/>
                </a:solidFill>
                <a:latin typeface="Mada"/>
                <a:ea typeface="Mada"/>
                <a:cs typeface="Mada"/>
                <a:sym typeface="Mada"/>
              </a:rPr>
              <a:t>pneumonia</a:t>
            </a:r>
            <a:r>
              <a:rPr lang="en-GB" sz="800">
                <a:solidFill>
                  <a:srgbClr val="6AA84F"/>
                </a:solidFill>
                <a:latin typeface="Mada"/>
                <a:ea typeface="Mada"/>
                <a:cs typeface="Mada"/>
                <a:sym typeface="Mada"/>
              </a:rPr>
              <a:t> or bronchitis secondary to the GERD.</a:t>
            </a:r>
            <a:endParaRPr sz="800">
              <a:solidFill>
                <a:srgbClr val="6AA84F"/>
              </a:solidFill>
              <a:latin typeface="Mada"/>
              <a:ea typeface="Mada"/>
              <a:cs typeface="Mada"/>
              <a:sym typeface="Mada"/>
            </a:endParaRPr>
          </a:p>
          <a:p>
            <a:pPr indent="0" lvl="0" marL="0" rtl="0" algn="l">
              <a:spcBef>
                <a:spcPts val="0"/>
              </a:spcBef>
              <a:spcAft>
                <a:spcPts val="0"/>
              </a:spcAft>
              <a:buNone/>
            </a:pPr>
            <a:r>
              <a:rPr b="1" lang="en-GB" sz="800">
                <a:solidFill>
                  <a:srgbClr val="6AA84F"/>
                </a:solidFill>
                <a:latin typeface="Mada"/>
                <a:ea typeface="Mada"/>
                <a:cs typeface="Mada"/>
                <a:sym typeface="Mada"/>
              </a:rPr>
              <a:t>Picture B: </a:t>
            </a:r>
            <a:r>
              <a:rPr lang="en-GB" sz="800">
                <a:solidFill>
                  <a:srgbClr val="6AA84F"/>
                </a:solidFill>
                <a:latin typeface="Mada"/>
                <a:ea typeface="Mada"/>
                <a:cs typeface="Mada"/>
                <a:sym typeface="Mada"/>
              </a:rPr>
              <a:t>Pale pink → normal esophageal epithelium. Red spots → metaplasia.</a:t>
            </a:r>
            <a:endParaRPr sz="800">
              <a:solidFill>
                <a:srgbClr val="6AA84F"/>
              </a:solidFill>
              <a:latin typeface="Mada"/>
              <a:ea typeface="Mada"/>
              <a:cs typeface="Mada"/>
              <a:sym typeface="Mada"/>
            </a:endParaRPr>
          </a:p>
        </p:txBody>
      </p:sp>
      <p:sp>
        <p:nvSpPr>
          <p:cNvPr id="501" name="Google Shape;501;p56"/>
          <p:cNvSpPr txBox="1"/>
          <p:nvPr/>
        </p:nvSpPr>
        <p:spPr>
          <a:xfrm>
            <a:off x="5435575" y="10015700"/>
            <a:ext cx="2278500" cy="367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Cases are in the following slides:</a:t>
            </a:r>
            <a:endParaRPr b="1" sz="1000">
              <a:solidFill>
                <a:srgbClr val="CC0000"/>
              </a:solidFill>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b="1" lang="en-GB" sz="1000">
                <a:solidFill>
                  <a:srgbClr val="CC0000"/>
                </a:solidFill>
                <a:latin typeface="Mada"/>
                <a:ea typeface="Mada"/>
                <a:cs typeface="Mada"/>
                <a:sym typeface="Mada"/>
              </a:rPr>
              <a:t>8,9,11,15,19,25</a:t>
            </a:r>
            <a:endParaRPr b="1" sz="1000">
              <a:solidFill>
                <a:srgbClr val="CC0000"/>
              </a:solidFill>
              <a:latin typeface="Mada"/>
              <a:ea typeface="Mada"/>
              <a:cs typeface="Mada"/>
              <a:sym typeface="Mada"/>
            </a:endParaRPr>
          </a:p>
        </p:txBody>
      </p:sp>
      <p:sp>
        <p:nvSpPr>
          <p:cNvPr id="502" name="Google Shape;502;p56"/>
          <p:cNvSpPr txBox="1"/>
          <p:nvPr/>
        </p:nvSpPr>
        <p:spPr>
          <a:xfrm>
            <a:off x="3353025" y="3359400"/>
            <a:ext cx="3357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006D77"/>
                </a:solidFill>
                <a:highlight>
                  <a:srgbClr val="ABE5D9"/>
                </a:highlight>
                <a:latin typeface="Mada"/>
                <a:ea typeface="Mada"/>
                <a:cs typeface="Mada"/>
                <a:sym typeface="Mada"/>
              </a:rPr>
              <a:t>A</a:t>
            </a:r>
            <a:endParaRPr b="1" sz="1500">
              <a:solidFill>
                <a:srgbClr val="ABE5D9"/>
              </a:solidFill>
              <a:highlight>
                <a:srgbClr val="ABE5D9"/>
              </a:highlight>
            </a:endParaRPr>
          </a:p>
        </p:txBody>
      </p:sp>
      <p:sp>
        <p:nvSpPr>
          <p:cNvPr id="503" name="Google Shape;503;p56"/>
          <p:cNvSpPr txBox="1"/>
          <p:nvPr/>
        </p:nvSpPr>
        <p:spPr>
          <a:xfrm>
            <a:off x="5741275" y="6502638"/>
            <a:ext cx="335700" cy="4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500">
                <a:solidFill>
                  <a:srgbClr val="006D77"/>
                </a:solidFill>
                <a:highlight>
                  <a:srgbClr val="ABE5D9"/>
                </a:highlight>
                <a:latin typeface="Mada"/>
                <a:ea typeface="Mada"/>
                <a:cs typeface="Mada"/>
                <a:sym typeface="Mada"/>
              </a:rPr>
              <a:t>B</a:t>
            </a:r>
            <a:endParaRPr b="1" sz="1500">
              <a:solidFill>
                <a:srgbClr val="ABE5D9"/>
              </a:solidFill>
              <a:highlight>
                <a:srgbClr val="ABE5D9"/>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7"/>
          <p:cNvSpPr txBox="1"/>
          <p:nvPr/>
        </p:nvSpPr>
        <p:spPr>
          <a:xfrm>
            <a:off x="663545" y="3901862"/>
            <a:ext cx="6256200" cy="660600"/>
          </a:xfrm>
          <a:prstGeom prst="rect">
            <a:avLst/>
          </a:prstGeom>
          <a:noFill/>
          <a:ln cap="flat" cmpd="sng" w="9525">
            <a:solidFill>
              <a:srgbClr val="83C5BE"/>
            </a:solidFill>
            <a:prstDash val="dash"/>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dk1"/>
              </a:buClr>
              <a:buSzPts val="1300"/>
              <a:buFont typeface="Mada"/>
              <a:buChar char="●"/>
            </a:pPr>
            <a:r>
              <a:rPr b="0" i="0" lang="en-GB" sz="1300" u="none" cap="none" strike="noStrike">
                <a:solidFill>
                  <a:schemeClr val="dk1"/>
                </a:solidFill>
                <a:latin typeface="Mada"/>
                <a:ea typeface="Mada"/>
                <a:cs typeface="Mada"/>
                <a:sym typeface="Mada"/>
              </a:rPr>
              <a:t>A condition whereby an</a:t>
            </a:r>
            <a:r>
              <a:rPr b="0" i="0" lang="en-GB" sz="1300" u="none" cap="none" strike="noStrike">
                <a:solidFill>
                  <a:schemeClr val="dk1"/>
                </a:solidFill>
                <a:latin typeface="Mada"/>
                <a:ea typeface="Mada"/>
                <a:cs typeface="Mada"/>
                <a:sym typeface="Mada"/>
              </a:rPr>
              <a:t> </a:t>
            </a:r>
            <a:r>
              <a:rPr lang="en-GB" sz="1300">
                <a:solidFill>
                  <a:schemeClr val="dk1"/>
                </a:solidFill>
                <a:latin typeface="Mada"/>
                <a:ea typeface="Mada"/>
                <a:cs typeface="Mada"/>
                <a:sym typeface="Mada"/>
              </a:rPr>
              <a:t>intestinal columnar epithelium </a:t>
            </a:r>
            <a:r>
              <a:rPr lang="en-GB" sz="1300">
                <a:solidFill>
                  <a:srgbClr val="6AA84F"/>
                </a:solidFill>
                <a:latin typeface="Mada"/>
                <a:ea typeface="Mada"/>
                <a:cs typeface="Mada"/>
                <a:sym typeface="Mada"/>
              </a:rPr>
              <a:t>with goblet cells</a:t>
            </a:r>
            <a:r>
              <a:rPr lang="en-GB" sz="1300">
                <a:solidFill>
                  <a:schemeClr val="dk1"/>
                </a:solidFill>
                <a:latin typeface="Mada"/>
                <a:ea typeface="Mada"/>
                <a:cs typeface="Mada"/>
                <a:sym typeface="Mada"/>
              </a:rPr>
              <a:t>, replaces the stratified s</a:t>
            </a:r>
            <a:r>
              <a:rPr b="0" i="0" lang="en-GB" sz="1300" u="none" cap="none" strike="noStrike">
                <a:solidFill>
                  <a:schemeClr val="dk1"/>
                </a:solidFill>
                <a:latin typeface="Mada"/>
                <a:ea typeface="Mada"/>
                <a:cs typeface="Mada"/>
                <a:sym typeface="Mada"/>
              </a:rPr>
              <a:t>quamous epithelium that normally </a:t>
            </a:r>
            <a:r>
              <a:rPr lang="en-GB" sz="1300">
                <a:solidFill>
                  <a:schemeClr val="dk1"/>
                </a:solidFill>
                <a:latin typeface="Mada"/>
                <a:ea typeface="Mada"/>
                <a:cs typeface="Mada"/>
                <a:sym typeface="Mada"/>
              </a:rPr>
              <a:t>lines the distal </a:t>
            </a:r>
            <a:r>
              <a:rPr b="0" i="0" lang="en-GB" sz="1300" u="none" cap="none" strike="noStrike">
                <a:solidFill>
                  <a:schemeClr val="dk1"/>
                </a:solidFill>
                <a:latin typeface="Mada"/>
                <a:ea typeface="Mada"/>
                <a:cs typeface="Mada"/>
                <a:sym typeface="Mada"/>
              </a:rPr>
              <a:t>esophagus</a:t>
            </a:r>
            <a:r>
              <a:rPr lang="en-GB" sz="1300">
                <a:solidFill>
                  <a:schemeClr val="dk1"/>
                </a:solidFill>
                <a:latin typeface="Mada"/>
                <a:ea typeface="Mada"/>
                <a:cs typeface="Mada"/>
                <a:sym typeface="Mada"/>
              </a:rPr>
              <a:t>.</a:t>
            </a:r>
            <a:endParaRPr b="0" i="0" sz="1300" u="none" cap="none" strike="noStrike">
              <a:solidFill>
                <a:schemeClr val="dk1"/>
              </a:solidFill>
              <a:latin typeface="Mada"/>
              <a:ea typeface="Mada"/>
              <a:cs typeface="Mada"/>
              <a:sym typeface="Mada"/>
            </a:endParaRPr>
          </a:p>
        </p:txBody>
      </p:sp>
      <p:sp>
        <p:nvSpPr>
          <p:cNvPr id="509" name="Google Shape;509;p57"/>
          <p:cNvSpPr/>
          <p:nvPr/>
        </p:nvSpPr>
        <p:spPr>
          <a:xfrm>
            <a:off x="74475" y="9711600"/>
            <a:ext cx="7439700" cy="905400"/>
          </a:xfrm>
          <a:prstGeom prst="round2SameRect">
            <a:avLst>
              <a:gd fmla="val 16667" name="adj1"/>
              <a:gd fmla="val 0" name="adj2"/>
            </a:avLst>
          </a:prstGeom>
          <a:noFill/>
          <a:ln cap="flat" cmpd="sng" w="9525">
            <a:solidFill>
              <a:srgbClr val="E29578"/>
            </a:solidFill>
            <a:prstDash val="dash"/>
            <a:round/>
            <a:headEnd len="sm" w="sm" type="none"/>
            <a:tailEnd len="sm" w="sm" type="none"/>
          </a:ln>
        </p:spPr>
        <p:txBody>
          <a:bodyPr anchorCtr="0" anchor="ctr" bIns="91425" lIns="91425" spcFirstLastPara="1" rIns="91425" wrap="square" tIns="91425">
            <a:noAutofit/>
          </a:bodyPr>
          <a:lstStyle/>
          <a:p>
            <a:pPr indent="-298450" lvl="0" marL="457200" rtl="0" algn="l">
              <a:spcBef>
                <a:spcPts val="0"/>
              </a:spcBef>
              <a:spcAft>
                <a:spcPts val="0"/>
              </a:spcAft>
              <a:buClr>
                <a:srgbClr val="6AA84F"/>
              </a:buClr>
              <a:buSzPts val="1100"/>
              <a:buFont typeface="Mada"/>
              <a:buAutoNum type="arabicPeriod"/>
            </a:pPr>
            <a:r>
              <a:rPr b="1" lang="en-GB" sz="1100">
                <a:solidFill>
                  <a:srgbClr val="6AA84F"/>
                </a:solidFill>
                <a:latin typeface="Mada"/>
                <a:ea typeface="Mada"/>
                <a:cs typeface="Mada"/>
                <a:sym typeface="Mada"/>
              </a:rPr>
              <a:t>Briefly :</a:t>
            </a:r>
            <a:endParaRPr b="1"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Appropriate treatment (for both GERD &amp; Barrett’s)  depends on many factors, but usually we focus on lifestyle modifications (weight loss, smoking cessation, avoid sleeping after having a meal). </a:t>
            </a:r>
            <a:endParaRPr sz="1100">
              <a:solidFill>
                <a:srgbClr val="6AA84F"/>
              </a:solidFill>
              <a:latin typeface="Mada"/>
              <a:ea typeface="Mada"/>
              <a:cs typeface="Mada"/>
              <a:sym typeface="Mada"/>
            </a:endParaRPr>
          </a:p>
          <a:p>
            <a:pPr indent="-298450" lvl="0" marL="457200" rtl="0" algn="l">
              <a:spcBef>
                <a:spcPts val="0"/>
              </a:spcBef>
              <a:spcAft>
                <a:spcPts val="0"/>
              </a:spcAft>
              <a:buClr>
                <a:srgbClr val="6AA84F"/>
              </a:buClr>
              <a:buSzPts val="1100"/>
              <a:buFont typeface="Mada"/>
              <a:buChar char="●"/>
            </a:pPr>
            <a:r>
              <a:rPr lang="en-GB" sz="1100">
                <a:solidFill>
                  <a:srgbClr val="6AA84F"/>
                </a:solidFill>
                <a:latin typeface="Mada"/>
                <a:ea typeface="Mada"/>
                <a:cs typeface="Mada"/>
                <a:sym typeface="Mada"/>
              </a:rPr>
              <a:t>Surgery is indicated only if medical therapy has failed or if the patient asked for a surgery</a:t>
            </a:r>
            <a:endParaRPr b="1" sz="1300">
              <a:solidFill>
                <a:srgbClr val="6AA84F"/>
              </a:solidFill>
              <a:latin typeface="Mada"/>
              <a:ea typeface="Mada"/>
              <a:cs typeface="Mada"/>
              <a:sym typeface="Mada"/>
            </a:endParaRPr>
          </a:p>
        </p:txBody>
      </p:sp>
      <p:sp>
        <p:nvSpPr>
          <p:cNvPr id="510" name="Google Shape;510;p57"/>
          <p:cNvSpPr/>
          <p:nvPr/>
        </p:nvSpPr>
        <p:spPr>
          <a:xfrm rot="10800000">
            <a:off x="75" y="-9507"/>
            <a:ext cx="75885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7"/>
          <p:cNvSpPr/>
          <p:nvPr/>
        </p:nvSpPr>
        <p:spPr>
          <a:xfrm>
            <a:off x="801800" y="781275"/>
            <a:ext cx="6088800" cy="19827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7"/>
          <p:cNvSpPr/>
          <p:nvPr/>
        </p:nvSpPr>
        <p:spPr>
          <a:xfrm flipH="1">
            <a:off x="487786" y="460888"/>
            <a:ext cx="5545885" cy="668443"/>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57"/>
          <p:cNvSpPr txBox="1"/>
          <p:nvPr/>
        </p:nvSpPr>
        <p:spPr>
          <a:xfrm>
            <a:off x="114281" y="571391"/>
            <a:ext cx="6333300" cy="905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E29578"/>
                </a:solidFill>
                <a:latin typeface="Lora"/>
                <a:ea typeface="Lora"/>
                <a:cs typeface="Lora"/>
                <a:sym typeface="Lora"/>
              </a:rPr>
              <a:t>Now, let us </a:t>
            </a:r>
            <a:r>
              <a:rPr b="1" lang="en-GB" sz="1800">
                <a:solidFill>
                  <a:srgbClr val="E29578"/>
                </a:solidFill>
                <a:latin typeface="Lora"/>
                <a:ea typeface="Lora"/>
                <a:cs typeface="Lora"/>
                <a:sym typeface="Lora"/>
              </a:rPr>
              <a:t>continue</a:t>
            </a:r>
            <a:r>
              <a:rPr b="1" i="0" lang="en-GB" sz="1800" u="none" cap="none" strike="noStrike">
                <a:solidFill>
                  <a:srgbClr val="E29578"/>
                </a:solidFill>
                <a:latin typeface="Lora"/>
                <a:ea typeface="Lora"/>
                <a:cs typeface="Lora"/>
                <a:sym typeface="Lora"/>
              </a:rPr>
              <a:t> </a:t>
            </a:r>
            <a:r>
              <a:rPr b="1" lang="en-GB" sz="1800">
                <a:solidFill>
                  <a:srgbClr val="E29578"/>
                </a:solidFill>
                <a:latin typeface="Lora"/>
                <a:ea typeface="Lora"/>
                <a:cs typeface="Lora"/>
                <a:sym typeface="Lora"/>
              </a:rPr>
              <a:t>case (1)</a:t>
            </a:r>
            <a:endParaRPr b="1" i="0" sz="1800" u="none" cap="none" strike="noStrike">
              <a:solidFill>
                <a:srgbClr val="E29578"/>
              </a:solidFill>
              <a:latin typeface="Lora"/>
              <a:ea typeface="Lora"/>
              <a:cs typeface="Lora"/>
              <a:sym typeface="Lora"/>
            </a:endParaRPr>
          </a:p>
        </p:txBody>
      </p:sp>
      <p:sp>
        <p:nvSpPr>
          <p:cNvPr id="514" name="Google Shape;514;p57"/>
          <p:cNvSpPr txBox="1"/>
          <p:nvPr/>
        </p:nvSpPr>
        <p:spPr>
          <a:xfrm>
            <a:off x="1226100" y="1169906"/>
            <a:ext cx="5442900" cy="1538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rgbClr val="000000"/>
              </a:buClr>
              <a:buSzPts val="1200"/>
              <a:buFont typeface="Mada"/>
              <a:buChar char="●"/>
            </a:pPr>
            <a:r>
              <a:rPr b="1" lang="en-GB" sz="1200">
                <a:latin typeface="Mada"/>
                <a:ea typeface="Mada"/>
                <a:cs typeface="Mada"/>
                <a:sym typeface="Mada"/>
              </a:rPr>
              <a:t>Patient diagnosed with Barrett’s disease, what’s next ?</a:t>
            </a:r>
            <a:endParaRPr b="1" sz="1200">
              <a:latin typeface="Mada"/>
              <a:ea typeface="Mada"/>
              <a:cs typeface="Mada"/>
              <a:sym typeface="Mada"/>
            </a:endParaRPr>
          </a:p>
          <a:p>
            <a:pPr indent="-304800" lvl="0" marL="457200" marR="0" rtl="0" algn="l">
              <a:lnSpc>
                <a:spcPct val="100000"/>
              </a:lnSpc>
              <a:spcBef>
                <a:spcPts val="0"/>
              </a:spcBef>
              <a:spcAft>
                <a:spcPts val="0"/>
              </a:spcAft>
              <a:buClr>
                <a:srgbClr val="000000"/>
              </a:buClr>
              <a:buSzPts val="1200"/>
              <a:buFont typeface="Mada"/>
              <a:buChar char="●"/>
            </a:pPr>
            <a:r>
              <a:rPr b="1" lang="en-GB" sz="1200">
                <a:latin typeface="Mada"/>
                <a:ea typeface="Mada"/>
                <a:cs typeface="Mada"/>
                <a:sym typeface="Mada"/>
              </a:rPr>
              <a:t>Treatment:</a:t>
            </a:r>
            <a:endParaRPr b="1" sz="1200">
              <a:latin typeface="Mada"/>
              <a:ea typeface="Mada"/>
              <a:cs typeface="Mada"/>
              <a:sym typeface="Mada"/>
            </a:endParaRPr>
          </a:p>
          <a:p>
            <a:pPr indent="-304800" lvl="1" marL="914400" marR="0" rtl="0" algn="l">
              <a:lnSpc>
                <a:spcPct val="100000"/>
              </a:lnSpc>
              <a:spcBef>
                <a:spcPts val="0"/>
              </a:spcBef>
              <a:spcAft>
                <a:spcPts val="0"/>
              </a:spcAft>
              <a:buClr>
                <a:srgbClr val="6AA84F"/>
              </a:buClr>
              <a:buSzPts val="1200"/>
              <a:buFont typeface="Mada"/>
              <a:buChar char="○"/>
            </a:pPr>
            <a:r>
              <a:rPr lang="en-GB" sz="1200">
                <a:solidFill>
                  <a:srgbClr val="999999"/>
                </a:solidFill>
                <a:latin typeface="Mada"/>
                <a:ea typeface="Mada"/>
                <a:cs typeface="Mada"/>
                <a:sym typeface="Mada"/>
              </a:rPr>
              <a:t>Explained in slide 7¹</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04800" lvl="1" marL="914400" marR="0" rtl="0" algn="l">
              <a:lnSpc>
                <a:spcPct val="100000"/>
              </a:lnSpc>
              <a:spcBef>
                <a:spcPts val="0"/>
              </a:spcBef>
              <a:spcAft>
                <a:spcPts val="0"/>
              </a:spcAft>
              <a:buSzPts val="1200"/>
              <a:buFont typeface="Mada"/>
              <a:buChar char="○"/>
            </a:pPr>
            <a:r>
              <a:rPr b="1" lang="en-GB" sz="1200">
                <a:latin typeface="Mada"/>
                <a:ea typeface="Mada"/>
                <a:cs typeface="Mada"/>
                <a:sym typeface="Mada"/>
              </a:rPr>
              <a:t>You have advised the patient to : </a:t>
            </a:r>
            <a:r>
              <a:rPr lang="en-GB" sz="1200">
                <a:latin typeface="Mada"/>
                <a:ea typeface="Mada"/>
                <a:cs typeface="Mada"/>
                <a:sym typeface="Mada"/>
              </a:rPr>
              <a:t>Reduce weight &amp; Quit smoking</a:t>
            </a:r>
            <a:endParaRPr sz="1200">
              <a:latin typeface="Mada"/>
              <a:ea typeface="Mada"/>
              <a:cs typeface="Mada"/>
              <a:sym typeface="Mada"/>
            </a:endParaRPr>
          </a:p>
          <a:p>
            <a:pPr indent="-304800" lvl="1" marL="914400" marR="0" rtl="0" algn="l">
              <a:lnSpc>
                <a:spcPct val="100000"/>
              </a:lnSpc>
              <a:spcBef>
                <a:spcPts val="0"/>
              </a:spcBef>
              <a:spcAft>
                <a:spcPts val="0"/>
              </a:spcAft>
              <a:buSzPts val="1200"/>
              <a:buFont typeface="Mada"/>
              <a:buChar char="○"/>
            </a:pPr>
            <a:r>
              <a:rPr b="1" lang="en-GB" sz="1200">
                <a:latin typeface="Mada"/>
                <a:ea typeface="Mada"/>
                <a:cs typeface="Mada"/>
                <a:sym typeface="Mada"/>
              </a:rPr>
              <a:t>You have </a:t>
            </a:r>
            <a:r>
              <a:rPr b="1" lang="en-GB" sz="1200">
                <a:latin typeface="Mada"/>
                <a:ea typeface="Mada"/>
                <a:cs typeface="Mada"/>
                <a:sym typeface="Mada"/>
              </a:rPr>
              <a:t>Started the patient on: </a:t>
            </a:r>
            <a:r>
              <a:rPr lang="en-GB" sz="1200">
                <a:latin typeface="Mada"/>
                <a:ea typeface="Mada"/>
                <a:cs typeface="Mada"/>
                <a:sym typeface="Mada"/>
              </a:rPr>
              <a:t>Nexium 40mg od</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solidFill>
                  <a:srgbClr val="CC0000"/>
                </a:solidFill>
                <a:latin typeface="Mada"/>
                <a:ea typeface="Mada"/>
                <a:cs typeface="Mada"/>
                <a:sym typeface="Mada"/>
              </a:rPr>
              <a:t>we should schedule the patient for endoscopy every 6 months</a:t>
            </a:r>
            <a:r>
              <a:rPr lang="en-GB" sz="1200">
                <a:solidFill>
                  <a:srgbClr val="990000"/>
                </a:solidFill>
                <a:latin typeface="Mada"/>
                <a:ea typeface="Mada"/>
                <a:cs typeface="Mada"/>
                <a:sym typeface="Mada"/>
              </a:rPr>
              <a:t> </a:t>
            </a:r>
            <a:r>
              <a:rPr lang="en-GB" sz="1200">
                <a:solidFill>
                  <a:srgbClr val="6AA84F"/>
                </a:solidFill>
                <a:latin typeface="Mada"/>
                <a:ea typeface="Mada"/>
                <a:cs typeface="Mada"/>
                <a:sym typeface="Mada"/>
              </a:rPr>
              <a:t>to monitor and avoid the progression of Barrett’s disease to cancer.</a:t>
            </a:r>
            <a:endParaRPr sz="1200">
              <a:latin typeface="Mada"/>
              <a:ea typeface="Mada"/>
              <a:cs typeface="Mada"/>
              <a:sym typeface="Mada"/>
            </a:endParaRPr>
          </a:p>
          <a:p>
            <a:pPr indent="0" lvl="0" marL="0" marR="0" rtl="0" algn="l">
              <a:lnSpc>
                <a:spcPct val="100000"/>
              </a:lnSpc>
              <a:spcBef>
                <a:spcPts val="0"/>
              </a:spcBef>
              <a:spcAft>
                <a:spcPts val="0"/>
              </a:spcAft>
              <a:buNone/>
            </a:pPr>
            <a:r>
              <a:t/>
            </a:r>
            <a:endParaRPr sz="1200">
              <a:latin typeface="Mada"/>
              <a:ea typeface="Mada"/>
              <a:cs typeface="Mada"/>
              <a:sym typeface="Mada"/>
            </a:endParaRPr>
          </a:p>
        </p:txBody>
      </p:sp>
      <p:sp>
        <p:nvSpPr>
          <p:cNvPr id="515" name="Google Shape;515;p57"/>
          <p:cNvSpPr txBox="1"/>
          <p:nvPr/>
        </p:nvSpPr>
        <p:spPr>
          <a:xfrm>
            <a:off x="594006" y="3523310"/>
            <a:ext cx="47574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6D77"/>
                </a:solidFill>
                <a:highlight>
                  <a:srgbClr val="EDF9F9"/>
                </a:highlight>
                <a:latin typeface="Lora"/>
                <a:ea typeface="Lora"/>
                <a:cs typeface="Lora"/>
                <a:sym typeface="Lora"/>
              </a:rPr>
              <a:t>Definition:</a:t>
            </a:r>
            <a:endParaRPr b="1" i="0" sz="1800" u="none" cap="none" strike="noStrike">
              <a:solidFill>
                <a:srgbClr val="006D77"/>
              </a:solidFill>
              <a:highlight>
                <a:srgbClr val="EDF9F9"/>
              </a:highlight>
              <a:latin typeface="Lora"/>
              <a:ea typeface="Lora"/>
              <a:cs typeface="Lora"/>
              <a:sym typeface="Lora"/>
            </a:endParaRPr>
          </a:p>
        </p:txBody>
      </p:sp>
      <p:sp>
        <p:nvSpPr>
          <p:cNvPr id="516" name="Google Shape;516;p57"/>
          <p:cNvSpPr txBox="1"/>
          <p:nvPr/>
        </p:nvSpPr>
        <p:spPr>
          <a:xfrm>
            <a:off x="156006" y="2950162"/>
            <a:ext cx="7278300" cy="367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6D77"/>
                </a:solidFill>
                <a:latin typeface="Lora"/>
                <a:ea typeface="Lora"/>
                <a:cs typeface="Lora"/>
                <a:sym typeface="Lora"/>
              </a:rPr>
              <a:t>Barrett's Esophagus</a:t>
            </a:r>
            <a:endParaRPr b="1" i="0" sz="2200" u="none" cap="none" strike="noStrike">
              <a:solidFill>
                <a:srgbClr val="006D77"/>
              </a:solidFill>
              <a:latin typeface="Lora"/>
              <a:ea typeface="Lora"/>
              <a:cs typeface="Lora"/>
              <a:sym typeface="Lora"/>
            </a:endParaRPr>
          </a:p>
        </p:txBody>
      </p:sp>
      <p:cxnSp>
        <p:nvCxnSpPr>
          <p:cNvPr id="517" name="Google Shape;517;p57"/>
          <p:cNvCxnSpPr/>
          <p:nvPr/>
        </p:nvCxnSpPr>
        <p:spPr>
          <a:xfrm>
            <a:off x="2763397" y="3402011"/>
            <a:ext cx="2056500" cy="0"/>
          </a:xfrm>
          <a:prstGeom prst="straightConnector1">
            <a:avLst/>
          </a:prstGeom>
          <a:noFill/>
          <a:ln cap="flat" cmpd="sng" w="19050">
            <a:solidFill>
              <a:srgbClr val="83C5BE"/>
            </a:solidFill>
            <a:prstDash val="solid"/>
            <a:round/>
            <a:headEnd len="med" w="med" type="oval"/>
            <a:tailEnd len="med" w="med" type="oval"/>
          </a:ln>
        </p:spPr>
      </p:cxnSp>
      <p:cxnSp>
        <p:nvCxnSpPr>
          <p:cNvPr id="518" name="Google Shape;518;p57"/>
          <p:cNvCxnSpPr/>
          <p:nvPr/>
        </p:nvCxnSpPr>
        <p:spPr>
          <a:xfrm>
            <a:off x="575500" y="5710500"/>
            <a:ext cx="0" cy="3198300"/>
          </a:xfrm>
          <a:prstGeom prst="straightConnector1">
            <a:avLst/>
          </a:prstGeom>
          <a:noFill/>
          <a:ln cap="flat" cmpd="sng" w="28575">
            <a:solidFill>
              <a:srgbClr val="FFDDD2"/>
            </a:solidFill>
            <a:prstDash val="solid"/>
            <a:round/>
            <a:headEnd len="med" w="med" type="none"/>
            <a:tailEnd len="med" w="med" type="none"/>
          </a:ln>
        </p:spPr>
      </p:cxnSp>
      <p:sp>
        <p:nvSpPr>
          <p:cNvPr id="519" name="Google Shape;519;p57"/>
          <p:cNvSpPr/>
          <p:nvPr/>
        </p:nvSpPr>
        <p:spPr>
          <a:xfrm rot="-5400000">
            <a:off x="747263" y="548431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7"/>
          <p:cNvSpPr txBox="1"/>
          <p:nvPr/>
        </p:nvSpPr>
        <p:spPr>
          <a:xfrm>
            <a:off x="610025" y="557785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01</a:t>
            </a:r>
            <a:endParaRPr b="1">
              <a:solidFill>
                <a:srgbClr val="E29578"/>
              </a:solidFill>
              <a:latin typeface="Playfair Display"/>
              <a:ea typeface="Playfair Display"/>
              <a:cs typeface="Playfair Display"/>
              <a:sym typeface="Playfair Display"/>
            </a:endParaRPr>
          </a:p>
        </p:txBody>
      </p:sp>
      <p:sp>
        <p:nvSpPr>
          <p:cNvPr id="521" name="Google Shape;521;p57"/>
          <p:cNvSpPr/>
          <p:nvPr/>
        </p:nvSpPr>
        <p:spPr>
          <a:xfrm rot="-5400000">
            <a:off x="747263" y="632251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7"/>
          <p:cNvSpPr txBox="1"/>
          <p:nvPr/>
        </p:nvSpPr>
        <p:spPr>
          <a:xfrm>
            <a:off x="610025" y="641605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02</a:t>
            </a:r>
            <a:endParaRPr b="1">
              <a:solidFill>
                <a:srgbClr val="E29578"/>
              </a:solidFill>
              <a:latin typeface="Playfair Display"/>
              <a:ea typeface="Playfair Display"/>
              <a:cs typeface="Playfair Display"/>
              <a:sym typeface="Playfair Display"/>
            </a:endParaRPr>
          </a:p>
        </p:txBody>
      </p:sp>
      <p:sp>
        <p:nvSpPr>
          <p:cNvPr id="523" name="Google Shape;523;p57"/>
          <p:cNvSpPr/>
          <p:nvPr/>
        </p:nvSpPr>
        <p:spPr>
          <a:xfrm rot="-5400000">
            <a:off x="747263" y="7160713"/>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7"/>
          <p:cNvSpPr txBox="1"/>
          <p:nvPr/>
        </p:nvSpPr>
        <p:spPr>
          <a:xfrm>
            <a:off x="610025" y="7254250"/>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03</a:t>
            </a:r>
            <a:endParaRPr b="1">
              <a:solidFill>
                <a:srgbClr val="E29578"/>
              </a:solidFill>
              <a:latin typeface="Playfair Display"/>
              <a:ea typeface="Playfair Display"/>
              <a:cs typeface="Playfair Display"/>
              <a:sym typeface="Playfair Display"/>
            </a:endParaRPr>
          </a:p>
        </p:txBody>
      </p:sp>
      <p:sp>
        <p:nvSpPr>
          <p:cNvPr id="525" name="Google Shape;525;p57"/>
          <p:cNvSpPr/>
          <p:nvPr/>
        </p:nvSpPr>
        <p:spPr>
          <a:xfrm rot="-5400000">
            <a:off x="747263" y="8465550"/>
            <a:ext cx="247400" cy="613975"/>
          </a:xfrm>
          <a:prstGeom prst="flowChartOffpageConnector">
            <a:avLst/>
          </a:prstGeom>
          <a:solidFill>
            <a:srgbClr val="FFDDD2"/>
          </a:solidFill>
          <a:ln cap="flat" cmpd="sng" w="9525">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7"/>
          <p:cNvSpPr txBox="1"/>
          <p:nvPr/>
        </p:nvSpPr>
        <p:spPr>
          <a:xfrm>
            <a:off x="610025" y="8559088"/>
            <a:ext cx="406800" cy="2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E29578"/>
                </a:solidFill>
                <a:latin typeface="Playfair Display"/>
                <a:ea typeface="Playfair Display"/>
                <a:cs typeface="Playfair Display"/>
                <a:sym typeface="Playfair Display"/>
              </a:rPr>
              <a:t>04</a:t>
            </a:r>
            <a:endParaRPr b="1">
              <a:solidFill>
                <a:srgbClr val="E29578"/>
              </a:solidFill>
              <a:latin typeface="Playfair Display"/>
              <a:ea typeface="Playfair Display"/>
              <a:cs typeface="Playfair Display"/>
              <a:sym typeface="Playfair Display"/>
            </a:endParaRPr>
          </a:p>
        </p:txBody>
      </p:sp>
      <p:grpSp>
        <p:nvGrpSpPr>
          <p:cNvPr id="527" name="Google Shape;527;p57"/>
          <p:cNvGrpSpPr/>
          <p:nvPr/>
        </p:nvGrpSpPr>
        <p:grpSpPr>
          <a:xfrm>
            <a:off x="323344" y="4847390"/>
            <a:ext cx="467181" cy="476434"/>
            <a:chOff x="2410712" y="2415450"/>
            <a:chExt cx="312600" cy="312600"/>
          </a:xfrm>
        </p:grpSpPr>
        <p:sp>
          <p:nvSpPr>
            <p:cNvPr id="528" name="Google Shape;528;p5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 name="Google Shape;530;p57"/>
          <p:cNvSpPr txBox="1"/>
          <p:nvPr/>
        </p:nvSpPr>
        <p:spPr>
          <a:xfrm>
            <a:off x="780625" y="4874025"/>
            <a:ext cx="310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r>
              <a:rPr b="1" lang="en-GB" sz="1800">
                <a:solidFill>
                  <a:srgbClr val="006D77"/>
                </a:solidFill>
                <a:highlight>
                  <a:srgbClr val="EDF9F9"/>
                </a:highlight>
                <a:latin typeface="Lora"/>
                <a:ea typeface="Lora"/>
                <a:cs typeface="Lora"/>
                <a:sym typeface="Lora"/>
              </a:rPr>
              <a:t>Clinical Features:</a:t>
            </a:r>
            <a:endParaRPr b="1" sz="1800">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sz="1800">
              <a:solidFill>
                <a:srgbClr val="006D77"/>
              </a:solidFill>
              <a:highlight>
                <a:srgbClr val="EDF9F9"/>
              </a:highlight>
              <a:latin typeface="Lora"/>
              <a:ea typeface="Lora"/>
              <a:cs typeface="Lora"/>
              <a:sym typeface="Lora"/>
            </a:endParaRPr>
          </a:p>
        </p:txBody>
      </p:sp>
      <p:sp>
        <p:nvSpPr>
          <p:cNvPr id="531" name="Google Shape;531;p57"/>
          <p:cNvSpPr txBox="1"/>
          <p:nvPr/>
        </p:nvSpPr>
        <p:spPr>
          <a:xfrm>
            <a:off x="1149900" y="8395225"/>
            <a:ext cx="5758800" cy="9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With continued exposure to the reflux disease, metaplastic cells undergo cellular transformation to low- and high-grade dysplasia.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These dysplastic cells may evolve to cancer</a:t>
            </a:r>
            <a:endParaRPr sz="1200">
              <a:solidFill>
                <a:schemeClr val="dk1"/>
              </a:solidFill>
              <a:latin typeface="Mada"/>
              <a:ea typeface="Mada"/>
              <a:cs typeface="Mada"/>
              <a:sym typeface="Mada"/>
            </a:endParaRPr>
          </a:p>
        </p:txBody>
      </p:sp>
      <p:sp>
        <p:nvSpPr>
          <p:cNvPr id="532" name="Google Shape;532;p57"/>
          <p:cNvSpPr txBox="1"/>
          <p:nvPr/>
        </p:nvSpPr>
        <p:spPr>
          <a:xfrm>
            <a:off x="1149900" y="5555800"/>
            <a:ext cx="5758800" cy="66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Chronic </a:t>
            </a:r>
            <a:r>
              <a:rPr lang="en-GB" sz="1200">
                <a:solidFill>
                  <a:schemeClr val="dk1"/>
                </a:solidFill>
                <a:latin typeface="Mada"/>
                <a:ea typeface="Mada"/>
                <a:cs typeface="Mada"/>
                <a:sym typeface="Mada"/>
              </a:rPr>
              <a:t>gastroesophageal</a:t>
            </a:r>
            <a:r>
              <a:rPr lang="en-GB" sz="1200">
                <a:solidFill>
                  <a:schemeClr val="dk1"/>
                </a:solidFill>
                <a:latin typeface="Mada"/>
                <a:ea typeface="Mada"/>
                <a:cs typeface="Mada"/>
                <a:sym typeface="Mada"/>
              </a:rPr>
              <a:t> reflux is the factor that both injures the squamous epithelium and promotes repair through columnar metaplasia.</a:t>
            </a:r>
            <a:endParaRPr sz="1200">
              <a:solidFill>
                <a:schemeClr val="dk1"/>
              </a:solidFill>
              <a:latin typeface="Mada"/>
              <a:ea typeface="Mada"/>
              <a:cs typeface="Mada"/>
              <a:sym typeface="Mada"/>
            </a:endParaRPr>
          </a:p>
        </p:txBody>
      </p:sp>
      <p:sp>
        <p:nvSpPr>
          <p:cNvPr id="533" name="Google Shape;533;p57"/>
          <p:cNvSpPr txBox="1"/>
          <p:nvPr/>
        </p:nvSpPr>
        <p:spPr>
          <a:xfrm>
            <a:off x="1149900" y="6381136"/>
            <a:ext cx="5758800" cy="60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Although these </a:t>
            </a:r>
            <a:r>
              <a:rPr b="1" lang="en-GB" sz="1200">
                <a:solidFill>
                  <a:schemeClr val="dk1"/>
                </a:solidFill>
                <a:latin typeface="Mada"/>
                <a:ea typeface="Mada"/>
                <a:cs typeface="Mada"/>
                <a:sym typeface="Mada"/>
              </a:rPr>
              <a:t>metaplastic cells </a:t>
            </a:r>
            <a:r>
              <a:rPr lang="en-GB" sz="1200">
                <a:solidFill>
                  <a:schemeClr val="dk1"/>
                </a:solidFill>
                <a:latin typeface="Mada"/>
                <a:ea typeface="Mada"/>
                <a:cs typeface="Mada"/>
                <a:sym typeface="Mada"/>
              </a:rPr>
              <a:t>may be more resistant to injury from reflux, they also are more prone to malignancy “Adenocarcinoma”.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10% of patients with GERD develop Barrett's esophagus.</a:t>
            </a:r>
            <a:endParaRPr sz="1200">
              <a:solidFill>
                <a:schemeClr val="dk1"/>
              </a:solidFill>
              <a:latin typeface="Mada"/>
              <a:ea typeface="Mada"/>
              <a:cs typeface="Mada"/>
              <a:sym typeface="Mada"/>
            </a:endParaRPr>
          </a:p>
        </p:txBody>
      </p:sp>
      <p:sp>
        <p:nvSpPr>
          <p:cNvPr id="534" name="Google Shape;534;p57"/>
          <p:cNvSpPr txBox="1"/>
          <p:nvPr/>
        </p:nvSpPr>
        <p:spPr>
          <a:xfrm>
            <a:off x="1149900" y="7235825"/>
            <a:ext cx="5631300" cy="6006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40-fold increase in risk for developing esophageal carcinoma in patients with Barrett's esophagus.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70 % of patients are men aged 55 to 63 years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Men have a 15 - fold increased incidence over women of adenocarcinoma of the esophagus , but women with Barrett's esophagus are increasing in number as the differences in the Western lifestyle between men and women diminish</a:t>
            </a:r>
            <a:endParaRPr sz="1300">
              <a:solidFill>
                <a:schemeClr val="dk1"/>
              </a:solidFill>
              <a:latin typeface="Mada"/>
              <a:ea typeface="Mada"/>
              <a:cs typeface="Mada"/>
              <a:sym typeface="Mada"/>
            </a:endParaRPr>
          </a:p>
        </p:txBody>
      </p:sp>
      <p:sp>
        <p:nvSpPr>
          <p:cNvPr id="535" name="Google Shape;535;p57"/>
          <p:cNvSpPr txBox="1"/>
          <p:nvPr/>
        </p:nvSpPr>
        <p:spPr>
          <a:xfrm>
            <a:off x="8749675" y="27262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