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10698475" cx="7589525"/>
  <p:notesSz cx="6858000" cy="9144000"/>
  <p:embeddedFontLst>
    <p:embeddedFont>
      <p:font typeface="Playfair Display"/>
      <p:regular r:id="rId33"/>
      <p:bold r:id="rId34"/>
      <p:italic r:id="rId35"/>
      <p:boldItalic r:id="rId36"/>
    </p:embeddedFont>
    <p:embeddedFont>
      <p:font typeface="Mada"/>
      <p:regular r:id="rId37"/>
      <p:bold r:id="rId38"/>
    </p:embeddedFont>
    <p:embeddedFont>
      <p:font typeface="Lora"/>
      <p:regular r:id="rId39"/>
      <p:bold r:id="rId40"/>
      <p:italic r:id="rId41"/>
      <p:boldItalic r:id="rId42"/>
    </p:embeddedFont>
    <p:embeddedFont>
      <p:font typeface="Pathway Gothic One"/>
      <p:regular r:id="rId43"/>
    </p:embeddedFont>
    <p:embeddedFont>
      <p:font typeface="Advent Pro"/>
      <p:regular r:id="rId44"/>
      <p:bold r:id="rId45"/>
    </p:embeddedFont>
    <p:embeddedFont>
      <p:font typeface="Life Savers ExtraBold"/>
      <p:bold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70">
          <p15:clr>
            <a:srgbClr val="A4A3A4"/>
          </p15:clr>
        </p15:guide>
        <p15:guide id="2" pos="2390">
          <p15:clr>
            <a:srgbClr val="A4A3A4"/>
          </p15:clr>
        </p15:guide>
        <p15:guide id="3" orient="horz" pos="1471">
          <p15:clr>
            <a:srgbClr val="9AA0A6"/>
          </p15:clr>
        </p15:guide>
        <p15:guide id="4" orient="horz" pos="3912">
          <p15:clr>
            <a:srgbClr val="9AA0A6"/>
          </p15:clr>
        </p15:guide>
        <p15:guide id="5" orient="horz" pos="5370">
          <p15:clr>
            <a:srgbClr val="9AA0A6"/>
          </p15:clr>
        </p15:guide>
        <p15:guide id="6" orient="horz" pos="534">
          <p15:clr>
            <a:srgbClr val="9AA0A6"/>
          </p15:clr>
        </p15:guide>
        <p15:guide id="7" orient="horz" pos="630">
          <p15:clr>
            <a:srgbClr val="9AA0A6"/>
          </p15:clr>
        </p15:guide>
        <p15:guide id="8" orient="horz" pos="2827">
          <p15:clr>
            <a:srgbClr val="9AA0A6"/>
          </p15:clr>
        </p15:guide>
        <p15:guide id="9" orient="horz" pos="1652">
          <p15:clr>
            <a:srgbClr val="9AA0A6"/>
          </p15:clr>
        </p15:guide>
        <p15:guide id="10" orient="horz" pos="1748">
          <p15:clr>
            <a:srgbClr val="9AA0A6"/>
          </p15:clr>
        </p15:guide>
        <p15:guide id="11" orient="horz" pos="2118">
          <p15:clr>
            <a:srgbClr val="9AA0A6"/>
          </p15:clr>
        </p15:guide>
        <p15:guide id="12" orient="horz" pos="3269">
          <p15:clr>
            <a:srgbClr val="9AA0A6"/>
          </p15:clr>
        </p15:guide>
        <p15:guide id="13" orient="horz" pos="3466">
          <p15:clr>
            <a:srgbClr val="9AA0A6"/>
          </p15:clr>
        </p15:guide>
        <p15:guide id="14" orient="horz" pos="2934">
          <p15:clr>
            <a:srgbClr val="9AA0A6"/>
          </p15:clr>
        </p15:guide>
        <p15:guide id="15" orient="horz" pos="2433">
          <p15:clr>
            <a:srgbClr val="9AA0A6"/>
          </p15:clr>
        </p15:guide>
        <p15:guide id="16" orient="horz" pos="2529">
          <p15:clr>
            <a:srgbClr val="9AA0A6"/>
          </p15:clr>
        </p15:guide>
        <p15:guide id="17" orient="horz" pos="2502">
          <p15:clr>
            <a:srgbClr val="9AA0A6"/>
          </p15:clr>
        </p15:guide>
        <p15:guide id="18" orient="horz" pos="2598">
          <p15:clr>
            <a:srgbClr val="9AA0A6"/>
          </p15:clr>
        </p15:guide>
        <p15:guide id="19" orient="horz" pos="855">
          <p15:clr>
            <a:srgbClr val="9AA0A6"/>
          </p15:clr>
        </p15:guide>
        <p15:guide id="20" orient="horz" pos="887">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0C48FD6-D413-46EF-9043-8DE7BB8083C1}">
  <a:tblStyle styleId="{A0C48FD6-D413-46EF-9043-8DE7BB8083C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70" orient="horz"/>
        <p:guide pos="2390"/>
        <p:guide pos="1471" orient="horz"/>
        <p:guide pos="3912" orient="horz"/>
        <p:guide pos="5370" orient="horz"/>
        <p:guide pos="534" orient="horz"/>
        <p:guide pos="630" orient="horz"/>
        <p:guide pos="2827" orient="horz"/>
        <p:guide pos="1652" orient="horz"/>
        <p:guide pos="1748" orient="horz"/>
        <p:guide pos="2118" orient="horz"/>
        <p:guide pos="3269" orient="horz"/>
        <p:guide pos="3466" orient="horz"/>
        <p:guide pos="2934" orient="horz"/>
        <p:guide pos="2433" orient="horz"/>
        <p:guide pos="2529" orient="horz"/>
        <p:guide pos="2502" orient="horz"/>
        <p:guide pos="2598" orient="horz"/>
        <p:guide pos="855" orient="horz"/>
        <p:guide pos="887"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ora-bold.fntdata"/><Relationship Id="rId20" Type="http://schemas.openxmlformats.org/officeDocument/2006/relationships/slide" Target="slides/slide14.xml"/><Relationship Id="rId42" Type="http://schemas.openxmlformats.org/officeDocument/2006/relationships/font" Target="fonts/Lora-boldItalic.fntdata"/><Relationship Id="rId41" Type="http://schemas.openxmlformats.org/officeDocument/2006/relationships/font" Target="fonts/Lora-italic.fntdata"/><Relationship Id="rId22" Type="http://schemas.openxmlformats.org/officeDocument/2006/relationships/slide" Target="slides/slide16.xml"/><Relationship Id="rId44" Type="http://schemas.openxmlformats.org/officeDocument/2006/relationships/font" Target="fonts/AdventPro-regular.fntdata"/><Relationship Id="rId21" Type="http://schemas.openxmlformats.org/officeDocument/2006/relationships/slide" Target="slides/slide15.xml"/><Relationship Id="rId43" Type="http://schemas.openxmlformats.org/officeDocument/2006/relationships/font" Target="fonts/PathwayGothicOne-regular.fntdata"/><Relationship Id="rId24" Type="http://schemas.openxmlformats.org/officeDocument/2006/relationships/slide" Target="slides/slide18.xml"/><Relationship Id="rId46" Type="http://schemas.openxmlformats.org/officeDocument/2006/relationships/font" Target="fonts/LifeSaversExtraBold-bold.fntdata"/><Relationship Id="rId23" Type="http://schemas.openxmlformats.org/officeDocument/2006/relationships/slide" Target="slides/slide17.xml"/><Relationship Id="rId45" Type="http://schemas.openxmlformats.org/officeDocument/2006/relationships/font" Target="fonts/AdventPro-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PlayfairDisplay-regular.fntdata"/><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PlayfairDisplay-italic.fntdata"/><Relationship Id="rId12" Type="http://schemas.openxmlformats.org/officeDocument/2006/relationships/slide" Target="slides/slide6.xml"/><Relationship Id="rId34" Type="http://schemas.openxmlformats.org/officeDocument/2006/relationships/font" Target="fonts/PlayfairDisplay-bold.fntdata"/><Relationship Id="rId15" Type="http://schemas.openxmlformats.org/officeDocument/2006/relationships/slide" Target="slides/slide9.xml"/><Relationship Id="rId37" Type="http://schemas.openxmlformats.org/officeDocument/2006/relationships/font" Target="fonts/Mada-regular.fntdata"/><Relationship Id="rId14" Type="http://schemas.openxmlformats.org/officeDocument/2006/relationships/slide" Target="slides/slide8.xml"/><Relationship Id="rId36" Type="http://schemas.openxmlformats.org/officeDocument/2006/relationships/font" Target="fonts/PlayfairDisplay-boldItalic.fntdata"/><Relationship Id="rId17" Type="http://schemas.openxmlformats.org/officeDocument/2006/relationships/slide" Target="slides/slide11.xml"/><Relationship Id="rId39" Type="http://schemas.openxmlformats.org/officeDocument/2006/relationships/font" Target="fonts/Lora-regular.fntdata"/><Relationship Id="rId16" Type="http://schemas.openxmlformats.org/officeDocument/2006/relationships/slide" Target="slides/slide10.xml"/><Relationship Id="rId38" Type="http://schemas.openxmlformats.org/officeDocument/2006/relationships/font" Target="fonts/Mada-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8b231d4aa1_0_172: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8b231d4aa1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92cec0d162c00e_3: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292cec0d162c00e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324228813daa6f6_65: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324228813daa6f6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a77181a480_0_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a77181a48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5b43d41d7aeae9bd_9: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5b43d41d7aeae9bd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30d5cdb65e268b4c_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30d5cdb65e268b4c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17de48ab6f7810c8_1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822" name="Google Shape;822;g17de48ab6f7810c8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279c79ff49c5866_24: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876" name="Google Shape;876;g279c79ff49c5866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48f18f376ac1cf3_24: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955" name="Google Shape;955;g48f18f376ac1cf3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ga77181a480_0_214: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001" name="Google Shape;1001;ga77181a480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393e86eb1144814b_9: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393e86eb1144814b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g53810e22bc_0_4: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044" name="Google Shape;1044;g53810e22bc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g3eea53071df29c12_2: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052" name="Google Shape;1052;g3eea53071df29c1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g3eea53071df29c12_14: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060" name="Google Shape;1060;g3eea53071df29c12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g21569937619483b4_223: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068" name="Google Shape;1068;g21569937619483b4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g23208ad04d917d3_1: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095" name="Google Shape;1095;g23208ad04d917d3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g53810e22bc_0_5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107" name="Google Shape;1107;g53810e22bc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g820d8cd4f9_0_5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125" name="Google Shape;1125;g820d8cd4f9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93e86eb1144814b_51: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393e86eb1144814b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93e86eb1144814b_193: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93e86eb1144814b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64ee2d4a6c34daea_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64ee2d4a6c34daea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7cea806040df1c1e_29: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7cea806040df1c1e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b0eda3338e4b550_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b0eda3338e4b55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1447a51c665540a5_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1447a51c665540a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8b7b30cb88_0_1012: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8b7b30cb88_0_10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8718" y="1548715"/>
            <a:ext cx="7072200" cy="42693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8711" y="5894977"/>
            <a:ext cx="7072200" cy="1648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8711" y="2300739"/>
            <a:ext cx="7072200" cy="40842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8711" y="6556625"/>
            <a:ext cx="7072200" cy="2705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8711" y="4473766"/>
            <a:ext cx="7072200" cy="175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8711" y="2397147"/>
            <a:ext cx="7072200" cy="71061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8711"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010895"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8711" y="1155647"/>
            <a:ext cx="2330700" cy="15720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8711" y="2890367"/>
            <a:ext cx="2330700" cy="661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6908" y="936312"/>
            <a:ext cx="5285400" cy="85089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94763" y="-260"/>
            <a:ext cx="3794700" cy="10698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0365" y="2565003"/>
            <a:ext cx="3357600" cy="30831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0365" y="5830393"/>
            <a:ext cx="3357600" cy="2568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99788" y="1506075"/>
            <a:ext cx="3184800" cy="76857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8711" y="8799592"/>
            <a:ext cx="4979100" cy="1258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8711" y="925652"/>
            <a:ext cx="7072200" cy="1191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8711" y="2397147"/>
            <a:ext cx="7072200" cy="71061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32145" y="9699486"/>
            <a:ext cx="455400" cy="818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hyperlink" Target="https://docs.google.com/presentation/d/1TKjgKmuF8-7aGjiAgt-2f6dUWPkTI7rnH1d3RF0xuIw/edit?usp=sharing" TargetMode="External"/><Relationship Id="rId7"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21.png"/><Relationship Id="rId11" Type="http://schemas.openxmlformats.org/officeDocument/2006/relationships/image" Target="../media/image28.png"/><Relationship Id="rId10" Type="http://schemas.openxmlformats.org/officeDocument/2006/relationships/image" Target="../media/image29.png"/><Relationship Id="rId9" Type="http://schemas.openxmlformats.org/officeDocument/2006/relationships/image" Target="../media/image27.png"/><Relationship Id="rId5" Type="http://schemas.openxmlformats.org/officeDocument/2006/relationships/image" Target="../media/image22.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41.jpg"/></Relationships>
</file>

<file path=ppt/slides/_rels/slide12.xml.rels><?xml version="1.0" encoding="UTF-8" standalone="yes"?><Relationships xmlns="http://schemas.openxmlformats.org/package/2006/relationships"><Relationship Id="rId20" Type="http://schemas.openxmlformats.org/officeDocument/2006/relationships/image" Target="../media/image49.png"/><Relationship Id="rId11" Type="http://schemas.openxmlformats.org/officeDocument/2006/relationships/image" Target="../media/image40.png"/><Relationship Id="rId10" Type="http://schemas.openxmlformats.org/officeDocument/2006/relationships/image" Target="../media/image38.png"/><Relationship Id="rId21" Type="http://schemas.openxmlformats.org/officeDocument/2006/relationships/image" Target="../media/image59.png"/><Relationship Id="rId13" Type="http://schemas.openxmlformats.org/officeDocument/2006/relationships/image" Target="../media/image73.jpg"/><Relationship Id="rId12" Type="http://schemas.openxmlformats.org/officeDocument/2006/relationships/image" Target="../media/image42.png"/><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image" Target="../media/image33.png"/><Relationship Id="rId9" Type="http://schemas.openxmlformats.org/officeDocument/2006/relationships/image" Target="../media/image36.png"/><Relationship Id="rId15" Type="http://schemas.openxmlformats.org/officeDocument/2006/relationships/image" Target="../media/image44.png"/><Relationship Id="rId14" Type="http://schemas.openxmlformats.org/officeDocument/2006/relationships/image" Target="../media/image46.jpg"/><Relationship Id="rId17" Type="http://schemas.openxmlformats.org/officeDocument/2006/relationships/image" Target="../media/image45.png"/><Relationship Id="rId16" Type="http://schemas.openxmlformats.org/officeDocument/2006/relationships/image" Target="../media/image43.png"/><Relationship Id="rId5" Type="http://schemas.openxmlformats.org/officeDocument/2006/relationships/image" Target="../media/image39.png"/><Relationship Id="rId19" Type="http://schemas.openxmlformats.org/officeDocument/2006/relationships/image" Target="../media/image47.png"/><Relationship Id="rId6" Type="http://schemas.openxmlformats.org/officeDocument/2006/relationships/image" Target="../media/image34.png"/><Relationship Id="rId18" Type="http://schemas.openxmlformats.org/officeDocument/2006/relationships/image" Target="../media/image48.png"/><Relationship Id="rId7" Type="http://schemas.openxmlformats.org/officeDocument/2006/relationships/image" Target="../media/image35.png"/><Relationship Id="rId8"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7.png"/><Relationship Id="rId4" Type="http://schemas.openxmlformats.org/officeDocument/2006/relationships/image" Target="../media/image5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52.png"/><Relationship Id="rId5"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6.jpg"/><Relationship Id="rId4" Type="http://schemas.openxmlformats.org/officeDocument/2006/relationships/image" Target="../media/image53.jpg"/><Relationship Id="rId5" Type="http://schemas.openxmlformats.org/officeDocument/2006/relationships/image" Target="../media/image54.jpg"/><Relationship Id="rId6" Type="http://schemas.openxmlformats.org/officeDocument/2006/relationships/image" Target="../media/image5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8.png"/><Relationship Id="rId4" Type="http://schemas.openxmlformats.org/officeDocument/2006/relationships/image" Target="../media/image57.png"/><Relationship Id="rId5" Type="http://schemas.openxmlformats.org/officeDocument/2006/relationships/image" Target="../media/image60.jpg"/><Relationship Id="rId6" Type="http://schemas.openxmlformats.org/officeDocument/2006/relationships/image" Target="../media/image61.jpg"/><Relationship Id="rId7" Type="http://schemas.openxmlformats.org/officeDocument/2006/relationships/image" Target="../media/image64.jpg"/><Relationship Id="rId8" Type="http://schemas.openxmlformats.org/officeDocument/2006/relationships/image" Target="../media/image6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74.png"/><Relationship Id="rId4" Type="http://schemas.openxmlformats.org/officeDocument/2006/relationships/image" Target="../media/image69.jpg"/><Relationship Id="rId5" Type="http://schemas.openxmlformats.org/officeDocument/2006/relationships/image" Target="../media/image52.png"/><Relationship Id="rId6" Type="http://schemas.openxmlformats.org/officeDocument/2006/relationships/image" Target="../media/image8.png"/><Relationship Id="rId7" Type="http://schemas.openxmlformats.org/officeDocument/2006/relationships/image" Target="../media/image71.jpg"/></Relationships>
</file>

<file path=ppt/slides/_rels/slide19.xml.rels><?xml version="1.0" encoding="UTF-8" standalone="yes"?><Relationships xmlns="http://schemas.openxmlformats.org/package/2006/relationships"><Relationship Id="rId10" Type="http://schemas.openxmlformats.org/officeDocument/2006/relationships/image" Target="../media/image75.png"/><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72.jpg"/><Relationship Id="rId4" Type="http://schemas.openxmlformats.org/officeDocument/2006/relationships/image" Target="../media/image62.png"/><Relationship Id="rId9" Type="http://schemas.openxmlformats.org/officeDocument/2006/relationships/image" Target="../media/image77.png"/><Relationship Id="rId5" Type="http://schemas.openxmlformats.org/officeDocument/2006/relationships/image" Target="../media/image63.jpg"/><Relationship Id="rId6" Type="http://schemas.openxmlformats.org/officeDocument/2006/relationships/image" Target="../media/image66.png"/><Relationship Id="rId7" Type="http://schemas.openxmlformats.org/officeDocument/2006/relationships/image" Target="../media/image78.png"/><Relationship Id="rId8" Type="http://schemas.openxmlformats.org/officeDocument/2006/relationships/image" Target="../media/image7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docs.google.com/presentation/d/1Vrjo7faTQ5wyZgLVjgKEQnyb9mHaPPYaExEd438A2QE/edit?usp=sharing"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png"/><Relationship Id="rId4" Type="http://schemas.openxmlformats.org/officeDocument/2006/relationships/hyperlink" Target="https://docs.google.com/forms/d/e/1FAIpQLSellgvn263ZGMVLfCNfffhfGB8DwE-fZDSLmWJlAtaqXm_24w/viewform?usp=sf_link" TargetMode="External"/><Relationship Id="rId5" Type="http://schemas.openxmlformats.org/officeDocument/2006/relationships/image" Target="../media/image68.png"/><Relationship Id="rId6" Type="http://schemas.openxmlformats.org/officeDocument/2006/relationships/image" Target="../media/image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3.png"/><Relationship Id="rId5" Type="http://schemas.openxmlformats.org/officeDocument/2006/relationships/image" Target="../media/image7.png"/><Relationship Id="rId6"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8.png"/><Relationship Id="rId6" Type="http://schemas.openxmlformats.org/officeDocument/2006/relationships/image" Target="../media/image23.jpg"/><Relationship Id="rId7" Type="http://schemas.openxmlformats.org/officeDocument/2006/relationships/image" Target="../media/image17.png"/><Relationship Id="rId8"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rot="5400000">
            <a:off x="2970450" y="-2685775"/>
            <a:ext cx="1317300" cy="73722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p:nvPr/>
        </p:nvSpPr>
        <p:spPr>
          <a:xfrm rot="5400000">
            <a:off x="2650418" y="-2650200"/>
            <a:ext cx="1284900" cy="67377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 name="Google Shape;56;p13"/>
          <p:cNvPicPr preferRelativeResize="0"/>
          <p:nvPr/>
        </p:nvPicPr>
        <p:blipFill>
          <a:blip r:embed="rId3">
            <a:alphaModFix/>
          </a:blip>
          <a:stretch>
            <a:fillRect/>
          </a:stretch>
        </p:blipFill>
        <p:spPr>
          <a:xfrm>
            <a:off x="2322171" y="345764"/>
            <a:ext cx="1261879" cy="827325"/>
          </a:xfrm>
          <a:prstGeom prst="rect">
            <a:avLst/>
          </a:prstGeom>
          <a:noFill/>
          <a:ln>
            <a:noFill/>
          </a:ln>
        </p:spPr>
      </p:pic>
      <p:sp>
        <p:nvSpPr>
          <p:cNvPr id="57" name="Google Shape;57;p13"/>
          <p:cNvSpPr txBox="1"/>
          <p:nvPr/>
        </p:nvSpPr>
        <p:spPr>
          <a:xfrm>
            <a:off x="238125" y="9324975"/>
            <a:ext cx="17145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E29578"/>
                </a:solidFill>
                <a:latin typeface="Lora"/>
                <a:ea typeface="Lora"/>
                <a:cs typeface="Lora"/>
                <a:sym typeface="Lora"/>
              </a:rPr>
              <a:t>Colour Index</a:t>
            </a:r>
            <a:endParaRPr>
              <a:solidFill>
                <a:srgbClr val="E29578"/>
              </a:solidFill>
              <a:latin typeface="Lora"/>
              <a:ea typeface="Lora"/>
              <a:cs typeface="Lora"/>
              <a:sym typeface="Lora"/>
            </a:endParaRPr>
          </a:p>
        </p:txBody>
      </p:sp>
      <p:sp>
        <p:nvSpPr>
          <p:cNvPr id="58" name="Google Shape;58;p13"/>
          <p:cNvSpPr txBox="1"/>
          <p:nvPr/>
        </p:nvSpPr>
        <p:spPr>
          <a:xfrm>
            <a:off x="95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Main Text</a:t>
            </a:r>
            <a:endParaRPr sz="1200">
              <a:latin typeface="Mada"/>
              <a:ea typeface="Mada"/>
              <a:cs typeface="Mada"/>
              <a:sym typeface="Mada"/>
            </a:endParaRPr>
          </a:p>
          <a:p>
            <a:pPr indent="-304800" lvl="0" marL="457200" rtl="0" algn="l">
              <a:spcBef>
                <a:spcPts val="0"/>
              </a:spcBef>
              <a:spcAft>
                <a:spcPts val="0"/>
              </a:spcAft>
              <a:buClr>
                <a:srgbClr val="6C9EEC"/>
              </a:buClr>
              <a:buSzPts val="1200"/>
              <a:buFont typeface="Mada"/>
              <a:buChar char="●"/>
            </a:pPr>
            <a:r>
              <a:rPr lang="en-GB" sz="1200">
                <a:solidFill>
                  <a:srgbClr val="6C9EEC"/>
                </a:solidFill>
                <a:latin typeface="Mada"/>
                <a:ea typeface="Mada"/>
                <a:cs typeface="Mada"/>
                <a:sym typeface="Mada"/>
              </a:rPr>
              <a:t>Males slides</a:t>
            </a:r>
            <a:endParaRPr sz="1200">
              <a:solidFill>
                <a:srgbClr val="6C9EEC"/>
              </a:solidFill>
              <a:latin typeface="Mada"/>
              <a:ea typeface="Mada"/>
              <a:cs typeface="Mada"/>
              <a:sym typeface="Mada"/>
            </a:endParaRPr>
          </a:p>
          <a:p>
            <a:pPr indent="-304800" lvl="0" marL="457200" rtl="0" algn="l">
              <a:spcBef>
                <a:spcPts val="0"/>
              </a:spcBef>
              <a:spcAft>
                <a:spcPts val="0"/>
              </a:spcAft>
              <a:buClr>
                <a:srgbClr val="A64D79"/>
              </a:buClr>
              <a:buSzPts val="1200"/>
              <a:buFont typeface="Mada"/>
              <a:buChar char="●"/>
            </a:pPr>
            <a:r>
              <a:rPr lang="en-GB" sz="1200">
                <a:solidFill>
                  <a:srgbClr val="A64D79"/>
                </a:solidFill>
                <a:latin typeface="Mada"/>
                <a:ea typeface="Mada"/>
                <a:cs typeface="Mada"/>
                <a:sym typeface="Mada"/>
              </a:rPr>
              <a:t>Females slides</a:t>
            </a:r>
            <a:endParaRPr sz="1200">
              <a:solidFill>
                <a:srgbClr val="A64D79"/>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Doctor notes</a:t>
            </a:r>
            <a:endParaRPr sz="1200">
              <a:solidFill>
                <a:srgbClr val="6AA84F"/>
              </a:solidFill>
              <a:latin typeface="Mada"/>
              <a:ea typeface="Mada"/>
              <a:cs typeface="Mada"/>
              <a:sym typeface="Mada"/>
            </a:endParaRPr>
          </a:p>
        </p:txBody>
      </p:sp>
      <p:sp>
        <p:nvSpPr>
          <p:cNvPr id="59" name="Google Shape;59;p13"/>
          <p:cNvSpPr txBox="1"/>
          <p:nvPr/>
        </p:nvSpPr>
        <p:spPr>
          <a:xfrm>
            <a:off x="17621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Textbook</a:t>
            </a:r>
            <a:endParaRPr sz="1200">
              <a:solidFill>
                <a:srgbClr val="1C4588"/>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lang="en-GB" sz="1200">
                <a:solidFill>
                  <a:srgbClr val="CC0000"/>
                </a:solidFill>
                <a:latin typeface="Mada"/>
                <a:ea typeface="Mada"/>
                <a:cs typeface="Mada"/>
                <a:sym typeface="Mada"/>
              </a:rPr>
              <a:t>Important</a:t>
            </a:r>
            <a:endParaRPr sz="1200">
              <a:solidFill>
                <a:srgbClr val="CC0000"/>
              </a:solidFill>
              <a:latin typeface="Mada"/>
              <a:ea typeface="Mada"/>
              <a:cs typeface="Mada"/>
              <a:sym typeface="Mada"/>
            </a:endParaRPr>
          </a:p>
          <a:p>
            <a:pPr indent="-304800" lvl="0" marL="457200" rtl="0" algn="l">
              <a:spcBef>
                <a:spcPts val="0"/>
              </a:spcBef>
              <a:spcAft>
                <a:spcPts val="0"/>
              </a:spcAft>
              <a:buClr>
                <a:srgbClr val="CEA320"/>
              </a:buClr>
              <a:buSzPts val="1200"/>
              <a:buFont typeface="Mada"/>
              <a:buChar char="●"/>
            </a:pPr>
            <a:r>
              <a:rPr lang="en-GB" sz="1200">
                <a:solidFill>
                  <a:srgbClr val="CEA320"/>
                </a:solidFill>
                <a:latin typeface="Mada"/>
                <a:ea typeface="Mada"/>
                <a:cs typeface="Mada"/>
                <a:sym typeface="Mada"/>
              </a:rPr>
              <a:t>Golden notes</a:t>
            </a:r>
            <a:endParaRPr sz="1200">
              <a:solidFill>
                <a:srgbClr val="CEA320"/>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Extra</a:t>
            </a:r>
            <a:endParaRPr sz="1200">
              <a:solidFill>
                <a:srgbClr val="999999"/>
              </a:solidFill>
              <a:latin typeface="Mada"/>
              <a:ea typeface="Mada"/>
              <a:cs typeface="Mada"/>
              <a:sym typeface="Mada"/>
            </a:endParaRPr>
          </a:p>
        </p:txBody>
      </p:sp>
      <p:cxnSp>
        <p:nvCxnSpPr>
          <p:cNvPr id="60" name="Google Shape;60;p13"/>
          <p:cNvCxnSpPr/>
          <p:nvPr/>
        </p:nvCxnSpPr>
        <p:spPr>
          <a:xfrm>
            <a:off x="1704975" y="9677400"/>
            <a:ext cx="0" cy="867000"/>
          </a:xfrm>
          <a:prstGeom prst="straightConnector1">
            <a:avLst/>
          </a:prstGeom>
          <a:noFill/>
          <a:ln cap="flat" cmpd="sng" w="9525">
            <a:solidFill>
              <a:srgbClr val="FFDDD2"/>
            </a:solidFill>
            <a:prstDash val="solid"/>
            <a:round/>
            <a:headEnd len="med" w="med" type="oval"/>
            <a:tailEnd len="med" w="med" type="oval"/>
          </a:ln>
        </p:spPr>
      </p:cxnSp>
      <p:cxnSp>
        <p:nvCxnSpPr>
          <p:cNvPr id="61" name="Google Shape;61;p13"/>
          <p:cNvCxnSpPr/>
          <p:nvPr/>
        </p:nvCxnSpPr>
        <p:spPr>
          <a:xfrm>
            <a:off x="923925" y="3590925"/>
            <a:ext cx="4800600" cy="0"/>
          </a:xfrm>
          <a:prstGeom prst="straightConnector1">
            <a:avLst/>
          </a:prstGeom>
          <a:noFill/>
          <a:ln cap="flat" cmpd="sng" w="19050">
            <a:solidFill>
              <a:srgbClr val="83C5BE"/>
            </a:solidFill>
            <a:prstDash val="solid"/>
            <a:round/>
            <a:headEnd len="med" w="med" type="oval"/>
            <a:tailEnd len="med" w="med" type="none"/>
          </a:ln>
        </p:spPr>
      </p:cxnSp>
      <p:pic>
        <p:nvPicPr>
          <p:cNvPr id="62" name="Google Shape;62;p13"/>
          <p:cNvPicPr preferRelativeResize="0"/>
          <p:nvPr/>
        </p:nvPicPr>
        <p:blipFill>
          <a:blip r:embed="rId4">
            <a:alphaModFix/>
          </a:blip>
          <a:stretch>
            <a:fillRect/>
          </a:stretch>
        </p:blipFill>
        <p:spPr>
          <a:xfrm>
            <a:off x="5696038" y="2354413"/>
            <a:ext cx="1271500" cy="1271500"/>
          </a:xfrm>
          <a:prstGeom prst="rect">
            <a:avLst/>
          </a:prstGeom>
          <a:noFill/>
          <a:ln>
            <a:noFill/>
          </a:ln>
        </p:spPr>
      </p:pic>
      <p:sp>
        <p:nvSpPr>
          <p:cNvPr id="63" name="Google Shape;63;p13"/>
          <p:cNvSpPr txBox="1"/>
          <p:nvPr/>
        </p:nvSpPr>
        <p:spPr>
          <a:xfrm>
            <a:off x="469175" y="2475025"/>
            <a:ext cx="5919900" cy="9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900">
                <a:solidFill>
                  <a:srgbClr val="006D77"/>
                </a:solidFill>
                <a:latin typeface="Lora"/>
                <a:ea typeface="Lora"/>
                <a:cs typeface="Lora"/>
                <a:sym typeface="Lora"/>
              </a:rPr>
              <a:t>Renal stones, UTIs &amp;</a:t>
            </a:r>
            <a:endParaRPr sz="2900">
              <a:solidFill>
                <a:srgbClr val="006D77"/>
              </a:solidFill>
              <a:latin typeface="Lora"/>
              <a:ea typeface="Lora"/>
              <a:cs typeface="Lora"/>
              <a:sym typeface="Lora"/>
            </a:endParaRPr>
          </a:p>
          <a:p>
            <a:pPr indent="0" lvl="0" marL="0" rtl="0" algn="ctr">
              <a:spcBef>
                <a:spcPts val="0"/>
              </a:spcBef>
              <a:spcAft>
                <a:spcPts val="0"/>
              </a:spcAft>
              <a:buClr>
                <a:schemeClr val="dk1"/>
              </a:buClr>
              <a:buSzPts val="1100"/>
              <a:buFont typeface="Arial"/>
              <a:buNone/>
            </a:pPr>
            <a:r>
              <a:rPr lang="en-GB" sz="2900">
                <a:solidFill>
                  <a:srgbClr val="006D77"/>
                </a:solidFill>
                <a:latin typeface="Lora"/>
                <a:ea typeface="Lora"/>
                <a:cs typeface="Lora"/>
                <a:sym typeface="Lora"/>
              </a:rPr>
              <a:t>Common urologic disorders</a:t>
            </a:r>
            <a:endParaRPr sz="2900">
              <a:solidFill>
                <a:srgbClr val="006D77"/>
              </a:solidFill>
              <a:latin typeface="Lora"/>
              <a:ea typeface="Lora"/>
              <a:cs typeface="Lora"/>
              <a:sym typeface="Lora"/>
            </a:endParaRPr>
          </a:p>
        </p:txBody>
      </p:sp>
      <p:cxnSp>
        <p:nvCxnSpPr>
          <p:cNvPr id="64" name="Google Shape;64;p13"/>
          <p:cNvCxnSpPr/>
          <p:nvPr/>
        </p:nvCxnSpPr>
        <p:spPr>
          <a:xfrm>
            <a:off x="1171575" y="4610100"/>
            <a:ext cx="0" cy="3695700"/>
          </a:xfrm>
          <a:prstGeom prst="straightConnector1">
            <a:avLst/>
          </a:prstGeom>
          <a:noFill/>
          <a:ln cap="flat" cmpd="sng" w="19050">
            <a:solidFill>
              <a:srgbClr val="FFDDD2"/>
            </a:solidFill>
            <a:prstDash val="solid"/>
            <a:round/>
            <a:headEnd len="med" w="med" type="oval"/>
            <a:tailEnd len="med" w="med" type="none"/>
          </a:ln>
        </p:spPr>
      </p:cxnSp>
      <p:cxnSp>
        <p:nvCxnSpPr>
          <p:cNvPr id="65" name="Google Shape;65;p13"/>
          <p:cNvCxnSpPr/>
          <p:nvPr/>
        </p:nvCxnSpPr>
        <p:spPr>
          <a:xfrm rot="10800000">
            <a:off x="866775" y="5086350"/>
            <a:ext cx="5305500" cy="0"/>
          </a:xfrm>
          <a:prstGeom prst="straightConnector1">
            <a:avLst/>
          </a:prstGeom>
          <a:noFill/>
          <a:ln cap="flat" cmpd="sng" w="19050">
            <a:solidFill>
              <a:srgbClr val="FFDDD2"/>
            </a:solidFill>
            <a:prstDash val="solid"/>
            <a:round/>
            <a:headEnd len="med" w="med" type="none"/>
            <a:tailEnd len="med" w="med" type="oval"/>
          </a:ln>
        </p:spPr>
      </p:cxnSp>
      <p:sp>
        <p:nvSpPr>
          <p:cNvPr id="66" name="Google Shape;66;p13"/>
          <p:cNvSpPr txBox="1"/>
          <p:nvPr/>
        </p:nvSpPr>
        <p:spPr>
          <a:xfrm>
            <a:off x="1304925" y="4752975"/>
            <a:ext cx="21717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400">
                <a:solidFill>
                  <a:srgbClr val="E29578"/>
                </a:solidFill>
                <a:latin typeface="Lora"/>
                <a:ea typeface="Lora"/>
                <a:cs typeface="Lora"/>
                <a:sym typeface="Lora"/>
              </a:rPr>
              <a:t>Objectives</a:t>
            </a:r>
            <a:endParaRPr sz="2400">
              <a:solidFill>
                <a:srgbClr val="E29578"/>
              </a:solidFill>
              <a:latin typeface="Lora"/>
              <a:ea typeface="Lora"/>
              <a:cs typeface="Lora"/>
              <a:sym typeface="Lora"/>
            </a:endParaRPr>
          </a:p>
        </p:txBody>
      </p:sp>
      <p:sp>
        <p:nvSpPr>
          <p:cNvPr id="67" name="Google Shape;67;p13"/>
          <p:cNvSpPr txBox="1"/>
          <p:nvPr/>
        </p:nvSpPr>
        <p:spPr>
          <a:xfrm>
            <a:off x="1171575" y="5162550"/>
            <a:ext cx="6054000" cy="3381600"/>
          </a:xfrm>
          <a:prstGeom prst="rect">
            <a:avLst/>
          </a:prstGeom>
          <a:noFill/>
          <a:ln>
            <a:noFill/>
          </a:ln>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Discuss the types of lower urinary tract symptoms</a:t>
            </a:r>
            <a:endParaRPr sz="1200">
              <a:solidFill>
                <a:srgbClr val="E29578"/>
              </a:solidFill>
              <a:latin typeface="Mada"/>
              <a:ea typeface="Mada"/>
              <a:cs typeface="Mada"/>
              <a:sym typeface="Mada"/>
            </a:endParaRPr>
          </a:p>
          <a:p>
            <a:pPr indent="-304800" lvl="0" marL="4572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Discuss urinary tract infection (UTI): pathogenesis, epidemiology, how to evaluate and the treatment options. Recognize presentation and symptoms.</a:t>
            </a:r>
            <a:endParaRPr sz="1200">
              <a:solidFill>
                <a:srgbClr val="E29578"/>
              </a:solidFill>
              <a:latin typeface="Mada"/>
              <a:ea typeface="Mada"/>
              <a:cs typeface="Mada"/>
              <a:sym typeface="Mada"/>
            </a:endParaRPr>
          </a:p>
          <a:p>
            <a:pPr indent="-304800" lvl="0" marL="4572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Discuss renal stones and renal colic: pathogenesis, epidemiology, how to evaluate and the treatment options. Recognize presentation and symptoms.</a:t>
            </a:r>
            <a:endParaRPr sz="1200">
              <a:solidFill>
                <a:srgbClr val="E29578"/>
              </a:solidFill>
              <a:latin typeface="Mada"/>
              <a:ea typeface="Mada"/>
              <a:cs typeface="Mada"/>
              <a:sym typeface="Mada"/>
            </a:endParaRPr>
          </a:p>
          <a:p>
            <a:pPr indent="-304800" lvl="0" marL="4572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Discuss bladder dysfunction and Incontinence</a:t>
            </a:r>
            <a:endParaRPr sz="1200">
              <a:solidFill>
                <a:srgbClr val="E29578"/>
              </a:solidFill>
              <a:latin typeface="Mada"/>
              <a:ea typeface="Mada"/>
              <a:cs typeface="Mada"/>
              <a:sym typeface="Mada"/>
            </a:endParaRPr>
          </a:p>
          <a:p>
            <a:pPr indent="-304800" lvl="0" marL="4572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Discuss benign prostatic hyperplasia (BPH).</a:t>
            </a:r>
            <a:endParaRPr sz="1200">
              <a:solidFill>
                <a:srgbClr val="E29578"/>
              </a:solidFill>
              <a:latin typeface="Mada"/>
              <a:ea typeface="Mada"/>
              <a:cs typeface="Mada"/>
              <a:sym typeface="Mada"/>
            </a:endParaRPr>
          </a:p>
        </p:txBody>
      </p:sp>
      <p:pic>
        <p:nvPicPr>
          <p:cNvPr id="68" name="Google Shape;68;p13"/>
          <p:cNvPicPr preferRelativeResize="0"/>
          <p:nvPr/>
        </p:nvPicPr>
        <p:blipFill rotWithShape="1">
          <a:blip r:embed="rId5">
            <a:alphaModFix/>
          </a:blip>
          <a:srcRect b="0" l="0" r="0" t="0"/>
          <a:stretch/>
        </p:blipFill>
        <p:spPr>
          <a:xfrm>
            <a:off x="4094025" y="-12575"/>
            <a:ext cx="1261875" cy="1261875"/>
          </a:xfrm>
          <a:prstGeom prst="rect">
            <a:avLst/>
          </a:prstGeom>
          <a:noFill/>
          <a:ln>
            <a:noFill/>
          </a:ln>
        </p:spPr>
      </p:pic>
      <p:sp>
        <p:nvSpPr>
          <p:cNvPr id="69" name="Google Shape;69;p13"/>
          <p:cNvSpPr/>
          <p:nvPr/>
        </p:nvSpPr>
        <p:spPr>
          <a:xfrm rot="-5400000">
            <a:off x="6531450" y="9261025"/>
            <a:ext cx="508200" cy="16077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3"/>
          <p:cNvSpPr/>
          <p:nvPr/>
        </p:nvSpPr>
        <p:spPr>
          <a:xfrm rot="-5400000">
            <a:off x="6643425" y="9396600"/>
            <a:ext cx="495600" cy="14952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3"/>
          <p:cNvSpPr txBox="1"/>
          <p:nvPr/>
        </p:nvSpPr>
        <p:spPr>
          <a:xfrm>
            <a:off x="6290250" y="10050625"/>
            <a:ext cx="14172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6">
                  <a:extLst>
                    <a:ext uri="{A12FA001-AC4F-418D-AE19-62706E023703}">
                      <ahyp:hlinkClr val="tx"/>
                    </a:ext>
                  </a:extLst>
                </a:hlinkClick>
              </a:rPr>
              <a:t>Editing File</a:t>
            </a:r>
            <a:endParaRPr b="1" u="sng">
              <a:solidFill>
                <a:srgbClr val="E29578"/>
              </a:solidFill>
              <a:latin typeface="Lora"/>
              <a:ea typeface="Lora"/>
              <a:cs typeface="Lora"/>
              <a:sym typeface="Lora"/>
            </a:endParaRPr>
          </a:p>
        </p:txBody>
      </p:sp>
      <p:sp>
        <p:nvSpPr>
          <p:cNvPr id="72" name="Google Shape;72;p13"/>
          <p:cNvSpPr/>
          <p:nvPr/>
        </p:nvSpPr>
        <p:spPr>
          <a:xfrm>
            <a:off x="1930114" y="10126668"/>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 name="Google Shape;73;p13"/>
          <p:cNvPicPr preferRelativeResize="0"/>
          <p:nvPr/>
        </p:nvPicPr>
        <p:blipFill>
          <a:blip r:embed="rId7">
            <a:alphaModFix/>
          </a:blip>
          <a:stretch>
            <a:fillRect/>
          </a:stretch>
        </p:blipFill>
        <p:spPr>
          <a:xfrm>
            <a:off x="238125" y="285144"/>
            <a:ext cx="867000" cy="867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22"/>
          <p:cNvSpPr/>
          <p:nvPr/>
        </p:nvSpPr>
        <p:spPr>
          <a:xfrm rot="3691069">
            <a:off x="4858234" y="4942461"/>
            <a:ext cx="1507909" cy="1457702"/>
          </a:xfrm>
          <a:prstGeom prst="ellipse">
            <a:avLst/>
          </a:prstGeom>
          <a:noFill/>
          <a:ln cap="flat" cmpd="sng" w="28575">
            <a:solidFill>
              <a:srgbClr val="66666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2"/>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2"/>
          <p:cNvSpPr txBox="1"/>
          <p:nvPr/>
        </p:nvSpPr>
        <p:spPr>
          <a:xfrm>
            <a:off x="2311713" y="473025"/>
            <a:ext cx="2966100" cy="36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urolithiasis:</a:t>
            </a:r>
            <a:endParaRPr b="1" sz="2200">
              <a:solidFill>
                <a:srgbClr val="006D77"/>
              </a:solidFill>
              <a:latin typeface="Lora"/>
              <a:ea typeface="Lora"/>
              <a:cs typeface="Lora"/>
              <a:sym typeface="Lora"/>
            </a:endParaRPr>
          </a:p>
        </p:txBody>
      </p:sp>
      <p:cxnSp>
        <p:nvCxnSpPr>
          <p:cNvPr id="428" name="Google Shape;428;p22"/>
          <p:cNvCxnSpPr/>
          <p:nvPr/>
        </p:nvCxnSpPr>
        <p:spPr>
          <a:xfrm>
            <a:off x="2708288" y="840825"/>
            <a:ext cx="2202900" cy="9900"/>
          </a:xfrm>
          <a:prstGeom prst="straightConnector1">
            <a:avLst/>
          </a:prstGeom>
          <a:noFill/>
          <a:ln cap="flat" cmpd="sng" w="19050">
            <a:solidFill>
              <a:srgbClr val="83C5BE"/>
            </a:solidFill>
            <a:prstDash val="solid"/>
            <a:round/>
            <a:headEnd len="med" w="med" type="oval"/>
            <a:tailEnd len="med" w="med" type="oval"/>
          </a:ln>
        </p:spPr>
      </p:cxnSp>
      <p:sp>
        <p:nvSpPr>
          <p:cNvPr id="429" name="Google Shape;429;p22"/>
          <p:cNvSpPr txBox="1"/>
          <p:nvPr/>
        </p:nvSpPr>
        <p:spPr>
          <a:xfrm>
            <a:off x="488975" y="1256650"/>
            <a:ext cx="4422300" cy="1347300"/>
          </a:xfrm>
          <a:prstGeom prst="rect">
            <a:avLst/>
          </a:prstGeom>
          <a:noFill/>
          <a:ln>
            <a:noFill/>
          </a:ln>
        </p:spPr>
        <p:txBody>
          <a:bodyPr anchorCtr="0" anchor="t" bIns="91425" lIns="91425" spcFirstLastPara="1" rIns="91425" wrap="square" tIns="91425">
            <a:noAutofit/>
          </a:bodyPr>
          <a:lstStyle/>
          <a:p>
            <a:pPr indent="-184150" lvl="0" marL="269999" rtl="0" algn="l">
              <a:lnSpc>
                <a:spcPct val="125000"/>
              </a:lnSpc>
              <a:spcBef>
                <a:spcPts val="0"/>
              </a:spcBef>
              <a:spcAft>
                <a:spcPts val="0"/>
              </a:spcAft>
              <a:buClr>
                <a:schemeClr val="dk1"/>
              </a:buClr>
              <a:buSzPts val="1400"/>
              <a:buFont typeface="Mada"/>
              <a:buChar char="●"/>
            </a:pPr>
            <a:r>
              <a:rPr lang="en-GB">
                <a:solidFill>
                  <a:srgbClr val="6AA84F"/>
                </a:solidFill>
                <a:latin typeface="Mada"/>
                <a:ea typeface="Mada"/>
                <a:cs typeface="Mada"/>
                <a:sym typeface="Mada"/>
              </a:rPr>
              <a:t>have</a:t>
            </a:r>
            <a:r>
              <a:rPr lang="en-GB">
                <a:solidFill>
                  <a:srgbClr val="6AA84F"/>
                </a:solidFill>
                <a:latin typeface="Mada"/>
                <a:ea typeface="Mada"/>
                <a:cs typeface="Mada"/>
                <a:sym typeface="Mada"/>
              </a:rPr>
              <a:t> been reported in</a:t>
            </a:r>
            <a:r>
              <a:rPr lang="en-GB">
                <a:solidFill>
                  <a:schemeClr val="dk1"/>
                </a:solidFill>
                <a:latin typeface="Mada"/>
                <a:ea typeface="Mada"/>
                <a:cs typeface="Mada"/>
                <a:sym typeface="Mada"/>
              </a:rPr>
              <a:t> Egyptian mummies 4800 BC</a:t>
            </a:r>
            <a:endParaRPr>
              <a:solidFill>
                <a:schemeClr val="dk1"/>
              </a:solidFill>
              <a:latin typeface="Mada"/>
              <a:ea typeface="Mada"/>
              <a:cs typeface="Mada"/>
              <a:sym typeface="Mada"/>
            </a:endParaRPr>
          </a:p>
          <a:p>
            <a:pPr indent="-184150" lvl="0" marL="269999"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Prevalence of 2% to 3%,</a:t>
            </a:r>
            <a:endParaRPr>
              <a:solidFill>
                <a:schemeClr val="dk1"/>
              </a:solidFill>
              <a:latin typeface="Mada"/>
              <a:ea typeface="Mada"/>
              <a:cs typeface="Mada"/>
              <a:sym typeface="Mada"/>
            </a:endParaRPr>
          </a:p>
          <a:p>
            <a:pPr indent="-184150" lvl="0" marL="269999"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Lifetime</a:t>
            </a:r>
            <a:r>
              <a:rPr lang="en-GB">
                <a:solidFill>
                  <a:schemeClr val="dk1"/>
                </a:solidFill>
                <a:latin typeface="Mada"/>
                <a:ea typeface="Mada"/>
                <a:cs typeface="Mada"/>
                <a:sym typeface="Mada"/>
              </a:rPr>
              <a:t> risk: Male 20%, female 5-10%</a:t>
            </a:r>
            <a:endParaRPr>
              <a:solidFill>
                <a:schemeClr val="dk1"/>
              </a:solidFill>
              <a:latin typeface="Mada"/>
              <a:ea typeface="Mada"/>
              <a:cs typeface="Mada"/>
              <a:sym typeface="Mada"/>
            </a:endParaRPr>
          </a:p>
          <a:p>
            <a:pPr indent="-184150" lvl="0" marL="269999"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Recurrence rate 50% at 10 years</a:t>
            </a:r>
            <a:endParaRPr>
              <a:solidFill>
                <a:schemeClr val="dk1"/>
              </a:solidFill>
              <a:latin typeface="Mada"/>
              <a:ea typeface="Mada"/>
              <a:cs typeface="Mada"/>
              <a:sym typeface="Mada"/>
            </a:endParaRPr>
          </a:p>
        </p:txBody>
      </p:sp>
      <p:pic>
        <p:nvPicPr>
          <p:cNvPr id="430" name="Google Shape;430;p22"/>
          <p:cNvPicPr preferRelativeResize="0"/>
          <p:nvPr/>
        </p:nvPicPr>
        <p:blipFill>
          <a:blip r:embed="rId3">
            <a:alphaModFix/>
          </a:blip>
          <a:stretch>
            <a:fillRect/>
          </a:stretch>
        </p:blipFill>
        <p:spPr>
          <a:xfrm>
            <a:off x="4719424" y="1307788"/>
            <a:ext cx="2314049" cy="1785113"/>
          </a:xfrm>
          <a:prstGeom prst="rect">
            <a:avLst/>
          </a:prstGeom>
          <a:noFill/>
          <a:ln cap="flat" cmpd="sng" w="28575">
            <a:solidFill>
              <a:srgbClr val="000000"/>
            </a:solidFill>
            <a:prstDash val="solid"/>
            <a:round/>
            <a:headEnd len="sm" w="sm" type="none"/>
            <a:tailEnd len="sm" w="sm" type="none"/>
          </a:ln>
        </p:spPr>
      </p:pic>
      <p:sp>
        <p:nvSpPr>
          <p:cNvPr id="431" name="Google Shape;431;p22"/>
          <p:cNvSpPr/>
          <p:nvPr/>
        </p:nvSpPr>
        <p:spPr>
          <a:xfrm rot="3691069">
            <a:off x="967184" y="4827536"/>
            <a:ext cx="1507909" cy="1457702"/>
          </a:xfrm>
          <a:prstGeom prst="ellipse">
            <a:avLst/>
          </a:prstGeom>
          <a:noFill/>
          <a:ln cap="flat" cmpd="sng" w="28575">
            <a:solidFill>
              <a:srgbClr val="66666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2"/>
          <p:cNvSpPr/>
          <p:nvPr/>
        </p:nvSpPr>
        <p:spPr>
          <a:xfrm rot="3690498">
            <a:off x="1391925" y="5779261"/>
            <a:ext cx="658447" cy="669988"/>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2"/>
          <p:cNvSpPr/>
          <p:nvPr/>
        </p:nvSpPr>
        <p:spPr>
          <a:xfrm rot="3690498">
            <a:off x="856128" y="4880371"/>
            <a:ext cx="658447" cy="669988"/>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2"/>
          <p:cNvSpPr/>
          <p:nvPr/>
        </p:nvSpPr>
        <p:spPr>
          <a:xfrm rot="3690184">
            <a:off x="1913243" y="4867876"/>
            <a:ext cx="664624" cy="669988"/>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2"/>
          <p:cNvSpPr txBox="1"/>
          <p:nvPr/>
        </p:nvSpPr>
        <p:spPr>
          <a:xfrm>
            <a:off x="1004150" y="6483338"/>
            <a:ext cx="1434000" cy="57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800">
                <a:solidFill>
                  <a:schemeClr val="dk1"/>
                </a:solidFill>
                <a:latin typeface="Mada"/>
                <a:ea typeface="Mada"/>
                <a:cs typeface="Mada"/>
                <a:sym typeface="Mada"/>
              </a:rPr>
              <a:t>Genetics</a:t>
            </a:r>
            <a:endParaRPr b="1" sz="18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en-GB" sz="1000">
                <a:solidFill>
                  <a:srgbClr val="6AA84F"/>
                </a:solidFill>
                <a:latin typeface="Mada"/>
                <a:ea typeface="Mada"/>
                <a:cs typeface="Mada"/>
                <a:sym typeface="Mada"/>
              </a:rPr>
              <a:t>include cystine stones, and renal tubular acidosis</a:t>
            </a:r>
            <a:endParaRPr sz="1000">
              <a:solidFill>
                <a:srgbClr val="6AA84F"/>
              </a:solidFill>
              <a:latin typeface="Mada"/>
              <a:ea typeface="Mada"/>
              <a:cs typeface="Mada"/>
              <a:sym typeface="Mada"/>
            </a:endParaRPr>
          </a:p>
        </p:txBody>
      </p:sp>
      <p:sp>
        <p:nvSpPr>
          <p:cNvPr id="436" name="Google Shape;436;p22"/>
          <p:cNvSpPr/>
          <p:nvPr/>
        </p:nvSpPr>
        <p:spPr>
          <a:xfrm>
            <a:off x="4640050" y="5203338"/>
            <a:ext cx="592200" cy="599700"/>
          </a:xfrm>
          <a:prstGeom prst="ellipse">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2"/>
          <p:cNvSpPr/>
          <p:nvPr/>
        </p:nvSpPr>
        <p:spPr>
          <a:xfrm>
            <a:off x="5974250" y="5203338"/>
            <a:ext cx="592200" cy="599700"/>
          </a:xfrm>
          <a:prstGeom prst="ellipse">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2"/>
          <p:cNvSpPr/>
          <p:nvPr/>
        </p:nvSpPr>
        <p:spPr>
          <a:xfrm>
            <a:off x="4926825" y="5954838"/>
            <a:ext cx="592200" cy="599700"/>
          </a:xfrm>
          <a:prstGeom prst="ellipse">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DF9F9"/>
              </a:solidFill>
            </a:endParaRPr>
          </a:p>
        </p:txBody>
      </p:sp>
      <p:sp>
        <p:nvSpPr>
          <p:cNvPr id="439" name="Google Shape;439;p22"/>
          <p:cNvSpPr/>
          <p:nvPr/>
        </p:nvSpPr>
        <p:spPr>
          <a:xfrm>
            <a:off x="5734000" y="5926388"/>
            <a:ext cx="592200" cy="599700"/>
          </a:xfrm>
          <a:prstGeom prst="ellipse">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2"/>
          <p:cNvSpPr/>
          <p:nvPr/>
        </p:nvSpPr>
        <p:spPr>
          <a:xfrm>
            <a:off x="5337250" y="4653313"/>
            <a:ext cx="592200" cy="599700"/>
          </a:xfrm>
          <a:prstGeom prst="ellipse">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2"/>
          <p:cNvSpPr txBox="1"/>
          <p:nvPr/>
        </p:nvSpPr>
        <p:spPr>
          <a:xfrm>
            <a:off x="758469" y="3090519"/>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Risk factors</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sp>
        <p:nvSpPr>
          <p:cNvPr id="442" name="Google Shape;442;p22"/>
          <p:cNvSpPr/>
          <p:nvPr/>
        </p:nvSpPr>
        <p:spPr>
          <a:xfrm>
            <a:off x="301188" y="3063884"/>
            <a:ext cx="467100" cy="4764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2"/>
          <p:cNvSpPr/>
          <p:nvPr/>
        </p:nvSpPr>
        <p:spPr>
          <a:xfrm>
            <a:off x="459455" y="3207912"/>
            <a:ext cx="150600" cy="1884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2"/>
          <p:cNvSpPr txBox="1"/>
          <p:nvPr/>
        </p:nvSpPr>
        <p:spPr>
          <a:xfrm>
            <a:off x="4850500" y="3739250"/>
            <a:ext cx="15234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300">
                <a:solidFill>
                  <a:srgbClr val="006D77"/>
                </a:solidFill>
                <a:latin typeface="Life Savers ExtraBold"/>
                <a:ea typeface="Life Savers ExtraBold"/>
                <a:cs typeface="Life Savers ExtraBold"/>
                <a:sym typeface="Life Savers ExtraBold"/>
              </a:rPr>
              <a:t>Extrinsic</a:t>
            </a:r>
            <a:endParaRPr sz="2300">
              <a:solidFill>
                <a:srgbClr val="006D77"/>
              </a:solidFill>
              <a:latin typeface="Life Savers ExtraBold"/>
              <a:ea typeface="Life Savers ExtraBold"/>
              <a:cs typeface="Life Savers ExtraBold"/>
              <a:sym typeface="Life Savers ExtraBold"/>
            </a:endParaRPr>
          </a:p>
        </p:txBody>
      </p:sp>
      <p:sp>
        <p:nvSpPr>
          <p:cNvPr id="445" name="Google Shape;445;p22"/>
          <p:cNvSpPr txBox="1"/>
          <p:nvPr/>
        </p:nvSpPr>
        <p:spPr>
          <a:xfrm>
            <a:off x="954024" y="3732350"/>
            <a:ext cx="1683600" cy="57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300">
                <a:solidFill>
                  <a:srgbClr val="E29578"/>
                </a:solidFill>
                <a:latin typeface="Life Savers ExtraBold"/>
                <a:ea typeface="Life Savers ExtraBold"/>
                <a:cs typeface="Life Savers ExtraBold"/>
                <a:sym typeface="Life Savers ExtraBold"/>
              </a:rPr>
              <a:t>Intrinsic</a:t>
            </a:r>
            <a:endParaRPr sz="2300">
              <a:solidFill>
                <a:srgbClr val="E29578"/>
              </a:solidFill>
              <a:latin typeface="Life Savers ExtraBold"/>
              <a:ea typeface="Life Savers ExtraBold"/>
              <a:cs typeface="Life Savers ExtraBold"/>
              <a:sym typeface="Life Savers ExtraBold"/>
            </a:endParaRPr>
          </a:p>
        </p:txBody>
      </p:sp>
      <p:pic>
        <p:nvPicPr>
          <p:cNvPr id="446" name="Google Shape;446;p22"/>
          <p:cNvPicPr preferRelativeResize="0"/>
          <p:nvPr/>
        </p:nvPicPr>
        <p:blipFill>
          <a:blip r:embed="rId4">
            <a:alphaModFix/>
          </a:blip>
          <a:stretch>
            <a:fillRect/>
          </a:stretch>
        </p:blipFill>
        <p:spPr>
          <a:xfrm>
            <a:off x="2056214" y="5017075"/>
            <a:ext cx="396600" cy="396600"/>
          </a:xfrm>
          <a:prstGeom prst="rect">
            <a:avLst/>
          </a:prstGeom>
          <a:noFill/>
          <a:ln>
            <a:noFill/>
          </a:ln>
        </p:spPr>
      </p:pic>
      <p:pic>
        <p:nvPicPr>
          <p:cNvPr id="447" name="Google Shape;447;p22"/>
          <p:cNvPicPr preferRelativeResize="0"/>
          <p:nvPr/>
        </p:nvPicPr>
        <p:blipFill>
          <a:blip r:embed="rId5">
            <a:alphaModFix/>
          </a:blip>
          <a:stretch>
            <a:fillRect/>
          </a:stretch>
        </p:blipFill>
        <p:spPr>
          <a:xfrm>
            <a:off x="987050" y="5021468"/>
            <a:ext cx="396600" cy="396600"/>
          </a:xfrm>
          <a:prstGeom prst="rect">
            <a:avLst/>
          </a:prstGeom>
          <a:noFill/>
          <a:ln>
            <a:noFill/>
          </a:ln>
        </p:spPr>
      </p:pic>
      <p:pic>
        <p:nvPicPr>
          <p:cNvPr id="448" name="Google Shape;448;p22"/>
          <p:cNvPicPr preferRelativeResize="0"/>
          <p:nvPr/>
        </p:nvPicPr>
        <p:blipFill>
          <a:blip r:embed="rId6">
            <a:alphaModFix/>
          </a:blip>
          <a:stretch>
            <a:fillRect/>
          </a:stretch>
        </p:blipFill>
        <p:spPr>
          <a:xfrm>
            <a:off x="1522844" y="5934192"/>
            <a:ext cx="396600" cy="396600"/>
          </a:xfrm>
          <a:prstGeom prst="rect">
            <a:avLst/>
          </a:prstGeom>
          <a:noFill/>
          <a:ln>
            <a:noFill/>
          </a:ln>
        </p:spPr>
      </p:pic>
      <p:sp>
        <p:nvSpPr>
          <p:cNvPr id="449" name="Google Shape;449;p22"/>
          <p:cNvSpPr txBox="1"/>
          <p:nvPr/>
        </p:nvSpPr>
        <p:spPr>
          <a:xfrm>
            <a:off x="2056225" y="4308963"/>
            <a:ext cx="1555800" cy="63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chemeClr val="dk1"/>
                </a:solidFill>
                <a:latin typeface="Mada"/>
                <a:ea typeface="Mada"/>
                <a:cs typeface="Mada"/>
                <a:sym typeface="Mada"/>
              </a:rPr>
              <a:t>Age</a:t>
            </a:r>
            <a:r>
              <a:rPr lang="en-GB" sz="1600">
                <a:solidFill>
                  <a:schemeClr val="dk1"/>
                </a:solidFill>
                <a:latin typeface="Mada"/>
                <a:ea typeface="Mada"/>
                <a:cs typeface="Mada"/>
                <a:sym typeface="Mada"/>
              </a:rPr>
              <a:t> </a:t>
            </a:r>
            <a:endParaRPr sz="1600">
              <a:solidFill>
                <a:schemeClr val="dk1"/>
              </a:solidFill>
              <a:latin typeface="Mada"/>
              <a:ea typeface="Mada"/>
              <a:cs typeface="Mada"/>
              <a:sym typeface="Mada"/>
            </a:endParaRPr>
          </a:p>
          <a:p>
            <a:pPr indent="0" lvl="0" marL="0" rtl="0" algn="ctr">
              <a:spcBef>
                <a:spcPts val="0"/>
              </a:spcBef>
              <a:spcAft>
                <a:spcPts val="0"/>
              </a:spcAft>
              <a:buNone/>
            </a:pPr>
            <a:r>
              <a:rPr lang="en-GB" sz="1300">
                <a:solidFill>
                  <a:schemeClr val="dk1"/>
                </a:solidFill>
                <a:latin typeface="Mada"/>
                <a:ea typeface="Mada"/>
                <a:cs typeface="Mada"/>
                <a:sym typeface="Mada"/>
              </a:rPr>
              <a:t>(</a:t>
            </a:r>
            <a:r>
              <a:rPr lang="en-GB" sz="1300">
                <a:solidFill>
                  <a:schemeClr val="dk1"/>
                </a:solidFill>
                <a:latin typeface="Mada"/>
                <a:ea typeface="Mada"/>
                <a:cs typeface="Mada"/>
                <a:sym typeface="Mada"/>
              </a:rPr>
              <a:t>2Os - </a:t>
            </a:r>
            <a:r>
              <a:rPr lang="en-GB" sz="1300">
                <a:solidFill>
                  <a:schemeClr val="dk1"/>
                </a:solidFill>
                <a:latin typeface="Mada"/>
                <a:ea typeface="Mada"/>
                <a:cs typeface="Mada"/>
                <a:sym typeface="Mada"/>
              </a:rPr>
              <a:t>4Os)</a:t>
            </a:r>
            <a:endParaRPr sz="1300">
              <a:solidFill>
                <a:schemeClr val="dk1"/>
              </a:solidFill>
              <a:latin typeface="Mada"/>
              <a:ea typeface="Mada"/>
              <a:cs typeface="Mada"/>
              <a:sym typeface="Mada"/>
            </a:endParaRPr>
          </a:p>
        </p:txBody>
      </p:sp>
      <p:sp>
        <p:nvSpPr>
          <p:cNvPr id="450" name="Google Shape;450;p22"/>
          <p:cNvSpPr txBox="1"/>
          <p:nvPr/>
        </p:nvSpPr>
        <p:spPr>
          <a:xfrm>
            <a:off x="67" y="4337775"/>
            <a:ext cx="1352700" cy="57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chemeClr val="dk1"/>
                </a:solidFill>
                <a:latin typeface="Mada"/>
                <a:ea typeface="Mada"/>
                <a:cs typeface="Mada"/>
                <a:sym typeface="Mada"/>
              </a:rPr>
              <a:t>Sex</a:t>
            </a:r>
            <a:endParaRPr b="1" sz="1800">
              <a:solidFill>
                <a:schemeClr val="dk1"/>
              </a:solidFill>
              <a:latin typeface="Mada"/>
              <a:ea typeface="Mada"/>
              <a:cs typeface="Mada"/>
              <a:sym typeface="Mada"/>
            </a:endParaRPr>
          </a:p>
          <a:p>
            <a:pPr indent="0" lvl="0" marL="0" rtl="0" algn="ctr">
              <a:spcBef>
                <a:spcPts val="0"/>
              </a:spcBef>
              <a:spcAft>
                <a:spcPts val="0"/>
              </a:spcAft>
              <a:buNone/>
            </a:pPr>
            <a:r>
              <a:rPr lang="en-GB" sz="1300">
                <a:solidFill>
                  <a:schemeClr val="dk1"/>
                </a:solidFill>
                <a:latin typeface="Mada"/>
                <a:ea typeface="Mada"/>
                <a:cs typeface="Mada"/>
                <a:sym typeface="Mada"/>
              </a:rPr>
              <a:t>Male &gt; female</a:t>
            </a:r>
            <a:endParaRPr sz="1300">
              <a:solidFill>
                <a:schemeClr val="dk1"/>
              </a:solidFill>
              <a:latin typeface="Mada"/>
              <a:ea typeface="Mada"/>
              <a:cs typeface="Mada"/>
              <a:sym typeface="Mada"/>
            </a:endParaRPr>
          </a:p>
        </p:txBody>
      </p:sp>
      <p:pic>
        <p:nvPicPr>
          <p:cNvPr id="451" name="Google Shape;451;p22"/>
          <p:cNvPicPr preferRelativeResize="0"/>
          <p:nvPr/>
        </p:nvPicPr>
        <p:blipFill>
          <a:blip r:embed="rId7">
            <a:alphaModFix/>
          </a:blip>
          <a:stretch>
            <a:fillRect/>
          </a:stretch>
        </p:blipFill>
        <p:spPr>
          <a:xfrm>
            <a:off x="5009842" y="6027944"/>
            <a:ext cx="396600" cy="396600"/>
          </a:xfrm>
          <a:prstGeom prst="rect">
            <a:avLst/>
          </a:prstGeom>
          <a:noFill/>
          <a:ln>
            <a:noFill/>
          </a:ln>
        </p:spPr>
      </p:pic>
      <p:sp>
        <p:nvSpPr>
          <p:cNvPr id="452" name="Google Shape;452;p22"/>
          <p:cNvSpPr txBox="1"/>
          <p:nvPr/>
        </p:nvSpPr>
        <p:spPr>
          <a:xfrm>
            <a:off x="3597538" y="6345875"/>
            <a:ext cx="1634700" cy="63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chemeClr val="dk1"/>
                </a:solidFill>
                <a:latin typeface="Mada"/>
                <a:ea typeface="Mada"/>
                <a:cs typeface="Mada"/>
                <a:sym typeface="Mada"/>
              </a:rPr>
              <a:t>Geography</a:t>
            </a:r>
            <a:r>
              <a:rPr lang="en-GB" sz="1600">
                <a:solidFill>
                  <a:schemeClr val="dk1"/>
                </a:solidFill>
                <a:latin typeface="Mada"/>
                <a:ea typeface="Mada"/>
                <a:cs typeface="Mada"/>
                <a:sym typeface="Mada"/>
              </a:rPr>
              <a:t> </a:t>
            </a:r>
            <a:endParaRPr sz="1600">
              <a:solidFill>
                <a:schemeClr val="dk1"/>
              </a:solidFill>
              <a:latin typeface="Mada"/>
              <a:ea typeface="Mada"/>
              <a:cs typeface="Mada"/>
              <a:sym typeface="Mada"/>
            </a:endParaRPr>
          </a:p>
          <a:p>
            <a:pPr indent="0" lvl="0" marL="0" rtl="0" algn="ctr">
              <a:spcBef>
                <a:spcPts val="0"/>
              </a:spcBef>
              <a:spcAft>
                <a:spcPts val="0"/>
              </a:spcAft>
              <a:buNone/>
            </a:pPr>
            <a:r>
              <a:rPr lang="en-GB" sz="1000">
                <a:solidFill>
                  <a:schemeClr val="dk1"/>
                </a:solidFill>
                <a:latin typeface="Mada"/>
                <a:ea typeface="Mada"/>
                <a:cs typeface="Mada"/>
                <a:sym typeface="Mada"/>
              </a:rPr>
              <a:t>(mountainous, desert and tropics)</a:t>
            </a:r>
            <a:endParaRPr sz="1000">
              <a:solidFill>
                <a:schemeClr val="dk1"/>
              </a:solidFill>
              <a:latin typeface="Mada"/>
              <a:ea typeface="Mada"/>
              <a:cs typeface="Mada"/>
              <a:sym typeface="Mada"/>
            </a:endParaRPr>
          </a:p>
        </p:txBody>
      </p:sp>
      <p:sp>
        <p:nvSpPr>
          <p:cNvPr id="453" name="Google Shape;453;p22"/>
          <p:cNvSpPr txBox="1"/>
          <p:nvPr/>
        </p:nvSpPr>
        <p:spPr>
          <a:xfrm>
            <a:off x="5823509" y="6345888"/>
            <a:ext cx="1523400" cy="63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chemeClr val="dk1"/>
                </a:solidFill>
                <a:latin typeface="Mada"/>
                <a:ea typeface="Mada"/>
                <a:cs typeface="Mada"/>
                <a:sym typeface="Mada"/>
              </a:rPr>
              <a:t>Climate</a:t>
            </a:r>
            <a:r>
              <a:rPr lang="en-GB" sz="1600">
                <a:solidFill>
                  <a:schemeClr val="dk1"/>
                </a:solidFill>
                <a:latin typeface="Mada"/>
                <a:ea typeface="Mada"/>
                <a:cs typeface="Mada"/>
                <a:sym typeface="Mada"/>
              </a:rPr>
              <a:t> </a:t>
            </a:r>
            <a:endParaRPr sz="1600">
              <a:solidFill>
                <a:schemeClr val="dk1"/>
              </a:solidFill>
              <a:latin typeface="Mada"/>
              <a:ea typeface="Mada"/>
              <a:cs typeface="Mada"/>
              <a:sym typeface="Mada"/>
            </a:endParaRPr>
          </a:p>
          <a:p>
            <a:pPr indent="0" lvl="0" marL="0" rtl="0" algn="ctr">
              <a:spcBef>
                <a:spcPts val="0"/>
              </a:spcBef>
              <a:spcAft>
                <a:spcPts val="0"/>
              </a:spcAft>
              <a:buNone/>
            </a:pPr>
            <a:r>
              <a:rPr lang="en-GB" sz="1000">
                <a:solidFill>
                  <a:schemeClr val="dk1"/>
                </a:solidFill>
                <a:latin typeface="Mada"/>
                <a:ea typeface="Mada"/>
                <a:cs typeface="Mada"/>
                <a:sym typeface="Mada"/>
              </a:rPr>
              <a:t>(</a:t>
            </a:r>
            <a:r>
              <a:rPr lang="en-GB" sz="1000">
                <a:solidFill>
                  <a:schemeClr val="dk1"/>
                </a:solidFill>
                <a:latin typeface="Mada"/>
                <a:ea typeface="Mada"/>
                <a:cs typeface="Mada"/>
                <a:sym typeface="Mada"/>
              </a:rPr>
              <a:t>July - October</a:t>
            </a: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p:txBody>
      </p:sp>
      <p:sp>
        <p:nvSpPr>
          <p:cNvPr id="454" name="Google Shape;454;p22"/>
          <p:cNvSpPr txBox="1"/>
          <p:nvPr/>
        </p:nvSpPr>
        <p:spPr>
          <a:xfrm>
            <a:off x="6451900" y="4992600"/>
            <a:ext cx="1216800" cy="70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chemeClr val="dk1"/>
                </a:solidFill>
                <a:latin typeface="Mada"/>
                <a:ea typeface="Mada"/>
                <a:cs typeface="Mada"/>
                <a:sym typeface="Mada"/>
              </a:rPr>
              <a:t>Diet</a:t>
            </a:r>
            <a:r>
              <a:rPr lang="en-GB" sz="1600">
                <a:solidFill>
                  <a:schemeClr val="dk1"/>
                </a:solidFill>
                <a:latin typeface="Mada"/>
                <a:ea typeface="Mada"/>
                <a:cs typeface="Mada"/>
                <a:sym typeface="Mada"/>
              </a:rPr>
              <a:t> </a:t>
            </a:r>
            <a:endParaRPr sz="1600">
              <a:solidFill>
                <a:schemeClr val="dk1"/>
              </a:solidFill>
              <a:latin typeface="Mada"/>
              <a:ea typeface="Mada"/>
              <a:cs typeface="Mada"/>
              <a:sym typeface="Mada"/>
            </a:endParaRPr>
          </a:p>
          <a:p>
            <a:pPr indent="0" lvl="0" marL="0" rtl="0" algn="ctr">
              <a:spcBef>
                <a:spcPts val="0"/>
              </a:spcBef>
              <a:spcAft>
                <a:spcPts val="0"/>
              </a:spcAft>
              <a:buNone/>
            </a:pPr>
            <a:r>
              <a:rPr lang="en-GB" sz="1000">
                <a:solidFill>
                  <a:schemeClr val="dk1"/>
                </a:solidFill>
                <a:latin typeface="Mada"/>
                <a:ea typeface="Mada"/>
                <a:cs typeface="Mada"/>
                <a:sym typeface="Mada"/>
              </a:rPr>
              <a:t>(purines , oxalates and Na)</a:t>
            </a:r>
            <a:endParaRPr sz="1000">
              <a:solidFill>
                <a:schemeClr val="dk1"/>
              </a:solidFill>
              <a:latin typeface="Mada"/>
              <a:ea typeface="Mada"/>
              <a:cs typeface="Mada"/>
              <a:sym typeface="Mada"/>
            </a:endParaRPr>
          </a:p>
        </p:txBody>
      </p:sp>
      <p:sp>
        <p:nvSpPr>
          <p:cNvPr id="455" name="Google Shape;455;p22"/>
          <p:cNvSpPr txBox="1"/>
          <p:nvPr/>
        </p:nvSpPr>
        <p:spPr>
          <a:xfrm>
            <a:off x="3453815" y="5009500"/>
            <a:ext cx="1434000" cy="70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chemeClr val="dk1"/>
                </a:solidFill>
                <a:latin typeface="Mada"/>
                <a:ea typeface="Mada"/>
                <a:cs typeface="Mada"/>
                <a:sym typeface="Mada"/>
              </a:rPr>
              <a:t>Occupation</a:t>
            </a:r>
            <a:r>
              <a:rPr lang="en-GB" sz="1600">
                <a:solidFill>
                  <a:schemeClr val="dk1"/>
                </a:solidFill>
                <a:latin typeface="Mada"/>
                <a:ea typeface="Mada"/>
                <a:cs typeface="Mada"/>
                <a:sym typeface="Mada"/>
              </a:rPr>
              <a:t> </a:t>
            </a:r>
            <a:endParaRPr sz="1600">
              <a:solidFill>
                <a:schemeClr val="dk1"/>
              </a:solidFill>
              <a:latin typeface="Mada"/>
              <a:ea typeface="Mada"/>
              <a:cs typeface="Mada"/>
              <a:sym typeface="Mada"/>
            </a:endParaRPr>
          </a:p>
          <a:p>
            <a:pPr indent="0" lvl="0" marL="0" rtl="0" algn="ctr">
              <a:spcBef>
                <a:spcPts val="0"/>
              </a:spcBef>
              <a:spcAft>
                <a:spcPts val="0"/>
              </a:spcAft>
              <a:buNone/>
            </a:pPr>
            <a:r>
              <a:rPr lang="en-GB" sz="1000">
                <a:solidFill>
                  <a:schemeClr val="dk1"/>
                </a:solidFill>
                <a:latin typeface="Mada"/>
                <a:ea typeface="Mada"/>
                <a:cs typeface="Mada"/>
                <a:sym typeface="Mada"/>
              </a:rPr>
              <a:t>(</a:t>
            </a:r>
            <a:r>
              <a:rPr lang="en-GB" sz="1000">
                <a:solidFill>
                  <a:schemeClr val="dk1"/>
                </a:solidFill>
                <a:latin typeface="Mada"/>
                <a:ea typeface="Mada"/>
                <a:cs typeface="Mada"/>
                <a:sym typeface="Mada"/>
              </a:rPr>
              <a:t>sedentary occupations</a:t>
            </a: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p:txBody>
      </p:sp>
      <p:sp>
        <p:nvSpPr>
          <p:cNvPr id="456" name="Google Shape;456;p22"/>
          <p:cNvSpPr txBox="1"/>
          <p:nvPr/>
        </p:nvSpPr>
        <p:spPr>
          <a:xfrm>
            <a:off x="4794838" y="4233850"/>
            <a:ext cx="1634700" cy="43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chemeClr val="dk1"/>
                </a:solidFill>
                <a:latin typeface="Mada"/>
                <a:ea typeface="Mada"/>
                <a:cs typeface="Mada"/>
                <a:sym typeface="Mada"/>
              </a:rPr>
              <a:t>Water intake</a:t>
            </a:r>
            <a:r>
              <a:rPr b="1" lang="en-GB" sz="1600">
                <a:solidFill>
                  <a:schemeClr val="dk1"/>
                </a:solidFill>
                <a:latin typeface="Mada"/>
                <a:ea typeface="Mada"/>
                <a:cs typeface="Mada"/>
                <a:sym typeface="Mada"/>
              </a:rPr>
              <a:t> </a:t>
            </a:r>
            <a:endParaRPr b="1" sz="1200">
              <a:solidFill>
                <a:schemeClr val="dk1"/>
              </a:solidFill>
              <a:latin typeface="Mada"/>
              <a:ea typeface="Mada"/>
              <a:cs typeface="Mada"/>
              <a:sym typeface="Mada"/>
            </a:endParaRPr>
          </a:p>
        </p:txBody>
      </p:sp>
      <p:pic>
        <p:nvPicPr>
          <p:cNvPr id="457" name="Google Shape;457;p22"/>
          <p:cNvPicPr preferRelativeResize="0"/>
          <p:nvPr/>
        </p:nvPicPr>
        <p:blipFill>
          <a:blip r:embed="rId8">
            <a:alphaModFix/>
          </a:blip>
          <a:stretch>
            <a:fillRect/>
          </a:stretch>
        </p:blipFill>
        <p:spPr>
          <a:xfrm>
            <a:off x="5435045" y="4753246"/>
            <a:ext cx="396600" cy="396616"/>
          </a:xfrm>
          <a:prstGeom prst="rect">
            <a:avLst/>
          </a:prstGeom>
          <a:noFill/>
          <a:ln>
            <a:noFill/>
          </a:ln>
        </p:spPr>
      </p:pic>
      <p:pic>
        <p:nvPicPr>
          <p:cNvPr id="458" name="Google Shape;458;p22"/>
          <p:cNvPicPr preferRelativeResize="0"/>
          <p:nvPr/>
        </p:nvPicPr>
        <p:blipFill rotWithShape="1">
          <a:blip r:embed="rId9">
            <a:alphaModFix/>
          </a:blip>
          <a:srcRect b="23687" l="0" r="0" t="0"/>
          <a:stretch/>
        </p:blipFill>
        <p:spPr>
          <a:xfrm>
            <a:off x="5818800" y="6064987"/>
            <a:ext cx="422600" cy="322491"/>
          </a:xfrm>
          <a:prstGeom prst="rect">
            <a:avLst/>
          </a:prstGeom>
          <a:noFill/>
          <a:ln>
            <a:noFill/>
          </a:ln>
        </p:spPr>
      </p:pic>
      <p:pic>
        <p:nvPicPr>
          <p:cNvPr id="459" name="Google Shape;459;p22"/>
          <p:cNvPicPr preferRelativeResize="0"/>
          <p:nvPr/>
        </p:nvPicPr>
        <p:blipFill>
          <a:blip r:embed="rId10">
            <a:alphaModFix/>
          </a:blip>
          <a:stretch>
            <a:fillRect/>
          </a:stretch>
        </p:blipFill>
        <p:spPr>
          <a:xfrm>
            <a:off x="6081553" y="5309369"/>
            <a:ext cx="396600" cy="396600"/>
          </a:xfrm>
          <a:prstGeom prst="rect">
            <a:avLst/>
          </a:prstGeom>
          <a:noFill/>
          <a:ln>
            <a:noFill/>
          </a:ln>
        </p:spPr>
      </p:pic>
      <p:pic>
        <p:nvPicPr>
          <p:cNvPr id="460" name="Google Shape;460;p22"/>
          <p:cNvPicPr preferRelativeResize="0"/>
          <p:nvPr/>
        </p:nvPicPr>
        <p:blipFill>
          <a:blip r:embed="rId11">
            <a:alphaModFix/>
          </a:blip>
          <a:stretch>
            <a:fillRect/>
          </a:stretch>
        </p:blipFill>
        <p:spPr>
          <a:xfrm>
            <a:off x="4737848" y="5268351"/>
            <a:ext cx="396600" cy="396600"/>
          </a:xfrm>
          <a:prstGeom prst="rect">
            <a:avLst/>
          </a:prstGeom>
          <a:noFill/>
          <a:ln>
            <a:noFill/>
          </a:ln>
        </p:spPr>
      </p:pic>
      <p:sp>
        <p:nvSpPr>
          <p:cNvPr id="461" name="Google Shape;461;p22"/>
          <p:cNvSpPr txBox="1"/>
          <p:nvPr/>
        </p:nvSpPr>
        <p:spPr>
          <a:xfrm>
            <a:off x="743533" y="7685244"/>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How do stones form?</a:t>
            </a:r>
            <a:endParaRPr b="1" sz="1800">
              <a:solidFill>
                <a:srgbClr val="006D77"/>
              </a:solidFill>
              <a:highlight>
                <a:srgbClr val="EDF9F9"/>
              </a:highlight>
              <a:latin typeface="Lora"/>
              <a:ea typeface="Lora"/>
              <a:cs typeface="Lora"/>
              <a:sym typeface="Lora"/>
            </a:endParaRPr>
          </a:p>
        </p:txBody>
      </p:sp>
      <p:sp>
        <p:nvSpPr>
          <p:cNvPr id="462" name="Google Shape;462;p22"/>
          <p:cNvSpPr/>
          <p:nvPr/>
        </p:nvSpPr>
        <p:spPr>
          <a:xfrm>
            <a:off x="286251" y="7658609"/>
            <a:ext cx="467100" cy="4764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2"/>
          <p:cNvSpPr/>
          <p:nvPr/>
        </p:nvSpPr>
        <p:spPr>
          <a:xfrm>
            <a:off x="444519" y="7802637"/>
            <a:ext cx="150600" cy="1884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2"/>
          <p:cNvSpPr/>
          <p:nvPr/>
        </p:nvSpPr>
        <p:spPr>
          <a:xfrm>
            <a:off x="4689305" y="8681902"/>
            <a:ext cx="1869000" cy="2142600"/>
          </a:xfrm>
          <a:prstGeom prst="arc">
            <a:avLst>
              <a:gd fmla="val 13183360" name="adj1"/>
              <a:gd fmla="val 19256834" name="adj2"/>
            </a:avLst>
          </a:prstGeom>
          <a:noFill/>
          <a:ln cap="flat" cmpd="sng" w="2857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2"/>
          <p:cNvSpPr/>
          <p:nvPr/>
        </p:nvSpPr>
        <p:spPr>
          <a:xfrm flipH="1" rot="10800000">
            <a:off x="2832624" y="7835273"/>
            <a:ext cx="1869000" cy="2142600"/>
          </a:xfrm>
          <a:prstGeom prst="arc">
            <a:avLst>
              <a:gd fmla="val 13183360" name="adj1"/>
              <a:gd fmla="val 19256834" name="adj2"/>
            </a:avLst>
          </a:prstGeom>
          <a:noFill/>
          <a:ln cap="flat" cmpd="sng" w="2857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2"/>
          <p:cNvSpPr txBox="1"/>
          <p:nvPr/>
        </p:nvSpPr>
        <p:spPr>
          <a:xfrm>
            <a:off x="141089" y="9750075"/>
            <a:ext cx="1923900" cy="44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latin typeface="Mada"/>
                <a:ea typeface="Mada"/>
                <a:cs typeface="Mada"/>
                <a:sym typeface="Mada"/>
              </a:rPr>
              <a:t>Supersaturated </a:t>
            </a:r>
            <a:endParaRPr sz="1800">
              <a:latin typeface="Mada"/>
              <a:ea typeface="Mada"/>
              <a:cs typeface="Mada"/>
              <a:sym typeface="Mada"/>
            </a:endParaRPr>
          </a:p>
        </p:txBody>
      </p:sp>
      <p:sp>
        <p:nvSpPr>
          <p:cNvPr id="467" name="Google Shape;467;p22"/>
          <p:cNvSpPr/>
          <p:nvPr/>
        </p:nvSpPr>
        <p:spPr>
          <a:xfrm>
            <a:off x="445889" y="9142137"/>
            <a:ext cx="1314300" cy="444900"/>
          </a:xfrm>
          <a:prstGeom prst="chevron">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2"/>
          <p:cNvSpPr/>
          <p:nvPr/>
        </p:nvSpPr>
        <p:spPr>
          <a:xfrm>
            <a:off x="2242698" y="9142137"/>
            <a:ext cx="1314300" cy="444900"/>
          </a:xfrm>
          <a:prstGeom prst="chevron">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2"/>
          <p:cNvSpPr/>
          <p:nvPr/>
        </p:nvSpPr>
        <p:spPr>
          <a:xfrm>
            <a:off x="4039507" y="9142137"/>
            <a:ext cx="1314300" cy="444900"/>
          </a:xfrm>
          <a:prstGeom prst="chevron">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2"/>
          <p:cNvSpPr/>
          <p:nvPr/>
        </p:nvSpPr>
        <p:spPr>
          <a:xfrm>
            <a:off x="5836316" y="9142137"/>
            <a:ext cx="1314300" cy="444900"/>
          </a:xfrm>
          <a:prstGeom prst="chevron">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2"/>
          <p:cNvSpPr txBox="1"/>
          <p:nvPr/>
        </p:nvSpPr>
        <p:spPr>
          <a:xfrm>
            <a:off x="634329" y="9142137"/>
            <a:ext cx="923700" cy="44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solidFill>
                  <a:srgbClr val="E29578"/>
                </a:solidFill>
                <a:latin typeface="Life Savers ExtraBold"/>
                <a:ea typeface="Life Savers ExtraBold"/>
                <a:cs typeface="Life Savers ExtraBold"/>
                <a:sym typeface="Life Savers ExtraBold"/>
              </a:rPr>
              <a:t>01</a:t>
            </a:r>
            <a:endParaRPr sz="1800">
              <a:solidFill>
                <a:srgbClr val="E29578"/>
              </a:solidFill>
              <a:latin typeface="Life Savers ExtraBold"/>
              <a:ea typeface="Life Savers ExtraBold"/>
              <a:cs typeface="Life Savers ExtraBold"/>
              <a:sym typeface="Life Savers ExtraBold"/>
            </a:endParaRPr>
          </a:p>
        </p:txBody>
      </p:sp>
      <p:sp>
        <p:nvSpPr>
          <p:cNvPr id="472" name="Google Shape;472;p22"/>
          <p:cNvSpPr txBox="1"/>
          <p:nvPr/>
        </p:nvSpPr>
        <p:spPr>
          <a:xfrm>
            <a:off x="2438122" y="9142137"/>
            <a:ext cx="923700" cy="44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solidFill>
                  <a:srgbClr val="E29578"/>
                </a:solidFill>
                <a:latin typeface="Life Savers ExtraBold"/>
                <a:ea typeface="Life Savers ExtraBold"/>
                <a:cs typeface="Life Savers ExtraBold"/>
                <a:sym typeface="Life Savers ExtraBold"/>
              </a:rPr>
              <a:t>02</a:t>
            </a:r>
            <a:endParaRPr sz="1800">
              <a:solidFill>
                <a:srgbClr val="E29578"/>
              </a:solidFill>
              <a:latin typeface="Life Savers ExtraBold"/>
              <a:ea typeface="Life Savers ExtraBold"/>
              <a:cs typeface="Life Savers ExtraBold"/>
              <a:sym typeface="Life Savers ExtraBold"/>
            </a:endParaRPr>
          </a:p>
        </p:txBody>
      </p:sp>
      <p:sp>
        <p:nvSpPr>
          <p:cNvPr id="473" name="Google Shape;473;p22"/>
          <p:cNvSpPr txBox="1"/>
          <p:nvPr/>
        </p:nvSpPr>
        <p:spPr>
          <a:xfrm>
            <a:off x="4241915" y="9142137"/>
            <a:ext cx="923700" cy="44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solidFill>
                  <a:srgbClr val="E29578"/>
                </a:solidFill>
                <a:latin typeface="Life Savers ExtraBold"/>
                <a:ea typeface="Life Savers ExtraBold"/>
                <a:cs typeface="Life Savers ExtraBold"/>
                <a:sym typeface="Life Savers ExtraBold"/>
              </a:rPr>
              <a:t>03</a:t>
            </a:r>
            <a:endParaRPr sz="1800">
              <a:solidFill>
                <a:srgbClr val="E29578"/>
              </a:solidFill>
              <a:latin typeface="Life Savers ExtraBold"/>
              <a:ea typeface="Life Savers ExtraBold"/>
              <a:cs typeface="Life Savers ExtraBold"/>
              <a:sym typeface="Life Savers ExtraBold"/>
            </a:endParaRPr>
          </a:p>
        </p:txBody>
      </p:sp>
      <p:sp>
        <p:nvSpPr>
          <p:cNvPr id="474" name="Google Shape;474;p22"/>
          <p:cNvSpPr txBox="1"/>
          <p:nvPr/>
        </p:nvSpPr>
        <p:spPr>
          <a:xfrm>
            <a:off x="6045709" y="9142137"/>
            <a:ext cx="923700" cy="44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solidFill>
                  <a:srgbClr val="E29578"/>
                </a:solidFill>
                <a:latin typeface="Life Savers ExtraBold"/>
                <a:ea typeface="Life Savers ExtraBold"/>
                <a:cs typeface="Life Savers ExtraBold"/>
                <a:sym typeface="Life Savers ExtraBold"/>
              </a:rPr>
              <a:t>04</a:t>
            </a:r>
            <a:endParaRPr sz="1800">
              <a:solidFill>
                <a:srgbClr val="E29578"/>
              </a:solidFill>
              <a:latin typeface="Life Savers ExtraBold"/>
              <a:ea typeface="Life Savers ExtraBold"/>
              <a:cs typeface="Life Savers ExtraBold"/>
              <a:sym typeface="Life Savers ExtraBold"/>
            </a:endParaRPr>
          </a:p>
        </p:txBody>
      </p:sp>
      <p:sp>
        <p:nvSpPr>
          <p:cNvPr id="475" name="Google Shape;475;p22"/>
          <p:cNvSpPr txBox="1"/>
          <p:nvPr/>
        </p:nvSpPr>
        <p:spPr>
          <a:xfrm>
            <a:off x="4139564" y="9750075"/>
            <a:ext cx="1563300" cy="44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latin typeface="Mada"/>
                <a:ea typeface="Mada"/>
                <a:cs typeface="Mada"/>
                <a:sym typeface="Mada"/>
              </a:rPr>
              <a:t>Aggregation of crystals </a:t>
            </a:r>
            <a:endParaRPr sz="1800">
              <a:latin typeface="Mada"/>
              <a:ea typeface="Mada"/>
              <a:cs typeface="Mada"/>
              <a:sym typeface="Mada"/>
            </a:endParaRPr>
          </a:p>
        </p:txBody>
      </p:sp>
      <p:sp>
        <p:nvSpPr>
          <p:cNvPr id="476" name="Google Shape;476;p22"/>
          <p:cNvSpPr txBox="1"/>
          <p:nvPr/>
        </p:nvSpPr>
        <p:spPr>
          <a:xfrm>
            <a:off x="2064987" y="8352338"/>
            <a:ext cx="2421000" cy="44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latin typeface="Mada"/>
                <a:ea typeface="Mada"/>
                <a:cs typeface="Mada"/>
                <a:sym typeface="Mada"/>
              </a:rPr>
              <a:t>Crystal growth</a:t>
            </a:r>
            <a:endParaRPr sz="1800">
              <a:latin typeface="Mada"/>
              <a:ea typeface="Mada"/>
              <a:cs typeface="Mada"/>
              <a:sym typeface="Mada"/>
            </a:endParaRPr>
          </a:p>
        </p:txBody>
      </p:sp>
      <p:sp>
        <p:nvSpPr>
          <p:cNvPr id="477" name="Google Shape;477;p22"/>
          <p:cNvSpPr txBox="1"/>
          <p:nvPr/>
        </p:nvSpPr>
        <p:spPr>
          <a:xfrm>
            <a:off x="5857376" y="8427831"/>
            <a:ext cx="1272600" cy="44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latin typeface="Mada"/>
                <a:ea typeface="Mada"/>
                <a:cs typeface="Mada"/>
                <a:sym typeface="Mada"/>
              </a:rPr>
              <a:t>Stones</a:t>
            </a:r>
            <a:endParaRPr sz="1800">
              <a:latin typeface="Mada"/>
              <a:ea typeface="Mada"/>
              <a:cs typeface="Mada"/>
              <a:sym typeface="Mada"/>
            </a:endParaRPr>
          </a:p>
        </p:txBody>
      </p:sp>
      <p:sp>
        <p:nvSpPr>
          <p:cNvPr id="478" name="Google Shape;478;p22"/>
          <p:cNvSpPr/>
          <p:nvPr/>
        </p:nvSpPr>
        <p:spPr>
          <a:xfrm>
            <a:off x="955505" y="8681902"/>
            <a:ext cx="1869000" cy="2142600"/>
          </a:xfrm>
          <a:prstGeom prst="arc">
            <a:avLst>
              <a:gd fmla="val 13183360" name="adj1"/>
              <a:gd fmla="val 19256834" name="adj2"/>
            </a:avLst>
          </a:prstGeom>
          <a:noFill/>
          <a:ln cap="flat" cmpd="sng" w="2857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83C5BE"/>
              </a:solidFill>
            </a:endParaRPr>
          </a:p>
        </p:txBody>
      </p:sp>
      <p:sp>
        <p:nvSpPr>
          <p:cNvPr id="479" name="Google Shape;479;p22"/>
          <p:cNvSpPr txBox="1"/>
          <p:nvPr/>
        </p:nvSpPr>
        <p:spPr>
          <a:xfrm>
            <a:off x="-83350" y="10835475"/>
            <a:ext cx="7786200" cy="1492800"/>
          </a:xfrm>
          <a:prstGeom prst="rect">
            <a:avLst/>
          </a:prstGeom>
          <a:noFill/>
          <a:ln>
            <a:noFill/>
          </a:ln>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Discuss renal stones and renal colic: pathogenesis, epidemiology, how to evaluate and the treatment options. Recognize presentation and symptoms.</a:t>
            </a:r>
            <a:endParaRPr sz="2000">
              <a:solidFill>
                <a:srgbClr val="E29578"/>
              </a:solidFill>
              <a:latin typeface="Mada"/>
              <a:ea typeface="Mada"/>
              <a:cs typeface="Mada"/>
              <a:sym typeface="Mada"/>
            </a:endParaRPr>
          </a:p>
        </p:txBody>
      </p:sp>
      <p:sp>
        <p:nvSpPr>
          <p:cNvPr id="480" name="Google Shape;480;p22"/>
          <p:cNvSpPr txBox="1"/>
          <p:nvPr/>
        </p:nvSpPr>
        <p:spPr>
          <a:xfrm>
            <a:off x="4270450" y="7090575"/>
            <a:ext cx="2725800" cy="631800"/>
          </a:xfrm>
          <a:prstGeom prst="rect">
            <a:avLst/>
          </a:prstGeom>
          <a:noFill/>
          <a:ln>
            <a:noFill/>
          </a:ln>
        </p:spPr>
        <p:txBody>
          <a:bodyPr anchorCtr="0" anchor="t" bIns="91425" lIns="91425" spcFirstLastPara="1" rIns="91425" wrap="square" tIns="91425">
            <a:noAutofit/>
          </a:bodyPr>
          <a:lstStyle/>
          <a:p>
            <a:pPr indent="0" lvl="0" marL="0" rtl="0" algn="ctr">
              <a:lnSpc>
                <a:spcPct val="125000"/>
              </a:lnSpc>
              <a:spcBef>
                <a:spcPts val="0"/>
              </a:spcBef>
              <a:spcAft>
                <a:spcPts val="0"/>
              </a:spcAft>
              <a:buNone/>
            </a:pPr>
            <a:r>
              <a:rPr lang="en-GB" sz="1200">
                <a:solidFill>
                  <a:srgbClr val="6AA84F"/>
                </a:solidFill>
                <a:latin typeface="Mada"/>
                <a:ea typeface="Mada"/>
                <a:cs typeface="Mada"/>
                <a:sym typeface="Mada"/>
              </a:rPr>
              <a:t>Patient who went a </a:t>
            </a:r>
            <a:r>
              <a:rPr lang="en-GB" sz="1200">
                <a:solidFill>
                  <a:srgbClr val="6AA84F"/>
                </a:solidFill>
                <a:latin typeface="Mada"/>
                <a:ea typeface="Mada"/>
                <a:cs typeface="Mada"/>
                <a:sym typeface="Mada"/>
              </a:rPr>
              <a:t>bariatric surgery at </a:t>
            </a:r>
            <a:r>
              <a:rPr lang="en-GB" sz="1200">
                <a:solidFill>
                  <a:srgbClr val="6AA84F"/>
                </a:solidFill>
                <a:latin typeface="Mada"/>
                <a:ea typeface="Mada"/>
                <a:cs typeface="Mada"/>
                <a:sym typeface="Mada"/>
              </a:rPr>
              <a:t>risk to develop calcium oxalate stones</a:t>
            </a:r>
            <a:endParaRPr sz="1200"/>
          </a:p>
        </p:txBody>
      </p:sp>
      <p:sp>
        <p:nvSpPr>
          <p:cNvPr id="481" name="Google Shape;481;p22"/>
          <p:cNvSpPr/>
          <p:nvPr/>
        </p:nvSpPr>
        <p:spPr>
          <a:xfrm>
            <a:off x="4170241" y="7156992"/>
            <a:ext cx="2115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cxnSp>
        <p:nvCxnSpPr>
          <p:cNvPr id="486" name="Google Shape;486;p23"/>
          <p:cNvCxnSpPr>
            <a:stCxn id="487" idx="0"/>
          </p:cNvCxnSpPr>
          <p:nvPr/>
        </p:nvCxnSpPr>
        <p:spPr>
          <a:xfrm rot="-5400000">
            <a:off x="2475925" y="2938588"/>
            <a:ext cx="558900" cy="964200"/>
          </a:xfrm>
          <a:prstGeom prst="bentConnector2">
            <a:avLst/>
          </a:prstGeom>
          <a:noFill/>
          <a:ln cap="flat" cmpd="sng" w="47625">
            <a:solidFill>
              <a:srgbClr val="FFDDD2"/>
            </a:solidFill>
            <a:prstDash val="solid"/>
            <a:round/>
            <a:headEnd len="med" w="med" type="none"/>
            <a:tailEnd len="med" w="med" type="none"/>
          </a:ln>
        </p:spPr>
      </p:cxnSp>
      <p:sp>
        <p:nvSpPr>
          <p:cNvPr id="488" name="Google Shape;488;p23"/>
          <p:cNvSpPr/>
          <p:nvPr/>
        </p:nvSpPr>
        <p:spPr>
          <a:xfrm rot="-5400528">
            <a:off x="2268744" y="7141904"/>
            <a:ext cx="922994" cy="547792"/>
          </a:xfrm>
          <a:custGeom>
            <a:rect b="b" l="l" r="r" t="t"/>
            <a:pathLst>
              <a:path extrusionOk="0" h="34512" w="56756">
                <a:moveTo>
                  <a:pt x="0" y="34512"/>
                </a:moveTo>
                <a:cubicBezTo>
                  <a:pt x="4302" y="31932"/>
                  <a:pt x="925" y="24476"/>
                  <a:pt x="567" y="19472"/>
                </a:cubicBezTo>
                <a:cubicBezTo>
                  <a:pt x="69" y="12507"/>
                  <a:pt x="2825" y="2910"/>
                  <a:pt x="9364" y="459"/>
                </a:cubicBezTo>
                <a:cubicBezTo>
                  <a:pt x="17000" y="-2404"/>
                  <a:pt x="21744" y="11178"/>
                  <a:pt x="28661" y="15499"/>
                </a:cubicBezTo>
                <a:cubicBezTo>
                  <a:pt x="32932" y="18167"/>
                  <a:pt x="38925" y="15324"/>
                  <a:pt x="43702" y="16918"/>
                </a:cubicBezTo>
                <a:cubicBezTo>
                  <a:pt x="50415" y="19157"/>
                  <a:pt x="54516" y="26948"/>
                  <a:pt x="56756" y="33661"/>
                </a:cubicBezTo>
              </a:path>
            </a:pathLst>
          </a:custGeom>
          <a:noFill/>
          <a:ln cap="flat" cmpd="sng" w="19050">
            <a:solidFill>
              <a:srgbClr val="FFDDD2"/>
            </a:solidFill>
            <a:prstDash val="solid"/>
            <a:round/>
            <a:headEnd len="med" w="med" type="none"/>
            <a:tailEnd len="med" w="med" type="none"/>
          </a:ln>
        </p:spPr>
      </p:sp>
      <p:sp>
        <p:nvSpPr>
          <p:cNvPr id="489" name="Google Shape;489;p23"/>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3"/>
          <p:cNvSpPr txBox="1"/>
          <p:nvPr/>
        </p:nvSpPr>
        <p:spPr>
          <a:xfrm>
            <a:off x="494175" y="776950"/>
            <a:ext cx="6256200" cy="14784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177800" lvl="0" marL="269999" marR="0" rtl="0" algn="l">
              <a:lnSpc>
                <a:spcPct val="100000"/>
              </a:lnSpc>
              <a:spcBef>
                <a:spcPts val="0"/>
              </a:spcBef>
              <a:spcAft>
                <a:spcPts val="0"/>
              </a:spcAft>
              <a:buClr>
                <a:srgbClr val="000000"/>
              </a:buClr>
              <a:buSzPts val="1300"/>
              <a:buFont typeface="Mada"/>
              <a:buChar char="●"/>
            </a:pPr>
            <a:r>
              <a:rPr lang="en-GB" sz="1300">
                <a:latin typeface="Mada"/>
                <a:ea typeface="Mada"/>
                <a:cs typeface="Mada"/>
                <a:sym typeface="Mada"/>
              </a:rPr>
              <a:t>Anatomic abnormalities </a:t>
            </a:r>
            <a:r>
              <a:rPr lang="en-GB" sz="1300">
                <a:solidFill>
                  <a:srgbClr val="6AA84F"/>
                </a:solidFill>
                <a:latin typeface="Mada"/>
                <a:ea typeface="Mada"/>
                <a:cs typeface="Mada"/>
                <a:sym typeface="Mada"/>
              </a:rPr>
              <a:t>obstruction of flow</a:t>
            </a:r>
            <a:endParaRPr sz="1300">
              <a:solidFill>
                <a:srgbClr val="6AA84F"/>
              </a:solidFill>
              <a:latin typeface="Mada"/>
              <a:ea typeface="Mada"/>
              <a:cs typeface="Mada"/>
              <a:sym typeface="Mada"/>
            </a:endParaRPr>
          </a:p>
          <a:p>
            <a:pPr indent="-177800" lvl="0" marL="269999" marR="0" rtl="0" algn="l">
              <a:lnSpc>
                <a:spcPct val="100000"/>
              </a:lnSpc>
              <a:spcBef>
                <a:spcPts val="0"/>
              </a:spcBef>
              <a:spcAft>
                <a:spcPts val="0"/>
              </a:spcAft>
              <a:buSzPts val="1300"/>
              <a:buFont typeface="Mada"/>
              <a:buChar char="●"/>
            </a:pPr>
            <a:r>
              <a:rPr lang="en-GB" sz="1300">
                <a:latin typeface="Mada"/>
                <a:ea typeface="Mada"/>
                <a:cs typeface="Mada"/>
                <a:sym typeface="Mada"/>
              </a:rPr>
              <a:t>Modifiers of crystal formation (Inhibitors/promoters)</a:t>
            </a:r>
            <a:r>
              <a:rPr lang="en-GB"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187325" lvl="0" marL="450000" rtl="0" algn="l">
              <a:spcBef>
                <a:spcPts val="0"/>
              </a:spcBef>
              <a:spcAft>
                <a:spcPts val="0"/>
              </a:spcAft>
              <a:buClr>
                <a:schemeClr val="dk1"/>
              </a:buClr>
              <a:buSzPts val="1300"/>
              <a:buFont typeface="Mada"/>
              <a:buChar char="○"/>
            </a:pPr>
            <a:r>
              <a:rPr lang="en-GB" sz="1200">
                <a:solidFill>
                  <a:schemeClr val="dk1"/>
                </a:solidFill>
                <a:latin typeface="Mada"/>
                <a:ea typeface="Mada"/>
                <a:cs typeface="Mada"/>
                <a:sym typeface="Mada"/>
              </a:rPr>
              <a:t>Citrate </a:t>
            </a:r>
            <a:r>
              <a:rPr lang="en-GB" sz="1200">
                <a:solidFill>
                  <a:srgbClr val="6AA84F"/>
                </a:solidFill>
                <a:latin typeface="Mada"/>
                <a:ea typeface="Mada"/>
                <a:cs typeface="Mada"/>
                <a:sym typeface="Mada"/>
              </a:rPr>
              <a:t>inhibits stones (calcium Oxalate)</a:t>
            </a:r>
            <a:endParaRPr sz="1200">
              <a:solidFill>
                <a:srgbClr val="6AA84F"/>
              </a:solidFill>
              <a:latin typeface="Mada"/>
              <a:ea typeface="Mada"/>
              <a:cs typeface="Mada"/>
              <a:sym typeface="Mada"/>
            </a:endParaRPr>
          </a:p>
          <a:p>
            <a:pPr indent="-180975" lvl="0" marL="45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Magnesium</a:t>
            </a:r>
            <a:endParaRPr sz="1200">
              <a:solidFill>
                <a:schemeClr val="dk1"/>
              </a:solidFill>
              <a:latin typeface="Mada"/>
              <a:ea typeface="Mada"/>
              <a:cs typeface="Mada"/>
              <a:sym typeface="Mada"/>
            </a:endParaRPr>
          </a:p>
          <a:p>
            <a:pPr indent="-180975" lvl="0" marL="45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Urinary proteins (nephrocalcin)</a:t>
            </a:r>
            <a:endParaRPr sz="1200">
              <a:solidFill>
                <a:schemeClr val="dk1"/>
              </a:solidFill>
              <a:latin typeface="Mada"/>
              <a:ea typeface="Mada"/>
              <a:cs typeface="Mada"/>
              <a:sym typeface="Mada"/>
            </a:endParaRPr>
          </a:p>
          <a:p>
            <a:pPr indent="-180975" lvl="0" marL="45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Oxalate </a:t>
            </a:r>
            <a:r>
              <a:rPr lang="en-GB" sz="1200">
                <a:solidFill>
                  <a:srgbClr val="6AA84F"/>
                </a:solidFill>
                <a:latin typeface="Mada"/>
                <a:ea typeface="Mada"/>
                <a:cs typeface="Mada"/>
                <a:sym typeface="Mada"/>
              </a:rPr>
              <a:t>causes stones and is usually found in parsley (cultural myth about drinking parsley water could cause stones)</a:t>
            </a:r>
            <a:endParaRPr sz="1200">
              <a:solidFill>
                <a:srgbClr val="6AA84F"/>
              </a:solidFill>
              <a:latin typeface="Mada"/>
              <a:ea typeface="Mada"/>
              <a:cs typeface="Mada"/>
              <a:sym typeface="Mada"/>
            </a:endParaRPr>
          </a:p>
        </p:txBody>
      </p:sp>
      <p:sp>
        <p:nvSpPr>
          <p:cNvPr id="491" name="Google Shape;491;p23"/>
          <p:cNvSpPr txBox="1"/>
          <p:nvPr/>
        </p:nvSpPr>
        <p:spPr>
          <a:xfrm>
            <a:off x="378350" y="496769"/>
            <a:ext cx="682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6D77"/>
                </a:solidFill>
                <a:highlight>
                  <a:srgbClr val="EDF9F9"/>
                </a:highlight>
                <a:latin typeface="Lora"/>
                <a:ea typeface="Lora"/>
                <a:cs typeface="Lora"/>
                <a:sym typeface="Lora"/>
              </a:rPr>
              <a:t>Most people have crystals in their urine, so why not everyone gets stones?</a:t>
            </a:r>
            <a:endParaRPr b="1" i="0" sz="1800" u="none" cap="none" strike="noStrike">
              <a:solidFill>
                <a:srgbClr val="006D77"/>
              </a:solidFill>
              <a:highlight>
                <a:srgbClr val="EDF9F9"/>
              </a:highlight>
              <a:latin typeface="Lora"/>
              <a:ea typeface="Lora"/>
              <a:cs typeface="Lora"/>
              <a:sym typeface="Lora"/>
            </a:endParaRPr>
          </a:p>
        </p:txBody>
      </p:sp>
      <p:pic>
        <p:nvPicPr>
          <p:cNvPr id="492" name="Google Shape;492;p23"/>
          <p:cNvPicPr preferRelativeResize="0"/>
          <p:nvPr/>
        </p:nvPicPr>
        <p:blipFill>
          <a:blip r:embed="rId3">
            <a:alphaModFix/>
          </a:blip>
          <a:stretch>
            <a:fillRect/>
          </a:stretch>
        </p:blipFill>
        <p:spPr>
          <a:xfrm>
            <a:off x="5546738" y="962948"/>
            <a:ext cx="858900" cy="858900"/>
          </a:xfrm>
          <a:prstGeom prst="rect">
            <a:avLst/>
          </a:prstGeom>
          <a:noFill/>
          <a:ln>
            <a:noFill/>
          </a:ln>
        </p:spPr>
      </p:pic>
      <p:pic>
        <p:nvPicPr>
          <p:cNvPr id="493" name="Google Shape;493;p23"/>
          <p:cNvPicPr preferRelativeResize="0"/>
          <p:nvPr/>
        </p:nvPicPr>
        <p:blipFill>
          <a:blip r:embed="rId4">
            <a:alphaModFix/>
          </a:blip>
          <a:stretch>
            <a:fillRect/>
          </a:stretch>
        </p:blipFill>
        <p:spPr>
          <a:xfrm>
            <a:off x="6146862" y="4886163"/>
            <a:ext cx="1239600" cy="737073"/>
          </a:xfrm>
          <a:prstGeom prst="rect">
            <a:avLst/>
          </a:prstGeom>
          <a:noFill/>
          <a:ln cap="flat" cmpd="sng" w="9525">
            <a:solidFill>
              <a:schemeClr val="dk2"/>
            </a:solidFill>
            <a:prstDash val="solid"/>
            <a:round/>
            <a:headEnd len="sm" w="sm" type="none"/>
            <a:tailEnd len="sm" w="sm" type="none"/>
          </a:ln>
        </p:spPr>
      </p:pic>
      <p:grpSp>
        <p:nvGrpSpPr>
          <p:cNvPr id="494" name="Google Shape;494;p23"/>
          <p:cNvGrpSpPr/>
          <p:nvPr/>
        </p:nvGrpSpPr>
        <p:grpSpPr>
          <a:xfrm>
            <a:off x="281081" y="2522365"/>
            <a:ext cx="467181" cy="476434"/>
            <a:chOff x="2410712" y="2415450"/>
            <a:chExt cx="312600" cy="312600"/>
          </a:xfrm>
        </p:grpSpPr>
        <p:sp>
          <p:nvSpPr>
            <p:cNvPr id="495" name="Google Shape;495;p23"/>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3"/>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7" name="Google Shape;497;p23"/>
          <p:cNvSpPr txBox="1"/>
          <p:nvPr/>
        </p:nvSpPr>
        <p:spPr>
          <a:xfrm>
            <a:off x="738363" y="2549001"/>
            <a:ext cx="4937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Common Stones Types (</a:t>
            </a:r>
            <a:r>
              <a:rPr b="1" lang="en-GB" sz="1800">
                <a:solidFill>
                  <a:srgbClr val="6AA84F"/>
                </a:solidFill>
                <a:highlight>
                  <a:srgbClr val="EDF9F9"/>
                </a:highlight>
                <a:latin typeface="Lora"/>
                <a:ea typeface="Lora"/>
                <a:cs typeface="Lora"/>
                <a:sym typeface="Lora"/>
              </a:rPr>
              <a:t>respectively</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sp>
        <p:nvSpPr>
          <p:cNvPr id="498" name="Google Shape;498;p23"/>
          <p:cNvSpPr/>
          <p:nvPr/>
        </p:nvSpPr>
        <p:spPr>
          <a:xfrm>
            <a:off x="5011275" y="2678901"/>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99" name="Google Shape;499;p23"/>
          <p:cNvCxnSpPr>
            <a:endCxn id="500" idx="0"/>
          </p:cNvCxnSpPr>
          <p:nvPr/>
        </p:nvCxnSpPr>
        <p:spPr>
          <a:xfrm flipH="1">
            <a:off x="801463" y="3141838"/>
            <a:ext cx="3104400" cy="558300"/>
          </a:xfrm>
          <a:prstGeom prst="bentConnector2">
            <a:avLst/>
          </a:prstGeom>
          <a:noFill/>
          <a:ln cap="flat" cmpd="sng" w="47625">
            <a:solidFill>
              <a:srgbClr val="FFDDD2"/>
            </a:solidFill>
            <a:prstDash val="solid"/>
            <a:round/>
            <a:headEnd len="med" w="med" type="none"/>
            <a:tailEnd len="med" w="med" type="none"/>
          </a:ln>
        </p:spPr>
      </p:cxnSp>
      <p:sp>
        <p:nvSpPr>
          <p:cNvPr id="500" name="Google Shape;500;p23"/>
          <p:cNvSpPr/>
          <p:nvPr/>
        </p:nvSpPr>
        <p:spPr>
          <a:xfrm>
            <a:off x="646063" y="3700138"/>
            <a:ext cx="310800" cy="310800"/>
          </a:xfrm>
          <a:prstGeom prst="roundRect">
            <a:avLst>
              <a:gd fmla="val 50000" name="adj"/>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3"/>
          <p:cNvSpPr/>
          <p:nvPr/>
        </p:nvSpPr>
        <p:spPr>
          <a:xfrm>
            <a:off x="2117875" y="3700138"/>
            <a:ext cx="310800" cy="310800"/>
          </a:xfrm>
          <a:prstGeom prst="roundRect">
            <a:avLst>
              <a:gd fmla="val 50000" name="adj"/>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3"/>
          <p:cNvSpPr/>
          <p:nvPr/>
        </p:nvSpPr>
        <p:spPr>
          <a:xfrm>
            <a:off x="5061492" y="3704563"/>
            <a:ext cx="310800" cy="310800"/>
          </a:xfrm>
          <a:prstGeom prst="roundRect">
            <a:avLst>
              <a:gd fmla="val 50000" name="adj"/>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2" name="Google Shape;502;p23"/>
          <p:cNvCxnSpPr>
            <a:endCxn id="501" idx="0"/>
          </p:cNvCxnSpPr>
          <p:nvPr/>
        </p:nvCxnSpPr>
        <p:spPr>
          <a:xfrm>
            <a:off x="4273992" y="3145663"/>
            <a:ext cx="942900" cy="558900"/>
          </a:xfrm>
          <a:prstGeom prst="bentConnector2">
            <a:avLst/>
          </a:prstGeom>
          <a:noFill/>
          <a:ln cap="flat" cmpd="sng" w="47625">
            <a:solidFill>
              <a:srgbClr val="FFDDD2"/>
            </a:solidFill>
            <a:prstDash val="solid"/>
            <a:round/>
            <a:headEnd len="med" w="med" type="none"/>
            <a:tailEnd len="med" w="med" type="none"/>
          </a:ln>
        </p:spPr>
      </p:cxnSp>
      <p:sp>
        <p:nvSpPr>
          <p:cNvPr id="503" name="Google Shape;503;p23"/>
          <p:cNvSpPr/>
          <p:nvPr/>
        </p:nvSpPr>
        <p:spPr>
          <a:xfrm>
            <a:off x="6548175" y="3700147"/>
            <a:ext cx="310800" cy="310800"/>
          </a:xfrm>
          <a:prstGeom prst="roundRect">
            <a:avLst>
              <a:gd fmla="val 50000" name="adj"/>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4" name="Google Shape;504;p23"/>
          <p:cNvCxnSpPr>
            <a:endCxn id="503" idx="0"/>
          </p:cNvCxnSpPr>
          <p:nvPr/>
        </p:nvCxnSpPr>
        <p:spPr>
          <a:xfrm>
            <a:off x="3712875" y="3139447"/>
            <a:ext cx="2990700" cy="560700"/>
          </a:xfrm>
          <a:prstGeom prst="bentConnector2">
            <a:avLst/>
          </a:prstGeom>
          <a:noFill/>
          <a:ln cap="flat" cmpd="sng" w="47625">
            <a:solidFill>
              <a:srgbClr val="FFDDD2"/>
            </a:solidFill>
            <a:prstDash val="solid"/>
            <a:round/>
            <a:headEnd len="med" w="med" type="none"/>
            <a:tailEnd len="med" w="med" type="none"/>
          </a:ln>
        </p:spPr>
      </p:cxnSp>
      <p:sp>
        <p:nvSpPr>
          <p:cNvPr id="505" name="Google Shape;505;p23"/>
          <p:cNvSpPr txBox="1"/>
          <p:nvPr/>
        </p:nvSpPr>
        <p:spPr>
          <a:xfrm>
            <a:off x="152375" y="4048325"/>
            <a:ext cx="1334400" cy="75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rgbClr val="CC0000"/>
                </a:solidFill>
                <a:latin typeface="Mada"/>
                <a:ea typeface="Mada"/>
                <a:cs typeface="Mada"/>
                <a:sym typeface="Mada"/>
              </a:rPr>
              <a:t>Calcium oxalate stones 75% (Ca Ox)</a:t>
            </a:r>
            <a:endParaRPr b="1">
              <a:solidFill>
                <a:srgbClr val="CC0000"/>
              </a:solidFill>
              <a:latin typeface="Mada"/>
              <a:ea typeface="Mada"/>
              <a:cs typeface="Mada"/>
              <a:sym typeface="Mada"/>
            </a:endParaRPr>
          </a:p>
        </p:txBody>
      </p:sp>
      <p:sp>
        <p:nvSpPr>
          <p:cNvPr id="506" name="Google Shape;506;p23"/>
          <p:cNvSpPr txBox="1"/>
          <p:nvPr/>
        </p:nvSpPr>
        <p:spPr>
          <a:xfrm>
            <a:off x="4631321" y="4042794"/>
            <a:ext cx="1153800" cy="33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latin typeface="Mada"/>
                <a:ea typeface="Mada"/>
                <a:cs typeface="Mada"/>
                <a:sym typeface="Mada"/>
              </a:rPr>
              <a:t>Cystine stones</a:t>
            </a:r>
            <a:r>
              <a:rPr b="1" baseline="30000" lang="en-GB">
                <a:latin typeface="Mada"/>
                <a:ea typeface="Mada"/>
                <a:cs typeface="Mada"/>
                <a:sym typeface="Mada"/>
              </a:rPr>
              <a:t>1</a:t>
            </a:r>
            <a:endParaRPr b="1" baseline="30000">
              <a:latin typeface="Mada"/>
              <a:ea typeface="Mada"/>
              <a:cs typeface="Mada"/>
              <a:sym typeface="Mada"/>
            </a:endParaRPr>
          </a:p>
        </p:txBody>
      </p:sp>
      <p:sp>
        <p:nvSpPr>
          <p:cNvPr id="507" name="Google Shape;507;p23"/>
          <p:cNvSpPr txBox="1"/>
          <p:nvPr/>
        </p:nvSpPr>
        <p:spPr>
          <a:xfrm>
            <a:off x="3053962" y="4048938"/>
            <a:ext cx="1464000" cy="55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latin typeface="Mada"/>
                <a:ea typeface="Mada"/>
                <a:cs typeface="Mada"/>
                <a:sym typeface="Mada"/>
              </a:rPr>
              <a:t>Uric acid stones </a:t>
            </a:r>
            <a:endParaRPr b="1">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en-GB" sz="1000">
                <a:solidFill>
                  <a:srgbClr val="1C4588"/>
                </a:solidFill>
                <a:latin typeface="Mada"/>
                <a:ea typeface="Mada"/>
                <a:cs typeface="Mada"/>
                <a:sym typeface="Mada"/>
              </a:rPr>
              <a:t>formed due to gout or myeloproliferative disorders.</a:t>
            </a:r>
            <a:endParaRPr b="1" sz="1000">
              <a:latin typeface="Mada"/>
              <a:ea typeface="Mada"/>
              <a:cs typeface="Mada"/>
              <a:sym typeface="Mada"/>
            </a:endParaRPr>
          </a:p>
        </p:txBody>
      </p:sp>
      <p:sp>
        <p:nvSpPr>
          <p:cNvPr id="508" name="Google Shape;508;p23"/>
          <p:cNvSpPr txBox="1"/>
          <p:nvPr/>
        </p:nvSpPr>
        <p:spPr>
          <a:xfrm>
            <a:off x="5817675" y="4030175"/>
            <a:ext cx="1771800" cy="105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latin typeface="Mada"/>
                <a:ea typeface="Mada"/>
                <a:cs typeface="Mada"/>
                <a:sym typeface="Mada"/>
              </a:rPr>
              <a:t>Struvite stones</a:t>
            </a:r>
            <a:r>
              <a:rPr b="1" baseline="30000" lang="en-GB">
                <a:latin typeface="Mada"/>
                <a:ea typeface="Mada"/>
                <a:cs typeface="Mada"/>
                <a:sym typeface="Mada"/>
              </a:rPr>
              <a:t>2</a:t>
            </a:r>
            <a:r>
              <a:rPr b="1" lang="en-GB">
                <a:solidFill>
                  <a:srgbClr val="6AA84F"/>
                </a:solidFill>
                <a:latin typeface="Mada"/>
                <a:ea typeface="Mada"/>
                <a:cs typeface="Mada"/>
                <a:sym typeface="Mada"/>
              </a:rPr>
              <a:t> </a:t>
            </a:r>
            <a:endParaRPr b="1">
              <a:solidFill>
                <a:srgbClr val="6AA84F"/>
              </a:solidFill>
              <a:latin typeface="Mada"/>
              <a:ea typeface="Mada"/>
              <a:cs typeface="Mada"/>
              <a:sym typeface="Mada"/>
            </a:endParaRPr>
          </a:p>
          <a:p>
            <a:pPr indent="0" lvl="0" marL="0" rtl="0" algn="ctr">
              <a:spcBef>
                <a:spcPts val="0"/>
              </a:spcBef>
              <a:spcAft>
                <a:spcPts val="0"/>
              </a:spcAft>
              <a:buNone/>
            </a:pPr>
            <a:r>
              <a:rPr b="1" lang="en-GB">
                <a:solidFill>
                  <a:srgbClr val="6AA84F"/>
                </a:solidFill>
                <a:latin typeface="Mada"/>
                <a:ea typeface="Mada"/>
                <a:cs typeface="Mada"/>
                <a:sym typeface="Mada"/>
              </a:rPr>
              <a:t>(Staghorn)</a:t>
            </a:r>
            <a:endParaRPr b="1">
              <a:solidFill>
                <a:srgbClr val="6AA84F"/>
              </a:solidFill>
              <a:latin typeface="Mada"/>
              <a:ea typeface="Mada"/>
              <a:cs typeface="Mada"/>
              <a:sym typeface="Mada"/>
            </a:endParaRPr>
          </a:p>
          <a:p>
            <a:pPr indent="0" lvl="0" marL="0" rtl="0" algn="ctr">
              <a:spcBef>
                <a:spcPts val="0"/>
              </a:spcBef>
              <a:spcAft>
                <a:spcPts val="0"/>
              </a:spcAft>
              <a:buNone/>
            </a:pPr>
            <a:r>
              <a:rPr lang="en-GB" sz="1000">
                <a:solidFill>
                  <a:srgbClr val="999999"/>
                </a:solidFill>
                <a:latin typeface="Mada"/>
                <a:ea typeface="Mada"/>
                <a:cs typeface="Mada"/>
                <a:sym typeface="Mada"/>
              </a:rPr>
              <a:t>Composed of magnesium ammonium phosphate</a:t>
            </a:r>
            <a:endParaRPr sz="1000">
              <a:solidFill>
                <a:srgbClr val="999999"/>
              </a:solidFill>
              <a:latin typeface="Mada"/>
              <a:ea typeface="Mada"/>
              <a:cs typeface="Mada"/>
              <a:sym typeface="Mada"/>
            </a:endParaRPr>
          </a:p>
        </p:txBody>
      </p:sp>
      <p:sp>
        <p:nvSpPr>
          <p:cNvPr id="509" name="Google Shape;509;p23"/>
          <p:cNvSpPr txBox="1"/>
          <p:nvPr/>
        </p:nvSpPr>
        <p:spPr>
          <a:xfrm>
            <a:off x="4993175" y="5843313"/>
            <a:ext cx="2422800" cy="2535000"/>
          </a:xfrm>
          <a:prstGeom prst="rect">
            <a:avLst/>
          </a:prstGeom>
          <a:noFill/>
          <a:ln>
            <a:noFill/>
          </a:ln>
        </p:spPr>
        <p:txBody>
          <a:bodyPr anchorCtr="0" anchor="t" bIns="91425" lIns="91425" spcFirstLastPara="1" rIns="91425" wrap="square" tIns="91425">
            <a:noAutofit/>
          </a:bodyPr>
          <a:lstStyle/>
          <a:p>
            <a:pPr indent="-171450" lvl="0" marL="360000" rtl="0" algn="l">
              <a:spcBef>
                <a:spcPts val="0"/>
              </a:spcBef>
              <a:spcAft>
                <a:spcPts val="0"/>
              </a:spcAft>
              <a:buSzPts val="1200"/>
              <a:buFont typeface="Mada"/>
              <a:buChar char="●"/>
            </a:pPr>
            <a:r>
              <a:rPr lang="en-GB" sz="1200">
                <a:latin typeface="Mada"/>
                <a:ea typeface="Mada"/>
                <a:cs typeface="Mada"/>
                <a:sym typeface="Mada"/>
              </a:rPr>
              <a:t> </a:t>
            </a:r>
            <a:r>
              <a:rPr b="1" lang="en-GB" sz="1200">
                <a:latin typeface="Mada"/>
                <a:ea typeface="Mada"/>
                <a:cs typeface="Mada"/>
                <a:sym typeface="Mada"/>
              </a:rPr>
              <a:t>Renal, ureteric colic: </a:t>
            </a:r>
            <a:endParaRPr b="1" sz="1200">
              <a:latin typeface="Mada"/>
              <a:ea typeface="Mada"/>
              <a:cs typeface="Mada"/>
              <a:sym typeface="Mada"/>
            </a:endParaRPr>
          </a:p>
          <a:p>
            <a:pPr indent="-152400" lvl="0" marL="360000" rtl="0" algn="l">
              <a:spcBef>
                <a:spcPts val="0"/>
              </a:spcBef>
              <a:spcAft>
                <a:spcPts val="0"/>
              </a:spcAft>
              <a:buSzPts val="900"/>
              <a:buFont typeface="Mada"/>
              <a:buChar char="●"/>
            </a:pPr>
            <a:r>
              <a:rPr b="1" lang="en-GB" sz="900">
                <a:solidFill>
                  <a:srgbClr val="1C4588"/>
                </a:solidFill>
                <a:latin typeface="Mada"/>
                <a:ea typeface="Mada"/>
                <a:cs typeface="Mada"/>
                <a:sym typeface="Mada"/>
              </a:rPr>
              <a:t>Renal calculi</a:t>
            </a:r>
            <a:r>
              <a:rPr lang="en-GB" sz="900">
                <a:solidFill>
                  <a:srgbClr val="1C4588"/>
                </a:solidFill>
                <a:latin typeface="Mada"/>
                <a:ea typeface="Mada"/>
                <a:cs typeface="Mada"/>
                <a:sym typeface="Mada"/>
              </a:rPr>
              <a:t> cause flank pain, which may be colicky (arising from the renal pelvis) or a noncolicky </a:t>
            </a:r>
            <a:r>
              <a:rPr lang="en-GB" sz="900">
                <a:solidFill>
                  <a:srgbClr val="999999"/>
                </a:solidFill>
                <a:latin typeface="Mada"/>
                <a:ea typeface="Mada"/>
                <a:cs typeface="Mada"/>
                <a:sym typeface="Mada"/>
              </a:rPr>
              <a:t>(renal pain)</a:t>
            </a:r>
            <a:r>
              <a:rPr lang="en-GB" sz="900">
                <a:solidFill>
                  <a:srgbClr val="1C4588"/>
                </a:solidFill>
                <a:latin typeface="Mada"/>
                <a:ea typeface="Mada"/>
                <a:cs typeface="Mada"/>
                <a:sym typeface="Mada"/>
              </a:rPr>
              <a:t> dull ache (arising from renal capsule).</a:t>
            </a:r>
            <a:endParaRPr sz="900">
              <a:solidFill>
                <a:srgbClr val="1C4588"/>
              </a:solidFill>
              <a:latin typeface="Mada"/>
              <a:ea typeface="Mada"/>
              <a:cs typeface="Mada"/>
              <a:sym typeface="Mada"/>
            </a:endParaRPr>
          </a:p>
          <a:p>
            <a:pPr indent="-152400" lvl="0" marL="360000" rtl="0" algn="l">
              <a:spcBef>
                <a:spcPts val="0"/>
              </a:spcBef>
              <a:spcAft>
                <a:spcPts val="0"/>
              </a:spcAft>
              <a:buSzPts val="900"/>
              <a:buFont typeface="Mada"/>
              <a:buChar char="●"/>
            </a:pPr>
            <a:r>
              <a:rPr b="1" lang="en-GB" sz="900">
                <a:solidFill>
                  <a:srgbClr val="1C4588"/>
                </a:solidFill>
                <a:latin typeface="Mada"/>
                <a:ea typeface="Mada"/>
                <a:cs typeface="Mada"/>
                <a:sym typeface="Mada"/>
              </a:rPr>
              <a:t>Ureteric calculi</a:t>
            </a:r>
            <a:r>
              <a:rPr lang="en-GB" sz="900">
                <a:solidFill>
                  <a:srgbClr val="1C4588"/>
                </a:solidFill>
                <a:latin typeface="Mada"/>
                <a:ea typeface="Mada"/>
                <a:cs typeface="Mada"/>
                <a:sym typeface="Mada"/>
              </a:rPr>
              <a:t> cause colicky pain and the site of the stone in the ureter determines the site of the pain:</a:t>
            </a:r>
            <a:endParaRPr sz="900">
              <a:solidFill>
                <a:schemeClr val="dk1"/>
              </a:solidFill>
              <a:latin typeface="Mada"/>
              <a:ea typeface="Mada"/>
              <a:cs typeface="Mada"/>
              <a:sym typeface="Mada"/>
            </a:endParaRPr>
          </a:p>
          <a:p>
            <a:pPr indent="-142875" lvl="0" marL="450000" rtl="0" algn="l">
              <a:lnSpc>
                <a:spcPct val="125000"/>
              </a:lnSpc>
              <a:spcBef>
                <a:spcPts val="0"/>
              </a:spcBef>
              <a:spcAft>
                <a:spcPts val="0"/>
              </a:spcAft>
              <a:buClr>
                <a:schemeClr val="dk1"/>
              </a:buClr>
              <a:buSzPts val="900"/>
              <a:buFont typeface="Mada"/>
              <a:buChar char="○"/>
            </a:pPr>
            <a:r>
              <a:rPr b="1" lang="en-GB" sz="900">
                <a:solidFill>
                  <a:srgbClr val="1C4588"/>
                </a:solidFill>
                <a:latin typeface="Mada"/>
                <a:ea typeface="Mada"/>
                <a:cs typeface="Mada"/>
                <a:sym typeface="Mada"/>
              </a:rPr>
              <a:t>upper ureteric calculi</a:t>
            </a:r>
            <a:r>
              <a:rPr lang="en-GB" sz="900">
                <a:solidFill>
                  <a:srgbClr val="1C4588"/>
                </a:solidFill>
                <a:latin typeface="Mada"/>
                <a:ea typeface="Mada"/>
                <a:cs typeface="Mada"/>
                <a:sym typeface="Mada"/>
              </a:rPr>
              <a:t> cause costovertebral angle or flank pain</a:t>
            </a:r>
            <a:endParaRPr sz="900">
              <a:solidFill>
                <a:srgbClr val="1C4588"/>
              </a:solidFill>
              <a:latin typeface="Mada"/>
              <a:ea typeface="Mada"/>
              <a:cs typeface="Mada"/>
              <a:sym typeface="Mada"/>
            </a:endParaRPr>
          </a:p>
          <a:p>
            <a:pPr indent="-142875" lvl="0" marL="450000" rtl="0" algn="l">
              <a:lnSpc>
                <a:spcPct val="125000"/>
              </a:lnSpc>
              <a:spcBef>
                <a:spcPts val="0"/>
              </a:spcBef>
              <a:spcAft>
                <a:spcPts val="0"/>
              </a:spcAft>
              <a:buClr>
                <a:schemeClr val="dk1"/>
              </a:buClr>
              <a:buSzPts val="900"/>
              <a:buFont typeface="Mada"/>
              <a:buChar char="○"/>
            </a:pPr>
            <a:r>
              <a:rPr b="1" lang="en-GB" sz="900">
                <a:solidFill>
                  <a:srgbClr val="1C4588"/>
                </a:solidFill>
                <a:latin typeface="Mada"/>
                <a:ea typeface="Mada"/>
                <a:cs typeface="Mada"/>
                <a:sym typeface="Mada"/>
              </a:rPr>
              <a:t>mid-ureteric calculi</a:t>
            </a:r>
            <a:r>
              <a:rPr lang="en-GB" sz="900">
                <a:solidFill>
                  <a:srgbClr val="1C4588"/>
                </a:solidFill>
                <a:latin typeface="Mada"/>
                <a:ea typeface="Mada"/>
                <a:cs typeface="Mada"/>
                <a:sym typeface="Mada"/>
              </a:rPr>
              <a:t> cause pain radiating from ‘loin to groin’</a:t>
            </a:r>
            <a:endParaRPr sz="900">
              <a:solidFill>
                <a:srgbClr val="1C4588"/>
              </a:solidFill>
              <a:latin typeface="Mada"/>
              <a:ea typeface="Mada"/>
              <a:cs typeface="Mada"/>
              <a:sym typeface="Mada"/>
            </a:endParaRPr>
          </a:p>
          <a:p>
            <a:pPr indent="-142875" lvl="0" marL="450000" rtl="0" algn="l">
              <a:lnSpc>
                <a:spcPct val="125000"/>
              </a:lnSpc>
              <a:spcBef>
                <a:spcPts val="0"/>
              </a:spcBef>
              <a:spcAft>
                <a:spcPts val="0"/>
              </a:spcAft>
              <a:buClr>
                <a:schemeClr val="dk1"/>
              </a:buClr>
              <a:buSzPts val="900"/>
              <a:buFont typeface="Mada"/>
              <a:buChar char="○"/>
            </a:pPr>
            <a:r>
              <a:rPr b="1" lang="en-GB" sz="900">
                <a:solidFill>
                  <a:srgbClr val="1C4588"/>
                </a:solidFill>
                <a:latin typeface="Mada"/>
                <a:ea typeface="Mada"/>
                <a:cs typeface="Mada"/>
                <a:sym typeface="Mada"/>
              </a:rPr>
              <a:t>lower ureteric calculi</a:t>
            </a:r>
            <a:r>
              <a:rPr lang="en-GB" sz="900">
                <a:solidFill>
                  <a:srgbClr val="1C4588"/>
                </a:solidFill>
                <a:latin typeface="Mada"/>
                <a:ea typeface="Mada"/>
                <a:cs typeface="Mada"/>
                <a:sym typeface="Mada"/>
              </a:rPr>
              <a:t> cause pain radiating to the testicle in males and labia majora in females.</a:t>
            </a:r>
            <a:endParaRPr sz="900">
              <a:latin typeface="Mada"/>
              <a:ea typeface="Mada"/>
              <a:cs typeface="Mada"/>
              <a:sym typeface="Mada"/>
            </a:endParaRPr>
          </a:p>
        </p:txBody>
      </p:sp>
      <p:sp>
        <p:nvSpPr>
          <p:cNvPr id="510" name="Google Shape;510;p23"/>
          <p:cNvSpPr/>
          <p:nvPr/>
        </p:nvSpPr>
        <p:spPr>
          <a:xfrm>
            <a:off x="2286464" y="5937688"/>
            <a:ext cx="922994" cy="547878"/>
          </a:xfrm>
          <a:custGeom>
            <a:rect b="b" l="l" r="r" t="t"/>
            <a:pathLst>
              <a:path extrusionOk="0" h="34512" w="56756">
                <a:moveTo>
                  <a:pt x="0" y="34512"/>
                </a:moveTo>
                <a:cubicBezTo>
                  <a:pt x="4302" y="31932"/>
                  <a:pt x="925" y="24476"/>
                  <a:pt x="567" y="19472"/>
                </a:cubicBezTo>
                <a:cubicBezTo>
                  <a:pt x="69" y="12507"/>
                  <a:pt x="2825" y="2910"/>
                  <a:pt x="9364" y="459"/>
                </a:cubicBezTo>
                <a:cubicBezTo>
                  <a:pt x="17000" y="-2404"/>
                  <a:pt x="21744" y="11178"/>
                  <a:pt x="28661" y="15499"/>
                </a:cubicBezTo>
                <a:cubicBezTo>
                  <a:pt x="32932" y="18167"/>
                  <a:pt x="38925" y="15324"/>
                  <a:pt x="43702" y="16918"/>
                </a:cubicBezTo>
                <a:cubicBezTo>
                  <a:pt x="50415" y="19157"/>
                  <a:pt x="54516" y="26948"/>
                  <a:pt x="56756" y="33661"/>
                </a:cubicBezTo>
              </a:path>
            </a:pathLst>
          </a:custGeom>
          <a:noFill/>
          <a:ln cap="flat" cmpd="sng" w="19050">
            <a:solidFill>
              <a:srgbClr val="FFDDD2"/>
            </a:solidFill>
            <a:prstDash val="solid"/>
            <a:round/>
            <a:headEnd len="med" w="med" type="none"/>
            <a:tailEnd len="med" w="med" type="none"/>
          </a:ln>
        </p:spPr>
      </p:sp>
      <p:sp>
        <p:nvSpPr>
          <p:cNvPr id="511" name="Google Shape;511;p23"/>
          <p:cNvSpPr/>
          <p:nvPr/>
        </p:nvSpPr>
        <p:spPr>
          <a:xfrm rot="637569">
            <a:off x="3667001" y="6005094"/>
            <a:ext cx="1149609" cy="2050916"/>
          </a:xfrm>
          <a:custGeom>
            <a:rect b="b" l="l" r="r" t="t"/>
            <a:pathLst>
              <a:path extrusionOk="0" h="86875" w="65227">
                <a:moveTo>
                  <a:pt x="58590" y="0"/>
                </a:moveTo>
                <a:cubicBezTo>
                  <a:pt x="58590" y="7737"/>
                  <a:pt x="69288" y="17668"/>
                  <a:pt x="63414" y="22703"/>
                </a:cubicBezTo>
                <a:cubicBezTo>
                  <a:pt x="56725" y="28436"/>
                  <a:pt x="45796" y="23327"/>
                  <a:pt x="37022" y="24122"/>
                </a:cubicBezTo>
                <a:cubicBezTo>
                  <a:pt x="28104" y="24930"/>
                  <a:pt x="21936" y="33811"/>
                  <a:pt x="14036" y="38027"/>
                </a:cubicBezTo>
                <a:cubicBezTo>
                  <a:pt x="8757" y="40844"/>
                  <a:pt x="673" y="43419"/>
                  <a:pt x="131" y="49378"/>
                </a:cubicBezTo>
                <a:cubicBezTo>
                  <a:pt x="-395" y="55155"/>
                  <a:pt x="1794" y="63234"/>
                  <a:pt x="7226" y="65270"/>
                </a:cubicBezTo>
                <a:cubicBezTo>
                  <a:pt x="15375" y="68324"/>
                  <a:pt x="24965" y="63162"/>
                  <a:pt x="33333" y="65553"/>
                </a:cubicBezTo>
                <a:cubicBezTo>
                  <a:pt x="40251" y="67529"/>
                  <a:pt x="35864" y="82157"/>
                  <a:pt x="42414" y="85134"/>
                </a:cubicBezTo>
                <a:cubicBezTo>
                  <a:pt x="48215" y="87771"/>
                  <a:pt x="56691" y="87411"/>
                  <a:pt x="61427" y="83148"/>
                </a:cubicBezTo>
                <a:cubicBezTo>
                  <a:pt x="63936" y="80889"/>
                  <a:pt x="63414" y="76592"/>
                  <a:pt x="63414" y="73215"/>
                </a:cubicBezTo>
              </a:path>
            </a:pathLst>
          </a:custGeom>
          <a:noFill/>
          <a:ln cap="flat" cmpd="sng" w="19050">
            <a:solidFill>
              <a:srgbClr val="FFDDD2"/>
            </a:solidFill>
            <a:prstDash val="solid"/>
            <a:round/>
            <a:headEnd len="med" w="med" type="none"/>
            <a:tailEnd len="med" w="med" type="none"/>
          </a:ln>
        </p:spPr>
      </p:sp>
      <p:sp>
        <p:nvSpPr>
          <p:cNvPr id="512" name="Google Shape;512;p23"/>
          <p:cNvSpPr/>
          <p:nvPr/>
        </p:nvSpPr>
        <p:spPr>
          <a:xfrm>
            <a:off x="2060940" y="6386333"/>
            <a:ext cx="459140" cy="366939"/>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3"/>
          <p:cNvSpPr/>
          <p:nvPr/>
        </p:nvSpPr>
        <p:spPr>
          <a:xfrm rot="1849625">
            <a:off x="4445567" y="7703624"/>
            <a:ext cx="456195" cy="369396"/>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3"/>
          <p:cNvSpPr/>
          <p:nvPr/>
        </p:nvSpPr>
        <p:spPr>
          <a:xfrm rot="5197861">
            <a:off x="4820671" y="5984089"/>
            <a:ext cx="448282" cy="375834"/>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515" name="Google Shape;515;p23"/>
          <p:cNvSpPr txBox="1"/>
          <p:nvPr/>
        </p:nvSpPr>
        <p:spPr>
          <a:xfrm flipH="1">
            <a:off x="1986769" y="6306417"/>
            <a:ext cx="469500" cy="521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2200">
                <a:solidFill>
                  <a:srgbClr val="E29578"/>
                </a:solidFill>
                <a:latin typeface="Pathway Gothic One"/>
                <a:ea typeface="Pathway Gothic One"/>
                <a:cs typeface="Pathway Gothic One"/>
                <a:sym typeface="Pathway Gothic One"/>
              </a:rPr>
              <a:t>02</a:t>
            </a:r>
            <a:endParaRPr sz="2200">
              <a:solidFill>
                <a:srgbClr val="E29578"/>
              </a:solidFill>
              <a:latin typeface="Pathway Gothic One"/>
              <a:ea typeface="Pathway Gothic One"/>
              <a:cs typeface="Pathway Gothic One"/>
              <a:sym typeface="Pathway Gothic One"/>
            </a:endParaRPr>
          </a:p>
        </p:txBody>
      </p:sp>
      <p:sp>
        <p:nvSpPr>
          <p:cNvPr id="516" name="Google Shape;516;p23"/>
          <p:cNvSpPr txBox="1"/>
          <p:nvPr/>
        </p:nvSpPr>
        <p:spPr>
          <a:xfrm flipH="1">
            <a:off x="4844013" y="5893124"/>
            <a:ext cx="922800" cy="41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200">
                <a:solidFill>
                  <a:srgbClr val="E29578"/>
                </a:solidFill>
                <a:latin typeface="Pathway Gothic One"/>
                <a:ea typeface="Pathway Gothic One"/>
                <a:cs typeface="Pathway Gothic One"/>
                <a:sym typeface="Pathway Gothic One"/>
              </a:rPr>
              <a:t>01</a:t>
            </a:r>
            <a:endParaRPr sz="2200">
              <a:solidFill>
                <a:srgbClr val="E29578"/>
              </a:solidFill>
              <a:latin typeface="Pathway Gothic One"/>
              <a:ea typeface="Pathway Gothic One"/>
              <a:cs typeface="Pathway Gothic One"/>
              <a:sym typeface="Pathway Gothic One"/>
            </a:endParaRPr>
          </a:p>
        </p:txBody>
      </p:sp>
      <p:sp>
        <p:nvSpPr>
          <p:cNvPr id="517" name="Google Shape;517;p23"/>
          <p:cNvSpPr txBox="1"/>
          <p:nvPr/>
        </p:nvSpPr>
        <p:spPr>
          <a:xfrm flipH="1">
            <a:off x="4461090" y="7611170"/>
            <a:ext cx="5877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200">
                <a:solidFill>
                  <a:srgbClr val="E29578"/>
                </a:solidFill>
                <a:latin typeface="Pathway Gothic One"/>
                <a:ea typeface="Pathway Gothic One"/>
                <a:cs typeface="Pathway Gothic One"/>
                <a:sym typeface="Pathway Gothic One"/>
              </a:rPr>
              <a:t>03</a:t>
            </a:r>
            <a:endParaRPr sz="2200">
              <a:solidFill>
                <a:srgbClr val="E29578"/>
              </a:solidFill>
              <a:latin typeface="Pathway Gothic One"/>
              <a:ea typeface="Pathway Gothic One"/>
              <a:cs typeface="Pathway Gothic One"/>
              <a:sym typeface="Pathway Gothic One"/>
            </a:endParaRPr>
          </a:p>
        </p:txBody>
      </p:sp>
      <p:sp>
        <p:nvSpPr>
          <p:cNvPr id="518" name="Google Shape;518;p23"/>
          <p:cNvSpPr/>
          <p:nvPr/>
        </p:nvSpPr>
        <p:spPr>
          <a:xfrm>
            <a:off x="2897441" y="5957654"/>
            <a:ext cx="1644658" cy="1568501"/>
          </a:xfrm>
          <a:custGeom>
            <a:rect b="b" l="l" r="r" t="t"/>
            <a:pathLst>
              <a:path extrusionOk="0" h="11611" w="12070">
                <a:moveTo>
                  <a:pt x="6262" y="224"/>
                </a:moveTo>
                <a:cubicBezTo>
                  <a:pt x="9344" y="229"/>
                  <a:pt x="11840" y="2726"/>
                  <a:pt x="11845" y="5807"/>
                </a:cubicBezTo>
                <a:cubicBezTo>
                  <a:pt x="11845" y="8061"/>
                  <a:pt x="10486" y="10099"/>
                  <a:pt x="8399" y="10963"/>
                </a:cubicBezTo>
                <a:cubicBezTo>
                  <a:pt x="7709" y="11248"/>
                  <a:pt x="6985" y="11387"/>
                  <a:pt x="6267" y="11387"/>
                </a:cubicBezTo>
                <a:cubicBezTo>
                  <a:pt x="4814" y="11387"/>
                  <a:pt x="3386" y="10818"/>
                  <a:pt x="2317" y="9752"/>
                </a:cubicBezTo>
                <a:cubicBezTo>
                  <a:pt x="720" y="8155"/>
                  <a:pt x="243" y="5753"/>
                  <a:pt x="1107" y="3670"/>
                </a:cubicBezTo>
                <a:cubicBezTo>
                  <a:pt x="1970" y="1583"/>
                  <a:pt x="4008" y="224"/>
                  <a:pt x="6262" y="224"/>
                </a:cubicBezTo>
                <a:close/>
                <a:moveTo>
                  <a:pt x="6267" y="0"/>
                </a:moveTo>
                <a:cubicBezTo>
                  <a:pt x="4756" y="0"/>
                  <a:pt x="3270" y="589"/>
                  <a:pt x="2159" y="1700"/>
                </a:cubicBezTo>
                <a:cubicBezTo>
                  <a:pt x="499" y="3360"/>
                  <a:pt x="0" y="5857"/>
                  <a:pt x="900" y="8025"/>
                </a:cubicBezTo>
                <a:cubicBezTo>
                  <a:pt x="1799" y="10198"/>
                  <a:pt x="3914" y="11610"/>
                  <a:pt x="6262" y="11610"/>
                </a:cubicBezTo>
                <a:cubicBezTo>
                  <a:pt x="9470" y="11606"/>
                  <a:pt x="12065" y="9010"/>
                  <a:pt x="12070" y="5807"/>
                </a:cubicBezTo>
                <a:cubicBezTo>
                  <a:pt x="12070" y="3459"/>
                  <a:pt x="10653" y="1340"/>
                  <a:pt x="8484" y="440"/>
                </a:cubicBezTo>
                <a:cubicBezTo>
                  <a:pt x="7767" y="144"/>
                  <a:pt x="7014" y="0"/>
                  <a:pt x="6267" y="0"/>
                </a:cubicBez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3"/>
          <p:cNvSpPr txBox="1"/>
          <p:nvPr/>
        </p:nvSpPr>
        <p:spPr>
          <a:xfrm>
            <a:off x="75" y="5991013"/>
            <a:ext cx="2764500" cy="209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1C4588"/>
              </a:solidFill>
              <a:latin typeface="Lora"/>
              <a:ea typeface="Lora"/>
              <a:cs typeface="Lora"/>
              <a:sym typeface="Lora"/>
            </a:endParaRPr>
          </a:p>
          <a:p>
            <a:pPr indent="-171450" lvl="0" marL="360000" rtl="0" algn="l">
              <a:spcBef>
                <a:spcPts val="0"/>
              </a:spcBef>
              <a:spcAft>
                <a:spcPts val="0"/>
              </a:spcAft>
              <a:buSzPts val="1200"/>
              <a:buFont typeface="Lora"/>
              <a:buChar char="●"/>
            </a:pPr>
            <a:r>
              <a:rPr b="1" lang="en-GB" sz="1200">
                <a:latin typeface="Lora"/>
                <a:ea typeface="Lora"/>
                <a:cs typeface="Lora"/>
                <a:sym typeface="Lora"/>
              </a:rPr>
              <a:t>GI symptoms:</a:t>
            </a:r>
            <a:endParaRPr b="1" sz="1200">
              <a:latin typeface="Lora"/>
              <a:ea typeface="Lora"/>
              <a:cs typeface="Lora"/>
              <a:sym typeface="Lora"/>
            </a:endParaRPr>
          </a:p>
          <a:p>
            <a:pPr indent="-174625" lvl="1" marL="540000" rtl="0" algn="l">
              <a:spcBef>
                <a:spcPts val="0"/>
              </a:spcBef>
              <a:spcAft>
                <a:spcPts val="0"/>
              </a:spcAft>
              <a:buSzPts val="1100"/>
              <a:buFont typeface="Lora"/>
              <a:buChar char="○"/>
            </a:pPr>
            <a:r>
              <a:rPr lang="en-GB" sz="1100">
                <a:latin typeface="Lora"/>
                <a:ea typeface="Lora"/>
                <a:cs typeface="Lora"/>
                <a:sym typeface="Lora"/>
              </a:rPr>
              <a:t>Nausea &amp; vomiting.</a:t>
            </a:r>
            <a:endParaRPr sz="1100">
              <a:latin typeface="Lora"/>
              <a:ea typeface="Lora"/>
              <a:cs typeface="Lora"/>
              <a:sym typeface="Lora"/>
            </a:endParaRPr>
          </a:p>
          <a:p>
            <a:pPr indent="-174625" lvl="1" marL="540000" rtl="0" algn="l">
              <a:spcBef>
                <a:spcPts val="0"/>
              </a:spcBef>
              <a:spcAft>
                <a:spcPts val="0"/>
              </a:spcAft>
              <a:buSzPts val="1100"/>
              <a:buFont typeface="Lora"/>
              <a:buChar char="○"/>
            </a:pPr>
            <a:r>
              <a:rPr lang="en-GB" sz="1100">
                <a:latin typeface="Lora"/>
                <a:ea typeface="Lora"/>
                <a:cs typeface="Lora"/>
                <a:sym typeface="Lora"/>
              </a:rPr>
              <a:t>Ileus or </a:t>
            </a:r>
            <a:r>
              <a:rPr lang="en-GB" sz="1100">
                <a:latin typeface="Lora"/>
                <a:ea typeface="Lora"/>
                <a:cs typeface="Lora"/>
                <a:sym typeface="Lora"/>
              </a:rPr>
              <a:t>diarrhea.</a:t>
            </a:r>
            <a:endParaRPr sz="1100">
              <a:latin typeface="Lora"/>
              <a:ea typeface="Lora"/>
              <a:cs typeface="Lora"/>
              <a:sym typeface="Lora"/>
            </a:endParaRPr>
          </a:p>
          <a:p>
            <a:pPr indent="0" lvl="0" marL="0" rtl="0" algn="l">
              <a:spcBef>
                <a:spcPts val="0"/>
              </a:spcBef>
              <a:spcAft>
                <a:spcPts val="0"/>
              </a:spcAft>
              <a:buNone/>
            </a:pPr>
            <a:r>
              <a:t/>
            </a:r>
            <a:endParaRPr sz="800">
              <a:latin typeface="Lora"/>
              <a:ea typeface="Lora"/>
              <a:cs typeface="Lora"/>
              <a:sym typeface="Lora"/>
            </a:endParaRPr>
          </a:p>
          <a:p>
            <a:pPr indent="-171450" lvl="0" marL="360000" rtl="0" algn="l">
              <a:spcBef>
                <a:spcPts val="0"/>
              </a:spcBef>
              <a:spcAft>
                <a:spcPts val="0"/>
              </a:spcAft>
              <a:buClr>
                <a:schemeClr val="dk1"/>
              </a:buClr>
              <a:buSzPts val="1200"/>
              <a:buFont typeface="Lora"/>
              <a:buChar char="●"/>
            </a:pPr>
            <a:r>
              <a:rPr b="1" lang="en-GB" sz="1200">
                <a:solidFill>
                  <a:srgbClr val="CC0000"/>
                </a:solidFill>
                <a:latin typeface="Lora"/>
                <a:ea typeface="Lora"/>
                <a:cs typeface="Lora"/>
                <a:sym typeface="Lora"/>
              </a:rPr>
              <a:t>Differential diagnosis</a:t>
            </a:r>
            <a:r>
              <a:rPr b="1" lang="en-GB" sz="1200">
                <a:solidFill>
                  <a:schemeClr val="dk1"/>
                </a:solidFill>
                <a:latin typeface="Lora"/>
                <a:ea typeface="Lora"/>
                <a:cs typeface="Lora"/>
                <a:sym typeface="Lora"/>
              </a:rPr>
              <a:t>:</a:t>
            </a:r>
            <a:endParaRPr b="1" sz="1200">
              <a:solidFill>
                <a:schemeClr val="dk1"/>
              </a:solidFill>
              <a:latin typeface="Lora"/>
              <a:ea typeface="Lora"/>
              <a:cs typeface="Lora"/>
              <a:sym typeface="Lora"/>
            </a:endParaRPr>
          </a:p>
          <a:p>
            <a:pPr indent="-174625" lvl="1" marL="540000" rtl="0" algn="l">
              <a:spcBef>
                <a:spcPts val="0"/>
              </a:spcBef>
              <a:spcAft>
                <a:spcPts val="0"/>
              </a:spcAft>
              <a:buClr>
                <a:schemeClr val="dk1"/>
              </a:buClr>
              <a:buSzPts val="1100"/>
              <a:buFont typeface="Lora"/>
              <a:buChar char="○"/>
            </a:pPr>
            <a:r>
              <a:rPr lang="en-GB" sz="1100">
                <a:solidFill>
                  <a:schemeClr val="dk1"/>
                </a:solidFill>
                <a:latin typeface="Lora"/>
                <a:ea typeface="Lora"/>
                <a:cs typeface="Lora"/>
                <a:sym typeface="Lora"/>
              </a:rPr>
              <a:t>Gastroenteritis</a:t>
            </a:r>
            <a:endParaRPr sz="1100">
              <a:solidFill>
                <a:schemeClr val="dk1"/>
              </a:solidFill>
              <a:latin typeface="Lora"/>
              <a:ea typeface="Lora"/>
              <a:cs typeface="Lora"/>
              <a:sym typeface="Lora"/>
            </a:endParaRPr>
          </a:p>
          <a:p>
            <a:pPr indent="-174625" lvl="1" marL="540000" rtl="0" algn="l">
              <a:spcBef>
                <a:spcPts val="0"/>
              </a:spcBef>
              <a:spcAft>
                <a:spcPts val="0"/>
              </a:spcAft>
              <a:buClr>
                <a:schemeClr val="dk1"/>
              </a:buClr>
              <a:buSzPts val="1100"/>
              <a:buFont typeface="Lora"/>
              <a:buChar char="○"/>
            </a:pPr>
            <a:r>
              <a:rPr lang="en-GB" sz="1100">
                <a:solidFill>
                  <a:schemeClr val="dk1"/>
                </a:solidFill>
                <a:latin typeface="Lora"/>
                <a:ea typeface="Lora"/>
                <a:cs typeface="Lora"/>
                <a:sym typeface="Lora"/>
              </a:rPr>
              <a:t>acute appendicitis</a:t>
            </a:r>
            <a:endParaRPr sz="1100">
              <a:solidFill>
                <a:schemeClr val="dk1"/>
              </a:solidFill>
              <a:latin typeface="Lora"/>
              <a:ea typeface="Lora"/>
              <a:cs typeface="Lora"/>
              <a:sym typeface="Lora"/>
            </a:endParaRPr>
          </a:p>
          <a:p>
            <a:pPr indent="-174625" lvl="1" marL="540000" rtl="0" algn="l">
              <a:spcBef>
                <a:spcPts val="0"/>
              </a:spcBef>
              <a:spcAft>
                <a:spcPts val="0"/>
              </a:spcAft>
              <a:buClr>
                <a:schemeClr val="dk1"/>
              </a:buClr>
              <a:buSzPts val="1100"/>
              <a:buFont typeface="Lora"/>
              <a:buChar char="○"/>
            </a:pPr>
            <a:r>
              <a:rPr lang="en-GB" sz="1100">
                <a:solidFill>
                  <a:schemeClr val="dk1"/>
                </a:solidFill>
                <a:latin typeface="Lora"/>
                <a:ea typeface="Lora"/>
                <a:cs typeface="Lora"/>
                <a:sym typeface="Lora"/>
              </a:rPr>
              <a:t>colitis</a:t>
            </a:r>
            <a:endParaRPr sz="1100">
              <a:solidFill>
                <a:schemeClr val="dk1"/>
              </a:solidFill>
              <a:latin typeface="Lora"/>
              <a:ea typeface="Lora"/>
              <a:cs typeface="Lora"/>
              <a:sym typeface="Lora"/>
            </a:endParaRPr>
          </a:p>
          <a:p>
            <a:pPr indent="-174625" lvl="1" marL="540000" rtl="0" algn="l">
              <a:spcBef>
                <a:spcPts val="0"/>
              </a:spcBef>
              <a:spcAft>
                <a:spcPts val="0"/>
              </a:spcAft>
              <a:buClr>
                <a:schemeClr val="dk1"/>
              </a:buClr>
              <a:buSzPts val="1100"/>
              <a:buFont typeface="Lora"/>
              <a:buChar char="○"/>
            </a:pPr>
            <a:r>
              <a:rPr lang="en-GB" sz="1100">
                <a:solidFill>
                  <a:schemeClr val="dk1"/>
                </a:solidFill>
                <a:latin typeface="Lora"/>
                <a:ea typeface="Lora"/>
                <a:cs typeface="Lora"/>
                <a:sym typeface="Lora"/>
              </a:rPr>
              <a:t>salpingitis</a:t>
            </a:r>
            <a:endParaRPr sz="1100">
              <a:solidFill>
                <a:schemeClr val="dk1"/>
              </a:solidFill>
              <a:latin typeface="Lora"/>
              <a:ea typeface="Lora"/>
              <a:cs typeface="Lora"/>
              <a:sym typeface="Lora"/>
            </a:endParaRPr>
          </a:p>
          <a:p>
            <a:pPr indent="-104775" lvl="0" marL="54000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solidFill>
                <a:srgbClr val="6AA84F"/>
              </a:solidFill>
              <a:latin typeface="Mada"/>
              <a:ea typeface="Mada"/>
              <a:cs typeface="Mada"/>
              <a:sym typeface="Mada"/>
            </a:endParaRPr>
          </a:p>
        </p:txBody>
      </p:sp>
      <p:sp>
        <p:nvSpPr>
          <p:cNvPr id="520" name="Google Shape;520;p23"/>
          <p:cNvSpPr txBox="1"/>
          <p:nvPr/>
        </p:nvSpPr>
        <p:spPr>
          <a:xfrm>
            <a:off x="3700176" y="7888459"/>
            <a:ext cx="2476500" cy="66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1C4588"/>
              </a:solidFill>
              <a:latin typeface="Lora"/>
              <a:ea typeface="Lora"/>
              <a:cs typeface="Lora"/>
              <a:sym typeface="Lora"/>
            </a:endParaRPr>
          </a:p>
          <a:p>
            <a:pPr indent="-171450" lvl="0" marL="360000" rtl="0" algn="l">
              <a:spcBef>
                <a:spcPts val="0"/>
              </a:spcBef>
              <a:spcAft>
                <a:spcPts val="0"/>
              </a:spcAft>
              <a:buSzPts val="1200"/>
              <a:buFont typeface="Mada"/>
              <a:buChar char="●"/>
            </a:pPr>
            <a:r>
              <a:rPr lang="en-GB" sz="1200">
                <a:latin typeface="Mada"/>
                <a:ea typeface="Mada"/>
                <a:cs typeface="Mada"/>
                <a:sym typeface="Mada"/>
              </a:rPr>
              <a:t>Frequency, dysuria</a:t>
            </a:r>
            <a:endParaRPr sz="1200">
              <a:latin typeface="Mada"/>
              <a:ea typeface="Mada"/>
              <a:cs typeface="Mada"/>
              <a:sym typeface="Mada"/>
            </a:endParaRPr>
          </a:p>
          <a:p>
            <a:pPr indent="-171450" lvl="0" marL="360000" rtl="0" algn="l">
              <a:spcBef>
                <a:spcPts val="0"/>
              </a:spcBef>
              <a:spcAft>
                <a:spcPts val="0"/>
              </a:spcAft>
              <a:buSzPts val="1200"/>
              <a:buFont typeface="Mada"/>
              <a:buChar char="●"/>
            </a:pPr>
            <a:r>
              <a:rPr lang="en-GB" sz="1200">
                <a:latin typeface="Mada"/>
                <a:ea typeface="Mada"/>
                <a:cs typeface="Mada"/>
                <a:sym typeface="Mada"/>
              </a:rPr>
              <a:t>Hematuria</a:t>
            </a:r>
            <a:endParaRPr sz="1200">
              <a:latin typeface="Mada"/>
              <a:ea typeface="Mada"/>
              <a:cs typeface="Mada"/>
              <a:sym typeface="Mada"/>
            </a:endParaRPr>
          </a:p>
          <a:p>
            <a:pPr indent="0" lvl="0" marL="0" rtl="0" algn="l">
              <a:spcBef>
                <a:spcPts val="0"/>
              </a:spcBef>
              <a:spcAft>
                <a:spcPts val="0"/>
              </a:spcAft>
              <a:buNone/>
            </a:pPr>
            <a:r>
              <a:t/>
            </a:r>
            <a:endParaRPr sz="1200">
              <a:solidFill>
                <a:srgbClr val="6AA84F"/>
              </a:solidFill>
              <a:latin typeface="Mada"/>
              <a:ea typeface="Mada"/>
              <a:cs typeface="Mada"/>
              <a:sym typeface="Mada"/>
            </a:endParaRPr>
          </a:p>
        </p:txBody>
      </p:sp>
      <p:pic>
        <p:nvPicPr>
          <p:cNvPr id="521" name="Google Shape;521;p23"/>
          <p:cNvPicPr preferRelativeResize="0"/>
          <p:nvPr/>
        </p:nvPicPr>
        <p:blipFill rotWithShape="1">
          <a:blip r:embed="rId5">
            <a:alphaModFix/>
          </a:blip>
          <a:srcRect b="27737" l="0" r="40961" t="12068"/>
          <a:stretch/>
        </p:blipFill>
        <p:spPr>
          <a:xfrm>
            <a:off x="2992813" y="5991000"/>
            <a:ext cx="1527600" cy="1501800"/>
          </a:xfrm>
          <a:prstGeom prst="ellipse">
            <a:avLst/>
          </a:prstGeom>
          <a:noFill/>
          <a:ln>
            <a:noFill/>
          </a:ln>
        </p:spPr>
      </p:pic>
      <p:pic>
        <p:nvPicPr>
          <p:cNvPr id="522" name="Google Shape;522;p23"/>
          <p:cNvPicPr preferRelativeResize="0"/>
          <p:nvPr/>
        </p:nvPicPr>
        <p:blipFill rotWithShape="1">
          <a:blip r:embed="rId5">
            <a:alphaModFix/>
          </a:blip>
          <a:srcRect b="32838" l="869" r="87116" t="55717"/>
          <a:stretch/>
        </p:blipFill>
        <p:spPr>
          <a:xfrm>
            <a:off x="2960813" y="7118625"/>
            <a:ext cx="330600" cy="285600"/>
          </a:xfrm>
          <a:prstGeom prst="rect">
            <a:avLst/>
          </a:prstGeom>
          <a:noFill/>
          <a:ln>
            <a:noFill/>
          </a:ln>
        </p:spPr>
      </p:pic>
      <p:pic>
        <p:nvPicPr>
          <p:cNvPr id="523" name="Google Shape;523;p23"/>
          <p:cNvPicPr preferRelativeResize="0"/>
          <p:nvPr/>
        </p:nvPicPr>
        <p:blipFill rotWithShape="1">
          <a:blip r:embed="rId5">
            <a:alphaModFix/>
          </a:blip>
          <a:srcRect b="50063" l="-6420" r="86862" t="19598"/>
          <a:stretch/>
        </p:blipFill>
        <p:spPr>
          <a:xfrm>
            <a:off x="2810988" y="6179050"/>
            <a:ext cx="506400" cy="737100"/>
          </a:xfrm>
          <a:prstGeom prst="moon">
            <a:avLst>
              <a:gd fmla="val 50000" name="adj"/>
            </a:avLst>
          </a:prstGeom>
          <a:noFill/>
          <a:ln>
            <a:noFill/>
          </a:ln>
        </p:spPr>
      </p:pic>
      <p:sp>
        <p:nvSpPr>
          <p:cNvPr id="524" name="Google Shape;524;p23"/>
          <p:cNvSpPr txBox="1"/>
          <p:nvPr/>
        </p:nvSpPr>
        <p:spPr>
          <a:xfrm>
            <a:off x="710657" y="5267294"/>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Signs and symptom</a:t>
            </a:r>
            <a:r>
              <a:rPr b="1" lang="en-GB" sz="1800">
                <a:solidFill>
                  <a:srgbClr val="006D77"/>
                </a:solidFill>
                <a:highlight>
                  <a:srgbClr val="EDF9F9"/>
                </a:highlight>
                <a:latin typeface="Lora"/>
                <a:ea typeface="Lora"/>
                <a:cs typeface="Lora"/>
                <a:sym typeface="Lora"/>
              </a:rPr>
              <a:t>s:</a:t>
            </a:r>
            <a:endParaRPr b="1" sz="1800">
              <a:solidFill>
                <a:srgbClr val="006D77"/>
              </a:solidFill>
              <a:highlight>
                <a:srgbClr val="EDF9F9"/>
              </a:highlight>
              <a:latin typeface="Lora"/>
              <a:ea typeface="Lora"/>
              <a:cs typeface="Lora"/>
              <a:sym typeface="Lora"/>
            </a:endParaRPr>
          </a:p>
        </p:txBody>
      </p:sp>
      <p:sp>
        <p:nvSpPr>
          <p:cNvPr id="525" name="Google Shape;525;p23"/>
          <p:cNvSpPr/>
          <p:nvPr/>
        </p:nvSpPr>
        <p:spPr>
          <a:xfrm>
            <a:off x="253375" y="5240659"/>
            <a:ext cx="467100" cy="4764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3"/>
          <p:cNvSpPr/>
          <p:nvPr/>
        </p:nvSpPr>
        <p:spPr>
          <a:xfrm>
            <a:off x="411643" y="5384687"/>
            <a:ext cx="150600" cy="1884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3"/>
          <p:cNvSpPr/>
          <p:nvPr/>
        </p:nvSpPr>
        <p:spPr>
          <a:xfrm>
            <a:off x="2741490" y="7703009"/>
            <a:ext cx="459140" cy="366939"/>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3"/>
          <p:cNvSpPr txBox="1"/>
          <p:nvPr/>
        </p:nvSpPr>
        <p:spPr>
          <a:xfrm flipH="1">
            <a:off x="2671144" y="7625617"/>
            <a:ext cx="469500" cy="521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2200">
                <a:solidFill>
                  <a:srgbClr val="E29578"/>
                </a:solidFill>
                <a:latin typeface="Pathway Gothic One"/>
                <a:ea typeface="Pathway Gothic One"/>
                <a:cs typeface="Pathway Gothic One"/>
                <a:sym typeface="Pathway Gothic One"/>
              </a:rPr>
              <a:t>04</a:t>
            </a:r>
            <a:endParaRPr sz="2200">
              <a:solidFill>
                <a:srgbClr val="E29578"/>
              </a:solidFill>
              <a:latin typeface="Pathway Gothic One"/>
              <a:ea typeface="Pathway Gothic One"/>
              <a:cs typeface="Pathway Gothic One"/>
              <a:sym typeface="Pathway Gothic One"/>
            </a:endParaRPr>
          </a:p>
        </p:txBody>
      </p:sp>
      <p:sp>
        <p:nvSpPr>
          <p:cNvPr id="529" name="Google Shape;529;p23"/>
          <p:cNvSpPr txBox="1"/>
          <p:nvPr/>
        </p:nvSpPr>
        <p:spPr>
          <a:xfrm>
            <a:off x="1169732" y="7774775"/>
            <a:ext cx="2990700" cy="18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1C4588"/>
              </a:solidFill>
              <a:latin typeface="Lora"/>
              <a:ea typeface="Lora"/>
              <a:cs typeface="Lora"/>
              <a:sym typeface="Lora"/>
            </a:endParaRPr>
          </a:p>
          <a:p>
            <a:pPr indent="-171450" lvl="0" marL="360000" rtl="0" algn="l">
              <a:spcBef>
                <a:spcPts val="0"/>
              </a:spcBef>
              <a:spcAft>
                <a:spcPts val="0"/>
              </a:spcAft>
              <a:buSzPts val="1200"/>
              <a:buFont typeface="Lora"/>
              <a:buChar char="●"/>
            </a:pPr>
            <a:r>
              <a:rPr b="1" lang="en-GB" sz="1200">
                <a:latin typeface="Lora"/>
                <a:ea typeface="Lora"/>
                <a:cs typeface="Lora"/>
                <a:sym typeface="Lora"/>
              </a:rPr>
              <a:t>Restless</a:t>
            </a:r>
            <a:endParaRPr b="1" sz="1200">
              <a:latin typeface="Lora"/>
              <a:ea typeface="Lora"/>
              <a:cs typeface="Lora"/>
              <a:sym typeface="Lora"/>
            </a:endParaRPr>
          </a:p>
          <a:p>
            <a:pPr indent="-174625" lvl="1" marL="540000" rtl="0" algn="l">
              <a:spcBef>
                <a:spcPts val="0"/>
              </a:spcBef>
              <a:spcAft>
                <a:spcPts val="0"/>
              </a:spcAft>
              <a:buSzPts val="1100"/>
              <a:buFont typeface="Lora"/>
              <a:buChar char="○"/>
            </a:pPr>
            <a:r>
              <a:rPr lang="en-GB" sz="1100">
                <a:latin typeface="Lora"/>
                <a:ea typeface="Lora"/>
                <a:cs typeface="Lora"/>
                <a:sym typeface="Lora"/>
              </a:rPr>
              <a:t>↑HR, ↑BP</a:t>
            </a:r>
            <a:endParaRPr sz="1100">
              <a:latin typeface="Lora"/>
              <a:ea typeface="Lora"/>
              <a:cs typeface="Lora"/>
              <a:sym typeface="Lora"/>
            </a:endParaRPr>
          </a:p>
          <a:p>
            <a:pPr indent="-174625" lvl="1" marL="540000" rtl="0" algn="l">
              <a:spcBef>
                <a:spcPts val="0"/>
              </a:spcBef>
              <a:spcAft>
                <a:spcPts val="0"/>
              </a:spcAft>
              <a:buSzPts val="1100"/>
              <a:buFont typeface="Lora"/>
              <a:buChar char="○"/>
            </a:pPr>
            <a:r>
              <a:rPr lang="en-GB" sz="1100">
                <a:latin typeface="Lora"/>
                <a:ea typeface="Lora"/>
                <a:cs typeface="Lora"/>
                <a:sym typeface="Lora"/>
              </a:rPr>
              <a:t>fever (If UTI)</a:t>
            </a:r>
            <a:endParaRPr sz="1100">
              <a:latin typeface="Lora"/>
              <a:ea typeface="Lora"/>
              <a:cs typeface="Lora"/>
              <a:sym typeface="Lora"/>
            </a:endParaRPr>
          </a:p>
          <a:p>
            <a:pPr indent="-174625" lvl="1" marL="540000" rtl="0" algn="l">
              <a:spcBef>
                <a:spcPts val="0"/>
              </a:spcBef>
              <a:spcAft>
                <a:spcPts val="0"/>
              </a:spcAft>
              <a:buSzPts val="1100"/>
              <a:buFont typeface="Lora"/>
              <a:buChar char="○"/>
            </a:pPr>
            <a:r>
              <a:rPr lang="en-GB" sz="1100">
                <a:latin typeface="Lora"/>
                <a:ea typeface="Lora"/>
                <a:cs typeface="Lora"/>
                <a:sym typeface="Lora"/>
              </a:rPr>
              <a:t>Tender CVA costovertebral: </a:t>
            </a:r>
            <a:r>
              <a:rPr lang="en-GB" sz="1000">
                <a:solidFill>
                  <a:srgbClr val="6AA84F"/>
                </a:solidFill>
                <a:latin typeface="Lora"/>
                <a:ea typeface="Lora"/>
                <a:cs typeface="Lora"/>
                <a:sym typeface="Lora"/>
              </a:rPr>
              <a:t>is pain that results from touching the region inside of the costovertebral angle. The CVA is formed by the 12th rib and the spine.</a:t>
            </a:r>
            <a:endParaRPr sz="1000">
              <a:solidFill>
                <a:srgbClr val="6AA84F"/>
              </a:solidFill>
              <a:latin typeface="Mada"/>
              <a:ea typeface="Mada"/>
              <a:cs typeface="Mada"/>
              <a:sym typeface="Mada"/>
            </a:endParaRPr>
          </a:p>
        </p:txBody>
      </p:sp>
      <p:sp>
        <p:nvSpPr>
          <p:cNvPr id="530" name="Google Shape;530;p23"/>
          <p:cNvSpPr/>
          <p:nvPr/>
        </p:nvSpPr>
        <p:spPr>
          <a:xfrm>
            <a:off x="3241552" y="5397188"/>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1" name="Google Shape;531;p23"/>
          <p:cNvPicPr preferRelativeResize="0"/>
          <p:nvPr/>
        </p:nvPicPr>
        <p:blipFill>
          <a:blip r:embed="rId6">
            <a:alphaModFix/>
          </a:blip>
          <a:stretch>
            <a:fillRect/>
          </a:stretch>
        </p:blipFill>
        <p:spPr>
          <a:xfrm>
            <a:off x="5888238" y="8293101"/>
            <a:ext cx="1239599" cy="1097043"/>
          </a:xfrm>
          <a:prstGeom prst="rect">
            <a:avLst/>
          </a:prstGeom>
          <a:noFill/>
          <a:ln>
            <a:noFill/>
          </a:ln>
        </p:spPr>
      </p:pic>
      <p:sp>
        <p:nvSpPr>
          <p:cNvPr id="532" name="Google Shape;532;p23"/>
          <p:cNvSpPr/>
          <p:nvPr/>
        </p:nvSpPr>
        <p:spPr>
          <a:xfrm>
            <a:off x="3589675" y="3672050"/>
            <a:ext cx="310800" cy="337200"/>
          </a:xfrm>
          <a:prstGeom prst="roundRect">
            <a:avLst>
              <a:gd fmla="val 50000" name="adj"/>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33" name="Google Shape;533;p23"/>
          <p:cNvCxnSpPr/>
          <p:nvPr/>
        </p:nvCxnSpPr>
        <p:spPr>
          <a:xfrm flipH="1" rot="10800000">
            <a:off x="3737901" y="3141238"/>
            <a:ext cx="964200" cy="558900"/>
          </a:xfrm>
          <a:prstGeom prst="bentConnector3">
            <a:avLst>
              <a:gd fmla="val 106" name="adj1"/>
            </a:avLst>
          </a:prstGeom>
          <a:noFill/>
          <a:ln cap="flat" cmpd="sng" w="47625">
            <a:solidFill>
              <a:srgbClr val="FFDDD2"/>
            </a:solidFill>
            <a:prstDash val="solid"/>
            <a:round/>
            <a:headEnd len="med" w="med" type="none"/>
            <a:tailEnd len="med" w="med" type="none"/>
          </a:ln>
        </p:spPr>
      </p:cxnSp>
      <p:sp>
        <p:nvSpPr>
          <p:cNvPr id="534" name="Google Shape;534;p23"/>
          <p:cNvSpPr txBox="1"/>
          <p:nvPr/>
        </p:nvSpPr>
        <p:spPr>
          <a:xfrm>
            <a:off x="1387375" y="4015375"/>
            <a:ext cx="1771800" cy="92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rgbClr val="1C4588"/>
                </a:solidFill>
                <a:latin typeface="Mada"/>
                <a:ea typeface="Mada"/>
                <a:cs typeface="Mada"/>
                <a:sym typeface="Mada"/>
              </a:rPr>
              <a:t>Calcium phosphate</a:t>
            </a:r>
            <a:r>
              <a:rPr b="1" lang="en-GB">
                <a:latin typeface="Mada"/>
                <a:ea typeface="Mada"/>
                <a:cs typeface="Mada"/>
                <a:sym typeface="Mada"/>
              </a:rPr>
              <a:t> </a:t>
            </a:r>
            <a:endParaRPr b="1">
              <a:latin typeface="Mada"/>
              <a:ea typeface="Mada"/>
              <a:cs typeface="Mada"/>
              <a:sym typeface="Mada"/>
            </a:endParaRPr>
          </a:p>
          <a:p>
            <a:pPr indent="0" lvl="0" marL="0" rtl="0" algn="ctr">
              <a:spcBef>
                <a:spcPts val="0"/>
              </a:spcBef>
              <a:spcAft>
                <a:spcPts val="0"/>
              </a:spcAft>
              <a:buNone/>
            </a:pPr>
            <a:r>
              <a:rPr lang="en-GB" sz="1000">
                <a:solidFill>
                  <a:srgbClr val="999999"/>
                </a:solidFill>
                <a:latin typeface="Mada"/>
                <a:ea typeface="Mada"/>
                <a:cs typeface="Mada"/>
                <a:sym typeface="Mada"/>
              </a:rPr>
              <a:t>If there is too much of oxalate present  it will lead to Ca-Oxalate stones  Otherwise we will have Ca-Phosphate.</a:t>
            </a:r>
            <a:endParaRPr sz="1000">
              <a:solidFill>
                <a:srgbClr val="999999"/>
              </a:solidFill>
              <a:latin typeface="Mada"/>
              <a:ea typeface="Mada"/>
              <a:cs typeface="Mada"/>
              <a:sym typeface="Mada"/>
            </a:endParaRPr>
          </a:p>
        </p:txBody>
      </p:sp>
      <p:sp>
        <p:nvSpPr>
          <p:cNvPr id="535" name="Google Shape;535;p23"/>
          <p:cNvSpPr txBox="1"/>
          <p:nvPr/>
        </p:nvSpPr>
        <p:spPr>
          <a:xfrm>
            <a:off x="-83350" y="10835475"/>
            <a:ext cx="7786200" cy="1478400"/>
          </a:xfrm>
          <a:prstGeom prst="rect">
            <a:avLst/>
          </a:prstGeom>
          <a:noFill/>
          <a:ln>
            <a:noFill/>
          </a:ln>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Discuss renal stones and renal colic: pathogenesis, epidemiology, how to evaluate and the treatment options. Recognize presentation and symptoms.</a:t>
            </a:r>
            <a:endParaRPr sz="2000">
              <a:solidFill>
                <a:srgbClr val="E29578"/>
              </a:solidFill>
              <a:latin typeface="Mada"/>
              <a:ea typeface="Mada"/>
              <a:cs typeface="Mada"/>
              <a:sym typeface="Mada"/>
            </a:endParaRPr>
          </a:p>
        </p:txBody>
      </p:sp>
      <p:sp>
        <p:nvSpPr>
          <p:cNvPr id="536" name="Google Shape;536;p23"/>
          <p:cNvSpPr/>
          <p:nvPr/>
        </p:nvSpPr>
        <p:spPr>
          <a:xfrm>
            <a:off x="74475" y="9563825"/>
            <a:ext cx="7440600" cy="10521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158750" lvl="0" marL="179999" rtl="0" algn="l">
              <a:spcBef>
                <a:spcPts val="0"/>
              </a:spcBef>
              <a:spcAft>
                <a:spcPts val="0"/>
              </a:spcAft>
              <a:buClr>
                <a:srgbClr val="6AA84F"/>
              </a:buClr>
              <a:buSzPts val="1000"/>
              <a:buFont typeface="Mada"/>
              <a:buAutoNum type="arabicPeriod"/>
            </a:pPr>
            <a:r>
              <a:rPr lang="en-GB" sz="1000">
                <a:solidFill>
                  <a:srgbClr val="6AA84F"/>
                </a:solidFill>
              </a:rPr>
              <a:t>Cystinuria</a:t>
            </a:r>
            <a:r>
              <a:rPr lang="en-GB" sz="1000">
                <a:solidFill>
                  <a:srgbClr val="6AA84F"/>
                </a:solidFill>
                <a:latin typeface="Mada"/>
                <a:ea typeface="Mada"/>
                <a:cs typeface="Mada"/>
                <a:sym typeface="Mada"/>
              </a:rPr>
              <a:t> is an autosomal-recessive defect. Patients with cystinuria have impairment of renal cystine transport, with decreased proximal tubular reabsorption of filtered cystine resulting in increased urinary cystine excretion and cystine urolithiasis.</a:t>
            </a:r>
            <a:endParaRPr sz="1000">
              <a:solidFill>
                <a:srgbClr val="6AA84F"/>
              </a:solidFill>
            </a:endParaRPr>
          </a:p>
          <a:p>
            <a:pPr indent="-158750" lvl="0" marL="180975" rtl="0" algn="l">
              <a:spcBef>
                <a:spcPts val="0"/>
              </a:spcBef>
              <a:spcAft>
                <a:spcPts val="0"/>
              </a:spcAft>
              <a:buClr>
                <a:srgbClr val="6AA84F"/>
              </a:buClr>
              <a:buSzPts val="1000"/>
              <a:buFont typeface="Mada"/>
              <a:buAutoNum type="arabicPeriod"/>
            </a:pPr>
            <a:r>
              <a:rPr lang="en-GB" sz="1000">
                <a:solidFill>
                  <a:srgbClr val="6AA84F"/>
                </a:solidFill>
              </a:rPr>
              <a:t>  </a:t>
            </a:r>
            <a:r>
              <a:rPr lang="en-GB" sz="1000">
                <a:solidFill>
                  <a:srgbClr val="6AA84F"/>
                </a:solidFill>
              </a:rPr>
              <a:t>They</a:t>
            </a:r>
            <a:r>
              <a:rPr lang="en-GB" sz="1000">
                <a:solidFill>
                  <a:srgbClr val="6AA84F"/>
                </a:solidFill>
                <a:latin typeface="Mada"/>
                <a:ea typeface="Mada"/>
                <a:cs typeface="Mada"/>
                <a:sym typeface="Mada"/>
              </a:rPr>
              <a:t> are associated with chronic urinary tract infection with gram-negative, urease-positive organisms that split urea into </a:t>
            </a:r>
            <a:endParaRPr sz="1000">
              <a:solidFill>
                <a:srgbClr val="6AA84F"/>
              </a:solidFill>
              <a:latin typeface="Mada"/>
              <a:ea typeface="Mada"/>
              <a:cs typeface="Mada"/>
              <a:sym typeface="Mada"/>
            </a:endParaRPr>
          </a:p>
          <a:p>
            <a:pPr indent="0" lvl="0" marL="0" rtl="0" algn="l">
              <a:spcBef>
                <a:spcPts val="0"/>
              </a:spcBef>
              <a:spcAft>
                <a:spcPts val="0"/>
              </a:spcAft>
              <a:buNone/>
            </a:pPr>
            <a:r>
              <a:rPr lang="en-GB" sz="1000">
                <a:solidFill>
                  <a:srgbClr val="6AA84F"/>
                </a:solidFill>
                <a:latin typeface="Mada"/>
                <a:ea typeface="Mada"/>
                <a:cs typeface="Mada"/>
                <a:sym typeface="Mada"/>
              </a:rPr>
              <a:t>          ammonia, which then combines with phosphate and magnesium to crystalize into a stone. These organisms are:</a:t>
            </a:r>
            <a:endParaRPr sz="1000">
              <a:solidFill>
                <a:srgbClr val="6AA84F"/>
              </a:solidFill>
              <a:latin typeface="Mada"/>
              <a:ea typeface="Mada"/>
              <a:cs typeface="Mada"/>
              <a:sym typeface="Mada"/>
            </a:endParaRPr>
          </a:p>
          <a:p>
            <a:pPr indent="0" lvl="0" marL="0" rtl="0" algn="l">
              <a:spcBef>
                <a:spcPts val="0"/>
              </a:spcBef>
              <a:spcAft>
                <a:spcPts val="0"/>
              </a:spcAft>
              <a:buNone/>
            </a:pPr>
            <a:r>
              <a:rPr lang="en-GB" sz="1000">
                <a:solidFill>
                  <a:srgbClr val="6AA84F"/>
                </a:solidFill>
                <a:latin typeface="Mada"/>
                <a:ea typeface="Mada"/>
                <a:cs typeface="Mada"/>
                <a:sym typeface="Mada"/>
              </a:rPr>
              <a:t>          </a:t>
            </a:r>
            <a:r>
              <a:rPr lang="en-GB" sz="1000">
                <a:solidFill>
                  <a:srgbClr val="CC0000"/>
                </a:solidFill>
                <a:latin typeface="Mada"/>
                <a:ea typeface="Mada"/>
                <a:cs typeface="Mada"/>
                <a:sym typeface="Mada"/>
              </a:rPr>
              <a:t>Proteus (most common), Pseudomonas, Klebsiella, staphylococcus and mycoplasma</a:t>
            </a:r>
            <a:endParaRPr sz="1000">
              <a:solidFill>
                <a:srgbClr val="CC0000"/>
              </a:solidFill>
              <a:latin typeface="Mada"/>
              <a:ea typeface="Mada"/>
              <a:cs typeface="Mada"/>
              <a:sym typeface="Mada"/>
            </a:endParaRPr>
          </a:p>
        </p:txBody>
      </p:sp>
      <p:sp>
        <p:nvSpPr>
          <p:cNvPr id="537" name="Google Shape;537;p23"/>
          <p:cNvSpPr/>
          <p:nvPr/>
        </p:nvSpPr>
        <p:spPr>
          <a:xfrm>
            <a:off x="100850" y="10232244"/>
            <a:ext cx="310800" cy="2856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24"/>
          <p:cNvSpPr/>
          <p:nvPr/>
        </p:nvSpPr>
        <p:spPr>
          <a:xfrm>
            <a:off x="2683251" y="9352975"/>
            <a:ext cx="1896600" cy="880500"/>
          </a:xfrm>
          <a:prstGeom prst="rect">
            <a:avLst/>
          </a:prstGeom>
          <a:noFill/>
          <a:ln cap="flat" cmpd="sng" w="28575">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4"/>
          <p:cNvSpPr/>
          <p:nvPr/>
        </p:nvSpPr>
        <p:spPr>
          <a:xfrm>
            <a:off x="2676201" y="7980050"/>
            <a:ext cx="1896600" cy="863400"/>
          </a:xfrm>
          <a:prstGeom prst="rect">
            <a:avLst/>
          </a:prstGeom>
          <a:noFill/>
          <a:ln cap="flat" cmpd="sng" w="28575">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4"/>
          <p:cNvSpPr txBox="1"/>
          <p:nvPr/>
        </p:nvSpPr>
        <p:spPr>
          <a:xfrm>
            <a:off x="2606975" y="793863"/>
            <a:ext cx="4827300" cy="203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1C4588"/>
              </a:solidFill>
              <a:latin typeface="Lora"/>
              <a:ea typeface="Lora"/>
              <a:cs typeface="Lora"/>
              <a:sym typeface="Lora"/>
            </a:endParaRPr>
          </a:p>
          <a:p>
            <a:pPr indent="-184150" lvl="0" marL="360000" rtl="0" algn="l">
              <a:spcBef>
                <a:spcPts val="0"/>
              </a:spcBef>
              <a:spcAft>
                <a:spcPts val="0"/>
              </a:spcAft>
              <a:buSzPts val="1400"/>
              <a:buFont typeface="Lora"/>
              <a:buChar char="●"/>
            </a:pPr>
            <a:r>
              <a:rPr b="1" lang="en-GB">
                <a:latin typeface="Lora"/>
                <a:ea typeface="Lora"/>
                <a:cs typeface="Lora"/>
                <a:sym typeface="Lora"/>
              </a:rPr>
              <a:t>Imaging</a:t>
            </a:r>
            <a:r>
              <a:rPr b="1" lang="en-GB">
                <a:latin typeface="Lora"/>
                <a:ea typeface="Lora"/>
                <a:cs typeface="Lora"/>
                <a:sym typeface="Lora"/>
              </a:rPr>
              <a:t>:</a:t>
            </a:r>
            <a:endParaRPr b="1">
              <a:latin typeface="Lora"/>
              <a:ea typeface="Lora"/>
              <a:cs typeface="Lora"/>
              <a:sym typeface="Lora"/>
            </a:endParaRPr>
          </a:p>
          <a:p>
            <a:pPr indent="-180975" lvl="1" marL="540000" rtl="0" algn="l">
              <a:spcBef>
                <a:spcPts val="0"/>
              </a:spcBef>
              <a:spcAft>
                <a:spcPts val="0"/>
              </a:spcAft>
              <a:buClr>
                <a:srgbClr val="6AA84F"/>
              </a:buClr>
              <a:buSzPts val="1200"/>
              <a:buFont typeface="Lora"/>
              <a:buChar char="○"/>
            </a:pPr>
            <a:r>
              <a:rPr lang="en-GB" sz="1200">
                <a:solidFill>
                  <a:srgbClr val="6AA84F"/>
                </a:solidFill>
                <a:latin typeface="Lora"/>
                <a:ea typeface="Lora"/>
                <a:cs typeface="Lora"/>
                <a:sym typeface="Lora"/>
              </a:rPr>
              <a:t>Start with </a:t>
            </a:r>
            <a:r>
              <a:rPr lang="en-GB" sz="1300">
                <a:solidFill>
                  <a:srgbClr val="CC0000"/>
                </a:solidFill>
                <a:latin typeface="Mada"/>
                <a:ea typeface="Mada"/>
                <a:cs typeface="Mada"/>
                <a:sym typeface="Mada"/>
              </a:rPr>
              <a:t>non-contrast</a:t>
            </a:r>
            <a:r>
              <a:rPr lang="en-GB" sz="1200">
                <a:solidFill>
                  <a:srgbClr val="CC0000"/>
                </a:solidFill>
                <a:latin typeface="Lora"/>
                <a:ea typeface="Lora"/>
                <a:cs typeface="Lora"/>
                <a:sym typeface="Lora"/>
              </a:rPr>
              <a:t> CT scan</a:t>
            </a:r>
            <a:r>
              <a:rPr lang="en-GB" sz="1200">
                <a:solidFill>
                  <a:srgbClr val="6AA84F"/>
                </a:solidFill>
                <a:latin typeface="Lora"/>
                <a:ea typeface="Lora"/>
                <a:cs typeface="Lora"/>
                <a:sym typeface="Lora"/>
              </a:rPr>
              <a:t> unless it's contraindicated (e.g. pregnant patient), do not use it when we know its a Stone, then we use Ultrasound or X-ray (KUB)</a:t>
            </a:r>
            <a:endParaRPr sz="1200">
              <a:solidFill>
                <a:srgbClr val="6AA84F"/>
              </a:solidFill>
              <a:latin typeface="Lora"/>
              <a:ea typeface="Lora"/>
              <a:cs typeface="Lora"/>
              <a:sym typeface="Lora"/>
            </a:endParaRPr>
          </a:p>
          <a:p>
            <a:pPr indent="-180975" lvl="1" marL="540000" rtl="0" algn="l">
              <a:spcBef>
                <a:spcPts val="0"/>
              </a:spcBef>
              <a:spcAft>
                <a:spcPts val="0"/>
              </a:spcAft>
              <a:buSzPts val="1200"/>
              <a:buFont typeface="Lora"/>
              <a:buChar char="○"/>
            </a:pPr>
            <a:r>
              <a:rPr lang="en-GB" sz="1200">
                <a:latin typeface="Lora"/>
                <a:ea typeface="Lora"/>
                <a:cs typeface="Lora"/>
                <a:sym typeface="Lora"/>
              </a:rPr>
              <a:t>Plain Abdominal Films (KUB)</a:t>
            </a:r>
            <a:endParaRPr sz="1200">
              <a:latin typeface="Lora"/>
              <a:ea typeface="Lora"/>
              <a:cs typeface="Lora"/>
              <a:sym typeface="Lora"/>
            </a:endParaRPr>
          </a:p>
          <a:p>
            <a:pPr indent="-180975" lvl="1" marL="540000" rtl="0" algn="l">
              <a:spcBef>
                <a:spcPts val="0"/>
              </a:spcBef>
              <a:spcAft>
                <a:spcPts val="0"/>
              </a:spcAft>
              <a:buSzPts val="1200"/>
              <a:buFont typeface="Lora"/>
              <a:buChar char="○"/>
            </a:pPr>
            <a:r>
              <a:rPr lang="en-GB" sz="1200">
                <a:latin typeface="Lora"/>
                <a:ea typeface="Lora"/>
                <a:cs typeface="Lora"/>
                <a:sym typeface="Lora"/>
              </a:rPr>
              <a:t>Intravenous Urography (IVU)</a:t>
            </a:r>
            <a:endParaRPr sz="1200">
              <a:latin typeface="Lora"/>
              <a:ea typeface="Lora"/>
              <a:cs typeface="Lora"/>
              <a:sym typeface="Lora"/>
            </a:endParaRPr>
          </a:p>
          <a:p>
            <a:pPr indent="-180975" lvl="1" marL="540000" rtl="0" algn="l">
              <a:spcBef>
                <a:spcPts val="0"/>
              </a:spcBef>
              <a:spcAft>
                <a:spcPts val="0"/>
              </a:spcAft>
              <a:buSzPts val="1200"/>
              <a:buFont typeface="Lora"/>
              <a:buChar char="○"/>
            </a:pPr>
            <a:r>
              <a:rPr lang="en-GB" sz="1200">
                <a:latin typeface="Lora"/>
                <a:ea typeface="Lora"/>
                <a:cs typeface="Lora"/>
                <a:sym typeface="Lora"/>
              </a:rPr>
              <a:t>Ultrasonography (U/S)</a:t>
            </a:r>
            <a:endParaRPr sz="1200">
              <a:latin typeface="Lora"/>
              <a:ea typeface="Lora"/>
              <a:cs typeface="Lora"/>
              <a:sym typeface="Lora"/>
            </a:endParaRPr>
          </a:p>
          <a:p>
            <a:pPr indent="-180975" lvl="1" marL="540000" rtl="0" algn="l">
              <a:spcBef>
                <a:spcPts val="0"/>
              </a:spcBef>
              <a:spcAft>
                <a:spcPts val="0"/>
              </a:spcAft>
              <a:buSzPts val="1200"/>
              <a:buFont typeface="Lora"/>
              <a:buChar char="○"/>
            </a:pPr>
            <a:r>
              <a:rPr lang="en-GB" sz="1200">
                <a:latin typeface="Lora"/>
                <a:ea typeface="Lora"/>
                <a:cs typeface="Lora"/>
                <a:sym typeface="Lora"/>
              </a:rPr>
              <a:t>Computed Tomography (CT)</a:t>
            </a:r>
            <a:endParaRPr sz="1200">
              <a:solidFill>
                <a:srgbClr val="6AA84F"/>
              </a:solidFill>
              <a:latin typeface="Mada"/>
              <a:ea typeface="Mada"/>
              <a:cs typeface="Mada"/>
              <a:sym typeface="Mada"/>
            </a:endParaRPr>
          </a:p>
        </p:txBody>
      </p:sp>
      <p:sp>
        <p:nvSpPr>
          <p:cNvPr id="545" name="Google Shape;545;p24"/>
          <p:cNvSpPr txBox="1"/>
          <p:nvPr/>
        </p:nvSpPr>
        <p:spPr>
          <a:xfrm>
            <a:off x="2984950" y="2899063"/>
            <a:ext cx="1789800" cy="880500"/>
          </a:xfrm>
          <a:prstGeom prst="rect">
            <a:avLst/>
          </a:prstGeom>
          <a:noFill/>
          <a:ln cap="flat" cmpd="sng" w="9525">
            <a:solidFill>
              <a:srgbClr val="96D6E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latin typeface="Mada"/>
              <a:ea typeface="Mada"/>
              <a:cs typeface="Mada"/>
              <a:sym typeface="Mada"/>
            </a:endParaRPr>
          </a:p>
        </p:txBody>
      </p:sp>
      <p:pic>
        <p:nvPicPr>
          <p:cNvPr id="546" name="Google Shape;546;p24"/>
          <p:cNvPicPr preferRelativeResize="0"/>
          <p:nvPr/>
        </p:nvPicPr>
        <p:blipFill>
          <a:blip r:embed="rId3">
            <a:alphaModFix/>
          </a:blip>
          <a:stretch>
            <a:fillRect/>
          </a:stretch>
        </p:blipFill>
        <p:spPr>
          <a:xfrm>
            <a:off x="3024350" y="2936963"/>
            <a:ext cx="1691299" cy="785326"/>
          </a:xfrm>
          <a:prstGeom prst="rect">
            <a:avLst/>
          </a:prstGeom>
          <a:noFill/>
          <a:ln cap="flat" cmpd="sng" w="9525">
            <a:solidFill>
              <a:srgbClr val="000000"/>
            </a:solidFill>
            <a:prstDash val="solid"/>
            <a:round/>
            <a:headEnd len="sm" w="sm" type="none"/>
            <a:tailEnd len="sm" w="sm" type="none"/>
          </a:ln>
        </p:spPr>
      </p:pic>
      <p:sp>
        <p:nvSpPr>
          <p:cNvPr id="547" name="Google Shape;547;p24"/>
          <p:cNvSpPr txBox="1"/>
          <p:nvPr/>
        </p:nvSpPr>
        <p:spPr>
          <a:xfrm>
            <a:off x="4926413" y="4145273"/>
            <a:ext cx="1914900" cy="863400"/>
          </a:xfrm>
          <a:prstGeom prst="rect">
            <a:avLst/>
          </a:prstGeom>
          <a:noFill/>
          <a:ln cap="flat" cmpd="sng" w="9525">
            <a:solidFill>
              <a:srgbClr val="96D6E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latin typeface="Mada"/>
              <a:ea typeface="Mada"/>
              <a:cs typeface="Mada"/>
              <a:sym typeface="Mada"/>
            </a:endParaRPr>
          </a:p>
        </p:txBody>
      </p:sp>
      <p:sp>
        <p:nvSpPr>
          <p:cNvPr id="548" name="Google Shape;548;p24"/>
          <p:cNvSpPr txBox="1"/>
          <p:nvPr/>
        </p:nvSpPr>
        <p:spPr>
          <a:xfrm>
            <a:off x="4926311" y="2911164"/>
            <a:ext cx="1914900" cy="863400"/>
          </a:xfrm>
          <a:prstGeom prst="rect">
            <a:avLst/>
          </a:prstGeom>
          <a:noFill/>
          <a:ln cap="flat" cmpd="sng" w="9525">
            <a:solidFill>
              <a:srgbClr val="96D6E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latin typeface="Mada"/>
              <a:ea typeface="Mada"/>
              <a:cs typeface="Mada"/>
              <a:sym typeface="Mada"/>
            </a:endParaRPr>
          </a:p>
        </p:txBody>
      </p:sp>
      <p:sp>
        <p:nvSpPr>
          <p:cNvPr id="549" name="Google Shape;549;p24"/>
          <p:cNvSpPr txBox="1"/>
          <p:nvPr/>
        </p:nvSpPr>
        <p:spPr>
          <a:xfrm>
            <a:off x="2928650" y="2844538"/>
            <a:ext cx="256500" cy="39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6D77"/>
                </a:solidFill>
                <a:highlight>
                  <a:srgbClr val="A4E4E0"/>
                </a:highlight>
                <a:latin typeface="Mada"/>
                <a:ea typeface="Mada"/>
                <a:cs typeface="Mada"/>
                <a:sym typeface="Mada"/>
              </a:rPr>
              <a:t>A</a:t>
            </a:r>
            <a:endParaRPr b="1">
              <a:solidFill>
                <a:srgbClr val="006D77"/>
              </a:solidFill>
              <a:highlight>
                <a:srgbClr val="A4E4E0"/>
              </a:highlight>
              <a:latin typeface="Mada"/>
              <a:ea typeface="Mada"/>
              <a:cs typeface="Mada"/>
              <a:sym typeface="Mada"/>
            </a:endParaRPr>
          </a:p>
        </p:txBody>
      </p:sp>
      <p:sp>
        <p:nvSpPr>
          <p:cNvPr id="550" name="Google Shape;550;p24"/>
          <p:cNvSpPr txBox="1"/>
          <p:nvPr/>
        </p:nvSpPr>
        <p:spPr>
          <a:xfrm>
            <a:off x="3638476" y="2844538"/>
            <a:ext cx="375000" cy="39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6D77"/>
                </a:solidFill>
                <a:highlight>
                  <a:srgbClr val="A4E4E0"/>
                </a:highlight>
                <a:latin typeface="Mada"/>
                <a:ea typeface="Mada"/>
                <a:cs typeface="Mada"/>
                <a:sym typeface="Mada"/>
              </a:rPr>
              <a:t>B</a:t>
            </a:r>
            <a:endParaRPr b="1">
              <a:solidFill>
                <a:srgbClr val="006D77"/>
              </a:solidFill>
              <a:highlight>
                <a:srgbClr val="A4E4E0"/>
              </a:highlight>
              <a:latin typeface="Mada"/>
              <a:ea typeface="Mada"/>
              <a:cs typeface="Mada"/>
              <a:sym typeface="Mada"/>
            </a:endParaRPr>
          </a:p>
        </p:txBody>
      </p:sp>
      <p:pic>
        <p:nvPicPr>
          <p:cNvPr id="551" name="Google Shape;551;p24"/>
          <p:cNvPicPr preferRelativeResize="0"/>
          <p:nvPr/>
        </p:nvPicPr>
        <p:blipFill>
          <a:blip r:embed="rId4">
            <a:alphaModFix/>
          </a:blip>
          <a:stretch>
            <a:fillRect/>
          </a:stretch>
        </p:blipFill>
        <p:spPr>
          <a:xfrm>
            <a:off x="4988948" y="2984309"/>
            <a:ext cx="1789829" cy="713103"/>
          </a:xfrm>
          <a:prstGeom prst="rect">
            <a:avLst/>
          </a:prstGeom>
          <a:noFill/>
          <a:ln cap="flat" cmpd="sng" w="9525">
            <a:solidFill>
              <a:srgbClr val="000000"/>
            </a:solidFill>
            <a:prstDash val="solid"/>
            <a:round/>
            <a:headEnd len="sm" w="sm" type="none"/>
            <a:tailEnd len="sm" w="sm" type="none"/>
          </a:ln>
        </p:spPr>
      </p:pic>
      <p:sp>
        <p:nvSpPr>
          <p:cNvPr id="552" name="Google Shape;552;p24"/>
          <p:cNvSpPr txBox="1"/>
          <p:nvPr/>
        </p:nvSpPr>
        <p:spPr>
          <a:xfrm>
            <a:off x="4816275" y="3723638"/>
            <a:ext cx="2248800" cy="5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rgbClr val="6AA84F"/>
                </a:solidFill>
                <a:latin typeface="Lora"/>
                <a:ea typeface="Lora"/>
                <a:cs typeface="Lora"/>
                <a:sym typeface="Lora"/>
              </a:rPr>
              <a:t>Picture C: shows radio opaque </a:t>
            </a:r>
            <a:r>
              <a:rPr lang="en-GB" sz="800">
                <a:solidFill>
                  <a:srgbClr val="6AA84F"/>
                </a:solidFill>
                <a:latin typeface="Lora"/>
                <a:ea typeface="Lora"/>
                <a:cs typeface="Lora"/>
                <a:sym typeface="Lora"/>
              </a:rPr>
              <a:t>shadow </a:t>
            </a:r>
            <a:endParaRPr sz="800">
              <a:solidFill>
                <a:srgbClr val="6AA84F"/>
              </a:solidFill>
              <a:latin typeface="Lora"/>
              <a:ea typeface="Lora"/>
              <a:cs typeface="Lora"/>
              <a:sym typeface="Lora"/>
            </a:endParaRPr>
          </a:p>
          <a:p>
            <a:pPr indent="0" lvl="0" marL="0" rtl="0" algn="l">
              <a:spcBef>
                <a:spcPts val="0"/>
              </a:spcBef>
              <a:spcAft>
                <a:spcPts val="0"/>
              </a:spcAft>
              <a:buNone/>
            </a:pPr>
            <a:r>
              <a:rPr lang="en-GB" sz="800">
                <a:solidFill>
                  <a:srgbClr val="6AA84F"/>
                </a:solidFill>
                <a:latin typeface="Lora"/>
                <a:ea typeface="Lora"/>
                <a:cs typeface="Lora"/>
                <a:sym typeface="Lora"/>
              </a:rPr>
              <a:t>Picture D: here we use IVU </a:t>
            </a:r>
            <a:endParaRPr sz="800">
              <a:solidFill>
                <a:srgbClr val="6AA84F"/>
              </a:solidFill>
              <a:latin typeface="Lora"/>
              <a:ea typeface="Lora"/>
              <a:cs typeface="Lora"/>
              <a:sym typeface="Lora"/>
            </a:endParaRPr>
          </a:p>
        </p:txBody>
      </p:sp>
      <p:sp>
        <p:nvSpPr>
          <p:cNvPr id="553" name="Google Shape;553;p24"/>
          <p:cNvSpPr txBox="1"/>
          <p:nvPr/>
        </p:nvSpPr>
        <p:spPr>
          <a:xfrm>
            <a:off x="2875625" y="3739963"/>
            <a:ext cx="2050800" cy="126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rgbClr val="6AA84F"/>
                </a:solidFill>
                <a:latin typeface="Lora"/>
                <a:ea typeface="Lora"/>
                <a:cs typeface="Lora"/>
                <a:sym typeface="Lora"/>
              </a:rPr>
              <a:t>Picture A: KUB shows stones in the cortex (</a:t>
            </a:r>
            <a:r>
              <a:rPr lang="en-GB" sz="800">
                <a:solidFill>
                  <a:srgbClr val="6AA84F"/>
                </a:solidFill>
                <a:latin typeface="Lora"/>
                <a:ea typeface="Lora"/>
                <a:cs typeface="Lora"/>
                <a:sym typeface="Lora"/>
              </a:rPr>
              <a:t>nephrocalcinosis</a:t>
            </a:r>
            <a:r>
              <a:rPr lang="en-GB" sz="800">
                <a:solidFill>
                  <a:srgbClr val="6AA84F"/>
                </a:solidFill>
                <a:latin typeface="Lora"/>
                <a:ea typeface="Lora"/>
                <a:cs typeface="Lora"/>
                <a:sym typeface="Lora"/>
              </a:rPr>
              <a:t>) stones </a:t>
            </a:r>
            <a:r>
              <a:rPr lang="en-GB" sz="800">
                <a:solidFill>
                  <a:srgbClr val="6AA84F"/>
                </a:solidFill>
                <a:latin typeface="Lora"/>
                <a:ea typeface="Lora"/>
                <a:cs typeface="Lora"/>
                <a:sym typeface="Lora"/>
              </a:rPr>
              <a:t>appear </a:t>
            </a:r>
            <a:r>
              <a:rPr lang="en-GB" sz="800">
                <a:solidFill>
                  <a:srgbClr val="6AA84F"/>
                </a:solidFill>
                <a:latin typeface="Lora"/>
                <a:ea typeface="Lora"/>
                <a:cs typeface="Lora"/>
                <a:sym typeface="Lora"/>
              </a:rPr>
              <a:t>bright (radio </a:t>
            </a:r>
            <a:r>
              <a:rPr lang="en-GB" sz="800">
                <a:solidFill>
                  <a:srgbClr val="6AA84F"/>
                </a:solidFill>
                <a:latin typeface="Lora"/>
                <a:ea typeface="Lora"/>
                <a:cs typeface="Lora"/>
                <a:sym typeface="Lora"/>
              </a:rPr>
              <a:t>opaque), but doesn’t show uric acid (radio lucent) and only shows 70% of stones </a:t>
            </a:r>
            <a:endParaRPr sz="800">
              <a:solidFill>
                <a:srgbClr val="6AA84F"/>
              </a:solidFill>
              <a:latin typeface="Lora"/>
              <a:ea typeface="Lora"/>
              <a:cs typeface="Lora"/>
              <a:sym typeface="Lora"/>
            </a:endParaRPr>
          </a:p>
          <a:p>
            <a:pPr indent="0" lvl="0" marL="0" rtl="0" algn="l">
              <a:spcBef>
                <a:spcPts val="0"/>
              </a:spcBef>
              <a:spcAft>
                <a:spcPts val="0"/>
              </a:spcAft>
              <a:buNone/>
            </a:pPr>
            <a:r>
              <a:t/>
            </a:r>
            <a:endParaRPr sz="800">
              <a:solidFill>
                <a:srgbClr val="6AA84F"/>
              </a:solidFill>
              <a:latin typeface="Lora"/>
              <a:ea typeface="Lora"/>
              <a:cs typeface="Lora"/>
              <a:sym typeface="Lora"/>
            </a:endParaRPr>
          </a:p>
          <a:p>
            <a:pPr indent="0" lvl="0" marL="0" rtl="0" algn="l">
              <a:spcBef>
                <a:spcPts val="0"/>
              </a:spcBef>
              <a:spcAft>
                <a:spcPts val="0"/>
              </a:spcAft>
              <a:buNone/>
            </a:pPr>
            <a:r>
              <a:rPr lang="en-GB" sz="800">
                <a:solidFill>
                  <a:srgbClr val="6AA84F"/>
                </a:solidFill>
                <a:latin typeface="Lora"/>
                <a:ea typeface="Lora"/>
                <a:cs typeface="Lora"/>
                <a:sym typeface="Lora"/>
              </a:rPr>
              <a:t>Picture B: by US, the sound blocked by stones so shows hyperechoic lesion with acoustic shadow </a:t>
            </a:r>
            <a:endParaRPr sz="800">
              <a:solidFill>
                <a:srgbClr val="6AA84F"/>
              </a:solidFill>
              <a:latin typeface="Lora"/>
              <a:ea typeface="Lora"/>
              <a:cs typeface="Lora"/>
              <a:sym typeface="Lora"/>
            </a:endParaRPr>
          </a:p>
        </p:txBody>
      </p:sp>
      <p:sp>
        <p:nvSpPr>
          <p:cNvPr id="554" name="Google Shape;554;p2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4"/>
          <p:cNvSpPr txBox="1"/>
          <p:nvPr/>
        </p:nvSpPr>
        <p:spPr>
          <a:xfrm>
            <a:off x="738357" y="573561"/>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Investigation</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sp>
        <p:nvSpPr>
          <p:cNvPr id="556" name="Google Shape;556;p24"/>
          <p:cNvSpPr/>
          <p:nvPr/>
        </p:nvSpPr>
        <p:spPr>
          <a:xfrm>
            <a:off x="281075" y="546926"/>
            <a:ext cx="467100" cy="4764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4"/>
          <p:cNvSpPr/>
          <p:nvPr/>
        </p:nvSpPr>
        <p:spPr>
          <a:xfrm>
            <a:off x="439343" y="690954"/>
            <a:ext cx="150600" cy="1884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4"/>
          <p:cNvSpPr txBox="1"/>
          <p:nvPr/>
        </p:nvSpPr>
        <p:spPr>
          <a:xfrm>
            <a:off x="155213" y="817788"/>
            <a:ext cx="2764500" cy="18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1C4588"/>
              </a:solidFill>
              <a:latin typeface="Lora"/>
              <a:ea typeface="Lora"/>
              <a:cs typeface="Lora"/>
              <a:sym typeface="Lora"/>
            </a:endParaRPr>
          </a:p>
          <a:p>
            <a:pPr indent="-184150" lvl="0" marL="360000" rtl="0" algn="l">
              <a:spcBef>
                <a:spcPts val="0"/>
              </a:spcBef>
              <a:spcAft>
                <a:spcPts val="0"/>
              </a:spcAft>
              <a:buSzPts val="1400"/>
              <a:buFont typeface="Lora"/>
              <a:buChar char="●"/>
            </a:pPr>
            <a:r>
              <a:rPr b="1" lang="en-GB">
                <a:latin typeface="Lora"/>
                <a:ea typeface="Lora"/>
                <a:cs typeface="Lora"/>
                <a:sym typeface="Lora"/>
              </a:rPr>
              <a:t>Urinalysis:</a:t>
            </a:r>
            <a:endParaRPr b="1">
              <a:latin typeface="Lora"/>
              <a:ea typeface="Lora"/>
              <a:cs typeface="Lora"/>
              <a:sym typeface="Lora"/>
            </a:endParaRPr>
          </a:p>
          <a:p>
            <a:pPr indent="-180975" lvl="1" marL="540000" rtl="0" algn="l">
              <a:spcBef>
                <a:spcPts val="0"/>
              </a:spcBef>
              <a:spcAft>
                <a:spcPts val="0"/>
              </a:spcAft>
              <a:buSzPts val="1200"/>
              <a:buFont typeface="Lora"/>
              <a:buChar char="○"/>
            </a:pPr>
            <a:r>
              <a:rPr lang="en-GB" sz="1200">
                <a:latin typeface="Lora"/>
                <a:ea typeface="Lora"/>
                <a:cs typeface="Lora"/>
                <a:sym typeface="Lora"/>
              </a:rPr>
              <a:t>RBC</a:t>
            </a:r>
            <a:endParaRPr sz="1200">
              <a:latin typeface="Lora"/>
              <a:ea typeface="Lora"/>
              <a:cs typeface="Lora"/>
              <a:sym typeface="Lora"/>
            </a:endParaRPr>
          </a:p>
          <a:p>
            <a:pPr indent="-180975" lvl="1" marL="540000" rtl="0" algn="l">
              <a:spcBef>
                <a:spcPts val="0"/>
              </a:spcBef>
              <a:spcAft>
                <a:spcPts val="0"/>
              </a:spcAft>
              <a:buSzPts val="1200"/>
              <a:buFont typeface="Lora"/>
              <a:buChar char="○"/>
            </a:pPr>
            <a:r>
              <a:rPr lang="en-GB" sz="1200">
                <a:latin typeface="Lora"/>
                <a:ea typeface="Lora"/>
                <a:cs typeface="Lora"/>
                <a:sym typeface="Lora"/>
              </a:rPr>
              <a:t>WBC</a:t>
            </a:r>
            <a:endParaRPr sz="1200">
              <a:latin typeface="Lora"/>
              <a:ea typeface="Lora"/>
              <a:cs typeface="Lora"/>
              <a:sym typeface="Lora"/>
            </a:endParaRPr>
          </a:p>
          <a:p>
            <a:pPr indent="-180975" lvl="1" marL="540000" rtl="0" algn="l">
              <a:spcBef>
                <a:spcPts val="0"/>
              </a:spcBef>
              <a:spcAft>
                <a:spcPts val="0"/>
              </a:spcAft>
              <a:buSzPts val="1200"/>
              <a:buFont typeface="Lora"/>
              <a:buChar char="○"/>
            </a:pPr>
            <a:r>
              <a:rPr lang="en-GB" sz="1200">
                <a:latin typeface="Lora"/>
                <a:ea typeface="Lora"/>
                <a:cs typeface="Lora"/>
                <a:sym typeface="Lora"/>
              </a:rPr>
              <a:t>Bacteria</a:t>
            </a:r>
            <a:endParaRPr sz="1200">
              <a:latin typeface="Lora"/>
              <a:ea typeface="Lora"/>
              <a:cs typeface="Lora"/>
              <a:sym typeface="Lora"/>
            </a:endParaRPr>
          </a:p>
          <a:p>
            <a:pPr indent="-180975" lvl="1" marL="540000" rtl="0" algn="l">
              <a:spcBef>
                <a:spcPts val="0"/>
              </a:spcBef>
              <a:spcAft>
                <a:spcPts val="0"/>
              </a:spcAft>
              <a:buSzPts val="1200"/>
              <a:buFont typeface="Lora"/>
              <a:buChar char="○"/>
            </a:pPr>
            <a:r>
              <a:rPr lang="en-GB" sz="1200">
                <a:latin typeface="Lora"/>
                <a:ea typeface="Lora"/>
                <a:cs typeface="Lora"/>
                <a:sym typeface="Lora"/>
              </a:rPr>
              <a:t>Crystals</a:t>
            </a:r>
            <a:endParaRPr sz="1200">
              <a:solidFill>
                <a:srgbClr val="6AA84F"/>
              </a:solidFill>
              <a:latin typeface="Mada"/>
              <a:ea typeface="Mada"/>
              <a:cs typeface="Mada"/>
              <a:sym typeface="Mada"/>
            </a:endParaRPr>
          </a:p>
        </p:txBody>
      </p:sp>
      <p:pic>
        <p:nvPicPr>
          <p:cNvPr id="559" name="Google Shape;559;p24"/>
          <p:cNvPicPr preferRelativeResize="0"/>
          <p:nvPr/>
        </p:nvPicPr>
        <p:blipFill>
          <a:blip r:embed="rId5">
            <a:alphaModFix/>
          </a:blip>
          <a:stretch>
            <a:fillRect/>
          </a:stretch>
        </p:blipFill>
        <p:spPr>
          <a:xfrm>
            <a:off x="546375" y="2240688"/>
            <a:ext cx="1388003" cy="1158900"/>
          </a:xfrm>
          <a:prstGeom prst="rect">
            <a:avLst/>
          </a:prstGeom>
          <a:noFill/>
          <a:ln cap="flat" cmpd="sng" w="9525">
            <a:solidFill>
              <a:srgbClr val="000000"/>
            </a:solidFill>
            <a:prstDash val="solid"/>
            <a:round/>
            <a:headEnd len="sm" w="sm" type="none"/>
            <a:tailEnd len="sm" w="sm" type="none"/>
          </a:ln>
        </p:spPr>
      </p:pic>
      <p:pic>
        <p:nvPicPr>
          <p:cNvPr id="560" name="Google Shape;560;p24"/>
          <p:cNvPicPr preferRelativeResize="0"/>
          <p:nvPr/>
        </p:nvPicPr>
        <p:blipFill>
          <a:blip r:embed="rId6">
            <a:alphaModFix/>
          </a:blip>
          <a:stretch>
            <a:fillRect/>
          </a:stretch>
        </p:blipFill>
        <p:spPr>
          <a:xfrm>
            <a:off x="5102250" y="4185673"/>
            <a:ext cx="1589025" cy="782600"/>
          </a:xfrm>
          <a:prstGeom prst="rect">
            <a:avLst/>
          </a:prstGeom>
          <a:noFill/>
          <a:ln cap="flat" cmpd="sng" w="9525">
            <a:solidFill>
              <a:srgbClr val="000000"/>
            </a:solidFill>
            <a:prstDash val="solid"/>
            <a:round/>
            <a:headEnd len="sm" w="sm" type="none"/>
            <a:tailEnd len="sm" w="sm" type="none"/>
          </a:ln>
        </p:spPr>
      </p:pic>
      <p:sp>
        <p:nvSpPr>
          <p:cNvPr id="561" name="Google Shape;561;p24"/>
          <p:cNvSpPr txBox="1"/>
          <p:nvPr/>
        </p:nvSpPr>
        <p:spPr>
          <a:xfrm>
            <a:off x="701907" y="5320482"/>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Management</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sp>
        <p:nvSpPr>
          <p:cNvPr id="562" name="Google Shape;562;p24"/>
          <p:cNvSpPr/>
          <p:nvPr/>
        </p:nvSpPr>
        <p:spPr>
          <a:xfrm>
            <a:off x="244625" y="5293847"/>
            <a:ext cx="467100" cy="4764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4"/>
          <p:cNvSpPr/>
          <p:nvPr/>
        </p:nvSpPr>
        <p:spPr>
          <a:xfrm>
            <a:off x="402893" y="5437875"/>
            <a:ext cx="150600" cy="1884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4"/>
          <p:cNvSpPr txBox="1"/>
          <p:nvPr/>
        </p:nvSpPr>
        <p:spPr>
          <a:xfrm>
            <a:off x="151075" y="5589200"/>
            <a:ext cx="3000300" cy="18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1C4588"/>
              </a:solidFill>
              <a:latin typeface="Lora"/>
              <a:ea typeface="Lora"/>
              <a:cs typeface="Lora"/>
              <a:sym typeface="Lora"/>
            </a:endParaRPr>
          </a:p>
          <a:p>
            <a:pPr indent="-184150" lvl="0" marL="360000" rtl="0" algn="l">
              <a:spcBef>
                <a:spcPts val="0"/>
              </a:spcBef>
              <a:spcAft>
                <a:spcPts val="0"/>
              </a:spcAft>
              <a:buSzPts val="1400"/>
              <a:buFont typeface="Lora"/>
              <a:buChar char="●"/>
            </a:pPr>
            <a:r>
              <a:rPr lang="en-GB">
                <a:solidFill>
                  <a:srgbClr val="6AA84F"/>
                </a:solidFill>
                <a:latin typeface="Lora"/>
                <a:ea typeface="Lora"/>
                <a:cs typeface="Lora"/>
                <a:sym typeface="Lora"/>
              </a:rPr>
              <a:t>Most of them</a:t>
            </a:r>
            <a:r>
              <a:rPr b="1" lang="en-GB">
                <a:latin typeface="Lora"/>
                <a:ea typeface="Lora"/>
                <a:cs typeface="Lora"/>
                <a:sym typeface="Lora"/>
              </a:rPr>
              <a:t> Conservative</a:t>
            </a:r>
            <a:r>
              <a:rPr b="1" lang="en-GB">
                <a:latin typeface="Lora"/>
                <a:ea typeface="Lora"/>
                <a:cs typeface="Lora"/>
                <a:sym typeface="Lora"/>
              </a:rPr>
              <a:t>:</a:t>
            </a:r>
            <a:endParaRPr b="1">
              <a:latin typeface="Lora"/>
              <a:ea typeface="Lora"/>
              <a:cs typeface="Lora"/>
              <a:sym typeface="Lora"/>
            </a:endParaRPr>
          </a:p>
          <a:p>
            <a:pPr indent="-180975" lvl="1" marL="540000" rtl="0" algn="l">
              <a:spcBef>
                <a:spcPts val="0"/>
              </a:spcBef>
              <a:spcAft>
                <a:spcPts val="0"/>
              </a:spcAft>
              <a:buSzPts val="1200"/>
              <a:buFont typeface="Lora"/>
              <a:buChar char="○"/>
            </a:pPr>
            <a:r>
              <a:rPr lang="en-GB" sz="1200">
                <a:latin typeface="Lora"/>
                <a:ea typeface="Lora"/>
                <a:cs typeface="Lora"/>
                <a:sym typeface="Lora"/>
              </a:rPr>
              <a:t>Hydration</a:t>
            </a:r>
            <a:endParaRPr sz="1200">
              <a:latin typeface="Lora"/>
              <a:ea typeface="Lora"/>
              <a:cs typeface="Lora"/>
              <a:sym typeface="Lora"/>
            </a:endParaRPr>
          </a:p>
          <a:p>
            <a:pPr indent="-180975" lvl="1" marL="540000" rtl="0" algn="l">
              <a:spcBef>
                <a:spcPts val="0"/>
              </a:spcBef>
              <a:spcAft>
                <a:spcPts val="0"/>
              </a:spcAft>
              <a:buSzPts val="1200"/>
              <a:buFont typeface="Lora"/>
              <a:buChar char="○"/>
            </a:pPr>
            <a:r>
              <a:rPr lang="en-GB" sz="1200">
                <a:latin typeface="Lora"/>
                <a:ea typeface="Lora"/>
                <a:cs typeface="Lora"/>
                <a:sym typeface="Lora"/>
              </a:rPr>
              <a:t>Analgesia</a:t>
            </a:r>
            <a:endParaRPr sz="1200">
              <a:latin typeface="Lora"/>
              <a:ea typeface="Lora"/>
              <a:cs typeface="Lora"/>
              <a:sym typeface="Lora"/>
            </a:endParaRPr>
          </a:p>
          <a:p>
            <a:pPr indent="-180975" lvl="1" marL="540000" rtl="0" algn="l">
              <a:spcBef>
                <a:spcPts val="0"/>
              </a:spcBef>
              <a:spcAft>
                <a:spcPts val="0"/>
              </a:spcAft>
              <a:buSzPts val="1200"/>
              <a:buFont typeface="Lora"/>
              <a:buChar char="○"/>
            </a:pPr>
            <a:r>
              <a:rPr lang="en-GB" sz="1200">
                <a:latin typeface="Lora"/>
                <a:ea typeface="Lora"/>
                <a:cs typeface="Lora"/>
                <a:sym typeface="Lora"/>
              </a:rPr>
              <a:t>Antiemetic</a:t>
            </a:r>
            <a:endParaRPr sz="1200">
              <a:latin typeface="Lora"/>
              <a:ea typeface="Lora"/>
              <a:cs typeface="Lora"/>
              <a:sym typeface="Lora"/>
            </a:endParaRPr>
          </a:p>
          <a:p>
            <a:pPr indent="-180975" lvl="1" marL="540000" rtl="0" algn="l">
              <a:spcBef>
                <a:spcPts val="0"/>
              </a:spcBef>
              <a:spcAft>
                <a:spcPts val="0"/>
              </a:spcAft>
              <a:buSzPts val="1200"/>
              <a:buFont typeface="Lora"/>
              <a:buChar char="○"/>
            </a:pPr>
            <a:r>
              <a:rPr lang="en-GB" sz="1200">
                <a:latin typeface="Lora"/>
                <a:ea typeface="Lora"/>
                <a:cs typeface="Lora"/>
                <a:sym typeface="Lora"/>
              </a:rPr>
              <a:t>Stones (&lt;5mm ) &gt;90% spontaneous Passage</a:t>
            </a:r>
            <a:endParaRPr sz="1200">
              <a:solidFill>
                <a:srgbClr val="6AA84F"/>
              </a:solidFill>
              <a:latin typeface="Mada"/>
              <a:ea typeface="Mada"/>
              <a:cs typeface="Mada"/>
              <a:sym typeface="Mada"/>
            </a:endParaRPr>
          </a:p>
        </p:txBody>
      </p:sp>
      <p:sp>
        <p:nvSpPr>
          <p:cNvPr id="565" name="Google Shape;565;p24"/>
          <p:cNvSpPr txBox="1"/>
          <p:nvPr/>
        </p:nvSpPr>
        <p:spPr>
          <a:xfrm>
            <a:off x="3753333" y="5594588"/>
            <a:ext cx="2740500" cy="18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1C4588"/>
              </a:solidFill>
              <a:latin typeface="Lora"/>
              <a:ea typeface="Lora"/>
              <a:cs typeface="Lora"/>
              <a:sym typeface="Lora"/>
            </a:endParaRPr>
          </a:p>
          <a:p>
            <a:pPr indent="-184150" lvl="0" marL="360000" rtl="0" algn="l">
              <a:spcBef>
                <a:spcPts val="0"/>
              </a:spcBef>
              <a:spcAft>
                <a:spcPts val="0"/>
              </a:spcAft>
              <a:buSzPts val="1400"/>
              <a:buFont typeface="Lora"/>
              <a:buChar char="●"/>
            </a:pPr>
            <a:r>
              <a:rPr b="1" lang="en-GB">
                <a:latin typeface="Lora"/>
                <a:ea typeface="Lora"/>
                <a:cs typeface="Lora"/>
                <a:sym typeface="Lora"/>
              </a:rPr>
              <a:t>Indication for admission</a:t>
            </a:r>
            <a:r>
              <a:rPr b="1" lang="en-GB">
                <a:latin typeface="Lora"/>
                <a:ea typeface="Lora"/>
                <a:cs typeface="Lora"/>
                <a:sym typeface="Lora"/>
              </a:rPr>
              <a:t>:</a:t>
            </a:r>
            <a:endParaRPr b="1">
              <a:latin typeface="Lora"/>
              <a:ea typeface="Lora"/>
              <a:cs typeface="Lora"/>
              <a:sym typeface="Lora"/>
            </a:endParaRPr>
          </a:p>
          <a:p>
            <a:pPr indent="-180975" lvl="1" marL="540000" rtl="0" algn="l">
              <a:spcBef>
                <a:spcPts val="0"/>
              </a:spcBef>
              <a:spcAft>
                <a:spcPts val="0"/>
              </a:spcAft>
              <a:buSzPts val="1200"/>
              <a:buFont typeface="Lora"/>
              <a:buChar char="○"/>
            </a:pPr>
            <a:r>
              <a:rPr lang="en-GB" sz="1200">
                <a:latin typeface="Lora"/>
                <a:ea typeface="Lora"/>
                <a:cs typeface="Lora"/>
                <a:sym typeface="Lora"/>
              </a:rPr>
              <a:t>Renal impairment</a:t>
            </a:r>
            <a:endParaRPr sz="1200">
              <a:latin typeface="Lora"/>
              <a:ea typeface="Lora"/>
              <a:cs typeface="Lora"/>
              <a:sym typeface="Lora"/>
            </a:endParaRPr>
          </a:p>
          <a:p>
            <a:pPr indent="-180975" lvl="1" marL="540000" rtl="0" algn="l">
              <a:spcBef>
                <a:spcPts val="0"/>
              </a:spcBef>
              <a:spcAft>
                <a:spcPts val="0"/>
              </a:spcAft>
              <a:buSzPts val="1200"/>
              <a:buFont typeface="Lora"/>
              <a:buChar char="○"/>
            </a:pPr>
            <a:r>
              <a:rPr lang="en-GB" sz="1200">
                <a:latin typeface="Lora"/>
                <a:ea typeface="Lora"/>
                <a:cs typeface="Lora"/>
                <a:sym typeface="Lora"/>
              </a:rPr>
              <a:t>Refractory pain</a:t>
            </a:r>
            <a:endParaRPr sz="1200">
              <a:latin typeface="Lora"/>
              <a:ea typeface="Lora"/>
              <a:cs typeface="Lora"/>
              <a:sym typeface="Lora"/>
            </a:endParaRPr>
          </a:p>
          <a:p>
            <a:pPr indent="-180975" lvl="1" marL="540000" rtl="0" algn="l">
              <a:spcBef>
                <a:spcPts val="0"/>
              </a:spcBef>
              <a:spcAft>
                <a:spcPts val="0"/>
              </a:spcAft>
              <a:buSzPts val="1200"/>
              <a:buFont typeface="Lora"/>
              <a:buChar char="○"/>
            </a:pPr>
            <a:r>
              <a:rPr lang="en-GB" sz="1200">
                <a:latin typeface="Lora"/>
                <a:ea typeface="Lora"/>
                <a:cs typeface="Lora"/>
                <a:sym typeface="Lora"/>
              </a:rPr>
              <a:t>Pyelonephritis</a:t>
            </a:r>
            <a:endParaRPr sz="1200">
              <a:latin typeface="Lora"/>
              <a:ea typeface="Lora"/>
              <a:cs typeface="Lora"/>
              <a:sym typeface="Lora"/>
            </a:endParaRPr>
          </a:p>
          <a:p>
            <a:pPr indent="-180975" lvl="1" marL="540000" rtl="0" algn="l">
              <a:spcBef>
                <a:spcPts val="0"/>
              </a:spcBef>
              <a:spcAft>
                <a:spcPts val="0"/>
              </a:spcAft>
              <a:buSzPts val="1200"/>
              <a:buFont typeface="Lora"/>
              <a:buChar char="○"/>
            </a:pPr>
            <a:r>
              <a:rPr lang="en-GB" sz="1200">
                <a:latin typeface="Lora"/>
                <a:ea typeface="Lora"/>
                <a:cs typeface="Lora"/>
                <a:sym typeface="Lora"/>
              </a:rPr>
              <a:t>intractable Nausea and Vomiting </a:t>
            </a:r>
            <a:endParaRPr sz="1200">
              <a:solidFill>
                <a:srgbClr val="6AA84F"/>
              </a:solidFill>
              <a:latin typeface="Mada"/>
              <a:ea typeface="Mada"/>
              <a:cs typeface="Mada"/>
              <a:sym typeface="Mada"/>
            </a:endParaRPr>
          </a:p>
        </p:txBody>
      </p:sp>
      <p:sp>
        <p:nvSpPr>
          <p:cNvPr id="566" name="Google Shape;566;p24"/>
          <p:cNvSpPr/>
          <p:nvPr/>
        </p:nvSpPr>
        <p:spPr>
          <a:xfrm>
            <a:off x="3957618" y="5886665"/>
            <a:ext cx="2115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4"/>
          <p:cNvSpPr txBox="1"/>
          <p:nvPr/>
        </p:nvSpPr>
        <p:spPr>
          <a:xfrm>
            <a:off x="94101" y="10183475"/>
            <a:ext cx="2583600" cy="69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latin typeface="Mada"/>
                <a:ea typeface="Mada"/>
                <a:cs typeface="Mada"/>
                <a:sym typeface="Mada"/>
              </a:rPr>
              <a:t>Percutaneous Nephrolithotripsy (PNL) </a:t>
            </a:r>
            <a:endParaRPr b="1" sz="1100">
              <a:latin typeface="Mada"/>
              <a:ea typeface="Mada"/>
              <a:cs typeface="Mada"/>
              <a:sym typeface="Mada"/>
            </a:endParaRPr>
          </a:p>
          <a:p>
            <a:pPr indent="0" lvl="0" marL="0" rtl="0" algn="ctr">
              <a:spcBef>
                <a:spcPts val="0"/>
              </a:spcBef>
              <a:spcAft>
                <a:spcPts val="0"/>
              </a:spcAft>
              <a:buNone/>
            </a:pPr>
            <a:r>
              <a:rPr lang="en-GB" sz="900">
                <a:solidFill>
                  <a:srgbClr val="6AA84F"/>
                </a:solidFill>
                <a:latin typeface="Mada"/>
                <a:ea typeface="Mada"/>
                <a:cs typeface="Mada"/>
                <a:sym typeface="Mada"/>
              </a:rPr>
              <a:t>only for big stones</a:t>
            </a:r>
            <a:endParaRPr sz="900">
              <a:solidFill>
                <a:srgbClr val="6AA84F"/>
              </a:solidFill>
              <a:latin typeface="Mada"/>
              <a:ea typeface="Mada"/>
              <a:cs typeface="Mada"/>
              <a:sym typeface="Mada"/>
            </a:endParaRPr>
          </a:p>
        </p:txBody>
      </p:sp>
      <p:pic>
        <p:nvPicPr>
          <p:cNvPr id="568" name="Google Shape;568;p24"/>
          <p:cNvPicPr preferRelativeResize="0"/>
          <p:nvPr/>
        </p:nvPicPr>
        <p:blipFill>
          <a:blip r:embed="rId7">
            <a:alphaModFix/>
          </a:blip>
          <a:stretch>
            <a:fillRect/>
          </a:stretch>
        </p:blipFill>
        <p:spPr>
          <a:xfrm>
            <a:off x="796788" y="9428606"/>
            <a:ext cx="792428" cy="686475"/>
          </a:xfrm>
          <a:prstGeom prst="rect">
            <a:avLst/>
          </a:prstGeom>
          <a:noFill/>
          <a:ln>
            <a:noFill/>
          </a:ln>
        </p:spPr>
      </p:pic>
      <p:pic>
        <p:nvPicPr>
          <p:cNvPr id="569" name="Google Shape;569;p24"/>
          <p:cNvPicPr preferRelativeResize="0"/>
          <p:nvPr/>
        </p:nvPicPr>
        <p:blipFill>
          <a:blip r:embed="rId8">
            <a:alphaModFix/>
          </a:blip>
          <a:stretch>
            <a:fillRect/>
          </a:stretch>
        </p:blipFill>
        <p:spPr>
          <a:xfrm>
            <a:off x="430983" y="9428599"/>
            <a:ext cx="319662" cy="338634"/>
          </a:xfrm>
          <a:prstGeom prst="rect">
            <a:avLst/>
          </a:prstGeom>
          <a:noFill/>
          <a:ln>
            <a:noFill/>
          </a:ln>
        </p:spPr>
      </p:pic>
      <p:pic>
        <p:nvPicPr>
          <p:cNvPr id="570" name="Google Shape;570;p24"/>
          <p:cNvPicPr preferRelativeResize="0"/>
          <p:nvPr/>
        </p:nvPicPr>
        <p:blipFill>
          <a:blip r:embed="rId9">
            <a:alphaModFix/>
          </a:blip>
          <a:stretch>
            <a:fillRect/>
          </a:stretch>
        </p:blipFill>
        <p:spPr>
          <a:xfrm>
            <a:off x="430975" y="9767228"/>
            <a:ext cx="319661" cy="354671"/>
          </a:xfrm>
          <a:prstGeom prst="rect">
            <a:avLst/>
          </a:prstGeom>
          <a:noFill/>
          <a:ln>
            <a:noFill/>
          </a:ln>
        </p:spPr>
      </p:pic>
      <p:pic>
        <p:nvPicPr>
          <p:cNvPr id="571" name="Google Shape;571;p24"/>
          <p:cNvPicPr preferRelativeResize="0"/>
          <p:nvPr/>
        </p:nvPicPr>
        <p:blipFill>
          <a:blip r:embed="rId10">
            <a:alphaModFix/>
          </a:blip>
          <a:stretch>
            <a:fillRect/>
          </a:stretch>
        </p:blipFill>
        <p:spPr>
          <a:xfrm>
            <a:off x="1635350" y="9440778"/>
            <a:ext cx="486898" cy="277985"/>
          </a:xfrm>
          <a:prstGeom prst="rect">
            <a:avLst/>
          </a:prstGeom>
          <a:noFill/>
          <a:ln>
            <a:noFill/>
          </a:ln>
        </p:spPr>
      </p:pic>
      <p:pic>
        <p:nvPicPr>
          <p:cNvPr id="572" name="Google Shape;572;p24"/>
          <p:cNvPicPr preferRelativeResize="0"/>
          <p:nvPr/>
        </p:nvPicPr>
        <p:blipFill>
          <a:blip r:embed="rId11">
            <a:alphaModFix/>
          </a:blip>
          <a:stretch>
            <a:fillRect/>
          </a:stretch>
        </p:blipFill>
        <p:spPr>
          <a:xfrm>
            <a:off x="1635349" y="9767230"/>
            <a:ext cx="486901" cy="342647"/>
          </a:xfrm>
          <a:prstGeom prst="rect">
            <a:avLst/>
          </a:prstGeom>
          <a:noFill/>
          <a:ln>
            <a:noFill/>
          </a:ln>
        </p:spPr>
      </p:pic>
      <p:pic>
        <p:nvPicPr>
          <p:cNvPr id="573" name="Google Shape;573;p24"/>
          <p:cNvPicPr preferRelativeResize="0"/>
          <p:nvPr/>
        </p:nvPicPr>
        <p:blipFill>
          <a:blip r:embed="rId12">
            <a:alphaModFix/>
          </a:blip>
          <a:stretch>
            <a:fillRect/>
          </a:stretch>
        </p:blipFill>
        <p:spPr>
          <a:xfrm>
            <a:off x="2803001" y="9752300"/>
            <a:ext cx="792425" cy="375118"/>
          </a:xfrm>
          <a:prstGeom prst="rect">
            <a:avLst/>
          </a:prstGeom>
          <a:noFill/>
          <a:ln cap="flat" cmpd="sng" w="9525">
            <a:solidFill>
              <a:srgbClr val="000000"/>
            </a:solidFill>
            <a:prstDash val="solid"/>
            <a:round/>
            <a:headEnd len="sm" w="sm" type="none"/>
            <a:tailEnd len="sm" w="sm" type="none"/>
          </a:ln>
        </p:spPr>
      </p:pic>
      <p:pic>
        <p:nvPicPr>
          <p:cNvPr id="574" name="Google Shape;574;p24"/>
          <p:cNvPicPr preferRelativeResize="0"/>
          <p:nvPr/>
        </p:nvPicPr>
        <p:blipFill>
          <a:blip r:embed="rId13">
            <a:alphaModFix/>
          </a:blip>
          <a:stretch>
            <a:fillRect/>
          </a:stretch>
        </p:blipFill>
        <p:spPr>
          <a:xfrm>
            <a:off x="3681613" y="9767614"/>
            <a:ext cx="731125" cy="353890"/>
          </a:xfrm>
          <a:prstGeom prst="rect">
            <a:avLst/>
          </a:prstGeom>
          <a:noFill/>
          <a:ln cap="flat" cmpd="sng" w="9525">
            <a:solidFill>
              <a:srgbClr val="000000"/>
            </a:solidFill>
            <a:prstDash val="solid"/>
            <a:round/>
            <a:headEnd len="sm" w="sm" type="none"/>
            <a:tailEnd len="sm" w="sm" type="none"/>
          </a:ln>
        </p:spPr>
      </p:pic>
      <p:pic>
        <p:nvPicPr>
          <p:cNvPr id="575" name="Google Shape;575;p24"/>
          <p:cNvPicPr preferRelativeResize="0"/>
          <p:nvPr/>
        </p:nvPicPr>
        <p:blipFill>
          <a:blip r:embed="rId14">
            <a:alphaModFix/>
          </a:blip>
          <a:stretch>
            <a:fillRect/>
          </a:stretch>
        </p:blipFill>
        <p:spPr>
          <a:xfrm>
            <a:off x="3227449" y="9408324"/>
            <a:ext cx="929625" cy="300226"/>
          </a:xfrm>
          <a:prstGeom prst="rect">
            <a:avLst/>
          </a:prstGeom>
          <a:noFill/>
          <a:ln cap="flat" cmpd="sng" w="9525">
            <a:solidFill>
              <a:srgbClr val="000000"/>
            </a:solidFill>
            <a:prstDash val="solid"/>
            <a:round/>
            <a:headEnd len="sm" w="sm" type="none"/>
            <a:tailEnd len="sm" w="sm" type="none"/>
          </a:ln>
        </p:spPr>
      </p:pic>
      <p:sp>
        <p:nvSpPr>
          <p:cNvPr id="576" name="Google Shape;576;p24"/>
          <p:cNvSpPr/>
          <p:nvPr/>
        </p:nvSpPr>
        <p:spPr>
          <a:xfrm>
            <a:off x="5090976" y="7980050"/>
            <a:ext cx="1896600" cy="863400"/>
          </a:xfrm>
          <a:prstGeom prst="rect">
            <a:avLst/>
          </a:prstGeom>
          <a:noFill/>
          <a:ln cap="flat" cmpd="sng" w="28575">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4"/>
          <p:cNvSpPr txBox="1"/>
          <p:nvPr/>
        </p:nvSpPr>
        <p:spPr>
          <a:xfrm>
            <a:off x="4809201" y="8806325"/>
            <a:ext cx="2583600" cy="98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latin typeface="Mada"/>
                <a:ea typeface="Mada"/>
                <a:cs typeface="Mada"/>
                <a:sym typeface="Mada"/>
              </a:rPr>
              <a:t>Extracorporeal Shock Wave lithotripsy(SWL)</a:t>
            </a:r>
            <a:endParaRPr b="1" sz="1000">
              <a:latin typeface="Mada"/>
              <a:ea typeface="Mada"/>
              <a:cs typeface="Mada"/>
              <a:sym typeface="Mada"/>
            </a:endParaRPr>
          </a:p>
          <a:p>
            <a:pPr indent="0" lvl="0" marL="0" rtl="0" algn="ctr">
              <a:spcBef>
                <a:spcPts val="0"/>
              </a:spcBef>
              <a:spcAft>
                <a:spcPts val="0"/>
              </a:spcAft>
              <a:buNone/>
            </a:pPr>
            <a:r>
              <a:rPr lang="en-GB" sz="800">
                <a:solidFill>
                  <a:srgbClr val="6AA84F"/>
                </a:solidFill>
              </a:rPr>
              <a:t>Least invasive method. Used for small stones in the kidney or the ureter where there’s no obstruction. </a:t>
            </a:r>
            <a:endParaRPr sz="800">
              <a:solidFill>
                <a:srgbClr val="6AA84F"/>
              </a:solidFill>
            </a:endParaRPr>
          </a:p>
          <a:p>
            <a:pPr indent="0" lvl="0" marL="0" rtl="0" algn="ctr">
              <a:spcBef>
                <a:spcPts val="0"/>
              </a:spcBef>
              <a:spcAft>
                <a:spcPts val="0"/>
              </a:spcAft>
              <a:buNone/>
            </a:pPr>
            <a:r>
              <a:rPr lang="en-GB" sz="800">
                <a:solidFill>
                  <a:srgbClr val="6AA84F"/>
                </a:solidFill>
              </a:rPr>
              <a:t>Side effects of SWL: hemorrhage</a:t>
            </a:r>
            <a:endParaRPr sz="800">
              <a:solidFill>
                <a:srgbClr val="6AA84F"/>
              </a:solidFill>
              <a:latin typeface="Mada"/>
              <a:ea typeface="Mada"/>
              <a:cs typeface="Mada"/>
              <a:sym typeface="Mada"/>
            </a:endParaRPr>
          </a:p>
        </p:txBody>
      </p:sp>
      <p:sp>
        <p:nvSpPr>
          <p:cNvPr id="578" name="Google Shape;578;p24"/>
          <p:cNvSpPr/>
          <p:nvPr/>
        </p:nvSpPr>
        <p:spPr>
          <a:xfrm>
            <a:off x="2984975" y="1303221"/>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4"/>
          <p:cNvSpPr txBox="1"/>
          <p:nvPr/>
        </p:nvSpPr>
        <p:spPr>
          <a:xfrm>
            <a:off x="383177" y="3366741"/>
            <a:ext cx="1903800" cy="57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6AA84F"/>
                </a:solidFill>
                <a:latin typeface="Lora"/>
                <a:ea typeface="Lora"/>
                <a:cs typeface="Lora"/>
                <a:sym typeface="Lora"/>
              </a:rPr>
              <a:t>Different shapes of crystals </a:t>
            </a:r>
            <a:endParaRPr sz="1000"/>
          </a:p>
        </p:txBody>
      </p:sp>
      <p:sp>
        <p:nvSpPr>
          <p:cNvPr id="580" name="Google Shape;580;p24"/>
          <p:cNvSpPr txBox="1"/>
          <p:nvPr/>
        </p:nvSpPr>
        <p:spPr>
          <a:xfrm>
            <a:off x="4891175" y="2878139"/>
            <a:ext cx="247800" cy="36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6D77"/>
                </a:solidFill>
                <a:highlight>
                  <a:srgbClr val="A4E4E0"/>
                </a:highlight>
                <a:latin typeface="Mada"/>
                <a:ea typeface="Mada"/>
                <a:cs typeface="Mada"/>
                <a:sym typeface="Mada"/>
              </a:rPr>
              <a:t>C</a:t>
            </a:r>
            <a:endParaRPr b="1">
              <a:solidFill>
                <a:srgbClr val="006D77"/>
              </a:solidFill>
              <a:highlight>
                <a:srgbClr val="A4E4E0"/>
              </a:highlight>
              <a:latin typeface="Mada"/>
              <a:ea typeface="Mada"/>
              <a:cs typeface="Mada"/>
              <a:sym typeface="Mada"/>
            </a:endParaRPr>
          </a:p>
        </p:txBody>
      </p:sp>
      <p:sp>
        <p:nvSpPr>
          <p:cNvPr id="581" name="Google Shape;581;p24"/>
          <p:cNvSpPr txBox="1"/>
          <p:nvPr/>
        </p:nvSpPr>
        <p:spPr>
          <a:xfrm>
            <a:off x="5813030" y="2893963"/>
            <a:ext cx="255300" cy="36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6D77"/>
                </a:solidFill>
                <a:highlight>
                  <a:srgbClr val="A4E4E0"/>
                </a:highlight>
                <a:latin typeface="Mada"/>
                <a:ea typeface="Mada"/>
                <a:cs typeface="Mada"/>
                <a:sym typeface="Mada"/>
              </a:rPr>
              <a:t>D</a:t>
            </a:r>
            <a:endParaRPr b="1">
              <a:solidFill>
                <a:srgbClr val="006D77"/>
              </a:solidFill>
              <a:highlight>
                <a:srgbClr val="A4E4E0"/>
              </a:highlight>
              <a:latin typeface="Mada"/>
              <a:ea typeface="Mada"/>
              <a:cs typeface="Mada"/>
              <a:sym typeface="Mada"/>
            </a:endParaRPr>
          </a:p>
        </p:txBody>
      </p:sp>
      <p:cxnSp>
        <p:nvCxnSpPr>
          <p:cNvPr id="582" name="Google Shape;582;p24"/>
          <p:cNvCxnSpPr/>
          <p:nvPr/>
        </p:nvCxnSpPr>
        <p:spPr>
          <a:xfrm>
            <a:off x="4326710" y="3519934"/>
            <a:ext cx="218400" cy="177000"/>
          </a:xfrm>
          <a:prstGeom prst="straightConnector1">
            <a:avLst/>
          </a:prstGeom>
          <a:noFill/>
          <a:ln cap="flat" cmpd="sng" w="19050">
            <a:solidFill>
              <a:srgbClr val="6AA84F"/>
            </a:solidFill>
            <a:prstDash val="solid"/>
            <a:round/>
            <a:headEnd len="med" w="med" type="triangle"/>
            <a:tailEnd len="med" w="med" type="none"/>
          </a:ln>
        </p:spPr>
      </p:cxnSp>
      <p:cxnSp>
        <p:nvCxnSpPr>
          <p:cNvPr id="583" name="Google Shape;583;p24"/>
          <p:cNvCxnSpPr/>
          <p:nvPr/>
        </p:nvCxnSpPr>
        <p:spPr>
          <a:xfrm>
            <a:off x="5620996" y="3186729"/>
            <a:ext cx="162600" cy="172200"/>
          </a:xfrm>
          <a:prstGeom prst="straightConnector1">
            <a:avLst/>
          </a:prstGeom>
          <a:noFill/>
          <a:ln cap="flat" cmpd="sng" w="19050">
            <a:solidFill>
              <a:srgbClr val="6AA84F"/>
            </a:solidFill>
            <a:prstDash val="solid"/>
            <a:round/>
            <a:headEnd len="med" w="med" type="triangle"/>
            <a:tailEnd len="med" w="med" type="none"/>
          </a:ln>
        </p:spPr>
      </p:cxnSp>
      <p:sp>
        <p:nvSpPr>
          <p:cNvPr id="584" name="Google Shape;584;p24"/>
          <p:cNvSpPr txBox="1"/>
          <p:nvPr/>
        </p:nvSpPr>
        <p:spPr>
          <a:xfrm>
            <a:off x="4995351" y="4081538"/>
            <a:ext cx="255300" cy="34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6D77"/>
                </a:solidFill>
                <a:highlight>
                  <a:srgbClr val="A4E4E0"/>
                </a:highlight>
                <a:latin typeface="Mada"/>
                <a:ea typeface="Mada"/>
                <a:cs typeface="Mada"/>
                <a:sym typeface="Mada"/>
              </a:rPr>
              <a:t>E</a:t>
            </a:r>
            <a:endParaRPr b="1">
              <a:solidFill>
                <a:srgbClr val="006D77"/>
              </a:solidFill>
              <a:highlight>
                <a:srgbClr val="A4E4E0"/>
              </a:highlight>
              <a:latin typeface="Mada"/>
              <a:ea typeface="Mada"/>
              <a:cs typeface="Mada"/>
              <a:sym typeface="Mada"/>
            </a:endParaRPr>
          </a:p>
        </p:txBody>
      </p:sp>
      <p:pic>
        <p:nvPicPr>
          <p:cNvPr id="585" name="Google Shape;585;p24"/>
          <p:cNvPicPr preferRelativeResize="0"/>
          <p:nvPr/>
        </p:nvPicPr>
        <p:blipFill>
          <a:blip r:embed="rId15">
            <a:alphaModFix/>
          </a:blip>
          <a:stretch>
            <a:fillRect/>
          </a:stretch>
        </p:blipFill>
        <p:spPr>
          <a:xfrm>
            <a:off x="5179313" y="8144800"/>
            <a:ext cx="792425" cy="533896"/>
          </a:xfrm>
          <a:prstGeom prst="rect">
            <a:avLst/>
          </a:prstGeom>
          <a:noFill/>
          <a:ln>
            <a:noFill/>
          </a:ln>
        </p:spPr>
      </p:pic>
      <p:pic>
        <p:nvPicPr>
          <p:cNvPr id="586" name="Google Shape;586;p24"/>
          <p:cNvPicPr preferRelativeResize="0"/>
          <p:nvPr/>
        </p:nvPicPr>
        <p:blipFill>
          <a:blip r:embed="rId16">
            <a:alphaModFix/>
          </a:blip>
          <a:stretch>
            <a:fillRect/>
          </a:stretch>
        </p:blipFill>
        <p:spPr>
          <a:xfrm>
            <a:off x="6039460" y="8134000"/>
            <a:ext cx="792425" cy="540686"/>
          </a:xfrm>
          <a:prstGeom prst="rect">
            <a:avLst/>
          </a:prstGeom>
          <a:noFill/>
          <a:ln>
            <a:noFill/>
          </a:ln>
        </p:spPr>
      </p:pic>
      <p:pic>
        <p:nvPicPr>
          <p:cNvPr id="587" name="Google Shape;587;p24"/>
          <p:cNvPicPr preferRelativeResize="0"/>
          <p:nvPr/>
        </p:nvPicPr>
        <p:blipFill>
          <a:blip r:embed="rId17">
            <a:alphaModFix/>
          </a:blip>
          <a:stretch>
            <a:fillRect/>
          </a:stretch>
        </p:blipFill>
        <p:spPr>
          <a:xfrm>
            <a:off x="2766926" y="8042000"/>
            <a:ext cx="678200" cy="296645"/>
          </a:xfrm>
          <a:prstGeom prst="rect">
            <a:avLst/>
          </a:prstGeom>
          <a:noFill/>
          <a:ln>
            <a:noFill/>
          </a:ln>
        </p:spPr>
      </p:pic>
      <p:pic>
        <p:nvPicPr>
          <p:cNvPr id="588" name="Google Shape;588;p24"/>
          <p:cNvPicPr preferRelativeResize="0"/>
          <p:nvPr/>
        </p:nvPicPr>
        <p:blipFill>
          <a:blip r:embed="rId18">
            <a:alphaModFix/>
          </a:blip>
          <a:stretch>
            <a:fillRect/>
          </a:stretch>
        </p:blipFill>
        <p:spPr>
          <a:xfrm>
            <a:off x="3446989" y="8017225"/>
            <a:ext cx="1003823" cy="346200"/>
          </a:xfrm>
          <a:prstGeom prst="rect">
            <a:avLst/>
          </a:prstGeom>
          <a:noFill/>
          <a:ln>
            <a:noFill/>
          </a:ln>
        </p:spPr>
      </p:pic>
      <p:pic>
        <p:nvPicPr>
          <p:cNvPr id="589" name="Google Shape;589;p24"/>
          <p:cNvPicPr preferRelativeResize="0"/>
          <p:nvPr/>
        </p:nvPicPr>
        <p:blipFill>
          <a:blip r:embed="rId19">
            <a:alphaModFix/>
          </a:blip>
          <a:stretch>
            <a:fillRect/>
          </a:stretch>
        </p:blipFill>
        <p:spPr>
          <a:xfrm>
            <a:off x="2799051" y="8347608"/>
            <a:ext cx="542505" cy="460307"/>
          </a:xfrm>
          <a:prstGeom prst="rect">
            <a:avLst/>
          </a:prstGeom>
          <a:noFill/>
          <a:ln>
            <a:noFill/>
          </a:ln>
        </p:spPr>
      </p:pic>
      <p:pic>
        <p:nvPicPr>
          <p:cNvPr id="590" name="Google Shape;590;p24"/>
          <p:cNvPicPr preferRelativeResize="0"/>
          <p:nvPr/>
        </p:nvPicPr>
        <p:blipFill>
          <a:blip r:embed="rId20">
            <a:alphaModFix/>
          </a:blip>
          <a:stretch>
            <a:fillRect/>
          </a:stretch>
        </p:blipFill>
        <p:spPr>
          <a:xfrm>
            <a:off x="3447001" y="8393189"/>
            <a:ext cx="1003800" cy="374544"/>
          </a:xfrm>
          <a:prstGeom prst="rect">
            <a:avLst/>
          </a:prstGeom>
          <a:noFill/>
          <a:ln>
            <a:noFill/>
          </a:ln>
        </p:spPr>
      </p:pic>
      <p:sp>
        <p:nvSpPr>
          <p:cNvPr id="591" name="Google Shape;591;p24"/>
          <p:cNvSpPr txBox="1"/>
          <p:nvPr/>
        </p:nvSpPr>
        <p:spPr>
          <a:xfrm>
            <a:off x="2560850" y="8758313"/>
            <a:ext cx="2141400" cy="59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latin typeface="Mada"/>
                <a:ea typeface="Mada"/>
                <a:cs typeface="Mada"/>
                <a:sym typeface="Mada"/>
              </a:rPr>
              <a:t>ureteroscopy:</a:t>
            </a:r>
            <a:endParaRPr b="1" sz="1200">
              <a:latin typeface="Mada"/>
              <a:ea typeface="Mada"/>
              <a:cs typeface="Mada"/>
              <a:sym typeface="Mada"/>
            </a:endParaRPr>
          </a:p>
          <a:p>
            <a:pPr indent="0" lvl="0" marL="0" rtl="0" algn="ctr">
              <a:spcBef>
                <a:spcPts val="0"/>
              </a:spcBef>
              <a:spcAft>
                <a:spcPts val="0"/>
              </a:spcAft>
              <a:buNone/>
            </a:pPr>
            <a:r>
              <a:rPr lang="en-GB" sz="900">
                <a:solidFill>
                  <a:srgbClr val="6AA84F"/>
                </a:solidFill>
              </a:rPr>
              <a:t>flexibile (on left) Rigid (the right)</a:t>
            </a:r>
            <a:endParaRPr sz="900">
              <a:solidFill>
                <a:srgbClr val="6AA84F"/>
              </a:solidFill>
            </a:endParaRPr>
          </a:p>
          <a:p>
            <a:pPr indent="0" lvl="0" marL="0" rtl="0" algn="ctr">
              <a:spcBef>
                <a:spcPts val="0"/>
              </a:spcBef>
              <a:spcAft>
                <a:spcPts val="0"/>
              </a:spcAft>
              <a:buNone/>
            </a:pPr>
            <a:r>
              <a:rPr lang="en-GB" sz="900">
                <a:solidFill>
                  <a:srgbClr val="6AA84F"/>
                </a:solidFill>
              </a:rPr>
              <a:t>For hard stones, failure of shock wave</a:t>
            </a:r>
            <a:endParaRPr sz="900">
              <a:solidFill>
                <a:srgbClr val="6AA84F"/>
              </a:solidFill>
            </a:endParaRPr>
          </a:p>
        </p:txBody>
      </p:sp>
      <p:sp>
        <p:nvSpPr>
          <p:cNvPr id="592" name="Google Shape;592;p24"/>
          <p:cNvSpPr/>
          <p:nvPr/>
        </p:nvSpPr>
        <p:spPr>
          <a:xfrm>
            <a:off x="353276" y="7980050"/>
            <a:ext cx="1896600" cy="863400"/>
          </a:xfrm>
          <a:prstGeom prst="rect">
            <a:avLst/>
          </a:prstGeom>
          <a:noFill/>
          <a:ln cap="flat" cmpd="sng" w="3810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4"/>
          <p:cNvSpPr txBox="1"/>
          <p:nvPr/>
        </p:nvSpPr>
        <p:spPr>
          <a:xfrm>
            <a:off x="129801" y="8826018"/>
            <a:ext cx="2583600" cy="43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latin typeface="Mada"/>
                <a:ea typeface="Mada"/>
                <a:cs typeface="Mada"/>
                <a:sym typeface="Mada"/>
              </a:rPr>
              <a:t>Laser ureteroscopy:</a:t>
            </a:r>
            <a:endParaRPr sz="1200">
              <a:solidFill>
                <a:srgbClr val="6AA84F"/>
              </a:solidFill>
              <a:latin typeface="Mada"/>
              <a:ea typeface="Mada"/>
              <a:cs typeface="Mada"/>
              <a:sym typeface="Mada"/>
            </a:endParaRPr>
          </a:p>
        </p:txBody>
      </p:sp>
      <p:pic>
        <p:nvPicPr>
          <p:cNvPr id="594" name="Google Shape;594;p24"/>
          <p:cNvPicPr preferRelativeResize="0"/>
          <p:nvPr/>
        </p:nvPicPr>
        <p:blipFill rotWithShape="1">
          <a:blip r:embed="rId21">
            <a:alphaModFix/>
          </a:blip>
          <a:srcRect b="19069" l="29023" r="19726" t="11711"/>
          <a:stretch/>
        </p:blipFill>
        <p:spPr>
          <a:xfrm>
            <a:off x="936016" y="8086362"/>
            <a:ext cx="731134" cy="650775"/>
          </a:xfrm>
          <a:prstGeom prst="rect">
            <a:avLst/>
          </a:prstGeom>
          <a:noFill/>
          <a:ln>
            <a:noFill/>
          </a:ln>
        </p:spPr>
      </p:pic>
      <p:sp>
        <p:nvSpPr>
          <p:cNvPr id="595" name="Google Shape;595;p24"/>
          <p:cNvSpPr/>
          <p:nvPr/>
        </p:nvSpPr>
        <p:spPr>
          <a:xfrm>
            <a:off x="333601" y="9352975"/>
            <a:ext cx="1896600" cy="863400"/>
          </a:xfrm>
          <a:prstGeom prst="rect">
            <a:avLst/>
          </a:prstGeom>
          <a:noFill/>
          <a:ln cap="flat" cmpd="sng" w="28575">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4"/>
          <p:cNvSpPr txBox="1"/>
          <p:nvPr/>
        </p:nvSpPr>
        <p:spPr>
          <a:xfrm>
            <a:off x="2676660" y="10171172"/>
            <a:ext cx="2141400" cy="69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latin typeface="Mada"/>
                <a:ea typeface="Mada"/>
                <a:cs typeface="Mada"/>
                <a:sym typeface="Mada"/>
              </a:rPr>
              <a:t>Anatrophic nephrolithotomy</a:t>
            </a:r>
            <a:endParaRPr b="1" sz="1200">
              <a:latin typeface="Mada"/>
              <a:ea typeface="Mada"/>
              <a:cs typeface="Mada"/>
              <a:sym typeface="Mada"/>
            </a:endParaRPr>
          </a:p>
          <a:p>
            <a:pPr indent="0" lvl="0" marL="0" rtl="0" algn="ctr">
              <a:spcBef>
                <a:spcPts val="0"/>
              </a:spcBef>
              <a:spcAft>
                <a:spcPts val="0"/>
              </a:spcAft>
              <a:buNone/>
            </a:pPr>
            <a:r>
              <a:rPr b="1" lang="en-GB" sz="1300">
                <a:latin typeface="Mada"/>
                <a:ea typeface="Mada"/>
                <a:cs typeface="Mada"/>
                <a:sym typeface="Mada"/>
              </a:rPr>
              <a:t> </a:t>
            </a:r>
            <a:r>
              <a:rPr lang="en-GB" sz="900">
                <a:solidFill>
                  <a:srgbClr val="6AA84F"/>
                </a:solidFill>
                <a:latin typeface="Mada"/>
                <a:ea typeface="Mada"/>
                <a:cs typeface="Mada"/>
                <a:sym typeface="Mada"/>
              </a:rPr>
              <a:t>Used rarely in very severe cases</a:t>
            </a:r>
            <a:endParaRPr sz="900">
              <a:solidFill>
                <a:srgbClr val="6AA84F"/>
              </a:solidFill>
              <a:latin typeface="Mada"/>
              <a:ea typeface="Mada"/>
              <a:cs typeface="Mada"/>
              <a:sym typeface="Mada"/>
            </a:endParaRPr>
          </a:p>
        </p:txBody>
      </p:sp>
      <p:sp>
        <p:nvSpPr>
          <p:cNvPr id="597" name="Google Shape;597;p24"/>
          <p:cNvSpPr txBox="1"/>
          <p:nvPr/>
        </p:nvSpPr>
        <p:spPr>
          <a:xfrm>
            <a:off x="155225" y="3593099"/>
            <a:ext cx="2764500" cy="168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1C4588"/>
              </a:solidFill>
              <a:latin typeface="Lora"/>
              <a:ea typeface="Lora"/>
              <a:cs typeface="Lora"/>
              <a:sym typeface="Lora"/>
            </a:endParaRPr>
          </a:p>
          <a:p>
            <a:pPr indent="-184150" lvl="0" marL="360000" rtl="0" algn="l">
              <a:spcBef>
                <a:spcPts val="0"/>
              </a:spcBef>
              <a:spcAft>
                <a:spcPts val="0"/>
              </a:spcAft>
              <a:buSzPts val="1400"/>
              <a:buFont typeface="Lora"/>
              <a:buChar char="●"/>
            </a:pPr>
            <a:r>
              <a:rPr b="1" lang="en-GB">
                <a:solidFill>
                  <a:srgbClr val="1C4588"/>
                </a:solidFill>
                <a:latin typeface="Mada"/>
                <a:ea typeface="Mada"/>
                <a:cs typeface="Mada"/>
                <a:sym typeface="Mada"/>
              </a:rPr>
              <a:t>Other:</a:t>
            </a:r>
            <a:r>
              <a:rPr lang="en-GB" sz="1300">
                <a:solidFill>
                  <a:srgbClr val="1C4588"/>
                </a:solidFill>
                <a:latin typeface="Mada"/>
                <a:ea typeface="Mada"/>
                <a:cs typeface="Mada"/>
                <a:sym typeface="Mada"/>
              </a:rPr>
              <a:t> hematological and biochemical tests are used to exclude metabolic causes and to assess renal function</a:t>
            </a:r>
            <a:endParaRPr sz="1200">
              <a:solidFill>
                <a:srgbClr val="6AA84F"/>
              </a:solidFill>
              <a:latin typeface="Mada"/>
              <a:ea typeface="Mada"/>
              <a:cs typeface="Mada"/>
              <a:sym typeface="Mada"/>
            </a:endParaRPr>
          </a:p>
        </p:txBody>
      </p:sp>
      <p:sp>
        <p:nvSpPr>
          <p:cNvPr id="598" name="Google Shape;598;p24"/>
          <p:cNvSpPr txBox="1"/>
          <p:nvPr/>
        </p:nvSpPr>
        <p:spPr>
          <a:xfrm>
            <a:off x="189225" y="6980400"/>
            <a:ext cx="7279200" cy="988500"/>
          </a:xfrm>
          <a:prstGeom prst="rect">
            <a:avLst/>
          </a:prstGeom>
          <a:noFill/>
          <a:ln>
            <a:noFill/>
          </a:ln>
        </p:spPr>
        <p:txBody>
          <a:bodyPr anchorCtr="0" anchor="t" bIns="91425" lIns="91425" spcFirstLastPara="1" rIns="91425" wrap="square" tIns="91425">
            <a:noAutofit/>
          </a:bodyPr>
          <a:lstStyle/>
          <a:p>
            <a:pPr indent="-171450" lvl="0" marL="3600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A stone less than 0.5 cm in diameter may pass spontaneously. Immediate treatment should be considered in case of acute pain, renal obstruction, or sepsis. Extracorporeal shock-wave lithotripsy (ESWL) sends shock waves to break up stones. If breaking the stone isn’t sufficient then percutaneous nephrolithotomy (PCNL). PCNL involves puncturing the kidney, inserting a sheath and removing it under nephroscope.</a:t>
            </a:r>
            <a:endParaRPr sz="1200">
              <a:solidFill>
                <a:srgbClr val="1C4588"/>
              </a:solidFill>
              <a:latin typeface="Mada"/>
              <a:ea typeface="Mada"/>
              <a:cs typeface="Mada"/>
              <a:sym typeface="Mada"/>
            </a:endParaRPr>
          </a:p>
        </p:txBody>
      </p:sp>
      <p:sp>
        <p:nvSpPr>
          <p:cNvPr id="599" name="Google Shape;599;p24"/>
          <p:cNvSpPr txBox="1"/>
          <p:nvPr/>
        </p:nvSpPr>
        <p:spPr>
          <a:xfrm>
            <a:off x="4806700" y="5011738"/>
            <a:ext cx="2358900" cy="39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rgbClr val="6AA84F"/>
                </a:solidFill>
                <a:latin typeface="Lora"/>
                <a:ea typeface="Lora"/>
                <a:cs typeface="Lora"/>
                <a:sym typeface="Lora"/>
              </a:rPr>
              <a:t>Picture E: </a:t>
            </a:r>
            <a:r>
              <a:rPr lang="en-GB" sz="800">
                <a:solidFill>
                  <a:srgbClr val="6AA84F"/>
                </a:solidFill>
                <a:latin typeface="Lora"/>
                <a:ea typeface="Lora"/>
                <a:cs typeface="Lora"/>
                <a:sym typeface="Lora"/>
              </a:rPr>
              <a:t>nowadays </a:t>
            </a:r>
            <a:r>
              <a:rPr lang="en-GB" sz="800">
                <a:solidFill>
                  <a:srgbClr val="6AA84F"/>
                </a:solidFill>
                <a:latin typeface="Lora"/>
                <a:ea typeface="Lora"/>
                <a:cs typeface="Lora"/>
                <a:sym typeface="Lora"/>
              </a:rPr>
              <a:t>we use CT with IV contrast instead </a:t>
            </a:r>
            <a:r>
              <a:rPr lang="en-GB" sz="800">
                <a:solidFill>
                  <a:srgbClr val="6AA84F"/>
                </a:solidFill>
                <a:latin typeface="Lora"/>
                <a:ea typeface="Lora"/>
                <a:cs typeface="Lora"/>
                <a:sym typeface="Lora"/>
              </a:rPr>
              <a:t>of using IVU Even uric acid can be shown.</a:t>
            </a:r>
            <a:endParaRPr sz="800">
              <a:solidFill>
                <a:srgbClr val="6AA84F"/>
              </a:solidFill>
              <a:latin typeface="Lora"/>
              <a:ea typeface="Lora"/>
              <a:cs typeface="Lora"/>
              <a:sym typeface="Lora"/>
            </a:endParaRPr>
          </a:p>
        </p:txBody>
      </p:sp>
      <p:sp>
        <p:nvSpPr>
          <p:cNvPr id="600" name="Google Shape;600;p24"/>
          <p:cNvSpPr txBox="1"/>
          <p:nvPr/>
        </p:nvSpPr>
        <p:spPr>
          <a:xfrm>
            <a:off x="-83350" y="10835475"/>
            <a:ext cx="7786200" cy="1468500"/>
          </a:xfrm>
          <a:prstGeom prst="rect">
            <a:avLst/>
          </a:prstGeom>
          <a:noFill/>
          <a:ln>
            <a:noFill/>
          </a:ln>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Discuss renal stones and renal colic: pathogenesis, epidemiology, how to evaluate and the treatment options. Recognize presentation and symptoms.</a:t>
            </a:r>
            <a:endParaRPr sz="2000">
              <a:solidFill>
                <a:srgbClr val="E29578"/>
              </a:solidFill>
              <a:latin typeface="Mada"/>
              <a:ea typeface="Mada"/>
              <a:cs typeface="Mada"/>
              <a:sym typeface="Mad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pic>
        <p:nvPicPr>
          <p:cNvPr id="605" name="Google Shape;605;p25"/>
          <p:cNvPicPr preferRelativeResize="0"/>
          <p:nvPr/>
        </p:nvPicPr>
        <p:blipFill rotWithShape="1">
          <a:blip r:embed="rId3">
            <a:alphaModFix/>
          </a:blip>
          <a:srcRect b="11221" l="6268" r="56017" t="0"/>
          <a:stretch/>
        </p:blipFill>
        <p:spPr>
          <a:xfrm>
            <a:off x="5605972" y="2498100"/>
            <a:ext cx="1144416" cy="1634875"/>
          </a:xfrm>
          <a:prstGeom prst="rect">
            <a:avLst/>
          </a:prstGeom>
          <a:noFill/>
          <a:ln>
            <a:noFill/>
          </a:ln>
        </p:spPr>
      </p:pic>
      <p:sp>
        <p:nvSpPr>
          <p:cNvPr id="606" name="Google Shape;606;p25"/>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5"/>
          <p:cNvSpPr txBox="1"/>
          <p:nvPr/>
        </p:nvSpPr>
        <p:spPr>
          <a:xfrm>
            <a:off x="2311713" y="473025"/>
            <a:ext cx="2966100" cy="36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Voiding dysfunction</a:t>
            </a:r>
            <a:endParaRPr b="1" sz="2200">
              <a:solidFill>
                <a:srgbClr val="006D77"/>
              </a:solidFill>
              <a:latin typeface="Lora"/>
              <a:ea typeface="Lora"/>
              <a:cs typeface="Lora"/>
              <a:sym typeface="Lora"/>
            </a:endParaRPr>
          </a:p>
        </p:txBody>
      </p:sp>
      <p:cxnSp>
        <p:nvCxnSpPr>
          <p:cNvPr id="608" name="Google Shape;608;p25"/>
          <p:cNvCxnSpPr/>
          <p:nvPr/>
        </p:nvCxnSpPr>
        <p:spPr>
          <a:xfrm>
            <a:off x="2708288" y="840825"/>
            <a:ext cx="2202900" cy="9900"/>
          </a:xfrm>
          <a:prstGeom prst="straightConnector1">
            <a:avLst/>
          </a:prstGeom>
          <a:noFill/>
          <a:ln cap="flat" cmpd="sng" w="19050">
            <a:solidFill>
              <a:srgbClr val="83C5BE"/>
            </a:solidFill>
            <a:prstDash val="solid"/>
            <a:round/>
            <a:headEnd len="med" w="med" type="oval"/>
            <a:tailEnd len="med" w="med" type="oval"/>
          </a:ln>
        </p:spPr>
      </p:cxnSp>
      <p:sp>
        <p:nvSpPr>
          <p:cNvPr id="609" name="Google Shape;609;p25"/>
          <p:cNvSpPr txBox="1"/>
          <p:nvPr/>
        </p:nvSpPr>
        <p:spPr>
          <a:xfrm>
            <a:off x="236750" y="1251763"/>
            <a:ext cx="7116000" cy="1347300"/>
          </a:xfrm>
          <a:prstGeom prst="rect">
            <a:avLst/>
          </a:prstGeom>
          <a:noFill/>
          <a:ln>
            <a:noFill/>
          </a:ln>
        </p:spPr>
        <p:txBody>
          <a:bodyPr anchorCtr="0" anchor="t" bIns="91425" lIns="91425" spcFirstLastPara="1" rIns="91425" wrap="square" tIns="91425">
            <a:noAutofit/>
          </a:bodyPr>
          <a:lstStyle/>
          <a:p>
            <a:pPr indent="-171450" lvl="0" marL="269999" rtl="0" algn="l">
              <a:lnSpc>
                <a:spcPct val="125000"/>
              </a:lnSpc>
              <a:spcBef>
                <a:spcPts val="0"/>
              </a:spcBef>
              <a:spcAft>
                <a:spcPts val="0"/>
              </a:spcAft>
              <a:buClr>
                <a:schemeClr val="dk1"/>
              </a:buClr>
              <a:buSzPts val="1200"/>
              <a:buFont typeface="Mada"/>
              <a:buChar char="●"/>
            </a:pPr>
            <a:r>
              <a:rPr lang="en-GB" sz="1200">
                <a:solidFill>
                  <a:srgbClr val="6AA84F"/>
                </a:solidFill>
                <a:latin typeface="Mada"/>
                <a:ea typeface="Mada"/>
                <a:cs typeface="Mada"/>
                <a:sym typeface="Mada"/>
              </a:rPr>
              <a:t>What controls renal continence in males is: the sphincter (mainly) and the neck of the bladder (partially)</a:t>
            </a:r>
            <a:endParaRPr sz="1200">
              <a:latin typeface="Mada"/>
              <a:ea typeface="Mada"/>
              <a:cs typeface="Mada"/>
              <a:sym typeface="Mada"/>
            </a:endParaRPr>
          </a:p>
          <a:p>
            <a:pPr indent="-171450" lvl="0" marL="269999" rtl="0" algn="l">
              <a:lnSpc>
                <a:spcPct val="125000"/>
              </a:lnSpc>
              <a:spcBef>
                <a:spcPts val="0"/>
              </a:spcBef>
              <a:spcAft>
                <a:spcPts val="0"/>
              </a:spcAft>
              <a:buClr>
                <a:schemeClr val="dk1"/>
              </a:buClr>
              <a:buSzPts val="1200"/>
              <a:buFont typeface="Mada"/>
              <a:buChar char="●"/>
            </a:pPr>
            <a:r>
              <a:rPr lang="en-GB" sz="1200">
                <a:solidFill>
                  <a:srgbClr val="6AA84F"/>
                </a:solidFill>
                <a:latin typeface="Mada"/>
                <a:ea typeface="Mada"/>
                <a:cs typeface="Mada"/>
                <a:sym typeface="Mada"/>
              </a:rPr>
              <a:t>In females:  the sphincter main</a:t>
            </a:r>
            <a:r>
              <a:rPr lang="en-GB" sz="1200">
                <a:solidFill>
                  <a:srgbClr val="6AA84F"/>
                </a:solidFill>
                <a:latin typeface="Mada"/>
                <a:ea typeface="Mada"/>
                <a:cs typeface="Mada"/>
                <a:sym typeface="Mada"/>
              </a:rPr>
              <a:t>ly</a:t>
            </a:r>
            <a:endParaRPr sz="1200">
              <a:solidFill>
                <a:srgbClr val="999999"/>
              </a:solidFill>
              <a:latin typeface="Mada"/>
              <a:ea typeface="Mada"/>
              <a:cs typeface="Mada"/>
              <a:sym typeface="Mada"/>
            </a:endParaRPr>
          </a:p>
          <a:p>
            <a:pPr indent="-171450" lvl="0" marL="269999" rtl="0" algn="l">
              <a:lnSpc>
                <a:spcPct val="125000"/>
              </a:lnSpc>
              <a:spcBef>
                <a:spcPts val="0"/>
              </a:spcBef>
              <a:spcAft>
                <a:spcPts val="0"/>
              </a:spcAft>
              <a:buClr>
                <a:schemeClr val="dk1"/>
              </a:buClr>
              <a:buSzPts val="1200"/>
              <a:buFont typeface="Mada"/>
              <a:buChar char="●"/>
            </a:pPr>
            <a:r>
              <a:rPr lang="en-GB" sz="1200">
                <a:solidFill>
                  <a:srgbClr val="999999"/>
                </a:solidFill>
                <a:latin typeface="Mada"/>
                <a:ea typeface="Mada"/>
                <a:cs typeface="Mada"/>
                <a:sym typeface="Mada"/>
              </a:rPr>
              <a:t>The lower urinary tract is innervated by 3 sets of peripheral nerves involving the parasympathetic, sympathetic, and somatic nervous systems:</a:t>
            </a:r>
            <a:endParaRPr sz="1200">
              <a:solidFill>
                <a:srgbClr val="999999"/>
              </a:solidFill>
              <a:latin typeface="Mada"/>
              <a:ea typeface="Mada"/>
              <a:cs typeface="Mada"/>
              <a:sym typeface="Mada"/>
            </a:endParaRPr>
          </a:p>
        </p:txBody>
      </p:sp>
      <p:pic>
        <p:nvPicPr>
          <p:cNvPr id="610" name="Google Shape;610;p25"/>
          <p:cNvPicPr preferRelativeResize="0"/>
          <p:nvPr/>
        </p:nvPicPr>
        <p:blipFill rotWithShape="1">
          <a:blip r:embed="rId4">
            <a:alphaModFix/>
          </a:blip>
          <a:srcRect b="0" l="42470" r="8219" t="0"/>
          <a:stretch/>
        </p:blipFill>
        <p:spPr>
          <a:xfrm>
            <a:off x="3575438" y="2271825"/>
            <a:ext cx="1923901" cy="1904974"/>
          </a:xfrm>
          <a:prstGeom prst="rect">
            <a:avLst/>
          </a:prstGeom>
          <a:noFill/>
          <a:ln>
            <a:noFill/>
          </a:ln>
        </p:spPr>
      </p:pic>
      <p:sp>
        <p:nvSpPr>
          <p:cNvPr id="611" name="Google Shape;611;p25"/>
          <p:cNvSpPr/>
          <p:nvPr/>
        </p:nvSpPr>
        <p:spPr>
          <a:xfrm>
            <a:off x="869088" y="2779563"/>
            <a:ext cx="2378100" cy="1211700"/>
          </a:xfrm>
          <a:prstGeom prst="roundRect">
            <a:avLst>
              <a:gd fmla="val 32195" name="adj"/>
            </a:avLst>
          </a:prstGeom>
          <a:noFill/>
          <a:ln cap="flat" cmpd="sng" w="19050">
            <a:solidFill>
              <a:srgbClr val="A4E4E0"/>
            </a:solidFill>
            <a:prstDash val="dash"/>
            <a:round/>
            <a:headEnd len="sm" w="sm" type="none"/>
            <a:tailEnd len="sm" w="sm" type="none"/>
          </a:ln>
        </p:spPr>
        <p:txBody>
          <a:bodyPr anchorCtr="0" anchor="ctr" bIns="91425" lIns="91425" spcFirstLastPara="1" rIns="91425" wrap="square" tIns="91425">
            <a:noAutofit/>
          </a:bodyPr>
          <a:lstStyle/>
          <a:p>
            <a:pPr indent="-158750" lvl="0" marL="179999"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excite the bladder, and relax the urethra</a:t>
            </a:r>
            <a:endParaRPr sz="1000">
              <a:solidFill>
                <a:srgbClr val="999999"/>
              </a:solidFill>
              <a:latin typeface="Mada"/>
              <a:ea typeface="Mada"/>
              <a:cs typeface="Mada"/>
              <a:sym typeface="Mada"/>
            </a:endParaRPr>
          </a:p>
          <a:p>
            <a:pPr indent="-158750" lvl="0" marL="179999"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Motor (contraction) to the detrusor muscle </a:t>
            </a:r>
            <a:r>
              <a:rPr lang="en-GB" sz="1000">
                <a:solidFill>
                  <a:srgbClr val="6AA84F"/>
                </a:solidFill>
                <a:latin typeface="Mada"/>
                <a:ea typeface="Mada"/>
                <a:cs typeface="Mada"/>
                <a:sym typeface="Mada"/>
              </a:rPr>
              <a:t>(M3 receptor)</a:t>
            </a:r>
            <a:endParaRPr sz="1000">
              <a:solidFill>
                <a:srgbClr val="6AA84F"/>
              </a:solidFill>
              <a:latin typeface="Mada"/>
              <a:ea typeface="Mada"/>
              <a:cs typeface="Mada"/>
              <a:sym typeface="Mada"/>
            </a:endParaRPr>
          </a:p>
          <a:p>
            <a:pPr indent="-158750" lvl="0" marL="179999"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Inhibitory (relaxation) to the internal urethral sphincter.</a:t>
            </a:r>
            <a:endParaRPr sz="1000">
              <a:solidFill>
                <a:srgbClr val="999999"/>
              </a:solidFill>
              <a:latin typeface="Mada"/>
              <a:ea typeface="Mada"/>
              <a:cs typeface="Mada"/>
              <a:sym typeface="Mada"/>
            </a:endParaRPr>
          </a:p>
        </p:txBody>
      </p:sp>
      <p:sp>
        <p:nvSpPr>
          <p:cNvPr id="612" name="Google Shape;612;p25"/>
          <p:cNvSpPr txBox="1"/>
          <p:nvPr/>
        </p:nvSpPr>
        <p:spPr>
          <a:xfrm>
            <a:off x="885520" y="2457356"/>
            <a:ext cx="25833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006D77"/>
                </a:solidFill>
                <a:latin typeface="Lora"/>
                <a:ea typeface="Lora"/>
                <a:cs typeface="Lora"/>
                <a:sym typeface="Lora"/>
              </a:rPr>
              <a:t>Pelvic parasympathetic nerves</a:t>
            </a:r>
            <a:endParaRPr b="1" sz="1200">
              <a:solidFill>
                <a:srgbClr val="006D77"/>
              </a:solidFill>
              <a:latin typeface="Lora"/>
              <a:ea typeface="Lora"/>
              <a:cs typeface="Lora"/>
              <a:sym typeface="Lora"/>
            </a:endParaRPr>
          </a:p>
        </p:txBody>
      </p:sp>
      <p:sp>
        <p:nvSpPr>
          <p:cNvPr id="613" name="Google Shape;613;p25"/>
          <p:cNvSpPr/>
          <p:nvPr/>
        </p:nvSpPr>
        <p:spPr>
          <a:xfrm>
            <a:off x="3228113" y="2790575"/>
            <a:ext cx="497702" cy="704115"/>
          </a:xfrm>
          <a:custGeom>
            <a:rect b="b" l="l" r="r" t="t"/>
            <a:pathLst>
              <a:path extrusionOk="0" h="25908" w="16002">
                <a:moveTo>
                  <a:pt x="16002" y="0"/>
                </a:moveTo>
                <a:cubicBezTo>
                  <a:pt x="12749" y="813"/>
                  <a:pt x="9246" y="2983"/>
                  <a:pt x="8001" y="6096"/>
                </a:cubicBezTo>
                <a:cubicBezTo>
                  <a:pt x="6491" y="9871"/>
                  <a:pt x="9179" y="14301"/>
                  <a:pt x="8382" y="18288"/>
                </a:cubicBezTo>
                <a:cubicBezTo>
                  <a:pt x="7641" y="21991"/>
                  <a:pt x="3776" y="25908"/>
                  <a:pt x="0" y="25908"/>
                </a:cubicBezTo>
              </a:path>
            </a:pathLst>
          </a:custGeom>
          <a:noFill/>
          <a:ln cap="flat" cmpd="sng" w="19050">
            <a:solidFill>
              <a:srgbClr val="A4E4E0"/>
            </a:solidFill>
            <a:prstDash val="solid"/>
            <a:round/>
            <a:headEnd len="med" w="med" type="diamond"/>
            <a:tailEnd len="med" w="med" type="none"/>
          </a:ln>
        </p:spPr>
      </p:sp>
      <p:sp>
        <p:nvSpPr>
          <p:cNvPr id="614" name="Google Shape;614;p25"/>
          <p:cNvSpPr/>
          <p:nvPr/>
        </p:nvSpPr>
        <p:spPr>
          <a:xfrm>
            <a:off x="1450787" y="4501575"/>
            <a:ext cx="1555800" cy="465900"/>
          </a:xfrm>
          <a:prstGeom prst="roundRect">
            <a:avLst>
              <a:gd fmla="val 32195" name="adj"/>
            </a:avLst>
          </a:prstGeom>
          <a:noFill/>
          <a:ln cap="flat" cmpd="sng" w="19050">
            <a:solidFill>
              <a:srgbClr val="A4E4E0"/>
            </a:solidFill>
            <a:prstDash val="dash"/>
            <a:round/>
            <a:headEnd len="sm" w="sm" type="none"/>
            <a:tailEnd len="sm" w="sm" type="none"/>
          </a:ln>
        </p:spPr>
        <p:txBody>
          <a:bodyPr anchorCtr="0" anchor="ctr" bIns="91425" lIns="91425" spcFirstLastPara="1" rIns="91425" wrap="square" tIns="91425">
            <a:noAutofit/>
          </a:bodyPr>
          <a:lstStyle/>
          <a:p>
            <a:pPr indent="-158750" lvl="0" marL="179999"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excite the external urethral sphincter.</a:t>
            </a:r>
            <a:endParaRPr sz="1000">
              <a:solidFill>
                <a:srgbClr val="6AA84F"/>
              </a:solidFill>
              <a:latin typeface="Mada"/>
              <a:ea typeface="Mada"/>
              <a:cs typeface="Mada"/>
              <a:sym typeface="Mada"/>
            </a:endParaRPr>
          </a:p>
        </p:txBody>
      </p:sp>
      <p:sp>
        <p:nvSpPr>
          <p:cNvPr id="615" name="Google Shape;615;p25"/>
          <p:cNvSpPr txBox="1"/>
          <p:nvPr/>
        </p:nvSpPr>
        <p:spPr>
          <a:xfrm>
            <a:off x="1520988" y="4179375"/>
            <a:ext cx="1415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006D77"/>
                </a:solidFill>
                <a:latin typeface="Lora"/>
                <a:ea typeface="Lora"/>
                <a:cs typeface="Lora"/>
                <a:sym typeface="Lora"/>
              </a:rPr>
              <a:t>Pudendal</a:t>
            </a:r>
            <a:r>
              <a:rPr b="1" lang="en-GB" sz="1200">
                <a:solidFill>
                  <a:srgbClr val="006D77"/>
                </a:solidFill>
                <a:latin typeface="Lora"/>
                <a:ea typeface="Lora"/>
                <a:cs typeface="Lora"/>
                <a:sym typeface="Lora"/>
              </a:rPr>
              <a:t> nerve</a:t>
            </a:r>
            <a:endParaRPr b="1" sz="1200">
              <a:solidFill>
                <a:srgbClr val="006D77"/>
              </a:solidFill>
              <a:latin typeface="Lora"/>
              <a:ea typeface="Lora"/>
              <a:cs typeface="Lora"/>
              <a:sym typeface="Lora"/>
            </a:endParaRPr>
          </a:p>
        </p:txBody>
      </p:sp>
      <p:sp>
        <p:nvSpPr>
          <p:cNvPr id="616" name="Google Shape;616;p25"/>
          <p:cNvSpPr/>
          <p:nvPr/>
        </p:nvSpPr>
        <p:spPr>
          <a:xfrm>
            <a:off x="3499937" y="3627450"/>
            <a:ext cx="218100" cy="337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5"/>
          <p:cNvSpPr/>
          <p:nvPr/>
        </p:nvSpPr>
        <p:spPr>
          <a:xfrm>
            <a:off x="3555288" y="4503313"/>
            <a:ext cx="2472600" cy="1211700"/>
          </a:xfrm>
          <a:prstGeom prst="roundRect">
            <a:avLst>
              <a:gd fmla="val 32195" name="adj"/>
            </a:avLst>
          </a:prstGeom>
          <a:noFill/>
          <a:ln cap="flat" cmpd="sng" w="19050">
            <a:solidFill>
              <a:srgbClr val="A4E4E0"/>
            </a:solidFill>
            <a:prstDash val="dash"/>
            <a:round/>
            <a:headEnd len="sm" w="sm" type="none"/>
            <a:tailEnd len="sm" w="sm" type="none"/>
          </a:ln>
        </p:spPr>
        <p:txBody>
          <a:bodyPr anchorCtr="0" anchor="ctr" bIns="91425" lIns="91425" spcFirstLastPara="1" rIns="91425" wrap="square" tIns="91425">
            <a:noAutofit/>
          </a:bodyPr>
          <a:lstStyle/>
          <a:p>
            <a:pPr indent="-158750" lvl="0" marL="179999"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inhibit the bladder body and excite the bladder base and urethra.</a:t>
            </a:r>
            <a:endParaRPr sz="1000">
              <a:solidFill>
                <a:srgbClr val="999999"/>
              </a:solidFill>
              <a:latin typeface="Mada"/>
              <a:ea typeface="Mada"/>
              <a:cs typeface="Mada"/>
              <a:sym typeface="Mada"/>
            </a:endParaRPr>
          </a:p>
          <a:p>
            <a:pPr indent="-158750" lvl="0" marL="179999"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Inhibitory (relaxation) to the detrusor muscle </a:t>
            </a:r>
            <a:r>
              <a:rPr lang="en-GB" sz="1000">
                <a:solidFill>
                  <a:srgbClr val="6AA84F"/>
                </a:solidFill>
                <a:latin typeface="Mada"/>
                <a:ea typeface="Mada"/>
                <a:cs typeface="Mada"/>
                <a:sym typeface="Mada"/>
              </a:rPr>
              <a:t>(β3 receptor)</a:t>
            </a:r>
            <a:endParaRPr sz="1000">
              <a:solidFill>
                <a:srgbClr val="6AA84F"/>
              </a:solidFill>
              <a:latin typeface="Mada"/>
              <a:ea typeface="Mada"/>
              <a:cs typeface="Mada"/>
              <a:sym typeface="Mada"/>
            </a:endParaRPr>
          </a:p>
          <a:p>
            <a:pPr indent="-158750" lvl="0" marL="179999"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Motor (contraction) to the internal urethral sphincter </a:t>
            </a:r>
            <a:r>
              <a:rPr lang="en-GB" sz="1000">
                <a:solidFill>
                  <a:srgbClr val="6AA84F"/>
                </a:solidFill>
                <a:latin typeface="Mada"/>
                <a:ea typeface="Mada"/>
                <a:cs typeface="Mada"/>
                <a:sym typeface="Mada"/>
              </a:rPr>
              <a:t>(α1 receptor)</a:t>
            </a:r>
            <a:r>
              <a:rPr lang="en-GB" sz="1000">
                <a:solidFill>
                  <a:srgbClr val="999999"/>
                </a:solidFill>
                <a:latin typeface="Mada"/>
                <a:ea typeface="Mada"/>
                <a:cs typeface="Mada"/>
                <a:sym typeface="Mada"/>
              </a:rPr>
              <a:t> </a:t>
            </a:r>
            <a:r>
              <a:rPr lang="en-GB" sz="1000">
                <a:solidFill>
                  <a:srgbClr val="6AA84F"/>
                </a:solidFill>
                <a:latin typeface="Mada"/>
                <a:ea typeface="Mada"/>
                <a:cs typeface="Mada"/>
                <a:sym typeface="Mada"/>
              </a:rPr>
              <a:t>α blocker relax that muscle</a:t>
            </a:r>
            <a:endParaRPr sz="1000">
              <a:solidFill>
                <a:srgbClr val="6AA84F"/>
              </a:solidFill>
              <a:latin typeface="Mada"/>
              <a:ea typeface="Mada"/>
              <a:cs typeface="Mada"/>
              <a:sym typeface="Mada"/>
            </a:endParaRPr>
          </a:p>
        </p:txBody>
      </p:sp>
      <p:sp>
        <p:nvSpPr>
          <p:cNvPr id="618" name="Google Shape;618;p25"/>
          <p:cNvSpPr txBox="1"/>
          <p:nvPr/>
        </p:nvSpPr>
        <p:spPr>
          <a:xfrm>
            <a:off x="3499933" y="4179381"/>
            <a:ext cx="25833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006D77"/>
                </a:solidFill>
                <a:latin typeface="Lora"/>
                <a:ea typeface="Lora"/>
                <a:cs typeface="Lora"/>
                <a:sym typeface="Lora"/>
              </a:rPr>
              <a:t>Hypogastric sympathetic nerve</a:t>
            </a:r>
            <a:endParaRPr b="1" sz="1200">
              <a:solidFill>
                <a:srgbClr val="006D77"/>
              </a:solidFill>
              <a:latin typeface="Lora"/>
              <a:ea typeface="Lora"/>
              <a:cs typeface="Lora"/>
              <a:sym typeface="Lora"/>
            </a:endParaRPr>
          </a:p>
        </p:txBody>
      </p:sp>
      <p:sp>
        <p:nvSpPr>
          <p:cNvPr id="619" name="Google Shape;619;p25"/>
          <p:cNvSpPr/>
          <p:nvPr/>
        </p:nvSpPr>
        <p:spPr>
          <a:xfrm>
            <a:off x="2954512" y="3231100"/>
            <a:ext cx="763467" cy="1307470"/>
          </a:xfrm>
          <a:custGeom>
            <a:rect b="b" l="l" r="r" t="t"/>
            <a:pathLst>
              <a:path extrusionOk="0" h="48768" w="27813">
                <a:moveTo>
                  <a:pt x="27813" y="0"/>
                </a:moveTo>
                <a:cubicBezTo>
                  <a:pt x="24505" y="4962"/>
                  <a:pt x="20982" y="10154"/>
                  <a:pt x="19812" y="16002"/>
                </a:cubicBezTo>
                <a:cubicBezTo>
                  <a:pt x="18410" y="23012"/>
                  <a:pt x="19530" y="31238"/>
                  <a:pt x="15240" y="36957"/>
                </a:cubicBezTo>
                <a:cubicBezTo>
                  <a:pt x="11384" y="42099"/>
                  <a:pt x="5748" y="45894"/>
                  <a:pt x="0" y="48768"/>
                </a:cubicBezTo>
              </a:path>
            </a:pathLst>
          </a:custGeom>
          <a:noFill/>
          <a:ln cap="flat" cmpd="sng" w="19050">
            <a:solidFill>
              <a:srgbClr val="A4E4E0"/>
            </a:solidFill>
            <a:prstDash val="solid"/>
            <a:round/>
            <a:headEnd len="med" w="med" type="diamond"/>
            <a:tailEnd len="med" w="med" type="none"/>
          </a:ln>
        </p:spPr>
      </p:sp>
      <p:sp>
        <p:nvSpPr>
          <p:cNvPr id="620" name="Google Shape;620;p25"/>
          <p:cNvSpPr/>
          <p:nvPr/>
        </p:nvSpPr>
        <p:spPr>
          <a:xfrm>
            <a:off x="3267163" y="3000100"/>
            <a:ext cx="450812" cy="2075729"/>
          </a:xfrm>
          <a:custGeom>
            <a:rect b="b" l="l" r="r" t="t"/>
            <a:pathLst>
              <a:path extrusionOk="0" h="79629" w="13172">
                <a:moveTo>
                  <a:pt x="13172" y="0"/>
                </a:moveTo>
                <a:cubicBezTo>
                  <a:pt x="9570" y="10807"/>
                  <a:pt x="2452" y="20453"/>
                  <a:pt x="218" y="31623"/>
                </a:cubicBezTo>
                <a:cubicBezTo>
                  <a:pt x="-1179" y="38608"/>
                  <a:pt x="5806" y="45593"/>
                  <a:pt x="4409" y="52578"/>
                </a:cubicBezTo>
                <a:cubicBezTo>
                  <a:pt x="3021" y="59518"/>
                  <a:pt x="-408" y="66593"/>
                  <a:pt x="980" y="73533"/>
                </a:cubicBezTo>
                <a:cubicBezTo>
                  <a:pt x="1658" y="76921"/>
                  <a:pt x="6272" y="78084"/>
                  <a:pt x="9362" y="79629"/>
                </a:cubicBezTo>
              </a:path>
            </a:pathLst>
          </a:custGeom>
          <a:noFill/>
          <a:ln cap="flat" cmpd="sng" w="19050">
            <a:solidFill>
              <a:srgbClr val="A4E4E0"/>
            </a:solidFill>
            <a:prstDash val="solid"/>
            <a:round/>
            <a:headEnd len="med" w="med" type="diamond"/>
            <a:tailEnd len="med" w="med" type="none"/>
          </a:ln>
        </p:spPr>
      </p:sp>
      <p:sp>
        <p:nvSpPr>
          <p:cNvPr id="621" name="Google Shape;621;p25"/>
          <p:cNvSpPr txBox="1"/>
          <p:nvPr/>
        </p:nvSpPr>
        <p:spPr>
          <a:xfrm>
            <a:off x="731569" y="5781005"/>
            <a:ext cx="4555800" cy="46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Lower urinary tract symptoms (LUTS)</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sp>
        <p:nvSpPr>
          <p:cNvPr id="622" name="Google Shape;622;p25"/>
          <p:cNvSpPr/>
          <p:nvPr/>
        </p:nvSpPr>
        <p:spPr>
          <a:xfrm>
            <a:off x="274294" y="5754364"/>
            <a:ext cx="467100" cy="4764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5"/>
          <p:cNvSpPr/>
          <p:nvPr/>
        </p:nvSpPr>
        <p:spPr>
          <a:xfrm>
            <a:off x="432562" y="5898392"/>
            <a:ext cx="150600" cy="1884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5"/>
          <p:cNvSpPr txBox="1"/>
          <p:nvPr/>
        </p:nvSpPr>
        <p:spPr>
          <a:xfrm>
            <a:off x="728325" y="7243950"/>
            <a:ext cx="3790800" cy="1211700"/>
          </a:xfrm>
          <a:prstGeom prst="rect">
            <a:avLst/>
          </a:prstGeom>
          <a:noFill/>
          <a:ln>
            <a:noFill/>
          </a:ln>
        </p:spPr>
        <p:txBody>
          <a:bodyPr anchorCtr="0" anchor="t" bIns="91425" lIns="91425" spcFirstLastPara="1" rIns="91425" wrap="square" tIns="91425">
            <a:noAutofit/>
          </a:bodyPr>
          <a:lstStyle/>
          <a:p>
            <a:pPr indent="-311150" lvl="0" marL="540000" rtl="0" algn="l">
              <a:spcBef>
                <a:spcPts val="0"/>
              </a:spcBef>
              <a:spcAft>
                <a:spcPts val="0"/>
              </a:spcAft>
              <a:buClr>
                <a:srgbClr val="000000"/>
              </a:buClr>
              <a:buSzPts val="1300"/>
              <a:buFont typeface="Mada"/>
              <a:buChar char="●"/>
            </a:pPr>
            <a:r>
              <a:rPr lang="en-GB" sz="1300">
                <a:latin typeface="Mada"/>
                <a:ea typeface="Mada"/>
                <a:cs typeface="Mada"/>
                <a:sym typeface="Mada"/>
              </a:rPr>
              <a:t>Dysuria </a:t>
            </a:r>
            <a:endParaRPr sz="1300">
              <a:latin typeface="Mada"/>
              <a:ea typeface="Mada"/>
              <a:cs typeface="Mada"/>
              <a:sym typeface="Mada"/>
            </a:endParaRPr>
          </a:p>
          <a:p>
            <a:pPr indent="-311150" lvl="0" marL="540000" rtl="0" algn="l">
              <a:spcBef>
                <a:spcPts val="0"/>
              </a:spcBef>
              <a:spcAft>
                <a:spcPts val="0"/>
              </a:spcAft>
              <a:buClr>
                <a:srgbClr val="000000"/>
              </a:buClr>
              <a:buSzPts val="1300"/>
              <a:buFont typeface="Mada"/>
              <a:buChar char="●"/>
            </a:pPr>
            <a:r>
              <a:rPr lang="en-GB" sz="1300">
                <a:latin typeface="Mada"/>
                <a:ea typeface="Mada"/>
                <a:cs typeface="Mada"/>
                <a:sym typeface="Mada"/>
              </a:rPr>
              <a:t>Frequency </a:t>
            </a:r>
            <a:endParaRPr sz="1300">
              <a:latin typeface="Mada"/>
              <a:ea typeface="Mada"/>
              <a:cs typeface="Mada"/>
              <a:sym typeface="Mada"/>
            </a:endParaRPr>
          </a:p>
          <a:p>
            <a:pPr indent="-311150" lvl="0" marL="540000" rtl="0" algn="l">
              <a:spcBef>
                <a:spcPts val="0"/>
              </a:spcBef>
              <a:spcAft>
                <a:spcPts val="0"/>
              </a:spcAft>
              <a:buClr>
                <a:srgbClr val="000000"/>
              </a:buClr>
              <a:buSzPts val="1300"/>
              <a:buFont typeface="Mada"/>
              <a:buChar char="●"/>
            </a:pPr>
            <a:r>
              <a:rPr lang="en-GB" sz="1300">
                <a:latin typeface="Mada"/>
                <a:ea typeface="Mada"/>
                <a:cs typeface="Mada"/>
                <a:sym typeface="Mada"/>
              </a:rPr>
              <a:t>Nocturia </a:t>
            </a:r>
            <a:endParaRPr sz="1300">
              <a:latin typeface="Mada"/>
              <a:ea typeface="Mada"/>
              <a:cs typeface="Mada"/>
              <a:sym typeface="Mada"/>
            </a:endParaRPr>
          </a:p>
          <a:p>
            <a:pPr indent="-311150" lvl="0" marL="540000" rtl="0" algn="l">
              <a:spcBef>
                <a:spcPts val="0"/>
              </a:spcBef>
              <a:spcAft>
                <a:spcPts val="0"/>
              </a:spcAft>
              <a:buClr>
                <a:srgbClr val="000000"/>
              </a:buClr>
              <a:buSzPts val="1300"/>
              <a:buFont typeface="Mada"/>
              <a:buChar char="●"/>
            </a:pPr>
            <a:r>
              <a:rPr lang="en-GB" sz="1300">
                <a:latin typeface="Mada"/>
                <a:ea typeface="Mada"/>
                <a:cs typeface="Mada"/>
                <a:sym typeface="Mada"/>
              </a:rPr>
              <a:t>Urgency </a:t>
            </a:r>
            <a:endParaRPr sz="1300">
              <a:latin typeface="Mada"/>
              <a:ea typeface="Mada"/>
              <a:cs typeface="Mada"/>
              <a:sym typeface="Mada"/>
            </a:endParaRPr>
          </a:p>
          <a:p>
            <a:pPr indent="-311150" lvl="0" marL="540000" rtl="0" algn="l">
              <a:spcBef>
                <a:spcPts val="0"/>
              </a:spcBef>
              <a:spcAft>
                <a:spcPts val="0"/>
              </a:spcAft>
              <a:buClr>
                <a:srgbClr val="000000"/>
              </a:buClr>
              <a:buSzPts val="1300"/>
              <a:buFont typeface="Mada"/>
              <a:buChar char="●"/>
            </a:pPr>
            <a:r>
              <a:rPr lang="en-GB" sz="1300">
                <a:latin typeface="Mada"/>
                <a:ea typeface="Mada"/>
                <a:cs typeface="Mada"/>
                <a:sym typeface="Mada"/>
              </a:rPr>
              <a:t>Incontinence: </a:t>
            </a:r>
            <a:endParaRPr baseline="30000" sz="1000">
              <a:solidFill>
                <a:srgbClr val="6AA84F"/>
              </a:solidFill>
              <a:latin typeface="Mada"/>
              <a:ea typeface="Mada"/>
              <a:cs typeface="Mada"/>
              <a:sym typeface="Mada"/>
            </a:endParaRPr>
          </a:p>
          <a:p>
            <a:pPr indent="0" lvl="0" marL="914400" rtl="0" algn="l">
              <a:spcBef>
                <a:spcPts val="0"/>
              </a:spcBef>
              <a:spcAft>
                <a:spcPts val="0"/>
              </a:spcAft>
              <a:buNone/>
            </a:pPr>
            <a:r>
              <a:t/>
            </a:r>
            <a:endParaRPr sz="1200">
              <a:solidFill>
                <a:srgbClr val="1C4588"/>
              </a:solidFill>
              <a:latin typeface="Mada"/>
              <a:ea typeface="Mada"/>
              <a:cs typeface="Mada"/>
              <a:sym typeface="Mada"/>
            </a:endParaRPr>
          </a:p>
        </p:txBody>
      </p:sp>
      <p:sp>
        <p:nvSpPr>
          <p:cNvPr id="625" name="Google Shape;625;p25"/>
          <p:cNvSpPr/>
          <p:nvPr/>
        </p:nvSpPr>
        <p:spPr>
          <a:xfrm>
            <a:off x="1275519" y="6578615"/>
            <a:ext cx="1294200" cy="4857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6" name="Google Shape;626;p25"/>
          <p:cNvGrpSpPr/>
          <p:nvPr/>
        </p:nvGrpSpPr>
        <p:grpSpPr>
          <a:xfrm>
            <a:off x="956919" y="7064156"/>
            <a:ext cx="1931400" cy="179644"/>
            <a:chOff x="1619525" y="1693513"/>
            <a:chExt cx="1931400" cy="184800"/>
          </a:xfrm>
        </p:grpSpPr>
        <p:cxnSp>
          <p:nvCxnSpPr>
            <p:cNvPr id="627" name="Google Shape;627;p25"/>
            <p:cNvCxnSpPr/>
            <p:nvPr/>
          </p:nvCxnSpPr>
          <p:spPr>
            <a:xfrm>
              <a:off x="1619525" y="1878200"/>
              <a:ext cx="1931400" cy="0"/>
            </a:xfrm>
            <a:prstGeom prst="straightConnector1">
              <a:avLst/>
            </a:prstGeom>
            <a:noFill/>
            <a:ln cap="flat" cmpd="sng" w="19050">
              <a:solidFill>
                <a:srgbClr val="9DE2DE"/>
              </a:solidFill>
              <a:prstDash val="solid"/>
              <a:round/>
              <a:headEnd len="med" w="med" type="none"/>
              <a:tailEnd len="med" w="med" type="none"/>
            </a:ln>
          </p:spPr>
        </p:cxnSp>
        <p:cxnSp>
          <p:nvCxnSpPr>
            <p:cNvPr id="628" name="Google Shape;628;p25"/>
            <p:cNvCxnSpPr/>
            <p:nvPr/>
          </p:nvCxnSpPr>
          <p:spPr>
            <a:xfrm>
              <a:off x="2585225" y="1693513"/>
              <a:ext cx="0" cy="184800"/>
            </a:xfrm>
            <a:prstGeom prst="straightConnector1">
              <a:avLst/>
            </a:prstGeom>
            <a:noFill/>
            <a:ln cap="flat" cmpd="sng" w="19050">
              <a:solidFill>
                <a:srgbClr val="9DE2DE"/>
              </a:solidFill>
              <a:prstDash val="solid"/>
              <a:round/>
              <a:headEnd len="med" w="med" type="none"/>
              <a:tailEnd len="med" w="med" type="none"/>
            </a:ln>
          </p:spPr>
        </p:cxnSp>
      </p:grpSp>
      <p:sp>
        <p:nvSpPr>
          <p:cNvPr id="629" name="Google Shape;629;p25"/>
          <p:cNvSpPr txBox="1"/>
          <p:nvPr/>
        </p:nvSpPr>
        <p:spPr>
          <a:xfrm>
            <a:off x="751119" y="6526155"/>
            <a:ext cx="1931400" cy="3132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a:solidFill>
                  <a:srgbClr val="006D77"/>
                </a:solidFill>
                <a:latin typeface="Lora"/>
                <a:ea typeface="Lora"/>
                <a:cs typeface="Lora"/>
                <a:sym typeface="Lora"/>
              </a:rPr>
              <a:t>STORAGE </a:t>
            </a:r>
            <a:r>
              <a:rPr b="1" lang="en-GB" sz="1200">
                <a:solidFill>
                  <a:srgbClr val="006D77"/>
                </a:solidFill>
                <a:latin typeface="Lora"/>
                <a:ea typeface="Lora"/>
                <a:cs typeface="Lora"/>
                <a:sym typeface="Lora"/>
              </a:rPr>
              <a:t>(irritative)</a:t>
            </a:r>
            <a:endParaRPr b="1" sz="1200">
              <a:solidFill>
                <a:srgbClr val="006D77"/>
              </a:solidFill>
              <a:latin typeface="Lora"/>
              <a:ea typeface="Lora"/>
              <a:cs typeface="Lora"/>
              <a:sym typeface="Lora"/>
            </a:endParaRPr>
          </a:p>
          <a:p>
            <a:pPr indent="0" lvl="0" marL="0" rtl="0" algn="l">
              <a:spcBef>
                <a:spcPts val="0"/>
              </a:spcBef>
              <a:spcAft>
                <a:spcPts val="0"/>
              </a:spcAft>
              <a:buNone/>
            </a:pPr>
            <a:r>
              <a:t/>
            </a:r>
            <a:endParaRPr>
              <a:solidFill>
                <a:srgbClr val="006D77"/>
              </a:solidFill>
              <a:latin typeface="Lora"/>
              <a:ea typeface="Lora"/>
              <a:cs typeface="Lora"/>
              <a:sym typeface="Lora"/>
            </a:endParaRPr>
          </a:p>
        </p:txBody>
      </p:sp>
      <p:sp>
        <p:nvSpPr>
          <p:cNvPr id="630" name="Google Shape;630;p25"/>
          <p:cNvSpPr txBox="1"/>
          <p:nvPr/>
        </p:nvSpPr>
        <p:spPr>
          <a:xfrm>
            <a:off x="4210569" y="7327091"/>
            <a:ext cx="2298000" cy="1427400"/>
          </a:xfrm>
          <a:prstGeom prst="rect">
            <a:avLst/>
          </a:prstGeom>
          <a:noFill/>
          <a:ln>
            <a:noFill/>
          </a:ln>
        </p:spPr>
        <p:txBody>
          <a:bodyPr anchorCtr="0" anchor="t" bIns="91425" lIns="91425" spcFirstLastPara="1" rIns="91425" wrap="square" tIns="91425">
            <a:noAutofit/>
          </a:bodyPr>
          <a:lstStyle/>
          <a:p>
            <a:pPr indent="-311150" lvl="0" marL="540000" rtl="0" algn="l">
              <a:spcBef>
                <a:spcPts val="0"/>
              </a:spcBef>
              <a:spcAft>
                <a:spcPts val="0"/>
              </a:spcAft>
              <a:buClr>
                <a:srgbClr val="000000"/>
              </a:buClr>
              <a:buSzPts val="1300"/>
              <a:buFont typeface="Mada"/>
              <a:buChar char="●"/>
            </a:pPr>
            <a:r>
              <a:rPr lang="en-GB" sz="1300">
                <a:latin typeface="Mada"/>
                <a:ea typeface="Mada"/>
                <a:cs typeface="Mada"/>
                <a:sym typeface="Mada"/>
              </a:rPr>
              <a:t>Hesitancy </a:t>
            </a:r>
            <a:endParaRPr sz="1300">
              <a:latin typeface="Mada"/>
              <a:ea typeface="Mada"/>
              <a:cs typeface="Mada"/>
              <a:sym typeface="Mada"/>
            </a:endParaRPr>
          </a:p>
          <a:p>
            <a:pPr indent="-311150" lvl="0" marL="540000" rtl="0" algn="l">
              <a:spcBef>
                <a:spcPts val="0"/>
              </a:spcBef>
              <a:spcAft>
                <a:spcPts val="0"/>
              </a:spcAft>
              <a:buClr>
                <a:srgbClr val="000000"/>
              </a:buClr>
              <a:buSzPts val="1300"/>
              <a:buFont typeface="Mada"/>
              <a:buChar char="●"/>
            </a:pPr>
            <a:r>
              <a:rPr lang="en-GB" sz="1300">
                <a:latin typeface="Mada"/>
                <a:ea typeface="Mada"/>
                <a:cs typeface="Mada"/>
                <a:sym typeface="Mada"/>
              </a:rPr>
              <a:t>Weak stream </a:t>
            </a:r>
            <a:endParaRPr sz="1300">
              <a:latin typeface="Mada"/>
              <a:ea typeface="Mada"/>
              <a:cs typeface="Mada"/>
              <a:sym typeface="Mada"/>
            </a:endParaRPr>
          </a:p>
          <a:p>
            <a:pPr indent="-311150" lvl="0" marL="540000" rtl="0" algn="l">
              <a:spcBef>
                <a:spcPts val="0"/>
              </a:spcBef>
              <a:spcAft>
                <a:spcPts val="0"/>
              </a:spcAft>
              <a:buClr>
                <a:srgbClr val="000000"/>
              </a:buClr>
              <a:buSzPts val="1300"/>
              <a:buFont typeface="Mada"/>
              <a:buChar char="●"/>
            </a:pPr>
            <a:r>
              <a:rPr lang="en-GB" sz="1300">
                <a:latin typeface="Mada"/>
                <a:ea typeface="Mada"/>
                <a:cs typeface="Mada"/>
                <a:sym typeface="Mada"/>
              </a:rPr>
              <a:t>Straining </a:t>
            </a:r>
            <a:endParaRPr sz="1300">
              <a:latin typeface="Mada"/>
              <a:ea typeface="Mada"/>
              <a:cs typeface="Mada"/>
              <a:sym typeface="Mada"/>
            </a:endParaRPr>
          </a:p>
          <a:p>
            <a:pPr indent="-311150" lvl="0" marL="540000" rtl="0" algn="l">
              <a:spcBef>
                <a:spcPts val="0"/>
              </a:spcBef>
              <a:spcAft>
                <a:spcPts val="0"/>
              </a:spcAft>
              <a:buClr>
                <a:srgbClr val="000000"/>
              </a:buClr>
              <a:buSzPts val="1300"/>
              <a:buFont typeface="Mada"/>
              <a:buChar char="●"/>
            </a:pPr>
            <a:r>
              <a:rPr lang="en-GB" sz="1300">
                <a:latin typeface="Mada"/>
                <a:ea typeface="Mada"/>
                <a:cs typeface="Mada"/>
                <a:sym typeface="Mada"/>
              </a:rPr>
              <a:t>Intermittency </a:t>
            </a:r>
            <a:endParaRPr sz="1300">
              <a:latin typeface="Mada"/>
              <a:ea typeface="Mada"/>
              <a:cs typeface="Mada"/>
              <a:sym typeface="Mada"/>
            </a:endParaRPr>
          </a:p>
          <a:p>
            <a:pPr indent="-311150" lvl="0" marL="540000" rtl="0" algn="l">
              <a:spcBef>
                <a:spcPts val="0"/>
              </a:spcBef>
              <a:spcAft>
                <a:spcPts val="0"/>
              </a:spcAft>
              <a:buClr>
                <a:srgbClr val="000000"/>
              </a:buClr>
              <a:buSzPts val="1300"/>
              <a:buFont typeface="Mada"/>
              <a:buChar char="●"/>
            </a:pPr>
            <a:r>
              <a:rPr lang="en-GB" sz="1300">
                <a:latin typeface="Mada"/>
                <a:ea typeface="Mada"/>
                <a:cs typeface="Mada"/>
                <a:sym typeface="Mada"/>
              </a:rPr>
              <a:t>Drippling </a:t>
            </a:r>
            <a:endParaRPr sz="1300">
              <a:latin typeface="Mada"/>
              <a:ea typeface="Mada"/>
              <a:cs typeface="Mada"/>
              <a:sym typeface="Mada"/>
            </a:endParaRPr>
          </a:p>
          <a:p>
            <a:pPr indent="-311150" lvl="0" marL="540000" rtl="0" algn="l">
              <a:spcBef>
                <a:spcPts val="0"/>
              </a:spcBef>
              <a:spcAft>
                <a:spcPts val="0"/>
              </a:spcAft>
              <a:buClr>
                <a:srgbClr val="000000"/>
              </a:buClr>
              <a:buSzPts val="1300"/>
              <a:buFont typeface="Mada"/>
              <a:buChar char="●"/>
            </a:pPr>
            <a:r>
              <a:rPr lang="en-GB" sz="1300">
                <a:latin typeface="Mada"/>
                <a:ea typeface="Mada"/>
                <a:cs typeface="Mada"/>
                <a:sym typeface="Mada"/>
              </a:rPr>
              <a:t>Retention </a:t>
            </a:r>
            <a:endParaRPr sz="1300">
              <a:latin typeface="Mada"/>
              <a:ea typeface="Mada"/>
              <a:cs typeface="Mada"/>
              <a:sym typeface="Mada"/>
            </a:endParaRPr>
          </a:p>
          <a:p>
            <a:pPr indent="0" lvl="0" marL="914400" rtl="0" algn="l">
              <a:spcBef>
                <a:spcPts val="0"/>
              </a:spcBef>
              <a:spcAft>
                <a:spcPts val="0"/>
              </a:spcAft>
              <a:buNone/>
            </a:pPr>
            <a:r>
              <a:t/>
            </a:r>
            <a:endParaRPr sz="1300">
              <a:solidFill>
                <a:srgbClr val="1C4588"/>
              </a:solidFill>
              <a:latin typeface="Mada"/>
              <a:ea typeface="Mada"/>
              <a:cs typeface="Mada"/>
              <a:sym typeface="Mada"/>
            </a:endParaRPr>
          </a:p>
        </p:txBody>
      </p:sp>
      <p:sp>
        <p:nvSpPr>
          <p:cNvPr id="631" name="Google Shape;631;p25"/>
          <p:cNvSpPr/>
          <p:nvPr/>
        </p:nvSpPr>
        <p:spPr>
          <a:xfrm>
            <a:off x="4757769" y="6587657"/>
            <a:ext cx="1294200" cy="4857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2" name="Google Shape;632;p25"/>
          <p:cNvGrpSpPr/>
          <p:nvPr/>
        </p:nvGrpSpPr>
        <p:grpSpPr>
          <a:xfrm>
            <a:off x="4439167" y="7073197"/>
            <a:ext cx="1931400" cy="179644"/>
            <a:chOff x="1619525" y="1693513"/>
            <a:chExt cx="1931400" cy="184800"/>
          </a:xfrm>
        </p:grpSpPr>
        <p:cxnSp>
          <p:nvCxnSpPr>
            <p:cNvPr id="633" name="Google Shape;633;p25"/>
            <p:cNvCxnSpPr/>
            <p:nvPr/>
          </p:nvCxnSpPr>
          <p:spPr>
            <a:xfrm>
              <a:off x="1619525" y="1878200"/>
              <a:ext cx="1931400" cy="0"/>
            </a:xfrm>
            <a:prstGeom prst="straightConnector1">
              <a:avLst/>
            </a:prstGeom>
            <a:noFill/>
            <a:ln cap="flat" cmpd="sng" w="19050">
              <a:solidFill>
                <a:srgbClr val="9DE2DE"/>
              </a:solidFill>
              <a:prstDash val="solid"/>
              <a:round/>
              <a:headEnd len="med" w="med" type="none"/>
              <a:tailEnd len="med" w="med" type="none"/>
            </a:ln>
          </p:spPr>
        </p:cxnSp>
        <p:cxnSp>
          <p:nvCxnSpPr>
            <p:cNvPr id="634" name="Google Shape;634;p25"/>
            <p:cNvCxnSpPr/>
            <p:nvPr/>
          </p:nvCxnSpPr>
          <p:spPr>
            <a:xfrm>
              <a:off x="2585225" y="1693513"/>
              <a:ext cx="0" cy="184800"/>
            </a:xfrm>
            <a:prstGeom prst="straightConnector1">
              <a:avLst/>
            </a:prstGeom>
            <a:noFill/>
            <a:ln cap="flat" cmpd="sng" w="19050">
              <a:solidFill>
                <a:srgbClr val="9DE2DE"/>
              </a:solidFill>
              <a:prstDash val="solid"/>
              <a:round/>
              <a:headEnd len="med" w="med" type="none"/>
              <a:tailEnd len="med" w="med" type="none"/>
            </a:ln>
          </p:spPr>
        </p:cxnSp>
      </p:grpSp>
      <p:sp>
        <p:nvSpPr>
          <p:cNvPr id="635" name="Google Shape;635;p25"/>
          <p:cNvSpPr txBox="1"/>
          <p:nvPr/>
        </p:nvSpPr>
        <p:spPr>
          <a:xfrm>
            <a:off x="4214519" y="6547361"/>
            <a:ext cx="1931400" cy="4086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sz="1200">
                <a:solidFill>
                  <a:srgbClr val="006D77"/>
                </a:solidFill>
                <a:latin typeface="Lora"/>
                <a:ea typeface="Lora"/>
                <a:cs typeface="Lora"/>
                <a:sym typeface="Lora"/>
              </a:rPr>
              <a:t>VOIDING (obstructive)</a:t>
            </a:r>
            <a:endParaRPr b="1" sz="1200">
              <a:solidFill>
                <a:srgbClr val="006D77"/>
              </a:solidFill>
              <a:latin typeface="Lora"/>
              <a:ea typeface="Lora"/>
              <a:cs typeface="Lora"/>
              <a:sym typeface="Lora"/>
            </a:endParaRPr>
          </a:p>
          <a:p>
            <a:pPr indent="0" lvl="0" marL="0" rtl="0" algn="l">
              <a:spcBef>
                <a:spcPts val="0"/>
              </a:spcBef>
              <a:spcAft>
                <a:spcPts val="0"/>
              </a:spcAft>
              <a:buNone/>
            </a:pPr>
            <a:r>
              <a:t/>
            </a:r>
            <a:endParaRPr sz="1200">
              <a:solidFill>
                <a:srgbClr val="006D77"/>
              </a:solidFill>
              <a:latin typeface="Lora"/>
              <a:ea typeface="Lora"/>
              <a:cs typeface="Lora"/>
              <a:sym typeface="Lora"/>
            </a:endParaRPr>
          </a:p>
        </p:txBody>
      </p:sp>
      <p:sp>
        <p:nvSpPr>
          <p:cNvPr id="636" name="Google Shape;636;p25"/>
          <p:cNvSpPr txBox="1"/>
          <p:nvPr/>
        </p:nvSpPr>
        <p:spPr>
          <a:xfrm>
            <a:off x="690800" y="8323625"/>
            <a:ext cx="3912900" cy="68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6AA84F"/>
                </a:solidFill>
                <a:latin typeface="Mada"/>
                <a:ea typeface="Mada"/>
                <a:cs typeface="Mada"/>
                <a:sym typeface="Mada"/>
              </a:rPr>
              <a:t>- Urge incontinence</a:t>
            </a:r>
            <a:r>
              <a:rPr baseline="30000" lang="en-GB" sz="1000">
                <a:solidFill>
                  <a:srgbClr val="6AA84F"/>
                </a:solidFill>
                <a:latin typeface="Mada"/>
                <a:ea typeface="Mada"/>
                <a:cs typeface="Mada"/>
                <a:sym typeface="Mada"/>
              </a:rPr>
              <a:t>1</a:t>
            </a:r>
            <a:r>
              <a:rPr lang="en-GB" sz="1000">
                <a:solidFill>
                  <a:srgbClr val="6AA84F"/>
                </a:solidFill>
                <a:latin typeface="Mada"/>
                <a:ea typeface="Mada"/>
                <a:cs typeface="Mada"/>
                <a:sym typeface="Mada"/>
              </a:rPr>
              <a:t>               - Stress incontinence</a:t>
            </a:r>
            <a:r>
              <a:rPr baseline="30000" lang="en-GB" sz="1000">
                <a:solidFill>
                  <a:srgbClr val="6AA84F"/>
                </a:solidFill>
                <a:latin typeface="Mada"/>
                <a:ea typeface="Mada"/>
                <a:cs typeface="Mada"/>
                <a:sym typeface="Mada"/>
              </a:rPr>
              <a:t>2</a:t>
            </a:r>
            <a:endParaRPr baseline="30000" sz="1000">
              <a:solidFill>
                <a:srgbClr val="6AA84F"/>
              </a:solidFill>
              <a:latin typeface="Mada"/>
              <a:ea typeface="Mada"/>
              <a:cs typeface="Mada"/>
              <a:sym typeface="Mada"/>
            </a:endParaRPr>
          </a:p>
          <a:p>
            <a:pPr indent="0" lvl="0" marL="0" rtl="0" algn="l">
              <a:spcBef>
                <a:spcPts val="0"/>
              </a:spcBef>
              <a:spcAft>
                <a:spcPts val="0"/>
              </a:spcAft>
              <a:buNone/>
            </a:pPr>
            <a:r>
              <a:rPr lang="en-GB" sz="1000">
                <a:solidFill>
                  <a:srgbClr val="6AA84F"/>
                </a:solidFill>
                <a:latin typeface="Mada"/>
                <a:ea typeface="Mada"/>
                <a:cs typeface="Mada"/>
                <a:sym typeface="Mada"/>
              </a:rPr>
              <a:t>-</a:t>
            </a:r>
            <a:r>
              <a:rPr lang="en-GB" sz="1000">
                <a:solidFill>
                  <a:srgbClr val="6AA84F"/>
                </a:solidFill>
                <a:latin typeface="Mada"/>
                <a:ea typeface="Mada"/>
                <a:cs typeface="Mada"/>
                <a:sym typeface="Mada"/>
              </a:rPr>
              <a:t> Overflow incontinence</a:t>
            </a:r>
            <a:r>
              <a:rPr baseline="30000" lang="en-GB" sz="1000">
                <a:solidFill>
                  <a:srgbClr val="6AA84F"/>
                </a:solidFill>
                <a:latin typeface="Mada"/>
                <a:ea typeface="Mada"/>
                <a:cs typeface="Mada"/>
                <a:sym typeface="Mada"/>
              </a:rPr>
              <a:t>3     </a:t>
            </a:r>
            <a:r>
              <a:rPr lang="en-GB" sz="1000">
                <a:solidFill>
                  <a:srgbClr val="6AA84F"/>
                </a:solidFill>
                <a:latin typeface="Mada"/>
                <a:ea typeface="Mada"/>
                <a:cs typeface="Mada"/>
                <a:sym typeface="Mada"/>
              </a:rPr>
              <a:t>  </a:t>
            </a:r>
            <a:r>
              <a:rPr lang="en-GB" sz="1000">
                <a:solidFill>
                  <a:srgbClr val="6AA84F"/>
                </a:solidFill>
                <a:latin typeface="Mada"/>
                <a:ea typeface="Mada"/>
                <a:cs typeface="Mada"/>
                <a:sym typeface="Mada"/>
              </a:rPr>
              <a:t>- Functional (total) </a:t>
            </a:r>
            <a:r>
              <a:rPr lang="en-GB" sz="1000">
                <a:solidFill>
                  <a:srgbClr val="6AA84F"/>
                </a:solidFill>
                <a:latin typeface="Mada"/>
                <a:ea typeface="Mada"/>
                <a:cs typeface="Mada"/>
                <a:sym typeface="Mada"/>
              </a:rPr>
              <a:t>incontinence</a:t>
            </a:r>
            <a:r>
              <a:rPr baseline="30000" lang="en-GB" sz="1000">
                <a:solidFill>
                  <a:srgbClr val="6AA84F"/>
                </a:solidFill>
                <a:latin typeface="Mada"/>
                <a:ea typeface="Mada"/>
                <a:cs typeface="Mada"/>
                <a:sym typeface="Mada"/>
              </a:rPr>
              <a:t>4</a:t>
            </a:r>
            <a:endParaRPr baseline="30000" sz="1000">
              <a:solidFill>
                <a:srgbClr val="6AA84F"/>
              </a:solidFill>
              <a:latin typeface="Mada"/>
              <a:ea typeface="Mada"/>
              <a:cs typeface="Mada"/>
              <a:sym typeface="Mada"/>
            </a:endParaRPr>
          </a:p>
          <a:p>
            <a:pPr indent="0" lvl="0" marL="0" rtl="0" algn="l">
              <a:spcBef>
                <a:spcPts val="0"/>
              </a:spcBef>
              <a:spcAft>
                <a:spcPts val="0"/>
              </a:spcAft>
              <a:buNone/>
            </a:pPr>
            <a:r>
              <a:rPr lang="en-GB" sz="1000">
                <a:solidFill>
                  <a:srgbClr val="6AA84F"/>
                </a:solidFill>
                <a:latin typeface="Mada"/>
                <a:ea typeface="Mada"/>
                <a:cs typeface="Mada"/>
                <a:sym typeface="Mada"/>
              </a:rPr>
              <a:t>- </a:t>
            </a:r>
            <a:r>
              <a:rPr lang="en-GB" sz="1000">
                <a:solidFill>
                  <a:srgbClr val="6AA84F"/>
                </a:solidFill>
                <a:latin typeface="Mada"/>
                <a:ea typeface="Mada"/>
                <a:cs typeface="Mada"/>
                <a:sym typeface="Mada"/>
              </a:rPr>
              <a:t>Mixed incontinence</a:t>
            </a:r>
            <a:r>
              <a:rPr baseline="30000" lang="en-GB" sz="1000">
                <a:solidFill>
                  <a:srgbClr val="6AA84F"/>
                </a:solidFill>
                <a:latin typeface="Mada"/>
                <a:ea typeface="Mada"/>
                <a:cs typeface="Mada"/>
                <a:sym typeface="Mada"/>
              </a:rPr>
              <a:t>5                    </a:t>
            </a:r>
            <a:r>
              <a:rPr lang="en-GB" sz="1000">
                <a:solidFill>
                  <a:srgbClr val="6AA84F"/>
                </a:solidFill>
                <a:latin typeface="Mada"/>
                <a:ea typeface="Mada"/>
                <a:cs typeface="Mada"/>
                <a:sym typeface="Mada"/>
              </a:rPr>
              <a:t>- </a:t>
            </a:r>
            <a:r>
              <a:rPr lang="en-GB" sz="1000">
                <a:solidFill>
                  <a:srgbClr val="6AA84F"/>
                </a:solidFill>
                <a:latin typeface="Mada"/>
                <a:ea typeface="Mada"/>
                <a:cs typeface="Mada"/>
                <a:sym typeface="Mada"/>
              </a:rPr>
              <a:t>Reflex (spastic bladder) incontinence</a:t>
            </a:r>
            <a:r>
              <a:rPr baseline="30000" lang="en-GB" sz="1000">
                <a:solidFill>
                  <a:srgbClr val="6AA84F"/>
                </a:solidFill>
                <a:latin typeface="Mada"/>
                <a:ea typeface="Mada"/>
                <a:cs typeface="Mada"/>
                <a:sym typeface="Mada"/>
              </a:rPr>
              <a:t>6</a:t>
            </a:r>
            <a:endParaRPr baseline="30000" sz="1000">
              <a:solidFill>
                <a:srgbClr val="6AA84F"/>
              </a:solidFill>
              <a:latin typeface="Mada"/>
              <a:ea typeface="Mada"/>
              <a:cs typeface="Mada"/>
              <a:sym typeface="Mada"/>
            </a:endParaRPr>
          </a:p>
          <a:p>
            <a:pPr indent="0" lvl="0" marL="0" rtl="0" algn="l">
              <a:spcBef>
                <a:spcPts val="0"/>
              </a:spcBef>
              <a:spcAft>
                <a:spcPts val="0"/>
              </a:spcAft>
              <a:buNone/>
            </a:pPr>
            <a:r>
              <a:t/>
            </a:r>
            <a:endParaRPr/>
          </a:p>
        </p:txBody>
      </p:sp>
      <p:sp>
        <p:nvSpPr>
          <p:cNvPr id="637" name="Google Shape;637;p25"/>
          <p:cNvSpPr txBox="1"/>
          <p:nvPr/>
        </p:nvSpPr>
        <p:spPr>
          <a:xfrm>
            <a:off x="817100" y="10870000"/>
            <a:ext cx="7440600" cy="485700"/>
          </a:xfrm>
          <a:prstGeom prst="rect">
            <a:avLst/>
          </a:prstGeom>
          <a:noFill/>
          <a:ln>
            <a:noFill/>
          </a:ln>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Discuss bladder dysfunction and Incontinence</a:t>
            </a:r>
            <a:endParaRPr sz="2000"/>
          </a:p>
        </p:txBody>
      </p:sp>
      <p:sp>
        <p:nvSpPr>
          <p:cNvPr id="638" name="Google Shape;638;p25"/>
          <p:cNvSpPr/>
          <p:nvPr/>
        </p:nvSpPr>
        <p:spPr>
          <a:xfrm>
            <a:off x="74475" y="8981050"/>
            <a:ext cx="7440600" cy="16350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158750" lvl="0" marL="179999" rtl="0" algn="l">
              <a:spcBef>
                <a:spcPts val="0"/>
              </a:spcBef>
              <a:spcAft>
                <a:spcPts val="0"/>
              </a:spcAft>
              <a:buClr>
                <a:srgbClr val="6AA84F"/>
              </a:buClr>
              <a:buSzPts val="1000"/>
              <a:buFont typeface="Mada"/>
              <a:buAutoNum type="arabicPeriod"/>
            </a:pPr>
            <a:r>
              <a:rPr lang="en-GB" sz="1000">
                <a:solidFill>
                  <a:srgbClr val="6AA84F"/>
                </a:solidFill>
              </a:rPr>
              <a:t>Involuntary</a:t>
            </a:r>
            <a:r>
              <a:rPr lang="en-GB" sz="900">
                <a:solidFill>
                  <a:srgbClr val="6AA84F"/>
                </a:solidFill>
              </a:rPr>
              <a:t> leakage accompanied by or immediately preceded by urgency.</a:t>
            </a:r>
            <a:endParaRPr sz="1000">
              <a:solidFill>
                <a:srgbClr val="6AA84F"/>
              </a:solidFill>
            </a:endParaRPr>
          </a:p>
          <a:p>
            <a:pPr indent="-158750" lvl="0" marL="180975" rtl="0" algn="l">
              <a:spcBef>
                <a:spcPts val="0"/>
              </a:spcBef>
              <a:spcAft>
                <a:spcPts val="0"/>
              </a:spcAft>
              <a:buClr>
                <a:srgbClr val="6AA84F"/>
              </a:buClr>
              <a:buSzPts val="1000"/>
              <a:buFont typeface="Mada"/>
              <a:buAutoNum type="arabicPeriod"/>
            </a:pPr>
            <a:r>
              <a:rPr lang="en-GB" sz="1000">
                <a:solidFill>
                  <a:srgbClr val="6AA84F"/>
                </a:solidFill>
              </a:rPr>
              <a:t>U</a:t>
            </a:r>
            <a:r>
              <a:rPr lang="en-GB" sz="900">
                <a:solidFill>
                  <a:srgbClr val="6AA84F"/>
                </a:solidFill>
              </a:rPr>
              <a:t>rine leakage associated with increased intra-abdominal pressure from laughing, sneezing, coughing, climbing stairs, or other physical stressors on the abdominal cavity and, thus, the bladder.</a:t>
            </a:r>
            <a:endParaRPr sz="900">
              <a:solidFill>
                <a:srgbClr val="6AA84F"/>
              </a:solidFill>
            </a:endParaRPr>
          </a:p>
          <a:p>
            <a:pPr indent="-152400" lvl="0" marL="180975" rtl="0" algn="l">
              <a:spcBef>
                <a:spcPts val="0"/>
              </a:spcBef>
              <a:spcAft>
                <a:spcPts val="0"/>
              </a:spcAft>
              <a:buClr>
                <a:srgbClr val="6AA84F"/>
              </a:buClr>
              <a:buSzPts val="900"/>
              <a:buAutoNum type="arabicPeriod"/>
            </a:pPr>
            <a:r>
              <a:rPr lang="en-GB" sz="900">
                <a:solidFill>
                  <a:srgbClr val="6AA84F"/>
                </a:solidFill>
              </a:rPr>
              <a:t>Occurs when the bladder is overdistended and reaches its limit of compliance. At this point, the intravesical pressure exceeds the resting urethral closure pressure and urine overflows despite the absence of detrusor contraction. Patients experience a sense of incomplete emptying, slow-flowing urine, and urinary dribbling.</a:t>
            </a:r>
            <a:endParaRPr sz="900">
              <a:solidFill>
                <a:srgbClr val="6AA84F"/>
              </a:solidFill>
            </a:endParaRPr>
          </a:p>
          <a:p>
            <a:pPr indent="-152400" lvl="0" marL="180975" rtl="0" algn="l">
              <a:spcBef>
                <a:spcPts val="0"/>
              </a:spcBef>
              <a:spcAft>
                <a:spcPts val="0"/>
              </a:spcAft>
              <a:buClr>
                <a:srgbClr val="6AA84F"/>
              </a:buClr>
              <a:buSzPts val="900"/>
              <a:buAutoNum type="arabicPeriod"/>
            </a:pPr>
            <a:r>
              <a:rPr lang="en-GB" sz="900">
                <a:solidFill>
                  <a:srgbClr val="6AA84F"/>
                </a:solidFill>
              </a:rPr>
              <a:t>Inability to hold urine due to reasons other than neuro-urologic and lower urinary tract dysfunction (eg, delirium, psychiatric disorders, urinary infection, impaired mobility).</a:t>
            </a:r>
            <a:endParaRPr sz="900">
              <a:solidFill>
                <a:srgbClr val="6AA84F"/>
              </a:solidFill>
            </a:endParaRPr>
          </a:p>
          <a:p>
            <a:pPr indent="-152400" lvl="0" marL="180975" rtl="0" algn="l">
              <a:spcBef>
                <a:spcPts val="0"/>
              </a:spcBef>
              <a:spcAft>
                <a:spcPts val="0"/>
              </a:spcAft>
              <a:buClr>
                <a:srgbClr val="6AA84F"/>
              </a:buClr>
              <a:buSzPts val="900"/>
              <a:buAutoNum type="arabicPeriod"/>
            </a:pPr>
            <a:r>
              <a:rPr lang="en-GB" sz="900">
                <a:solidFill>
                  <a:srgbClr val="6AA84F"/>
                </a:solidFill>
              </a:rPr>
              <a:t>A combination of stress and urge incontinence, marked by involuntary leakage associated with urgency and also with exertion, effort, sneezing, or coughing</a:t>
            </a:r>
            <a:endParaRPr sz="900">
              <a:solidFill>
                <a:srgbClr val="6AA84F"/>
              </a:solidFill>
            </a:endParaRPr>
          </a:p>
          <a:p>
            <a:pPr indent="-152400" lvl="0" marL="180975" rtl="0" algn="l">
              <a:spcBef>
                <a:spcPts val="0"/>
              </a:spcBef>
              <a:spcAft>
                <a:spcPts val="0"/>
              </a:spcAft>
              <a:buClr>
                <a:srgbClr val="6AA84F"/>
              </a:buClr>
              <a:buSzPts val="900"/>
              <a:buAutoNum type="arabicPeriod"/>
            </a:pPr>
            <a:r>
              <a:rPr lang="en-GB" sz="900">
                <a:solidFill>
                  <a:srgbClr val="6AA84F"/>
                </a:solidFill>
              </a:rPr>
              <a:t>Happens when the bladder fills with urine and an involuntary reflex causes it to contract in an effort to empty</a:t>
            </a:r>
            <a:endParaRPr sz="900">
              <a:solidFill>
                <a:srgbClr val="6AA84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26"/>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4" name="Google Shape;644;p26"/>
          <p:cNvGrpSpPr/>
          <p:nvPr/>
        </p:nvGrpSpPr>
        <p:grpSpPr>
          <a:xfrm>
            <a:off x="3578223" y="2447281"/>
            <a:ext cx="459315" cy="500619"/>
            <a:chOff x="3912982" y="3339018"/>
            <a:chExt cx="1307100" cy="1307100"/>
          </a:xfrm>
        </p:grpSpPr>
        <p:sp>
          <p:nvSpPr>
            <p:cNvPr id="645" name="Google Shape;645;p26"/>
            <p:cNvSpPr/>
            <p:nvPr/>
          </p:nvSpPr>
          <p:spPr>
            <a:xfrm>
              <a:off x="3912982" y="3339018"/>
              <a:ext cx="1307100" cy="1307100"/>
            </a:xfrm>
            <a:prstGeom prst="ellipse">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sp>
          <p:nvSpPr>
            <p:cNvPr id="646" name="Google Shape;646;p26"/>
            <p:cNvSpPr/>
            <p:nvPr/>
          </p:nvSpPr>
          <p:spPr>
            <a:xfrm>
              <a:off x="4144138" y="3576556"/>
              <a:ext cx="840600" cy="840600"/>
            </a:xfrm>
            <a:prstGeom prst="ellipse">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grpSp>
      <p:sp>
        <p:nvSpPr>
          <p:cNvPr id="647" name="Google Shape;647;p26"/>
          <p:cNvSpPr/>
          <p:nvPr/>
        </p:nvSpPr>
        <p:spPr>
          <a:xfrm>
            <a:off x="3457949" y="1867749"/>
            <a:ext cx="356552" cy="841080"/>
          </a:xfrm>
          <a:custGeom>
            <a:rect b="b" l="l" r="r" t="t"/>
            <a:pathLst>
              <a:path extrusionOk="0" h="1482080" w="685676">
                <a:moveTo>
                  <a:pt x="10160" y="0"/>
                </a:moveTo>
                <a:lnTo>
                  <a:pt x="675516" y="728980"/>
                </a:lnTo>
                <a:lnTo>
                  <a:pt x="685676" y="1482080"/>
                </a:lnTo>
                <a:lnTo>
                  <a:pt x="0" y="730240"/>
                </a:lnTo>
                <a:cubicBezTo>
                  <a:pt x="6773" y="63493"/>
                  <a:pt x="5927" y="671827"/>
                  <a:pt x="10160" y="0"/>
                </a:cubicBezTo>
                <a:close/>
              </a:path>
            </a:pathLst>
          </a:custGeom>
          <a:solidFill>
            <a:srgbClr val="E2957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cxnSp>
        <p:nvCxnSpPr>
          <p:cNvPr id="648" name="Google Shape;648;p26"/>
          <p:cNvCxnSpPr/>
          <p:nvPr/>
        </p:nvCxnSpPr>
        <p:spPr>
          <a:xfrm>
            <a:off x="3810653" y="1620708"/>
            <a:ext cx="0" cy="2121300"/>
          </a:xfrm>
          <a:prstGeom prst="straightConnector1">
            <a:avLst/>
          </a:prstGeom>
          <a:noFill/>
          <a:ln cap="flat" cmpd="sng" w="19050">
            <a:solidFill>
              <a:srgbClr val="B7B7B7"/>
            </a:solidFill>
            <a:prstDash val="solid"/>
            <a:miter lim="800000"/>
            <a:headEnd len="sm" w="sm" type="none"/>
            <a:tailEnd len="sm" w="sm" type="none"/>
          </a:ln>
        </p:spPr>
      </p:cxnSp>
      <p:sp>
        <p:nvSpPr>
          <p:cNvPr id="649" name="Google Shape;649;p26"/>
          <p:cNvSpPr/>
          <p:nvPr/>
        </p:nvSpPr>
        <p:spPr>
          <a:xfrm>
            <a:off x="3457952" y="1672010"/>
            <a:ext cx="1347300" cy="774900"/>
          </a:xfrm>
          <a:prstGeom prst="rightArrow">
            <a:avLst>
              <a:gd fmla="val 50000" name="adj1"/>
              <a:gd fmla="val 50000" name="adj2"/>
            </a:avLst>
          </a:prstGeom>
          <a:solidFill>
            <a:srgbClr val="FFDDD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grpSp>
        <p:nvGrpSpPr>
          <p:cNvPr id="650" name="Google Shape;650;p26"/>
          <p:cNvGrpSpPr/>
          <p:nvPr/>
        </p:nvGrpSpPr>
        <p:grpSpPr>
          <a:xfrm rot="10800000">
            <a:off x="2819000" y="2699907"/>
            <a:ext cx="1347322" cy="1027812"/>
            <a:chOff x="4045951" y="2348472"/>
            <a:chExt cx="2592000" cy="1814320"/>
          </a:xfrm>
        </p:grpSpPr>
        <p:sp>
          <p:nvSpPr>
            <p:cNvPr id="651" name="Google Shape;651;p26"/>
            <p:cNvSpPr/>
            <p:nvPr/>
          </p:nvSpPr>
          <p:spPr>
            <a:xfrm>
              <a:off x="4045951" y="2680712"/>
              <a:ext cx="685676" cy="1482080"/>
            </a:xfrm>
            <a:custGeom>
              <a:rect b="b" l="l" r="r" t="t"/>
              <a:pathLst>
                <a:path extrusionOk="0" h="1482080" w="685676">
                  <a:moveTo>
                    <a:pt x="10160" y="0"/>
                  </a:moveTo>
                  <a:lnTo>
                    <a:pt x="675516" y="728980"/>
                  </a:lnTo>
                  <a:lnTo>
                    <a:pt x="685676" y="1482080"/>
                  </a:lnTo>
                  <a:lnTo>
                    <a:pt x="0" y="730240"/>
                  </a:lnTo>
                  <a:cubicBezTo>
                    <a:pt x="6773" y="63493"/>
                    <a:pt x="5927" y="671827"/>
                    <a:pt x="10160" y="0"/>
                  </a:cubicBezTo>
                  <a:close/>
                </a:path>
              </a:pathLst>
            </a:custGeom>
            <a:solidFill>
              <a:srgbClr val="006D7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sp>
          <p:nvSpPr>
            <p:cNvPr id="652" name="Google Shape;652;p26"/>
            <p:cNvSpPr/>
            <p:nvPr/>
          </p:nvSpPr>
          <p:spPr>
            <a:xfrm>
              <a:off x="4045951" y="2348472"/>
              <a:ext cx="2592000" cy="1368300"/>
            </a:xfrm>
            <a:prstGeom prst="rightArrow">
              <a:avLst>
                <a:gd fmla="val 50000" name="adj1"/>
                <a:gd fmla="val 50000" name="adj2"/>
              </a:avLst>
            </a:prstGeom>
            <a:solidFill>
              <a:srgbClr val="ABE5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grpSp>
      <p:sp>
        <p:nvSpPr>
          <p:cNvPr id="653" name="Google Shape;653;p26"/>
          <p:cNvSpPr txBox="1"/>
          <p:nvPr/>
        </p:nvSpPr>
        <p:spPr>
          <a:xfrm>
            <a:off x="63" y="1045824"/>
            <a:ext cx="3143100" cy="46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006D77"/>
                </a:solidFill>
                <a:highlight>
                  <a:srgbClr val="EDF9F9"/>
                </a:highlight>
                <a:latin typeface="Lora"/>
                <a:ea typeface="Lora"/>
                <a:cs typeface="Lora"/>
                <a:sym typeface="Lora"/>
              </a:rPr>
              <a:t>Failure to store</a:t>
            </a:r>
            <a:endParaRPr/>
          </a:p>
        </p:txBody>
      </p:sp>
      <p:sp>
        <p:nvSpPr>
          <p:cNvPr id="654" name="Google Shape;654;p26"/>
          <p:cNvSpPr txBox="1"/>
          <p:nvPr/>
        </p:nvSpPr>
        <p:spPr>
          <a:xfrm>
            <a:off x="118100" y="1589364"/>
            <a:ext cx="2764500" cy="218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1C4588"/>
              </a:solidFill>
              <a:latin typeface="Mada"/>
              <a:ea typeface="Mada"/>
              <a:cs typeface="Mada"/>
              <a:sym typeface="Mada"/>
            </a:endParaRPr>
          </a:p>
          <a:p>
            <a:pPr indent="-184150" lvl="0" marL="360000" rtl="0" algn="l">
              <a:spcBef>
                <a:spcPts val="0"/>
              </a:spcBef>
              <a:spcAft>
                <a:spcPts val="0"/>
              </a:spcAft>
              <a:buSzPts val="1400"/>
              <a:buFont typeface="Mada"/>
              <a:buChar char="●"/>
            </a:pPr>
            <a:r>
              <a:rPr b="1" lang="en-GB">
                <a:latin typeface="Mada"/>
                <a:ea typeface="Mada"/>
                <a:cs typeface="Mada"/>
                <a:sym typeface="Mada"/>
              </a:rPr>
              <a:t>Bladder problems</a:t>
            </a:r>
            <a:r>
              <a:rPr b="1" lang="en-GB">
                <a:latin typeface="Mada"/>
                <a:ea typeface="Mada"/>
                <a:cs typeface="Mada"/>
                <a:sym typeface="Mada"/>
              </a:rPr>
              <a:t>:</a:t>
            </a:r>
            <a:endParaRPr b="1">
              <a:latin typeface="Mada"/>
              <a:ea typeface="Mada"/>
              <a:cs typeface="Mada"/>
              <a:sym typeface="Mada"/>
            </a:endParaRPr>
          </a:p>
          <a:p>
            <a:pPr indent="-180975" lvl="1" marL="540000" rtl="0" algn="l">
              <a:spcBef>
                <a:spcPts val="0"/>
              </a:spcBef>
              <a:spcAft>
                <a:spcPts val="0"/>
              </a:spcAft>
              <a:buSzPts val="1200"/>
              <a:buFont typeface="Mada"/>
              <a:buChar char="○"/>
            </a:pPr>
            <a:r>
              <a:rPr lang="en-GB" sz="1200">
                <a:latin typeface="Mada"/>
                <a:ea typeface="Mada"/>
                <a:cs typeface="Mada"/>
                <a:sym typeface="Mada"/>
              </a:rPr>
              <a:t>overactivity</a:t>
            </a:r>
            <a:endParaRPr sz="1200">
              <a:latin typeface="Mada"/>
              <a:ea typeface="Mada"/>
              <a:cs typeface="Mada"/>
              <a:sym typeface="Mada"/>
            </a:endParaRPr>
          </a:p>
          <a:p>
            <a:pPr indent="-180975" lvl="1" marL="540000" rtl="0" algn="l">
              <a:spcBef>
                <a:spcPts val="0"/>
              </a:spcBef>
              <a:spcAft>
                <a:spcPts val="0"/>
              </a:spcAft>
              <a:buSzPts val="1200"/>
              <a:buFont typeface="Mada"/>
              <a:buChar char="○"/>
            </a:pPr>
            <a:r>
              <a:rPr lang="en-GB" sz="1200">
                <a:latin typeface="Mada"/>
                <a:ea typeface="Mada"/>
                <a:cs typeface="Mada"/>
                <a:sym typeface="Mada"/>
              </a:rPr>
              <a:t>Hypersensitivity</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184150" lvl="0" marL="360000" rtl="0" algn="l">
              <a:spcBef>
                <a:spcPts val="0"/>
              </a:spcBef>
              <a:spcAft>
                <a:spcPts val="0"/>
              </a:spcAft>
              <a:buClr>
                <a:schemeClr val="dk1"/>
              </a:buClr>
              <a:buSzPts val="1400"/>
              <a:buFont typeface="Mada"/>
              <a:buChar char="●"/>
            </a:pPr>
            <a:r>
              <a:rPr b="1" lang="en-GB">
                <a:solidFill>
                  <a:schemeClr val="dk1"/>
                </a:solidFill>
                <a:latin typeface="Mada"/>
                <a:ea typeface="Mada"/>
                <a:cs typeface="Mada"/>
                <a:sym typeface="Mada"/>
              </a:rPr>
              <a:t>Outlet problem:</a:t>
            </a:r>
            <a:endParaRPr b="1">
              <a:solidFill>
                <a:schemeClr val="dk1"/>
              </a:solidFill>
              <a:latin typeface="Mada"/>
              <a:ea typeface="Mada"/>
              <a:cs typeface="Mada"/>
              <a:sym typeface="Mada"/>
            </a:endParaRPr>
          </a:p>
          <a:p>
            <a:pPr indent="-180975" lvl="1" marL="54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Stress incontinence</a:t>
            </a:r>
            <a:endParaRPr sz="1200">
              <a:solidFill>
                <a:schemeClr val="dk1"/>
              </a:solidFill>
              <a:latin typeface="Mada"/>
              <a:ea typeface="Mada"/>
              <a:cs typeface="Mada"/>
              <a:sym typeface="Mada"/>
            </a:endParaRPr>
          </a:p>
          <a:p>
            <a:pPr indent="-180975" lvl="1" marL="54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Sphincter deficiency</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184150" lvl="0" marL="360000" rtl="0" algn="l">
              <a:spcBef>
                <a:spcPts val="0"/>
              </a:spcBef>
              <a:spcAft>
                <a:spcPts val="0"/>
              </a:spcAft>
              <a:buClr>
                <a:schemeClr val="dk1"/>
              </a:buClr>
              <a:buSzPts val="1400"/>
              <a:buFont typeface="Mada"/>
              <a:buChar char="●"/>
            </a:pPr>
            <a:r>
              <a:rPr b="1" lang="en-GB">
                <a:solidFill>
                  <a:schemeClr val="dk1"/>
                </a:solidFill>
                <a:latin typeface="Mada"/>
                <a:ea typeface="Mada"/>
                <a:cs typeface="Mada"/>
                <a:sym typeface="Mada"/>
              </a:rPr>
              <a:t>combination</a:t>
            </a:r>
            <a:endParaRPr b="1">
              <a:solidFill>
                <a:schemeClr val="dk1"/>
              </a:solidFill>
              <a:latin typeface="Mada"/>
              <a:ea typeface="Mada"/>
              <a:cs typeface="Mada"/>
              <a:sym typeface="Mada"/>
            </a:endParaRPr>
          </a:p>
        </p:txBody>
      </p:sp>
      <p:sp>
        <p:nvSpPr>
          <p:cNvPr id="655" name="Google Shape;655;p26"/>
          <p:cNvSpPr txBox="1"/>
          <p:nvPr/>
        </p:nvSpPr>
        <p:spPr>
          <a:xfrm>
            <a:off x="4672598" y="1045802"/>
            <a:ext cx="3143100" cy="46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006D77"/>
                </a:solidFill>
                <a:highlight>
                  <a:srgbClr val="EDF9F9"/>
                </a:highlight>
                <a:latin typeface="Lora"/>
                <a:ea typeface="Lora"/>
                <a:cs typeface="Lora"/>
                <a:sym typeface="Lora"/>
              </a:rPr>
              <a:t>Failure to void</a:t>
            </a:r>
            <a:endParaRPr/>
          </a:p>
        </p:txBody>
      </p:sp>
      <p:sp>
        <p:nvSpPr>
          <p:cNvPr id="656" name="Google Shape;656;p26"/>
          <p:cNvSpPr txBox="1"/>
          <p:nvPr/>
        </p:nvSpPr>
        <p:spPr>
          <a:xfrm>
            <a:off x="4733163" y="1453465"/>
            <a:ext cx="2764500" cy="245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1C4588"/>
              </a:solidFill>
              <a:latin typeface="Mada"/>
              <a:ea typeface="Mada"/>
              <a:cs typeface="Mada"/>
              <a:sym typeface="Mada"/>
            </a:endParaRPr>
          </a:p>
          <a:p>
            <a:pPr indent="-184150" lvl="0" marL="360000" rtl="0" algn="l">
              <a:spcBef>
                <a:spcPts val="0"/>
              </a:spcBef>
              <a:spcAft>
                <a:spcPts val="0"/>
              </a:spcAft>
              <a:buSzPts val="1400"/>
              <a:buFont typeface="Mada"/>
              <a:buChar char="●"/>
            </a:pPr>
            <a:r>
              <a:rPr b="1" lang="en-GB">
                <a:latin typeface="Mada"/>
                <a:ea typeface="Mada"/>
                <a:cs typeface="Mada"/>
                <a:sym typeface="Mada"/>
              </a:rPr>
              <a:t>Bladder problems:</a:t>
            </a:r>
            <a:endParaRPr b="1">
              <a:latin typeface="Mada"/>
              <a:ea typeface="Mada"/>
              <a:cs typeface="Mada"/>
              <a:sym typeface="Mada"/>
            </a:endParaRPr>
          </a:p>
          <a:p>
            <a:pPr indent="-180975" lvl="1" marL="540000" rtl="0" algn="l">
              <a:spcBef>
                <a:spcPts val="0"/>
              </a:spcBef>
              <a:spcAft>
                <a:spcPts val="0"/>
              </a:spcAft>
              <a:buSzPts val="1200"/>
              <a:buFont typeface="Mada"/>
              <a:buChar char="○"/>
            </a:pPr>
            <a:r>
              <a:rPr lang="en-GB" sz="1200">
                <a:latin typeface="Mada"/>
                <a:ea typeface="Mada"/>
                <a:cs typeface="Mada"/>
                <a:sym typeface="Mada"/>
              </a:rPr>
              <a:t>Neurologic</a:t>
            </a:r>
            <a:endParaRPr sz="1200">
              <a:latin typeface="Mada"/>
              <a:ea typeface="Mada"/>
              <a:cs typeface="Mada"/>
              <a:sym typeface="Mada"/>
            </a:endParaRPr>
          </a:p>
          <a:p>
            <a:pPr indent="-180975" lvl="1" marL="540000" rtl="0" algn="l">
              <a:spcBef>
                <a:spcPts val="0"/>
              </a:spcBef>
              <a:spcAft>
                <a:spcPts val="0"/>
              </a:spcAft>
              <a:buSzPts val="1200"/>
              <a:buFont typeface="Mada"/>
              <a:buChar char="○"/>
            </a:pPr>
            <a:r>
              <a:rPr lang="en-GB" sz="1200">
                <a:latin typeface="Mada"/>
                <a:ea typeface="Mada"/>
                <a:cs typeface="Mada"/>
                <a:sym typeface="Mada"/>
              </a:rPr>
              <a:t>Myogenic </a:t>
            </a:r>
            <a:endParaRPr sz="1200">
              <a:latin typeface="Mada"/>
              <a:ea typeface="Mada"/>
              <a:cs typeface="Mada"/>
              <a:sym typeface="Mada"/>
            </a:endParaRPr>
          </a:p>
          <a:p>
            <a:pPr indent="-180975" lvl="1" marL="540000" rtl="0" algn="l">
              <a:spcBef>
                <a:spcPts val="0"/>
              </a:spcBef>
              <a:spcAft>
                <a:spcPts val="0"/>
              </a:spcAft>
              <a:buSzPts val="1200"/>
              <a:buFont typeface="Mada"/>
              <a:buChar char="○"/>
            </a:pPr>
            <a:r>
              <a:rPr lang="en-GB" sz="1200">
                <a:latin typeface="Mada"/>
                <a:ea typeface="Mada"/>
                <a:cs typeface="Mada"/>
                <a:sym typeface="Mada"/>
              </a:rPr>
              <a:t>idiopathic</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184150" lvl="0" marL="360000" rtl="0" algn="l">
              <a:spcBef>
                <a:spcPts val="0"/>
              </a:spcBef>
              <a:spcAft>
                <a:spcPts val="0"/>
              </a:spcAft>
              <a:buClr>
                <a:schemeClr val="dk1"/>
              </a:buClr>
              <a:buSzPts val="1400"/>
              <a:buFont typeface="Mada"/>
              <a:buChar char="●"/>
            </a:pPr>
            <a:r>
              <a:rPr b="1" lang="en-GB">
                <a:solidFill>
                  <a:schemeClr val="dk1"/>
                </a:solidFill>
                <a:latin typeface="Mada"/>
                <a:ea typeface="Mada"/>
                <a:cs typeface="Mada"/>
                <a:sym typeface="Mada"/>
              </a:rPr>
              <a:t>Outlet problem:</a:t>
            </a:r>
            <a:endParaRPr b="1">
              <a:solidFill>
                <a:schemeClr val="dk1"/>
              </a:solidFill>
              <a:latin typeface="Mada"/>
              <a:ea typeface="Mada"/>
              <a:cs typeface="Mada"/>
              <a:sym typeface="Mada"/>
            </a:endParaRPr>
          </a:p>
          <a:p>
            <a:pPr indent="-180975" lvl="1" marL="54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BPH</a:t>
            </a:r>
            <a:endParaRPr sz="1200">
              <a:solidFill>
                <a:schemeClr val="dk1"/>
              </a:solidFill>
              <a:latin typeface="Mada"/>
              <a:ea typeface="Mada"/>
              <a:cs typeface="Mada"/>
              <a:sym typeface="Mada"/>
            </a:endParaRPr>
          </a:p>
          <a:p>
            <a:pPr indent="-180975" lvl="1" marL="54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Urethral stricture </a:t>
            </a:r>
            <a:endParaRPr sz="1200">
              <a:solidFill>
                <a:schemeClr val="dk1"/>
              </a:solidFill>
              <a:latin typeface="Mada"/>
              <a:ea typeface="Mada"/>
              <a:cs typeface="Mada"/>
              <a:sym typeface="Mada"/>
            </a:endParaRPr>
          </a:p>
          <a:p>
            <a:pPr indent="-180975" lvl="1" marL="54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Sphincter dyssynergia</a:t>
            </a:r>
            <a:endParaRPr sz="1200">
              <a:solidFill>
                <a:schemeClr val="dk1"/>
              </a:solidFill>
              <a:latin typeface="Mada"/>
              <a:ea typeface="Mada"/>
              <a:cs typeface="Mada"/>
              <a:sym typeface="Mada"/>
            </a:endParaRPr>
          </a:p>
          <a:p>
            <a:pPr indent="0" lvl="0" marL="457200" rtl="0" algn="l">
              <a:spcBef>
                <a:spcPts val="0"/>
              </a:spcBef>
              <a:spcAft>
                <a:spcPts val="0"/>
              </a:spcAft>
              <a:buNone/>
            </a:pPr>
            <a:r>
              <a:t/>
            </a:r>
            <a:endParaRPr b="1">
              <a:solidFill>
                <a:schemeClr val="dk1"/>
              </a:solidFill>
              <a:latin typeface="Mada"/>
              <a:ea typeface="Mada"/>
              <a:cs typeface="Mada"/>
              <a:sym typeface="Mada"/>
            </a:endParaRPr>
          </a:p>
          <a:p>
            <a:pPr indent="-184150" lvl="0" marL="360000" rtl="0" algn="l">
              <a:spcBef>
                <a:spcPts val="0"/>
              </a:spcBef>
              <a:spcAft>
                <a:spcPts val="0"/>
              </a:spcAft>
              <a:buClr>
                <a:schemeClr val="dk1"/>
              </a:buClr>
              <a:buSzPts val="1400"/>
              <a:buFont typeface="Mada"/>
              <a:buChar char="●"/>
            </a:pPr>
            <a:r>
              <a:rPr b="1" lang="en-GB">
                <a:solidFill>
                  <a:schemeClr val="dk1"/>
                </a:solidFill>
                <a:latin typeface="Mada"/>
                <a:ea typeface="Mada"/>
                <a:cs typeface="Mada"/>
                <a:sym typeface="Mada"/>
              </a:rPr>
              <a:t>combination</a:t>
            </a:r>
            <a:endParaRPr sz="1200">
              <a:solidFill>
                <a:schemeClr val="dk1"/>
              </a:solidFill>
              <a:latin typeface="Mada"/>
              <a:ea typeface="Mada"/>
              <a:cs typeface="Mada"/>
              <a:sym typeface="Mada"/>
            </a:endParaRPr>
          </a:p>
        </p:txBody>
      </p:sp>
      <p:sp>
        <p:nvSpPr>
          <p:cNvPr id="657" name="Google Shape;657;p26"/>
          <p:cNvSpPr txBox="1"/>
          <p:nvPr/>
        </p:nvSpPr>
        <p:spPr>
          <a:xfrm>
            <a:off x="787694" y="4939847"/>
            <a:ext cx="4555800" cy="46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Overactive</a:t>
            </a:r>
            <a:r>
              <a:rPr b="1" lang="en-GB" sz="1800">
                <a:solidFill>
                  <a:srgbClr val="006D77"/>
                </a:solidFill>
                <a:highlight>
                  <a:srgbClr val="EDF9F9"/>
                </a:highlight>
                <a:latin typeface="Lora"/>
                <a:ea typeface="Lora"/>
                <a:cs typeface="Lora"/>
                <a:sym typeface="Lora"/>
              </a:rPr>
              <a:t> </a:t>
            </a:r>
            <a:r>
              <a:rPr b="1" lang="en-GB" sz="1800">
                <a:solidFill>
                  <a:srgbClr val="006D77"/>
                </a:solidFill>
                <a:highlight>
                  <a:srgbClr val="EDF9F9"/>
                </a:highlight>
                <a:latin typeface="Lora"/>
                <a:ea typeface="Lora"/>
                <a:cs typeface="Lora"/>
                <a:sym typeface="Lora"/>
              </a:rPr>
              <a:t>bladder</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sp>
        <p:nvSpPr>
          <p:cNvPr id="658" name="Google Shape;658;p26"/>
          <p:cNvSpPr/>
          <p:nvPr/>
        </p:nvSpPr>
        <p:spPr>
          <a:xfrm>
            <a:off x="330419" y="4913206"/>
            <a:ext cx="467100" cy="4764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26"/>
          <p:cNvSpPr/>
          <p:nvPr/>
        </p:nvSpPr>
        <p:spPr>
          <a:xfrm>
            <a:off x="488686" y="5057234"/>
            <a:ext cx="150600" cy="1884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0" name="Google Shape;660;p26"/>
          <p:cNvPicPr preferRelativeResize="0"/>
          <p:nvPr/>
        </p:nvPicPr>
        <p:blipFill rotWithShape="1">
          <a:blip r:embed="rId3">
            <a:alphaModFix/>
          </a:blip>
          <a:srcRect b="3229" l="2674" r="2807" t="3425"/>
          <a:stretch/>
        </p:blipFill>
        <p:spPr>
          <a:xfrm>
            <a:off x="2844480" y="5991863"/>
            <a:ext cx="2023620" cy="2184000"/>
          </a:xfrm>
          <a:prstGeom prst="rect">
            <a:avLst/>
          </a:prstGeom>
          <a:noFill/>
          <a:ln cap="flat" cmpd="sng" w="9525">
            <a:solidFill>
              <a:schemeClr val="accent5"/>
            </a:solidFill>
            <a:prstDash val="dash"/>
            <a:round/>
            <a:headEnd len="sm" w="sm" type="none"/>
            <a:tailEnd len="sm" w="sm" type="none"/>
          </a:ln>
        </p:spPr>
      </p:pic>
      <p:sp>
        <p:nvSpPr>
          <p:cNvPr id="661" name="Google Shape;661;p26"/>
          <p:cNvSpPr txBox="1"/>
          <p:nvPr/>
        </p:nvSpPr>
        <p:spPr>
          <a:xfrm>
            <a:off x="5422787" y="6900553"/>
            <a:ext cx="1311000" cy="25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Lora"/>
                <a:ea typeface="Lora"/>
                <a:cs typeface="Lora"/>
                <a:sym typeface="Lora"/>
              </a:rPr>
              <a:t>Treatment</a:t>
            </a:r>
            <a:r>
              <a:rPr b="1" lang="en-GB" sz="1200">
                <a:solidFill>
                  <a:srgbClr val="006D77"/>
                </a:solidFill>
                <a:latin typeface="Lora"/>
                <a:ea typeface="Lora"/>
                <a:cs typeface="Lora"/>
                <a:sym typeface="Lora"/>
              </a:rPr>
              <a:t>: </a:t>
            </a:r>
            <a:endParaRPr b="1" sz="1200">
              <a:solidFill>
                <a:srgbClr val="006D77"/>
              </a:solidFill>
              <a:latin typeface="Lora"/>
              <a:ea typeface="Lora"/>
              <a:cs typeface="Lora"/>
              <a:sym typeface="Lora"/>
            </a:endParaRPr>
          </a:p>
        </p:txBody>
      </p:sp>
      <p:sp>
        <p:nvSpPr>
          <p:cNvPr id="662" name="Google Shape;662;p26"/>
          <p:cNvSpPr txBox="1"/>
          <p:nvPr/>
        </p:nvSpPr>
        <p:spPr>
          <a:xfrm>
            <a:off x="488688" y="6865851"/>
            <a:ext cx="1878900" cy="59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Lora"/>
                <a:ea typeface="Lora"/>
                <a:cs typeface="Lora"/>
                <a:sym typeface="Lora"/>
              </a:rPr>
              <a:t>Diagnosis:</a:t>
            </a:r>
            <a:endParaRPr b="1" sz="1200">
              <a:solidFill>
                <a:srgbClr val="006D77"/>
              </a:solidFill>
              <a:latin typeface="Lora"/>
              <a:ea typeface="Lora"/>
              <a:cs typeface="Lora"/>
              <a:sym typeface="Lora"/>
            </a:endParaRPr>
          </a:p>
        </p:txBody>
      </p:sp>
      <p:sp>
        <p:nvSpPr>
          <p:cNvPr id="663" name="Google Shape;663;p26"/>
          <p:cNvSpPr/>
          <p:nvPr/>
        </p:nvSpPr>
        <p:spPr>
          <a:xfrm rot="8123600">
            <a:off x="741897" y="5949856"/>
            <a:ext cx="1372475" cy="1097974"/>
          </a:xfrm>
          <a:custGeom>
            <a:rect b="b" l="l" r="r" t="t"/>
            <a:pathLst>
              <a:path extrusionOk="0" h="165520" w="222074">
                <a:moveTo>
                  <a:pt x="83161" y="1"/>
                </a:moveTo>
                <a:cubicBezTo>
                  <a:pt x="63972" y="1"/>
                  <a:pt x="44809" y="7106"/>
                  <a:pt x="30207" y="19578"/>
                </a:cubicBezTo>
                <a:cubicBezTo>
                  <a:pt x="11049" y="36574"/>
                  <a:pt x="0" y="63300"/>
                  <a:pt x="4663" y="88483"/>
                </a:cubicBezTo>
                <a:cubicBezTo>
                  <a:pt x="9325" y="113665"/>
                  <a:pt x="31084" y="135555"/>
                  <a:pt x="56618" y="137519"/>
                </a:cubicBezTo>
                <a:cubicBezTo>
                  <a:pt x="58119" y="137635"/>
                  <a:pt x="59626" y="137687"/>
                  <a:pt x="61138" y="137687"/>
                </a:cubicBezTo>
                <a:cubicBezTo>
                  <a:pt x="76417" y="137687"/>
                  <a:pt x="92185" y="132320"/>
                  <a:pt x="106988" y="132320"/>
                </a:cubicBezTo>
                <a:cubicBezTo>
                  <a:pt x="113359" y="132320"/>
                  <a:pt x="119551" y="133314"/>
                  <a:pt x="125448" y="136158"/>
                </a:cubicBezTo>
                <a:cubicBezTo>
                  <a:pt x="137111" y="141782"/>
                  <a:pt x="144656" y="153574"/>
                  <a:pt x="155752" y="160251"/>
                </a:cubicBezTo>
                <a:cubicBezTo>
                  <a:pt x="161712" y="163837"/>
                  <a:pt x="168567" y="165520"/>
                  <a:pt x="175470" y="165520"/>
                </a:cubicBezTo>
                <a:cubicBezTo>
                  <a:pt x="189745" y="165520"/>
                  <a:pt x="204224" y="158321"/>
                  <a:pt x="211412" y="145862"/>
                </a:cubicBezTo>
                <a:cubicBezTo>
                  <a:pt x="222073" y="127377"/>
                  <a:pt x="214676" y="100796"/>
                  <a:pt x="195999" y="90478"/>
                </a:cubicBezTo>
                <a:cubicBezTo>
                  <a:pt x="186977" y="85493"/>
                  <a:pt x="176032" y="83945"/>
                  <a:pt x="168198" y="77248"/>
                </a:cubicBezTo>
                <a:cubicBezTo>
                  <a:pt x="163110" y="72900"/>
                  <a:pt x="159883" y="66822"/>
                  <a:pt x="156775" y="60895"/>
                </a:cubicBezTo>
                <a:cubicBezTo>
                  <a:pt x="143363" y="35326"/>
                  <a:pt x="134715" y="12398"/>
                  <a:pt x="105030" y="3245"/>
                </a:cubicBezTo>
                <a:cubicBezTo>
                  <a:pt x="97908" y="1049"/>
                  <a:pt x="90533" y="1"/>
                  <a:pt x="83161"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6"/>
          <p:cNvSpPr/>
          <p:nvPr/>
        </p:nvSpPr>
        <p:spPr>
          <a:xfrm rot="8123600">
            <a:off x="5392054" y="6055850"/>
            <a:ext cx="1372475" cy="1097974"/>
          </a:xfrm>
          <a:custGeom>
            <a:rect b="b" l="l" r="r" t="t"/>
            <a:pathLst>
              <a:path extrusionOk="0" h="165520" w="222074">
                <a:moveTo>
                  <a:pt x="83161" y="1"/>
                </a:moveTo>
                <a:cubicBezTo>
                  <a:pt x="63972" y="1"/>
                  <a:pt x="44809" y="7106"/>
                  <a:pt x="30207" y="19578"/>
                </a:cubicBezTo>
                <a:cubicBezTo>
                  <a:pt x="11049" y="36574"/>
                  <a:pt x="0" y="63300"/>
                  <a:pt x="4663" y="88483"/>
                </a:cubicBezTo>
                <a:cubicBezTo>
                  <a:pt x="9325" y="113665"/>
                  <a:pt x="31084" y="135555"/>
                  <a:pt x="56618" y="137519"/>
                </a:cubicBezTo>
                <a:cubicBezTo>
                  <a:pt x="58119" y="137635"/>
                  <a:pt x="59626" y="137687"/>
                  <a:pt x="61138" y="137687"/>
                </a:cubicBezTo>
                <a:cubicBezTo>
                  <a:pt x="76417" y="137687"/>
                  <a:pt x="92185" y="132320"/>
                  <a:pt x="106988" y="132320"/>
                </a:cubicBezTo>
                <a:cubicBezTo>
                  <a:pt x="113359" y="132320"/>
                  <a:pt x="119551" y="133314"/>
                  <a:pt x="125448" y="136158"/>
                </a:cubicBezTo>
                <a:cubicBezTo>
                  <a:pt x="137111" y="141782"/>
                  <a:pt x="144656" y="153574"/>
                  <a:pt x="155752" y="160251"/>
                </a:cubicBezTo>
                <a:cubicBezTo>
                  <a:pt x="161712" y="163837"/>
                  <a:pt x="168567" y="165520"/>
                  <a:pt x="175470" y="165520"/>
                </a:cubicBezTo>
                <a:cubicBezTo>
                  <a:pt x="189745" y="165520"/>
                  <a:pt x="204224" y="158321"/>
                  <a:pt x="211412" y="145862"/>
                </a:cubicBezTo>
                <a:cubicBezTo>
                  <a:pt x="222073" y="127377"/>
                  <a:pt x="214676" y="100796"/>
                  <a:pt x="195999" y="90478"/>
                </a:cubicBezTo>
                <a:cubicBezTo>
                  <a:pt x="186977" y="85493"/>
                  <a:pt x="176032" y="83945"/>
                  <a:pt x="168198" y="77248"/>
                </a:cubicBezTo>
                <a:cubicBezTo>
                  <a:pt x="163110" y="72900"/>
                  <a:pt x="159883" y="66822"/>
                  <a:pt x="156775" y="60895"/>
                </a:cubicBezTo>
                <a:cubicBezTo>
                  <a:pt x="143363" y="35326"/>
                  <a:pt x="134715" y="12398"/>
                  <a:pt x="105030" y="3245"/>
                </a:cubicBezTo>
                <a:cubicBezTo>
                  <a:pt x="97908" y="1049"/>
                  <a:pt x="90533" y="1"/>
                  <a:pt x="83161"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6"/>
          <p:cNvSpPr/>
          <p:nvPr/>
        </p:nvSpPr>
        <p:spPr>
          <a:xfrm>
            <a:off x="6201283" y="6726088"/>
            <a:ext cx="273858" cy="115342"/>
          </a:xfrm>
          <a:custGeom>
            <a:rect b="b" l="l" r="r" t="t"/>
            <a:pathLst>
              <a:path extrusionOk="0" h="26485" w="53228">
                <a:moveTo>
                  <a:pt x="26613" y="1"/>
                </a:moveTo>
                <a:cubicBezTo>
                  <a:pt x="19555" y="1"/>
                  <a:pt x="12785" y="1397"/>
                  <a:pt x="7794" y="3880"/>
                </a:cubicBezTo>
                <a:cubicBezTo>
                  <a:pt x="2803" y="6363"/>
                  <a:pt x="0" y="9731"/>
                  <a:pt x="0" y="13243"/>
                </a:cubicBezTo>
                <a:cubicBezTo>
                  <a:pt x="0" y="16754"/>
                  <a:pt x="2803" y="20122"/>
                  <a:pt x="7794" y="22605"/>
                </a:cubicBezTo>
                <a:cubicBezTo>
                  <a:pt x="12785" y="25088"/>
                  <a:pt x="19555" y="26484"/>
                  <a:pt x="26613" y="26484"/>
                </a:cubicBezTo>
                <a:cubicBezTo>
                  <a:pt x="33671" y="26484"/>
                  <a:pt x="40441" y="25088"/>
                  <a:pt x="45432" y="22605"/>
                </a:cubicBezTo>
                <a:cubicBezTo>
                  <a:pt x="50423" y="20122"/>
                  <a:pt x="53227" y="16754"/>
                  <a:pt x="53227" y="13243"/>
                </a:cubicBezTo>
                <a:cubicBezTo>
                  <a:pt x="53227" y="9731"/>
                  <a:pt x="50423" y="6363"/>
                  <a:pt x="45432" y="3880"/>
                </a:cubicBezTo>
                <a:cubicBezTo>
                  <a:pt x="40441" y="1397"/>
                  <a:pt x="33671" y="1"/>
                  <a:pt x="26613" y="1"/>
                </a:cubicBez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6"/>
          <p:cNvSpPr/>
          <p:nvPr/>
        </p:nvSpPr>
        <p:spPr>
          <a:xfrm>
            <a:off x="5798580" y="6007678"/>
            <a:ext cx="295215" cy="616142"/>
          </a:xfrm>
          <a:custGeom>
            <a:rect b="b" l="l" r="r" t="t"/>
            <a:pathLst>
              <a:path extrusionOk="0" h="107295" w="43510">
                <a:moveTo>
                  <a:pt x="21755" y="0"/>
                </a:moveTo>
                <a:cubicBezTo>
                  <a:pt x="16187" y="0"/>
                  <a:pt x="10620" y="1227"/>
                  <a:pt x="6372" y="3679"/>
                </a:cubicBezTo>
                <a:cubicBezTo>
                  <a:pt x="2124" y="6132"/>
                  <a:pt x="0" y="9345"/>
                  <a:pt x="0" y="12560"/>
                </a:cubicBezTo>
                <a:lnTo>
                  <a:pt x="0" y="95452"/>
                </a:lnTo>
                <a:lnTo>
                  <a:pt x="59" y="95452"/>
                </a:lnTo>
                <a:cubicBezTo>
                  <a:pt x="353" y="98424"/>
                  <a:pt x="2440" y="101345"/>
                  <a:pt x="6372" y="103616"/>
                </a:cubicBezTo>
                <a:cubicBezTo>
                  <a:pt x="10620" y="106068"/>
                  <a:pt x="16187" y="107294"/>
                  <a:pt x="21755" y="107294"/>
                </a:cubicBezTo>
                <a:cubicBezTo>
                  <a:pt x="27322" y="107294"/>
                  <a:pt x="32890" y="106068"/>
                  <a:pt x="37138" y="103616"/>
                </a:cubicBezTo>
                <a:cubicBezTo>
                  <a:pt x="41068" y="101346"/>
                  <a:pt x="43157" y="98424"/>
                  <a:pt x="43449" y="95452"/>
                </a:cubicBezTo>
                <a:lnTo>
                  <a:pt x="43509" y="95452"/>
                </a:lnTo>
                <a:lnTo>
                  <a:pt x="43509" y="12561"/>
                </a:lnTo>
                <a:cubicBezTo>
                  <a:pt x="43509" y="9347"/>
                  <a:pt x="41385" y="6132"/>
                  <a:pt x="37138" y="3679"/>
                </a:cubicBezTo>
                <a:cubicBezTo>
                  <a:pt x="32890" y="1227"/>
                  <a:pt x="27322" y="0"/>
                  <a:pt x="21755" y="0"/>
                </a:cubicBez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6"/>
          <p:cNvSpPr/>
          <p:nvPr/>
        </p:nvSpPr>
        <p:spPr>
          <a:xfrm>
            <a:off x="5798580" y="6007678"/>
            <a:ext cx="295215" cy="144257"/>
          </a:xfrm>
          <a:custGeom>
            <a:rect b="b" l="l" r="r" t="t"/>
            <a:pathLst>
              <a:path extrusionOk="0" h="25121" w="43510">
                <a:moveTo>
                  <a:pt x="21755" y="0"/>
                </a:moveTo>
                <a:cubicBezTo>
                  <a:pt x="15985" y="0"/>
                  <a:pt x="10452" y="1324"/>
                  <a:pt x="6372" y="3679"/>
                </a:cubicBezTo>
                <a:cubicBezTo>
                  <a:pt x="2292" y="6034"/>
                  <a:pt x="0" y="9229"/>
                  <a:pt x="0" y="12560"/>
                </a:cubicBezTo>
                <a:cubicBezTo>
                  <a:pt x="0" y="15891"/>
                  <a:pt x="2292" y="19086"/>
                  <a:pt x="6372" y="21441"/>
                </a:cubicBezTo>
                <a:cubicBezTo>
                  <a:pt x="10452" y="23798"/>
                  <a:pt x="15985" y="25120"/>
                  <a:pt x="21755" y="25120"/>
                </a:cubicBezTo>
                <a:cubicBezTo>
                  <a:pt x="27524" y="25120"/>
                  <a:pt x="33057" y="23798"/>
                  <a:pt x="37138" y="21441"/>
                </a:cubicBezTo>
                <a:cubicBezTo>
                  <a:pt x="41217" y="19086"/>
                  <a:pt x="43509" y="15891"/>
                  <a:pt x="43509" y="12560"/>
                </a:cubicBezTo>
                <a:cubicBezTo>
                  <a:pt x="43509" y="9229"/>
                  <a:pt x="41217" y="6034"/>
                  <a:pt x="37138" y="3679"/>
                </a:cubicBezTo>
                <a:cubicBezTo>
                  <a:pt x="33057" y="1324"/>
                  <a:pt x="27524" y="0"/>
                  <a:pt x="21755" y="0"/>
                </a:cubicBez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6"/>
          <p:cNvSpPr/>
          <p:nvPr/>
        </p:nvSpPr>
        <p:spPr>
          <a:xfrm>
            <a:off x="5784160" y="6668686"/>
            <a:ext cx="324045" cy="144263"/>
          </a:xfrm>
          <a:custGeom>
            <a:rect b="b" l="l" r="r" t="t"/>
            <a:pathLst>
              <a:path extrusionOk="0" h="25122" w="47759">
                <a:moveTo>
                  <a:pt x="23880" y="1"/>
                </a:moveTo>
                <a:cubicBezTo>
                  <a:pt x="18312" y="1"/>
                  <a:pt x="12745" y="1227"/>
                  <a:pt x="8497" y="3679"/>
                </a:cubicBezTo>
                <a:cubicBezTo>
                  <a:pt x="1" y="8584"/>
                  <a:pt x="1" y="16537"/>
                  <a:pt x="8497" y="21443"/>
                </a:cubicBezTo>
                <a:cubicBezTo>
                  <a:pt x="12744" y="23896"/>
                  <a:pt x="18311" y="25122"/>
                  <a:pt x="23879" y="25122"/>
                </a:cubicBezTo>
                <a:cubicBezTo>
                  <a:pt x="29447" y="25122"/>
                  <a:pt x="35015" y="23895"/>
                  <a:pt x="39263" y="21443"/>
                </a:cubicBezTo>
                <a:cubicBezTo>
                  <a:pt x="47759" y="16537"/>
                  <a:pt x="47757" y="8584"/>
                  <a:pt x="39263" y="3679"/>
                </a:cubicBezTo>
                <a:cubicBezTo>
                  <a:pt x="35015" y="1227"/>
                  <a:pt x="29447" y="1"/>
                  <a:pt x="23880"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6"/>
          <p:cNvSpPr/>
          <p:nvPr/>
        </p:nvSpPr>
        <p:spPr>
          <a:xfrm>
            <a:off x="5784160" y="6668749"/>
            <a:ext cx="159549" cy="144142"/>
          </a:xfrm>
          <a:custGeom>
            <a:rect b="b" l="l" r="r" t="t"/>
            <a:pathLst>
              <a:path extrusionOk="0" h="25101" w="23515">
                <a:moveTo>
                  <a:pt x="23515" y="1"/>
                </a:moveTo>
                <a:cubicBezTo>
                  <a:pt x="18070" y="52"/>
                  <a:pt x="12652" y="1271"/>
                  <a:pt x="8497" y="3668"/>
                </a:cubicBezTo>
                <a:cubicBezTo>
                  <a:pt x="1" y="8573"/>
                  <a:pt x="1" y="16526"/>
                  <a:pt x="8497" y="21432"/>
                </a:cubicBezTo>
                <a:cubicBezTo>
                  <a:pt x="12652" y="23831"/>
                  <a:pt x="18070" y="25048"/>
                  <a:pt x="23515" y="25101"/>
                </a:cubicBezTo>
                <a:lnTo>
                  <a:pt x="23515"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6"/>
          <p:cNvSpPr/>
          <p:nvPr/>
        </p:nvSpPr>
        <p:spPr>
          <a:xfrm>
            <a:off x="5798580" y="6653916"/>
            <a:ext cx="295215" cy="144257"/>
          </a:xfrm>
          <a:custGeom>
            <a:rect b="b" l="l" r="r" t="t"/>
            <a:pathLst>
              <a:path extrusionOk="0" h="25121" w="43510">
                <a:moveTo>
                  <a:pt x="21755" y="1"/>
                </a:moveTo>
                <a:cubicBezTo>
                  <a:pt x="15985" y="1"/>
                  <a:pt x="10452" y="1324"/>
                  <a:pt x="6372" y="3679"/>
                </a:cubicBezTo>
                <a:cubicBezTo>
                  <a:pt x="2292" y="6035"/>
                  <a:pt x="0" y="9230"/>
                  <a:pt x="0" y="12561"/>
                </a:cubicBezTo>
                <a:cubicBezTo>
                  <a:pt x="0" y="15892"/>
                  <a:pt x="2292" y="19086"/>
                  <a:pt x="6372" y="21443"/>
                </a:cubicBezTo>
                <a:cubicBezTo>
                  <a:pt x="10452" y="23798"/>
                  <a:pt x="15985" y="25121"/>
                  <a:pt x="21755" y="25121"/>
                </a:cubicBezTo>
                <a:cubicBezTo>
                  <a:pt x="27524" y="25121"/>
                  <a:pt x="33057" y="23798"/>
                  <a:pt x="37138" y="21443"/>
                </a:cubicBezTo>
                <a:cubicBezTo>
                  <a:pt x="41217" y="19086"/>
                  <a:pt x="43509" y="15892"/>
                  <a:pt x="43509" y="12561"/>
                </a:cubicBezTo>
                <a:cubicBezTo>
                  <a:pt x="43509" y="9230"/>
                  <a:pt x="41217" y="6035"/>
                  <a:pt x="37138" y="3679"/>
                </a:cubicBezTo>
                <a:cubicBezTo>
                  <a:pt x="33057" y="1324"/>
                  <a:pt x="27524" y="1"/>
                  <a:pt x="21755"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6"/>
          <p:cNvSpPr/>
          <p:nvPr/>
        </p:nvSpPr>
        <p:spPr>
          <a:xfrm>
            <a:off x="5896998" y="6531953"/>
            <a:ext cx="98952" cy="218094"/>
          </a:xfrm>
          <a:custGeom>
            <a:rect b="b" l="l" r="r" t="t"/>
            <a:pathLst>
              <a:path extrusionOk="0" h="37979" w="14584">
                <a:moveTo>
                  <a:pt x="7252" y="1"/>
                </a:moveTo>
                <a:cubicBezTo>
                  <a:pt x="5396" y="1"/>
                  <a:pt x="3540" y="410"/>
                  <a:pt x="2124" y="1227"/>
                </a:cubicBezTo>
                <a:cubicBezTo>
                  <a:pt x="708" y="2045"/>
                  <a:pt x="1" y="3117"/>
                  <a:pt x="1" y="4188"/>
                </a:cubicBezTo>
                <a:lnTo>
                  <a:pt x="1" y="33793"/>
                </a:lnTo>
                <a:cubicBezTo>
                  <a:pt x="1" y="34864"/>
                  <a:pt x="708" y="35935"/>
                  <a:pt x="2125" y="36753"/>
                </a:cubicBezTo>
                <a:cubicBezTo>
                  <a:pt x="3541" y="37570"/>
                  <a:pt x="5397" y="37979"/>
                  <a:pt x="7252" y="37979"/>
                </a:cubicBezTo>
                <a:cubicBezTo>
                  <a:pt x="9108" y="37979"/>
                  <a:pt x="10964" y="37570"/>
                  <a:pt x="12380" y="36753"/>
                </a:cubicBezTo>
                <a:cubicBezTo>
                  <a:pt x="13908" y="35871"/>
                  <a:pt x="14583" y="34694"/>
                  <a:pt x="14461" y="33538"/>
                </a:cubicBezTo>
                <a:lnTo>
                  <a:pt x="14461" y="4442"/>
                </a:lnTo>
                <a:cubicBezTo>
                  <a:pt x="14582" y="3286"/>
                  <a:pt x="13908" y="2109"/>
                  <a:pt x="12379" y="1227"/>
                </a:cubicBezTo>
                <a:cubicBezTo>
                  <a:pt x="10963" y="410"/>
                  <a:pt x="9107" y="1"/>
                  <a:pt x="7252"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6"/>
          <p:cNvSpPr/>
          <p:nvPr/>
        </p:nvSpPr>
        <p:spPr>
          <a:xfrm>
            <a:off x="5896998" y="6535957"/>
            <a:ext cx="93457" cy="214092"/>
          </a:xfrm>
          <a:custGeom>
            <a:rect b="b" l="l" r="r" t="t"/>
            <a:pathLst>
              <a:path extrusionOk="0" h="37282" w="13774">
                <a:moveTo>
                  <a:pt x="3248" y="1"/>
                </a:moveTo>
                <a:cubicBezTo>
                  <a:pt x="2860" y="147"/>
                  <a:pt x="2484" y="324"/>
                  <a:pt x="2124" y="530"/>
                </a:cubicBezTo>
                <a:cubicBezTo>
                  <a:pt x="708" y="1348"/>
                  <a:pt x="1" y="2420"/>
                  <a:pt x="1" y="3491"/>
                </a:cubicBezTo>
                <a:lnTo>
                  <a:pt x="1" y="33096"/>
                </a:lnTo>
                <a:cubicBezTo>
                  <a:pt x="1" y="34167"/>
                  <a:pt x="708" y="35239"/>
                  <a:pt x="2125" y="36056"/>
                </a:cubicBezTo>
                <a:cubicBezTo>
                  <a:pt x="3541" y="36873"/>
                  <a:pt x="5397" y="37282"/>
                  <a:pt x="7252" y="37282"/>
                </a:cubicBezTo>
                <a:cubicBezTo>
                  <a:pt x="9108" y="37282"/>
                  <a:pt x="10964" y="36873"/>
                  <a:pt x="12380" y="36056"/>
                </a:cubicBezTo>
                <a:cubicBezTo>
                  <a:pt x="12493" y="35991"/>
                  <a:pt x="12591" y="35921"/>
                  <a:pt x="12695" y="35852"/>
                </a:cubicBezTo>
                <a:cubicBezTo>
                  <a:pt x="13368" y="35300"/>
                  <a:pt x="13774" y="34912"/>
                  <a:pt x="13774" y="34911"/>
                </a:cubicBezTo>
                <a:lnTo>
                  <a:pt x="13774" y="34911"/>
                </a:lnTo>
                <a:cubicBezTo>
                  <a:pt x="12815" y="35583"/>
                  <a:pt x="11026" y="35935"/>
                  <a:pt x="9211" y="35935"/>
                </a:cubicBezTo>
                <a:cubicBezTo>
                  <a:pt x="6877" y="35935"/>
                  <a:pt x="4500" y="35354"/>
                  <a:pt x="3790" y="34123"/>
                </a:cubicBezTo>
                <a:cubicBezTo>
                  <a:pt x="2932" y="32638"/>
                  <a:pt x="3248" y="27140"/>
                  <a:pt x="3248" y="21254"/>
                </a:cubicBezTo>
                <a:lnTo>
                  <a:pt x="3248"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6"/>
          <p:cNvSpPr/>
          <p:nvPr/>
        </p:nvSpPr>
        <p:spPr>
          <a:xfrm>
            <a:off x="5896998" y="6531953"/>
            <a:ext cx="98939" cy="91972"/>
          </a:xfrm>
          <a:custGeom>
            <a:rect b="b" l="l" r="r" t="t"/>
            <a:pathLst>
              <a:path extrusionOk="0" h="16016" w="14582">
                <a:moveTo>
                  <a:pt x="7252" y="1"/>
                </a:moveTo>
                <a:cubicBezTo>
                  <a:pt x="5397" y="1"/>
                  <a:pt x="3541" y="410"/>
                  <a:pt x="2125" y="1227"/>
                </a:cubicBezTo>
                <a:cubicBezTo>
                  <a:pt x="708" y="2045"/>
                  <a:pt x="1" y="3117"/>
                  <a:pt x="1" y="4188"/>
                </a:cubicBezTo>
                <a:lnTo>
                  <a:pt x="1" y="15298"/>
                </a:lnTo>
                <a:cubicBezTo>
                  <a:pt x="2344" y="15776"/>
                  <a:pt x="4798" y="16015"/>
                  <a:pt x="7252" y="16015"/>
                </a:cubicBezTo>
                <a:cubicBezTo>
                  <a:pt x="9691" y="16015"/>
                  <a:pt x="12130" y="15779"/>
                  <a:pt x="14461" y="15307"/>
                </a:cubicBezTo>
                <a:lnTo>
                  <a:pt x="14461" y="4442"/>
                </a:lnTo>
                <a:cubicBezTo>
                  <a:pt x="14582" y="3286"/>
                  <a:pt x="13908" y="2109"/>
                  <a:pt x="12380" y="1227"/>
                </a:cubicBezTo>
                <a:cubicBezTo>
                  <a:pt x="10964" y="410"/>
                  <a:pt x="9108" y="1"/>
                  <a:pt x="7252"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6"/>
          <p:cNvSpPr/>
          <p:nvPr/>
        </p:nvSpPr>
        <p:spPr>
          <a:xfrm>
            <a:off x="5896998" y="6535957"/>
            <a:ext cx="22038" cy="86700"/>
          </a:xfrm>
          <a:custGeom>
            <a:rect b="b" l="l" r="r" t="t"/>
            <a:pathLst>
              <a:path extrusionOk="0" h="15098" w="3248">
                <a:moveTo>
                  <a:pt x="3248" y="1"/>
                </a:moveTo>
                <a:lnTo>
                  <a:pt x="3248" y="1"/>
                </a:lnTo>
                <a:cubicBezTo>
                  <a:pt x="2860" y="147"/>
                  <a:pt x="2484" y="324"/>
                  <a:pt x="2124" y="530"/>
                </a:cubicBezTo>
                <a:cubicBezTo>
                  <a:pt x="708" y="1348"/>
                  <a:pt x="1" y="2420"/>
                  <a:pt x="1" y="3491"/>
                </a:cubicBezTo>
                <a:lnTo>
                  <a:pt x="1" y="14602"/>
                </a:lnTo>
                <a:cubicBezTo>
                  <a:pt x="1063" y="14818"/>
                  <a:pt x="2149" y="14980"/>
                  <a:pt x="3247" y="15098"/>
                </a:cubicBezTo>
                <a:lnTo>
                  <a:pt x="3248" y="1"/>
                </a:lnTo>
                <a:close/>
              </a:path>
            </a:pathLst>
          </a:custGeom>
          <a:solidFill>
            <a:srgbClr val="76D3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6"/>
          <p:cNvSpPr/>
          <p:nvPr/>
        </p:nvSpPr>
        <p:spPr>
          <a:xfrm>
            <a:off x="5896998" y="6456739"/>
            <a:ext cx="22038" cy="165889"/>
          </a:xfrm>
          <a:custGeom>
            <a:rect b="b" l="l" r="r" t="t"/>
            <a:pathLst>
              <a:path extrusionOk="0" h="28888" w="3248">
                <a:moveTo>
                  <a:pt x="3248" y="1"/>
                </a:moveTo>
                <a:lnTo>
                  <a:pt x="3248" y="1"/>
                </a:lnTo>
                <a:cubicBezTo>
                  <a:pt x="2860" y="148"/>
                  <a:pt x="2484" y="326"/>
                  <a:pt x="2124" y="532"/>
                </a:cubicBezTo>
                <a:cubicBezTo>
                  <a:pt x="708" y="1349"/>
                  <a:pt x="1" y="2420"/>
                  <a:pt x="1" y="3492"/>
                </a:cubicBezTo>
                <a:lnTo>
                  <a:pt x="1" y="28391"/>
                </a:lnTo>
                <a:cubicBezTo>
                  <a:pt x="1063" y="28608"/>
                  <a:pt x="2149" y="28769"/>
                  <a:pt x="3247" y="28888"/>
                </a:cubicBezTo>
                <a:lnTo>
                  <a:pt x="3248"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6"/>
          <p:cNvSpPr/>
          <p:nvPr/>
        </p:nvSpPr>
        <p:spPr>
          <a:xfrm>
            <a:off x="5896998" y="6429917"/>
            <a:ext cx="98952" cy="150097"/>
          </a:xfrm>
          <a:custGeom>
            <a:rect b="b" l="l" r="r" t="t"/>
            <a:pathLst>
              <a:path extrusionOk="0" h="26138" w="14584">
                <a:moveTo>
                  <a:pt x="7252" y="1"/>
                </a:moveTo>
                <a:cubicBezTo>
                  <a:pt x="5396" y="1"/>
                  <a:pt x="3540" y="410"/>
                  <a:pt x="2124" y="1227"/>
                </a:cubicBezTo>
                <a:cubicBezTo>
                  <a:pt x="708" y="2045"/>
                  <a:pt x="1" y="3117"/>
                  <a:pt x="1" y="4188"/>
                </a:cubicBezTo>
                <a:lnTo>
                  <a:pt x="1" y="21950"/>
                </a:lnTo>
                <a:cubicBezTo>
                  <a:pt x="1" y="23022"/>
                  <a:pt x="708" y="24093"/>
                  <a:pt x="2125" y="24912"/>
                </a:cubicBezTo>
                <a:cubicBezTo>
                  <a:pt x="3541" y="25729"/>
                  <a:pt x="5397" y="26138"/>
                  <a:pt x="7252" y="26138"/>
                </a:cubicBezTo>
                <a:cubicBezTo>
                  <a:pt x="9108" y="26138"/>
                  <a:pt x="10964" y="25729"/>
                  <a:pt x="12380" y="24912"/>
                </a:cubicBezTo>
                <a:cubicBezTo>
                  <a:pt x="13908" y="24028"/>
                  <a:pt x="14583" y="22851"/>
                  <a:pt x="14461" y="21697"/>
                </a:cubicBezTo>
                <a:lnTo>
                  <a:pt x="14461" y="4442"/>
                </a:lnTo>
                <a:cubicBezTo>
                  <a:pt x="14582" y="3287"/>
                  <a:pt x="13908" y="2110"/>
                  <a:pt x="12379" y="1227"/>
                </a:cubicBezTo>
                <a:cubicBezTo>
                  <a:pt x="10963" y="410"/>
                  <a:pt x="9107" y="1"/>
                  <a:pt x="7252"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6"/>
          <p:cNvSpPr/>
          <p:nvPr/>
        </p:nvSpPr>
        <p:spPr>
          <a:xfrm>
            <a:off x="5896998" y="6456739"/>
            <a:ext cx="22038" cy="119289"/>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6"/>
          <p:cNvSpPr/>
          <p:nvPr/>
        </p:nvSpPr>
        <p:spPr>
          <a:xfrm>
            <a:off x="5811155" y="6393841"/>
            <a:ext cx="270043" cy="120213"/>
          </a:xfrm>
          <a:custGeom>
            <a:rect b="b" l="l" r="r" t="t"/>
            <a:pathLst>
              <a:path extrusionOk="0" h="20934" w="39800">
                <a:moveTo>
                  <a:pt x="19901" y="1"/>
                </a:moveTo>
                <a:cubicBezTo>
                  <a:pt x="15262" y="1"/>
                  <a:pt x="10623" y="1023"/>
                  <a:pt x="7083" y="3066"/>
                </a:cubicBezTo>
                <a:cubicBezTo>
                  <a:pt x="3" y="7154"/>
                  <a:pt x="0" y="13781"/>
                  <a:pt x="7076" y="17869"/>
                </a:cubicBezTo>
                <a:cubicBezTo>
                  <a:pt x="10613" y="19912"/>
                  <a:pt x="15252" y="20934"/>
                  <a:pt x="19891" y="20934"/>
                </a:cubicBezTo>
                <a:cubicBezTo>
                  <a:pt x="24531" y="20934"/>
                  <a:pt x="29171" y="19912"/>
                  <a:pt x="32713" y="17869"/>
                </a:cubicBezTo>
                <a:cubicBezTo>
                  <a:pt x="39796" y="13782"/>
                  <a:pt x="39799" y="7154"/>
                  <a:pt x="32720" y="3066"/>
                </a:cubicBezTo>
                <a:cubicBezTo>
                  <a:pt x="29180" y="1023"/>
                  <a:pt x="24540" y="1"/>
                  <a:pt x="19901" y="1"/>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26"/>
          <p:cNvSpPr/>
          <p:nvPr/>
        </p:nvSpPr>
        <p:spPr>
          <a:xfrm>
            <a:off x="5811155" y="6384736"/>
            <a:ext cx="270043" cy="120213"/>
          </a:xfrm>
          <a:custGeom>
            <a:rect b="b" l="l" r="r" t="t"/>
            <a:pathLst>
              <a:path extrusionOk="0" h="20934" w="39800">
                <a:moveTo>
                  <a:pt x="19902" y="1"/>
                </a:moveTo>
                <a:cubicBezTo>
                  <a:pt x="15262" y="1"/>
                  <a:pt x="10623" y="1023"/>
                  <a:pt x="7083" y="3067"/>
                </a:cubicBezTo>
                <a:cubicBezTo>
                  <a:pt x="3" y="7153"/>
                  <a:pt x="0" y="13781"/>
                  <a:pt x="7076" y="17868"/>
                </a:cubicBezTo>
                <a:cubicBezTo>
                  <a:pt x="10613" y="19912"/>
                  <a:pt x="15252" y="20934"/>
                  <a:pt x="19891" y="20934"/>
                </a:cubicBezTo>
                <a:cubicBezTo>
                  <a:pt x="24531" y="20934"/>
                  <a:pt x="29171" y="19912"/>
                  <a:pt x="32713" y="17868"/>
                </a:cubicBezTo>
                <a:cubicBezTo>
                  <a:pt x="39796" y="13781"/>
                  <a:pt x="39799" y="7153"/>
                  <a:pt x="32720" y="3067"/>
                </a:cubicBezTo>
                <a:cubicBezTo>
                  <a:pt x="29181" y="1023"/>
                  <a:pt x="24541" y="1"/>
                  <a:pt x="19902"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6"/>
          <p:cNvSpPr/>
          <p:nvPr/>
        </p:nvSpPr>
        <p:spPr>
          <a:xfrm>
            <a:off x="5823159" y="6024578"/>
            <a:ext cx="246024" cy="472344"/>
          </a:xfrm>
          <a:custGeom>
            <a:rect b="b" l="l" r="r" t="t"/>
            <a:pathLst>
              <a:path extrusionOk="0" h="82254" w="36260">
                <a:moveTo>
                  <a:pt x="18133" y="1"/>
                </a:moveTo>
                <a:cubicBezTo>
                  <a:pt x="13493" y="1"/>
                  <a:pt x="8854" y="940"/>
                  <a:pt x="5314" y="2817"/>
                </a:cubicBezTo>
                <a:cubicBezTo>
                  <a:pt x="1773" y="4696"/>
                  <a:pt x="3" y="7158"/>
                  <a:pt x="2" y="9618"/>
                </a:cubicBezTo>
                <a:lnTo>
                  <a:pt x="2" y="71787"/>
                </a:lnTo>
                <a:cubicBezTo>
                  <a:pt x="0" y="74466"/>
                  <a:pt x="1768" y="77145"/>
                  <a:pt x="5307" y="79189"/>
                </a:cubicBezTo>
                <a:cubicBezTo>
                  <a:pt x="8844" y="81232"/>
                  <a:pt x="13483" y="82254"/>
                  <a:pt x="18123" y="82254"/>
                </a:cubicBezTo>
                <a:cubicBezTo>
                  <a:pt x="22762" y="82254"/>
                  <a:pt x="27403" y="81232"/>
                  <a:pt x="30944" y="79189"/>
                </a:cubicBezTo>
                <a:cubicBezTo>
                  <a:pt x="34486" y="77145"/>
                  <a:pt x="36257" y="74466"/>
                  <a:pt x="36259" y="71787"/>
                </a:cubicBezTo>
                <a:lnTo>
                  <a:pt x="36259" y="9619"/>
                </a:lnTo>
                <a:cubicBezTo>
                  <a:pt x="36260" y="7156"/>
                  <a:pt x="34492" y="4696"/>
                  <a:pt x="30951" y="2817"/>
                </a:cubicBezTo>
                <a:cubicBezTo>
                  <a:pt x="27412" y="940"/>
                  <a:pt x="22772" y="1"/>
                  <a:pt x="1813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6"/>
          <p:cNvSpPr/>
          <p:nvPr/>
        </p:nvSpPr>
        <p:spPr>
          <a:xfrm>
            <a:off x="5823166" y="6024578"/>
            <a:ext cx="246017" cy="127363"/>
          </a:xfrm>
          <a:custGeom>
            <a:rect b="b" l="l" r="r" t="t"/>
            <a:pathLst>
              <a:path extrusionOk="0" h="22179" w="36259">
                <a:moveTo>
                  <a:pt x="18132" y="1"/>
                </a:moveTo>
                <a:cubicBezTo>
                  <a:pt x="13492" y="1"/>
                  <a:pt x="8853" y="940"/>
                  <a:pt x="5313" y="2817"/>
                </a:cubicBezTo>
                <a:cubicBezTo>
                  <a:pt x="1772" y="4696"/>
                  <a:pt x="2" y="7158"/>
                  <a:pt x="1" y="9618"/>
                </a:cubicBezTo>
                <a:lnTo>
                  <a:pt x="1" y="16561"/>
                </a:lnTo>
                <a:cubicBezTo>
                  <a:pt x="790" y="17246"/>
                  <a:pt x="1703" y="17896"/>
                  <a:pt x="2749" y="18499"/>
                </a:cubicBezTo>
                <a:cubicBezTo>
                  <a:pt x="6997" y="20952"/>
                  <a:pt x="12564" y="22179"/>
                  <a:pt x="18132" y="22179"/>
                </a:cubicBezTo>
                <a:cubicBezTo>
                  <a:pt x="23699" y="22179"/>
                  <a:pt x="29267" y="20952"/>
                  <a:pt x="33515" y="18499"/>
                </a:cubicBezTo>
                <a:cubicBezTo>
                  <a:pt x="34559" y="17897"/>
                  <a:pt x="35471" y="17247"/>
                  <a:pt x="36258" y="16564"/>
                </a:cubicBezTo>
                <a:lnTo>
                  <a:pt x="36258" y="9619"/>
                </a:lnTo>
                <a:cubicBezTo>
                  <a:pt x="36259" y="7156"/>
                  <a:pt x="34491" y="4696"/>
                  <a:pt x="30950" y="2817"/>
                </a:cubicBezTo>
                <a:cubicBezTo>
                  <a:pt x="27411" y="940"/>
                  <a:pt x="22771" y="1"/>
                  <a:pt x="18132"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6"/>
          <p:cNvSpPr/>
          <p:nvPr/>
        </p:nvSpPr>
        <p:spPr>
          <a:xfrm>
            <a:off x="5823159" y="6056047"/>
            <a:ext cx="191391" cy="440875"/>
          </a:xfrm>
          <a:custGeom>
            <a:rect b="b" l="l" r="r" t="t"/>
            <a:pathLst>
              <a:path extrusionOk="0" h="76774" w="28208">
                <a:moveTo>
                  <a:pt x="1787" y="1"/>
                </a:moveTo>
                <a:cubicBezTo>
                  <a:pt x="610" y="1307"/>
                  <a:pt x="3" y="2722"/>
                  <a:pt x="2" y="4140"/>
                </a:cubicBezTo>
                <a:lnTo>
                  <a:pt x="2" y="66309"/>
                </a:lnTo>
                <a:cubicBezTo>
                  <a:pt x="0" y="68988"/>
                  <a:pt x="1768" y="71667"/>
                  <a:pt x="5307" y="73711"/>
                </a:cubicBezTo>
                <a:cubicBezTo>
                  <a:pt x="8843" y="75753"/>
                  <a:pt x="13478" y="76774"/>
                  <a:pt x="18115" y="76774"/>
                </a:cubicBezTo>
                <a:cubicBezTo>
                  <a:pt x="21639" y="76774"/>
                  <a:pt x="25163" y="76184"/>
                  <a:pt x="28207" y="75006"/>
                </a:cubicBezTo>
                <a:lnTo>
                  <a:pt x="28207" y="75006"/>
                </a:lnTo>
                <a:cubicBezTo>
                  <a:pt x="26355" y="75441"/>
                  <a:pt x="24609" y="75638"/>
                  <a:pt x="22977" y="75638"/>
                </a:cubicBezTo>
                <a:cubicBezTo>
                  <a:pt x="13385" y="75638"/>
                  <a:pt x="7733" y="68847"/>
                  <a:pt x="7733" y="63916"/>
                </a:cubicBezTo>
                <a:lnTo>
                  <a:pt x="7733" y="7695"/>
                </a:lnTo>
                <a:lnTo>
                  <a:pt x="1787" y="1"/>
                </a:ln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6"/>
          <p:cNvSpPr/>
          <p:nvPr/>
        </p:nvSpPr>
        <p:spPr>
          <a:xfrm>
            <a:off x="5811155" y="6024578"/>
            <a:ext cx="270043" cy="110463"/>
          </a:xfrm>
          <a:custGeom>
            <a:rect b="b" l="l" r="r" t="t"/>
            <a:pathLst>
              <a:path extrusionOk="0" h="19236" w="39800">
                <a:moveTo>
                  <a:pt x="19902" y="1"/>
                </a:moveTo>
                <a:cubicBezTo>
                  <a:pt x="15262" y="1"/>
                  <a:pt x="10623" y="940"/>
                  <a:pt x="7083" y="2817"/>
                </a:cubicBezTo>
                <a:cubicBezTo>
                  <a:pt x="3" y="6574"/>
                  <a:pt x="0" y="12663"/>
                  <a:pt x="7076" y="16419"/>
                </a:cubicBezTo>
                <a:cubicBezTo>
                  <a:pt x="10613" y="18297"/>
                  <a:pt x="15252" y="19235"/>
                  <a:pt x="19891" y="19235"/>
                </a:cubicBezTo>
                <a:cubicBezTo>
                  <a:pt x="24531" y="19235"/>
                  <a:pt x="29171" y="18297"/>
                  <a:pt x="32713" y="16419"/>
                </a:cubicBezTo>
                <a:cubicBezTo>
                  <a:pt x="39796" y="12663"/>
                  <a:pt x="39799" y="6574"/>
                  <a:pt x="32720" y="2817"/>
                </a:cubicBezTo>
                <a:cubicBezTo>
                  <a:pt x="29181" y="940"/>
                  <a:pt x="24541" y="1"/>
                  <a:pt x="1990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6"/>
          <p:cNvSpPr/>
          <p:nvPr/>
        </p:nvSpPr>
        <p:spPr>
          <a:xfrm>
            <a:off x="5872392" y="5975726"/>
            <a:ext cx="147614" cy="140128"/>
          </a:xfrm>
          <a:custGeom>
            <a:rect b="b" l="l" r="r" t="t"/>
            <a:pathLst>
              <a:path extrusionOk="0" h="24402" w="21756">
                <a:moveTo>
                  <a:pt x="10877" y="1"/>
                </a:moveTo>
                <a:cubicBezTo>
                  <a:pt x="8093" y="1"/>
                  <a:pt x="5310" y="614"/>
                  <a:pt x="3186" y="1841"/>
                </a:cubicBezTo>
                <a:cubicBezTo>
                  <a:pt x="1063" y="3066"/>
                  <a:pt x="0" y="4674"/>
                  <a:pt x="0" y="6280"/>
                </a:cubicBezTo>
                <a:lnTo>
                  <a:pt x="0" y="18122"/>
                </a:lnTo>
                <a:cubicBezTo>
                  <a:pt x="0" y="19729"/>
                  <a:pt x="1062" y="21337"/>
                  <a:pt x="3186" y="22563"/>
                </a:cubicBezTo>
                <a:cubicBezTo>
                  <a:pt x="5310" y="23789"/>
                  <a:pt x="8093" y="24401"/>
                  <a:pt x="10877" y="24401"/>
                </a:cubicBezTo>
                <a:cubicBezTo>
                  <a:pt x="13661" y="24401"/>
                  <a:pt x="16445" y="23789"/>
                  <a:pt x="18569" y="22563"/>
                </a:cubicBezTo>
                <a:cubicBezTo>
                  <a:pt x="20692" y="21337"/>
                  <a:pt x="21755" y="19729"/>
                  <a:pt x="21755" y="18122"/>
                </a:cubicBezTo>
                <a:lnTo>
                  <a:pt x="21755" y="6280"/>
                </a:lnTo>
                <a:cubicBezTo>
                  <a:pt x="21755" y="4674"/>
                  <a:pt x="20692" y="3066"/>
                  <a:pt x="18569" y="1841"/>
                </a:cubicBezTo>
                <a:cubicBezTo>
                  <a:pt x="16445" y="614"/>
                  <a:pt x="13661" y="1"/>
                  <a:pt x="10877"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6"/>
          <p:cNvSpPr/>
          <p:nvPr/>
        </p:nvSpPr>
        <p:spPr>
          <a:xfrm>
            <a:off x="5872392" y="5991708"/>
            <a:ext cx="136284" cy="124159"/>
          </a:xfrm>
          <a:custGeom>
            <a:rect b="b" l="l" r="r" t="t"/>
            <a:pathLst>
              <a:path extrusionOk="0" h="21621" w="20086">
                <a:moveTo>
                  <a:pt x="1846" y="1"/>
                </a:moveTo>
                <a:cubicBezTo>
                  <a:pt x="619" y="1056"/>
                  <a:pt x="0" y="2277"/>
                  <a:pt x="0" y="3499"/>
                </a:cubicBezTo>
                <a:lnTo>
                  <a:pt x="0" y="15340"/>
                </a:lnTo>
                <a:cubicBezTo>
                  <a:pt x="0" y="16947"/>
                  <a:pt x="1062" y="18555"/>
                  <a:pt x="3186" y="19781"/>
                </a:cubicBezTo>
                <a:cubicBezTo>
                  <a:pt x="5310" y="21007"/>
                  <a:pt x="8093" y="21620"/>
                  <a:pt x="10877" y="21620"/>
                </a:cubicBezTo>
                <a:cubicBezTo>
                  <a:pt x="13661" y="21620"/>
                  <a:pt x="16445" y="21007"/>
                  <a:pt x="18569" y="19781"/>
                </a:cubicBezTo>
                <a:cubicBezTo>
                  <a:pt x="19114" y="19469"/>
                  <a:pt x="19622" y="19099"/>
                  <a:pt x="20085" y="18676"/>
                </a:cubicBezTo>
                <a:lnTo>
                  <a:pt x="20085" y="18676"/>
                </a:lnTo>
                <a:cubicBezTo>
                  <a:pt x="17873" y="19935"/>
                  <a:pt x="15417" y="20450"/>
                  <a:pt x="13100" y="20450"/>
                </a:cubicBezTo>
                <a:cubicBezTo>
                  <a:pt x="8193" y="20450"/>
                  <a:pt x="3914" y="18139"/>
                  <a:pt x="3914" y="15680"/>
                </a:cubicBezTo>
                <a:lnTo>
                  <a:pt x="3914" y="6459"/>
                </a:lnTo>
                <a:lnTo>
                  <a:pt x="1846"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6"/>
          <p:cNvSpPr/>
          <p:nvPr/>
        </p:nvSpPr>
        <p:spPr>
          <a:xfrm>
            <a:off x="5865179" y="5975726"/>
            <a:ext cx="162026" cy="72132"/>
          </a:xfrm>
          <a:custGeom>
            <a:rect b="b" l="l" r="r" t="t"/>
            <a:pathLst>
              <a:path extrusionOk="0" h="12561" w="23880">
                <a:moveTo>
                  <a:pt x="11940" y="1"/>
                </a:moveTo>
                <a:cubicBezTo>
                  <a:pt x="9156" y="1"/>
                  <a:pt x="6373" y="614"/>
                  <a:pt x="4249" y="1841"/>
                </a:cubicBezTo>
                <a:cubicBezTo>
                  <a:pt x="1" y="4292"/>
                  <a:pt x="1" y="8269"/>
                  <a:pt x="4249" y="10722"/>
                </a:cubicBezTo>
                <a:cubicBezTo>
                  <a:pt x="6374" y="11948"/>
                  <a:pt x="9158" y="12561"/>
                  <a:pt x="11942" y="12561"/>
                </a:cubicBezTo>
                <a:cubicBezTo>
                  <a:pt x="14725" y="12561"/>
                  <a:pt x="17508" y="11948"/>
                  <a:pt x="19632" y="10722"/>
                </a:cubicBezTo>
                <a:cubicBezTo>
                  <a:pt x="23880" y="8269"/>
                  <a:pt x="23880" y="4292"/>
                  <a:pt x="19632" y="1841"/>
                </a:cubicBezTo>
                <a:cubicBezTo>
                  <a:pt x="17508" y="614"/>
                  <a:pt x="14724" y="1"/>
                  <a:pt x="11940"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6"/>
          <p:cNvSpPr/>
          <p:nvPr/>
        </p:nvSpPr>
        <p:spPr>
          <a:xfrm>
            <a:off x="5911398" y="5926771"/>
            <a:ext cx="69601" cy="102004"/>
          </a:xfrm>
          <a:custGeom>
            <a:rect b="b" l="l" r="r" t="t"/>
            <a:pathLst>
              <a:path extrusionOk="0" h="17763" w="10258">
                <a:moveTo>
                  <a:pt x="5129" y="0"/>
                </a:moveTo>
                <a:cubicBezTo>
                  <a:pt x="3817" y="0"/>
                  <a:pt x="2505" y="289"/>
                  <a:pt x="1504" y="868"/>
                </a:cubicBezTo>
                <a:cubicBezTo>
                  <a:pt x="500" y="1446"/>
                  <a:pt x="0" y="2205"/>
                  <a:pt x="2" y="2965"/>
                </a:cubicBezTo>
                <a:lnTo>
                  <a:pt x="2" y="14799"/>
                </a:lnTo>
                <a:cubicBezTo>
                  <a:pt x="0" y="15558"/>
                  <a:pt x="501" y="16318"/>
                  <a:pt x="1504" y="16896"/>
                </a:cubicBezTo>
                <a:cubicBezTo>
                  <a:pt x="2505" y="17474"/>
                  <a:pt x="3817" y="17763"/>
                  <a:pt x="5130" y="17763"/>
                </a:cubicBezTo>
                <a:cubicBezTo>
                  <a:pt x="6442" y="17763"/>
                  <a:pt x="7754" y="17474"/>
                  <a:pt x="8755" y="16896"/>
                </a:cubicBezTo>
                <a:cubicBezTo>
                  <a:pt x="9756" y="16318"/>
                  <a:pt x="10257" y="15560"/>
                  <a:pt x="10257" y="14802"/>
                </a:cubicBezTo>
                <a:lnTo>
                  <a:pt x="10257" y="2965"/>
                </a:lnTo>
                <a:cubicBezTo>
                  <a:pt x="10258" y="2205"/>
                  <a:pt x="9758" y="1448"/>
                  <a:pt x="8755" y="868"/>
                </a:cubicBezTo>
                <a:cubicBezTo>
                  <a:pt x="7753" y="289"/>
                  <a:pt x="6441" y="0"/>
                  <a:pt x="5129"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26"/>
          <p:cNvSpPr/>
          <p:nvPr/>
        </p:nvSpPr>
        <p:spPr>
          <a:xfrm>
            <a:off x="5911398" y="5934158"/>
            <a:ext cx="65753" cy="94625"/>
          </a:xfrm>
          <a:custGeom>
            <a:rect b="b" l="l" r="r" t="t"/>
            <a:pathLst>
              <a:path extrusionOk="0" h="16478" w="9691">
                <a:moveTo>
                  <a:pt x="910" y="1"/>
                </a:moveTo>
                <a:cubicBezTo>
                  <a:pt x="309" y="505"/>
                  <a:pt x="0" y="1091"/>
                  <a:pt x="2" y="1680"/>
                </a:cubicBezTo>
                <a:lnTo>
                  <a:pt x="2" y="13515"/>
                </a:lnTo>
                <a:cubicBezTo>
                  <a:pt x="2" y="14272"/>
                  <a:pt x="501" y="15032"/>
                  <a:pt x="1504" y="15610"/>
                </a:cubicBezTo>
                <a:cubicBezTo>
                  <a:pt x="2505" y="16188"/>
                  <a:pt x="3817" y="16478"/>
                  <a:pt x="5130" y="16478"/>
                </a:cubicBezTo>
                <a:cubicBezTo>
                  <a:pt x="6442" y="16478"/>
                  <a:pt x="7755" y="16188"/>
                  <a:pt x="8756" y="15610"/>
                </a:cubicBezTo>
                <a:cubicBezTo>
                  <a:pt x="9109" y="15408"/>
                  <a:pt x="9425" y="15147"/>
                  <a:pt x="9691" y="14840"/>
                </a:cubicBezTo>
                <a:lnTo>
                  <a:pt x="9691" y="14840"/>
                </a:lnTo>
                <a:cubicBezTo>
                  <a:pt x="8933" y="15481"/>
                  <a:pt x="7776" y="15811"/>
                  <a:pt x="6600" y="15811"/>
                </a:cubicBezTo>
                <a:cubicBezTo>
                  <a:pt x="5557" y="15811"/>
                  <a:pt x="4500" y="15552"/>
                  <a:pt x="3693" y="15019"/>
                </a:cubicBezTo>
                <a:cubicBezTo>
                  <a:pt x="1958" y="13873"/>
                  <a:pt x="2118" y="12600"/>
                  <a:pt x="2118" y="10556"/>
                </a:cubicBezTo>
                <a:lnTo>
                  <a:pt x="2118" y="1335"/>
                </a:lnTo>
                <a:lnTo>
                  <a:pt x="910" y="1"/>
                </a:lnTo>
                <a:close/>
              </a:path>
            </a:pathLst>
          </a:custGeom>
          <a:solidFill>
            <a:srgbClr val="A4E4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6"/>
          <p:cNvSpPr/>
          <p:nvPr/>
        </p:nvSpPr>
        <p:spPr>
          <a:xfrm>
            <a:off x="5908005" y="5926771"/>
            <a:ext cx="76386" cy="34007"/>
          </a:xfrm>
          <a:custGeom>
            <a:rect b="b" l="l" r="r" t="t"/>
            <a:pathLst>
              <a:path extrusionOk="0" h="5922" w="11258">
                <a:moveTo>
                  <a:pt x="5629" y="0"/>
                </a:moveTo>
                <a:cubicBezTo>
                  <a:pt x="4317" y="0"/>
                  <a:pt x="3005" y="289"/>
                  <a:pt x="2004" y="868"/>
                </a:cubicBezTo>
                <a:cubicBezTo>
                  <a:pt x="1" y="2023"/>
                  <a:pt x="1" y="3898"/>
                  <a:pt x="2004" y="5054"/>
                </a:cubicBezTo>
                <a:cubicBezTo>
                  <a:pt x="3005" y="5632"/>
                  <a:pt x="4317" y="5921"/>
                  <a:pt x="5629" y="5921"/>
                </a:cubicBezTo>
                <a:cubicBezTo>
                  <a:pt x="6941" y="5921"/>
                  <a:pt x="8253" y="5632"/>
                  <a:pt x="9255" y="5054"/>
                </a:cubicBezTo>
                <a:cubicBezTo>
                  <a:pt x="11257" y="3898"/>
                  <a:pt x="11257" y="2023"/>
                  <a:pt x="9255" y="868"/>
                </a:cubicBezTo>
                <a:cubicBezTo>
                  <a:pt x="8253" y="289"/>
                  <a:pt x="6941" y="0"/>
                  <a:pt x="5629"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6"/>
          <p:cNvSpPr/>
          <p:nvPr/>
        </p:nvSpPr>
        <p:spPr>
          <a:xfrm>
            <a:off x="5942349" y="5637663"/>
            <a:ext cx="7708" cy="306006"/>
          </a:xfrm>
          <a:custGeom>
            <a:rect b="b" l="l" r="r" t="t"/>
            <a:pathLst>
              <a:path extrusionOk="0" h="53288" w="1136">
                <a:moveTo>
                  <a:pt x="569" y="0"/>
                </a:moveTo>
                <a:lnTo>
                  <a:pt x="550" y="13"/>
                </a:lnTo>
                <a:cubicBezTo>
                  <a:pt x="546" y="16"/>
                  <a:pt x="541" y="21"/>
                  <a:pt x="537" y="25"/>
                </a:cubicBezTo>
                <a:cubicBezTo>
                  <a:pt x="534" y="29"/>
                  <a:pt x="531" y="34"/>
                  <a:pt x="529" y="39"/>
                </a:cubicBezTo>
                <a:cubicBezTo>
                  <a:pt x="525" y="43"/>
                  <a:pt x="524" y="46"/>
                  <a:pt x="521" y="51"/>
                </a:cubicBezTo>
                <a:cubicBezTo>
                  <a:pt x="516" y="69"/>
                  <a:pt x="511" y="87"/>
                  <a:pt x="506" y="104"/>
                </a:cubicBezTo>
                <a:cubicBezTo>
                  <a:pt x="497" y="138"/>
                  <a:pt x="491" y="173"/>
                  <a:pt x="486" y="207"/>
                </a:cubicBezTo>
                <a:cubicBezTo>
                  <a:pt x="481" y="242"/>
                  <a:pt x="477" y="277"/>
                  <a:pt x="473" y="311"/>
                </a:cubicBezTo>
                <a:cubicBezTo>
                  <a:pt x="470" y="346"/>
                  <a:pt x="466" y="381"/>
                  <a:pt x="463" y="415"/>
                </a:cubicBezTo>
                <a:cubicBezTo>
                  <a:pt x="461" y="486"/>
                  <a:pt x="461" y="555"/>
                  <a:pt x="461" y="624"/>
                </a:cubicBezTo>
                <a:lnTo>
                  <a:pt x="458" y="832"/>
                </a:lnTo>
                <a:lnTo>
                  <a:pt x="451" y="1665"/>
                </a:lnTo>
                <a:lnTo>
                  <a:pt x="434" y="3330"/>
                </a:lnTo>
                <a:lnTo>
                  <a:pt x="399" y="6660"/>
                </a:lnTo>
                <a:lnTo>
                  <a:pt x="362" y="9992"/>
                </a:lnTo>
                <a:lnTo>
                  <a:pt x="319" y="13323"/>
                </a:lnTo>
                <a:lnTo>
                  <a:pt x="145" y="26645"/>
                </a:lnTo>
                <a:cubicBezTo>
                  <a:pt x="86" y="31085"/>
                  <a:pt x="45" y="35526"/>
                  <a:pt x="23" y="39966"/>
                </a:cubicBezTo>
                <a:cubicBezTo>
                  <a:pt x="10" y="42187"/>
                  <a:pt x="3" y="44407"/>
                  <a:pt x="0" y="46628"/>
                </a:cubicBezTo>
                <a:lnTo>
                  <a:pt x="0" y="49958"/>
                </a:lnTo>
                <a:lnTo>
                  <a:pt x="2" y="51623"/>
                </a:lnTo>
                <a:lnTo>
                  <a:pt x="4" y="52456"/>
                </a:lnTo>
                <a:cubicBezTo>
                  <a:pt x="9" y="52603"/>
                  <a:pt x="53" y="52747"/>
                  <a:pt x="132" y="52872"/>
                </a:cubicBezTo>
                <a:cubicBezTo>
                  <a:pt x="180" y="52948"/>
                  <a:pt x="235" y="53017"/>
                  <a:pt x="299" y="53079"/>
                </a:cubicBezTo>
                <a:lnTo>
                  <a:pt x="355" y="53131"/>
                </a:lnTo>
                <a:lnTo>
                  <a:pt x="384" y="53157"/>
                </a:lnTo>
                <a:cubicBezTo>
                  <a:pt x="388" y="53162"/>
                  <a:pt x="394" y="53166"/>
                  <a:pt x="399" y="53171"/>
                </a:cubicBezTo>
                <a:lnTo>
                  <a:pt x="417" y="53184"/>
                </a:lnTo>
                <a:lnTo>
                  <a:pt x="451" y="53210"/>
                </a:lnTo>
                <a:lnTo>
                  <a:pt x="467" y="53223"/>
                </a:lnTo>
                <a:cubicBezTo>
                  <a:pt x="473" y="53226"/>
                  <a:pt x="478" y="53231"/>
                  <a:pt x="486" y="53235"/>
                </a:cubicBezTo>
                <a:lnTo>
                  <a:pt x="569" y="53288"/>
                </a:lnTo>
                <a:lnTo>
                  <a:pt x="650" y="53235"/>
                </a:lnTo>
                <a:cubicBezTo>
                  <a:pt x="658" y="53231"/>
                  <a:pt x="663" y="53226"/>
                  <a:pt x="669" y="53223"/>
                </a:cubicBezTo>
                <a:lnTo>
                  <a:pt x="685" y="53210"/>
                </a:lnTo>
                <a:lnTo>
                  <a:pt x="719" y="53184"/>
                </a:lnTo>
                <a:lnTo>
                  <a:pt x="737" y="53171"/>
                </a:lnTo>
                <a:cubicBezTo>
                  <a:pt x="742" y="53166"/>
                  <a:pt x="747" y="53162"/>
                  <a:pt x="752" y="53157"/>
                </a:cubicBezTo>
                <a:lnTo>
                  <a:pt x="781" y="53131"/>
                </a:lnTo>
                <a:lnTo>
                  <a:pt x="837" y="53079"/>
                </a:lnTo>
                <a:cubicBezTo>
                  <a:pt x="900" y="53017"/>
                  <a:pt x="956" y="52946"/>
                  <a:pt x="1004" y="52871"/>
                </a:cubicBezTo>
                <a:cubicBezTo>
                  <a:pt x="1082" y="52746"/>
                  <a:pt x="1126" y="52603"/>
                  <a:pt x="1132" y="52455"/>
                </a:cubicBezTo>
                <a:lnTo>
                  <a:pt x="1133" y="51623"/>
                </a:lnTo>
                <a:lnTo>
                  <a:pt x="1136" y="49958"/>
                </a:lnTo>
                <a:lnTo>
                  <a:pt x="1136" y="46626"/>
                </a:lnTo>
                <a:cubicBezTo>
                  <a:pt x="1135" y="44407"/>
                  <a:pt x="1127" y="42186"/>
                  <a:pt x="1113" y="39966"/>
                </a:cubicBezTo>
                <a:cubicBezTo>
                  <a:pt x="1087" y="35526"/>
                  <a:pt x="1047" y="31085"/>
                  <a:pt x="992" y="26643"/>
                </a:cubicBezTo>
                <a:lnTo>
                  <a:pt x="816" y="13322"/>
                </a:lnTo>
                <a:lnTo>
                  <a:pt x="774" y="9992"/>
                </a:lnTo>
                <a:lnTo>
                  <a:pt x="736" y="6661"/>
                </a:lnTo>
                <a:lnTo>
                  <a:pt x="700" y="3330"/>
                </a:lnTo>
                <a:lnTo>
                  <a:pt x="685" y="1665"/>
                </a:lnTo>
                <a:lnTo>
                  <a:pt x="677" y="833"/>
                </a:lnTo>
                <a:lnTo>
                  <a:pt x="675" y="625"/>
                </a:lnTo>
                <a:cubicBezTo>
                  <a:pt x="674" y="555"/>
                  <a:pt x="675" y="486"/>
                  <a:pt x="672" y="417"/>
                </a:cubicBezTo>
                <a:cubicBezTo>
                  <a:pt x="670" y="381"/>
                  <a:pt x="667" y="348"/>
                  <a:pt x="663" y="312"/>
                </a:cubicBezTo>
                <a:cubicBezTo>
                  <a:pt x="659" y="277"/>
                  <a:pt x="655" y="243"/>
                  <a:pt x="650" y="208"/>
                </a:cubicBezTo>
                <a:cubicBezTo>
                  <a:pt x="645" y="173"/>
                  <a:pt x="638" y="138"/>
                  <a:pt x="629" y="104"/>
                </a:cubicBezTo>
                <a:cubicBezTo>
                  <a:pt x="624" y="87"/>
                  <a:pt x="620" y="69"/>
                  <a:pt x="614" y="53"/>
                </a:cubicBezTo>
                <a:cubicBezTo>
                  <a:pt x="613" y="48"/>
                  <a:pt x="610" y="43"/>
                  <a:pt x="608" y="39"/>
                </a:cubicBezTo>
                <a:cubicBezTo>
                  <a:pt x="605" y="34"/>
                  <a:pt x="601" y="30"/>
                  <a:pt x="598" y="26"/>
                </a:cubicBezTo>
                <a:cubicBezTo>
                  <a:pt x="594" y="21"/>
                  <a:pt x="590" y="18"/>
                  <a:pt x="585" y="13"/>
                </a:cubicBezTo>
                <a:lnTo>
                  <a:pt x="569" y="0"/>
                </a:lnTo>
                <a:close/>
              </a:path>
            </a:pathLst>
          </a:custGeom>
          <a:solidFill>
            <a:srgbClr val="3218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6"/>
          <p:cNvSpPr/>
          <p:nvPr/>
        </p:nvSpPr>
        <p:spPr>
          <a:xfrm>
            <a:off x="6038575" y="6331162"/>
            <a:ext cx="327505" cy="510078"/>
          </a:xfrm>
          <a:custGeom>
            <a:rect b="b" l="l" r="r" t="t"/>
            <a:pathLst>
              <a:path extrusionOk="0" h="88825" w="48269">
                <a:moveTo>
                  <a:pt x="13895" y="1"/>
                </a:moveTo>
                <a:lnTo>
                  <a:pt x="13895" y="11033"/>
                </a:lnTo>
                <a:cubicBezTo>
                  <a:pt x="13895" y="13320"/>
                  <a:pt x="12461" y="15324"/>
                  <a:pt x="10337" y="16172"/>
                </a:cubicBezTo>
                <a:cubicBezTo>
                  <a:pt x="9187" y="16630"/>
                  <a:pt x="8092" y="17153"/>
                  <a:pt x="7069" y="17744"/>
                </a:cubicBezTo>
                <a:cubicBezTo>
                  <a:pt x="2357" y="20464"/>
                  <a:pt x="0" y="24032"/>
                  <a:pt x="0" y="27598"/>
                </a:cubicBezTo>
                <a:lnTo>
                  <a:pt x="0" y="74889"/>
                </a:lnTo>
                <a:cubicBezTo>
                  <a:pt x="0" y="78456"/>
                  <a:pt x="2357" y="82022"/>
                  <a:pt x="7069" y="84744"/>
                </a:cubicBezTo>
                <a:cubicBezTo>
                  <a:pt x="11782" y="87464"/>
                  <a:pt x="17959" y="88824"/>
                  <a:pt x="24135" y="88824"/>
                </a:cubicBezTo>
                <a:cubicBezTo>
                  <a:pt x="30312" y="88824"/>
                  <a:pt x="36488" y="87464"/>
                  <a:pt x="41201" y="84744"/>
                </a:cubicBezTo>
                <a:cubicBezTo>
                  <a:pt x="45912" y="82022"/>
                  <a:pt x="48269" y="78456"/>
                  <a:pt x="48269" y="74890"/>
                </a:cubicBezTo>
                <a:lnTo>
                  <a:pt x="48269" y="27596"/>
                </a:lnTo>
                <a:cubicBezTo>
                  <a:pt x="48269" y="24030"/>
                  <a:pt x="45912" y="20464"/>
                  <a:pt x="41201" y="17744"/>
                </a:cubicBezTo>
                <a:cubicBezTo>
                  <a:pt x="40177" y="17153"/>
                  <a:pt x="39083" y="16630"/>
                  <a:pt x="37934" y="16172"/>
                </a:cubicBezTo>
                <a:cubicBezTo>
                  <a:pt x="35809" y="15324"/>
                  <a:pt x="34374" y="13320"/>
                  <a:pt x="34374" y="11033"/>
                </a:cubicBezTo>
                <a:lnTo>
                  <a:pt x="34374" y="1"/>
                </a:ln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6"/>
          <p:cNvSpPr/>
          <p:nvPr/>
        </p:nvSpPr>
        <p:spPr>
          <a:xfrm>
            <a:off x="6038779" y="6683007"/>
            <a:ext cx="327302" cy="158361"/>
          </a:xfrm>
          <a:custGeom>
            <a:rect b="b" l="l" r="r" t="t"/>
            <a:pathLst>
              <a:path extrusionOk="0" h="27577" w="48239">
                <a:moveTo>
                  <a:pt x="24120" y="1"/>
                </a:moveTo>
                <a:cubicBezTo>
                  <a:pt x="17722" y="1"/>
                  <a:pt x="11588" y="1454"/>
                  <a:pt x="7064" y="4040"/>
                </a:cubicBezTo>
                <a:cubicBezTo>
                  <a:pt x="2541" y="6626"/>
                  <a:pt x="0" y="10132"/>
                  <a:pt x="0" y="13789"/>
                </a:cubicBezTo>
                <a:cubicBezTo>
                  <a:pt x="0" y="17445"/>
                  <a:pt x="2541" y="20952"/>
                  <a:pt x="7064" y="23538"/>
                </a:cubicBezTo>
                <a:cubicBezTo>
                  <a:pt x="11588" y="26123"/>
                  <a:pt x="17722" y="27576"/>
                  <a:pt x="24120" y="27576"/>
                </a:cubicBezTo>
                <a:cubicBezTo>
                  <a:pt x="30517" y="27576"/>
                  <a:pt x="36651" y="26123"/>
                  <a:pt x="41175" y="23538"/>
                </a:cubicBezTo>
                <a:cubicBezTo>
                  <a:pt x="45698" y="20952"/>
                  <a:pt x="48239" y="17445"/>
                  <a:pt x="48239" y="13789"/>
                </a:cubicBezTo>
                <a:cubicBezTo>
                  <a:pt x="48239" y="10132"/>
                  <a:pt x="45698" y="6626"/>
                  <a:pt x="41175" y="4040"/>
                </a:cubicBezTo>
                <a:cubicBezTo>
                  <a:pt x="36651" y="1454"/>
                  <a:pt x="30517" y="1"/>
                  <a:pt x="24120" y="1"/>
                </a:cubicBez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26"/>
          <p:cNvSpPr/>
          <p:nvPr/>
        </p:nvSpPr>
        <p:spPr>
          <a:xfrm>
            <a:off x="6064295" y="6501742"/>
            <a:ext cx="276143" cy="317796"/>
          </a:xfrm>
          <a:custGeom>
            <a:rect b="b" l="l" r="r" t="t"/>
            <a:pathLst>
              <a:path extrusionOk="0" h="55341" w="40699">
                <a:moveTo>
                  <a:pt x="20344" y="0"/>
                </a:moveTo>
                <a:cubicBezTo>
                  <a:pt x="15137" y="0"/>
                  <a:pt x="9930" y="1149"/>
                  <a:pt x="5959" y="3447"/>
                </a:cubicBezTo>
                <a:cubicBezTo>
                  <a:pt x="1983" y="5745"/>
                  <a:pt x="1" y="8748"/>
                  <a:pt x="1" y="11754"/>
                </a:cubicBezTo>
                <a:lnTo>
                  <a:pt x="1" y="43766"/>
                </a:lnTo>
                <a:cubicBezTo>
                  <a:pt x="1" y="46771"/>
                  <a:pt x="1983" y="49775"/>
                  <a:pt x="5959" y="52072"/>
                </a:cubicBezTo>
                <a:cubicBezTo>
                  <a:pt x="6691" y="52500"/>
                  <a:pt x="7461" y="52879"/>
                  <a:pt x="8269" y="53233"/>
                </a:cubicBezTo>
                <a:cubicBezTo>
                  <a:pt x="8320" y="53245"/>
                  <a:pt x="8370" y="53258"/>
                  <a:pt x="8409" y="53283"/>
                </a:cubicBezTo>
                <a:cubicBezTo>
                  <a:pt x="11881" y="54609"/>
                  <a:pt x="16058" y="55341"/>
                  <a:pt x="20350" y="55341"/>
                </a:cubicBezTo>
                <a:cubicBezTo>
                  <a:pt x="24275" y="55341"/>
                  <a:pt x="28112" y="54722"/>
                  <a:pt x="31407" y="53612"/>
                </a:cubicBezTo>
                <a:lnTo>
                  <a:pt x="31938" y="53422"/>
                </a:lnTo>
                <a:cubicBezTo>
                  <a:pt x="32088" y="53360"/>
                  <a:pt x="32228" y="53296"/>
                  <a:pt x="32367" y="53245"/>
                </a:cubicBezTo>
                <a:cubicBezTo>
                  <a:pt x="33187" y="52892"/>
                  <a:pt x="33983" y="52500"/>
                  <a:pt x="34727" y="52071"/>
                </a:cubicBezTo>
                <a:cubicBezTo>
                  <a:pt x="38703" y="49774"/>
                  <a:pt x="40686" y="46770"/>
                  <a:pt x="40698" y="43766"/>
                </a:cubicBezTo>
                <a:lnTo>
                  <a:pt x="40698" y="11754"/>
                </a:lnTo>
                <a:cubicBezTo>
                  <a:pt x="40698" y="8748"/>
                  <a:pt x="38703" y="5745"/>
                  <a:pt x="34728" y="3447"/>
                </a:cubicBezTo>
                <a:cubicBezTo>
                  <a:pt x="30758" y="1149"/>
                  <a:pt x="25551" y="0"/>
                  <a:pt x="20344"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26"/>
          <p:cNvSpPr/>
          <p:nvPr/>
        </p:nvSpPr>
        <p:spPr>
          <a:xfrm>
            <a:off x="6064295" y="6685644"/>
            <a:ext cx="276143" cy="134932"/>
          </a:xfrm>
          <a:custGeom>
            <a:rect b="b" l="l" r="r" t="t"/>
            <a:pathLst>
              <a:path extrusionOk="0" h="23497" w="40699">
                <a:moveTo>
                  <a:pt x="20343" y="1"/>
                </a:moveTo>
                <a:cubicBezTo>
                  <a:pt x="15135" y="1"/>
                  <a:pt x="9928" y="1150"/>
                  <a:pt x="5958" y="3448"/>
                </a:cubicBezTo>
                <a:cubicBezTo>
                  <a:pt x="1982" y="5733"/>
                  <a:pt x="1" y="8736"/>
                  <a:pt x="1" y="11753"/>
                </a:cubicBezTo>
                <a:cubicBezTo>
                  <a:pt x="1" y="14758"/>
                  <a:pt x="1982" y="17762"/>
                  <a:pt x="5958" y="20059"/>
                </a:cubicBezTo>
                <a:cubicBezTo>
                  <a:pt x="6691" y="20487"/>
                  <a:pt x="7461" y="20866"/>
                  <a:pt x="8268" y="21220"/>
                </a:cubicBezTo>
                <a:cubicBezTo>
                  <a:pt x="8320" y="21232"/>
                  <a:pt x="8370" y="21245"/>
                  <a:pt x="8407" y="21270"/>
                </a:cubicBezTo>
                <a:cubicBezTo>
                  <a:pt x="11953" y="22754"/>
                  <a:pt x="16141" y="23497"/>
                  <a:pt x="20327" y="23497"/>
                </a:cubicBezTo>
                <a:cubicBezTo>
                  <a:pt x="24189" y="23497"/>
                  <a:pt x="28051" y="22865"/>
                  <a:pt x="31407" y="21599"/>
                </a:cubicBezTo>
                <a:lnTo>
                  <a:pt x="31938" y="21409"/>
                </a:lnTo>
                <a:cubicBezTo>
                  <a:pt x="32088" y="21347"/>
                  <a:pt x="32228" y="21283"/>
                  <a:pt x="32367" y="21232"/>
                </a:cubicBezTo>
                <a:cubicBezTo>
                  <a:pt x="33187" y="20879"/>
                  <a:pt x="33983" y="20487"/>
                  <a:pt x="34727" y="20058"/>
                </a:cubicBezTo>
                <a:cubicBezTo>
                  <a:pt x="38703" y="17761"/>
                  <a:pt x="40686" y="14757"/>
                  <a:pt x="40698" y="11753"/>
                </a:cubicBezTo>
                <a:cubicBezTo>
                  <a:pt x="40698" y="8735"/>
                  <a:pt x="38703" y="5731"/>
                  <a:pt x="34727" y="3448"/>
                </a:cubicBezTo>
                <a:cubicBezTo>
                  <a:pt x="30757" y="1150"/>
                  <a:pt x="25550" y="1"/>
                  <a:pt x="20343"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6"/>
          <p:cNvSpPr/>
          <p:nvPr/>
        </p:nvSpPr>
        <p:spPr>
          <a:xfrm>
            <a:off x="6064267" y="6500915"/>
            <a:ext cx="276122" cy="136614"/>
          </a:xfrm>
          <a:custGeom>
            <a:rect b="b" l="l" r="r" t="t"/>
            <a:pathLst>
              <a:path extrusionOk="0" h="23790" w="40696">
                <a:moveTo>
                  <a:pt x="20347" y="1"/>
                </a:moveTo>
                <a:cubicBezTo>
                  <a:pt x="17345" y="1"/>
                  <a:pt x="14343" y="431"/>
                  <a:pt x="11447" y="1292"/>
                </a:cubicBezTo>
                <a:cubicBezTo>
                  <a:pt x="3818" y="3562"/>
                  <a:pt x="2" y="7729"/>
                  <a:pt x="2" y="11895"/>
                </a:cubicBezTo>
                <a:cubicBezTo>
                  <a:pt x="1" y="16061"/>
                  <a:pt x="3817" y="20228"/>
                  <a:pt x="11447" y="22498"/>
                </a:cubicBezTo>
                <a:cubicBezTo>
                  <a:pt x="14343" y="23359"/>
                  <a:pt x="17346" y="23790"/>
                  <a:pt x="20349" y="23790"/>
                </a:cubicBezTo>
                <a:cubicBezTo>
                  <a:pt x="23352" y="23790"/>
                  <a:pt x="26354" y="23359"/>
                  <a:pt x="29250" y="22498"/>
                </a:cubicBezTo>
                <a:cubicBezTo>
                  <a:pt x="36880" y="20228"/>
                  <a:pt x="40695" y="16062"/>
                  <a:pt x="40696" y="11896"/>
                </a:cubicBezTo>
                <a:cubicBezTo>
                  <a:pt x="40696" y="7729"/>
                  <a:pt x="36880" y="3564"/>
                  <a:pt x="29250" y="1294"/>
                </a:cubicBezTo>
                <a:cubicBezTo>
                  <a:pt x="26354" y="432"/>
                  <a:pt x="23351" y="1"/>
                  <a:pt x="2034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6"/>
          <p:cNvSpPr/>
          <p:nvPr/>
        </p:nvSpPr>
        <p:spPr>
          <a:xfrm>
            <a:off x="6038575" y="6331162"/>
            <a:ext cx="218050" cy="510009"/>
          </a:xfrm>
          <a:custGeom>
            <a:rect b="b" l="l" r="r" t="t"/>
            <a:pathLst>
              <a:path extrusionOk="0" h="88813" w="32137">
                <a:moveTo>
                  <a:pt x="13895" y="1"/>
                </a:moveTo>
                <a:lnTo>
                  <a:pt x="13895" y="11033"/>
                </a:lnTo>
                <a:cubicBezTo>
                  <a:pt x="13895" y="13320"/>
                  <a:pt x="12461" y="15324"/>
                  <a:pt x="10337" y="16172"/>
                </a:cubicBezTo>
                <a:cubicBezTo>
                  <a:pt x="9187" y="16630"/>
                  <a:pt x="8092" y="17153"/>
                  <a:pt x="7069" y="17744"/>
                </a:cubicBezTo>
                <a:cubicBezTo>
                  <a:pt x="2357" y="20464"/>
                  <a:pt x="0" y="24032"/>
                  <a:pt x="0" y="27598"/>
                </a:cubicBezTo>
                <a:lnTo>
                  <a:pt x="0" y="74889"/>
                </a:lnTo>
                <a:cubicBezTo>
                  <a:pt x="0" y="78455"/>
                  <a:pt x="2357" y="82022"/>
                  <a:pt x="7069" y="84744"/>
                </a:cubicBezTo>
                <a:cubicBezTo>
                  <a:pt x="11773" y="87460"/>
                  <a:pt x="17933" y="88812"/>
                  <a:pt x="24097" y="88812"/>
                </a:cubicBezTo>
                <a:cubicBezTo>
                  <a:pt x="26817" y="88812"/>
                  <a:pt x="29539" y="88549"/>
                  <a:pt x="32137" y="88022"/>
                </a:cubicBezTo>
                <a:lnTo>
                  <a:pt x="32137" y="88022"/>
                </a:lnTo>
                <a:cubicBezTo>
                  <a:pt x="30701" y="88121"/>
                  <a:pt x="29346" y="88168"/>
                  <a:pt x="28066" y="88168"/>
                </a:cubicBezTo>
                <a:cubicBezTo>
                  <a:pt x="11856" y="88168"/>
                  <a:pt x="7782" y="80613"/>
                  <a:pt x="7782" y="75037"/>
                </a:cubicBezTo>
                <a:lnTo>
                  <a:pt x="7782" y="29048"/>
                </a:lnTo>
                <a:cubicBezTo>
                  <a:pt x="7782" y="26087"/>
                  <a:pt x="8406" y="23841"/>
                  <a:pt x="11954" y="22044"/>
                </a:cubicBezTo>
                <a:cubicBezTo>
                  <a:pt x="19032" y="18459"/>
                  <a:pt x="19932" y="15563"/>
                  <a:pt x="19932" y="11930"/>
                </a:cubicBezTo>
                <a:lnTo>
                  <a:pt x="19932" y="1"/>
                </a:ln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6"/>
          <p:cNvSpPr/>
          <p:nvPr/>
        </p:nvSpPr>
        <p:spPr>
          <a:xfrm>
            <a:off x="6205688" y="6222641"/>
            <a:ext cx="25030" cy="21184"/>
          </a:xfrm>
          <a:custGeom>
            <a:rect b="b" l="l" r="r" t="t"/>
            <a:pathLst>
              <a:path extrusionOk="0" h="3689" w="3689">
                <a:moveTo>
                  <a:pt x="1844" y="0"/>
                </a:moveTo>
                <a:cubicBezTo>
                  <a:pt x="827" y="0"/>
                  <a:pt x="1" y="826"/>
                  <a:pt x="1" y="1845"/>
                </a:cubicBezTo>
                <a:cubicBezTo>
                  <a:pt x="1" y="2862"/>
                  <a:pt x="827" y="3688"/>
                  <a:pt x="1844" y="3688"/>
                </a:cubicBezTo>
                <a:cubicBezTo>
                  <a:pt x="2863" y="3688"/>
                  <a:pt x="3689" y="2862"/>
                  <a:pt x="3689" y="1845"/>
                </a:cubicBezTo>
                <a:cubicBezTo>
                  <a:pt x="3689" y="826"/>
                  <a:pt x="2863" y="0"/>
                  <a:pt x="1844" y="0"/>
                </a:cubicBezTo>
                <a:close/>
              </a:path>
            </a:pathLst>
          </a:custGeom>
          <a:solidFill>
            <a:srgbClr val="3E65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6"/>
          <p:cNvSpPr/>
          <p:nvPr/>
        </p:nvSpPr>
        <p:spPr>
          <a:xfrm>
            <a:off x="6114233" y="6269264"/>
            <a:ext cx="176532" cy="104967"/>
          </a:xfrm>
          <a:custGeom>
            <a:rect b="b" l="l" r="r" t="t"/>
            <a:pathLst>
              <a:path extrusionOk="0" h="18279" w="26018">
                <a:moveTo>
                  <a:pt x="13005" y="1"/>
                </a:moveTo>
                <a:cubicBezTo>
                  <a:pt x="9758" y="1"/>
                  <a:pt x="6509" y="698"/>
                  <a:pt x="3990" y="2095"/>
                </a:cubicBezTo>
                <a:cubicBezTo>
                  <a:pt x="3924" y="2124"/>
                  <a:pt x="3862" y="2158"/>
                  <a:pt x="3800" y="2196"/>
                </a:cubicBezTo>
                <a:cubicBezTo>
                  <a:pt x="1655" y="3433"/>
                  <a:pt x="417" y="5012"/>
                  <a:pt x="102" y="6640"/>
                </a:cubicBezTo>
                <a:cubicBezTo>
                  <a:pt x="26" y="6930"/>
                  <a:pt x="1" y="7220"/>
                  <a:pt x="1" y="7511"/>
                </a:cubicBezTo>
                <a:lnTo>
                  <a:pt x="1" y="10780"/>
                </a:lnTo>
                <a:cubicBezTo>
                  <a:pt x="1" y="11739"/>
                  <a:pt x="317" y="12698"/>
                  <a:pt x="948" y="13595"/>
                </a:cubicBezTo>
                <a:cubicBezTo>
                  <a:pt x="1579" y="14504"/>
                  <a:pt x="2538" y="15349"/>
                  <a:pt x="3800" y="16082"/>
                </a:cubicBezTo>
                <a:cubicBezTo>
                  <a:pt x="6344" y="17546"/>
                  <a:pt x="9674" y="18279"/>
                  <a:pt x="13001" y="18279"/>
                </a:cubicBezTo>
                <a:cubicBezTo>
                  <a:pt x="16329" y="18279"/>
                  <a:pt x="19655" y="17546"/>
                  <a:pt x="22192" y="16082"/>
                </a:cubicBezTo>
                <a:cubicBezTo>
                  <a:pt x="24743" y="14605"/>
                  <a:pt x="26018" y="12673"/>
                  <a:pt x="26005" y="10754"/>
                </a:cubicBezTo>
                <a:lnTo>
                  <a:pt x="26005" y="7536"/>
                </a:lnTo>
                <a:cubicBezTo>
                  <a:pt x="26005" y="7232"/>
                  <a:pt x="25979" y="6930"/>
                  <a:pt x="25904" y="6626"/>
                </a:cubicBezTo>
                <a:cubicBezTo>
                  <a:pt x="25589" y="5012"/>
                  <a:pt x="24339" y="3433"/>
                  <a:pt x="22192" y="2196"/>
                </a:cubicBezTo>
                <a:cubicBezTo>
                  <a:pt x="19656" y="733"/>
                  <a:pt x="16332" y="1"/>
                  <a:pt x="13005"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26"/>
          <p:cNvSpPr/>
          <p:nvPr/>
        </p:nvSpPr>
        <p:spPr>
          <a:xfrm>
            <a:off x="6114233" y="6281299"/>
            <a:ext cx="150580" cy="92937"/>
          </a:xfrm>
          <a:custGeom>
            <a:rect b="b" l="l" r="r" t="t"/>
            <a:pathLst>
              <a:path extrusionOk="0" h="16184" w="22193">
                <a:moveTo>
                  <a:pt x="3990" y="0"/>
                </a:moveTo>
                <a:cubicBezTo>
                  <a:pt x="3924" y="29"/>
                  <a:pt x="3860" y="63"/>
                  <a:pt x="3800" y="101"/>
                </a:cubicBezTo>
                <a:cubicBezTo>
                  <a:pt x="1655" y="1338"/>
                  <a:pt x="417" y="2917"/>
                  <a:pt x="101" y="4544"/>
                </a:cubicBezTo>
                <a:cubicBezTo>
                  <a:pt x="26" y="4835"/>
                  <a:pt x="1" y="5125"/>
                  <a:pt x="1" y="5416"/>
                </a:cubicBezTo>
                <a:lnTo>
                  <a:pt x="1" y="8685"/>
                </a:lnTo>
                <a:cubicBezTo>
                  <a:pt x="1" y="9644"/>
                  <a:pt x="316" y="10603"/>
                  <a:pt x="947" y="11500"/>
                </a:cubicBezTo>
                <a:cubicBezTo>
                  <a:pt x="1578" y="12409"/>
                  <a:pt x="2538" y="13254"/>
                  <a:pt x="3800" y="13987"/>
                </a:cubicBezTo>
                <a:cubicBezTo>
                  <a:pt x="6344" y="15451"/>
                  <a:pt x="9673" y="16184"/>
                  <a:pt x="13001" y="16184"/>
                </a:cubicBezTo>
                <a:cubicBezTo>
                  <a:pt x="16329" y="16184"/>
                  <a:pt x="19655" y="15451"/>
                  <a:pt x="22192" y="13987"/>
                </a:cubicBezTo>
                <a:lnTo>
                  <a:pt x="22192" y="13987"/>
                </a:lnTo>
                <a:cubicBezTo>
                  <a:pt x="20870" y="14508"/>
                  <a:pt x="19417" y="14745"/>
                  <a:pt x="18110" y="14745"/>
                </a:cubicBezTo>
                <a:cubicBezTo>
                  <a:pt x="15874" y="14745"/>
                  <a:pt x="14064" y="14053"/>
                  <a:pt x="14064" y="12914"/>
                </a:cubicBezTo>
                <a:lnTo>
                  <a:pt x="14064" y="8130"/>
                </a:lnTo>
                <a:cubicBezTo>
                  <a:pt x="14064" y="6237"/>
                  <a:pt x="14543" y="3358"/>
                  <a:pt x="11223" y="3358"/>
                </a:cubicBezTo>
                <a:cubicBezTo>
                  <a:pt x="8345" y="3358"/>
                  <a:pt x="5783" y="2159"/>
                  <a:pt x="3990" y="0"/>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6"/>
          <p:cNvSpPr/>
          <p:nvPr/>
        </p:nvSpPr>
        <p:spPr>
          <a:xfrm>
            <a:off x="6114219" y="6269270"/>
            <a:ext cx="176444" cy="86218"/>
          </a:xfrm>
          <a:custGeom>
            <a:rect b="b" l="l" r="r" t="t"/>
            <a:pathLst>
              <a:path extrusionOk="0" h="15014" w="26005">
                <a:moveTo>
                  <a:pt x="13003" y="0"/>
                </a:moveTo>
                <a:cubicBezTo>
                  <a:pt x="9554" y="0"/>
                  <a:pt x="6248" y="791"/>
                  <a:pt x="3808" y="2199"/>
                </a:cubicBezTo>
                <a:cubicBezTo>
                  <a:pt x="1370" y="3606"/>
                  <a:pt x="0" y="5516"/>
                  <a:pt x="0" y="7506"/>
                </a:cubicBezTo>
                <a:cubicBezTo>
                  <a:pt x="0" y="9497"/>
                  <a:pt x="1370" y="11407"/>
                  <a:pt x="3808" y="12815"/>
                </a:cubicBezTo>
                <a:cubicBezTo>
                  <a:pt x="6248" y="14223"/>
                  <a:pt x="9554" y="15013"/>
                  <a:pt x="13003" y="15013"/>
                </a:cubicBezTo>
                <a:cubicBezTo>
                  <a:pt x="16451" y="15013"/>
                  <a:pt x="19759" y="14223"/>
                  <a:pt x="22197" y="12815"/>
                </a:cubicBezTo>
                <a:cubicBezTo>
                  <a:pt x="24635" y="11407"/>
                  <a:pt x="26005" y="9497"/>
                  <a:pt x="26005" y="7506"/>
                </a:cubicBezTo>
                <a:cubicBezTo>
                  <a:pt x="26005" y="5516"/>
                  <a:pt x="24635" y="3606"/>
                  <a:pt x="22197" y="2199"/>
                </a:cubicBezTo>
                <a:cubicBezTo>
                  <a:pt x="19759" y="791"/>
                  <a:pt x="16451" y="0"/>
                  <a:pt x="1300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26"/>
          <p:cNvSpPr/>
          <p:nvPr/>
        </p:nvSpPr>
        <p:spPr>
          <a:xfrm>
            <a:off x="6114233" y="6212105"/>
            <a:ext cx="176532" cy="133186"/>
          </a:xfrm>
          <a:custGeom>
            <a:rect b="b" l="l" r="r" t="t"/>
            <a:pathLst>
              <a:path extrusionOk="0" h="23193" w="26018">
                <a:moveTo>
                  <a:pt x="13005" y="0"/>
                </a:moveTo>
                <a:cubicBezTo>
                  <a:pt x="9970" y="0"/>
                  <a:pt x="6933" y="611"/>
                  <a:pt x="4494" y="1833"/>
                </a:cubicBezTo>
                <a:cubicBezTo>
                  <a:pt x="4256" y="1946"/>
                  <a:pt x="4027" y="2073"/>
                  <a:pt x="3800" y="2200"/>
                </a:cubicBezTo>
                <a:cubicBezTo>
                  <a:pt x="1263" y="3664"/>
                  <a:pt x="1" y="5582"/>
                  <a:pt x="1" y="7513"/>
                </a:cubicBezTo>
                <a:lnTo>
                  <a:pt x="1" y="15706"/>
                </a:lnTo>
                <a:cubicBezTo>
                  <a:pt x="1" y="15997"/>
                  <a:pt x="26" y="16299"/>
                  <a:pt x="101" y="16590"/>
                </a:cubicBezTo>
                <a:cubicBezTo>
                  <a:pt x="228" y="17246"/>
                  <a:pt x="505" y="17903"/>
                  <a:pt x="947" y="18521"/>
                </a:cubicBezTo>
                <a:cubicBezTo>
                  <a:pt x="1592" y="19430"/>
                  <a:pt x="2538" y="20263"/>
                  <a:pt x="3800" y="20996"/>
                </a:cubicBezTo>
                <a:cubicBezTo>
                  <a:pt x="6338" y="22463"/>
                  <a:pt x="9655" y="23192"/>
                  <a:pt x="12976" y="23192"/>
                </a:cubicBezTo>
                <a:cubicBezTo>
                  <a:pt x="13339" y="23192"/>
                  <a:pt x="13702" y="23184"/>
                  <a:pt x="14064" y="23166"/>
                </a:cubicBezTo>
                <a:cubicBezTo>
                  <a:pt x="17016" y="23040"/>
                  <a:pt x="19921" y="22321"/>
                  <a:pt x="22192" y="21008"/>
                </a:cubicBezTo>
                <a:cubicBezTo>
                  <a:pt x="24339" y="19771"/>
                  <a:pt x="25589" y="18192"/>
                  <a:pt x="25904" y="16576"/>
                </a:cubicBezTo>
                <a:cubicBezTo>
                  <a:pt x="25979" y="16274"/>
                  <a:pt x="26005" y="15972"/>
                  <a:pt x="26005" y="15668"/>
                </a:cubicBezTo>
                <a:lnTo>
                  <a:pt x="26005" y="7538"/>
                </a:lnTo>
                <a:cubicBezTo>
                  <a:pt x="26018" y="5607"/>
                  <a:pt x="24743" y="3676"/>
                  <a:pt x="22192" y="2200"/>
                </a:cubicBezTo>
                <a:cubicBezTo>
                  <a:pt x="19658" y="734"/>
                  <a:pt x="16332" y="0"/>
                  <a:pt x="13005" y="0"/>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26"/>
          <p:cNvSpPr/>
          <p:nvPr/>
        </p:nvSpPr>
        <p:spPr>
          <a:xfrm>
            <a:off x="6154359" y="6110075"/>
            <a:ext cx="96191" cy="168611"/>
          </a:xfrm>
          <a:custGeom>
            <a:rect b="b" l="l" r="r" t="t"/>
            <a:pathLst>
              <a:path extrusionOk="0" h="29362" w="14177">
                <a:moveTo>
                  <a:pt x="7088" y="0"/>
                </a:moveTo>
                <a:cubicBezTo>
                  <a:pt x="3173" y="0"/>
                  <a:pt x="0" y="3175"/>
                  <a:pt x="0" y="7088"/>
                </a:cubicBezTo>
                <a:lnTo>
                  <a:pt x="0" y="25269"/>
                </a:lnTo>
                <a:cubicBezTo>
                  <a:pt x="0" y="26317"/>
                  <a:pt x="691" y="27365"/>
                  <a:pt x="2075" y="28164"/>
                </a:cubicBezTo>
                <a:cubicBezTo>
                  <a:pt x="3459" y="28963"/>
                  <a:pt x="5273" y="29362"/>
                  <a:pt x="7088" y="29362"/>
                </a:cubicBezTo>
                <a:cubicBezTo>
                  <a:pt x="8902" y="29362"/>
                  <a:pt x="10716" y="28963"/>
                  <a:pt x="12100" y="28164"/>
                </a:cubicBezTo>
                <a:cubicBezTo>
                  <a:pt x="13484" y="27365"/>
                  <a:pt x="14175" y="26317"/>
                  <a:pt x="14175" y="25269"/>
                </a:cubicBezTo>
                <a:lnTo>
                  <a:pt x="14175" y="7088"/>
                </a:lnTo>
                <a:cubicBezTo>
                  <a:pt x="14176" y="3175"/>
                  <a:pt x="11002" y="0"/>
                  <a:pt x="7088"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26"/>
          <p:cNvSpPr/>
          <p:nvPr/>
        </p:nvSpPr>
        <p:spPr>
          <a:xfrm>
            <a:off x="6154359" y="6110075"/>
            <a:ext cx="93531" cy="168611"/>
          </a:xfrm>
          <a:custGeom>
            <a:rect b="b" l="l" r="r" t="t"/>
            <a:pathLst>
              <a:path extrusionOk="0" h="29362" w="13785">
                <a:moveTo>
                  <a:pt x="7088" y="0"/>
                </a:moveTo>
                <a:cubicBezTo>
                  <a:pt x="3173" y="0"/>
                  <a:pt x="0" y="3173"/>
                  <a:pt x="0" y="7088"/>
                </a:cubicBezTo>
                <a:lnTo>
                  <a:pt x="0" y="25269"/>
                </a:lnTo>
                <a:cubicBezTo>
                  <a:pt x="0" y="26317"/>
                  <a:pt x="691" y="27365"/>
                  <a:pt x="2075" y="28164"/>
                </a:cubicBezTo>
                <a:cubicBezTo>
                  <a:pt x="3459" y="28963"/>
                  <a:pt x="5273" y="29362"/>
                  <a:pt x="7088" y="29362"/>
                </a:cubicBezTo>
                <a:cubicBezTo>
                  <a:pt x="8902" y="29362"/>
                  <a:pt x="10716" y="28963"/>
                  <a:pt x="12100" y="28164"/>
                </a:cubicBezTo>
                <a:cubicBezTo>
                  <a:pt x="12906" y="27697"/>
                  <a:pt x="13448" y="27144"/>
                  <a:pt x="13785" y="26559"/>
                </a:cubicBezTo>
                <a:lnTo>
                  <a:pt x="13785" y="26559"/>
                </a:lnTo>
                <a:cubicBezTo>
                  <a:pt x="13163" y="26977"/>
                  <a:pt x="11830" y="27707"/>
                  <a:pt x="10104" y="27707"/>
                </a:cubicBezTo>
                <a:cubicBezTo>
                  <a:pt x="9407" y="27707"/>
                  <a:pt x="8645" y="27588"/>
                  <a:pt x="7840" y="27281"/>
                </a:cubicBezTo>
                <a:cubicBezTo>
                  <a:pt x="4958" y="26180"/>
                  <a:pt x="4132" y="23415"/>
                  <a:pt x="4132" y="19595"/>
                </a:cubicBezTo>
                <a:lnTo>
                  <a:pt x="4132" y="7753"/>
                </a:lnTo>
                <a:cubicBezTo>
                  <a:pt x="4132" y="3959"/>
                  <a:pt x="6602" y="673"/>
                  <a:pt x="9241" y="673"/>
                </a:cubicBezTo>
                <a:cubicBezTo>
                  <a:pt x="9884" y="673"/>
                  <a:pt x="10537" y="868"/>
                  <a:pt x="11166" y="1297"/>
                </a:cubicBezTo>
                <a:cubicBezTo>
                  <a:pt x="9973" y="453"/>
                  <a:pt x="8549" y="0"/>
                  <a:pt x="7088"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4" name="Google Shape;704;p26"/>
          <p:cNvGrpSpPr/>
          <p:nvPr/>
        </p:nvGrpSpPr>
        <p:grpSpPr>
          <a:xfrm flipH="1">
            <a:off x="790356" y="6017586"/>
            <a:ext cx="594741" cy="664302"/>
            <a:chOff x="1720625" y="227850"/>
            <a:chExt cx="4182425" cy="5218400"/>
          </a:xfrm>
        </p:grpSpPr>
        <p:sp>
          <p:nvSpPr>
            <p:cNvPr id="705" name="Google Shape;705;p26"/>
            <p:cNvSpPr/>
            <p:nvPr/>
          </p:nvSpPr>
          <p:spPr>
            <a:xfrm>
              <a:off x="2697900" y="3798625"/>
              <a:ext cx="2412925" cy="1205850"/>
            </a:xfrm>
            <a:custGeom>
              <a:rect b="b" l="l" r="r" t="t"/>
              <a:pathLst>
                <a:path extrusionOk="0" h="48234" w="96517">
                  <a:moveTo>
                    <a:pt x="46273" y="0"/>
                  </a:moveTo>
                  <a:cubicBezTo>
                    <a:pt x="20710" y="0"/>
                    <a:pt x="1" y="20710"/>
                    <a:pt x="1" y="46249"/>
                  </a:cubicBezTo>
                  <a:lnTo>
                    <a:pt x="1" y="48234"/>
                  </a:lnTo>
                  <a:lnTo>
                    <a:pt x="96516" y="48234"/>
                  </a:lnTo>
                  <a:lnTo>
                    <a:pt x="96516" y="46249"/>
                  </a:lnTo>
                  <a:cubicBezTo>
                    <a:pt x="96516" y="20710"/>
                    <a:pt x="75782" y="0"/>
                    <a:pt x="50244"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26"/>
            <p:cNvSpPr/>
            <p:nvPr/>
          </p:nvSpPr>
          <p:spPr>
            <a:xfrm>
              <a:off x="3734000" y="3798625"/>
              <a:ext cx="1376825" cy="1205850"/>
            </a:xfrm>
            <a:custGeom>
              <a:rect b="b" l="l" r="r" t="t"/>
              <a:pathLst>
                <a:path extrusionOk="0" h="48234" w="55073">
                  <a:moveTo>
                    <a:pt x="6814" y="0"/>
                  </a:moveTo>
                  <a:cubicBezTo>
                    <a:pt x="4486" y="0"/>
                    <a:pt x="2231" y="148"/>
                    <a:pt x="1" y="466"/>
                  </a:cubicBezTo>
                  <a:cubicBezTo>
                    <a:pt x="23407" y="3775"/>
                    <a:pt x="41421" y="23897"/>
                    <a:pt x="41421" y="48234"/>
                  </a:cubicBezTo>
                  <a:lnTo>
                    <a:pt x="55072" y="48234"/>
                  </a:lnTo>
                  <a:cubicBezTo>
                    <a:pt x="55072" y="21593"/>
                    <a:pt x="33455" y="0"/>
                    <a:pt x="68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6"/>
            <p:cNvSpPr/>
            <p:nvPr/>
          </p:nvSpPr>
          <p:spPr>
            <a:xfrm>
              <a:off x="1720625" y="3378300"/>
              <a:ext cx="1512825" cy="354800"/>
            </a:xfrm>
            <a:custGeom>
              <a:rect b="b" l="l" r="r" t="t"/>
              <a:pathLst>
                <a:path extrusionOk="0" h="14192" w="60513">
                  <a:moveTo>
                    <a:pt x="4485" y="0"/>
                  </a:moveTo>
                  <a:cubicBezTo>
                    <a:pt x="2010" y="0"/>
                    <a:pt x="0" y="2010"/>
                    <a:pt x="0" y="4486"/>
                  </a:cubicBezTo>
                  <a:lnTo>
                    <a:pt x="0" y="9706"/>
                  </a:lnTo>
                  <a:cubicBezTo>
                    <a:pt x="0" y="12181"/>
                    <a:pt x="2010" y="14191"/>
                    <a:pt x="4485" y="14191"/>
                  </a:cubicBezTo>
                  <a:lnTo>
                    <a:pt x="56003" y="14191"/>
                  </a:lnTo>
                  <a:cubicBezTo>
                    <a:pt x="58478" y="14191"/>
                    <a:pt x="60512" y="12181"/>
                    <a:pt x="60512" y="9706"/>
                  </a:cubicBezTo>
                  <a:lnTo>
                    <a:pt x="60512" y="4486"/>
                  </a:lnTo>
                  <a:cubicBezTo>
                    <a:pt x="60512" y="2010"/>
                    <a:pt x="58478" y="0"/>
                    <a:pt x="56003" y="0"/>
                  </a:cubicBez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26"/>
            <p:cNvSpPr/>
            <p:nvPr/>
          </p:nvSpPr>
          <p:spPr>
            <a:xfrm>
              <a:off x="2775100" y="3377675"/>
              <a:ext cx="458350" cy="355425"/>
            </a:xfrm>
            <a:custGeom>
              <a:rect b="b" l="l" r="r" t="t"/>
              <a:pathLst>
                <a:path extrusionOk="0" h="14217" w="18334">
                  <a:moveTo>
                    <a:pt x="1" y="1"/>
                  </a:moveTo>
                  <a:cubicBezTo>
                    <a:pt x="2599" y="1"/>
                    <a:pt x="4682" y="2109"/>
                    <a:pt x="4682" y="4707"/>
                  </a:cubicBezTo>
                  <a:lnTo>
                    <a:pt x="4682" y="9535"/>
                  </a:lnTo>
                  <a:cubicBezTo>
                    <a:pt x="4682" y="12108"/>
                    <a:pt x="2599" y="14216"/>
                    <a:pt x="1" y="14216"/>
                  </a:cubicBezTo>
                  <a:lnTo>
                    <a:pt x="13628" y="14216"/>
                  </a:lnTo>
                  <a:cubicBezTo>
                    <a:pt x="16225" y="14216"/>
                    <a:pt x="18333" y="12108"/>
                    <a:pt x="18333" y="9535"/>
                  </a:cubicBezTo>
                  <a:lnTo>
                    <a:pt x="18333" y="4707"/>
                  </a:lnTo>
                  <a:cubicBezTo>
                    <a:pt x="18333" y="2109"/>
                    <a:pt x="16225" y="1"/>
                    <a:pt x="13628" y="1"/>
                  </a:cubicBez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26"/>
            <p:cNvSpPr/>
            <p:nvPr/>
          </p:nvSpPr>
          <p:spPr>
            <a:xfrm>
              <a:off x="2075375" y="3733075"/>
              <a:ext cx="976100" cy="769600"/>
            </a:xfrm>
            <a:custGeom>
              <a:rect b="b" l="l" r="r" t="t"/>
              <a:pathLst>
                <a:path extrusionOk="0" h="30784" w="39044">
                  <a:moveTo>
                    <a:pt x="1" y="0"/>
                  </a:moveTo>
                  <a:cubicBezTo>
                    <a:pt x="197" y="662"/>
                    <a:pt x="442" y="1299"/>
                    <a:pt x="785" y="1936"/>
                  </a:cubicBezTo>
                  <a:cubicBezTo>
                    <a:pt x="7672" y="14093"/>
                    <a:pt x="17598" y="23945"/>
                    <a:pt x="29264" y="30783"/>
                  </a:cubicBezTo>
                  <a:cubicBezTo>
                    <a:pt x="31666" y="25538"/>
                    <a:pt x="34999" y="20783"/>
                    <a:pt x="39043" y="16740"/>
                  </a:cubicBezTo>
                  <a:cubicBezTo>
                    <a:pt x="31617" y="12598"/>
                    <a:pt x="25049" y="6936"/>
                    <a:pt x="19853"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6"/>
            <p:cNvSpPr/>
            <p:nvPr/>
          </p:nvSpPr>
          <p:spPr>
            <a:xfrm>
              <a:off x="3680700" y="4177900"/>
              <a:ext cx="447325" cy="447300"/>
            </a:xfrm>
            <a:custGeom>
              <a:rect b="b" l="l" r="r" t="t"/>
              <a:pathLst>
                <a:path extrusionOk="0" h="17892" w="17893">
                  <a:moveTo>
                    <a:pt x="8946" y="0"/>
                  </a:moveTo>
                  <a:cubicBezTo>
                    <a:pt x="3996" y="0"/>
                    <a:pt x="1" y="3995"/>
                    <a:pt x="1" y="8946"/>
                  </a:cubicBezTo>
                  <a:cubicBezTo>
                    <a:pt x="1" y="13897"/>
                    <a:pt x="3996" y="17892"/>
                    <a:pt x="8946" y="17892"/>
                  </a:cubicBezTo>
                  <a:cubicBezTo>
                    <a:pt x="13873" y="17892"/>
                    <a:pt x="17892" y="13897"/>
                    <a:pt x="17892" y="8946"/>
                  </a:cubicBezTo>
                  <a:cubicBezTo>
                    <a:pt x="17892" y="3995"/>
                    <a:pt x="13873" y="0"/>
                    <a:pt x="8946"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26"/>
            <p:cNvSpPr/>
            <p:nvPr/>
          </p:nvSpPr>
          <p:spPr>
            <a:xfrm>
              <a:off x="4665350" y="1219700"/>
              <a:ext cx="1072275" cy="3173275"/>
            </a:xfrm>
            <a:custGeom>
              <a:rect b="b" l="l" r="r" t="t"/>
              <a:pathLst>
                <a:path extrusionOk="0" h="126931" w="42891">
                  <a:moveTo>
                    <a:pt x="8505" y="0"/>
                  </a:moveTo>
                  <a:lnTo>
                    <a:pt x="1275" y="15097"/>
                  </a:lnTo>
                  <a:cubicBezTo>
                    <a:pt x="16985" y="26715"/>
                    <a:pt x="25980" y="44582"/>
                    <a:pt x="25980" y="64066"/>
                  </a:cubicBezTo>
                  <a:cubicBezTo>
                    <a:pt x="25980" y="84678"/>
                    <a:pt x="15686" y="102937"/>
                    <a:pt x="0" y="113966"/>
                  </a:cubicBezTo>
                  <a:cubicBezTo>
                    <a:pt x="4436" y="117569"/>
                    <a:pt x="8211" y="121956"/>
                    <a:pt x="11152" y="126931"/>
                  </a:cubicBezTo>
                  <a:cubicBezTo>
                    <a:pt x="29362" y="113525"/>
                    <a:pt x="41592" y="92398"/>
                    <a:pt x="42891" y="68404"/>
                  </a:cubicBezTo>
                  <a:lnTo>
                    <a:pt x="42817" y="58502"/>
                  </a:lnTo>
                  <a:cubicBezTo>
                    <a:pt x="42057" y="48013"/>
                    <a:pt x="39190" y="37719"/>
                    <a:pt x="34411" y="28430"/>
                  </a:cubicBezTo>
                  <a:cubicBezTo>
                    <a:pt x="28970" y="17842"/>
                    <a:pt x="21004" y="8505"/>
                    <a:pt x="11421" y="1397"/>
                  </a:cubicBezTo>
                  <a:cubicBezTo>
                    <a:pt x="10515" y="735"/>
                    <a:pt x="9534" y="270"/>
                    <a:pt x="8505"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6"/>
            <p:cNvSpPr/>
            <p:nvPr/>
          </p:nvSpPr>
          <p:spPr>
            <a:xfrm>
              <a:off x="4825275" y="1219700"/>
              <a:ext cx="912350" cy="3173275"/>
            </a:xfrm>
            <a:custGeom>
              <a:rect b="b" l="l" r="r" t="t"/>
              <a:pathLst>
                <a:path extrusionOk="0" h="126931" w="36494">
                  <a:moveTo>
                    <a:pt x="2108" y="0"/>
                  </a:moveTo>
                  <a:lnTo>
                    <a:pt x="0" y="4387"/>
                  </a:lnTo>
                  <a:cubicBezTo>
                    <a:pt x="7892" y="11029"/>
                    <a:pt x="14485" y="19264"/>
                    <a:pt x="19215" y="28430"/>
                  </a:cubicBezTo>
                  <a:cubicBezTo>
                    <a:pt x="23994" y="37719"/>
                    <a:pt x="26862" y="48013"/>
                    <a:pt x="27621" y="58502"/>
                  </a:cubicBezTo>
                  <a:lnTo>
                    <a:pt x="27695" y="68404"/>
                  </a:lnTo>
                  <a:cubicBezTo>
                    <a:pt x="26519" y="89800"/>
                    <a:pt x="16691" y="108917"/>
                    <a:pt x="1642" y="122299"/>
                  </a:cubicBezTo>
                  <a:cubicBezTo>
                    <a:pt x="2745" y="123769"/>
                    <a:pt x="3799" y="125313"/>
                    <a:pt x="4755" y="126931"/>
                  </a:cubicBezTo>
                  <a:cubicBezTo>
                    <a:pt x="22965" y="113525"/>
                    <a:pt x="35195" y="92398"/>
                    <a:pt x="36494" y="68404"/>
                  </a:cubicBezTo>
                  <a:lnTo>
                    <a:pt x="36420" y="58502"/>
                  </a:lnTo>
                  <a:cubicBezTo>
                    <a:pt x="35660" y="48013"/>
                    <a:pt x="32793" y="37719"/>
                    <a:pt x="28014" y="28430"/>
                  </a:cubicBezTo>
                  <a:cubicBezTo>
                    <a:pt x="22573" y="17842"/>
                    <a:pt x="14607" y="8505"/>
                    <a:pt x="5024" y="1397"/>
                  </a:cubicBezTo>
                  <a:cubicBezTo>
                    <a:pt x="4118" y="735"/>
                    <a:pt x="3137" y="270"/>
                    <a:pt x="2108"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26"/>
            <p:cNvSpPr/>
            <p:nvPr/>
          </p:nvSpPr>
          <p:spPr>
            <a:xfrm>
              <a:off x="1905650" y="5004450"/>
              <a:ext cx="3997400" cy="441800"/>
            </a:xfrm>
            <a:custGeom>
              <a:rect b="b" l="l" r="r" t="t"/>
              <a:pathLst>
                <a:path extrusionOk="0" h="17672" w="159896">
                  <a:moveTo>
                    <a:pt x="13334" y="1"/>
                  </a:moveTo>
                  <a:cubicBezTo>
                    <a:pt x="8971" y="1"/>
                    <a:pt x="5050" y="2672"/>
                    <a:pt x="3456" y="6716"/>
                  </a:cubicBezTo>
                  <a:lnTo>
                    <a:pt x="810" y="13334"/>
                  </a:lnTo>
                  <a:cubicBezTo>
                    <a:pt x="1" y="15417"/>
                    <a:pt x="1520" y="17672"/>
                    <a:pt x="3775" y="17672"/>
                  </a:cubicBezTo>
                  <a:lnTo>
                    <a:pt x="156122" y="17672"/>
                  </a:lnTo>
                  <a:cubicBezTo>
                    <a:pt x="158352" y="17672"/>
                    <a:pt x="159896" y="15417"/>
                    <a:pt x="159063" y="13334"/>
                  </a:cubicBezTo>
                  <a:lnTo>
                    <a:pt x="156440" y="6716"/>
                  </a:lnTo>
                  <a:cubicBezTo>
                    <a:pt x="154823" y="2672"/>
                    <a:pt x="150901" y="1"/>
                    <a:pt x="146539"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26"/>
            <p:cNvSpPr/>
            <p:nvPr/>
          </p:nvSpPr>
          <p:spPr>
            <a:xfrm>
              <a:off x="5444725" y="5004450"/>
              <a:ext cx="458325" cy="441800"/>
            </a:xfrm>
            <a:custGeom>
              <a:rect b="b" l="l" r="r" t="t"/>
              <a:pathLst>
                <a:path extrusionOk="0" h="17672" w="18333">
                  <a:moveTo>
                    <a:pt x="0" y="1"/>
                  </a:moveTo>
                  <a:lnTo>
                    <a:pt x="7010" y="17672"/>
                  </a:lnTo>
                  <a:lnTo>
                    <a:pt x="14559" y="17672"/>
                  </a:lnTo>
                  <a:cubicBezTo>
                    <a:pt x="16789" y="17672"/>
                    <a:pt x="18333" y="15417"/>
                    <a:pt x="17500" y="13334"/>
                  </a:cubicBezTo>
                  <a:lnTo>
                    <a:pt x="14877" y="6716"/>
                  </a:lnTo>
                  <a:cubicBezTo>
                    <a:pt x="13260" y="2672"/>
                    <a:pt x="9338" y="1"/>
                    <a:pt x="4976"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26"/>
            <p:cNvSpPr/>
            <p:nvPr/>
          </p:nvSpPr>
          <p:spPr>
            <a:xfrm>
              <a:off x="4709450" y="227850"/>
              <a:ext cx="844975" cy="822750"/>
            </a:xfrm>
            <a:custGeom>
              <a:rect b="b" l="l" r="r" t="t"/>
              <a:pathLst>
                <a:path extrusionOk="0" h="32910" w="33799">
                  <a:moveTo>
                    <a:pt x="8077" y="0"/>
                  </a:moveTo>
                  <a:cubicBezTo>
                    <a:pt x="6912" y="0"/>
                    <a:pt x="5748" y="448"/>
                    <a:pt x="4854" y="1342"/>
                  </a:cubicBezTo>
                  <a:lnTo>
                    <a:pt x="1790" y="4430"/>
                  </a:lnTo>
                  <a:cubicBezTo>
                    <a:pt x="1" y="6195"/>
                    <a:pt x="1" y="9063"/>
                    <a:pt x="1790" y="10852"/>
                  </a:cubicBezTo>
                  <a:lnTo>
                    <a:pt x="22524" y="31586"/>
                  </a:lnTo>
                  <a:cubicBezTo>
                    <a:pt x="23407" y="32468"/>
                    <a:pt x="24571" y="32910"/>
                    <a:pt x="25735" y="32910"/>
                  </a:cubicBezTo>
                  <a:cubicBezTo>
                    <a:pt x="26899" y="32910"/>
                    <a:pt x="28063" y="32468"/>
                    <a:pt x="28946" y="31586"/>
                  </a:cubicBezTo>
                  <a:lnTo>
                    <a:pt x="32034" y="28498"/>
                  </a:lnTo>
                  <a:cubicBezTo>
                    <a:pt x="33798" y="26733"/>
                    <a:pt x="33798" y="23841"/>
                    <a:pt x="32034" y="22077"/>
                  </a:cubicBezTo>
                  <a:lnTo>
                    <a:pt x="11299" y="1342"/>
                  </a:lnTo>
                  <a:cubicBezTo>
                    <a:pt x="10405" y="448"/>
                    <a:pt x="9241" y="0"/>
                    <a:pt x="8077" y="0"/>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26"/>
            <p:cNvSpPr/>
            <p:nvPr/>
          </p:nvSpPr>
          <p:spPr>
            <a:xfrm>
              <a:off x="4776350" y="521300"/>
              <a:ext cx="776850" cy="527475"/>
            </a:xfrm>
            <a:custGeom>
              <a:rect b="b" l="l" r="r" t="t"/>
              <a:pathLst>
                <a:path extrusionOk="0" h="21099" w="31074">
                  <a:moveTo>
                    <a:pt x="1" y="0"/>
                  </a:moveTo>
                  <a:lnTo>
                    <a:pt x="2472" y="2471"/>
                  </a:lnTo>
                  <a:lnTo>
                    <a:pt x="1" y="0"/>
                  </a:lnTo>
                  <a:close/>
                  <a:moveTo>
                    <a:pt x="2472" y="2471"/>
                  </a:moveTo>
                  <a:lnTo>
                    <a:pt x="2472" y="2472"/>
                  </a:lnTo>
                  <a:lnTo>
                    <a:pt x="2472" y="2471"/>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5817" y="5817"/>
                  </a:lnTo>
                  <a:lnTo>
                    <a:pt x="2472" y="2472"/>
                  </a:lnTo>
                  <a:close/>
                  <a:moveTo>
                    <a:pt x="5817" y="5817"/>
                  </a:moveTo>
                  <a:lnTo>
                    <a:pt x="9163" y="9162"/>
                  </a:lnTo>
                  <a:lnTo>
                    <a:pt x="5817" y="5817"/>
                  </a:lnTo>
                  <a:close/>
                  <a:moveTo>
                    <a:pt x="9163" y="9162"/>
                  </a:moveTo>
                  <a:lnTo>
                    <a:pt x="11981" y="11981"/>
                  </a:lnTo>
                  <a:lnTo>
                    <a:pt x="11981" y="11981"/>
                  </a:lnTo>
                  <a:lnTo>
                    <a:pt x="9163" y="9162"/>
                  </a:lnTo>
                  <a:close/>
                  <a:moveTo>
                    <a:pt x="11981" y="11981"/>
                  </a:moveTo>
                  <a:lnTo>
                    <a:pt x="11981" y="11981"/>
                  </a:lnTo>
                  <a:cubicBezTo>
                    <a:pt x="11996" y="11996"/>
                    <a:pt x="12011" y="12011"/>
                    <a:pt x="12026" y="12026"/>
                  </a:cubicBezTo>
                  <a:lnTo>
                    <a:pt x="12026" y="12026"/>
                  </a:lnTo>
                  <a:lnTo>
                    <a:pt x="11981" y="11981"/>
                  </a:lnTo>
                  <a:close/>
                  <a:moveTo>
                    <a:pt x="21491" y="2472"/>
                  </a:moveTo>
                  <a:cubicBezTo>
                    <a:pt x="23329" y="4310"/>
                    <a:pt x="23329" y="7324"/>
                    <a:pt x="21491" y="9162"/>
                  </a:cubicBezTo>
                  <a:lnTo>
                    <a:pt x="18672" y="11981"/>
                  </a:lnTo>
                  <a:cubicBezTo>
                    <a:pt x="17753" y="12912"/>
                    <a:pt x="16540" y="13378"/>
                    <a:pt x="15327" y="13378"/>
                  </a:cubicBezTo>
                  <a:cubicBezTo>
                    <a:pt x="14133" y="13378"/>
                    <a:pt x="12939" y="12927"/>
                    <a:pt x="12026" y="12026"/>
                  </a:cubicBezTo>
                  <a:lnTo>
                    <a:pt x="12026" y="12026"/>
                  </a:lnTo>
                  <a:lnTo>
                    <a:pt x="19701" y="19701"/>
                  </a:lnTo>
                  <a:cubicBezTo>
                    <a:pt x="20633" y="20632"/>
                    <a:pt x="21846" y="21098"/>
                    <a:pt x="23059" y="21098"/>
                  </a:cubicBezTo>
                  <a:cubicBezTo>
                    <a:pt x="24272" y="21098"/>
                    <a:pt x="25485" y="20632"/>
                    <a:pt x="26417" y="19701"/>
                  </a:cubicBezTo>
                  <a:lnTo>
                    <a:pt x="29211" y="16907"/>
                  </a:lnTo>
                  <a:cubicBezTo>
                    <a:pt x="31073" y="15044"/>
                    <a:pt x="31073" y="12054"/>
                    <a:pt x="29211" y="10192"/>
                  </a:cubicBezTo>
                  <a:lnTo>
                    <a:pt x="21491" y="2472"/>
                  </a:ln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26"/>
            <p:cNvSpPr/>
            <p:nvPr/>
          </p:nvSpPr>
          <p:spPr>
            <a:xfrm>
              <a:off x="2661750" y="1954950"/>
              <a:ext cx="1162975" cy="1146425"/>
            </a:xfrm>
            <a:custGeom>
              <a:rect b="b" l="l" r="r" t="t"/>
              <a:pathLst>
                <a:path extrusionOk="0" h="45857" w="46519">
                  <a:moveTo>
                    <a:pt x="9387" y="1"/>
                  </a:moveTo>
                  <a:cubicBezTo>
                    <a:pt x="8493" y="1"/>
                    <a:pt x="7598" y="344"/>
                    <a:pt x="6912" y="1030"/>
                  </a:cubicBezTo>
                  <a:lnTo>
                    <a:pt x="1349" y="6593"/>
                  </a:lnTo>
                  <a:cubicBezTo>
                    <a:pt x="1" y="7941"/>
                    <a:pt x="1" y="10172"/>
                    <a:pt x="1349" y="11520"/>
                  </a:cubicBezTo>
                  <a:lnTo>
                    <a:pt x="34656" y="44827"/>
                  </a:lnTo>
                  <a:cubicBezTo>
                    <a:pt x="35342" y="45513"/>
                    <a:pt x="36237" y="45856"/>
                    <a:pt x="37131" y="45856"/>
                  </a:cubicBezTo>
                  <a:cubicBezTo>
                    <a:pt x="38026" y="45856"/>
                    <a:pt x="38920" y="45513"/>
                    <a:pt x="39607" y="44827"/>
                  </a:cubicBezTo>
                  <a:lnTo>
                    <a:pt x="45170" y="39264"/>
                  </a:lnTo>
                  <a:cubicBezTo>
                    <a:pt x="46518" y="37916"/>
                    <a:pt x="46518" y="35685"/>
                    <a:pt x="45170" y="34337"/>
                  </a:cubicBezTo>
                  <a:lnTo>
                    <a:pt x="11863" y="1030"/>
                  </a:lnTo>
                  <a:cubicBezTo>
                    <a:pt x="11177" y="344"/>
                    <a:pt x="10282" y="1"/>
                    <a:pt x="9387"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26"/>
            <p:cNvSpPr/>
            <p:nvPr/>
          </p:nvSpPr>
          <p:spPr>
            <a:xfrm>
              <a:off x="3332075" y="2617300"/>
              <a:ext cx="491425" cy="482550"/>
            </a:xfrm>
            <a:custGeom>
              <a:rect b="b" l="l" r="r" t="t"/>
              <a:pathLst>
                <a:path extrusionOk="0" h="19302" w="19657">
                  <a:moveTo>
                    <a:pt x="10515" y="1"/>
                  </a:moveTo>
                  <a:cubicBezTo>
                    <a:pt x="11936" y="1422"/>
                    <a:pt x="11936" y="3726"/>
                    <a:pt x="10514" y="5147"/>
                  </a:cubicBezTo>
                  <a:lnTo>
                    <a:pt x="5172" y="10490"/>
                  </a:lnTo>
                  <a:cubicBezTo>
                    <a:pt x="4461" y="11213"/>
                    <a:pt x="3529" y="11575"/>
                    <a:pt x="2595" y="11575"/>
                  </a:cubicBezTo>
                  <a:cubicBezTo>
                    <a:pt x="1661" y="11575"/>
                    <a:pt x="723" y="11213"/>
                    <a:pt x="0" y="10491"/>
                  </a:cubicBezTo>
                  <a:lnTo>
                    <a:pt x="0" y="10491"/>
                  </a:lnTo>
                  <a:lnTo>
                    <a:pt x="7745" y="18235"/>
                  </a:lnTo>
                  <a:cubicBezTo>
                    <a:pt x="8456" y="18946"/>
                    <a:pt x="9387" y="19301"/>
                    <a:pt x="10318" y="19301"/>
                  </a:cubicBezTo>
                  <a:cubicBezTo>
                    <a:pt x="11250" y="19301"/>
                    <a:pt x="12181" y="18946"/>
                    <a:pt x="12892" y="18235"/>
                  </a:cubicBezTo>
                  <a:lnTo>
                    <a:pt x="18235" y="12892"/>
                  </a:lnTo>
                  <a:cubicBezTo>
                    <a:pt x="19656" y="11471"/>
                    <a:pt x="19656" y="9167"/>
                    <a:pt x="18235" y="7721"/>
                  </a:cubicBezTo>
                  <a:lnTo>
                    <a:pt x="10515" y="1"/>
                  </a:ln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26"/>
            <p:cNvSpPr/>
            <p:nvPr/>
          </p:nvSpPr>
          <p:spPr>
            <a:xfrm>
              <a:off x="2554525" y="2320125"/>
              <a:ext cx="473050" cy="461575"/>
            </a:xfrm>
            <a:custGeom>
              <a:rect b="b" l="l" r="r" t="t"/>
              <a:pathLst>
                <a:path extrusionOk="0" h="18463" w="18922">
                  <a:moveTo>
                    <a:pt x="8726" y="1"/>
                  </a:moveTo>
                  <a:lnTo>
                    <a:pt x="1814" y="6888"/>
                  </a:lnTo>
                  <a:cubicBezTo>
                    <a:pt x="1" y="8726"/>
                    <a:pt x="1" y="11691"/>
                    <a:pt x="1814" y="13530"/>
                  </a:cubicBezTo>
                  <a:lnTo>
                    <a:pt x="5392" y="17083"/>
                  </a:lnTo>
                  <a:cubicBezTo>
                    <a:pt x="6312" y="18003"/>
                    <a:pt x="7512" y="18462"/>
                    <a:pt x="8713" y="18462"/>
                  </a:cubicBezTo>
                  <a:cubicBezTo>
                    <a:pt x="9914" y="18462"/>
                    <a:pt x="11115" y="18003"/>
                    <a:pt x="12034" y="17083"/>
                  </a:cubicBezTo>
                  <a:lnTo>
                    <a:pt x="18921" y="10196"/>
                  </a:lnTo>
                  <a:lnTo>
                    <a:pt x="8726" y="1"/>
                  </a:ln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6"/>
            <p:cNvSpPr/>
            <p:nvPr/>
          </p:nvSpPr>
          <p:spPr>
            <a:xfrm>
              <a:off x="2977925" y="2743525"/>
              <a:ext cx="473650" cy="462175"/>
            </a:xfrm>
            <a:custGeom>
              <a:rect b="b" l="l" r="r" t="t"/>
              <a:pathLst>
                <a:path extrusionOk="0" h="18487" w="18946">
                  <a:moveTo>
                    <a:pt x="8725" y="0"/>
                  </a:moveTo>
                  <a:lnTo>
                    <a:pt x="1838" y="6887"/>
                  </a:lnTo>
                  <a:cubicBezTo>
                    <a:pt x="0" y="8725"/>
                    <a:pt x="0" y="11716"/>
                    <a:pt x="1838" y="13554"/>
                  </a:cubicBezTo>
                  <a:lnTo>
                    <a:pt x="5417" y="17107"/>
                  </a:lnTo>
                  <a:cubicBezTo>
                    <a:pt x="6336" y="18027"/>
                    <a:pt x="7537" y="18486"/>
                    <a:pt x="8737" y="18486"/>
                  </a:cubicBezTo>
                  <a:cubicBezTo>
                    <a:pt x="9938" y="18486"/>
                    <a:pt x="11139" y="18027"/>
                    <a:pt x="12058" y="17107"/>
                  </a:cubicBezTo>
                  <a:lnTo>
                    <a:pt x="18945" y="10221"/>
                  </a:lnTo>
                  <a:lnTo>
                    <a:pt x="8725" y="0"/>
                  </a:ln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26"/>
            <p:cNvSpPr/>
            <p:nvPr/>
          </p:nvSpPr>
          <p:spPr>
            <a:xfrm>
              <a:off x="4365100" y="546300"/>
              <a:ext cx="891550" cy="890925"/>
            </a:xfrm>
            <a:custGeom>
              <a:rect b="b" l="l" r="r" t="t"/>
              <a:pathLst>
                <a:path extrusionOk="0" h="35637" w="35662">
                  <a:moveTo>
                    <a:pt x="17451" y="1"/>
                  </a:moveTo>
                  <a:lnTo>
                    <a:pt x="1" y="17427"/>
                  </a:lnTo>
                  <a:lnTo>
                    <a:pt x="18211" y="35637"/>
                  </a:lnTo>
                  <a:lnTo>
                    <a:pt x="35661" y="18211"/>
                  </a:lnTo>
                  <a:lnTo>
                    <a:pt x="17451"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26"/>
            <p:cNvSpPr/>
            <p:nvPr/>
          </p:nvSpPr>
          <p:spPr>
            <a:xfrm>
              <a:off x="4425775" y="807950"/>
              <a:ext cx="830875" cy="629275"/>
            </a:xfrm>
            <a:custGeom>
              <a:rect b="b" l="l" r="r" t="t"/>
              <a:pathLst>
                <a:path extrusionOk="0" h="25171" w="33235">
                  <a:moveTo>
                    <a:pt x="0" y="9387"/>
                  </a:moveTo>
                  <a:lnTo>
                    <a:pt x="8064" y="17450"/>
                  </a:lnTo>
                  <a:lnTo>
                    <a:pt x="0" y="9387"/>
                  </a:lnTo>
                  <a:close/>
                  <a:moveTo>
                    <a:pt x="8064" y="17450"/>
                  </a:moveTo>
                  <a:lnTo>
                    <a:pt x="8064" y="17450"/>
                  </a:lnTo>
                  <a:lnTo>
                    <a:pt x="8064" y="17450"/>
                  </a:lnTo>
                  <a:close/>
                  <a:moveTo>
                    <a:pt x="25489" y="0"/>
                  </a:moveTo>
                  <a:lnTo>
                    <a:pt x="8064" y="17450"/>
                  </a:lnTo>
                  <a:lnTo>
                    <a:pt x="15784" y="25171"/>
                  </a:lnTo>
                  <a:lnTo>
                    <a:pt x="33234" y="7745"/>
                  </a:lnTo>
                  <a:lnTo>
                    <a:pt x="25489"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6"/>
            <p:cNvSpPr/>
            <p:nvPr/>
          </p:nvSpPr>
          <p:spPr>
            <a:xfrm>
              <a:off x="3034900" y="889750"/>
              <a:ext cx="1855325" cy="1847050"/>
            </a:xfrm>
            <a:custGeom>
              <a:rect b="b" l="l" r="r" t="t"/>
              <a:pathLst>
                <a:path extrusionOk="0" h="73882" w="74213">
                  <a:moveTo>
                    <a:pt x="48108" y="0"/>
                  </a:moveTo>
                  <a:cubicBezTo>
                    <a:pt x="47241" y="0"/>
                    <a:pt x="46371" y="331"/>
                    <a:pt x="45709" y="993"/>
                  </a:cubicBezTo>
                  <a:lnTo>
                    <a:pt x="27744" y="18958"/>
                  </a:lnTo>
                  <a:lnTo>
                    <a:pt x="18505" y="28197"/>
                  </a:lnTo>
                  <a:lnTo>
                    <a:pt x="0" y="46702"/>
                  </a:lnTo>
                  <a:lnTo>
                    <a:pt x="27156" y="73882"/>
                  </a:lnTo>
                  <a:lnTo>
                    <a:pt x="72889" y="28148"/>
                  </a:lnTo>
                  <a:cubicBezTo>
                    <a:pt x="74213" y="26825"/>
                    <a:pt x="74213" y="24693"/>
                    <a:pt x="72889" y="23369"/>
                  </a:cubicBezTo>
                  <a:lnTo>
                    <a:pt x="50488" y="993"/>
                  </a:lnTo>
                  <a:cubicBezTo>
                    <a:pt x="49839" y="331"/>
                    <a:pt x="48975" y="0"/>
                    <a:pt x="48108"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6"/>
            <p:cNvSpPr/>
            <p:nvPr/>
          </p:nvSpPr>
          <p:spPr>
            <a:xfrm>
              <a:off x="3520775" y="1340400"/>
              <a:ext cx="1369450" cy="1396400"/>
            </a:xfrm>
            <a:custGeom>
              <a:rect b="b" l="l" r="r" t="t"/>
              <a:pathLst>
                <a:path extrusionOk="0" h="55856" w="54778">
                  <a:moveTo>
                    <a:pt x="48112" y="0"/>
                  </a:moveTo>
                  <a:lnTo>
                    <a:pt x="1" y="48111"/>
                  </a:lnTo>
                  <a:lnTo>
                    <a:pt x="7721" y="55856"/>
                  </a:lnTo>
                  <a:lnTo>
                    <a:pt x="53454" y="10122"/>
                  </a:lnTo>
                  <a:cubicBezTo>
                    <a:pt x="54778" y="8799"/>
                    <a:pt x="54778" y="6667"/>
                    <a:pt x="53454" y="5343"/>
                  </a:cubicBezTo>
                  <a:lnTo>
                    <a:pt x="48112"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5" name="Google Shape;725;p26"/>
          <p:cNvSpPr/>
          <p:nvPr/>
        </p:nvSpPr>
        <p:spPr>
          <a:xfrm rot="2015505">
            <a:off x="1644081" y="6497599"/>
            <a:ext cx="408635" cy="204431"/>
          </a:xfrm>
          <a:custGeom>
            <a:rect b="b" l="l" r="r" t="t"/>
            <a:pathLst>
              <a:path extrusionOk="0" h="26485" w="53228">
                <a:moveTo>
                  <a:pt x="26613" y="1"/>
                </a:moveTo>
                <a:cubicBezTo>
                  <a:pt x="19555" y="1"/>
                  <a:pt x="12785" y="1397"/>
                  <a:pt x="7794" y="3880"/>
                </a:cubicBezTo>
                <a:cubicBezTo>
                  <a:pt x="2803" y="6363"/>
                  <a:pt x="0" y="9731"/>
                  <a:pt x="0" y="13243"/>
                </a:cubicBezTo>
                <a:cubicBezTo>
                  <a:pt x="0" y="16754"/>
                  <a:pt x="2803" y="20122"/>
                  <a:pt x="7794" y="22605"/>
                </a:cubicBezTo>
                <a:cubicBezTo>
                  <a:pt x="12785" y="25088"/>
                  <a:pt x="19555" y="26484"/>
                  <a:pt x="26613" y="26484"/>
                </a:cubicBezTo>
                <a:cubicBezTo>
                  <a:pt x="33671" y="26484"/>
                  <a:pt x="40441" y="25088"/>
                  <a:pt x="45432" y="22605"/>
                </a:cubicBezTo>
                <a:cubicBezTo>
                  <a:pt x="50423" y="20122"/>
                  <a:pt x="53227" y="16754"/>
                  <a:pt x="53227" y="13243"/>
                </a:cubicBezTo>
                <a:cubicBezTo>
                  <a:pt x="53227" y="9731"/>
                  <a:pt x="50423" y="6363"/>
                  <a:pt x="45432" y="3880"/>
                </a:cubicBezTo>
                <a:cubicBezTo>
                  <a:pt x="40441" y="1397"/>
                  <a:pt x="33671" y="1"/>
                  <a:pt x="26613" y="1"/>
                </a:cubicBez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6" name="Google Shape;726;p26"/>
          <p:cNvGrpSpPr/>
          <p:nvPr/>
        </p:nvGrpSpPr>
        <p:grpSpPr>
          <a:xfrm>
            <a:off x="1362256" y="5857490"/>
            <a:ext cx="598419" cy="883152"/>
            <a:chOff x="2707675" y="238125"/>
            <a:chExt cx="3392400" cy="5238150"/>
          </a:xfrm>
        </p:grpSpPr>
        <p:sp>
          <p:nvSpPr>
            <p:cNvPr id="727" name="Google Shape;727;p26"/>
            <p:cNvSpPr/>
            <p:nvPr/>
          </p:nvSpPr>
          <p:spPr>
            <a:xfrm>
              <a:off x="6038825" y="5003150"/>
              <a:ext cx="51950" cy="30600"/>
            </a:xfrm>
            <a:custGeom>
              <a:rect b="b" l="l" r="r" t="t"/>
              <a:pathLst>
                <a:path extrusionOk="0" h="1224" w="2078">
                  <a:moveTo>
                    <a:pt x="2078" y="1"/>
                  </a:moveTo>
                  <a:lnTo>
                    <a:pt x="0" y="1208"/>
                  </a:lnTo>
                  <a:lnTo>
                    <a:pt x="0" y="1224"/>
                  </a:lnTo>
                  <a:lnTo>
                    <a:pt x="2078" y="15"/>
                  </a:lnTo>
                  <a:lnTo>
                    <a:pt x="2078" y="1"/>
                  </a:lnTo>
                  <a:close/>
                </a:path>
              </a:pathLst>
            </a:custGeom>
            <a:solidFill>
              <a:srgbClr val="996B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26"/>
            <p:cNvSpPr/>
            <p:nvPr/>
          </p:nvSpPr>
          <p:spPr>
            <a:xfrm>
              <a:off x="6038650" y="5003525"/>
              <a:ext cx="52125" cy="36675"/>
            </a:xfrm>
            <a:custGeom>
              <a:rect b="b" l="l" r="r" t="t"/>
              <a:pathLst>
                <a:path extrusionOk="0" h="1467" w="2085">
                  <a:moveTo>
                    <a:pt x="2085" y="0"/>
                  </a:moveTo>
                  <a:lnTo>
                    <a:pt x="7" y="1209"/>
                  </a:lnTo>
                  <a:cubicBezTo>
                    <a:pt x="6" y="1296"/>
                    <a:pt x="4" y="1382"/>
                    <a:pt x="1" y="1466"/>
                  </a:cubicBezTo>
                  <a:lnTo>
                    <a:pt x="2079" y="258"/>
                  </a:lnTo>
                  <a:cubicBezTo>
                    <a:pt x="2082" y="174"/>
                    <a:pt x="2085" y="88"/>
                    <a:pt x="2085" y="0"/>
                  </a:cubicBezTo>
                  <a:close/>
                </a:path>
              </a:pathLst>
            </a:custGeom>
            <a:solidFill>
              <a:srgbClr val="946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26"/>
            <p:cNvSpPr/>
            <p:nvPr/>
          </p:nvSpPr>
          <p:spPr>
            <a:xfrm>
              <a:off x="6038250" y="5009925"/>
              <a:ext cx="52400" cy="36500"/>
            </a:xfrm>
            <a:custGeom>
              <a:rect b="b" l="l" r="r" t="t"/>
              <a:pathLst>
                <a:path extrusionOk="0" h="1460" w="2096">
                  <a:moveTo>
                    <a:pt x="2095" y="1"/>
                  </a:moveTo>
                  <a:lnTo>
                    <a:pt x="17" y="1209"/>
                  </a:lnTo>
                  <a:cubicBezTo>
                    <a:pt x="13" y="1294"/>
                    <a:pt x="8" y="1378"/>
                    <a:pt x="1" y="1460"/>
                  </a:cubicBezTo>
                  <a:lnTo>
                    <a:pt x="2079" y="251"/>
                  </a:lnTo>
                  <a:cubicBezTo>
                    <a:pt x="2086" y="169"/>
                    <a:pt x="2092" y="86"/>
                    <a:pt x="2095" y="1"/>
                  </a:cubicBezTo>
                  <a:close/>
                </a:path>
              </a:pathLst>
            </a:custGeom>
            <a:solidFill>
              <a:srgbClr val="9065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26"/>
            <p:cNvSpPr/>
            <p:nvPr/>
          </p:nvSpPr>
          <p:spPr>
            <a:xfrm>
              <a:off x="6037625" y="5016200"/>
              <a:ext cx="52625" cy="36625"/>
            </a:xfrm>
            <a:custGeom>
              <a:rect b="b" l="l" r="r" t="t"/>
              <a:pathLst>
                <a:path extrusionOk="0" h="1465" w="2105">
                  <a:moveTo>
                    <a:pt x="2104" y="0"/>
                  </a:moveTo>
                  <a:lnTo>
                    <a:pt x="26" y="1209"/>
                  </a:lnTo>
                  <a:cubicBezTo>
                    <a:pt x="19" y="1296"/>
                    <a:pt x="10" y="1382"/>
                    <a:pt x="0" y="1465"/>
                  </a:cubicBezTo>
                  <a:lnTo>
                    <a:pt x="2078" y="257"/>
                  </a:lnTo>
                  <a:cubicBezTo>
                    <a:pt x="2089" y="173"/>
                    <a:pt x="2098" y="88"/>
                    <a:pt x="2104" y="0"/>
                  </a:cubicBezTo>
                  <a:close/>
                </a:path>
              </a:pathLst>
            </a:custGeom>
            <a:solidFill>
              <a:srgbClr val="8C62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26"/>
            <p:cNvSpPr/>
            <p:nvPr/>
          </p:nvSpPr>
          <p:spPr>
            <a:xfrm>
              <a:off x="6036650" y="5022600"/>
              <a:ext cx="52950" cy="36600"/>
            </a:xfrm>
            <a:custGeom>
              <a:rect b="b" l="l" r="r" t="t"/>
              <a:pathLst>
                <a:path extrusionOk="0" h="1464" w="2118">
                  <a:moveTo>
                    <a:pt x="2117" y="1"/>
                  </a:moveTo>
                  <a:lnTo>
                    <a:pt x="39" y="1209"/>
                  </a:lnTo>
                  <a:cubicBezTo>
                    <a:pt x="28" y="1296"/>
                    <a:pt x="15" y="1380"/>
                    <a:pt x="1" y="1463"/>
                  </a:cubicBezTo>
                  <a:lnTo>
                    <a:pt x="2079" y="255"/>
                  </a:lnTo>
                  <a:cubicBezTo>
                    <a:pt x="2094" y="171"/>
                    <a:pt x="2106" y="87"/>
                    <a:pt x="2117" y="1"/>
                  </a:cubicBezTo>
                  <a:close/>
                </a:path>
              </a:pathLst>
            </a:custGeom>
            <a:solidFill>
              <a:srgbClr val="885F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26"/>
            <p:cNvSpPr/>
            <p:nvPr/>
          </p:nvSpPr>
          <p:spPr>
            <a:xfrm>
              <a:off x="6035375" y="5028950"/>
              <a:ext cx="53275" cy="36725"/>
            </a:xfrm>
            <a:custGeom>
              <a:rect b="b" l="l" r="r" t="t"/>
              <a:pathLst>
                <a:path extrusionOk="0" h="1469" w="2131">
                  <a:moveTo>
                    <a:pt x="2130" y="1"/>
                  </a:moveTo>
                  <a:lnTo>
                    <a:pt x="52" y="1209"/>
                  </a:lnTo>
                  <a:cubicBezTo>
                    <a:pt x="36" y="1298"/>
                    <a:pt x="19" y="1384"/>
                    <a:pt x="0" y="1469"/>
                  </a:cubicBezTo>
                  <a:lnTo>
                    <a:pt x="2077" y="260"/>
                  </a:lnTo>
                  <a:cubicBezTo>
                    <a:pt x="2098" y="176"/>
                    <a:pt x="2114" y="89"/>
                    <a:pt x="2130" y="1"/>
                  </a:cubicBezTo>
                  <a:close/>
                </a:path>
              </a:pathLst>
            </a:custGeom>
            <a:solidFill>
              <a:srgbClr val="835C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26"/>
            <p:cNvSpPr/>
            <p:nvPr/>
          </p:nvSpPr>
          <p:spPr>
            <a:xfrm>
              <a:off x="6033600" y="5035450"/>
              <a:ext cx="53725" cy="37000"/>
            </a:xfrm>
            <a:custGeom>
              <a:rect b="b" l="l" r="r" t="t"/>
              <a:pathLst>
                <a:path extrusionOk="0" h="1480" w="2149">
                  <a:moveTo>
                    <a:pt x="2148" y="0"/>
                  </a:moveTo>
                  <a:lnTo>
                    <a:pt x="71" y="1209"/>
                  </a:lnTo>
                  <a:cubicBezTo>
                    <a:pt x="50" y="1302"/>
                    <a:pt x="26" y="1392"/>
                    <a:pt x="0" y="1480"/>
                  </a:cubicBezTo>
                  <a:lnTo>
                    <a:pt x="2079" y="272"/>
                  </a:lnTo>
                  <a:cubicBezTo>
                    <a:pt x="2105" y="185"/>
                    <a:pt x="2127" y="94"/>
                    <a:pt x="2148" y="0"/>
                  </a:cubicBezTo>
                  <a:close/>
                </a:path>
              </a:pathLst>
            </a:custGeom>
            <a:solidFill>
              <a:srgbClr val="7F5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26"/>
            <p:cNvSpPr/>
            <p:nvPr/>
          </p:nvSpPr>
          <p:spPr>
            <a:xfrm>
              <a:off x="6031275" y="5042250"/>
              <a:ext cx="54300" cy="37225"/>
            </a:xfrm>
            <a:custGeom>
              <a:rect b="b" l="l" r="r" t="t"/>
              <a:pathLst>
                <a:path extrusionOk="0" h="1489" w="2172">
                  <a:moveTo>
                    <a:pt x="2172" y="0"/>
                  </a:moveTo>
                  <a:lnTo>
                    <a:pt x="93" y="1209"/>
                  </a:lnTo>
                  <a:cubicBezTo>
                    <a:pt x="64" y="1305"/>
                    <a:pt x="34" y="1399"/>
                    <a:pt x="0" y="1489"/>
                  </a:cubicBezTo>
                  <a:lnTo>
                    <a:pt x="2078" y="280"/>
                  </a:lnTo>
                  <a:cubicBezTo>
                    <a:pt x="2112" y="190"/>
                    <a:pt x="2144" y="97"/>
                    <a:pt x="2172" y="0"/>
                  </a:cubicBezTo>
                  <a:close/>
                </a:path>
              </a:pathLst>
            </a:custGeom>
            <a:solidFill>
              <a:srgbClr val="7B56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26"/>
            <p:cNvSpPr/>
            <p:nvPr/>
          </p:nvSpPr>
          <p:spPr>
            <a:xfrm>
              <a:off x="6028100" y="5049250"/>
              <a:ext cx="55150" cy="37825"/>
            </a:xfrm>
            <a:custGeom>
              <a:rect b="b" l="l" r="r" t="t"/>
              <a:pathLst>
                <a:path extrusionOk="0" h="1513" w="2206">
                  <a:moveTo>
                    <a:pt x="2205" y="0"/>
                  </a:moveTo>
                  <a:lnTo>
                    <a:pt x="127" y="1209"/>
                  </a:lnTo>
                  <a:cubicBezTo>
                    <a:pt x="88" y="1314"/>
                    <a:pt x="46" y="1415"/>
                    <a:pt x="0" y="1512"/>
                  </a:cubicBezTo>
                  <a:lnTo>
                    <a:pt x="2077" y="304"/>
                  </a:lnTo>
                  <a:cubicBezTo>
                    <a:pt x="2123" y="206"/>
                    <a:pt x="2166" y="106"/>
                    <a:pt x="2205" y="0"/>
                  </a:cubicBezTo>
                  <a:close/>
                </a:path>
              </a:pathLst>
            </a:custGeom>
            <a:solidFill>
              <a:srgbClr val="7753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26"/>
            <p:cNvSpPr/>
            <p:nvPr/>
          </p:nvSpPr>
          <p:spPr>
            <a:xfrm>
              <a:off x="6023050" y="5056800"/>
              <a:ext cx="57000" cy="39350"/>
            </a:xfrm>
            <a:custGeom>
              <a:rect b="b" l="l" r="r" t="t"/>
              <a:pathLst>
                <a:path extrusionOk="0" h="1574" w="2280">
                  <a:moveTo>
                    <a:pt x="2279" y="1"/>
                  </a:moveTo>
                  <a:lnTo>
                    <a:pt x="201" y="1209"/>
                  </a:lnTo>
                  <a:cubicBezTo>
                    <a:pt x="141" y="1334"/>
                    <a:pt x="75" y="1456"/>
                    <a:pt x="1" y="1573"/>
                  </a:cubicBezTo>
                  <a:lnTo>
                    <a:pt x="2078" y="365"/>
                  </a:lnTo>
                  <a:cubicBezTo>
                    <a:pt x="2152" y="248"/>
                    <a:pt x="2220" y="125"/>
                    <a:pt x="2279" y="1"/>
                  </a:cubicBezTo>
                  <a:close/>
                </a:path>
              </a:pathLst>
            </a:custGeom>
            <a:solidFill>
              <a:srgbClr val="7250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26"/>
            <p:cNvSpPr/>
            <p:nvPr/>
          </p:nvSpPr>
          <p:spPr>
            <a:xfrm>
              <a:off x="6000025" y="5065900"/>
              <a:ext cx="75025" cy="52775"/>
            </a:xfrm>
            <a:custGeom>
              <a:rect b="b" l="l" r="r" t="t"/>
              <a:pathLst>
                <a:path extrusionOk="0" h="2111" w="3001">
                  <a:moveTo>
                    <a:pt x="3000" y="1"/>
                  </a:moveTo>
                  <a:lnTo>
                    <a:pt x="922" y="1209"/>
                  </a:lnTo>
                  <a:cubicBezTo>
                    <a:pt x="676" y="1596"/>
                    <a:pt x="364" y="1898"/>
                    <a:pt x="0" y="2111"/>
                  </a:cubicBezTo>
                  <a:lnTo>
                    <a:pt x="2077" y="902"/>
                  </a:lnTo>
                  <a:cubicBezTo>
                    <a:pt x="2442" y="690"/>
                    <a:pt x="2754" y="387"/>
                    <a:pt x="3000" y="1"/>
                  </a:cubicBezTo>
                  <a:close/>
                </a:path>
              </a:pathLst>
            </a:custGeom>
            <a:solidFill>
              <a:srgbClr val="6E4D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26"/>
            <p:cNvSpPr/>
            <p:nvPr/>
          </p:nvSpPr>
          <p:spPr>
            <a:xfrm>
              <a:off x="3669000" y="242100"/>
              <a:ext cx="62750" cy="35200"/>
            </a:xfrm>
            <a:custGeom>
              <a:rect b="b" l="l" r="r" t="t"/>
              <a:pathLst>
                <a:path extrusionOk="0" h="1408" w="2510">
                  <a:moveTo>
                    <a:pt x="2510" y="1"/>
                  </a:moveTo>
                  <a:cubicBezTo>
                    <a:pt x="2360" y="53"/>
                    <a:pt x="2216" y="120"/>
                    <a:pt x="2079" y="200"/>
                  </a:cubicBezTo>
                  <a:lnTo>
                    <a:pt x="3" y="1407"/>
                  </a:lnTo>
                  <a:lnTo>
                    <a:pt x="3" y="1407"/>
                  </a:lnTo>
                  <a:cubicBezTo>
                    <a:pt x="139" y="1328"/>
                    <a:pt x="282" y="1262"/>
                    <a:pt x="432" y="1209"/>
                  </a:cubicBezTo>
                  <a:lnTo>
                    <a:pt x="2510" y="1"/>
                  </a:lnTo>
                  <a:close/>
                  <a:moveTo>
                    <a:pt x="3" y="1407"/>
                  </a:moveTo>
                  <a:cubicBezTo>
                    <a:pt x="2" y="1407"/>
                    <a:pt x="1" y="1408"/>
                    <a:pt x="1" y="1408"/>
                  </a:cubicBezTo>
                  <a:lnTo>
                    <a:pt x="3" y="1407"/>
                  </a:lnTo>
                  <a:close/>
                </a:path>
              </a:pathLst>
            </a:custGeom>
            <a:solidFill>
              <a:srgbClr val="6E4D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26"/>
            <p:cNvSpPr/>
            <p:nvPr/>
          </p:nvSpPr>
          <p:spPr>
            <a:xfrm>
              <a:off x="3679800" y="239550"/>
              <a:ext cx="61250" cy="32775"/>
            </a:xfrm>
            <a:custGeom>
              <a:rect b="b" l="l" r="r" t="t"/>
              <a:pathLst>
                <a:path extrusionOk="0" h="1311" w="2450">
                  <a:moveTo>
                    <a:pt x="2450" y="0"/>
                  </a:moveTo>
                  <a:cubicBezTo>
                    <a:pt x="2324" y="26"/>
                    <a:pt x="2199" y="60"/>
                    <a:pt x="2078" y="103"/>
                  </a:cubicBezTo>
                  <a:lnTo>
                    <a:pt x="0" y="1311"/>
                  </a:lnTo>
                  <a:cubicBezTo>
                    <a:pt x="122" y="1268"/>
                    <a:pt x="245" y="1235"/>
                    <a:pt x="372" y="1209"/>
                  </a:cubicBezTo>
                  <a:lnTo>
                    <a:pt x="2450" y="0"/>
                  </a:lnTo>
                  <a:close/>
                </a:path>
              </a:pathLst>
            </a:custGeom>
            <a:solidFill>
              <a:srgbClr val="7250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26"/>
            <p:cNvSpPr/>
            <p:nvPr/>
          </p:nvSpPr>
          <p:spPr>
            <a:xfrm>
              <a:off x="3689100" y="238450"/>
              <a:ext cx="59625" cy="31325"/>
            </a:xfrm>
            <a:custGeom>
              <a:rect b="b" l="l" r="r" t="t"/>
              <a:pathLst>
                <a:path extrusionOk="0" h="1253" w="2385">
                  <a:moveTo>
                    <a:pt x="2385" y="0"/>
                  </a:moveTo>
                  <a:lnTo>
                    <a:pt x="2385" y="0"/>
                  </a:lnTo>
                  <a:cubicBezTo>
                    <a:pt x="2282" y="9"/>
                    <a:pt x="2180" y="24"/>
                    <a:pt x="2078" y="44"/>
                  </a:cubicBezTo>
                  <a:lnTo>
                    <a:pt x="0" y="1253"/>
                  </a:lnTo>
                  <a:cubicBezTo>
                    <a:pt x="102" y="1232"/>
                    <a:pt x="204" y="1218"/>
                    <a:pt x="306" y="1209"/>
                  </a:cubicBezTo>
                  <a:lnTo>
                    <a:pt x="2385" y="0"/>
                  </a:lnTo>
                  <a:close/>
                </a:path>
              </a:pathLst>
            </a:custGeom>
            <a:solidFill>
              <a:srgbClr val="7753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26"/>
            <p:cNvSpPr/>
            <p:nvPr/>
          </p:nvSpPr>
          <p:spPr>
            <a:xfrm>
              <a:off x="3696750" y="238125"/>
              <a:ext cx="58900" cy="30525"/>
            </a:xfrm>
            <a:custGeom>
              <a:rect b="b" l="l" r="r" t="t"/>
              <a:pathLst>
                <a:path extrusionOk="0" h="1221" w="2356">
                  <a:moveTo>
                    <a:pt x="2355" y="0"/>
                  </a:moveTo>
                  <a:cubicBezTo>
                    <a:pt x="2261" y="0"/>
                    <a:pt x="2170" y="4"/>
                    <a:pt x="2079" y="12"/>
                  </a:cubicBezTo>
                  <a:lnTo>
                    <a:pt x="0" y="1221"/>
                  </a:lnTo>
                  <a:cubicBezTo>
                    <a:pt x="91" y="1212"/>
                    <a:pt x="183" y="1208"/>
                    <a:pt x="277" y="1208"/>
                  </a:cubicBezTo>
                  <a:lnTo>
                    <a:pt x="2355" y="0"/>
                  </a:lnTo>
                  <a:close/>
                </a:path>
              </a:pathLst>
            </a:custGeom>
            <a:solidFill>
              <a:srgbClr val="7B56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26"/>
            <p:cNvSpPr/>
            <p:nvPr/>
          </p:nvSpPr>
          <p:spPr>
            <a:xfrm>
              <a:off x="3703650" y="238125"/>
              <a:ext cx="58225" cy="30425"/>
            </a:xfrm>
            <a:custGeom>
              <a:rect b="b" l="l" r="r" t="t"/>
              <a:pathLst>
                <a:path extrusionOk="0" h="1217" w="2329">
                  <a:moveTo>
                    <a:pt x="2079" y="0"/>
                  </a:moveTo>
                  <a:lnTo>
                    <a:pt x="1" y="1208"/>
                  </a:lnTo>
                  <a:cubicBezTo>
                    <a:pt x="83" y="1208"/>
                    <a:pt x="166" y="1211"/>
                    <a:pt x="250" y="1216"/>
                  </a:cubicBezTo>
                  <a:lnTo>
                    <a:pt x="2329" y="8"/>
                  </a:lnTo>
                  <a:cubicBezTo>
                    <a:pt x="2244" y="2"/>
                    <a:pt x="2161" y="0"/>
                    <a:pt x="2079" y="0"/>
                  </a:cubicBezTo>
                  <a:close/>
                </a:path>
              </a:pathLst>
            </a:custGeom>
            <a:solidFill>
              <a:srgbClr val="7F5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26"/>
            <p:cNvSpPr/>
            <p:nvPr/>
          </p:nvSpPr>
          <p:spPr>
            <a:xfrm>
              <a:off x="3709900" y="238300"/>
              <a:ext cx="57900" cy="30850"/>
            </a:xfrm>
            <a:custGeom>
              <a:rect b="b" l="l" r="r" t="t"/>
              <a:pathLst>
                <a:path extrusionOk="0" h="1234" w="2316">
                  <a:moveTo>
                    <a:pt x="2079" y="1"/>
                  </a:moveTo>
                  <a:lnTo>
                    <a:pt x="0" y="1209"/>
                  </a:lnTo>
                  <a:cubicBezTo>
                    <a:pt x="79" y="1215"/>
                    <a:pt x="158" y="1223"/>
                    <a:pt x="237" y="1234"/>
                  </a:cubicBezTo>
                  <a:lnTo>
                    <a:pt x="2316" y="26"/>
                  </a:lnTo>
                  <a:cubicBezTo>
                    <a:pt x="2236" y="14"/>
                    <a:pt x="2157" y="6"/>
                    <a:pt x="2079" y="1"/>
                  </a:cubicBezTo>
                  <a:close/>
                </a:path>
              </a:pathLst>
            </a:custGeom>
            <a:solidFill>
              <a:srgbClr val="835C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26"/>
            <p:cNvSpPr/>
            <p:nvPr/>
          </p:nvSpPr>
          <p:spPr>
            <a:xfrm>
              <a:off x="3715825" y="238925"/>
              <a:ext cx="57800" cy="31200"/>
            </a:xfrm>
            <a:custGeom>
              <a:rect b="b" l="l" r="r" t="t"/>
              <a:pathLst>
                <a:path extrusionOk="0" h="1248" w="2312">
                  <a:moveTo>
                    <a:pt x="2079" y="1"/>
                  </a:moveTo>
                  <a:lnTo>
                    <a:pt x="0" y="1208"/>
                  </a:lnTo>
                  <a:cubicBezTo>
                    <a:pt x="77" y="1219"/>
                    <a:pt x="154" y="1231"/>
                    <a:pt x="233" y="1247"/>
                  </a:cubicBezTo>
                  <a:lnTo>
                    <a:pt x="2311" y="39"/>
                  </a:lnTo>
                  <a:cubicBezTo>
                    <a:pt x="2233" y="23"/>
                    <a:pt x="2155" y="11"/>
                    <a:pt x="2079" y="1"/>
                  </a:cubicBezTo>
                  <a:close/>
                </a:path>
              </a:pathLst>
            </a:custGeom>
            <a:solidFill>
              <a:srgbClr val="885F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26"/>
            <p:cNvSpPr/>
            <p:nvPr/>
          </p:nvSpPr>
          <p:spPr>
            <a:xfrm>
              <a:off x="3721650" y="239875"/>
              <a:ext cx="57425" cy="31450"/>
            </a:xfrm>
            <a:custGeom>
              <a:rect b="b" l="l" r="r" t="t"/>
              <a:pathLst>
                <a:path extrusionOk="0" h="1258" w="2297">
                  <a:moveTo>
                    <a:pt x="2078" y="1"/>
                  </a:moveTo>
                  <a:lnTo>
                    <a:pt x="0" y="1209"/>
                  </a:lnTo>
                  <a:cubicBezTo>
                    <a:pt x="72" y="1223"/>
                    <a:pt x="145" y="1238"/>
                    <a:pt x="218" y="1258"/>
                  </a:cubicBezTo>
                  <a:lnTo>
                    <a:pt x="2296" y="49"/>
                  </a:lnTo>
                  <a:cubicBezTo>
                    <a:pt x="2223" y="30"/>
                    <a:pt x="2150" y="14"/>
                    <a:pt x="2078" y="1"/>
                  </a:cubicBezTo>
                  <a:close/>
                </a:path>
              </a:pathLst>
            </a:custGeom>
            <a:solidFill>
              <a:srgbClr val="8C62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26"/>
            <p:cNvSpPr/>
            <p:nvPr/>
          </p:nvSpPr>
          <p:spPr>
            <a:xfrm>
              <a:off x="3727100" y="241100"/>
              <a:ext cx="57450" cy="31750"/>
            </a:xfrm>
            <a:custGeom>
              <a:rect b="b" l="l" r="r" t="t"/>
              <a:pathLst>
                <a:path extrusionOk="0" h="1270" w="2298">
                  <a:moveTo>
                    <a:pt x="2078" y="0"/>
                  </a:moveTo>
                  <a:lnTo>
                    <a:pt x="0" y="1209"/>
                  </a:lnTo>
                  <a:cubicBezTo>
                    <a:pt x="73" y="1226"/>
                    <a:pt x="146" y="1247"/>
                    <a:pt x="220" y="1269"/>
                  </a:cubicBezTo>
                  <a:lnTo>
                    <a:pt x="2298" y="61"/>
                  </a:lnTo>
                  <a:cubicBezTo>
                    <a:pt x="2225" y="38"/>
                    <a:pt x="2150" y="18"/>
                    <a:pt x="2078" y="0"/>
                  </a:cubicBezTo>
                  <a:close/>
                </a:path>
              </a:pathLst>
            </a:custGeom>
            <a:solidFill>
              <a:srgbClr val="9065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26"/>
            <p:cNvSpPr/>
            <p:nvPr/>
          </p:nvSpPr>
          <p:spPr>
            <a:xfrm>
              <a:off x="3732600" y="242600"/>
              <a:ext cx="57300" cy="31950"/>
            </a:xfrm>
            <a:custGeom>
              <a:rect b="b" l="l" r="r" t="t"/>
              <a:pathLst>
                <a:path extrusionOk="0" h="1278" w="2292">
                  <a:moveTo>
                    <a:pt x="2078" y="1"/>
                  </a:moveTo>
                  <a:lnTo>
                    <a:pt x="0" y="1209"/>
                  </a:lnTo>
                  <a:cubicBezTo>
                    <a:pt x="70" y="1229"/>
                    <a:pt x="141" y="1253"/>
                    <a:pt x="213" y="1278"/>
                  </a:cubicBezTo>
                  <a:lnTo>
                    <a:pt x="2291" y="71"/>
                  </a:lnTo>
                  <a:cubicBezTo>
                    <a:pt x="2219" y="45"/>
                    <a:pt x="2148" y="22"/>
                    <a:pt x="2078" y="1"/>
                  </a:cubicBezTo>
                  <a:close/>
                </a:path>
              </a:pathLst>
            </a:custGeom>
            <a:solidFill>
              <a:srgbClr val="946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26"/>
            <p:cNvSpPr/>
            <p:nvPr/>
          </p:nvSpPr>
          <p:spPr>
            <a:xfrm>
              <a:off x="3737900" y="244350"/>
              <a:ext cx="57350" cy="32225"/>
            </a:xfrm>
            <a:custGeom>
              <a:rect b="b" l="l" r="r" t="t"/>
              <a:pathLst>
                <a:path extrusionOk="0" h="1289" w="2294">
                  <a:moveTo>
                    <a:pt x="2079" y="1"/>
                  </a:moveTo>
                  <a:lnTo>
                    <a:pt x="1" y="1208"/>
                  </a:lnTo>
                  <a:cubicBezTo>
                    <a:pt x="72" y="1234"/>
                    <a:pt x="144" y="1261"/>
                    <a:pt x="216" y="1289"/>
                  </a:cubicBezTo>
                  <a:lnTo>
                    <a:pt x="2294" y="81"/>
                  </a:lnTo>
                  <a:cubicBezTo>
                    <a:pt x="2222" y="52"/>
                    <a:pt x="2150" y="25"/>
                    <a:pt x="2079" y="1"/>
                  </a:cubicBezTo>
                  <a:close/>
                </a:path>
              </a:pathLst>
            </a:custGeom>
            <a:solidFill>
              <a:srgbClr val="996B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26"/>
            <p:cNvSpPr/>
            <p:nvPr/>
          </p:nvSpPr>
          <p:spPr>
            <a:xfrm>
              <a:off x="3743275" y="246375"/>
              <a:ext cx="57300" cy="32475"/>
            </a:xfrm>
            <a:custGeom>
              <a:rect b="b" l="l" r="r" t="t"/>
              <a:pathLst>
                <a:path extrusionOk="0" h="1299" w="2292">
                  <a:moveTo>
                    <a:pt x="2079" y="0"/>
                  </a:moveTo>
                  <a:lnTo>
                    <a:pt x="1" y="1208"/>
                  </a:lnTo>
                  <a:lnTo>
                    <a:pt x="1" y="1209"/>
                  </a:lnTo>
                  <a:cubicBezTo>
                    <a:pt x="70" y="1237"/>
                    <a:pt x="142" y="1266"/>
                    <a:pt x="213" y="1299"/>
                  </a:cubicBezTo>
                  <a:lnTo>
                    <a:pt x="2291" y="90"/>
                  </a:lnTo>
                  <a:cubicBezTo>
                    <a:pt x="2219" y="59"/>
                    <a:pt x="2149" y="29"/>
                    <a:pt x="2079" y="0"/>
                  </a:cubicBezTo>
                  <a:close/>
                </a:path>
              </a:pathLst>
            </a:custGeom>
            <a:solidFill>
              <a:srgbClr val="9D6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6"/>
            <p:cNvSpPr/>
            <p:nvPr/>
          </p:nvSpPr>
          <p:spPr>
            <a:xfrm>
              <a:off x="3748600" y="248600"/>
              <a:ext cx="57350" cy="32775"/>
            </a:xfrm>
            <a:custGeom>
              <a:rect b="b" l="l" r="r" t="t"/>
              <a:pathLst>
                <a:path extrusionOk="0" h="1311" w="2294">
                  <a:moveTo>
                    <a:pt x="2078" y="0"/>
                  </a:moveTo>
                  <a:lnTo>
                    <a:pt x="0" y="1210"/>
                  </a:lnTo>
                  <a:cubicBezTo>
                    <a:pt x="71" y="1241"/>
                    <a:pt x="143" y="1275"/>
                    <a:pt x="215" y="1311"/>
                  </a:cubicBezTo>
                  <a:lnTo>
                    <a:pt x="2293" y="103"/>
                  </a:lnTo>
                  <a:cubicBezTo>
                    <a:pt x="2221" y="67"/>
                    <a:pt x="2149" y="33"/>
                    <a:pt x="2078" y="0"/>
                  </a:cubicBezTo>
                  <a:close/>
                </a:path>
              </a:pathLst>
            </a:custGeom>
            <a:solidFill>
              <a:srgbClr val="A171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6"/>
            <p:cNvSpPr/>
            <p:nvPr/>
          </p:nvSpPr>
          <p:spPr>
            <a:xfrm>
              <a:off x="3753950" y="251150"/>
              <a:ext cx="57450" cy="33050"/>
            </a:xfrm>
            <a:custGeom>
              <a:rect b="b" l="l" r="r" t="t"/>
              <a:pathLst>
                <a:path extrusionOk="0" h="1322" w="2298">
                  <a:moveTo>
                    <a:pt x="2079" y="1"/>
                  </a:moveTo>
                  <a:lnTo>
                    <a:pt x="1" y="1209"/>
                  </a:lnTo>
                  <a:cubicBezTo>
                    <a:pt x="73" y="1245"/>
                    <a:pt x="146" y="1282"/>
                    <a:pt x="219" y="1321"/>
                  </a:cubicBezTo>
                  <a:lnTo>
                    <a:pt x="2297" y="113"/>
                  </a:lnTo>
                  <a:cubicBezTo>
                    <a:pt x="2224" y="74"/>
                    <a:pt x="2151" y="37"/>
                    <a:pt x="2079" y="1"/>
                  </a:cubicBezTo>
                  <a:close/>
                </a:path>
              </a:pathLst>
            </a:custGeom>
            <a:solidFill>
              <a:srgbClr val="A574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26"/>
            <p:cNvSpPr/>
            <p:nvPr/>
          </p:nvSpPr>
          <p:spPr>
            <a:xfrm>
              <a:off x="3759400" y="254000"/>
              <a:ext cx="56200" cy="32575"/>
            </a:xfrm>
            <a:custGeom>
              <a:rect b="b" l="l" r="r" t="t"/>
              <a:pathLst>
                <a:path extrusionOk="0" h="1303" w="2248">
                  <a:moveTo>
                    <a:pt x="2079" y="0"/>
                  </a:moveTo>
                  <a:lnTo>
                    <a:pt x="1" y="1207"/>
                  </a:lnTo>
                  <a:lnTo>
                    <a:pt x="1" y="1208"/>
                  </a:lnTo>
                  <a:cubicBezTo>
                    <a:pt x="57" y="1239"/>
                    <a:pt x="113" y="1270"/>
                    <a:pt x="169" y="1303"/>
                  </a:cubicBezTo>
                  <a:lnTo>
                    <a:pt x="2248" y="95"/>
                  </a:lnTo>
                  <a:cubicBezTo>
                    <a:pt x="2192" y="62"/>
                    <a:pt x="2135" y="30"/>
                    <a:pt x="2079" y="0"/>
                  </a:cubicBezTo>
                  <a:close/>
                </a:path>
              </a:pathLst>
            </a:custGeom>
            <a:solidFill>
              <a:srgbClr val="AA77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26"/>
            <p:cNvSpPr/>
            <p:nvPr/>
          </p:nvSpPr>
          <p:spPr>
            <a:xfrm>
              <a:off x="3669000" y="238125"/>
              <a:ext cx="2431075" cy="4880550"/>
            </a:xfrm>
            <a:custGeom>
              <a:rect b="b" l="l" r="r" t="t"/>
              <a:pathLst>
                <a:path extrusionOk="0" h="195222" w="97243">
                  <a:moveTo>
                    <a:pt x="3478" y="1"/>
                  </a:moveTo>
                  <a:cubicBezTo>
                    <a:pt x="2958" y="1"/>
                    <a:pt x="2486" y="124"/>
                    <a:pt x="2079" y="360"/>
                  </a:cubicBezTo>
                  <a:lnTo>
                    <a:pt x="1" y="1568"/>
                  </a:lnTo>
                  <a:cubicBezTo>
                    <a:pt x="407" y="1332"/>
                    <a:pt x="880" y="1209"/>
                    <a:pt x="1400" y="1209"/>
                  </a:cubicBezTo>
                  <a:cubicBezTo>
                    <a:pt x="2119" y="1209"/>
                    <a:pt x="2929" y="1443"/>
                    <a:pt x="3785" y="1938"/>
                  </a:cubicBezTo>
                  <a:lnTo>
                    <a:pt x="89861" y="51634"/>
                  </a:lnTo>
                  <a:cubicBezTo>
                    <a:pt x="90041" y="51737"/>
                    <a:pt x="90220" y="51850"/>
                    <a:pt x="90395" y="51972"/>
                  </a:cubicBezTo>
                  <a:cubicBezTo>
                    <a:pt x="90405" y="51979"/>
                    <a:pt x="90415" y="51986"/>
                    <a:pt x="90425" y="51993"/>
                  </a:cubicBezTo>
                  <a:cubicBezTo>
                    <a:pt x="90588" y="52108"/>
                    <a:pt x="90750" y="52229"/>
                    <a:pt x="90909" y="52359"/>
                  </a:cubicBezTo>
                  <a:cubicBezTo>
                    <a:pt x="90928" y="52374"/>
                    <a:pt x="90946" y="52390"/>
                    <a:pt x="90965" y="52405"/>
                  </a:cubicBezTo>
                  <a:cubicBezTo>
                    <a:pt x="91119" y="52531"/>
                    <a:pt x="91269" y="52663"/>
                    <a:pt x="91419" y="52801"/>
                  </a:cubicBezTo>
                  <a:cubicBezTo>
                    <a:pt x="91441" y="52823"/>
                    <a:pt x="91465" y="52845"/>
                    <a:pt x="91489" y="52868"/>
                  </a:cubicBezTo>
                  <a:cubicBezTo>
                    <a:pt x="91616" y="52988"/>
                    <a:pt x="91739" y="53113"/>
                    <a:pt x="91862" y="53241"/>
                  </a:cubicBezTo>
                  <a:cubicBezTo>
                    <a:pt x="91896" y="53276"/>
                    <a:pt x="91929" y="53310"/>
                    <a:pt x="91962" y="53344"/>
                  </a:cubicBezTo>
                  <a:cubicBezTo>
                    <a:pt x="92053" y="53443"/>
                    <a:pt x="92141" y="53546"/>
                    <a:pt x="92229" y="53648"/>
                  </a:cubicBezTo>
                  <a:cubicBezTo>
                    <a:pt x="92295" y="53723"/>
                    <a:pt x="92360" y="53795"/>
                    <a:pt x="92423" y="53872"/>
                  </a:cubicBezTo>
                  <a:cubicBezTo>
                    <a:pt x="92448" y="53901"/>
                    <a:pt x="92470" y="53932"/>
                    <a:pt x="92494" y="53963"/>
                  </a:cubicBezTo>
                  <a:cubicBezTo>
                    <a:pt x="92761" y="54292"/>
                    <a:pt x="93012" y="54636"/>
                    <a:pt x="93246" y="54991"/>
                  </a:cubicBezTo>
                  <a:cubicBezTo>
                    <a:pt x="93249" y="54996"/>
                    <a:pt x="93251" y="55001"/>
                    <a:pt x="93255" y="55006"/>
                  </a:cubicBezTo>
                  <a:cubicBezTo>
                    <a:pt x="93488" y="55365"/>
                    <a:pt x="93704" y="55740"/>
                    <a:pt x="93901" y="56120"/>
                  </a:cubicBezTo>
                  <a:cubicBezTo>
                    <a:pt x="93914" y="56147"/>
                    <a:pt x="93930" y="56174"/>
                    <a:pt x="93945" y="56201"/>
                  </a:cubicBezTo>
                  <a:cubicBezTo>
                    <a:pt x="93985" y="56282"/>
                    <a:pt x="94022" y="56365"/>
                    <a:pt x="94062" y="56446"/>
                  </a:cubicBezTo>
                  <a:cubicBezTo>
                    <a:pt x="94125" y="56576"/>
                    <a:pt x="94189" y="56706"/>
                    <a:pt x="94247" y="56838"/>
                  </a:cubicBezTo>
                  <a:cubicBezTo>
                    <a:pt x="94267" y="56884"/>
                    <a:pt x="94285" y="56930"/>
                    <a:pt x="94306" y="56976"/>
                  </a:cubicBezTo>
                  <a:cubicBezTo>
                    <a:pt x="94374" y="57138"/>
                    <a:pt x="94439" y="57300"/>
                    <a:pt x="94501" y="57463"/>
                  </a:cubicBezTo>
                  <a:cubicBezTo>
                    <a:pt x="94516" y="57502"/>
                    <a:pt x="94532" y="57543"/>
                    <a:pt x="94546" y="57582"/>
                  </a:cubicBezTo>
                  <a:cubicBezTo>
                    <a:pt x="94616" y="57773"/>
                    <a:pt x="94680" y="57964"/>
                    <a:pt x="94738" y="58155"/>
                  </a:cubicBezTo>
                  <a:cubicBezTo>
                    <a:pt x="94747" y="58183"/>
                    <a:pt x="94755" y="58212"/>
                    <a:pt x="94764" y="58240"/>
                  </a:cubicBezTo>
                  <a:cubicBezTo>
                    <a:pt x="94822" y="58436"/>
                    <a:pt x="94874" y="58633"/>
                    <a:pt x="94920" y="58829"/>
                  </a:cubicBezTo>
                  <a:cubicBezTo>
                    <a:pt x="94926" y="58849"/>
                    <a:pt x="94931" y="58870"/>
                    <a:pt x="94935" y="58890"/>
                  </a:cubicBezTo>
                  <a:cubicBezTo>
                    <a:pt x="94983" y="59101"/>
                    <a:pt x="95025" y="59311"/>
                    <a:pt x="95058" y="59519"/>
                  </a:cubicBezTo>
                  <a:cubicBezTo>
                    <a:pt x="95058" y="59522"/>
                    <a:pt x="95059" y="59524"/>
                    <a:pt x="95060" y="59528"/>
                  </a:cubicBezTo>
                  <a:cubicBezTo>
                    <a:pt x="95092" y="59738"/>
                    <a:pt x="95117" y="59946"/>
                    <a:pt x="95135" y="60153"/>
                  </a:cubicBezTo>
                  <a:cubicBezTo>
                    <a:pt x="95136" y="60171"/>
                    <a:pt x="95137" y="60188"/>
                    <a:pt x="95138" y="60204"/>
                  </a:cubicBezTo>
                  <a:cubicBezTo>
                    <a:pt x="95155" y="60411"/>
                    <a:pt x="95164" y="60617"/>
                    <a:pt x="95163" y="60819"/>
                  </a:cubicBezTo>
                  <a:lnTo>
                    <a:pt x="94792" y="191810"/>
                  </a:lnTo>
                  <a:cubicBezTo>
                    <a:pt x="94788" y="193485"/>
                    <a:pt x="94197" y="194664"/>
                    <a:pt x="93244" y="195219"/>
                  </a:cubicBezTo>
                  <a:lnTo>
                    <a:pt x="93244" y="195219"/>
                  </a:lnTo>
                  <a:lnTo>
                    <a:pt x="95318" y="194013"/>
                  </a:lnTo>
                  <a:cubicBezTo>
                    <a:pt x="96274" y="193459"/>
                    <a:pt x="96866" y="192279"/>
                    <a:pt x="96871" y="190602"/>
                  </a:cubicBezTo>
                  <a:lnTo>
                    <a:pt x="97242" y="59611"/>
                  </a:lnTo>
                  <a:cubicBezTo>
                    <a:pt x="97243" y="59531"/>
                    <a:pt x="97242" y="59450"/>
                    <a:pt x="97239" y="59370"/>
                  </a:cubicBezTo>
                  <a:cubicBezTo>
                    <a:pt x="97237" y="59285"/>
                    <a:pt x="97233" y="59200"/>
                    <a:pt x="97227" y="59113"/>
                  </a:cubicBezTo>
                  <a:cubicBezTo>
                    <a:pt x="97225" y="59074"/>
                    <a:pt x="97220" y="59034"/>
                    <a:pt x="97218" y="58995"/>
                  </a:cubicBezTo>
                  <a:cubicBezTo>
                    <a:pt x="97217" y="58978"/>
                    <a:pt x="97215" y="58961"/>
                    <a:pt x="97214" y="58944"/>
                  </a:cubicBezTo>
                  <a:cubicBezTo>
                    <a:pt x="97211" y="58914"/>
                    <a:pt x="97209" y="58885"/>
                    <a:pt x="97207" y="58854"/>
                  </a:cubicBezTo>
                  <a:cubicBezTo>
                    <a:pt x="97198" y="58768"/>
                    <a:pt x="97189" y="58680"/>
                    <a:pt x="97178" y="58594"/>
                  </a:cubicBezTo>
                  <a:cubicBezTo>
                    <a:pt x="97166" y="58504"/>
                    <a:pt x="97153" y="58414"/>
                    <a:pt x="97139" y="58324"/>
                  </a:cubicBezTo>
                  <a:lnTo>
                    <a:pt x="97138" y="58318"/>
                  </a:lnTo>
                  <a:cubicBezTo>
                    <a:pt x="97138" y="58316"/>
                    <a:pt x="97137" y="58313"/>
                    <a:pt x="97137" y="58310"/>
                  </a:cubicBezTo>
                  <a:cubicBezTo>
                    <a:pt x="97122" y="58224"/>
                    <a:pt x="97109" y="58138"/>
                    <a:pt x="97092" y="58052"/>
                  </a:cubicBezTo>
                  <a:cubicBezTo>
                    <a:pt x="97074" y="57956"/>
                    <a:pt x="97054" y="57861"/>
                    <a:pt x="97033" y="57764"/>
                  </a:cubicBezTo>
                  <a:cubicBezTo>
                    <a:pt x="97027" y="57736"/>
                    <a:pt x="97020" y="57709"/>
                    <a:pt x="97013" y="57681"/>
                  </a:cubicBezTo>
                  <a:cubicBezTo>
                    <a:pt x="97009" y="57661"/>
                    <a:pt x="97003" y="57641"/>
                    <a:pt x="97000" y="57620"/>
                  </a:cubicBezTo>
                  <a:cubicBezTo>
                    <a:pt x="96988" y="57570"/>
                    <a:pt x="96976" y="57520"/>
                    <a:pt x="96964" y="57471"/>
                  </a:cubicBezTo>
                  <a:cubicBezTo>
                    <a:pt x="96938" y="57365"/>
                    <a:pt x="96910" y="57261"/>
                    <a:pt x="96880" y="57155"/>
                  </a:cubicBezTo>
                  <a:cubicBezTo>
                    <a:pt x="96868" y="57113"/>
                    <a:pt x="96855" y="57073"/>
                    <a:pt x="96843" y="57031"/>
                  </a:cubicBezTo>
                  <a:cubicBezTo>
                    <a:pt x="96835" y="57003"/>
                    <a:pt x="96826" y="56975"/>
                    <a:pt x="96817" y="56946"/>
                  </a:cubicBezTo>
                  <a:cubicBezTo>
                    <a:pt x="96804" y="56904"/>
                    <a:pt x="96792" y="56862"/>
                    <a:pt x="96780" y="56820"/>
                  </a:cubicBezTo>
                  <a:cubicBezTo>
                    <a:pt x="96741" y="56701"/>
                    <a:pt x="96702" y="56583"/>
                    <a:pt x="96659" y="56465"/>
                  </a:cubicBezTo>
                  <a:cubicBezTo>
                    <a:pt x="96648" y="56434"/>
                    <a:pt x="96636" y="56404"/>
                    <a:pt x="96624" y="56373"/>
                  </a:cubicBezTo>
                  <a:cubicBezTo>
                    <a:pt x="96611" y="56333"/>
                    <a:pt x="96595" y="56293"/>
                    <a:pt x="96580" y="56253"/>
                  </a:cubicBezTo>
                  <a:cubicBezTo>
                    <a:pt x="96555" y="56186"/>
                    <a:pt x="96531" y="56119"/>
                    <a:pt x="96504" y="56051"/>
                  </a:cubicBezTo>
                  <a:cubicBezTo>
                    <a:pt x="96466" y="55957"/>
                    <a:pt x="96424" y="55862"/>
                    <a:pt x="96384" y="55767"/>
                  </a:cubicBezTo>
                  <a:cubicBezTo>
                    <a:pt x="96364" y="55722"/>
                    <a:pt x="96346" y="55675"/>
                    <a:pt x="96325" y="55630"/>
                  </a:cubicBezTo>
                  <a:cubicBezTo>
                    <a:pt x="96318" y="55610"/>
                    <a:pt x="96310" y="55591"/>
                    <a:pt x="96302" y="55573"/>
                  </a:cubicBezTo>
                  <a:cubicBezTo>
                    <a:pt x="96251" y="55461"/>
                    <a:pt x="96195" y="55349"/>
                    <a:pt x="96141" y="55237"/>
                  </a:cubicBezTo>
                  <a:cubicBezTo>
                    <a:pt x="96102" y="55155"/>
                    <a:pt x="96065" y="55072"/>
                    <a:pt x="96023" y="54991"/>
                  </a:cubicBezTo>
                  <a:cubicBezTo>
                    <a:pt x="96019" y="54981"/>
                    <a:pt x="96014" y="54971"/>
                    <a:pt x="96009" y="54961"/>
                  </a:cubicBezTo>
                  <a:cubicBezTo>
                    <a:pt x="96000" y="54944"/>
                    <a:pt x="95988" y="54928"/>
                    <a:pt x="95980" y="54911"/>
                  </a:cubicBezTo>
                  <a:cubicBezTo>
                    <a:pt x="95784" y="54530"/>
                    <a:pt x="95568" y="54157"/>
                    <a:pt x="95334" y="53797"/>
                  </a:cubicBezTo>
                  <a:cubicBezTo>
                    <a:pt x="95331" y="53792"/>
                    <a:pt x="95327" y="53786"/>
                    <a:pt x="95325" y="53782"/>
                  </a:cubicBezTo>
                  <a:cubicBezTo>
                    <a:pt x="95091" y="53426"/>
                    <a:pt x="94841" y="53084"/>
                    <a:pt x="94573" y="52753"/>
                  </a:cubicBezTo>
                  <a:cubicBezTo>
                    <a:pt x="94558" y="52735"/>
                    <a:pt x="94546" y="52715"/>
                    <a:pt x="94532" y="52697"/>
                  </a:cubicBezTo>
                  <a:cubicBezTo>
                    <a:pt x="94523" y="52686"/>
                    <a:pt x="94511" y="52674"/>
                    <a:pt x="94502" y="52663"/>
                  </a:cubicBezTo>
                  <a:cubicBezTo>
                    <a:pt x="94438" y="52586"/>
                    <a:pt x="94372" y="52513"/>
                    <a:pt x="94307" y="52438"/>
                  </a:cubicBezTo>
                  <a:cubicBezTo>
                    <a:pt x="94235" y="52354"/>
                    <a:pt x="94164" y="52269"/>
                    <a:pt x="94090" y="52188"/>
                  </a:cubicBezTo>
                  <a:cubicBezTo>
                    <a:pt x="94074" y="52170"/>
                    <a:pt x="94057" y="52154"/>
                    <a:pt x="94040" y="52136"/>
                  </a:cubicBezTo>
                  <a:cubicBezTo>
                    <a:pt x="94008" y="52100"/>
                    <a:pt x="93974" y="52066"/>
                    <a:pt x="93940" y="52031"/>
                  </a:cubicBezTo>
                  <a:cubicBezTo>
                    <a:pt x="93877" y="51965"/>
                    <a:pt x="93813" y="51898"/>
                    <a:pt x="93750" y="51834"/>
                  </a:cubicBezTo>
                  <a:cubicBezTo>
                    <a:pt x="93690" y="51774"/>
                    <a:pt x="93629" y="51717"/>
                    <a:pt x="93567" y="51658"/>
                  </a:cubicBezTo>
                  <a:cubicBezTo>
                    <a:pt x="93543" y="51637"/>
                    <a:pt x="93521" y="51613"/>
                    <a:pt x="93497" y="51592"/>
                  </a:cubicBezTo>
                  <a:cubicBezTo>
                    <a:pt x="93482" y="51578"/>
                    <a:pt x="93467" y="51563"/>
                    <a:pt x="93451" y="51549"/>
                  </a:cubicBezTo>
                  <a:cubicBezTo>
                    <a:pt x="93361" y="51465"/>
                    <a:pt x="93269" y="51383"/>
                    <a:pt x="93176" y="51304"/>
                  </a:cubicBezTo>
                  <a:cubicBezTo>
                    <a:pt x="93132" y="51267"/>
                    <a:pt x="93087" y="51232"/>
                    <a:pt x="93043" y="51196"/>
                  </a:cubicBezTo>
                  <a:cubicBezTo>
                    <a:pt x="93025" y="51181"/>
                    <a:pt x="93006" y="51165"/>
                    <a:pt x="92987" y="51150"/>
                  </a:cubicBezTo>
                  <a:cubicBezTo>
                    <a:pt x="92966" y="51132"/>
                    <a:pt x="92945" y="51114"/>
                    <a:pt x="92924" y="51097"/>
                  </a:cubicBezTo>
                  <a:cubicBezTo>
                    <a:pt x="92843" y="51034"/>
                    <a:pt x="92762" y="50971"/>
                    <a:pt x="92681" y="50912"/>
                  </a:cubicBezTo>
                  <a:cubicBezTo>
                    <a:pt x="92622" y="50868"/>
                    <a:pt x="92563" y="50828"/>
                    <a:pt x="92504" y="50785"/>
                  </a:cubicBezTo>
                  <a:cubicBezTo>
                    <a:pt x="92494" y="50778"/>
                    <a:pt x="92483" y="50771"/>
                    <a:pt x="92473" y="50764"/>
                  </a:cubicBezTo>
                  <a:cubicBezTo>
                    <a:pt x="92463" y="50756"/>
                    <a:pt x="92455" y="50750"/>
                    <a:pt x="92445" y="50744"/>
                  </a:cubicBezTo>
                  <a:cubicBezTo>
                    <a:pt x="92371" y="50693"/>
                    <a:pt x="92295" y="50642"/>
                    <a:pt x="92218" y="50594"/>
                  </a:cubicBezTo>
                  <a:cubicBezTo>
                    <a:pt x="92143" y="50545"/>
                    <a:pt x="92068" y="50499"/>
                    <a:pt x="91992" y="50456"/>
                  </a:cubicBezTo>
                  <a:cubicBezTo>
                    <a:pt x="91975" y="50445"/>
                    <a:pt x="91957" y="50435"/>
                    <a:pt x="91941" y="50425"/>
                  </a:cubicBezTo>
                  <a:lnTo>
                    <a:pt x="5864" y="730"/>
                  </a:lnTo>
                  <a:cubicBezTo>
                    <a:pt x="5007" y="235"/>
                    <a:pt x="4196" y="1"/>
                    <a:pt x="3478" y="1"/>
                  </a:cubicBezTo>
                  <a:close/>
                  <a:moveTo>
                    <a:pt x="93244" y="195219"/>
                  </a:moveTo>
                  <a:lnTo>
                    <a:pt x="93240" y="195222"/>
                  </a:lnTo>
                  <a:cubicBezTo>
                    <a:pt x="93241" y="195221"/>
                    <a:pt x="93243" y="195220"/>
                    <a:pt x="93244" y="195219"/>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26"/>
            <p:cNvSpPr/>
            <p:nvPr/>
          </p:nvSpPr>
          <p:spPr>
            <a:xfrm>
              <a:off x="3620675" y="268300"/>
              <a:ext cx="2427700" cy="4859350"/>
            </a:xfrm>
            <a:custGeom>
              <a:rect b="b" l="l" r="r" t="t"/>
              <a:pathLst>
                <a:path extrusionOk="0" h="194374" w="97108">
                  <a:moveTo>
                    <a:pt x="3333" y="1"/>
                  </a:moveTo>
                  <a:cubicBezTo>
                    <a:pt x="1589" y="1"/>
                    <a:pt x="388" y="1382"/>
                    <a:pt x="381" y="3771"/>
                  </a:cubicBezTo>
                  <a:lnTo>
                    <a:pt x="10" y="134763"/>
                  </a:lnTo>
                  <a:cubicBezTo>
                    <a:pt x="0" y="138138"/>
                    <a:pt x="2377" y="142253"/>
                    <a:pt x="5313" y="143948"/>
                  </a:cubicBezTo>
                  <a:lnTo>
                    <a:pt x="91388" y="193644"/>
                  </a:lnTo>
                  <a:cubicBezTo>
                    <a:pt x="92245" y="194139"/>
                    <a:pt x="93056" y="194373"/>
                    <a:pt x="93775" y="194373"/>
                  </a:cubicBezTo>
                  <a:cubicBezTo>
                    <a:pt x="95518" y="194373"/>
                    <a:pt x="96719" y="192992"/>
                    <a:pt x="96726" y="190602"/>
                  </a:cubicBezTo>
                  <a:lnTo>
                    <a:pt x="97097" y="59610"/>
                  </a:lnTo>
                  <a:cubicBezTo>
                    <a:pt x="97107" y="56236"/>
                    <a:pt x="94731" y="52122"/>
                    <a:pt x="91794" y="50425"/>
                  </a:cubicBezTo>
                  <a:lnTo>
                    <a:pt x="5718" y="730"/>
                  </a:lnTo>
                  <a:cubicBezTo>
                    <a:pt x="4862" y="235"/>
                    <a:pt x="4051" y="1"/>
                    <a:pt x="333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26"/>
            <p:cNvSpPr/>
            <p:nvPr/>
          </p:nvSpPr>
          <p:spPr>
            <a:xfrm>
              <a:off x="3814475" y="650000"/>
              <a:ext cx="2092050" cy="4183750"/>
            </a:xfrm>
            <a:custGeom>
              <a:rect b="b" l="l" r="r" t="t"/>
              <a:pathLst>
                <a:path extrusionOk="0" h="167350" w="83682">
                  <a:moveTo>
                    <a:pt x="338" y="0"/>
                  </a:moveTo>
                  <a:lnTo>
                    <a:pt x="1" y="119232"/>
                  </a:lnTo>
                  <a:lnTo>
                    <a:pt x="83342" y="167350"/>
                  </a:lnTo>
                  <a:lnTo>
                    <a:pt x="83681" y="48118"/>
                  </a:lnTo>
                  <a:lnTo>
                    <a:pt x="338" y="0"/>
                  </a:ln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26"/>
            <p:cNvSpPr/>
            <p:nvPr/>
          </p:nvSpPr>
          <p:spPr>
            <a:xfrm>
              <a:off x="2707675" y="650000"/>
              <a:ext cx="3198850" cy="4826275"/>
            </a:xfrm>
            <a:custGeom>
              <a:rect b="b" l="l" r="r" t="t"/>
              <a:pathLst>
                <a:path extrusionOk="0" h="193051" w="127954">
                  <a:moveTo>
                    <a:pt x="44610" y="0"/>
                  </a:moveTo>
                  <a:lnTo>
                    <a:pt x="44418" y="68041"/>
                  </a:lnTo>
                  <a:cubicBezTo>
                    <a:pt x="44328" y="99743"/>
                    <a:pt x="27419" y="129016"/>
                    <a:pt x="1" y="144932"/>
                  </a:cubicBezTo>
                  <a:lnTo>
                    <a:pt x="83342" y="193050"/>
                  </a:lnTo>
                  <a:cubicBezTo>
                    <a:pt x="110760" y="177134"/>
                    <a:pt x="127670" y="147861"/>
                    <a:pt x="127760" y="116159"/>
                  </a:cubicBezTo>
                  <a:lnTo>
                    <a:pt x="127953" y="48118"/>
                  </a:lnTo>
                  <a:lnTo>
                    <a:pt x="4461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26"/>
            <p:cNvSpPr/>
            <p:nvPr/>
          </p:nvSpPr>
          <p:spPr>
            <a:xfrm>
              <a:off x="4192175" y="767600"/>
              <a:ext cx="1336650" cy="1013200"/>
            </a:xfrm>
            <a:custGeom>
              <a:rect b="b" l="l" r="r" t="t"/>
              <a:pathLst>
                <a:path extrusionOk="0" h="40528" w="53466">
                  <a:moveTo>
                    <a:pt x="2016" y="1617"/>
                  </a:moveTo>
                  <a:cubicBezTo>
                    <a:pt x="2197" y="1617"/>
                    <a:pt x="2400" y="1676"/>
                    <a:pt x="2616" y="1800"/>
                  </a:cubicBezTo>
                  <a:lnTo>
                    <a:pt x="50877" y="29664"/>
                  </a:lnTo>
                  <a:cubicBezTo>
                    <a:pt x="51612" y="30088"/>
                    <a:pt x="52208" y="31122"/>
                    <a:pt x="52206" y="31965"/>
                  </a:cubicBezTo>
                  <a:lnTo>
                    <a:pt x="52189" y="37971"/>
                  </a:lnTo>
                  <a:lnTo>
                    <a:pt x="52190" y="37971"/>
                  </a:lnTo>
                  <a:cubicBezTo>
                    <a:pt x="52189" y="38569"/>
                    <a:pt x="51886" y="38915"/>
                    <a:pt x="51449" y="38915"/>
                  </a:cubicBezTo>
                  <a:cubicBezTo>
                    <a:pt x="51269" y="38915"/>
                    <a:pt x="51066" y="38857"/>
                    <a:pt x="50852" y="38733"/>
                  </a:cubicBezTo>
                  <a:lnTo>
                    <a:pt x="2591" y="10869"/>
                  </a:lnTo>
                  <a:cubicBezTo>
                    <a:pt x="1853" y="10443"/>
                    <a:pt x="1256" y="9409"/>
                    <a:pt x="1258" y="8566"/>
                  </a:cubicBezTo>
                  <a:lnTo>
                    <a:pt x="1275" y="2560"/>
                  </a:lnTo>
                  <a:cubicBezTo>
                    <a:pt x="1277" y="1962"/>
                    <a:pt x="1579" y="1617"/>
                    <a:pt x="2016" y="1617"/>
                  </a:cubicBezTo>
                  <a:close/>
                  <a:moveTo>
                    <a:pt x="1459" y="1"/>
                  </a:moveTo>
                  <a:cubicBezTo>
                    <a:pt x="610" y="1"/>
                    <a:pt x="25" y="674"/>
                    <a:pt x="22" y="1836"/>
                  </a:cubicBezTo>
                  <a:lnTo>
                    <a:pt x="5" y="7842"/>
                  </a:lnTo>
                  <a:cubicBezTo>
                    <a:pt x="0" y="9482"/>
                    <a:pt x="1156" y="11484"/>
                    <a:pt x="2587" y="12310"/>
                  </a:cubicBezTo>
                  <a:lnTo>
                    <a:pt x="50849" y="40173"/>
                  </a:lnTo>
                  <a:cubicBezTo>
                    <a:pt x="51265" y="40414"/>
                    <a:pt x="51659" y="40528"/>
                    <a:pt x="52008" y="40528"/>
                  </a:cubicBezTo>
                  <a:cubicBezTo>
                    <a:pt x="52856" y="40528"/>
                    <a:pt x="53440" y="39856"/>
                    <a:pt x="53443" y="38695"/>
                  </a:cubicBezTo>
                  <a:lnTo>
                    <a:pt x="53460" y="32689"/>
                  </a:lnTo>
                  <a:cubicBezTo>
                    <a:pt x="53466" y="31050"/>
                    <a:pt x="52309" y="29044"/>
                    <a:pt x="50883" y="28220"/>
                  </a:cubicBezTo>
                  <a:lnTo>
                    <a:pt x="2620" y="356"/>
                  </a:lnTo>
                  <a:cubicBezTo>
                    <a:pt x="2203" y="115"/>
                    <a:pt x="1809" y="1"/>
                    <a:pt x="1459"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26"/>
            <p:cNvSpPr/>
            <p:nvPr/>
          </p:nvSpPr>
          <p:spPr>
            <a:xfrm>
              <a:off x="4335150" y="765650"/>
              <a:ext cx="1050675" cy="709000"/>
            </a:xfrm>
            <a:custGeom>
              <a:rect b="b" l="l" r="r" t="t"/>
              <a:pathLst>
                <a:path extrusionOk="0" h="28360" w="42027">
                  <a:moveTo>
                    <a:pt x="1611" y="0"/>
                  </a:moveTo>
                  <a:cubicBezTo>
                    <a:pt x="662" y="0"/>
                    <a:pt x="10" y="752"/>
                    <a:pt x="6" y="2053"/>
                  </a:cubicBezTo>
                  <a:cubicBezTo>
                    <a:pt x="0" y="3887"/>
                    <a:pt x="1292" y="6124"/>
                    <a:pt x="2891" y="7048"/>
                  </a:cubicBezTo>
                  <a:lnTo>
                    <a:pt x="39116" y="27962"/>
                  </a:lnTo>
                  <a:cubicBezTo>
                    <a:pt x="39584" y="28232"/>
                    <a:pt x="40026" y="28360"/>
                    <a:pt x="40417" y="28360"/>
                  </a:cubicBezTo>
                  <a:cubicBezTo>
                    <a:pt x="41366" y="28360"/>
                    <a:pt x="42018" y="27609"/>
                    <a:pt x="42021" y="26311"/>
                  </a:cubicBezTo>
                  <a:cubicBezTo>
                    <a:pt x="42027" y="24472"/>
                    <a:pt x="40736" y="22236"/>
                    <a:pt x="39136" y="21312"/>
                  </a:cubicBezTo>
                  <a:lnTo>
                    <a:pt x="2911" y="398"/>
                  </a:lnTo>
                  <a:cubicBezTo>
                    <a:pt x="2443" y="128"/>
                    <a:pt x="2002" y="0"/>
                    <a:pt x="161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26"/>
            <p:cNvSpPr/>
            <p:nvPr/>
          </p:nvSpPr>
          <p:spPr>
            <a:xfrm>
              <a:off x="4495100" y="2946150"/>
              <a:ext cx="89450" cy="252050"/>
            </a:xfrm>
            <a:custGeom>
              <a:rect b="b" l="l" r="r" t="t"/>
              <a:pathLst>
                <a:path extrusionOk="0" h="10082" w="3578">
                  <a:moveTo>
                    <a:pt x="23" y="0"/>
                  </a:moveTo>
                  <a:lnTo>
                    <a:pt x="3" y="6764"/>
                  </a:lnTo>
                  <a:cubicBezTo>
                    <a:pt x="1" y="7893"/>
                    <a:pt x="793" y="9269"/>
                    <a:pt x="1778" y="9838"/>
                  </a:cubicBezTo>
                  <a:cubicBezTo>
                    <a:pt x="2064" y="10003"/>
                    <a:pt x="2336" y="10082"/>
                    <a:pt x="2576" y="10082"/>
                  </a:cubicBezTo>
                  <a:cubicBezTo>
                    <a:pt x="3159" y="10082"/>
                    <a:pt x="3561" y="9620"/>
                    <a:pt x="3563" y="8820"/>
                  </a:cubicBezTo>
                  <a:lnTo>
                    <a:pt x="3577" y="4102"/>
                  </a:lnTo>
                  <a:lnTo>
                    <a:pt x="1797" y="3073"/>
                  </a:lnTo>
                  <a:cubicBezTo>
                    <a:pt x="812" y="2505"/>
                    <a:pt x="20" y="1130"/>
                    <a:pt x="23"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26"/>
            <p:cNvSpPr/>
            <p:nvPr/>
          </p:nvSpPr>
          <p:spPr>
            <a:xfrm>
              <a:off x="4495625" y="2712575"/>
              <a:ext cx="92100" cy="233825"/>
            </a:xfrm>
            <a:custGeom>
              <a:rect b="b" l="l" r="r" t="t"/>
              <a:pathLst>
                <a:path extrusionOk="0" h="9353" w="3684">
                  <a:moveTo>
                    <a:pt x="235" y="1"/>
                  </a:moveTo>
                  <a:cubicBezTo>
                    <a:pt x="96" y="767"/>
                    <a:pt x="23" y="1596"/>
                    <a:pt x="20" y="2479"/>
                  </a:cubicBezTo>
                  <a:lnTo>
                    <a:pt x="1" y="9343"/>
                  </a:lnTo>
                  <a:cubicBezTo>
                    <a:pt x="3" y="8543"/>
                    <a:pt x="404" y="8081"/>
                    <a:pt x="987" y="8081"/>
                  </a:cubicBezTo>
                  <a:cubicBezTo>
                    <a:pt x="1227" y="8081"/>
                    <a:pt x="1499" y="8159"/>
                    <a:pt x="1787" y="8326"/>
                  </a:cubicBezTo>
                  <a:lnTo>
                    <a:pt x="3568" y="9353"/>
                  </a:lnTo>
                  <a:lnTo>
                    <a:pt x="3581" y="4534"/>
                  </a:lnTo>
                  <a:cubicBezTo>
                    <a:pt x="3581" y="4049"/>
                    <a:pt x="3615" y="3563"/>
                    <a:pt x="3683" y="3083"/>
                  </a:cubicBezTo>
                  <a:lnTo>
                    <a:pt x="1805" y="1998"/>
                  </a:lnTo>
                  <a:cubicBezTo>
                    <a:pt x="1122" y="1605"/>
                    <a:pt x="531" y="820"/>
                    <a:pt x="235"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26"/>
            <p:cNvSpPr/>
            <p:nvPr/>
          </p:nvSpPr>
          <p:spPr>
            <a:xfrm>
              <a:off x="5080800" y="3335425"/>
              <a:ext cx="89575" cy="200925"/>
            </a:xfrm>
            <a:custGeom>
              <a:rect b="b" l="l" r="r" t="t"/>
              <a:pathLst>
                <a:path extrusionOk="0" h="8037" w="3583">
                  <a:moveTo>
                    <a:pt x="17" y="0"/>
                  </a:moveTo>
                  <a:lnTo>
                    <a:pt x="3" y="4719"/>
                  </a:lnTo>
                  <a:cubicBezTo>
                    <a:pt x="0" y="5848"/>
                    <a:pt x="793" y="7224"/>
                    <a:pt x="1777" y="7792"/>
                  </a:cubicBezTo>
                  <a:cubicBezTo>
                    <a:pt x="2065" y="7958"/>
                    <a:pt x="2336" y="8037"/>
                    <a:pt x="2577" y="8037"/>
                  </a:cubicBezTo>
                  <a:cubicBezTo>
                    <a:pt x="3160" y="8037"/>
                    <a:pt x="3561" y="7574"/>
                    <a:pt x="3563" y="6775"/>
                  </a:cubicBezTo>
                  <a:lnTo>
                    <a:pt x="3582" y="11"/>
                  </a:lnTo>
                  <a:lnTo>
                    <a:pt x="3582" y="11"/>
                  </a:lnTo>
                  <a:cubicBezTo>
                    <a:pt x="3580" y="810"/>
                    <a:pt x="3179" y="1272"/>
                    <a:pt x="2596" y="1272"/>
                  </a:cubicBezTo>
                  <a:cubicBezTo>
                    <a:pt x="2355" y="1272"/>
                    <a:pt x="2084" y="1194"/>
                    <a:pt x="1796" y="1028"/>
                  </a:cubicBezTo>
                  <a:lnTo>
                    <a:pt x="17"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26"/>
            <p:cNvSpPr/>
            <p:nvPr/>
          </p:nvSpPr>
          <p:spPr>
            <a:xfrm>
              <a:off x="5079500" y="3073575"/>
              <a:ext cx="91400" cy="262125"/>
            </a:xfrm>
            <a:custGeom>
              <a:rect b="b" l="l" r="r" t="t"/>
              <a:pathLst>
                <a:path extrusionOk="0" h="10485" w="3656">
                  <a:moveTo>
                    <a:pt x="0" y="0"/>
                  </a:moveTo>
                  <a:cubicBezTo>
                    <a:pt x="63" y="520"/>
                    <a:pt x="95" y="1041"/>
                    <a:pt x="94" y="1564"/>
                  </a:cubicBezTo>
                  <a:lnTo>
                    <a:pt x="80" y="6384"/>
                  </a:lnTo>
                  <a:lnTo>
                    <a:pt x="1860" y="7411"/>
                  </a:lnTo>
                  <a:cubicBezTo>
                    <a:pt x="2844" y="7979"/>
                    <a:pt x="3638" y="9354"/>
                    <a:pt x="3634" y="10485"/>
                  </a:cubicBezTo>
                  <a:lnTo>
                    <a:pt x="3654" y="3620"/>
                  </a:lnTo>
                  <a:cubicBezTo>
                    <a:pt x="3656" y="2738"/>
                    <a:pt x="3588" y="1828"/>
                    <a:pt x="3455" y="904"/>
                  </a:cubicBezTo>
                  <a:cubicBezTo>
                    <a:pt x="3281" y="1180"/>
                    <a:pt x="3008" y="1329"/>
                    <a:pt x="2677" y="1329"/>
                  </a:cubicBezTo>
                  <a:cubicBezTo>
                    <a:pt x="2437" y="1329"/>
                    <a:pt x="2166" y="1250"/>
                    <a:pt x="1879" y="1084"/>
                  </a:cubicBezTo>
                  <a:lnTo>
                    <a:pt x="0"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26"/>
            <p:cNvSpPr/>
            <p:nvPr/>
          </p:nvSpPr>
          <p:spPr>
            <a:xfrm>
              <a:off x="4495575" y="2914575"/>
              <a:ext cx="674875" cy="452675"/>
            </a:xfrm>
            <a:custGeom>
              <a:rect b="b" l="l" r="r" t="t"/>
              <a:pathLst>
                <a:path extrusionOk="0" h="18107" w="26995">
                  <a:moveTo>
                    <a:pt x="989" y="1"/>
                  </a:moveTo>
                  <a:cubicBezTo>
                    <a:pt x="406" y="1"/>
                    <a:pt x="6" y="463"/>
                    <a:pt x="4" y="1263"/>
                  </a:cubicBezTo>
                  <a:cubicBezTo>
                    <a:pt x="1" y="2393"/>
                    <a:pt x="794" y="3768"/>
                    <a:pt x="1778" y="4336"/>
                  </a:cubicBezTo>
                  <a:lnTo>
                    <a:pt x="3558" y="5365"/>
                  </a:lnTo>
                  <a:lnTo>
                    <a:pt x="23426" y="16834"/>
                  </a:lnTo>
                  <a:lnTo>
                    <a:pt x="25206" y="17862"/>
                  </a:lnTo>
                  <a:cubicBezTo>
                    <a:pt x="25494" y="18028"/>
                    <a:pt x="25765" y="18106"/>
                    <a:pt x="26006" y="18106"/>
                  </a:cubicBezTo>
                  <a:cubicBezTo>
                    <a:pt x="26589" y="18106"/>
                    <a:pt x="26990" y="17644"/>
                    <a:pt x="26993" y="16845"/>
                  </a:cubicBezTo>
                  <a:cubicBezTo>
                    <a:pt x="26995" y="15714"/>
                    <a:pt x="26202" y="14340"/>
                    <a:pt x="25218" y="13771"/>
                  </a:cubicBezTo>
                  <a:lnTo>
                    <a:pt x="23437" y="12744"/>
                  </a:lnTo>
                  <a:lnTo>
                    <a:pt x="3570" y="1273"/>
                  </a:lnTo>
                  <a:lnTo>
                    <a:pt x="1790" y="246"/>
                  </a:lnTo>
                  <a:cubicBezTo>
                    <a:pt x="1502" y="79"/>
                    <a:pt x="1230" y="1"/>
                    <a:pt x="989" y="1"/>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26"/>
            <p:cNvSpPr/>
            <p:nvPr/>
          </p:nvSpPr>
          <p:spPr>
            <a:xfrm>
              <a:off x="4512025" y="2177925"/>
              <a:ext cx="322650" cy="378725"/>
            </a:xfrm>
            <a:custGeom>
              <a:rect b="b" l="l" r="r" t="t"/>
              <a:pathLst>
                <a:path extrusionOk="0" h="15149" w="12906">
                  <a:moveTo>
                    <a:pt x="0" y="1"/>
                  </a:moveTo>
                  <a:lnTo>
                    <a:pt x="0" y="1"/>
                  </a:lnTo>
                  <a:cubicBezTo>
                    <a:pt x="965" y="4134"/>
                    <a:pt x="3145" y="8416"/>
                    <a:pt x="6158" y="11910"/>
                  </a:cubicBezTo>
                  <a:lnTo>
                    <a:pt x="8951" y="15148"/>
                  </a:lnTo>
                  <a:lnTo>
                    <a:pt x="12906" y="15137"/>
                  </a:lnTo>
                  <a:lnTo>
                    <a:pt x="7774" y="9186"/>
                  </a:lnTo>
                  <a:cubicBezTo>
                    <a:pt x="6158" y="7312"/>
                    <a:pt x="4879" y="5118"/>
                    <a:pt x="4054" y="2892"/>
                  </a:cubicBezTo>
                  <a:lnTo>
                    <a:pt x="1212" y="1250"/>
                  </a:lnTo>
                  <a:cubicBezTo>
                    <a:pt x="742" y="980"/>
                    <a:pt x="316" y="524"/>
                    <a:pt x="0"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26"/>
            <p:cNvSpPr/>
            <p:nvPr/>
          </p:nvSpPr>
          <p:spPr>
            <a:xfrm>
              <a:off x="4496375" y="2654125"/>
              <a:ext cx="674775" cy="452700"/>
            </a:xfrm>
            <a:custGeom>
              <a:rect b="b" l="l" r="r" t="t"/>
              <a:pathLst>
                <a:path extrusionOk="0" h="18108" w="26991">
                  <a:moveTo>
                    <a:pt x="988" y="1"/>
                  </a:moveTo>
                  <a:cubicBezTo>
                    <a:pt x="961" y="1"/>
                    <a:pt x="933" y="2"/>
                    <a:pt x="906" y="4"/>
                  </a:cubicBezTo>
                  <a:cubicBezTo>
                    <a:pt x="368" y="46"/>
                    <a:pt x="3" y="501"/>
                    <a:pt x="1" y="1263"/>
                  </a:cubicBezTo>
                  <a:cubicBezTo>
                    <a:pt x="0" y="1609"/>
                    <a:pt x="74" y="1977"/>
                    <a:pt x="205" y="2339"/>
                  </a:cubicBezTo>
                  <a:cubicBezTo>
                    <a:pt x="501" y="3158"/>
                    <a:pt x="1092" y="3943"/>
                    <a:pt x="1775" y="4336"/>
                  </a:cubicBezTo>
                  <a:lnTo>
                    <a:pt x="3653" y="5421"/>
                  </a:lnTo>
                  <a:lnTo>
                    <a:pt x="23325" y="16778"/>
                  </a:lnTo>
                  <a:lnTo>
                    <a:pt x="25203" y="17863"/>
                  </a:lnTo>
                  <a:cubicBezTo>
                    <a:pt x="25490" y="18029"/>
                    <a:pt x="25761" y="18107"/>
                    <a:pt x="26001" y="18107"/>
                  </a:cubicBezTo>
                  <a:cubicBezTo>
                    <a:pt x="26333" y="18107"/>
                    <a:pt x="26606" y="17958"/>
                    <a:pt x="26781" y="17682"/>
                  </a:cubicBezTo>
                  <a:cubicBezTo>
                    <a:pt x="26912" y="17473"/>
                    <a:pt x="26988" y="17190"/>
                    <a:pt x="26989" y="16845"/>
                  </a:cubicBezTo>
                  <a:cubicBezTo>
                    <a:pt x="26991" y="16082"/>
                    <a:pt x="26631" y="15209"/>
                    <a:pt x="26094" y="14546"/>
                  </a:cubicBezTo>
                  <a:cubicBezTo>
                    <a:pt x="25835" y="14227"/>
                    <a:pt x="25535" y="13957"/>
                    <a:pt x="25215" y="13772"/>
                  </a:cubicBezTo>
                  <a:lnTo>
                    <a:pt x="21957" y="11891"/>
                  </a:lnTo>
                  <a:lnTo>
                    <a:pt x="5044" y="2126"/>
                  </a:lnTo>
                  <a:lnTo>
                    <a:pt x="1787" y="246"/>
                  </a:lnTo>
                  <a:cubicBezTo>
                    <a:pt x="1500" y="80"/>
                    <a:pt x="1229" y="1"/>
                    <a:pt x="988" y="1"/>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26"/>
            <p:cNvSpPr/>
            <p:nvPr/>
          </p:nvSpPr>
          <p:spPr>
            <a:xfrm>
              <a:off x="4834350" y="2670625"/>
              <a:ext cx="314375" cy="347175"/>
            </a:xfrm>
            <a:custGeom>
              <a:rect b="b" l="l" r="r" t="t"/>
              <a:pathLst>
                <a:path extrusionOk="0" h="13887" w="12575">
                  <a:moveTo>
                    <a:pt x="3955" y="1"/>
                  </a:moveTo>
                  <a:lnTo>
                    <a:pt x="0" y="12"/>
                  </a:lnTo>
                  <a:lnTo>
                    <a:pt x="5131" y="5963"/>
                  </a:lnTo>
                  <a:cubicBezTo>
                    <a:pt x="6499" y="7548"/>
                    <a:pt x="7625" y="9363"/>
                    <a:pt x="8438" y="11231"/>
                  </a:cubicBezTo>
                  <a:lnTo>
                    <a:pt x="11696" y="13112"/>
                  </a:lnTo>
                  <a:cubicBezTo>
                    <a:pt x="12016" y="13296"/>
                    <a:pt x="12316" y="13567"/>
                    <a:pt x="12575" y="13886"/>
                  </a:cubicBezTo>
                  <a:cubicBezTo>
                    <a:pt x="11489" y="10154"/>
                    <a:pt x="9455" y="6377"/>
                    <a:pt x="6747" y="3238"/>
                  </a:cubicBezTo>
                  <a:lnTo>
                    <a:pt x="3955"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26"/>
            <p:cNvSpPr/>
            <p:nvPr/>
          </p:nvSpPr>
          <p:spPr>
            <a:xfrm>
              <a:off x="4498700" y="1684375"/>
              <a:ext cx="89550" cy="187850"/>
            </a:xfrm>
            <a:custGeom>
              <a:rect b="b" l="l" r="r" t="t"/>
              <a:pathLst>
                <a:path extrusionOk="0" h="7514" w="3582">
                  <a:moveTo>
                    <a:pt x="1005" y="1"/>
                  </a:moveTo>
                  <a:cubicBezTo>
                    <a:pt x="421" y="1"/>
                    <a:pt x="21" y="463"/>
                    <a:pt x="18" y="1263"/>
                  </a:cubicBezTo>
                  <a:lnTo>
                    <a:pt x="0" y="7504"/>
                  </a:lnTo>
                  <a:cubicBezTo>
                    <a:pt x="3" y="6704"/>
                    <a:pt x="404" y="6241"/>
                    <a:pt x="987" y="6241"/>
                  </a:cubicBezTo>
                  <a:cubicBezTo>
                    <a:pt x="1228" y="6241"/>
                    <a:pt x="1499" y="6320"/>
                    <a:pt x="1787" y="6485"/>
                  </a:cubicBezTo>
                  <a:lnTo>
                    <a:pt x="3567" y="7514"/>
                  </a:lnTo>
                  <a:lnTo>
                    <a:pt x="3578" y="3318"/>
                  </a:lnTo>
                  <a:cubicBezTo>
                    <a:pt x="3582" y="2189"/>
                    <a:pt x="2789" y="813"/>
                    <a:pt x="1805" y="245"/>
                  </a:cubicBezTo>
                  <a:cubicBezTo>
                    <a:pt x="1517" y="79"/>
                    <a:pt x="1245" y="1"/>
                    <a:pt x="1005"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26"/>
            <p:cNvSpPr/>
            <p:nvPr/>
          </p:nvSpPr>
          <p:spPr>
            <a:xfrm>
              <a:off x="4519025" y="2506325"/>
              <a:ext cx="639400" cy="200975"/>
            </a:xfrm>
            <a:custGeom>
              <a:rect b="b" l="l" r="r" t="t"/>
              <a:pathLst>
                <a:path extrusionOk="0" h="8039" w="25576">
                  <a:moveTo>
                    <a:pt x="21518" y="0"/>
                  </a:moveTo>
                  <a:cubicBezTo>
                    <a:pt x="20684" y="1269"/>
                    <a:pt x="19397" y="1981"/>
                    <a:pt x="17774" y="1985"/>
                  </a:cubicBezTo>
                  <a:lnTo>
                    <a:pt x="12626" y="2001"/>
                  </a:lnTo>
                  <a:lnTo>
                    <a:pt x="8671" y="2012"/>
                  </a:lnTo>
                  <a:lnTo>
                    <a:pt x="5869" y="2020"/>
                  </a:lnTo>
                  <a:cubicBezTo>
                    <a:pt x="3153" y="2028"/>
                    <a:pt x="1103" y="3447"/>
                    <a:pt x="0" y="5916"/>
                  </a:cubicBezTo>
                  <a:cubicBezTo>
                    <a:pt x="26" y="5914"/>
                    <a:pt x="52" y="5913"/>
                    <a:pt x="79" y="5913"/>
                  </a:cubicBezTo>
                  <a:cubicBezTo>
                    <a:pt x="320" y="5913"/>
                    <a:pt x="593" y="5992"/>
                    <a:pt x="881" y="6158"/>
                  </a:cubicBezTo>
                  <a:lnTo>
                    <a:pt x="4138" y="8038"/>
                  </a:lnTo>
                  <a:cubicBezTo>
                    <a:pt x="4959" y="7113"/>
                    <a:pt x="6092" y="6603"/>
                    <a:pt x="7464" y="6598"/>
                  </a:cubicBezTo>
                  <a:lnTo>
                    <a:pt x="12613" y="6584"/>
                  </a:lnTo>
                  <a:lnTo>
                    <a:pt x="16568" y="6571"/>
                  </a:lnTo>
                  <a:lnTo>
                    <a:pt x="19370" y="6564"/>
                  </a:lnTo>
                  <a:cubicBezTo>
                    <a:pt x="22392" y="6556"/>
                    <a:pt x="24590" y="4799"/>
                    <a:pt x="25576" y="1792"/>
                  </a:cubicBezTo>
                  <a:lnTo>
                    <a:pt x="25576" y="1792"/>
                  </a:lnTo>
                  <a:cubicBezTo>
                    <a:pt x="25452" y="1854"/>
                    <a:pt x="25311" y="1886"/>
                    <a:pt x="25158" y="1886"/>
                  </a:cubicBezTo>
                  <a:cubicBezTo>
                    <a:pt x="24918" y="1886"/>
                    <a:pt x="24647" y="1807"/>
                    <a:pt x="24360" y="1641"/>
                  </a:cubicBezTo>
                  <a:lnTo>
                    <a:pt x="21518"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26"/>
            <p:cNvSpPr/>
            <p:nvPr/>
          </p:nvSpPr>
          <p:spPr>
            <a:xfrm>
              <a:off x="4497900" y="2100850"/>
              <a:ext cx="674800" cy="452625"/>
            </a:xfrm>
            <a:custGeom>
              <a:rect b="b" l="l" r="r" t="t"/>
              <a:pathLst>
                <a:path extrusionOk="0" h="18105" w="26992">
                  <a:moveTo>
                    <a:pt x="990" y="0"/>
                  </a:moveTo>
                  <a:cubicBezTo>
                    <a:pt x="600" y="0"/>
                    <a:pt x="291" y="206"/>
                    <a:pt x="129" y="582"/>
                  </a:cubicBezTo>
                  <a:cubicBezTo>
                    <a:pt x="48" y="769"/>
                    <a:pt x="3" y="997"/>
                    <a:pt x="3" y="1261"/>
                  </a:cubicBezTo>
                  <a:cubicBezTo>
                    <a:pt x="1" y="1852"/>
                    <a:pt x="218" y="2509"/>
                    <a:pt x="565" y="3084"/>
                  </a:cubicBezTo>
                  <a:cubicBezTo>
                    <a:pt x="881" y="3608"/>
                    <a:pt x="1307" y="4063"/>
                    <a:pt x="1777" y="4335"/>
                  </a:cubicBezTo>
                  <a:lnTo>
                    <a:pt x="4619" y="5975"/>
                  </a:lnTo>
                  <a:lnTo>
                    <a:pt x="22363" y="16219"/>
                  </a:lnTo>
                  <a:lnTo>
                    <a:pt x="25205" y="17860"/>
                  </a:lnTo>
                  <a:cubicBezTo>
                    <a:pt x="25492" y="18026"/>
                    <a:pt x="25763" y="18104"/>
                    <a:pt x="26004" y="18104"/>
                  </a:cubicBezTo>
                  <a:cubicBezTo>
                    <a:pt x="26157" y="18104"/>
                    <a:pt x="26297" y="18073"/>
                    <a:pt x="26421" y="18012"/>
                  </a:cubicBezTo>
                  <a:cubicBezTo>
                    <a:pt x="26769" y="17839"/>
                    <a:pt x="26990" y="17432"/>
                    <a:pt x="26991" y="16842"/>
                  </a:cubicBezTo>
                  <a:cubicBezTo>
                    <a:pt x="26992" y="16578"/>
                    <a:pt x="26948" y="16299"/>
                    <a:pt x="26869" y="16020"/>
                  </a:cubicBezTo>
                  <a:cubicBezTo>
                    <a:pt x="26611" y="15112"/>
                    <a:pt x="25970" y="14205"/>
                    <a:pt x="25217" y="13769"/>
                  </a:cubicBezTo>
                  <a:lnTo>
                    <a:pt x="23415" y="12729"/>
                  </a:lnTo>
                  <a:lnTo>
                    <a:pt x="3591" y="1285"/>
                  </a:lnTo>
                  <a:lnTo>
                    <a:pt x="1789" y="244"/>
                  </a:lnTo>
                  <a:cubicBezTo>
                    <a:pt x="1502" y="79"/>
                    <a:pt x="1230" y="0"/>
                    <a:pt x="990" y="0"/>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26"/>
            <p:cNvSpPr/>
            <p:nvPr/>
          </p:nvSpPr>
          <p:spPr>
            <a:xfrm>
              <a:off x="5083225" y="2261225"/>
              <a:ext cx="90175" cy="240150"/>
            </a:xfrm>
            <a:custGeom>
              <a:rect b="b" l="l" r="r" t="t"/>
              <a:pathLst>
                <a:path extrusionOk="0" h="9606" w="3607">
                  <a:moveTo>
                    <a:pt x="41" y="0"/>
                  </a:moveTo>
                  <a:lnTo>
                    <a:pt x="26" y="5605"/>
                  </a:lnTo>
                  <a:cubicBezTo>
                    <a:pt x="25" y="5848"/>
                    <a:pt x="17" y="6084"/>
                    <a:pt x="1" y="6314"/>
                  </a:cubicBezTo>
                  <a:lnTo>
                    <a:pt x="1804" y="7354"/>
                  </a:lnTo>
                  <a:cubicBezTo>
                    <a:pt x="2557" y="7789"/>
                    <a:pt x="3198" y="8697"/>
                    <a:pt x="3456" y="9605"/>
                  </a:cubicBezTo>
                  <a:cubicBezTo>
                    <a:pt x="3542" y="8960"/>
                    <a:pt x="3586" y="8310"/>
                    <a:pt x="3586" y="7660"/>
                  </a:cubicBezTo>
                  <a:lnTo>
                    <a:pt x="3607" y="10"/>
                  </a:lnTo>
                  <a:lnTo>
                    <a:pt x="3607" y="10"/>
                  </a:lnTo>
                  <a:cubicBezTo>
                    <a:pt x="3604" y="811"/>
                    <a:pt x="3204" y="1273"/>
                    <a:pt x="2621" y="1273"/>
                  </a:cubicBezTo>
                  <a:cubicBezTo>
                    <a:pt x="2380" y="1273"/>
                    <a:pt x="2109" y="1194"/>
                    <a:pt x="1821" y="1028"/>
                  </a:cubicBezTo>
                  <a:lnTo>
                    <a:pt x="41"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26"/>
            <p:cNvSpPr/>
            <p:nvPr/>
          </p:nvSpPr>
          <p:spPr>
            <a:xfrm>
              <a:off x="4498625" y="1840400"/>
              <a:ext cx="674875" cy="452650"/>
            </a:xfrm>
            <a:custGeom>
              <a:rect b="b" l="l" r="r" t="t"/>
              <a:pathLst>
                <a:path extrusionOk="0" h="18106" w="26995">
                  <a:moveTo>
                    <a:pt x="989" y="1"/>
                  </a:moveTo>
                  <a:cubicBezTo>
                    <a:pt x="406" y="1"/>
                    <a:pt x="6" y="462"/>
                    <a:pt x="3" y="1263"/>
                  </a:cubicBezTo>
                  <a:cubicBezTo>
                    <a:pt x="0" y="2394"/>
                    <a:pt x="794" y="3767"/>
                    <a:pt x="1778" y="4336"/>
                  </a:cubicBezTo>
                  <a:lnTo>
                    <a:pt x="3558" y="5363"/>
                  </a:lnTo>
                  <a:lnTo>
                    <a:pt x="23425" y="16833"/>
                  </a:lnTo>
                  <a:lnTo>
                    <a:pt x="25205" y="17861"/>
                  </a:lnTo>
                  <a:cubicBezTo>
                    <a:pt x="25493" y="18027"/>
                    <a:pt x="25765" y="18106"/>
                    <a:pt x="26006" y="18106"/>
                  </a:cubicBezTo>
                  <a:cubicBezTo>
                    <a:pt x="26589" y="18106"/>
                    <a:pt x="26988" y="17644"/>
                    <a:pt x="26991" y="16843"/>
                  </a:cubicBezTo>
                  <a:cubicBezTo>
                    <a:pt x="26994" y="15714"/>
                    <a:pt x="26202" y="14338"/>
                    <a:pt x="25217" y="13770"/>
                  </a:cubicBezTo>
                  <a:lnTo>
                    <a:pt x="23438" y="12743"/>
                  </a:lnTo>
                  <a:lnTo>
                    <a:pt x="3570" y="1273"/>
                  </a:lnTo>
                  <a:lnTo>
                    <a:pt x="1790" y="246"/>
                  </a:lnTo>
                  <a:cubicBezTo>
                    <a:pt x="1502" y="79"/>
                    <a:pt x="1230" y="1"/>
                    <a:pt x="989" y="1"/>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26"/>
            <p:cNvSpPr/>
            <p:nvPr/>
          </p:nvSpPr>
          <p:spPr>
            <a:xfrm>
              <a:off x="5084525" y="2022550"/>
              <a:ext cx="89425" cy="238950"/>
            </a:xfrm>
            <a:custGeom>
              <a:rect b="b" l="l" r="r" t="t"/>
              <a:pathLst>
                <a:path extrusionOk="0" h="9558" w="3577">
                  <a:moveTo>
                    <a:pt x="1001" y="1"/>
                  </a:moveTo>
                  <a:cubicBezTo>
                    <a:pt x="418" y="1"/>
                    <a:pt x="15" y="462"/>
                    <a:pt x="13" y="1262"/>
                  </a:cubicBezTo>
                  <a:lnTo>
                    <a:pt x="1" y="5456"/>
                  </a:lnTo>
                  <a:lnTo>
                    <a:pt x="1781" y="6484"/>
                  </a:lnTo>
                  <a:cubicBezTo>
                    <a:pt x="2766" y="7052"/>
                    <a:pt x="3558" y="8428"/>
                    <a:pt x="3555" y="9557"/>
                  </a:cubicBezTo>
                  <a:lnTo>
                    <a:pt x="3573" y="3318"/>
                  </a:lnTo>
                  <a:cubicBezTo>
                    <a:pt x="3576" y="2188"/>
                    <a:pt x="2783" y="812"/>
                    <a:pt x="1798" y="245"/>
                  </a:cubicBezTo>
                  <a:cubicBezTo>
                    <a:pt x="1512" y="79"/>
                    <a:pt x="1241" y="1"/>
                    <a:pt x="1001"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26"/>
            <p:cNvSpPr/>
            <p:nvPr/>
          </p:nvSpPr>
          <p:spPr>
            <a:xfrm>
              <a:off x="4498125" y="1871950"/>
              <a:ext cx="89575" cy="261050"/>
            </a:xfrm>
            <a:custGeom>
              <a:rect b="b" l="l" r="r" t="t"/>
              <a:pathLst>
                <a:path extrusionOk="0" h="10442" w="3583">
                  <a:moveTo>
                    <a:pt x="23" y="1"/>
                  </a:moveTo>
                  <a:cubicBezTo>
                    <a:pt x="23" y="1"/>
                    <a:pt x="23" y="1"/>
                    <a:pt x="23" y="2"/>
                  </a:cubicBezTo>
                  <a:lnTo>
                    <a:pt x="23" y="2"/>
                  </a:lnTo>
                  <a:lnTo>
                    <a:pt x="23" y="1"/>
                  </a:lnTo>
                  <a:close/>
                  <a:moveTo>
                    <a:pt x="23" y="2"/>
                  </a:moveTo>
                  <a:lnTo>
                    <a:pt x="2" y="7651"/>
                  </a:lnTo>
                  <a:cubicBezTo>
                    <a:pt x="1" y="8348"/>
                    <a:pt x="40" y="9045"/>
                    <a:pt x="120" y="9738"/>
                  </a:cubicBezTo>
                  <a:cubicBezTo>
                    <a:pt x="282" y="9362"/>
                    <a:pt x="590" y="9156"/>
                    <a:pt x="980" y="9156"/>
                  </a:cubicBezTo>
                  <a:cubicBezTo>
                    <a:pt x="1221" y="9156"/>
                    <a:pt x="1493" y="9234"/>
                    <a:pt x="1780" y="9400"/>
                  </a:cubicBezTo>
                  <a:lnTo>
                    <a:pt x="3582" y="10441"/>
                  </a:lnTo>
                  <a:cubicBezTo>
                    <a:pt x="3568" y="10194"/>
                    <a:pt x="3561" y="9949"/>
                    <a:pt x="3562" y="9706"/>
                  </a:cubicBezTo>
                  <a:lnTo>
                    <a:pt x="3578" y="4101"/>
                  </a:lnTo>
                  <a:lnTo>
                    <a:pt x="1797" y="3074"/>
                  </a:lnTo>
                  <a:cubicBezTo>
                    <a:pt x="814" y="2505"/>
                    <a:pt x="21" y="1132"/>
                    <a:pt x="23" y="2"/>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26"/>
            <p:cNvSpPr/>
            <p:nvPr/>
          </p:nvSpPr>
          <p:spPr>
            <a:xfrm>
              <a:off x="4598325" y="3761825"/>
              <a:ext cx="108125" cy="139925"/>
            </a:xfrm>
            <a:custGeom>
              <a:rect b="b" l="l" r="r" t="t"/>
              <a:pathLst>
                <a:path extrusionOk="0" h="5597" w="4325">
                  <a:moveTo>
                    <a:pt x="9" y="1"/>
                  </a:moveTo>
                  <a:lnTo>
                    <a:pt x="0" y="3105"/>
                  </a:lnTo>
                  <a:lnTo>
                    <a:pt x="4315" y="5596"/>
                  </a:lnTo>
                  <a:lnTo>
                    <a:pt x="4324" y="2493"/>
                  </a:lnTo>
                  <a:lnTo>
                    <a:pt x="9"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26"/>
            <p:cNvSpPr/>
            <p:nvPr/>
          </p:nvSpPr>
          <p:spPr>
            <a:xfrm>
              <a:off x="4508750" y="3539325"/>
              <a:ext cx="288250" cy="243750"/>
            </a:xfrm>
            <a:custGeom>
              <a:rect b="b" l="l" r="r" t="t"/>
              <a:pathLst>
                <a:path extrusionOk="0" h="9750" w="11530">
                  <a:moveTo>
                    <a:pt x="9" y="1"/>
                  </a:moveTo>
                  <a:lnTo>
                    <a:pt x="1" y="3098"/>
                  </a:lnTo>
                  <a:lnTo>
                    <a:pt x="11521" y="9749"/>
                  </a:lnTo>
                  <a:lnTo>
                    <a:pt x="11529" y="6653"/>
                  </a:lnTo>
                  <a:lnTo>
                    <a:pt x="9"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26"/>
            <p:cNvSpPr/>
            <p:nvPr/>
          </p:nvSpPr>
          <p:spPr>
            <a:xfrm>
              <a:off x="4762425" y="3856575"/>
              <a:ext cx="342350" cy="275150"/>
            </a:xfrm>
            <a:custGeom>
              <a:rect b="b" l="l" r="r" t="t"/>
              <a:pathLst>
                <a:path extrusionOk="0" h="11006" w="13694">
                  <a:moveTo>
                    <a:pt x="10" y="0"/>
                  </a:moveTo>
                  <a:lnTo>
                    <a:pt x="1" y="3105"/>
                  </a:lnTo>
                  <a:lnTo>
                    <a:pt x="13685" y="11006"/>
                  </a:lnTo>
                  <a:lnTo>
                    <a:pt x="13694" y="7901"/>
                  </a:lnTo>
                  <a:lnTo>
                    <a:pt x="10"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26"/>
            <p:cNvSpPr/>
            <p:nvPr/>
          </p:nvSpPr>
          <p:spPr>
            <a:xfrm>
              <a:off x="4852975" y="3738050"/>
              <a:ext cx="252300" cy="223000"/>
            </a:xfrm>
            <a:custGeom>
              <a:rect b="b" l="l" r="r" t="t"/>
              <a:pathLst>
                <a:path extrusionOk="0" h="8920" w="10092">
                  <a:moveTo>
                    <a:pt x="9" y="1"/>
                  </a:moveTo>
                  <a:lnTo>
                    <a:pt x="0" y="3099"/>
                  </a:lnTo>
                  <a:lnTo>
                    <a:pt x="10082" y="8919"/>
                  </a:lnTo>
                  <a:lnTo>
                    <a:pt x="10091" y="5822"/>
                  </a:lnTo>
                  <a:lnTo>
                    <a:pt x="9"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8" name="Google Shape;778;p26"/>
          <p:cNvSpPr txBox="1"/>
          <p:nvPr/>
        </p:nvSpPr>
        <p:spPr>
          <a:xfrm>
            <a:off x="45888" y="7151963"/>
            <a:ext cx="2764500" cy="2338200"/>
          </a:xfrm>
          <a:prstGeom prst="rect">
            <a:avLst/>
          </a:prstGeom>
          <a:noFill/>
          <a:ln>
            <a:noFill/>
          </a:ln>
        </p:spPr>
        <p:txBody>
          <a:bodyPr anchorCtr="0" anchor="t" bIns="91425" lIns="91425" spcFirstLastPara="1" rIns="91425" wrap="square" tIns="91425">
            <a:noAutofit/>
          </a:bodyPr>
          <a:lstStyle/>
          <a:p>
            <a:pPr indent="-177800" lvl="0" marL="450000" rtl="0" algn="l">
              <a:spcBef>
                <a:spcPts val="0"/>
              </a:spcBef>
              <a:spcAft>
                <a:spcPts val="0"/>
              </a:spcAft>
              <a:buClr>
                <a:srgbClr val="000000"/>
              </a:buClr>
              <a:buSzPts val="1300"/>
              <a:buFont typeface="Mada"/>
              <a:buChar char="●"/>
            </a:pPr>
            <a:r>
              <a:rPr lang="en-GB" sz="1300">
                <a:latin typeface="Mada"/>
                <a:ea typeface="Mada"/>
                <a:cs typeface="Mada"/>
                <a:sym typeface="Mada"/>
              </a:rPr>
              <a:t>History: </a:t>
            </a:r>
            <a:r>
              <a:rPr lang="en-GB" sz="1200">
                <a:solidFill>
                  <a:srgbClr val="6AA84F"/>
                </a:solidFill>
                <a:latin typeface="Mada"/>
                <a:ea typeface="Mada"/>
                <a:cs typeface="Mada"/>
                <a:sym typeface="Mada"/>
              </a:rPr>
              <a:t>If started days ago suspect infection, Make sure the patient is not diabetic, and if diabetic ask whether the diabetes is controlled or not</a:t>
            </a:r>
            <a:endParaRPr sz="1200">
              <a:solidFill>
                <a:srgbClr val="6AA84F"/>
              </a:solidFill>
              <a:latin typeface="Mada"/>
              <a:ea typeface="Mada"/>
              <a:cs typeface="Mada"/>
              <a:sym typeface="Mada"/>
            </a:endParaRPr>
          </a:p>
          <a:p>
            <a:pPr indent="-177800" lvl="0" marL="450000" rtl="0" algn="l">
              <a:spcBef>
                <a:spcPts val="0"/>
              </a:spcBef>
              <a:spcAft>
                <a:spcPts val="0"/>
              </a:spcAft>
              <a:buClr>
                <a:srgbClr val="000000"/>
              </a:buClr>
              <a:buSzPts val="1300"/>
              <a:buFont typeface="Mada"/>
              <a:buChar char="●"/>
            </a:pPr>
            <a:r>
              <a:rPr lang="en-GB" sz="1300">
                <a:latin typeface="Mada"/>
                <a:ea typeface="Mada"/>
                <a:cs typeface="Mada"/>
                <a:sym typeface="Mada"/>
              </a:rPr>
              <a:t>Physical exam: </a:t>
            </a:r>
            <a:r>
              <a:rPr lang="en-GB" sz="1300">
                <a:solidFill>
                  <a:srgbClr val="6AA84F"/>
                </a:solidFill>
                <a:latin typeface="Mada"/>
                <a:ea typeface="Mada"/>
                <a:cs typeface="Mada"/>
                <a:sym typeface="Mada"/>
              </a:rPr>
              <a:t>make sure no signs of infection, fever and sepsis ...</a:t>
            </a:r>
            <a:endParaRPr sz="1300">
              <a:solidFill>
                <a:srgbClr val="6AA84F"/>
              </a:solidFill>
              <a:latin typeface="Mada"/>
              <a:ea typeface="Mada"/>
              <a:cs typeface="Mada"/>
              <a:sym typeface="Mada"/>
            </a:endParaRPr>
          </a:p>
          <a:p>
            <a:pPr indent="-177800" lvl="0" marL="450000" rtl="0" algn="l">
              <a:spcBef>
                <a:spcPts val="0"/>
              </a:spcBef>
              <a:spcAft>
                <a:spcPts val="0"/>
              </a:spcAft>
              <a:buClr>
                <a:srgbClr val="000000"/>
              </a:buClr>
              <a:buSzPts val="1300"/>
              <a:buFont typeface="Mada"/>
              <a:buChar char="●"/>
            </a:pPr>
            <a:r>
              <a:rPr lang="en-GB" sz="1300">
                <a:latin typeface="Mada"/>
                <a:ea typeface="Mada"/>
                <a:cs typeface="Mada"/>
                <a:sym typeface="Mada"/>
              </a:rPr>
              <a:t>Urine analysis</a:t>
            </a:r>
            <a:endParaRPr sz="1300">
              <a:latin typeface="Mada"/>
              <a:ea typeface="Mada"/>
              <a:cs typeface="Mada"/>
              <a:sym typeface="Mada"/>
            </a:endParaRPr>
          </a:p>
          <a:p>
            <a:pPr indent="-177800" lvl="0" marL="450000" rtl="0" algn="l">
              <a:spcBef>
                <a:spcPts val="0"/>
              </a:spcBef>
              <a:spcAft>
                <a:spcPts val="0"/>
              </a:spcAft>
              <a:buClr>
                <a:srgbClr val="000000"/>
              </a:buClr>
              <a:buSzPts val="1300"/>
              <a:buFont typeface="Mada"/>
              <a:buChar char="●"/>
            </a:pPr>
            <a:r>
              <a:rPr lang="en-GB" sz="1300">
                <a:latin typeface="Mada"/>
                <a:ea typeface="Mada"/>
                <a:cs typeface="Mada"/>
                <a:sym typeface="Mada"/>
              </a:rPr>
              <a:t>Culture/ sensitivity test</a:t>
            </a:r>
            <a:endParaRPr sz="1300">
              <a:latin typeface="Mada"/>
              <a:ea typeface="Mada"/>
              <a:cs typeface="Mada"/>
              <a:sym typeface="Mada"/>
            </a:endParaRPr>
          </a:p>
          <a:p>
            <a:pPr indent="-177800" lvl="0" marL="450000" rtl="0" algn="l">
              <a:spcBef>
                <a:spcPts val="0"/>
              </a:spcBef>
              <a:spcAft>
                <a:spcPts val="0"/>
              </a:spcAft>
              <a:buClr>
                <a:srgbClr val="000000"/>
              </a:buClr>
              <a:buSzPts val="1300"/>
              <a:buFont typeface="Mada"/>
              <a:buChar char="●"/>
            </a:pPr>
            <a:r>
              <a:rPr lang="en-GB" sz="1300">
                <a:solidFill>
                  <a:schemeClr val="dk1"/>
                </a:solidFill>
                <a:latin typeface="Mada"/>
                <a:ea typeface="Mada"/>
                <a:cs typeface="Mada"/>
                <a:sym typeface="Mada"/>
              </a:rPr>
              <a:t>Ultrasound: </a:t>
            </a:r>
            <a:r>
              <a:rPr lang="en-GB" sz="1300">
                <a:solidFill>
                  <a:srgbClr val="6AA84F"/>
                </a:solidFill>
                <a:latin typeface="Mada"/>
                <a:ea typeface="Mada"/>
                <a:cs typeface="Mada"/>
                <a:sym typeface="Mada"/>
              </a:rPr>
              <a:t>to check the kidney, check the bladder capacity and if the bladder empty properly.</a:t>
            </a:r>
            <a:endParaRPr sz="1300">
              <a:solidFill>
                <a:srgbClr val="6AA84F"/>
              </a:solidFill>
              <a:latin typeface="Mada"/>
              <a:ea typeface="Mada"/>
              <a:cs typeface="Mada"/>
              <a:sym typeface="Mada"/>
            </a:endParaRPr>
          </a:p>
          <a:p>
            <a:pPr indent="0" lvl="0" marL="914400" rtl="0" algn="l">
              <a:spcBef>
                <a:spcPts val="0"/>
              </a:spcBef>
              <a:spcAft>
                <a:spcPts val="0"/>
              </a:spcAft>
              <a:buNone/>
            </a:pPr>
            <a:r>
              <a:t/>
            </a:r>
            <a:endParaRPr sz="1300">
              <a:solidFill>
                <a:srgbClr val="1C4588"/>
              </a:solidFill>
              <a:latin typeface="Mada"/>
              <a:ea typeface="Mada"/>
              <a:cs typeface="Mada"/>
              <a:sym typeface="Mada"/>
            </a:endParaRPr>
          </a:p>
        </p:txBody>
      </p:sp>
      <p:sp>
        <p:nvSpPr>
          <p:cNvPr id="779" name="Google Shape;779;p26"/>
          <p:cNvSpPr txBox="1"/>
          <p:nvPr/>
        </p:nvSpPr>
        <p:spPr>
          <a:xfrm>
            <a:off x="2727888" y="8255763"/>
            <a:ext cx="2694900" cy="6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6AA84F"/>
                </a:solidFill>
                <a:latin typeface="Mada"/>
                <a:ea typeface="Mada"/>
                <a:cs typeface="Mada"/>
                <a:sym typeface="Mada"/>
              </a:rPr>
              <a:t>Present with </a:t>
            </a:r>
            <a:r>
              <a:rPr lang="en-GB" sz="1200">
                <a:solidFill>
                  <a:srgbClr val="6AA84F"/>
                </a:solidFill>
                <a:latin typeface="Mada"/>
                <a:ea typeface="Mada"/>
                <a:cs typeface="Mada"/>
                <a:sym typeface="Mada"/>
              </a:rPr>
              <a:t>frequency</a:t>
            </a:r>
            <a:r>
              <a:rPr lang="en-GB" sz="1200">
                <a:solidFill>
                  <a:srgbClr val="6AA84F"/>
                </a:solidFill>
                <a:latin typeface="Mada"/>
                <a:ea typeface="Mada"/>
                <a:cs typeface="Mada"/>
                <a:sym typeface="Mada"/>
              </a:rPr>
              <a:t>, urgency, </a:t>
            </a:r>
            <a:r>
              <a:rPr lang="en-GB" sz="1200">
                <a:solidFill>
                  <a:srgbClr val="6AA84F"/>
                </a:solidFill>
                <a:latin typeface="Mada"/>
                <a:ea typeface="Mada"/>
                <a:cs typeface="Mada"/>
                <a:sym typeface="Mada"/>
              </a:rPr>
              <a:t>incontinence</a:t>
            </a:r>
            <a:r>
              <a:rPr lang="en-GB" sz="1200">
                <a:solidFill>
                  <a:srgbClr val="6AA84F"/>
                </a:solidFill>
                <a:latin typeface="Mada"/>
                <a:ea typeface="Mada"/>
                <a:cs typeface="Mada"/>
                <a:sym typeface="Mada"/>
              </a:rPr>
              <a:t> and nocturia.</a:t>
            </a:r>
            <a:endParaRPr sz="1300">
              <a:solidFill>
                <a:srgbClr val="1C4588"/>
              </a:solidFill>
              <a:latin typeface="Mada"/>
              <a:ea typeface="Mada"/>
              <a:cs typeface="Mada"/>
              <a:sym typeface="Mada"/>
            </a:endParaRPr>
          </a:p>
        </p:txBody>
      </p:sp>
      <p:sp>
        <p:nvSpPr>
          <p:cNvPr id="780" name="Google Shape;780;p26"/>
          <p:cNvSpPr txBox="1"/>
          <p:nvPr/>
        </p:nvSpPr>
        <p:spPr>
          <a:xfrm>
            <a:off x="4779125" y="7193300"/>
            <a:ext cx="2764500" cy="2338200"/>
          </a:xfrm>
          <a:prstGeom prst="rect">
            <a:avLst/>
          </a:prstGeom>
          <a:noFill/>
          <a:ln>
            <a:noFill/>
          </a:ln>
        </p:spPr>
        <p:txBody>
          <a:bodyPr anchorCtr="0" anchor="t" bIns="91425" lIns="91425" spcFirstLastPara="1" rIns="91425" wrap="square" tIns="91425">
            <a:noAutofit/>
          </a:bodyPr>
          <a:lstStyle/>
          <a:p>
            <a:pPr indent="-177800" lvl="0" marL="360000" rtl="0" algn="l">
              <a:spcBef>
                <a:spcPts val="0"/>
              </a:spcBef>
              <a:spcAft>
                <a:spcPts val="0"/>
              </a:spcAft>
              <a:buClr>
                <a:srgbClr val="000000"/>
              </a:buClr>
              <a:buSzPts val="1300"/>
              <a:buFont typeface="Mada"/>
              <a:buChar char="●"/>
            </a:pPr>
            <a:r>
              <a:rPr lang="en-GB" sz="1300">
                <a:latin typeface="Mada"/>
                <a:ea typeface="Mada"/>
                <a:cs typeface="Mada"/>
                <a:sym typeface="Mada"/>
              </a:rPr>
              <a:t>Behavioral</a:t>
            </a:r>
            <a:r>
              <a:rPr lang="en-GB" sz="1300">
                <a:latin typeface="Mada"/>
                <a:ea typeface="Mada"/>
                <a:cs typeface="Mada"/>
                <a:sym typeface="Mada"/>
              </a:rPr>
              <a:t>: </a:t>
            </a:r>
            <a:r>
              <a:rPr lang="en-GB" sz="1300">
                <a:solidFill>
                  <a:srgbClr val="6AA84F"/>
                </a:solidFill>
                <a:latin typeface="Mada"/>
                <a:ea typeface="Mada"/>
                <a:cs typeface="Mada"/>
                <a:sym typeface="Mada"/>
              </a:rPr>
              <a:t>smoking cessation, reduce the consumption of stimulants (coffee &amp; tea) and</a:t>
            </a:r>
            <a:r>
              <a:rPr lang="en-GB" sz="1300">
                <a:latin typeface="Mada"/>
                <a:ea typeface="Mada"/>
                <a:cs typeface="Mada"/>
                <a:sym typeface="Mada"/>
              </a:rPr>
              <a:t> </a:t>
            </a:r>
            <a:r>
              <a:rPr lang="en-GB" sz="1200">
                <a:solidFill>
                  <a:srgbClr val="6AA84F"/>
                </a:solidFill>
                <a:latin typeface="Mada"/>
                <a:ea typeface="Mada"/>
                <a:cs typeface="Mada"/>
                <a:sym typeface="Mada"/>
              </a:rPr>
              <a:t>if there is nocturia advise the patient to urinate 2 hours before going to bed</a:t>
            </a:r>
            <a:endParaRPr sz="1200">
              <a:solidFill>
                <a:srgbClr val="6AA84F"/>
              </a:solidFill>
              <a:latin typeface="Mada"/>
              <a:ea typeface="Mada"/>
              <a:cs typeface="Mada"/>
              <a:sym typeface="Mada"/>
            </a:endParaRPr>
          </a:p>
          <a:p>
            <a:pPr indent="-177800" lvl="0" marL="360000" rtl="0" algn="l">
              <a:spcBef>
                <a:spcPts val="0"/>
              </a:spcBef>
              <a:spcAft>
                <a:spcPts val="0"/>
              </a:spcAft>
              <a:buClr>
                <a:srgbClr val="000000"/>
              </a:buClr>
              <a:buSzPts val="1300"/>
              <a:buFont typeface="Mada"/>
              <a:buChar char="●"/>
            </a:pPr>
            <a:r>
              <a:rPr lang="en-GB" sz="1300">
                <a:latin typeface="Mada"/>
                <a:ea typeface="Mada"/>
                <a:cs typeface="Mada"/>
                <a:sym typeface="Mada"/>
              </a:rPr>
              <a:t>Pelvic floor exercise</a:t>
            </a:r>
            <a:r>
              <a:rPr lang="en-GB" sz="1300">
                <a:latin typeface="Mada"/>
                <a:ea typeface="Mada"/>
                <a:cs typeface="Mada"/>
                <a:sym typeface="Mada"/>
              </a:rPr>
              <a:t>: </a:t>
            </a:r>
            <a:r>
              <a:rPr lang="en-GB" sz="1300">
                <a:solidFill>
                  <a:srgbClr val="6AA84F"/>
                </a:solidFill>
                <a:latin typeface="Mada"/>
                <a:ea typeface="Mada"/>
                <a:cs typeface="Mada"/>
                <a:sym typeface="Mada"/>
              </a:rPr>
              <a:t>strengthening the muscles</a:t>
            </a:r>
            <a:r>
              <a:rPr lang="en-GB" sz="1300">
                <a:solidFill>
                  <a:srgbClr val="6AA84F"/>
                </a:solidFill>
                <a:latin typeface="Mada"/>
                <a:ea typeface="Mada"/>
                <a:cs typeface="Mada"/>
                <a:sym typeface="Mada"/>
              </a:rPr>
              <a:t>.</a:t>
            </a:r>
            <a:endParaRPr sz="1300">
              <a:solidFill>
                <a:srgbClr val="6AA84F"/>
              </a:solidFill>
              <a:latin typeface="Mada"/>
              <a:ea typeface="Mada"/>
              <a:cs typeface="Mada"/>
              <a:sym typeface="Mada"/>
            </a:endParaRPr>
          </a:p>
          <a:p>
            <a:pPr indent="-177800" lvl="0" marL="360000" rtl="0" algn="l">
              <a:spcBef>
                <a:spcPts val="0"/>
              </a:spcBef>
              <a:spcAft>
                <a:spcPts val="0"/>
              </a:spcAft>
              <a:buClr>
                <a:srgbClr val="000000"/>
              </a:buClr>
              <a:buSzPts val="1300"/>
              <a:buFont typeface="Mada"/>
              <a:buChar char="●"/>
            </a:pPr>
            <a:r>
              <a:rPr lang="en-GB" sz="1300">
                <a:latin typeface="Mada"/>
                <a:ea typeface="Mada"/>
                <a:cs typeface="Mada"/>
                <a:sym typeface="Mada"/>
              </a:rPr>
              <a:t>Anti-cholenirgics</a:t>
            </a:r>
            <a:endParaRPr sz="1300">
              <a:latin typeface="Mada"/>
              <a:ea typeface="Mada"/>
              <a:cs typeface="Mada"/>
              <a:sym typeface="Mada"/>
            </a:endParaRPr>
          </a:p>
          <a:p>
            <a:pPr indent="-177800" lvl="0" marL="360000" rtl="0" algn="l">
              <a:spcBef>
                <a:spcPts val="0"/>
              </a:spcBef>
              <a:spcAft>
                <a:spcPts val="0"/>
              </a:spcAft>
              <a:buClr>
                <a:srgbClr val="000000"/>
              </a:buClr>
              <a:buSzPts val="1300"/>
              <a:buFont typeface="Mada"/>
              <a:buChar char="●"/>
            </a:pPr>
            <a:r>
              <a:rPr lang="en-GB" sz="1300">
                <a:solidFill>
                  <a:schemeClr val="dk1"/>
                </a:solidFill>
                <a:latin typeface="Mada"/>
                <a:ea typeface="Mada"/>
                <a:cs typeface="Mada"/>
                <a:sym typeface="Mada"/>
              </a:rPr>
              <a:t>beta-</a:t>
            </a:r>
            <a:r>
              <a:rPr lang="en-GB" sz="1300">
                <a:latin typeface="Mada"/>
                <a:ea typeface="Mada"/>
                <a:cs typeface="Mada"/>
                <a:sym typeface="Mada"/>
              </a:rPr>
              <a:t>3 agonist</a:t>
            </a:r>
            <a:endParaRPr sz="1300">
              <a:latin typeface="Mada"/>
              <a:ea typeface="Mada"/>
              <a:cs typeface="Mada"/>
              <a:sym typeface="Mada"/>
            </a:endParaRPr>
          </a:p>
          <a:p>
            <a:pPr indent="0" lvl="0" marL="914400" rtl="0" algn="l">
              <a:spcBef>
                <a:spcPts val="0"/>
              </a:spcBef>
              <a:spcAft>
                <a:spcPts val="0"/>
              </a:spcAft>
              <a:buNone/>
            </a:pPr>
            <a:r>
              <a:t/>
            </a:r>
            <a:endParaRPr sz="1300">
              <a:solidFill>
                <a:srgbClr val="1C4588"/>
              </a:solidFill>
              <a:latin typeface="Mada"/>
              <a:ea typeface="Mada"/>
              <a:cs typeface="Mada"/>
              <a:sym typeface="Mada"/>
            </a:endParaRPr>
          </a:p>
        </p:txBody>
      </p:sp>
      <p:sp>
        <p:nvSpPr>
          <p:cNvPr id="781" name="Google Shape;781;p26"/>
          <p:cNvSpPr txBox="1"/>
          <p:nvPr/>
        </p:nvSpPr>
        <p:spPr>
          <a:xfrm>
            <a:off x="817100" y="10870000"/>
            <a:ext cx="7440600" cy="500700"/>
          </a:xfrm>
          <a:prstGeom prst="rect">
            <a:avLst/>
          </a:prstGeom>
          <a:noFill/>
          <a:ln>
            <a:noFill/>
          </a:ln>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Discuss bladder dysfunction and Incontinence</a:t>
            </a:r>
            <a:endParaRPr sz="20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27"/>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27"/>
          <p:cNvSpPr txBox="1"/>
          <p:nvPr/>
        </p:nvSpPr>
        <p:spPr>
          <a:xfrm>
            <a:off x="1061300" y="369538"/>
            <a:ext cx="5525700" cy="29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Benign Prostatic Hyperplasia BPH</a:t>
            </a:r>
            <a:r>
              <a:rPr b="1" lang="en-GB" sz="2200">
                <a:solidFill>
                  <a:srgbClr val="006D77"/>
                </a:solidFill>
                <a:latin typeface="Lora"/>
                <a:ea typeface="Lora"/>
                <a:cs typeface="Lora"/>
                <a:sym typeface="Lora"/>
              </a:rPr>
              <a:t>:</a:t>
            </a:r>
            <a:endParaRPr sz="2200"/>
          </a:p>
        </p:txBody>
      </p:sp>
      <p:cxnSp>
        <p:nvCxnSpPr>
          <p:cNvPr id="788" name="Google Shape;788;p27"/>
          <p:cNvCxnSpPr/>
          <p:nvPr/>
        </p:nvCxnSpPr>
        <p:spPr>
          <a:xfrm flipH="1" rot="10800000">
            <a:off x="2023212" y="847017"/>
            <a:ext cx="3668700" cy="8100"/>
          </a:xfrm>
          <a:prstGeom prst="straightConnector1">
            <a:avLst/>
          </a:prstGeom>
          <a:noFill/>
          <a:ln cap="flat" cmpd="sng" w="19050">
            <a:solidFill>
              <a:srgbClr val="83C5BE"/>
            </a:solidFill>
            <a:prstDash val="solid"/>
            <a:round/>
            <a:headEnd len="med" w="med" type="oval"/>
            <a:tailEnd len="med" w="med" type="oval"/>
          </a:ln>
        </p:spPr>
      </p:cxnSp>
      <p:sp>
        <p:nvSpPr>
          <p:cNvPr id="789" name="Google Shape;789;p27"/>
          <p:cNvSpPr txBox="1"/>
          <p:nvPr/>
        </p:nvSpPr>
        <p:spPr>
          <a:xfrm>
            <a:off x="10" y="2756629"/>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Signs and symptoms </a:t>
            </a:r>
            <a:endParaRPr b="1">
              <a:solidFill>
                <a:srgbClr val="006D77"/>
              </a:solidFill>
              <a:latin typeface="Mada"/>
              <a:ea typeface="Mada"/>
              <a:cs typeface="Mada"/>
              <a:sym typeface="Mada"/>
            </a:endParaRPr>
          </a:p>
        </p:txBody>
      </p:sp>
      <p:grpSp>
        <p:nvGrpSpPr>
          <p:cNvPr id="790" name="Google Shape;790;p27"/>
          <p:cNvGrpSpPr/>
          <p:nvPr/>
        </p:nvGrpSpPr>
        <p:grpSpPr>
          <a:xfrm>
            <a:off x="355181" y="1808679"/>
            <a:ext cx="893400" cy="459195"/>
            <a:chOff x="3969900" y="337650"/>
            <a:chExt cx="608500" cy="312675"/>
          </a:xfrm>
        </p:grpSpPr>
        <p:sp>
          <p:nvSpPr>
            <p:cNvPr id="791" name="Google Shape;791;p27"/>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27"/>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27"/>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27"/>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27"/>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796" name="Google Shape;796;p27"/>
          <p:cNvCxnSpPr/>
          <p:nvPr/>
        </p:nvCxnSpPr>
        <p:spPr>
          <a:xfrm>
            <a:off x="1406189" y="2003288"/>
            <a:ext cx="0" cy="762000"/>
          </a:xfrm>
          <a:prstGeom prst="straightConnector1">
            <a:avLst/>
          </a:prstGeom>
          <a:noFill/>
          <a:ln cap="flat" cmpd="sng" w="9525">
            <a:solidFill>
              <a:srgbClr val="B7B7B7"/>
            </a:solidFill>
            <a:prstDash val="solid"/>
            <a:round/>
            <a:headEnd len="med" w="med" type="none"/>
            <a:tailEnd len="med" w="med" type="none"/>
          </a:ln>
        </p:spPr>
      </p:cxnSp>
      <p:sp>
        <p:nvSpPr>
          <p:cNvPr id="797" name="Google Shape;797;p27"/>
          <p:cNvSpPr txBox="1"/>
          <p:nvPr/>
        </p:nvSpPr>
        <p:spPr>
          <a:xfrm>
            <a:off x="1248575" y="1270491"/>
            <a:ext cx="6196200" cy="2374500"/>
          </a:xfrm>
          <a:prstGeom prst="rect">
            <a:avLst/>
          </a:prstGeom>
          <a:noFill/>
          <a:ln>
            <a:noFill/>
          </a:ln>
        </p:spPr>
        <p:txBody>
          <a:bodyPr anchorCtr="0" anchor="t" bIns="91425" lIns="91425" spcFirstLastPara="1" rIns="91425" wrap="square" tIns="91425">
            <a:noAutofit/>
          </a:bodyPr>
          <a:lstStyle/>
          <a:p>
            <a:pPr indent="-171450" lvl="0" marL="450000" rtl="0" algn="l">
              <a:lnSpc>
                <a:spcPct val="125000"/>
              </a:lnSpc>
              <a:spcBef>
                <a:spcPts val="0"/>
              </a:spcBef>
              <a:spcAft>
                <a:spcPts val="0"/>
              </a:spcAft>
              <a:buClr>
                <a:schemeClr val="dk1"/>
              </a:buClr>
              <a:buSzPts val="1200"/>
              <a:buFont typeface="Mada"/>
              <a:buChar char="●"/>
            </a:pPr>
            <a:r>
              <a:rPr lang="en-GB" sz="1200">
                <a:solidFill>
                  <a:srgbClr val="1C4588"/>
                </a:solidFill>
                <a:latin typeface="Mada"/>
                <a:ea typeface="Mada"/>
                <a:cs typeface="Mada"/>
                <a:sym typeface="Mada"/>
              </a:rPr>
              <a:t>Disease of elderly men </a:t>
            </a:r>
            <a:r>
              <a:rPr lang="en-GB" sz="1200">
                <a:solidFill>
                  <a:srgbClr val="6AA84F"/>
                </a:solidFill>
                <a:latin typeface="Mada"/>
                <a:ea typeface="Mada"/>
                <a:cs typeface="Mada"/>
                <a:sym typeface="Mada"/>
              </a:rPr>
              <a:t>(start at age 40) </a:t>
            </a:r>
            <a:r>
              <a:rPr lang="en-GB" sz="1200">
                <a:solidFill>
                  <a:srgbClr val="1C4588"/>
                </a:solidFill>
                <a:latin typeface="Mada"/>
                <a:ea typeface="Mada"/>
                <a:cs typeface="Mada"/>
                <a:sym typeface="Mada"/>
              </a:rPr>
              <a:t>(average age is 60 to 65 years); prostate gradually enlarges, creating symptoms of urinary outflow obstruction</a:t>
            </a:r>
            <a:endParaRPr sz="1200">
              <a:solidFill>
                <a:schemeClr val="dk1"/>
              </a:solidFill>
              <a:latin typeface="Mada"/>
              <a:ea typeface="Mada"/>
              <a:cs typeface="Mada"/>
              <a:sym typeface="Mada"/>
            </a:endParaRPr>
          </a:p>
          <a:p>
            <a:pPr indent="-171450" lvl="0" marL="450000"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LUTS </a:t>
            </a:r>
            <a:r>
              <a:rPr lang="en-GB" sz="1200">
                <a:solidFill>
                  <a:srgbClr val="6AA84F"/>
                </a:solidFill>
                <a:latin typeface="Mada"/>
                <a:ea typeface="Mada"/>
                <a:cs typeface="Mada"/>
                <a:sym typeface="Mada"/>
              </a:rPr>
              <a:t>usually voiding symptoms it may presents as storage if detrusor muscle became</a:t>
            </a:r>
            <a:r>
              <a:rPr lang="en-GB" sz="1200">
                <a:solidFill>
                  <a:schemeClr val="dk1"/>
                </a:solidFill>
                <a:latin typeface="Mada"/>
                <a:ea typeface="Mada"/>
                <a:cs typeface="Mada"/>
                <a:sym typeface="Mada"/>
              </a:rPr>
              <a:t> </a:t>
            </a:r>
            <a:r>
              <a:rPr lang="en-GB" sz="1200">
                <a:solidFill>
                  <a:srgbClr val="6AA84F"/>
                </a:solidFill>
                <a:latin typeface="Mada"/>
                <a:ea typeface="Mada"/>
                <a:cs typeface="Mada"/>
                <a:sym typeface="Mada"/>
              </a:rPr>
              <a:t>hyperactive</a:t>
            </a:r>
            <a:endParaRPr sz="1200">
              <a:solidFill>
                <a:srgbClr val="6AA84F"/>
              </a:solidFill>
              <a:latin typeface="Mada"/>
              <a:ea typeface="Mada"/>
              <a:cs typeface="Mada"/>
              <a:sym typeface="Mada"/>
            </a:endParaRPr>
          </a:p>
          <a:p>
            <a:pPr indent="-171450" lvl="0" marL="450000" rtl="0" algn="l">
              <a:lnSpc>
                <a:spcPct val="125000"/>
              </a:lnSpc>
              <a:spcBef>
                <a:spcPts val="0"/>
              </a:spcBef>
              <a:spcAft>
                <a:spcPts val="0"/>
              </a:spcAft>
              <a:buClr>
                <a:schemeClr val="dk1"/>
              </a:buClr>
              <a:buSzPts val="1200"/>
              <a:buFont typeface="Mada"/>
              <a:buChar char="●"/>
            </a:pPr>
            <a:r>
              <a:rPr lang="en-GB" sz="1200">
                <a:solidFill>
                  <a:srgbClr val="1C4588"/>
                </a:solidFill>
                <a:latin typeface="Mada"/>
                <a:ea typeface="Mada"/>
                <a:cs typeface="Mada"/>
                <a:sym typeface="Mada"/>
              </a:rPr>
              <a:t>Increasing  frequency  may  deceive  the  patient  into believing that an adequate amount of urine is passed</a:t>
            </a:r>
            <a:endParaRPr sz="1200">
              <a:solidFill>
                <a:srgbClr val="1C4588"/>
              </a:solidFill>
              <a:latin typeface="Mada"/>
              <a:ea typeface="Mada"/>
              <a:cs typeface="Mada"/>
              <a:sym typeface="Mada"/>
            </a:endParaRPr>
          </a:p>
          <a:p>
            <a:pPr indent="-171450" lvl="0" marL="450000"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poor bladder emptying</a:t>
            </a:r>
            <a:endParaRPr sz="1200">
              <a:solidFill>
                <a:schemeClr val="dk1"/>
              </a:solidFill>
              <a:latin typeface="Mada"/>
              <a:ea typeface="Mada"/>
              <a:cs typeface="Mada"/>
              <a:sym typeface="Mada"/>
            </a:endParaRPr>
          </a:p>
          <a:p>
            <a:pPr indent="-171450" lvl="0" marL="450000"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urinary retention </a:t>
            </a:r>
            <a:endParaRPr sz="1200">
              <a:solidFill>
                <a:schemeClr val="dk1"/>
              </a:solidFill>
              <a:latin typeface="Mada"/>
              <a:ea typeface="Mada"/>
              <a:cs typeface="Mada"/>
              <a:sym typeface="Mada"/>
            </a:endParaRPr>
          </a:p>
          <a:p>
            <a:pPr indent="-171450" lvl="0" marL="450000"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urinary tract infection </a:t>
            </a:r>
            <a:endParaRPr sz="1200">
              <a:solidFill>
                <a:schemeClr val="dk1"/>
              </a:solidFill>
              <a:latin typeface="Mada"/>
              <a:ea typeface="Mada"/>
              <a:cs typeface="Mada"/>
              <a:sym typeface="Mada"/>
            </a:endParaRPr>
          </a:p>
          <a:p>
            <a:pPr indent="-171450" lvl="0" marL="450000"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Hematuria: </a:t>
            </a:r>
            <a:r>
              <a:rPr lang="en-GB" sz="1200">
                <a:solidFill>
                  <a:srgbClr val="1C4588"/>
                </a:solidFill>
                <a:latin typeface="Mada"/>
                <a:ea typeface="Mada"/>
                <a:cs typeface="Mada"/>
                <a:sym typeface="Mada"/>
              </a:rPr>
              <a:t>Straining  may  cause  vessels  at  the  bladder  neck to bleed.</a:t>
            </a:r>
            <a:endParaRPr sz="1200">
              <a:solidFill>
                <a:srgbClr val="1C4588"/>
              </a:solidFill>
              <a:latin typeface="Mada"/>
              <a:ea typeface="Mada"/>
              <a:cs typeface="Mada"/>
              <a:sym typeface="Mada"/>
            </a:endParaRPr>
          </a:p>
          <a:p>
            <a:pPr indent="-171450" lvl="0" marL="450000"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Renal insufficiency</a:t>
            </a:r>
            <a:endParaRPr sz="1200">
              <a:solidFill>
                <a:schemeClr val="dk1"/>
              </a:solidFill>
              <a:latin typeface="Mada"/>
              <a:ea typeface="Mada"/>
              <a:cs typeface="Mada"/>
              <a:sym typeface="Mada"/>
            </a:endParaRPr>
          </a:p>
          <a:p>
            <a:pPr indent="-171450" lvl="0" marL="450000" rtl="0" algn="l">
              <a:lnSpc>
                <a:spcPct val="125000"/>
              </a:lnSpc>
              <a:spcBef>
                <a:spcPts val="0"/>
              </a:spcBef>
              <a:spcAft>
                <a:spcPts val="0"/>
              </a:spcAft>
              <a:buClr>
                <a:schemeClr val="dk1"/>
              </a:buClr>
              <a:buSzPts val="1200"/>
              <a:buFont typeface="Mada"/>
              <a:buChar char="●"/>
            </a:pPr>
            <a:r>
              <a:rPr lang="en-GB" sz="1200">
                <a:solidFill>
                  <a:srgbClr val="1C4588"/>
                </a:solidFill>
                <a:latin typeface="Mada"/>
                <a:ea typeface="Mada"/>
                <a:cs typeface="Mada"/>
                <a:sym typeface="Mada"/>
              </a:rPr>
              <a:t>signs  and  symptoms  of  obstructive  uraemia, including drowsiness,  anorexia  and  personality changes.</a:t>
            </a:r>
            <a:endParaRPr sz="1200">
              <a:solidFill>
                <a:srgbClr val="1C4588"/>
              </a:solidFill>
              <a:latin typeface="Mada"/>
              <a:ea typeface="Mada"/>
              <a:cs typeface="Mada"/>
              <a:sym typeface="Mada"/>
            </a:endParaRPr>
          </a:p>
        </p:txBody>
      </p:sp>
      <p:pic>
        <p:nvPicPr>
          <p:cNvPr id="798" name="Google Shape;798;p27"/>
          <p:cNvPicPr preferRelativeResize="0"/>
          <p:nvPr/>
        </p:nvPicPr>
        <p:blipFill>
          <a:blip r:embed="rId3">
            <a:alphaModFix/>
          </a:blip>
          <a:stretch>
            <a:fillRect/>
          </a:stretch>
        </p:blipFill>
        <p:spPr>
          <a:xfrm>
            <a:off x="553627" y="2071401"/>
            <a:ext cx="467174" cy="467148"/>
          </a:xfrm>
          <a:prstGeom prst="rect">
            <a:avLst/>
          </a:prstGeom>
          <a:noFill/>
          <a:ln>
            <a:noFill/>
          </a:ln>
        </p:spPr>
      </p:pic>
      <p:sp>
        <p:nvSpPr>
          <p:cNvPr id="799" name="Google Shape;799;p27"/>
          <p:cNvSpPr txBox="1"/>
          <p:nvPr/>
        </p:nvSpPr>
        <p:spPr>
          <a:xfrm>
            <a:off x="-69786" y="6058171"/>
            <a:ext cx="1778400" cy="4593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Physical examination </a:t>
            </a:r>
            <a:endParaRPr b="1">
              <a:solidFill>
                <a:srgbClr val="006D77"/>
              </a:solidFill>
              <a:latin typeface="Mada"/>
              <a:ea typeface="Mada"/>
              <a:cs typeface="Mada"/>
              <a:sym typeface="Mada"/>
            </a:endParaRPr>
          </a:p>
        </p:txBody>
      </p:sp>
      <p:grpSp>
        <p:nvGrpSpPr>
          <p:cNvPr id="800" name="Google Shape;800;p27"/>
          <p:cNvGrpSpPr/>
          <p:nvPr/>
        </p:nvGrpSpPr>
        <p:grpSpPr>
          <a:xfrm>
            <a:off x="372693" y="5201579"/>
            <a:ext cx="893400" cy="459195"/>
            <a:chOff x="3969900" y="337650"/>
            <a:chExt cx="608500" cy="312675"/>
          </a:xfrm>
        </p:grpSpPr>
        <p:sp>
          <p:nvSpPr>
            <p:cNvPr id="801" name="Google Shape;801;p27"/>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27"/>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27"/>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27"/>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27"/>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06" name="Google Shape;806;p27"/>
          <p:cNvPicPr preferRelativeResize="0"/>
          <p:nvPr/>
        </p:nvPicPr>
        <p:blipFill>
          <a:blip r:embed="rId4">
            <a:alphaModFix/>
          </a:blip>
          <a:stretch>
            <a:fillRect/>
          </a:stretch>
        </p:blipFill>
        <p:spPr>
          <a:xfrm>
            <a:off x="571142" y="5428138"/>
            <a:ext cx="467174" cy="467174"/>
          </a:xfrm>
          <a:prstGeom prst="rect">
            <a:avLst/>
          </a:prstGeom>
          <a:noFill/>
          <a:ln>
            <a:noFill/>
          </a:ln>
        </p:spPr>
      </p:pic>
      <p:cxnSp>
        <p:nvCxnSpPr>
          <p:cNvPr id="807" name="Google Shape;807;p27"/>
          <p:cNvCxnSpPr/>
          <p:nvPr/>
        </p:nvCxnSpPr>
        <p:spPr>
          <a:xfrm>
            <a:off x="1423714" y="5483815"/>
            <a:ext cx="0" cy="762000"/>
          </a:xfrm>
          <a:prstGeom prst="straightConnector1">
            <a:avLst/>
          </a:prstGeom>
          <a:noFill/>
          <a:ln cap="flat" cmpd="sng" w="9525">
            <a:solidFill>
              <a:srgbClr val="B7B7B7"/>
            </a:solidFill>
            <a:prstDash val="solid"/>
            <a:round/>
            <a:headEnd len="med" w="med" type="none"/>
            <a:tailEnd len="med" w="med" type="none"/>
          </a:ln>
        </p:spPr>
      </p:cxnSp>
      <p:sp>
        <p:nvSpPr>
          <p:cNvPr id="808" name="Google Shape;808;p27"/>
          <p:cNvSpPr txBox="1"/>
          <p:nvPr/>
        </p:nvSpPr>
        <p:spPr>
          <a:xfrm>
            <a:off x="1160775" y="4657950"/>
            <a:ext cx="6428700" cy="2929800"/>
          </a:xfrm>
          <a:prstGeom prst="rect">
            <a:avLst/>
          </a:prstGeom>
          <a:noFill/>
          <a:ln>
            <a:noFill/>
          </a:ln>
        </p:spPr>
        <p:txBody>
          <a:bodyPr anchorCtr="0" anchor="t" bIns="91425" lIns="91425" spcFirstLastPara="1" rIns="91425" wrap="square" tIns="91425">
            <a:noAutofit/>
          </a:bodyPr>
          <a:lstStyle/>
          <a:p>
            <a:pPr indent="-179749" lvl="0" marL="457200" rtl="0" algn="l">
              <a:lnSpc>
                <a:spcPct val="125000"/>
              </a:lnSpc>
              <a:spcBef>
                <a:spcPts val="0"/>
              </a:spcBef>
              <a:spcAft>
                <a:spcPts val="0"/>
              </a:spcAft>
              <a:buSzPts val="1300"/>
              <a:buFont typeface="Mada"/>
              <a:buChar char="●"/>
            </a:pPr>
            <a:r>
              <a:rPr b="1" lang="en-GB" sz="1300">
                <a:latin typeface="Mada"/>
                <a:ea typeface="Mada"/>
                <a:cs typeface="Mada"/>
                <a:sym typeface="Mada"/>
              </a:rPr>
              <a:t>Digital </a:t>
            </a:r>
            <a:r>
              <a:rPr b="1" lang="en-GB" sz="1300">
                <a:latin typeface="Mada"/>
                <a:ea typeface="Mada"/>
                <a:cs typeface="Mada"/>
                <a:sym typeface="Mada"/>
              </a:rPr>
              <a:t>rectal</a:t>
            </a:r>
            <a:r>
              <a:rPr b="1" lang="en-GB" sz="1300">
                <a:latin typeface="Mada"/>
                <a:ea typeface="Mada"/>
                <a:cs typeface="Mada"/>
                <a:sym typeface="Mada"/>
              </a:rPr>
              <a:t> </a:t>
            </a:r>
            <a:r>
              <a:rPr b="1" lang="en-GB" sz="1300">
                <a:latin typeface="Mada"/>
                <a:ea typeface="Mada"/>
                <a:cs typeface="Mada"/>
                <a:sym typeface="Mada"/>
              </a:rPr>
              <a:t>examination</a:t>
            </a:r>
            <a:r>
              <a:rPr b="1" lang="en-GB" sz="1300">
                <a:solidFill>
                  <a:schemeClr val="dk1"/>
                </a:solidFill>
                <a:latin typeface="Mada"/>
                <a:ea typeface="Mada"/>
                <a:cs typeface="Mada"/>
                <a:sym typeface="Mada"/>
              </a:rPr>
              <a:t> (DRE):</a:t>
            </a:r>
            <a:endParaRPr sz="1300">
              <a:solidFill>
                <a:srgbClr val="6AA84F"/>
              </a:solidFill>
              <a:latin typeface="Mada"/>
              <a:ea typeface="Mada"/>
              <a:cs typeface="Mada"/>
              <a:sym typeface="Mada"/>
            </a:endParaRPr>
          </a:p>
          <a:p>
            <a:pPr indent="-180975" lvl="1" marL="6300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Evaluate the prostate: size,  consistency and tenderness (prostatitis)</a:t>
            </a:r>
            <a:endParaRPr sz="1200">
              <a:solidFill>
                <a:srgbClr val="6AA84F"/>
              </a:solidFill>
              <a:latin typeface="Mada"/>
              <a:ea typeface="Mada"/>
              <a:cs typeface="Mada"/>
              <a:sym typeface="Mada"/>
            </a:endParaRPr>
          </a:p>
          <a:p>
            <a:pPr indent="-187325" lvl="1" marL="630000" rtl="0" algn="l">
              <a:spcBef>
                <a:spcPts val="0"/>
              </a:spcBef>
              <a:spcAft>
                <a:spcPts val="0"/>
              </a:spcAft>
              <a:buClr>
                <a:srgbClr val="6AA84F"/>
              </a:buClr>
              <a:buSzPts val="1300"/>
              <a:buFont typeface="Mada"/>
              <a:buChar char="○"/>
            </a:pPr>
            <a:r>
              <a:rPr lang="en-GB" sz="1200">
                <a:solidFill>
                  <a:srgbClr val="6AA84F"/>
                </a:solidFill>
                <a:latin typeface="Mada"/>
                <a:ea typeface="Mada"/>
                <a:cs typeface="Mada"/>
                <a:sym typeface="Mada"/>
              </a:rPr>
              <a:t>hard prostatic nodule: Prostate cancer</a:t>
            </a:r>
            <a:r>
              <a:rPr lang="en-GB" sz="1300">
                <a:solidFill>
                  <a:srgbClr val="6AA84F"/>
                </a:solidFill>
                <a:latin typeface="Mada"/>
                <a:ea typeface="Mada"/>
                <a:cs typeface="Mada"/>
                <a:sym typeface="Mada"/>
              </a:rPr>
              <a:t> </a:t>
            </a:r>
            <a:r>
              <a:rPr lang="en-GB" sz="1200">
                <a:solidFill>
                  <a:srgbClr val="1C4588"/>
                </a:solidFill>
                <a:latin typeface="Mada"/>
                <a:ea typeface="Mada"/>
                <a:cs typeface="Mada"/>
                <a:sym typeface="Mada"/>
              </a:rPr>
              <a:t>(asymmetry) </a:t>
            </a:r>
            <a:r>
              <a:rPr lang="en-GB" sz="1300">
                <a:solidFill>
                  <a:srgbClr val="6AA84F"/>
                </a:solidFill>
                <a:latin typeface="Mada"/>
                <a:ea typeface="Mada"/>
                <a:cs typeface="Mada"/>
                <a:sym typeface="Mada"/>
              </a:rPr>
              <a:t>, </a:t>
            </a:r>
            <a:r>
              <a:rPr lang="en-GB" sz="1200">
                <a:solidFill>
                  <a:srgbClr val="6AA84F"/>
                </a:solidFill>
                <a:latin typeface="Mada"/>
                <a:ea typeface="Mada"/>
                <a:cs typeface="Mada"/>
                <a:sym typeface="Mada"/>
              </a:rPr>
              <a:t>BPH, calcification and TB (granuloma)</a:t>
            </a:r>
            <a:endParaRPr sz="1200">
              <a:solidFill>
                <a:srgbClr val="1C4588"/>
              </a:solidFill>
              <a:latin typeface="Mada"/>
              <a:ea typeface="Mada"/>
              <a:cs typeface="Mada"/>
              <a:sym typeface="Mada"/>
            </a:endParaRPr>
          </a:p>
          <a:p>
            <a:pPr indent="-180975" lvl="1" marL="6300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firm  and  fibrous = previously infected or has a large amount of stromal tissue</a:t>
            </a:r>
            <a:endParaRPr sz="1200">
              <a:solidFill>
                <a:srgbClr val="1C4588"/>
              </a:solidFill>
              <a:latin typeface="Mada"/>
              <a:ea typeface="Mada"/>
              <a:cs typeface="Mada"/>
              <a:sym typeface="Mada"/>
            </a:endParaRPr>
          </a:p>
          <a:p>
            <a:pPr indent="-180975" lvl="1" marL="6300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rubbery  consistency symmetrical and smooth prostatic enlargement, with a median groove between the two lateral lobes = BPH</a:t>
            </a:r>
            <a:endParaRPr sz="1200">
              <a:solidFill>
                <a:srgbClr val="1C4588"/>
              </a:solidFill>
              <a:latin typeface="Mada"/>
              <a:ea typeface="Mada"/>
              <a:cs typeface="Mada"/>
              <a:sym typeface="Mada"/>
            </a:endParaRPr>
          </a:p>
          <a:p>
            <a:pPr indent="-180975" lvl="1" marL="6300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If  digital  rectal  examination raises suspicion, needle biopsy is indicated</a:t>
            </a:r>
            <a:endParaRPr sz="1200">
              <a:solidFill>
                <a:srgbClr val="1C4588"/>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b="1" lang="en-GB" sz="1300">
                <a:solidFill>
                  <a:schemeClr val="dk1"/>
                </a:solidFill>
                <a:latin typeface="Mada"/>
                <a:ea typeface="Mada"/>
                <a:cs typeface="Mada"/>
                <a:sym typeface="Mada"/>
              </a:rPr>
              <a:t>Focused neurologic exam</a:t>
            </a:r>
            <a:r>
              <a:rPr b="1" lang="en-GB" sz="1300">
                <a:solidFill>
                  <a:schemeClr val="dk1"/>
                </a:solidFill>
                <a:latin typeface="Mada"/>
                <a:ea typeface="Mada"/>
                <a:cs typeface="Mada"/>
                <a:sym typeface="Mada"/>
              </a:rPr>
              <a:t>:</a:t>
            </a:r>
            <a:r>
              <a:rPr b="1" lang="en-GB">
                <a:solidFill>
                  <a:schemeClr val="dk1"/>
                </a:solidFill>
                <a:latin typeface="Mada"/>
                <a:ea typeface="Mada"/>
                <a:cs typeface="Mada"/>
                <a:sym typeface="Mada"/>
              </a:rPr>
              <a:t> </a:t>
            </a:r>
            <a:r>
              <a:rPr lang="en-GB" sz="1200">
                <a:solidFill>
                  <a:srgbClr val="1C4588"/>
                </a:solidFill>
                <a:latin typeface="Mada"/>
                <a:ea typeface="Mada"/>
                <a:cs typeface="Mada"/>
                <a:sym typeface="Mada"/>
              </a:rPr>
              <a:t>especially elderly </a:t>
            </a:r>
            <a:r>
              <a:rPr lang="en-GB" sz="1200">
                <a:solidFill>
                  <a:srgbClr val="6AA84F"/>
                </a:solidFill>
                <a:latin typeface="Mada"/>
                <a:ea typeface="Mada"/>
                <a:cs typeface="Mada"/>
                <a:sym typeface="Mada"/>
              </a:rPr>
              <a:t>aside checking BPH in DRE we check:-</a:t>
            </a:r>
            <a:endParaRPr sz="1200">
              <a:solidFill>
                <a:srgbClr val="6AA84F"/>
              </a:solidFill>
              <a:latin typeface="Mada"/>
              <a:ea typeface="Mada"/>
              <a:cs typeface="Mada"/>
              <a:sym typeface="Mada"/>
            </a:endParaRPr>
          </a:p>
          <a:p>
            <a:pPr indent="-180975" lvl="1" marL="63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Prostate Cancer</a:t>
            </a:r>
            <a:endParaRPr sz="1200">
              <a:solidFill>
                <a:schemeClr val="dk1"/>
              </a:solidFill>
              <a:latin typeface="Mada"/>
              <a:ea typeface="Mada"/>
              <a:cs typeface="Mada"/>
              <a:sym typeface="Mada"/>
            </a:endParaRPr>
          </a:p>
          <a:p>
            <a:pPr indent="-180975" lvl="1" marL="63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rectal Cancer </a:t>
            </a:r>
            <a:r>
              <a:rPr lang="en-GB" sz="1200">
                <a:solidFill>
                  <a:srgbClr val="6AA84F"/>
                </a:solidFill>
                <a:latin typeface="Mada"/>
                <a:ea typeface="Mada"/>
                <a:cs typeface="Mada"/>
                <a:sym typeface="Mada"/>
              </a:rPr>
              <a:t>and hematuria</a:t>
            </a:r>
            <a:endParaRPr sz="1200">
              <a:solidFill>
                <a:srgbClr val="6AA84F"/>
              </a:solidFill>
              <a:latin typeface="Mada"/>
              <a:ea typeface="Mada"/>
              <a:cs typeface="Mada"/>
              <a:sym typeface="Mada"/>
            </a:endParaRPr>
          </a:p>
          <a:p>
            <a:pPr indent="-180975" lvl="1" marL="63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anal tone: </a:t>
            </a:r>
            <a:r>
              <a:rPr lang="en-GB" sz="1200">
                <a:solidFill>
                  <a:srgbClr val="6AA84F"/>
                </a:solidFill>
                <a:latin typeface="Mada"/>
                <a:ea typeface="Mada"/>
                <a:cs typeface="Mada"/>
                <a:sym typeface="Mada"/>
              </a:rPr>
              <a:t>so we can assess the bladder inervation to diagnose neurogenic bladder</a:t>
            </a:r>
            <a:endParaRPr sz="1200">
              <a:solidFill>
                <a:schemeClr val="dk1"/>
              </a:solidFill>
              <a:latin typeface="Mada"/>
              <a:ea typeface="Mada"/>
              <a:cs typeface="Mada"/>
              <a:sym typeface="Mada"/>
            </a:endParaRPr>
          </a:p>
          <a:p>
            <a:pPr indent="-180975" lvl="1" marL="630000" rtl="0" algn="l">
              <a:spcBef>
                <a:spcPts val="0"/>
              </a:spcBef>
              <a:spcAft>
                <a:spcPts val="0"/>
              </a:spcAft>
              <a:buSzPts val="1200"/>
              <a:buFont typeface="Mada"/>
              <a:buChar char="○"/>
            </a:pPr>
            <a:r>
              <a:rPr lang="en-GB" sz="1200">
                <a:latin typeface="Mada"/>
                <a:ea typeface="Mada"/>
                <a:cs typeface="Mada"/>
                <a:sym typeface="Mada"/>
              </a:rPr>
              <a:t>neurologic problems</a:t>
            </a:r>
            <a:endParaRPr sz="1200">
              <a:solidFill>
                <a:srgbClr val="6AA84F"/>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b="1" lang="en-GB" sz="1300">
                <a:solidFill>
                  <a:schemeClr val="dk1"/>
                </a:solidFill>
                <a:latin typeface="Mada"/>
                <a:ea typeface="Mada"/>
                <a:cs typeface="Mada"/>
                <a:sym typeface="Mada"/>
              </a:rPr>
              <a:t>Abdomen:</a:t>
            </a:r>
            <a:r>
              <a:rPr b="1" lang="en-GB">
                <a:solidFill>
                  <a:schemeClr val="dk1"/>
                </a:solidFill>
                <a:latin typeface="Mada"/>
                <a:ea typeface="Mada"/>
                <a:cs typeface="Mada"/>
                <a:sym typeface="Mada"/>
              </a:rPr>
              <a:t> </a:t>
            </a:r>
            <a:r>
              <a:rPr lang="en-GB" sz="1200">
                <a:solidFill>
                  <a:schemeClr val="dk1"/>
                </a:solidFill>
                <a:latin typeface="Mada"/>
                <a:ea typeface="Mada"/>
                <a:cs typeface="Mada"/>
                <a:sym typeface="Mada"/>
              </a:rPr>
              <a:t>distended bladder </a:t>
            </a:r>
            <a:r>
              <a:rPr lang="en-GB" sz="1200">
                <a:solidFill>
                  <a:srgbClr val="6AA84F"/>
                </a:solidFill>
                <a:latin typeface="Mada"/>
                <a:ea typeface="Mada"/>
                <a:cs typeface="Mada"/>
                <a:sym typeface="Mada"/>
              </a:rPr>
              <a:t>without tender comparing to cystitis</a:t>
            </a:r>
            <a:endParaRPr sz="1200">
              <a:solidFill>
                <a:srgbClr val="6AA84F"/>
              </a:solidFill>
              <a:latin typeface="Mada"/>
              <a:ea typeface="Mada"/>
              <a:cs typeface="Mada"/>
              <a:sym typeface="Mada"/>
            </a:endParaRPr>
          </a:p>
        </p:txBody>
      </p:sp>
      <p:sp>
        <p:nvSpPr>
          <p:cNvPr id="809" name="Google Shape;809;p27"/>
          <p:cNvSpPr txBox="1"/>
          <p:nvPr/>
        </p:nvSpPr>
        <p:spPr>
          <a:xfrm>
            <a:off x="17322" y="9321241"/>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Investigation</a:t>
            </a:r>
            <a:r>
              <a:rPr b="1" lang="en-GB">
                <a:solidFill>
                  <a:srgbClr val="006D77"/>
                </a:solidFill>
                <a:latin typeface="Mada"/>
                <a:ea typeface="Mada"/>
                <a:cs typeface="Mada"/>
                <a:sym typeface="Mada"/>
              </a:rPr>
              <a:t> </a:t>
            </a:r>
            <a:endParaRPr>
              <a:solidFill>
                <a:srgbClr val="006D77"/>
              </a:solidFill>
              <a:latin typeface="Mada"/>
              <a:ea typeface="Mada"/>
              <a:cs typeface="Mada"/>
              <a:sym typeface="Mada"/>
            </a:endParaRPr>
          </a:p>
        </p:txBody>
      </p:sp>
      <p:grpSp>
        <p:nvGrpSpPr>
          <p:cNvPr id="810" name="Google Shape;810;p27"/>
          <p:cNvGrpSpPr/>
          <p:nvPr/>
        </p:nvGrpSpPr>
        <p:grpSpPr>
          <a:xfrm>
            <a:off x="372492" y="8678090"/>
            <a:ext cx="893400" cy="459195"/>
            <a:chOff x="3969900" y="337650"/>
            <a:chExt cx="608500" cy="312675"/>
          </a:xfrm>
        </p:grpSpPr>
        <p:sp>
          <p:nvSpPr>
            <p:cNvPr id="811" name="Google Shape;811;p27"/>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27"/>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27"/>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27"/>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27"/>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6" name="Google Shape;816;p27"/>
          <p:cNvSpPr txBox="1"/>
          <p:nvPr/>
        </p:nvSpPr>
        <p:spPr>
          <a:xfrm>
            <a:off x="1423725" y="8084650"/>
            <a:ext cx="5933100" cy="2566200"/>
          </a:xfrm>
          <a:prstGeom prst="rect">
            <a:avLst/>
          </a:prstGeom>
          <a:noFill/>
          <a:ln>
            <a:noFill/>
          </a:ln>
        </p:spPr>
        <p:txBody>
          <a:bodyPr anchorCtr="0" anchor="t" bIns="91425" lIns="91425" spcFirstLastPara="1" rIns="91425" wrap="square" tIns="91425">
            <a:noAutofit/>
          </a:bodyPr>
          <a:lstStyle/>
          <a:p>
            <a:pPr indent="-177800" lvl="0" marL="269999" rtl="0" algn="l">
              <a:lnSpc>
                <a:spcPct val="125000"/>
              </a:lnSpc>
              <a:spcBef>
                <a:spcPts val="0"/>
              </a:spcBef>
              <a:spcAft>
                <a:spcPts val="0"/>
              </a:spcAft>
              <a:buSzPts val="1300"/>
              <a:buFont typeface="Mada"/>
              <a:buChar char="●"/>
            </a:pPr>
            <a:r>
              <a:rPr b="1" lang="en-GB" sz="1300">
                <a:latin typeface="Mada"/>
                <a:ea typeface="Mada"/>
                <a:cs typeface="Mada"/>
                <a:sym typeface="Mada"/>
              </a:rPr>
              <a:t>Urinalysis, culture</a:t>
            </a:r>
            <a:endParaRPr b="1" sz="1300">
              <a:latin typeface="Mada"/>
              <a:ea typeface="Mada"/>
              <a:cs typeface="Mada"/>
              <a:sym typeface="Mada"/>
            </a:endParaRPr>
          </a:p>
          <a:p>
            <a:pPr indent="-177800" lvl="0" marL="450000" rtl="0" algn="l">
              <a:spcBef>
                <a:spcPts val="0"/>
              </a:spcBef>
              <a:spcAft>
                <a:spcPts val="0"/>
              </a:spcAft>
              <a:buClr>
                <a:srgbClr val="000000"/>
              </a:buClr>
              <a:buSzPts val="1300"/>
              <a:buFont typeface="Mada"/>
              <a:buChar char="○"/>
            </a:pPr>
            <a:r>
              <a:rPr lang="en-GB" sz="1200">
                <a:latin typeface="Mada"/>
                <a:ea typeface="Mada"/>
                <a:cs typeface="Mada"/>
                <a:sym typeface="Mada"/>
              </a:rPr>
              <a:t>UTI </a:t>
            </a:r>
            <a:endParaRPr sz="1200">
              <a:latin typeface="Mada"/>
              <a:ea typeface="Mada"/>
              <a:cs typeface="Mada"/>
              <a:sym typeface="Mada"/>
            </a:endParaRPr>
          </a:p>
          <a:p>
            <a:pPr indent="-177800" lvl="0" marL="450000" rtl="0" algn="l">
              <a:spcBef>
                <a:spcPts val="0"/>
              </a:spcBef>
              <a:spcAft>
                <a:spcPts val="0"/>
              </a:spcAft>
              <a:buClr>
                <a:srgbClr val="000000"/>
              </a:buClr>
              <a:buSzPts val="1300"/>
              <a:buFont typeface="Mada"/>
              <a:buChar char="○"/>
            </a:pPr>
            <a:r>
              <a:rPr lang="en-GB" sz="1200">
                <a:latin typeface="Mada"/>
                <a:ea typeface="Mada"/>
                <a:cs typeface="Mada"/>
                <a:sym typeface="Mada"/>
              </a:rPr>
              <a:t>Hematuria</a:t>
            </a:r>
            <a:endParaRPr sz="800">
              <a:latin typeface="Mada"/>
              <a:ea typeface="Mada"/>
              <a:cs typeface="Mada"/>
              <a:sym typeface="Mada"/>
            </a:endParaRPr>
          </a:p>
          <a:p>
            <a:pPr indent="-171450" lvl="0" marL="269999"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Serum Creatinine:</a:t>
            </a:r>
            <a:r>
              <a:rPr lang="en-GB" sz="1200">
                <a:solidFill>
                  <a:schemeClr val="dk1"/>
                </a:solidFill>
                <a:latin typeface="Mada"/>
                <a:ea typeface="Mada"/>
                <a:cs typeface="Mada"/>
                <a:sym typeface="Mada"/>
              </a:rPr>
              <a:t> </a:t>
            </a:r>
            <a:r>
              <a:rPr lang="en-GB" sz="1200">
                <a:solidFill>
                  <a:srgbClr val="6AA84F"/>
                </a:solidFill>
                <a:latin typeface="Mada"/>
                <a:ea typeface="Mada"/>
                <a:cs typeface="Mada"/>
                <a:sym typeface="Mada"/>
              </a:rPr>
              <a:t>because the urine put pressure back to kidney and may cause hydronephrosis &gt; renal failure. so we must check renal function.</a:t>
            </a:r>
            <a:endParaRPr sz="800">
              <a:solidFill>
                <a:srgbClr val="6AA84F"/>
              </a:solidFill>
              <a:latin typeface="Mada"/>
              <a:ea typeface="Mada"/>
              <a:cs typeface="Mada"/>
              <a:sym typeface="Mada"/>
            </a:endParaRPr>
          </a:p>
          <a:p>
            <a:pPr indent="-171450" lvl="0" marL="269999"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 </a:t>
            </a:r>
            <a:r>
              <a:rPr b="1" lang="en-GB" sz="1200">
                <a:solidFill>
                  <a:schemeClr val="dk1"/>
                </a:solidFill>
                <a:latin typeface="Mada"/>
                <a:ea typeface="Mada"/>
                <a:cs typeface="Mada"/>
                <a:sym typeface="Mada"/>
              </a:rPr>
              <a:t>Serum Prostate:</a:t>
            </a:r>
            <a:r>
              <a:rPr lang="en-GB" sz="1200">
                <a:solidFill>
                  <a:schemeClr val="dk1"/>
                </a:solidFill>
                <a:latin typeface="Mada"/>
                <a:ea typeface="Mada"/>
                <a:cs typeface="Mada"/>
                <a:sym typeface="Mada"/>
              </a:rPr>
              <a:t> </a:t>
            </a:r>
            <a:r>
              <a:rPr lang="en-GB" sz="1200">
                <a:solidFill>
                  <a:srgbClr val="6AA84F"/>
                </a:solidFill>
                <a:latin typeface="Mada"/>
                <a:ea typeface="Mada"/>
                <a:cs typeface="Mada"/>
                <a:sym typeface="Mada"/>
              </a:rPr>
              <a:t>Normal level of PSA: less than 4.0 ng/mL. Elevated by anything that damages the prostate: prostate cancer, prostatitis, surgical procedures or trauma</a:t>
            </a:r>
            <a:endParaRPr sz="800">
              <a:solidFill>
                <a:srgbClr val="6AA84F"/>
              </a:solidFill>
              <a:latin typeface="Mada"/>
              <a:ea typeface="Mada"/>
              <a:cs typeface="Mada"/>
              <a:sym typeface="Mada"/>
            </a:endParaRPr>
          </a:p>
          <a:p>
            <a:pPr indent="-171450" lvl="0" marL="269999" rtl="0" algn="l">
              <a:spcBef>
                <a:spcPts val="0"/>
              </a:spcBef>
              <a:spcAft>
                <a:spcPts val="0"/>
              </a:spcAft>
              <a:buClr>
                <a:schemeClr val="dk1"/>
              </a:buClr>
              <a:buSzPts val="1200"/>
              <a:buFont typeface="Mada"/>
              <a:buChar char="●"/>
            </a:pPr>
            <a:r>
              <a:rPr b="1" lang="en-GB" sz="1200">
                <a:solidFill>
                  <a:srgbClr val="1C4588"/>
                </a:solidFill>
                <a:latin typeface="Mada"/>
                <a:ea typeface="Mada"/>
                <a:cs typeface="Mada"/>
                <a:sym typeface="Mada"/>
              </a:rPr>
              <a:t>Blood urea nitrogen</a:t>
            </a:r>
            <a:endParaRPr b="1" sz="1200">
              <a:solidFill>
                <a:schemeClr val="dk1"/>
              </a:solidFill>
              <a:latin typeface="Mada"/>
              <a:ea typeface="Mada"/>
              <a:cs typeface="Mada"/>
              <a:sym typeface="Mada"/>
            </a:endParaRPr>
          </a:p>
          <a:p>
            <a:pPr indent="-171450" lvl="0" marL="269999"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Flow rate</a:t>
            </a:r>
            <a:r>
              <a:rPr lang="en-GB" sz="1200">
                <a:solidFill>
                  <a:schemeClr val="dk1"/>
                </a:solidFill>
                <a:latin typeface="Mada"/>
                <a:ea typeface="Mada"/>
                <a:cs typeface="Mada"/>
                <a:sym typeface="Mada"/>
              </a:rPr>
              <a:t> </a:t>
            </a:r>
            <a:r>
              <a:rPr lang="en-GB" sz="1200">
                <a:solidFill>
                  <a:srgbClr val="999999"/>
                </a:solidFill>
                <a:latin typeface="Mada"/>
                <a:ea typeface="Mada"/>
                <a:cs typeface="Mada"/>
                <a:sym typeface="Mada"/>
              </a:rPr>
              <a:t>explained in next page</a:t>
            </a:r>
            <a:endParaRPr sz="800">
              <a:solidFill>
                <a:srgbClr val="999999"/>
              </a:solidFill>
              <a:latin typeface="Mada"/>
              <a:ea typeface="Mada"/>
              <a:cs typeface="Mada"/>
              <a:sym typeface="Mada"/>
            </a:endParaRPr>
          </a:p>
          <a:p>
            <a:pPr indent="-171450" lvl="0" marL="269999"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Ultrasound</a:t>
            </a:r>
            <a:r>
              <a:rPr lang="en-GB" sz="1200">
                <a:solidFill>
                  <a:schemeClr val="dk1"/>
                </a:solidFill>
                <a:latin typeface="Mada"/>
                <a:ea typeface="Mada"/>
                <a:cs typeface="Mada"/>
                <a:sym typeface="Mada"/>
              </a:rPr>
              <a:t> (Kidney, Bladder And Prostate) </a:t>
            </a:r>
            <a:r>
              <a:rPr lang="en-GB" sz="1200">
                <a:solidFill>
                  <a:srgbClr val="6AA84F"/>
                </a:solidFill>
                <a:latin typeface="Mada"/>
                <a:ea typeface="Mada"/>
                <a:cs typeface="Mada"/>
                <a:sym typeface="Mada"/>
              </a:rPr>
              <a:t>to check complication</a:t>
            </a:r>
            <a:endParaRPr b="1" sz="1200">
              <a:solidFill>
                <a:schemeClr val="dk1"/>
              </a:solidFill>
              <a:latin typeface="Mada"/>
              <a:ea typeface="Mada"/>
              <a:cs typeface="Mada"/>
              <a:sym typeface="Mada"/>
            </a:endParaRPr>
          </a:p>
          <a:p>
            <a:pPr indent="-171450" lvl="0" marL="269999" rtl="0" algn="l">
              <a:spcBef>
                <a:spcPts val="0"/>
              </a:spcBef>
              <a:spcAft>
                <a:spcPts val="0"/>
              </a:spcAft>
              <a:buClr>
                <a:schemeClr val="dk1"/>
              </a:buClr>
              <a:buSzPts val="1200"/>
              <a:buFont typeface="Mada"/>
              <a:buChar char="●"/>
            </a:pPr>
            <a:r>
              <a:rPr lang="en-GB" sz="1200">
                <a:solidFill>
                  <a:srgbClr val="1C4588"/>
                </a:solidFill>
                <a:latin typeface="Mada"/>
                <a:ea typeface="Mada"/>
                <a:cs typeface="Mada"/>
                <a:sym typeface="Mada"/>
              </a:rPr>
              <a:t>elevated PostVoid Residual (PVR)</a:t>
            </a:r>
            <a:endParaRPr sz="1200">
              <a:solidFill>
                <a:srgbClr val="6AA84F"/>
              </a:solidFill>
              <a:latin typeface="Mada"/>
              <a:ea typeface="Mada"/>
              <a:cs typeface="Mada"/>
              <a:sym typeface="Mada"/>
            </a:endParaRPr>
          </a:p>
        </p:txBody>
      </p:sp>
      <p:cxnSp>
        <p:nvCxnSpPr>
          <p:cNvPr id="817" name="Google Shape;817;p27"/>
          <p:cNvCxnSpPr/>
          <p:nvPr/>
        </p:nvCxnSpPr>
        <p:spPr>
          <a:xfrm>
            <a:off x="1481440" y="8762474"/>
            <a:ext cx="0" cy="762000"/>
          </a:xfrm>
          <a:prstGeom prst="straightConnector1">
            <a:avLst/>
          </a:prstGeom>
          <a:noFill/>
          <a:ln cap="flat" cmpd="sng" w="9525">
            <a:solidFill>
              <a:srgbClr val="B7B7B7"/>
            </a:solidFill>
            <a:prstDash val="solid"/>
            <a:round/>
            <a:headEnd len="med" w="med" type="none"/>
            <a:tailEnd len="med" w="med" type="none"/>
          </a:ln>
        </p:spPr>
      </p:cxnSp>
      <p:pic>
        <p:nvPicPr>
          <p:cNvPr id="818" name="Google Shape;818;p27"/>
          <p:cNvPicPr preferRelativeResize="0"/>
          <p:nvPr/>
        </p:nvPicPr>
        <p:blipFill rotWithShape="1">
          <a:blip r:embed="rId5">
            <a:alphaModFix/>
          </a:blip>
          <a:srcRect b="0" l="0" r="0" t="0"/>
          <a:stretch/>
        </p:blipFill>
        <p:spPr>
          <a:xfrm>
            <a:off x="598951" y="8884849"/>
            <a:ext cx="421426" cy="421426"/>
          </a:xfrm>
          <a:prstGeom prst="rect">
            <a:avLst/>
          </a:prstGeom>
          <a:noFill/>
          <a:ln>
            <a:noFill/>
          </a:ln>
        </p:spPr>
      </p:pic>
      <p:sp>
        <p:nvSpPr>
          <p:cNvPr id="819" name="Google Shape;819;p27"/>
          <p:cNvSpPr txBox="1"/>
          <p:nvPr/>
        </p:nvSpPr>
        <p:spPr>
          <a:xfrm>
            <a:off x="1061300" y="10699200"/>
            <a:ext cx="6196200" cy="762000"/>
          </a:xfrm>
          <a:prstGeom prst="rect">
            <a:avLst/>
          </a:prstGeom>
          <a:noFill/>
          <a:ln>
            <a:noFill/>
          </a:ln>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Discuss benign prostatic hyperplasia (BPH).</a:t>
            </a:r>
            <a:endParaRPr sz="20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28"/>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28"/>
          <p:cNvSpPr txBox="1"/>
          <p:nvPr/>
        </p:nvSpPr>
        <p:spPr>
          <a:xfrm>
            <a:off x="288001" y="1058964"/>
            <a:ext cx="1987200" cy="1449300"/>
          </a:xfrm>
          <a:prstGeom prst="rect">
            <a:avLst/>
          </a:prstGeom>
          <a:noFill/>
          <a:ln cap="flat" cmpd="sng" w="19050">
            <a:solidFill>
              <a:srgbClr val="ABE5D9"/>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826" name="Google Shape;826;p28"/>
          <p:cNvCxnSpPr/>
          <p:nvPr/>
        </p:nvCxnSpPr>
        <p:spPr>
          <a:xfrm flipH="1">
            <a:off x="1279808" y="2508276"/>
            <a:ext cx="3600" cy="321900"/>
          </a:xfrm>
          <a:prstGeom prst="straightConnector1">
            <a:avLst/>
          </a:prstGeom>
          <a:noFill/>
          <a:ln cap="flat" cmpd="sng" w="19050">
            <a:solidFill>
              <a:srgbClr val="ABE5D9"/>
            </a:solidFill>
            <a:prstDash val="dash"/>
            <a:round/>
            <a:headEnd len="med" w="med" type="none"/>
            <a:tailEnd len="med" w="med" type="oval"/>
          </a:ln>
        </p:spPr>
      </p:cxnSp>
      <p:sp>
        <p:nvSpPr>
          <p:cNvPr id="827" name="Google Shape;827;p28"/>
          <p:cNvSpPr txBox="1"/>
          <p:nvPr/>
        </p:nvSpPr>
        <p:spPr>
          <a:xfrm>
            <a:off x="695247" y="2773597"/>
            <a:ext cx="1172700" cy="39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6D77"/>
                </a:solidFill>
                <a:latin typeface="Lora"/>
                <a:ea typeface="Lora"/>
                <a:cs typeface="Lora"/>
                <a:sym typeface="Lora"/>
              </a:rPr>
              <a:t>Ultrasound</a:t>
            </a:r>
            <a:endParaRPr b="1">
              <a:solidFill>
                <a:srgbClr val="006D77"/>
              </a:solidFill>
              <a:latin typeface="Lora"/>
              <a:ea typeface="Lora"/>
              <a:cs typeface="Lora"/>
              <a:sym typeface="Lora"/>
            </a:endParaRPr>
          </a:p>
        </p:txBody>
      </p:sp>
      <p:pic>
        <p:nvPicPr>
          <p:cNvPr id="828" name="Google Shape;828;p28"/>
          <p:cNvPicPr preferRelativeResize="0"/>
          <p:nvPr/>
        </p:nvPicPr>
        <p:blipFill>
          <a:blip r:embed="rId3">
            <a:alphaModFix/>
          </a:blip>
          <a:stretch>
            <a:fillRect/>
          </a:stretch>
        </p:blipFill>
        <p:spPr>
          <a:xfrm>
            <a:off x="338674" y="1109663"/>
            <a:ext cx="1890399" cy="1348526"/>
          </a:xfrm>
          <a:prstGeom prst="rect">
            <a:avLst/>
          </a:prstGeom>
          <a:noFill/>
          <a:ln>
            <a:noFill/>
          </a:ln>
        </p:spPr>
      </p:pic>
      <p:sp>
        <p:nvSpPr>
          <p:cNvPr id="829" name="Google Shape;829;p28"/>
          <p:cNvSpPr txBox="1"/>
          <p:nvPr/>
        </p:nvSpPr>
        <p:spPr>
          <a:xfrm>
            <a:off x="-83000" y="3177375"/>
            <a:ext cx="2594100" cy="1044000"/>
          </a:xfrm>
          <a:prstGeom prst="rect">
            <a:avLst/>
          </a:prstGeom>
          <a:noFill/>
          <a:ln>
            <a:noFill/>
          </a:ln>
        </p:spPr>
        <p:txBody>
          <a:bodyPr anchorCtr="0" anchor="t" bIns="91425" lIns="91425" spcFirstLastPara="1" rIns="91425" wrap="square" tIns="91425">
            <a:noAutofit/>
          </a:bodyPr>
          <a:lstStyle/>
          <a:p>
            <a:pPr indent="-160699" lvl="0" marL="457200" rtl="0" algn="l">
              <a:lnSpc>
                <a:spcPct val="125000"/>
              </a:lnSpc>
              <a:spcBef>
                <a:spcPts val="0"/>
              </a:spcBef>
              <a:spcAft>
                <a:spcPts val="0"/>
              </a:spcAft>
              <a:buClr>
                <a:schemeClr val="dk1"/>
              </a:buClr>
              <a:buSzPts val="1000"/>
              <a:buFont typeface="Mada"/>
              <a:buChar char="●"/>
            </a:pPr>
            <a:r>
              <a:rPr lang="en-GB" sz="1000">
                <a:solidFill>
                  <a:srgbClr val="6AA84F"/>
                </a:solidFill>
                <a:latin typeface="Mada"/>
                <a:ea typeface="Mada"/>
                <a:cs typeface="Mada"/>
                <a:sym typeface="Mada"/>
              </a:rPr>
              <a:t>We have to do in two dimensions.</a:t>
            </a:r>
            <a:endParaRPr sz="1000">
              <a:solidFill>
                <a:srgbClr val="6AA84F"/>
              </a:solidFill>
              <a:latin typeface="Mada"/>
              <a:ea typeface="Mada"/>
              <a:cs typeface="Mada"/>
              <a:sym typeface="Mada"/>
            </a:endParaRPr>
          </a:p>
          <a:p>
            <a:pPr indent="-160699" lvl="0" marL="457200" rtl="0" algn="l">
              <a:lnSpc>
                <a:spcPct val="125000"/>
              </a:lnSpc>
              <a:spcBef>
                <a:spcPts val="0"/>
              </a:spcBef>
              <a:spcAft>
                <a:spcPts val="0"/>
              </a:spcAft>
              <a:buClr>
                <a:schemeClr val="dk1"/>
              </a:buClr>
              <a:buSzPts val="1000"/>
              <a:buFont typeface="Mada"/>
              <a:buChar char="●"/>
            </a:pPr>
            <a:r>
              <a:rPr lang="en-GB" sz="1000">
                <a:solidFill>
                  <a:srgbClr val="6AA84F"/>
                </a:solidFill>
                <a:latin typeface="Mada"/>
                <a:ea typeface="Mada"/>
                <a:cs typeface="Mada"/>
                <a:sym typeface="Mada"/>
              </a:rPr>
              <a:t>The bladder is full and the prostate volume  is 58 ml almost 3 times the normal size</a:t>
            </a:r>
            <a:endParaRPr sz="1000">
              <a:solidFill>
                <a:srgbClr val="1C4588"/>
              </a:solidFill>
              <a:latin typeface="Mada"/>
              <a:ea typeface="Mada"/>
              <a:cs typeface="Mada"/>
              <a:sym typeface="Mada"/>
            </a:endParaRPr>
          </a:p>
        </p:txBody>
      </p:sp>
      <p:sp>
        <p:nvSpPr>
          <p:cNvPr id="830" name="Google Shape;830;p28"/>
          <p:cNvSpPr txBox="1"/>
          <p:nvPr/>
        </p:nvSpPr>
        <p:spPr>
          <a:xfrm>
            <a:off x="2855021" y="1058977"/>
            <a:ext cx="1987200" cy="1449300"/>
          </a:xfrm>
          <a:prstGeom prst="rect">
            <a:avLst/>
          </a:prstGeom>
          <a:noFill/>
          <a:ln cap="flat" cmpd="sng" w="19050">
            <a:solidFill>
              <a:srgbClr val="ABE5D9"/>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831" name="Google Shape;831;p28"/>
          <p:cNvCxnSpPr/>
          <p:nvPr/>
        </p:nvCxnSpPr>
        <p:spPr>
          <a:xfrm flipH="1">
            <a:off x="3846829" y="2508288"/>
            <a:ext cx="3600" cy="321900"/>
          </a:xfrm>
          <a:prstGeom prst="straightConnector1">
            <a:avLst/>
          </a:prstGeom>
          <a:noFill/>
          <a:ln cap="flat" cmpd="sng" w="19050">
            <a:solidFill>
              <a:srgbClr val="ABE5D9"/>
            </a:solidFill>
            <a:prstDash val="dash"/>
            <a:round/>
            <a:headEnd len="med" w="med" type="none"/>
            <a:tailEnd len="med" w="med" type="oval"/>
          </a:ln>
        </p:spPr>
      </p:cxnSp>
      <p:sp>
        <p:nvSpPr>
          <p:cNvPr id="832" name="Google Shape;832;p28"/>
          <p:cNvSpPr txBox="1"/>
          <p:nvPr/>
        </p:nvSpPr>
        <p:spPr>
          <a:xfrm>
            <a:off x="3262267" y="2773610"/>
            <a:ext cx="1172700" cy="39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Lora"/>
                <a:ea typeface="Lora"/>
                <a:cs typeface="Lora"/>
                <a:sym typeface="Lora"/>
              </a:rPr>
              <a:t>PVR</a:t>
            </a:r>
            <a:endParaRPr b="1">
              <a:solidFill>
                <a:srgbClr val="006D77"/>
              </a:solidFill>
              <a:latin typeface="Lora"/>
              <a:ea typeface="Lora"/>
              <a:cs typeface="Lora"/>
              <a:sym typeface="Lora"/>
            </a:endParaRPr>
          </a:p>
        </p:txBody>
      </p:sp>
      <p:sp>
        <p:nvSpPr>
          <p:cNvPr id="833" name="Google Shape;833;p28"/>
          <p:cNvSpPr txBox="1"/>
          <p:nvPr/>
        </p:nvSpPr>
        <p:spPr>
          <a:xfrm>
            <a:off x="2511100" y="3168700"/>
            <a:ext cx="2594100" cy="1044000"/>
          </a:xfrm>
          <a:prstGeom prst="rect">
            <a:avLst/>
          </a:prstGeom>
          <a:noFill/>
          <a:ln>
            <a:noFill/>
          </a:ln>
        </p:spPr>
        <p:txBody>
          <a:bodyPr anchorCtr="0" anchor="t" bIns="91425" lIns="91425" spcFirstLastPara="1" rIns="91425" wrap="square" tIns="91425">
            <a:noAutofit/>
          </a:bodyPr>
          <a:lstStyle/>
          <a:p>
            <a:pPr indent="0" lvl="0" marL="0" rtl="0" algn="ctr">
              <a:lnSpc>
                <a:spcPct val="125000"/>
              </a:lnSpc>
              <a:spcBef>
                <a:spcPts val="0"/>
              </a:spcBef>
              <a:spcAft>
                <a:spcPts val="0"/>
              </a:spcAft>
              <a:buNone/>
            </a:pPr>
            <a:r>
              <a:rPr lang="en-GB" sz="1000">
                <a:solidFill>
                  <a:srgbClr val="6AA84F"/>
                </a:solidFill>
                <a:latin typeface="Mada"/>
                <a:ea typeface="Mada"/>
                <a:cs typeface="Mada"/>
                <a:sym typeface="Mada"/>
              </a:rPr>
              <a:t>Perform PVR (post void residual volume):  PVR is the amount of urine retained in the bladder shortly after a voluntary void and functions as a diagnostic tool. This can be accomplished through ultrasound.</a:t>
            </a:r>
            <a:endParaRPr sz="1000">
              <a:solidFill>
                <a:srgbClr val="1C4588"/>
              </a:solidFill>
              <a:latin typeface="Mada"/>
              <a:ea typeface="Mada"/>
              <a:cs typeface="Mada"/>
              <a:sym typeface="Mada"/>
            </a:endParaRPr>
          </a:p>
        </p:txBody>
      </p:sp>
      <p:pic>
        <p:nvPicPr>
          <p:cNvPr id="834" name="Google Shape;834;p28"/>
          <p:cNvPicPr preferRelativeResize="0"/>
          <p:nvPr/>
        </p:nvPicPr>
        <p:blipFill>
          <a:blip r:embed="rId4">
            <a:alphaModFix/>
          </a:blip>
          <a:stretch>
            <a:fillRect/>
          </a:stretch>
        </p:blipFill>
        <p:spPr>
          <a:xfrm>
            <a:off x="2905694" y="1305686"/>
            <a:ext cx="1890402" cy="956501"/>
          </a:xfrm>
          <a:prstGeom prst="rect">
            <a:avLst/>
          </a:prstGeom>
          <a:noFill/>
          <a:ln>
            <a:noFill/>
          </a:ln>
        </p:spPr>
      </p:pic>
      <p:sp>
        <p:nvSpPr>
          <p:cNvPr id="835" name="Google Shape;835;p28"/>
          <p:cNvSpPr txBox="1"/>
          <p:nvPr/>
        </p:nvSpPr>
        <p:spPr>
          <a:xfrm>
            <a:off x="5338201" y="1058977"/>
            <a:ext cx="1987200" cy="1449300"/>
          </a:xfrm>
          <a:prstGeom prst="rect">
            <a:avLst/>
          </a:prstGeom>
          <a:noFill/>
          <a:ln cap="flat" cmpd="sng" w="19050">
            <a:solidFill>
              <a:srgbClr val="ABE5D9"/>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836" name="Google Shape;836;p28"/>
          <p:cNvCxnSpPr/>
          <p:nvPr/>
        </p:nvCxnSpPr>
        <p:spPr>
          <a:xfrm flipH="1">
            <a:off x="6330008" y="2508288"/>
            <a:ext cx="3600" cy="321900"/>
          </a:xfrm>
          <a:prstGeom prst="straightConnector1">
            <a:avLst/>
          </a:prstGeom>
          <a:noFill/>
          <a:ln cap="flat" cmpd="sng" w="19050">
            <a:solidFill>
              <a:srgbClr val="ABE5D9"/>
            </a:solidFill>
            <a:prstDash val="dash"/>
            <a:round/>
            <a:headEnd len="med" w="med" type="none"/>
            <a:tailEnd len="med" w="med" type="oval"/>
          </a:ln>
        </p:spPr>
      </p:cxnSp>
      <p:sp>
        <p:nvSpPr>
          <p:cNvPr id="837" name="Google Shape;837;p28"/>
          <p:cNvSpPr txBox="1"/>
          <p:nvPr/>
        </p:nvSpPr>
        <p:spPr>
          <a:xfrm>
            <a:off x="5635316" y="2744728"/>
            <a:ext cx="1496100" cy="39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6D77"/>
                </a:solidFill>
                <a:latin typeface="Lora"/>
                <a:ea typeface="Lora"/>
                <a:cs typeface="Lora"/>
                <a:sym typeface="Lora"/>
              </a:rPr>
              <a:t>Uroflowmetry</a:t>
            </a:r>
            <a:r>
              <a:rPr b="1" baseline="30000" lang="en-GB">
                <a:solidFill>
                  <a:srgbClr val="006D77"/>
                </a:solidFill>
                <a:latin typeface="Lora"/>
                <a:ea typeface="Lora"/>
                <a:cs typeface="Lora"/>
                <a:sym typeface="Lora"/>
              </a:rPr>
              <a:t>1</a:t>
            </a:r>
            <a:endParaRPr b="1" baseline="30000">
              <a:solidFill>
                <a:srgbClr val="006D77"/>
              </a:solidFill>
              <a:latin typeface="Lora"/>
              <a:ea typeface="Lora"/>
              <a:cs typeface="Lora"/>
              <a:sym typeface="Lora"/>
            </a:endParaRPr>
          </a:p>
        </p:txBody>
      </p:sp>
      <p:sp>
        <p:nvSpPr>
          <p:cNvPr id="838" name="Google Shape;838;p28"/>
          <p:cNvSpPr txBox="1"/>
          <p:nvPr/>
        </p:nvSpPr>
        <p:spPr>
          <a:xfrm>
            <a:off x="4796100" y="3168700"/>
            <a:ext cx="2679600" cy="1044000"/>
          </a:xfrm>
          <a:prstGeom prst="rect">
            <a:avLst/>
          </a:prstGeom>
          <a:noFill/>
          <a:ln>
            <a:noFill/>
          </a:ln>
        </p:spPr>
        <p:txBody>
          <a:bodyPr anchorCtr="0" anchor="t" bIns="91425" lIns="91425" spcFirstLastPara="1" rIns="91425" wrap="square" tIns="91425">
            <a:noAutofit/>
          </a:bodyPr>
          <a:lstStyle/>
          <a:p>
            <a:pPr indent="-147999" lvl="0" marL="457200" rtl="0" algn="l">
              <a:lnSpc>
                <a:spcPct val="125000"/>
              </a:lnSpc>
              <a:spcBef>
                <a:spcPts val="0"/>
              </a:spcBef>
              <a:spcAft>
                <a:spcPts val="0"/>
              </a:spcAft>
              <a:buClr>
                <a:schemeClr val="dk1"/>
              </a:buClr>
              <a:buSzPts val="800"/>
              <a:buFont typeface="Mada"/>
              <a:buChar char="●"/>
            </a:pPr>
            <a:r>
              <a:rPr lang="en-GB" sz="800">
                <a:solidFill>
                  <a:srgbClr val="6AA84F"/>
                </a:solidFill>
                <a:latin typeface="Mada"/>
                <a:ea typeface="Mada"/>
                <a:cs typeface="Mada"/>
                <a:sym typeface="Mada"/>
              </a:rPr>
              <a:t>Picture A: Normally it's bell-shaped</a:t>
            </a:r>
            <a:endParaRPr sz="800">
              <a:solidFill>
                <a:srgbClr val="6AA84F"/>
              </a:solidFill>
              <a:latin typeface="Mada"/>
              <a:ea typeface="Mada"/>
              <a:cs typeface="Mada"/>
              <a:sym typeface="Mada"/>
            </a:endParaRPr>
          </a:p>
          <a:p>
            <a:pPr indent="-147999" lvl="0" marL="457200" rtl="0" algn="l">
              <a:lnSpc>
                <a:spcPct val="125000"/>
              </a:lnSpc>
              <a:spcBef>
                <a:spcPts val="0"/>
              </a:spcBef>
              <a:spcAft>
                <a:spcPts val="0"/>
              </a:spcAft>
              <a:buClr>
                <a:schemeClr val="dk1"/>
              </a:buClr>
              <a:buSzPts val="800"/>
              <a:buFont typeface="Mada"/>
              <a:buChar char="●"/>
            </a:pPr>
            <a:r>
              <a:rPr lang="en-GB" sz="800">
                <a:solidFill>
                  <a:srgbClr val="6AA84F"/>
                </a:solidFill>
                <a:latin typeface="Mada"/>
                <a:ea typeface="Mada"/>
                <a:cs typeface="Mada"/>
                <a:sym typeface="Mada"/>
              </a:rPr>
              <a:t>Picture B: Fluctuating "but more than 20/sec" = not obstructive</a:t>
            </a:r>
            <a:endParaRPr sz="800">
              <a:solidFill>
                <a:srgbClr val="6AA84F"/>
              </a:solidFill>
              <a:latin typeface="Mada"/>
              <a:ea typeface="Mada"/>
              <a:cs typeface="Mada"/>
              <a:sym typeface="Mada"/>
            </a:endParaRPr>
          </a:p>
          <a:p>
            <a:pPr indent="-147999" lvl="0" marL="457200" rtl="0" algn="l">
              <a:lnSpc>
                <a:spcPct val="125000"/>
              </a:lnSpc>
              <a:spcBef>
                <a:spcPts val="0"/>
              </a:spcBef>
              <a:spcAft>
                <a:spcPts val="0"/>
              </a:spcAft>
              <a:buClr>
                <a:schemeClr val="dk1"/>
              </a:buClr>
              <a:buSzPts val="800"/>
              <a:buFont typeface="Mada"/>
              <a:buChar char="●"/>
            </a:pPr>
            <a:r>
              <a:rPr lang="en-GB" sz="800">
                <a:solidFill>
                  <a:srgbClr val="6AA84F"/>
                </a:solidFill>
                <a:latin typeface="Mada"/>
                <a:ea typeface="Mada"/>
                <a:cs typeface="Mada"/>
                <a:sym typeface="Mada"/>
              </a:rPr>
              <a:t>Picture C: Fluctuating "less than 20/sec" = obstructed bladder</a:t>
            </a:r>
            <a:endParaRPr sz="800">
              <a:solidFill>
                <a:srgbClr val="6AA84F"/>
              </a:solidFill>
              <a:latin typeface="Mada"/>
              <a:ea typeface="Mada"/>
              <a:cs typeface="Mada"/>
              <a:sym typeface="Mada"/>
            </a:endParaRPr>
          </a:p>
          <a:p>
            <a:pPr indent="-147999" lvl="0" marL="457200" rtl="0" algn="l">
              <a:lnSpc>
                <a:spcPct val="125000"/>
              </a:lnSpc>
              <a:spcBef>
                <a:spcPts val="0"/>
              </a:spcBef>
              <a:spcAft>
                <a:spcPts val="0"/>
              </a:spcAft>
              <a:buClr>
                <a:schemeClr val="dk1"/>
              </a:buClr>
              <a:buSzPts val="800"/>
              <a:buFont typeface="Mada"/>
              <a:buChar char="●"/>
            </a:pPr>
            <a:r>
              <a:rPr lang="en-GB" sz="800">
                <a:solidFill>
                  <a:srgbClr val="6AA84F"/>
                </a:solidFill>
                <a:latin typeface="Mada"/>
                <a:ea typeface="Mada"/>
                <a:cs typeface="Mada"/>
                <a:sym typeface="Mada"/>
              </a:rPr>
              <a:t>Picture D: lesser than 20 = bladder neuropathy</a:t>
            </a:r>
            <a:endParaRPr sz="800">
              <a:solidFill>
                <a:srgbClr val="1C4588"/>
              </a:solidFill>
              <a:latin typeface="Mada"/>
              <a:ea typeface="Mada"/>
              <a:cs typeface="Mada"/>
              <a:sym typeface="Mada"/>
            </a:endParaRPr>
          </a:p>
        </p:txBody>
      </p:sp>
      <p:pic>
        <p:nvPicPr>
          <p:cNvPr id="839" name="Google Shape;839;p28"/>
          <p:cNvPicPr preferRelativeResize="0"/>
          <p:nvPr/>
        </p:nvPicPr>
        <p:blipFill rotWithShape="1">
          <a:blip r:embed="rId5">
            <a:alphaModFix/>
          </a:blip>
          <a:srcRect b="2899" l="4086" r="76590" t="13067"/>
          <a:stretch/>
        </p:blipFill>
        <p:spPr>
          <a:xfrm>
            <a:off x="5422050" y="1293237"/>
            <a:ext cx="549493" cy="1044000"/>
          </a:xfrm>
          <a:prstGeom prst="rect">
            <a:avLst/>
          </a:prstGeom>
          <a:noFill/>
          <a:ln>
            <a:noFill/>
          </a:ln>
        </p:spPr>
      </p:pic>
      <p:pic>
        <p:nvPicPr>
          <p:cNvPr id="840" name="Google Shape;840;p28"/>
          <p:cNvPicPr preferRelativeResize="0"/>
          <p:nvPr/>
        </p:nvPicPr>
        <p:blipFill rotWithShape="1">
          <a:blip r:embed="rId6">
            <a:alphaModFix/>
          </a:blip>
          <a:srcRect b="9898" l="31741" r="6863" t="11540"/>
          <a:stretch/>
        </p:blipFill>
        <p:spPr>
          <a:xfrm>
            <a:off x="5829483" y="1378538"/>
            <a:ext cx="1433912" cy="801501"/>
          </a:xfrm>
          <a:prstGeom prst="rect">
            <a:avLst/>
          </a:prstGeom>
          <a:noFill/>
          <a:ln>
            <a:noFill/>
          </a:ln>
        </p:spPr>
      </p:pic>
      <p:sp>
        <p:nvSpPr>
          <p:cNvPr id="841" name="Google Shape;841;p28"/>
          <p:cNvSpPr txBox="1"/>
          <p:nvPr/>
        </p:nvSpPr>
        <p:spPr>
          <a:xfrm>
            <a:off x="5894578" y="1292400"/>
            <a:ext cx="256500" cy="39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006D77"/>
                </a:solidFill>
                <a:highlight>
                  <a:srgbClr val="A4E4E0"/>
                </a:highlight>
                <a:latin typeface="Mada"/>
                <a:ea typeface="Mada"/>
                <a:cs typeface="Mada"/>
                <a:sym typeface="Mada"/>
              </a:rPr>
              <a:t>A</a:t>
            </a:r>
            <a:endParaRPr b="1" sz="1000">
              <a:solidFill>
                <a:srgbClr val="006D77"/>
              </a:solidFill>
              <a:highlight>
                <a:srgbClr val="A4E4E0"/>
              </a:highlight>
              <a:latin typeface="Mada"/>
              <a:ea typeface="Mada"/>
              <a:cs typeface="Mada"/>
              <a:sym typeface="Mada"/>
            </a:endParaRPr>
          </a:p>
        </p:txBody>
      </p:sp>
      <p:sp>
        <p:nvSpPr>
          <p:cNvPr id="842" name="Google Shape;842;p28"/>
          <p:cNvSpPr txBox="1"/>
          <p:nvPr/>
        </p:nvSpPr>
        <p:spPr>
          <a:xfrm>
            <a:off x="6520212" y="1292391"/>
            <a:ext cx="375000" cy="39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006D77"/>
                </a:solidFill>
                <a:highlight>
                  <a:srgbClr val="A4E4E0"/>
                </a:highlight>
                <a:latin typeface="Mada"/>
                <a:ea typeface="Mada"/>
                <a:cs typeface="Mada"/>
                <a:sym typeface="Mada"/>
              </a:rPr>
              <a:t>B</a:t>
            </a:r>
            <a:endParaRPr b="1" sz="1000">
              <a:solidFill>
                <a:srgbClr val="006D77"/>
              </a:solidFill>
              <a:highlight>
                <a:srgbClr val="A4E4E0"/>
              </a:highlight>
              <a:latin typeface="Mada"/>
              <a:ea typeface="Mada"/>
              <a:cs typeface="Mada"/>
              <a:sym typeface="Mada"/>
            </a:endParaRPr>
          </a:p>
        </p:txBody>
      </p:sp>
      <p:sp>
        <p:nvSpPr>
          <p:cNvPr id="843" name="Google Shape;843;p28"/>
          <p:cNvSpPr txBox="1"/>
          <p:nvPr/>
        </p:nvSpPr>
        <p:spPr>
          <a:xfrm>
            <a:off x="5853906" y="1736376"/>
            <a:ext cx="247800" cy="36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006D77"/>
                </a:solidFill>
                <a:highlight>
                  <a:srgbClr val="A4E4E0"/>
                </a:highlight>
                <a:latin typeface="Mada"/>
                <a:ea typeface="Mada"/>
                <a:cs typeface="Mada"/>
                <a:sym typeface="Mada"/>
              </a:rPr>
              <a:t>C</a:t>
            </a:r>
            <a:endParaRPr b="1" sz="1000">
              <a:solidFill>
                <a:srgbClr val="006D77"/>
              </a:solidFill>
              <a:highlight>
                <a:srgbClr val="A4E4E0"/>
              </a:highlight>
              <a:latin typeface="Mada"/>
              <a:ea typeface="Mada"/>
              <a:cs typeface="Mada"/>
              <a:sym typeface="Mada"/>
            </a:endParaRPr>
          </a:p>
        </p:txBody>
      </p:sp>
      <p:sp>
        <p:nvSpPr>
          <p:cNvPr id="844" name="Google Shape;844;p28"/>
          <p:cNvSpPr txBox="1"/>
          <p:nvPr/>
        </p:nvSpPr>
        <p:spPr>
          <a:xfrm>
            <a:off x="6520200" y="1736375"/>
            <a:ext cx="255300" cy="36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006D77"/>
                </a:solidFill>
                <a:highlight>
                  <a:srgbClr val="A4E4E0"/>
                </a:highlight>
                <a:latin typeface="Mada"/>
                <a:ea typeface="Mada"/>
                <a:cs typeface="Mada"/>
                <a:sym typeface="Mada"/>
              </a:rPr>
              <a:t>D</a:t>
            </a:r>
            <a:endParaRPr b="1" sz="1000">
              <a:solidFill>
                <a:srgbClr val="006D77"/>
              </a:solidFill>
              <a:highlight>
                <a:srgbClr val="A4E4E0"/>
              </a:highlight>
              <a:latin typeface="Mada"/>
              <a:ea typeface="Mada"/>
              <a:cs typeface="Mada"/>
              <a:sym typeface="Mada"/>
            </a:endParaRPr>
          </a:p>
        </p:txBody>
      </p:sp>
      <p:sp>
        <p:nvSpPr>
          <p:cNvPr id="845" name="Google Shape;845;p28"/>
          <p:cNvSpPr txBox="1"/>
          <p:nvPr/>
        </p:nvSpPr>
        <p:spPr>
          <a:xfrm>
            <a:off x="687131" y="5079957"/>
            <a:ext cx="4555800" cy="46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Complications</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sp>
        <p:nvSpPr>
          <p:cNvPr id="846" name="Google Shape;846;p28"/>
          <p:cNvSpPr/>
          <p:nvPr/>
        </p:nvSpPr>
        <p:spPr>
          <a:xfrm>
            <a:off x="229856" y="5053316"/>
            <a:ext cx="467100" cy="4764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28"/>
          <p:cNvSpPr/>
          <p:nvPr/>
        </p:nvSpPr>
        <p:spPr>
          <a:xfrm>
            <a:off x="388124" y="5197344"/>
            <a:ext cx="150600" cy="1884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28"/>
          <p:cNvSpPr/>
          <p:nvPr/>
        </p:nvSpPr>
        <p:spPr>
          <a:xfrm>
            <a:off x="2557277" y="7442552"/>
            <a:ext cx="597300" cy="501600"/>
          </a:xfrm>
          <a:prstGeom prst="wedgeRoundRectCallout">
            <a:avLst>
              <a:gd fmla="val -20833" name="adj1"/>
              <a:gd fmla="val 62500" name="adj2"/>
              <a:gd fmla="val 0" name="adj3"/>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28"/>
          <p:cNvSpPr/>
          <p:nvPr/>
        </p:nvSpPr>
        <p:spPr>
          <a:xfrm>
            <a:off x="4327369" y="6068524"/>
            <a:ext cx="597300" cy="501600"/>
          </a:xfrm>
          <a:prstGeom prst="wedgeRoundRectCallout">
            <a:avLst>
              <a:gd fmla="val -20833" name="adj1"/>
              <a:gd fmla="val 62500" name="adj2"/>
              <a:gd fmla="val 0" name="adj3"/>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28"/>
          <p:cNvSpPr/>
          <p:nvPr/>
        </p:nvSpPr>
        <p:spPr>
          <a:xfrm>
            <a:off x="726251" y="6068537"/>
            <a:ext cx="597300" cy="501600"/>
          </a:xfrm>
          <a:prstGeom prst="wedgeRoundRectCallout">
            <a:avLst>
              <a:gd fmla="val -20833" name="adj1"/>
              <a:gd fmla="val 62500" name="adj2"/>
              <a:gd fmla="val 0" name="adj3"/>
            </a:avLst>
          </a:prstGeom>
          <a:noFill/>
          <a:ln cap="flat" cmpd="sng" w="9525">
            <a:solidFill>
              <a:srgbClr val="006D77"/>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28"/>
          <p:cNvSpPr/>
          <p:nvPr/>
        </p:nvSpPr>
        <p:spPr>
          <a:xfrm flipH="1">
            <a:off x="2529137" y="6045747"/>
            <a:ext cx="599100" cy="521400"/>
          </a:xfrm>
          <a:prstGeom prst="wedgeRoundRectCallout">
            <a:avLst>
              <a:gd fmla="val -20833" name="adj1"/>
              <a:gd fmla="val 62500" name="adj2"/>
              <a:gd fmla="val 0" name="adj3"/>
            </a:avLst>
          </a:pr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p:txBody>
      </p:sp>
      <p:sp>
        <p:nvSpPr>
          <p:cNvPr id="852" name="Google Shape;852;p28"/>
          <p:cNvSpPr/>
          <p:nvPr/>
        </p:nvSpPr>
        <p:spPr>
          <a:xfrm flipH="1">
            <a:off x="6151092" y="6086871"/>
            <a:ext cx="599100" cy="521400"/>
          </a:xfrm>
          <a:prstGeom prst="wedgeRoundRectCallout">
            <a:avLst>
              <a:gd fmla="val -20833" name="adj1"/>
              <a:gd fmla="val 62500" name="adj2"/>
              <a:gd fmla="val 0" name="adj3"/>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28"/>
          <p:cNvSpPr/>
          <p:nvPr/>
        </p:nvSpPr>
        <p:spPr>
          <a:xfrm flipH="1">
            <a:off x="720011" y="7430484"/>
            <a:ext cx="599100" cy="521400"/>
          </a:xfrm>
          <a:prstGeom prst="wedgeRoundRectCallout">
            <a:avLst>
              <a:gd fmla="val -20833" name="adj1"/>
              <a:gd fmla="val 62500" name="adj2"/>
              <a:gd fmla="val 0" name="adj3"/>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28"/>
          <p:cNvSpPr txBox="1"/>
          <p:nvPr/>
        </p:nvSpPr>
        <p:spPr>
          <a:xfrm>
            <a:off x="6146538" y="6249936"/>
            <a:ext cx="608100" cy="302100"/>
          </a:xfrm>
          <a:prstGeom prst="rect">
            <a:avLst/>
          </a:prstGeom>
          <a:noFill/>
          <a:ln>
            <a:noFill/>
          </a:ln>
        </p:spPr>
        <p:txBody>
          <a:bodyPr anchorCtr="0" anchor="ctr" bIns="0" lIns="91425" spcFirstLastPara="1" rIns="91425" wrap="square" tIns="90000">
            <a:noAutofit/>
          </a:bodyPr>
          <a:lstStyle/>
          <a:p>
            <a:pPr indent="0" lvl="0" marL="0" rtl="0" algn="ctr">
              <a:spcBef>
                <a:spcPts val="0"/>
              </a:spcBef>
              <a:spcAft>
                <a:spcPts val="1600"/>
              </a:spcAft>
              <a:buNone/>
            </a:pPr>
            <a:r>
              <a:rPr b="1" lang="en-GB" sz="1800">
                <a:solidFill>
                  <a:srgbClr val="006D77"/>
                </a:solidFill>
                <a:latin typeface="Advent Pro"/>
                <a:ea typeface="Advent Pro"/>
                <a:cs typeface="Advent Pro"/>
                <a:sym typeface="Advent Pro"/>
              </a:rPr>
              <a:t>04</a:t>
            </a:r>
            <a:endParaRPr b="1" sz="1800">
              <a:solidFill>
                <a:srgbClr val="006D77"/>
              </a:solidFill>
              <a:latin typeface="Advent Pro"/>
              <a:ea typeface="Advent Pro"/>
              <a:cs typeface="Advent Pro"/>
              <a:sym typeface="Advent Pro"/>
            </a:endParaRPr>
          </a:p>
        </p:txBody>
      </p:sp>
      <p:sp>
        <p:nvSpPr>
          <p:cNvPr id="855" name="Google Shape;855;p28"/>
          <p:cNvSpPr txBox="1"/>
          <p:nvPr/>
        </p:nvSpPr>
        <p:spPr>
          <a:xfrm>
            <a:off x="2553762" y="7597648"/>
            <a:ext cx="608100" cy="302100"/>
          </a:xfrm>
          <a:prstGeom prst="rect">
            <a:avLst/>
          </a:prstGeom>
          <a:noFill/>
          <a:ln>
            <a:noFill/>
          </a:ln>
        </p:spPr>
        <p:txBody>
          <a:bodyPr anchorCtr="0" anchor="ctr" bIns="0" lIns="91425" spcFirstLastPara="1" rIns="91425" wrap="square" tIns="90000">
            <a:noAutofit/>
          </a:bodyPr>
          <a:lstStyle/>
          <a:p>
            <a:pPr indent="0" lvl="0" marL="0" rtl="0" algn="ctr">
              <a:spcBef>
                <a:spcPts val="0"/>
              </a:spcBef>
              <a:spcAft>
                <a:spcPts val="1600"/>
              </a:spcAft>
              <a:buNone/>
            </a:pPr>
            <a:r>
              <a:rPr b="1" lang="en-GB" sz="1800">
                <a:solidFill>
                  <a:srgbClr val="006D77"/>
                </a:solidFill>
                <a:latin typeface="Advent Pro"/>
                <a:ea typeface="Advent Pro"/>
                <a:cs typeface="Advent Pro"/>
                <a:sym typeface="Advent Pro"/>
              </a:rPr>
              <a:t>06</a:t>
            </a:r>
            <a:endParaRPr b="1" sz="1800">
              <a:solidFill>
                <a:srgbClr val="006D77"/>
              </a:solidFill>
              <a:latin typeface="Advent Pro"/>
              <a:ea typeface="Advent Pro"/>
              <a:cs typeface="Advent Pro"/>
              <a:sym typeface="Advent Pro"/>
            </a:endParaRPr>
          </a:p>
        </p:txBody>
      </p:sp>
      <p:sp>
        <p:nvSpPr>
          <p:cNvPr id="856" name="Google Shape;856;p28"/>
          <p:cNvSpPr txBox="1"/>
          <p:nvPr/>
        </p:nvSpPr>
        <p:spPr>
          <a:xfrm>
            <a:off x="729706" y="7593548"/>
            <a:ext cx="608100" cy="302100"/>
          </a:xfrm>
          <a:prstGeom prst="rect">
            <a:avLst/>
          </a:prstGeom>
          <a:noFill/>
          <a:ln>
            <a:noFill/>
          </a:ln>
        </p:spPr>
        <p:txBody>
          <a:bodyPr anchorCtr="0" anchor="ctr" bIns="0" lIns="91425" spcFirstLastPara="1" rIns="91425" wrap="square" tIns="90000">
            <a:noAutofit/>
          </a:bodyPr>
          <a:lstStyle/>
          <a:p>
            <a:pPr indent="0" lvl="0" marL="0" rtl="0" algn="ctr">
              <a:spcBef>
                <a:spcPts val="0"/>
              </a:spcBef>
              <a:spcAft>
                <a:spcPts val="1600"/>
              </a:spcAft>
              <a:buNone/>
            </a:pPr>
            <a:r>
              <a:rPr b="1" lang="en-GB" sz="1800">
                <a:solidFill>
                  <a:srgbClr val="E29578"/>
                </a:solidFill>
                <a:latin typeface="Advent Pro"/>
                <a:ea typeface="Advent Pro"/>
                <a:cs typeface="Advent Pro"/>
                <a:sym typeface="Advent Pro"/>
              </a:rPr>
              <a:t>05</a:t>
            </a:r>
            <a:endParaRPr b="1" sz="1800">
              <a:solidFill>
                <a:srgbClr val="E29578"/>
              </a:solidFill>
              <a:latin typeface="Advent Pro"/>
              <a:ea typeface="Advent Pro"/>
              <a:cs typeface="Advent Pro"/>
              <a:sym typeface="Advent Pro"/>
            </a:endParaRPr>
          </a:p>
        </p:txBody>
      </p:sp>
      <p:sp>
        <p:nvSpPr>
          <p:cNvPr id="857" name="Google Shape;857;p28"/>
          <p:cNvSpPr txBox="1"/>
          <p:nvPr/>
        </p:nvSpPr>
        <p:spPr>
          <a:xfrm>
            <a:off x="725151" y="6228788"/>
            <a:ext cx="608100" cy="302100"/>
          </a:xfrm>
          <a:prstGeom prst="rect">
            <a:avLst/>
          </a:prstGeom>
          <a:noFill/>
          <a:ln>
            <a:noFill/>
          </a:ln>
        </p:spPr>
        <p:txBody>
          <a:bodyPr anchorCtr="0" anchor="ctr" bIns="0" lIns="91425" spcFirstLastPara="1" rIns="91425" wrap="square" tIns="90000">
            <a:noAutofit/>
          </a:bodyPr>
          <a:lstStyle/>
          <a:p>
            <a:pPr indent="0" lvl="0" marL="0" rtl="0" algn="ctr">
              <a:spcBef>
                <a:spcPts val="0"/>
              </a:spcBef>
              <a:spcAft>
                <a:spcPts val="1600"/>
              </a:spcAft>
              <a:buNone/>
            </a:pPr>
            <a:r>
              <a:rPr b="1" lang="en-GB" sz="1800">
                <a:solidFill>
                  <a:srgbClr val="006D77"/>
                </a:solidFill>
                <a:latin typeface="Advent Pro"/>
                <a:ea typeface="Advent Pro"/>
                <a:cs typeface="Advent Pro"/>
                <a:sym typeface="Advent Pro"/>
              </a:rPr>
              <a:t>01</a:t>
            </a:r>
            <a:endParaRPr b="1" sz="1800">
              <a:solidFill>
                <a:srgbClr val="006D77"/>
              </a:solidFill>
              <a:latin typeface="Advent Pro"/>
              <a:ea typeface="Advent Pro"/>
              <a:cs typeface="Advent Pro"/>
              <a:sym typeface="Advent Pro"/>
            </a:endParaRPr>
          </a:p>
        </p:txBody>
      </p:sp>
      <p:sp>
        <p:nvSpPr>
          <p:cNvPr id="858" name="Google Shape;858;p28"/>
          <p:cNvSpPr txBox="1"/>
          <p:nvPr/>
        </p:nvSpPr>
        <p:spPr>
          <a:xfrm>
            <a:off x="2522018" y="6204400"/>
            <a:ext cx="608100" cy="302100"/>
          </a:xfrm>
          <a:prstGeom prst="rect">
            <a:avLst/>
          </a:prstGeom>
          <a:noFill/>
          <a:ln>
            <a:noFill/>
          </a:ln>
        </p:spPr>
        <p:txBody>
          <a:bodyPr anchorCtr="0" anchor="ctr" bIns="0" lIns="91425" spcFirstLastPara="1" rIns="91425" wrap="square" tIns="90000">
            <a:noAutofit/>
          </a:bodyPr>
          <a:lstStyle/>
          <a:p>
            <a:pPr indent="0" lvl="0" marL="0" rtl="0" algn="ctr">
              <a:spcBef>
                <a:spcPts val="0"/>
              </a:spcBef>
              <a:spcAft>
                <a:spcPts val="1600"/>
              </a:spcAft>
              <a:buNone/>
            </a:pPr>
            <a:r>
              <a:rPr b="1" lang="en-GB" sz="1800">
                <a:solidFill>
                  <a:srgbClr val="006D77"/>
                </a:solidFill>
                <a:latin typeface="Advent Pro"/>
                <a:ea typeface="Advent Pro"/>
                <a:cs typeface="Advent Pro"/>
                <a:sym typeface="Advent Pro"/>
              </a:rPr>
              <a:t>02</a:t>
            </a:r>
            <a:endParaRPr b="1" sz="1800">
              <a:solidFill>
                <a:srgbClr val="006D77"/>
              </a:solidFill>
              <a:latin typeface="Advent Pro"/>
              <a:ea typeface="Advent Pro"/>
              <a:cs typeface="Advent Pro"/>
              <a:sym typeface="Advent Pro"/>
            </a:endParaRPr>
          </a:p>
        </p:txBody>
      </p:sp>
      <p:sp>
        <p:nvSpPr>
          <p:cNvPr id="859" name="Google Shape;859;p28"/>
          <p:cNvSpPr txBox="1"/>
          <p:nvPr/>
        </p:nvSpPr>
        <p:spPr>
          <a:xfrm>
            <a:off x="4337070" y="6228775"/>
            <a:ext cx="608100" cy="302100"/>
          </a:xfrm>
          <a:prstGeom prst="rect">
            <a:avLst/>
          </a:prstGeom>
          <a:noFill/>
          <a:ln>
            <a:noFill/>
          </a:ln>
        </p:spPr>
        <p:txBody>
          <a:bodyPr anchorCtr="0" anchor="ctr" bIns="0" lIns="91425" spcFirstLastPara="1" rIns="91425" wrap="square" tIns="90000">
            <a:noAutofit/>
          </a:bodyPr>
          <a:lstStyle/>
          <a:p>
            <a:pPr indent="0" lvl="0" marL="0" rtl="0" algn="ctr">
              <a:spcBef>
                <a:spcPts val="0"/>
              </a:spcBef>
              <a:spcAft>
                <a:spcPts val="1600"/>
              </a:spcAft>
              <a:buNone/>
            </a:pPr>
            <a:r>
              <a:rPr b="1" lang="en-GB" sz="1800">
                <a:solidFill>
                  <a:srgbClr val="006D77"/>
                </a:solidFill>
                <a:latin typeface="Advent Pro"/>
                <a:ea typeface="Advent Pro"/>
                <a:cs typeface="Advent Pro"/>
                <a:sym typeface="Advent Pro"/>
              </a:rPr>
              <a:t>03</a:t>
            </a:r>
            <a:endParaRPr b="1" sz="1800">
              <a:solidFill>
                <a:srgbClr val="006D77"/>
              </a:solidFill>
              <a:latin typeface="Advent Pro"/>
              <a:ea typeface="Advent Pro"/>
              <a:cs typeface="Advent Pro"/>
              <a:sym typeface="Advent Pro"/>
            </a:endParaRPr>
          </a:p>
        </p:txBody>
      </p:sp>
      <p:sp>
        <p:nvSpPr>
          <p:cNvPr id="860" name="Google Shape;860;p28"/>
          <p:cNvSpPr txBox="1"/>
          <p:nvPr/>
        </p:nvSpPr>
        <p:spPr>
          <a:xfrm>
            <a:off x="280516" y="6628638"/>
            <a:ext cx="1692000" cy="70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b="1" lang="en-GB" sz="1500">
                <a:solidFill>
                  <a:srgbClr val="1F1A33"/>
                </a:solidFill>
                <a:latin typeface="Mada"/>
                <a:ea typeface="Mada"/>
                <a:cs typeface="Mada"/>
                <a:sym typeface="Mada"/>
              </a:rPr>
              <a:t>bladder stones</a:t>
            </a:r>
            <a:endParaRPr b="1" sz="1500">
              <a:solidFill>
                <a:srgbClr val="1F1A33"/>
              </a:solidFill>
              <a:latin typeface="Mada"/>
              <a:ea typeface="Mada"/>
              <a:cs typeface="Mada"/>
              <a:sym typeface="Mada"/>
            </a:endParaRPr>
          </a:p>
        </p:txBody>
      </p:sp>
      <p:sp>
        <p:nvSpPr>
          <p:cNvPr id="861" name="Google Shape;861;p28"/>
          <p:cNvSpPr txBox="1"/>
          <p:nvPr/>
        </p:nvSpPr>
        <p:spPr>
          <a:xfrm>
            <a:off x="2553743" y="6622475"/>
            <a:ext cx="608100" cy="70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b="1" lang="en-GB" sz="1500">
                <a:solidFill>
                  <a:srgbClr val="1F1A33"/>
                </a:solidFill>
                <a:latin typeface="Mada"/>
                <a:ea typeface="Mada"/>
                <a:cs typeface="Mada"/>
                <a:sym typeface="Mada"/>
              </a:rPr>
              <a:t>UTI</a:t>
            </a:r>
            <a:endParaRPr b="1" sz="1500">
              <a:solidFill>
                <a:srgbClr val="1F1A33"/>
              </a:solidFill>
              <a:latin typeface="Mada"/>
              <a:ea typeface="Mada"/>
              <a:cs typeface="Mada"/>
              <a:sym typeface="Mada"/>
            </a:endParaRPr>
          </a:p>
        </p:txBody>
      </p:sp>
      <p:sp>
        <p:nvSpPr>
          <p:cNvPr id="862" name="Google Shape;862;p28"/>
          <p:cNvSpPr txBox="1"/>
          <p:nvPr/>
        </p:nvSpPr>
        <p:spPr>
          <a:xfrm>
            <a:off x="3656957" y="6571375"/>
            <a:ext cx="1987200" cy="70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b="1" lang="en-GB" sz="1500">
                <a:solidFill>
                  <a:srgbClr val="1F1A33"/>
                </a:solidFill>
                <a:latin typeface="Mada"/>
                <a:ea typeface="Mada"/>
                <a:cs typeface="Mada"/>
                <a:sym typeface="Mada"/>
              </a:rPr>
              <a:t>bladder decompensation</a:t>
            </a:r>
            <a:endParaRPr b="1" sz="1500">
              <a:solidFill>
                <a:srgbClr val="1F1A33"/>
              </a:solidFill>
              <a:latin typeface="Mada"/>
              <a:ea typeface="Mada"/>
              <a:cs typeface="Mada"/>
              <a:sym typeface="Mada"/>
            </a:endParaRPr>
          </a:p>
        </p:txBody>
      </p:sp>
      <p:sp>
        <p:nvSpPr>
          <p:cNvPr id="863" name="Google Shape;863;p28"/>
          <p:cNvSpPr txBox="1"/>
          <p:nvPr/>
        </p:nvSpPr>
        <p:spPr>
          <a:xfrm>
            <a:off x="5798399" y="6667325"/>
            <a:ext cx="1496100" cy="70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b="1" lang="en-GB" sz="1500">
                <a:solidFill>
                  <a:srgbClr val="1F1A33"/>
                </a:solidFill>
                <a:latin typeface="Mada"/>
                <a:ea typeface="Mada"/>
                <a:cs typeface="Mada"/>
                <a:sym typeface="Mada"/>
              </a:rPr>
              <a:t>incontinence</a:t>
            </a:r>
            <a:endParaRPr b="1" sz="1500">
              <a:solidFill>
                <a:srgbClr val="1F1A33"/>
              </a:solidFill>
              <a:latin typeface="Mada"/>
              <a:ea typeface="Mada"/>
              <a:cs typeface="Mada"/>
              <a:sym typeface="Mada"/>
            </a:endParaRPr>
          </a:p>
        </p:txBody>
      </p:sp>
      <p:sp>
        <p:nvSpPr>
          <p:cNvPr id="864" name="Google Shape;864;p28"/>
          <p:cNvSpPr txBox="1"/>
          <p:nvPr/>
        </p:nvSpPr>
        <p:spPr>
          <a:xfrm>
            <a:off x="2345232" y="8060125"/>
            <a:ext cx="1239600" cy="70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b="1" lang="en-GB" sz="1500">
                <a:solidFill>
                  <a:srgbClr val="1F1A33"/>
                </a:solidFill>
                <a:latin typeface="Mada"/>
                <a:ea typeface="Mada"/>
                <a:cs typeface="Mada"/>
                <a:sym typeface="Mada"/>
              </a:rPr>
              <a:t>hematuria</a:t>
            </a:r>
            <a:endParaRPr b="1" sz="1500">
              <a:solidFill>
                <a:srgbClr val="1F1A33"/>
              </a:solidFill>
              <a:latin typeface="Mada"/>
              <a:ea typeface="Mada"/>
              <a:cs typeface="Mada"/>
              <a:sym typeface="Mada"/>
            </a:endParaRPr>
          </a:p>
        </p:txBody>
      </p:sp>
      <p:sp>
        <p:nvSpPr>
          <p:cNvPr id="865" name="Google Shape;865;p28"/>
          <p:cNvSpPr txBox="1"/>
          <p:nvPr/>
        </p:nvSpPr>
        <p:spPr>
          <a:xfrm>
            <a:off x="280513" y="8088363"/>
            <a:ext cx="1692000" cy="70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1F1A33"/>
                </a:solidFill>
                <a:latin typeface="Mada"/>
                <a:ea typeface="Mada"/>
                <a:cs typeface="Mada"/>
                <a:sym typeface="Mada"/>
              </a:rPr>
              <a:t>upper tract deterioration</a:t>
            </a:r>
            <a:r>
              <a:rPr lang="en-GB" sz="1500">
                <a:solidFill>
                  <a:srgbClr val="1F1A33"/>
                </a:solidFill>
                <a:latin typeface="Mada"/>
                <a:ea typeface="Mada"/>
                <a:cs typeface="Mada"/>
                <a:sym typeface="Mada"/>
              </a:rPr>
              <a:t> </a:t>
            </a:r>
            <a:r>
              <a:rPr lang="en-GB" sz="1200">
                <a:solidFill>
                  <a:srgbClr val="1C4588"/>
                </a:solidFill>
                <a:latin typeface="Mada"/>
                <a:ea typeface="Mada"/>
                <a:cs typeface="Mada"/>
                <a:sym typeface="Mada"/>
              </a:rPr>
              <a:t>(hydroureter)(hydronephrosis)</a:t>
            </a:r>
            <a:endParaRPr sz="1200">
              <a:solidFill>
                <a:srgbClr val="1C4588"/>
              </a:solidFill>
              <a:latin typeface="Mada"/>
              <a:ea typeface="Mada"/>
              <a:cs typeface="Mada"/>
              <a:sym typeface="Mada"/>
            </a:endParaRPr>
          </a:p>
          <a:p>
            <a:pPr indent="0" lvl="0" marL="0" rtl="0" algn="ctr">
              <a:spcBef>
                <a:spcPts val="1600"/>
              </a:spcBef>
              <a:spcAft>
                <a:spcPts val="1600"/>
              </a:spcAft>
              <a:buNone/>
            </a:pPr>
            <a:r>
              <a:t/>
            </a:r>
            <a:endParaRPr sz="1500">
              <a:solidFill>
                <a:srgbClr val="1F1A33"/>
              </a:solidFill>
              <a:latin typeface="Mada"/>
              <a:ea typeface="Mada"/>
              <a:cs typeface="Mada"/>
              <a:sym typeface="Mada"/>
            </a:endParaRPr>
          </a:p>
        </p:txBody>
      </p:sp>
      <p:sp>
        <p:nvSpPr>
          <p:cNvPr id="866" name="Google Shape;866;p28"/>
          <p:cNvSpPr/>
          <p:nvPr/>
        </p:nvSpPr>
        <p:spPr>
          <a:xfrm flipH="1">
            <a:off x="4291698" y="7424134"/>
            <a:ext cx="599100" cy="521400"/>
          </a:xfrm>
          <a:prstGeom prst="wedgeRoundRectCallout">
            <a:avLst>
              <a:gd fmla="val -20833" name="adj1"/>
              <a:gd fmla="val 62500" name="adj2"/>
              <a:gd fmla="val 0" name="adj3"/>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28"/>
          <p:cNvSpPr txBox="1"/>
          <p:nvPr/>
        </p:nvSpPr>
        <p:spPr>
          <a:xfrm>
            <a:off x="4301393" y="7587198"/>
            <a:ext cx="608100" cy="302100"/>
          </a:xfrm>
          <a:prstGeom prst="rect">
            <a:avLst/>
          </a:prstGeom>
          <a:noFill/>
          <a:ln>
            <a:noFill/>
          </a:ln>
        </p:spPr>
        <p:txBody>
          <a:bodyPr anchorCtr="0" anchor="ctr" bIns="0" lIns="91425" spcFirstLastPara="1" rIns="91425" wrap="square" tIns="90000">
            <a:noAutofit/>
          </a:bodyPr>
          <a:lstStyle/>
          <a:p>
            <a:pPr indent="0" lvl="0" marL="0" rtl="0" algn="ctr">
              <a:spcBef>
                <a:spcPts val="0"/>
              </a:spcBef>
              <a:spcAft>
                <a:spcPts val="1600"/>
              </a:spcAft>
              <a:buNone/>
            </a:pPr>
            <a:r>
              <a:rPr b="1" lang="en-GB" sz="1800">
                <a:solidFill>
                  <a:srgbClr val="E29578"/>
                </a:solidFill>
                <a:latin typeface="Advent Pro"/>
                <a:ea typeface="Advent Pro"/>
                <a:cs typeface="Advent Pro"/>
                <a:sym typeface="Advent Pro"/>
              </a:rPr>
              <a:t>07</a:t>
            </a:r>
            <a:endParaRPr b="1" sz="1800">
              <a:solidFill>
                <a:srgbClr val="E29578"/>
              </a:solidFill>
              <a:latin typeface="Advent Pro"/>
              <a:ea typeface="Advent Pro"/>
              <a:cs typeface="Advent Pro"/>
              <a:sym typeface="Advent Pro"/>
            </a:endParaRPr>
          </a:p>
        </p:txBody>
      </p:sp>
      <p:sp>
        <p:nvSpPr>
          <p:cNvPr id="868" name="Google Shape;868;p28"/>
          <p:cNvSpPr txBox="1"/>
          <p:nvPr/>
        </p:nvSpPr>
        <p:spPr>
          <a:xfrm>
            <a:off x="3971966" y="8045700"/>
            <a:ext cx="1338300" cy="70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b="1" lang="en-GB" sz="1500">
                <a:solidFill>
                  <a:srgbClr val="1F1A33"/>
                </a:solidFill>
                <a:latin typeface="Mada"/>
                <a:ea typeface="Mada"/>
                <a:cs typeface="Mada"/>
                <a:sym typeface="Mada"/>
              </a:rPr>
              <a:t>acute urinary retention (AUR)</a:t>
            </a:r>
            <a:endParaRPr b="1" sz="1500">
              <a:solidFill>
                <a:srgbClr val="1F1A33"/>
              </a:solidFill>
              <a:latin typeface="Mada"/>
              <a:ea typeface="Mada"/>
              <a:cs typeface="Mada"/>
              <a:sym typeface="Mada"/>
            </a:endParaRPr>
          </a:p>
        </p:txBody>
      </p:sp>
      <p:sp>
        <p:nvSpPr>
          <p:cNvPr id="869" name="Google Shape;869;p28"/>
          <p:cNvSpPr/>
          <p:nvPr/>
        </p:nvSpPr>
        <p:spPr>
          <a:xfrm>
            <a:off x="6201694" y="7430474"/>
            <a:ext cx="597300" cy="501600"/>
          </a:xfrm>
          <a:prstGeom prst="wedgeRoundRectCallout">
            <a:avLst>
              <a:gd fmla="val -20833" name="adj1"/>
              <a:gd fmla="val 62500" name="adj2"/>
              <a:gd fmla="val 0" name="adj3"/>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8"/>
          <p:cNvSpPr txBox="1"/>
          <p:nvPr/>
        </p:nvSpPr>
        <p:spPr>
          <a:xfrm>
            <a:off x="6211395" y="7590725"/>
            <a:ext cx="608100" cy="302100"/>
          </a:xfrm>
          <a:prstGeom prst="rect">
            <a:avLst/>
          </a:prstGeom>
          <a:noFill/>
          <a:ln>
            <a:noFill/>
          </a:ln>
        </p:spPr>
        <p:txBody>
          <a:bodyPr anchorCtr="0" anchor="ctr" bIns="0" lIns="91425" spcFirstLastPara="1" rIns="91425" wrap="square" tIns="90000">
            <a:noAutofit/>
          </a:bodyPr>
          <a:lstStyle/>
          <a:p>
            <a:pPr indent="0" lvl="0" marL="0" rtl="0" algn="ctr">
              <a:spcBef>
                <a:spcPts val="0"/>
              </a:spcBef>
              <a:spcAft>
                <a:spcPts val="1600"/>
              </a:spcAft>
              <a:buNone/>
            </a:pPr>
            <a:r>
              <a:rPr b="1" lang="en-GB" sz="1800">
                <a:solidFill>
                  <a:srgbClr val="006D77"/>
                </a:solidFill>
                <a:latin typeface="Advent Pro"/>
                <a:ea typeface="Advent Pro"/>
                <a:cs typeface="Advent Pro"/>
                <a:sym typeface="Advent Pro"/>
              </a:rPr>
              <a:t>08</a:t>
            </a:r>
            <a:endParaRPr b="1" sz="1800">
              <a:solidFill>
                <a:srgbClr val="006D77"/>
              </a:solidFill>
              <a:latin typeface="Advent Pro"/>
              <a:ea typeface="Advent Pro"/>
              <a:cs typeface="Advent Pro"/>
              <a:sym typeface="Advent Pro"/>
            </a:endParaRPr>
          </a:p>
        </p:txBody>
      </p:sp>
      <p:sp>
        <p:nvSpPr>
          <p:cNvPr id="871" name="Google Shape;871;p28"/>
          <p:cNvSpPr txBox="1"/>
          <p:nvPr/>
        </p:nvSpPr>
        <p:spPr>
          <a:xfrm>
            <a:off x="5488488" y="8088375"/>
            <a:ext cx="1987200" cy="89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1C4588"/>
                </a:solidFill>
                <a:latin typeface="Mada"/>
                <a:ea typeface="Mada"/>
                <a:cs typeface="Mada"/>
                <a:sym typeface="Mada"/>
              </a:rPr>
              <a:t>Bladder  diverticula</a:t>
            </a:r>
            <a:r>
              <a:rPr lang="en-GB" sz="1500">
                <a:solidFill>
                  <a:srgbClr val="1C4588"/>
                </a:solidFill>
                <a:latin typeface="Mada"/>
                <a:ea typeface="Mada"/>
                <a:cs typeface="Mada"/>
                <a:sym typeface="Mada"/>
              </a:rPr>
              <a:t> which may cause infection, stones  and  tumour</a:t>
            </a:r>
            <a:endParaRPr sz="1500">
              <a:solidFill>
                <a:srgbClr val="1C4588"/>
              </a:solidFill>
              <a:latin typeface="Mada"/>
              <a:ea typeface="Mada"/>
              <a:cs typeface="Mada"/>
              <a:sym typeface="Mada"/>
            </a:endParaRPr>
          </a:p>
          <a:p>
            <a:pPr indent="0" lvl="0" marL="0" rtl="0" algn="ctr">
              <a:spcBef>
                <a:spcPts val="1600"/>
              </a:spcBef>
              <a:spcAft>
                <a:spcPts val="1600"/>
              </a:spcAft>
              <a:buClr>
                <a:schemeClr val="dk1"/>
              </a:buClr>
              <a:buSzPts val="1100"/>
              <a:buFont typeface="Arial"/>
              <a:buNone/>
            </a:pPr>
            <a:r>
              <a:t/>
            </a:r>
            <a:endParaRPr sz="1500">
              <a:solidFill>
                <a:srgbClr val="1C4588"/>
              </a:solidFill>
              <a:latin typeface="Mada"/>
              <a:ea typeface="Mada"/>
              <a:cs typeface="Mada"/>
              <a:sym typeface="Mada"/>
            </a:endParaRPr>
          </a:p>
        </p:txBody>
      </p:sp>
      <p:sp>
        <p:nvSpPr>
          <p:cNvPr id="872" name="Google Shape;872;p28"/>
          <p:cNvSpPr txBox="1"/>
          <p:nvPr/>
        </p:nvSpPr>
        <p:spPr>
          <a:xfrm>
            <a:off x="1061300" y="10699200"/>
            <a:ext cx="6196200" cy="704100"/>
          </a:xfrm>
          <a:prstGeom prst="rect">
            <a:avLst/>
          </a:prstGeom>
          <a:noFill/>
          <a:ln>
            <a:noFill/>
          </a:ln>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Discuss benign prostatic hyperplasia (BPH).</a:t>
            </a:r>
            <a:endParaRPr sz="2000"/>
          </a:p>
        </p:txBody>
      </p:sp>
      <p:sp>
        <p:nvSpPr>
          <p:cNvPr id="873" name="Google Shape;873;p28"/>
          <p:cNvSpPr/>
          <p:nvPr/>
        </p:nvSpPr>
        <p:spPr>
          <a:xfrm>
            <a:off x="74475" y="9814425"/>
            <a:ext cx="7440600" cy="8016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158750" lvl="0" marL="179999" rtl="0" algn="l">
              <a:spcBef>
                <a:spcPts val="0"/>
              </a:spcBef>
              <a:spcAft>
                <a:spcPts val="0"/>
              </a:spcAft>
              <a:buClr>
                <a:srgbClr val="6AA84F"/>
              </a:buClr>
              <a:buSzPts val="1000"/>
              <a:buFont typeface="Mada"/>
              <a:buAutoNum type="arabicPeriod"/>
            </a:pPr>
            <a:r>
              <a:rPr lang="en-GB" sz="1000">
                <a:solidFill>
                  <a:srgbClr val="6AA84F"/>
                </a:solidFill>
              </a:rPr>
              <a:t>U</a:t>
            </a:r>
            <a:r>
              <a:rPr lang="en-GB" sz="900">
                <a:solidFill>
                  <a:srgbClr val="6AA84F"/>
                </a:solidFill>
              </a:rPr>
              <a:t>roflowmetry measures the flow of urine. It tracks how fast urine flows, how much flows out, and how long it takes. Average results are based on age and sex. Typically, urine flow runs from 10 ml to 21 ml per second. Women range closer to 15 ml to 18 ml per second. A slow or low flow rate may mean there is an obstruction at the bladder neck or in the urethra, an enlarged prostate, or a weak bladder.</a:t>
            </a:r>
            <a:endParaRPr sz="1000">
              <a:solidFill>
                <a:srgbClr val="6AA84F"/>
              </a:solidFill>
            </a:endParaRPr>
          </a:p>
          <a:p>
            <a:pPr indent="0" lvl="0" marL="179999" rtl="0" algn="l">
              <a:spcBef>
                <a:spcPts val="0"/>
              </a:spcBef>
              <a:spcAft>
                <a:spcPts val="0"/>
              </a:spcAft>
              <a:buNone/>
            </a:pPr>
            <a:r>
              <a:rPr lang="en-GB" sz="900">
                <a:solidFill>
                  <a:srgbClr val="6AA84F"/>
                </a:solidFill>
              </a:rPr>
              <a:t>A fast or high flow rate may mean there are weak muscles around the urethra, or urinary incontinence problems.</a:t>
            </a:r>
            <a:endParaRPr sz="1000">
              <a:solidFill>
                <a:srgbClr val="999999"/>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p29"/>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9" name="Google Shape;879;p29"/>
          <p:cNvGrpSpPr/>
          <p:nvPr/>
        </p:nvGrpSpPr>
        <p:grpSpPr>
          <a:xfrm>
            <a:off x="278963" y="605408"/>
            <a:ext cx="467181" cy="476434"/>
            <a:chOff x="2410712" y="2415450"/>
            <a:chExt cx="312600" cy="312600"/>
          </a:xfrm>
        </p:grpSpPr>
        <p:sp>
          <p:nvSpPr>
            <p:cNvPr id="880" name="Google Shape;880;p29"/>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29"/>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2" name="Google Shape;882;p29"/>
          <p:cNvSpPr txBox="1"/>
          <p:nvPr/>
        </p:nvSpPr>
        <p:spPr>
          <a:xfrm>
            <a:off x="736238" y="632036"/>
            <a:ext cx="40929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Treatment options:</a:t>
            </a:r>
            <a:endParaRPr b="1" sz="1800">
              <a:solidFill>
                <a:srgbClr val="006D77"/>
              </a:solidFill>
              <a:highlight>
                <a:srgbClr val="EDF9F9"/>
              </a:highlight>
              <a:latin typeface="Lora"/>
              <a:ea typeface="Lora"/>
              <a:cs typeface="Lora"/>
              <a:sym typeface="Lora"/>
            </a:endParaRPr>
          </a:p>
        </p:txBody>
      </p:sp>
      <p:grpSp>
        <p:nvGrpSpPr>
          <p:cNvPr id="883" name="Google Shape;883;p29"/>
          <p:cNvGrpSpPr/>
          <p:nvPr/>
        </p:nvGrpSpPr>
        <p:grpSpPr>
          <a:xfrm>
            <a:off x="155177" y="2146643"/>
            <a:ext cx="1653596" cy="2262033"/>
            <a:chOff x="336800" y="4151500"/>
            <a:chExt cx="292000" cy="364650"/>
          </a:xfrm>
        </p:grpSpPr>
        <p:sp>
          <p:nvSpPr>
            <p:cNvPr id="884" name="Google Shape;884;p29"/>
            <p:cNvSpPr/>
            <p:nvPr/>
          </p:nvSpPr>
          <p:spPr>
            <a:xfrm>
              <a:off x="396325" y="4168675"/>
              <a:ext cx="212600" cy="185375"/>
            </a:xfrm>
            <a:custGeom>
              <a:rect b="b" l="l" r="r" t="t"/>
              <a:pathLst>
                <a:path extrusionOk="0" h="7415" w="8504">
                  <a:moveTo>
                    <a:pt x="7261" y="0"/>
                  </a:moveTo>
                  <a:cubicBezTo>
                    <a:pt x="7011" y="0"/>
                    <a:pt x="6746" y="79"/>
                    <a:pt x="6545" y="265"/>
                  </a:cubicBezTo>
                  <a:lnTo>
                    <a:pt x="358" y="5548"/>
                  </a:lnTo>
                  <a:cubicBezTo>
                    <a:pt x="30" y="5813"/>
                    <a:pt x="0" y="6295"/>
                    <a:pt x="265" y="6623"/>
                  </a:cubicBezTo>
                  <a:lnTo>
                    <a:pt x="731" y="7149"/>
                  </a:lnTo>
                  <a:cubicBezTo>
                    <a:pt x="884" y="7321"/>
                    <a:pt x="1090" y="7414"/>
                    <a:pt x="1306" y="7414"/>
                  </a:cubicBezTo>
                  <a:cubicBezTo>
                    <a:pt x="1478" y="7414"/>
                    <a:pt x="1664" y="7354"/>
                    <a:pt x="1802" y="7242"/>
                  </a:cubicBezTo>
                  <a:lnTo>
                    <a:pt x="7992" y="1959"/>
                  </a:lnTo>
                  <a:cubicBezTo>
                    <a:pt x="8459" y="1552"/>
                    <a:pt x="8504" y="855"/>
                    <a:pt x="8101" y="388"/>
                  </a:cubicBezTo>
                  <a:cubicBezTo>
                    <a:pt x="7880" y="123"/>
                    <a:pt x="7571" y="0"/>
                    <a:pt x="7261" y="0"/>
                  </a:cubicBezTo>
                  <a:close/>
                </a:path>
              </a:pathLst>
            </a:custGeom>
            <a:solidFill>
              <a:srgbClr val="FDF2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29"/>
            <p:cNvSpPr/>
            <p:nvPr/>
          </p:nvSpPr>
          <p:spPr>
            <a:xfrm>
              <a:off x="396325" y="4168550"/>
              <a:ext cx="212600" cy="185650"/>
            </a:xfrm>
            <a:custGeom>
              <a:rect b="b" l="l" r="r" t="t"/>
              <a:pathLst>
                <a:path extrusionOk="0" h="7426" w="8504">
                  <a:moveTo>
                    <a:pt x="7262" y="1"/>
                  </a:moveTo>
                  <a:cubicBezTo>
                    <a:pt x="7008" y="1"/>
                    <a:pt x="6753" y="88"/>
                    <a:pt x="6545" y="270"/>
                  </a:cubicBezTo>
                  <a:lnTo>
                    <a:pt x="358" y="5553"/>
                  </a:lnTo>
                  <a:cubicBezTo>
                    <a:pt x="30" y="5818"/>
                    <a:pt x="0" y="6300"/>
                    <a:pt x="265" y="6628"/>
                  </a:cubicBezTo>
                  <a:lnTo>
                    <a:pt x="731" y="7154"/>
                  </a:lnTo>
                  <a:cubicBezTo>
                    <a:pt x="878" y="7335"/>
                    <a:pt x="1090" y="7426"/>
                    <a:pt x="1305" y="7426"/>
                  </a:cubicBezTo>
                  <a:cubicBezTo>
                    <a:pt x="1480" y="7426"/>
                    <a:pt x="1657" y="7366"/>
                    <a:pt x="1802" y="7247"/>
                  </a:cubicBezTo>
                  <a:lnTo>
                    <a:pt x="7992" y="1964"/>
                  </a:lnTo>
                  <a:cubicBezTo>
                    <a:pt x="8459" y="1557"/>
                    <a:pt x="8504" y="860"/>
                    <a:pt x="8101" y="393"/>
                  </a:cubicBezTo>
                  <a:cubicBezTo>
                    <a:pt x="7886" y="135"/>
                    <a:pt x="7575" y="1"/>
                    <a:pt x="7262"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29"/>
            <p:cNvSpPr/>
            <p:nvPr/>
          </p:nvSpPr>
          <p:spPr>
            <a:xfrm>
              <a:off x="400225" y="4180325"/>
              <a:ext cx="197775" cy="172600"/>
            </a:xfrm>
            <a:custGeom>
              <a:rect b="b" l="l" r="r" t="t"/>
              <a:pathLst>
                <a:path extrusionOk="0" h="6904" w="7911">
                  <a:moveTo>
                    <a:pt x="7110" y="1"/>
                  </a:moveTo>
                  <a:cubicBezTo>
                    <a:pt x="6849" y="1"/>
                    <a:pt x="6554" y="110"/>
                    <a:pt x="6295" y="325"/>
                  </a:cubicBezTo>
                  <a:lnTo>
                    <a:pt x="1" y="5720"/>
                  </a:lnTo>
                  <a:lnTo>
                    <a:pt x="1008" y="6903"/>
                  </a:lnTo>
                  <a:lnTo>
                    <a:pt x="7307" y="1523"/>
                  </a:lnTo>
                  <a:cubicBezTo>
                    <a:pt x="7773" y="1120"/>
                    <a:pt x="7911" y="545"/>
                    <a:pt x="7631" y="217"/>
                  </a:cubicBezTo>
                  <a:cubicBezTo>
                    <a:pt x="7506" y="72"/>
                    <a:pt x="7320" y="1"/>
                    <a:pt x="7110"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29"/>
            <p:cNvSpPr/>
            <p:nvPr/>
          </p:nvSpPr>
          <p:spPr>
            <a:xfrm>
              <a:off x="469350" y="4180700"/>
              <a:ext cx="127175" cy="112325"/>
            </a:xfrm>
            <a:custGeom>
              <a:rect b="b" l="l" r="r" t="t"/>
              <a:pathLst>
                <a:path extrusionOk="0" h="4493" w="5087">
                  <a:moveTo>
                    <a:pt x="4300" y="1"/>
                  </a:moveTo>
                  <a:cubicBezTo>
                    <a:pt x="4040" y="1"/>
                    <a:pt x="3744" y="110"/>
                    <a:pt x="3486" y="325"/>
                  </a:cubicBezTo>
                  <a:lnTo>
                    <a:pt x="1" y="3310"/>
                  </a:lnTo>
                  <a:lnTo>
                    <a:pt x="1012" y="4493"/>
                  </a:lnTo>
                  <a:lnTo>
                    <a:pt x="4493" y="1508"/>
                  </a:lnTo>
                  <a:cubicBezTo>
                    <a:pt x="4944" y="1120"/>
                    <a:pt x="5086" y="545"/>
                    <a:pt x="4821" y="217"/>
                  </a:cubicBezTo>
                  <a:cubicBezTo>
                    <a:pt x="4696" y="72"/>
                    <a:pt x="4510" y="1"/>
                    <a:pt x="4300" y="1"/>
                  </a:cubicBez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29"/>
            <p:cNvSpPr/>
            <p:nvPr/>
          </p:nvSpPr>
          <p:spPr>
            <a:xfrm>
              <a:off x="601900" y="4151500"/>
              <a:ext cx="26900" cy="23825"/>
            </a:xfrm>
            <a:custGeom>
              <a:rect b="b" l="l" r="r" t="t"/>
              <a:pathLst>
                <a:path extrusionOk="0" h="953" w="1076">
                  <a:moveTo>
                    <a:pt x="1027" y="1"/>
                  </a:moveTo>
                  <a:lnTo>
                    <a:pt x="1" y="904"/>
                  </a:lnTo>
                  <a:lnTo>
                    <a:pt x="49" y="952"/>
                  </a:lnTo>
                  <a:lnTo>
                    <a:pt x="1075" y="49"/>
                  </a:lnTo>
                  <a:lnTo>
                    <a:pt x="1027"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29"/>
            <p:cNvSpPr/>
            <p:nvPr/>
          </p:nvSpPr>
          <p:spPr>
            <a:xfrm>
              <a:off x="589875" y="4166050"/>
              <a:ext cx="19800" cy="20000"/>
            </a:xfrm>
            <a:custGeom>
              <a:rect b="b" l="l" r="r" t="t"/>
              <a:pathLst>
                <a:path extrusionOk="0" h="800" w="792">
                  <a:moveTo>
                    <a:pt x="366" y="1"/>
                  </a:moveTo>
                  <a:cubicBezTo>
                    <a:pt x="359" y="1"/>
                    <a:pt x="351" y="4"/>
                    <a:pt x="344" y="12"/>
                  </a:cubicBezTo>
                  <a:lnTo>
                    <a:pt x="15" y="277"/>
                  </a:lnTo>
                  <a:cubicBezTo>
                    <a:pt x="0" y="292"/>
                    <a:pt x="0" y="307"/>
                    <a:pt x="15" y="322"/>
                  </a:cubicBezTo>
                  <a:lnTo>
                    <a:pt x="403" y="788"/>
                  </a:lnTo>
                  <a:cubicBezTo>
                    <a:pt x="411" y="795"/>
                    <a:pt x="419" y="799"/>
                    <a:pt x="428" y="799"/>
                  </a:cubicBezTo>
                  <a:cubicBezTo>
                    <a:pt x="436" y="799"/>
                    <a:pt x="444" y="795"/>
                    <a:pt x="452" y="788"/>
                  </a:cubicBezTo>
                  <a:lnTo>
                    <a:pt x="776" y="523"/>
                  </a:lnTo>
                  <a:cubicBezTo>
                    <a:pt x="791" y="508"/>
                    <a:pt x="791" y="478"/>
                    <a:pt x="776" y="478"/>
                  </a:cubicBezTo>
                  <a:lnTo>
                    <a:pt x="388" y="12"/>
                  </a:lnTo>
                  <a:cubicBezTo>
                    <a:pt x="381" y="4"/>
                    <a:pt x="373" y="1"/>
                    <a:pt x="366"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29"/>
            <p:cNvSpPr/>
            <p:nvPr/>
          </p:nvSpPr>
          <p:spPr>
            <a:xfrm>
              <a:off x="448750" y="4258025"/>
              <a:ext cx="51325" cy="55250"/>
            </a:xfrm>
            <a:custGeom>
              <a:rect b="b" l="l" r="r" t="t"/>
              <a:pathLst>
                <a:path extrusionOk="0" h="2210" w="2053">
                  <a:moveTo>
                    <a:pt x="638" y="1"/>
                  </a:moveTo>
                  <a:lnTo>
                    <a:pt x="0" y="545"/>
                  </a:lnTo>
                  <a:lnTo>
                    <a:pt x="1418" y="2210"/>
                  </a:lnTo>
                  <a:lnTo>
                    <a:pt x="2052" y="1665"/>
                  </a:lnTo>
                  <a:lnTo>
                    <a:pt x="638"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29"/>
            <p:cNvSpPr/>
            <p:nvPr/>
          </p:nvSpPr>
          <p:spPr>
            <a:xfrm>
              <a:off x="352375" y="4282100"/>
              <a:ext cx="122050" cy="109625"/>
            </a:xfrm>
            <a:custGeom>
              <a:rect b="b" l="l" r="r" t="t"/>
              <a:pathLst>
                <a:path extrusionOk="0" h="4385" w="4882">
                  <a:moveTo>
                    <a:pt x="4183" y="0"/>
                  </a:moveTo>
                  <a:lnTo>
                    <a:pt x="1" y="3578"/>
                  </a:lnTo>
                  <a:lnTo>
                    <a:pt x="702" y="4384"/>
                  </a:lnTo>
                  <a:lnTo>
                    <a:pt x="4881" y="825"/>
                  </a:lnTo>
                  <a:lnTo>
                    <a:pt x="4183"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29"/>
            <p:cNvSpPr/>
            <p:nvPr/>
          </p:nvSpPr>
          <p:spPr>
            <a:xfrm>
              <a:off x="576250" y="4204025"/>
              <a:ext cx="16350" cy="18200"/>
            </a:xfrm>
            <a:custGeom>
              <a:rect b="b" l="l" r="r" t="t"/>
              <a:pathLst>
                <a:path extrusionOk="0" h="728" w="654">
                  <a:moveTo>
                    <a:pt x="79" y="0"/>
                  </a:moveTo>
                  <a:lnTo>
                    <a:pt x="16" y="64"/>
                  </a:lnTo>
                  <a:cubicBezTo>
                    <a:pt x="1" y="64"/>
                    <a:pt x="1" y="79"/>
                    <a:pt x="16" y="94"/>
                  </a:cubicBezTo>
                  <a:lnTo>
                    <a:pt x="545" y="717"/>
                  </a:lnTo>
                  <a:cubicBezTo>
                    <a:pt x="553" y="724"/>
                    <a:pt x="557" y="728"/>
                    <a:pt x="560" y="728"/>
                  </a:cubicBezTo>
                  <a:cubicBezTo>
                    <a:pt x="564" y="728"/>
                    <a:pt x="568" y="724"/>
                    <a:pt x="575" y="717"/>
                  </a:cubicBezTo>
                  <a:lnTo>
                    <a:pt x="639" y="668"/>
                  </a:lnTo>
                  <a:cubicBezTo>
                    <a:pt x="654" y="653"/>
                    <a:pt x="654" y="638"/>
                    <a:pt x="639" y="638"/>
                  </a:cubicBez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29"/>
            <p:cNvSpPr/>
            <p:nvPr/>
          </p:nvSpPr>
          <p:spPr>
            <a:xfrm>
              <a:off x="561150" y="4216925"/>
              <a:ext cx="16350" cy="18100"/>
            </a:xfrm>
            <a:custGeom>
              <a:rect b="b" l="l" r="r" t="t"/>
              <a:pathLst>
                <a:path extrusionOk="0" h="724" w="654">
                  <a:moveTo>
                    <a:pt x="99" y="0"/>
                  </a:moveTo>
                  <a:cubicBezTo>
                    <a:pt x="92" y="0"/>
                    <a:pt x="84" y="5"/>
                    <a:pt x="75" y="14"/>
                  </a:cubicBezTo>
                  <a:lnTo>
                    <a:pt x="15" y="59"/>
                  </a:lnTo>
                  <a:cubicBezTo>
                    <a:pt x="0" y="74"/>
                    <a:pt x="0" y="89"/>
                    <a:pt x="15" y="89"/>
                  </a:cubicBezTo>
                  <a:lnTo>
                    <a:pt x="541" y="712"/>
                  </a:lnTo>
                  <a:cubicBezTo>
                    <a:pt x="550" y="719"/>
                    <a:pt x="559" y="723"/>
                    <a:pt x="565" y="723"/>
                  </a:cubicBezTo>
                  <a:cubicBezTo>
                    <a:pt x="571" y="723"/>
                    <a:pt x="575" y="719"/>
                    <a:pt x="575" y="712"/>
                  </a:cubicBezTo>
                  <a:lnTo>
                    <a:pt x="634" y="667"/>
                  </a:lnTo>
                  <a:cubicBezTo>
                    <a:pt x="653" y="648"/>
                    <a:pt x="653" y="648"/>
                    <a:pt x="653" y="634"/>
                  </a:cubicBezTo>
                  <a:lnTo>
                    <a:pt x="108" y="14"/>
                  </a:lnTo>
                  <a:cubicBezTo>
                    <a:pt x="108" y="5"/>
                    <a:pt x="105" y="0"/>
                    <a:pt x="99"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29"/>
            <p:cNvSpPr/>
            <p:nvPr/>
          </p:nvSpPr>
          <p:spPr>
            <a:xfrm>
              <a:off x="542475" y="4233125"/>
              <a:ext cx="15900" cy="17925"/>
            </a:xfrm>
            <a:custGeom>
              <a:rect b="b" l="l" r="r" t="t"/>
              <a:pathLst>
                <a:path extrusionOk="0" h="717" w="636">
                  <a:moveTo>
                    <a:pt x="76" y="0"/>
                  </a:moveTo>
                  <a:lnTo>
                    <a:pt x="1" y="64"/>
                  </a:lnTo>
                  <a:lnTo>
                    <a:pt x="1" y="94"/>
                  </a:lnTo>
                  <a:lnTo>
                    <a:pt x="542" y="717"/>
                  </a:lnTo>
                  <a:lnTo>
                    <a:pt x="576" y="717"/>
                  </a:lnTo>
                  <a:lnTo>
                    <a:pt x="635" y="653"/>
                  </a:lnTo>
                  <a:lnTo>
                    <a:pt x="635" y="624"/>
                  </a:ln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29"/>
            <p:cNvSpPr/>
            <p:nvPr/>
          </p:nvSpPr>
          <p:spPr>
            <a:xfrm>
              <a:off x="527275" y="4246000"/>
              <a:ext cx="16350" cy="18200"/>
            </a:xfrm>
            <a:custGeom>
              <a:rect b="b" l="l" r="r" t="t"/>
              <a:pathLst>
                <a:path extrusionOk="0" h="728" w="654">
                  <a:moveTo>
                    <a:pt x="79" y="0"/>
                  </a:moveTo>
                  <a:lnTo>
                    <a:pt x="16" y="64"/>
                  </a:lnTo>
                  <a:cubicBezTo>
                    <a:pt x="1" y="64"/>
                    <a:pt x="1" y="79"/>
                    <a:pt x="1" y="94"/>
                  </a:cubicBezTo>
                  <a:lnTo>
                    <a:pt x="545" y="717"/>
                  </a:lnTo>
                  <a:cubicBezTo>
                    <a:pt x="545" y="724"/>
                    <a:pt x="549" y="728"/>
                    <a:pt x="555" y="728"/>
                  </a:cubicBezTo>
                  <a:cubicBezTo>
                    <a:pt x="560" y="728"/>
                    <a:pt x="568" y="724"/>
                    <a:pt x="575" y="717"/>
                  </a:cubicBezTo>
                  <a:lnTo>
                    <a:pt x="639" y="668"/>
                  </a:lnTo>
                  <a:cubicBezTo>
                    <a:pt x="654" y="653"/>
                    <a:pt x="654" y="638"/>
                    <a:pt x="639" y="638"/>
                  </a:cubicBez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29"/>
            <p:cNvSpPr/>
            <p:nvPr/>
          </p:nvSpPr>
          <p:spPr>
            <a:xfrm>
              <a:off x="371400" y="4304050"/>
              <a:ext cx="70825" cy="79375"/>
            </a:xfrm>
            <a:custGeom>
              <a:rect b="b" l="l" r="r" t="t"/>
              <a:pathLst>
                <a:path extrusionOk="0" h="3175" w="2833">
                  <a:moveTo>
                    <a:pt x="325" y="1"/>
                  </a:moveTo>
                  <a:cubicBezTo>
                    <a:pt x="310" y="1"/>
                    <a:pt x="295" y="4"/>
                    <a:pt x="281" y="10"/>
                  </a:cubicBezTo>
                  <a:lnTo>
                    <a:pt x="49" y="212"/>
                  </a:lnTo>
                  <a:cubicBezTo>
                    <a:pt x="16" y="242"/>
                    <a:pt x="1" y="290"/>
                    <a:pt x="34" y="320"/>
                  </a:cubicBezTo>
                  <a:lnTo>
                    <a:pt x="2460" y="3152"/>
                  </a:lnTo>
                  <a:cubicBezTo>
                    <a:pt x="2467" y="3167"/>
                    <a:pt x="2482" y="3174"/>
                    <a:pt x="2499" y="3174"/>
                  </a:cubicBezTo>
                  <a:cubicBezTo>
                    <a:pt x="2517" y="3174"/>
                    <a:pt x="2536" y="3167"/>
                    <a:pt x="2553" y="3152"/>
                  </a:cubicBezTo>
                  <a:lnTo>
                    <a:pt x="2784" y="2947"/>
                  </a:lnTo>
                  <a:cubicBezTo>
                    <a:pt x="2814" y="2932"/>
                    <a:pt x="2833" y="2887"/>
                    <a:pt x="2799" y="2853"/>
                  </a:cubicBezTo>
                  <a:lnTo>
                    <a:pt x="374" y="25"/>
                  </a:lnTo>
                  <a:cubicBezTo>
                    <a:pt x="365" y="8"/>
                    <a:pt x="346" y="1"/>
                    <a:pt x="325"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29"/>
            <p:cNvSpPr/>
            <p:nvPr/>
          </p:nvSpPr>
          <p:spPr>
            <a:xfrm>
              <a:off x="336800" y="4363550"/>
              <a:ext cx="43950" cy="48475"/>
            </a:xfrm>
            <a:custGeom>
              <a:rect b="b" l="l" r="r" t="t"/>
              <a:pathLst>
                <a:path extrusionOk="0" h="1939" w="1758">
                  <a:moveTo>
                    <a:pt x="321" y="1"/>
                  </a:moveTo>
                  <a:cubicBezTo>
                    <a:pt x="302" y="1"/>
                    <a:pt x="282" y="9"/>
                    <a:pt x="266" y="26"/>
                  </a:cubicBezTo>
                  <a:lnTo>
                    <a:pt x="34" y="227"/>
                  </a:lnTo>
                  <a:cubicBezTo>
                    <a:pt x="1" y="257"/>
                    <a:pt x="1" y="306"/>
                    <a:pt x="19" y="320"/>
                  </a:cubicBezTo>
                  <a:lnTo>
                    <a:pt x="1385" y="1921"/>
                  </a:lnTo>
                  <a:cubicBezTo>
                    <a:pt x="1393" y="1930"/>
                    <a:pt x="1413" y="1938"/>
                    <a:pt x="1434" y="1938"/>
                  </a:cubicBezTo>
                  <a:cubicBezTo>
                    <a:pt x="1450" y="1938"/>
                    <a:pt x="1466" y="1934"/>
                    <a:pt x="1478" y="1921"/>
                  </a:cubicBezTo>
                  <a:lnTo>
                    <a:pt x="1713" y="1720"/>
                  </a:lnTo>
                  <a:cubicBezTo>
                    <a:pt x="1743" y="1686"/>
                    <a:pt x="1758" y="1641"/>
                    <a:pt x="1728" y="1611"/>
                  </a:cubicBezTo>
                  <a:lnTo>
                    <a:pt x="374" y="26"/>
                  </a:lnTo>
                  <a:cubicBezTo>
                    <a:pt x="359" y="9"/>
                    <a:pt x="340" y="1"/>
                    <a:pt x="321"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29"/>
            <p:cNvSpPr/>
            <p:nvPr/>
          </p:nvSpPr>
          <p:spPr>
            <a:xfrm>
              <a:off x="404050" y="4177800"/>
              <a:ext cx="63375" cy="60000"/>
            </a:xfrm>
            <a:custGeom>
              <a:rect b="b" l="l" r="r" t="t"/>
              <a:pathLst>
                <a:path extrusionOk="0" h="2400" w="2535">
                  <a:moveTo>
                    <a:pt x="1735" y="0"/>
                  </a:moveTo>
                  <a:cubicBezTo>
                    <a:pt x="1707" y="0"/>
                    <a:pt x="1679" y="3"/>
                    <a:pt x="1650" y="8"/>
                  </a:cubicBezTo>
                  <a:lnTo>
                    <a:pt x="1307" y="68"/>
                  </a:lnTo>
                  <a:cubicBezTo>
                    <a:pt x="1231" y="44"/>
                    <a:pt x="1144" y="19"/>
                    <a:pt x="1057" y="19"/>
                  </a:cubicBezTo>
                  <a:cubicBezTo>
                    <a:pt x="1037" y="19"/>
                    <a:pt x="1017" y="20"/>
                    <a:pt x="997" y="23"/>
                  </a:cubicBezTo>
                  <a:cubicBezTo>
                    <a:pt x="904" y="23"/>
                    <a:pt x="796" y="53"/>
                    <a:pt x="717" y="131"/>
                  </a:cubicBezTo>
                  <a:cubicBezTo>
                    <a:pt x="624" y="195"/>
                    <a:pt x="560" y="318"/>
                    <a:pt x="531" y="426"/>
                  </a:cubicBezTo>
                  <a:cubicBezTo>
                    <a:pt x="482" y="534"/>
                    <a:pt x="516" y="848"/>
                    <a:pt x="296" y="956"/>
                  </a:cubicBezTo>
                  <a:cubicBezTo>
                    <a:pt x="172" y="1019"/>
                    <a:pt x="94" y="1158"/>
                    <a:pt x="49" y="1299"/>
                  </a:cubicBezTo>
                  <a:cubicBezTo>
                    <a:pt x="1" y="1437"/>
                    <a:pt x="1" y="1594"/>
                    <a:pt x="49" y="1717"/>
                  </a:cubicBezTo>
                  <a:cubicBezTo>
                    <a:pt x="94" y="1810"/>
                    <a:pt x="158" y="1904"/>
                    <a:pt x="143" y="1997"/>
                  </a:cubicBezTo>
                  <a:cubicBezTo>
                    <a:pt x="143" y="2060"/>
                    <a:pt x="109" y="2105"/>
                    <a:pt x="79" y="2154"/>
                  </a:cubicBezTo>
                  <a:cubicBezTo>
                    <a:pt x="64" y="2213"/>
                    <a:pt x="49" y="2277"/>
                    <a:pt x="64" y="2325"/>
                  </a:cubicBezTo>
                  <a:cubicBezTo>
                    <a:pt x="94" y="2385"/>
                    <a:pt x="172" y="2400"/>
                    <a:pt x="251" y="2400"/>
                  </a:cubicBezTo>
                  <a:cubicBezTo>
                    <a:pt x="344" y="2400"/>
                    <a:pt x="452" y="2385"/>
                    <a:pt x="546" y="2370"/>
                  </a:cubicBezTo>
                  <a:cubicBezTo>
                    <a:pt x="1184" y="2292"/>
                    <a:pt x="1807" y="2213"/>
                    <a:pt x="2426" y="2075"/>
                  </a:cubicBezTo>
                  <a:cubicBezTo>
                    <a:pt x="2460" y="2075"/>
                    <a:pt x="2475" y="2075"/>
                    <a:pt x="2504" y="2060"/>
                  </a:cubicBezTo>
                  <a:cubicBezTo>
                    <a:pt x="2534" y="2012"/>
                    <a:pt x="2534" y="1952"/>
                    <a:pt x="2519" y="1889"/>
                  </a:cubicBezTo>
                  <a:cubicBezTo>
                    <a:pt x="2460" y="1717"/>
                    <a:pt x="2303" y="1624"/>
                    <a:pt x="2195" y="1486"/>
                  </a:cubicBezTo>
                  <a:cubicBezTo>
                    <a:pt x="2068" y="1314"/>
                    <a:pt x="2101" y="1079"/>
                    <a:pt x="2053" y="878"/>
                  </a:cubicBezTo>
                  <a:cubicBezTo>
                    <a:pt x="2038" y="784"/>
                    <a:pt x="2008" y="706"/>
                    <a:pt x="1975" y="628"/>
                  </a:cubicBezTo>
                  <a:lnTo>
                    <a:pt x="2131" y="598"/>
                  </a:lnTo>
                  <a:cubicBezTo>
                    <a:pt x="2195" y="598"/>
                    <a:pt x="2225" y="534"/>
                    <a:pt x="2225" y="490"/>
                  </a:cubicBezTo>
                  <a:lnTo>
                    <a:pt x="2195" y="381"/>
                  </a:lnTo>
                  <a:cubicBezTo>
                    <a:pt x="2152" y="160"/>
                    <a:pt x="1954" y="0"/>
                    <a:pt x="1735"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29"/>
            <p:cNvSpPr/>
            <p:nvPr/>
          </p:nvSpPr>
          <p:spPr>
            <a:xfrm>
              <a:off x="430075" y="4187700"/>
              <a:ext cx="33525" cy="59100"/>
            </a:xfrm>
            <a:custGeom>
              <a:rect b="b" l="l" r="r" t="t"/>
              <a:pathLst>
                <a:path extrusionOk="0" h="2364" w="1341">
                  <a:moveTo>
                    <a:pt x="1012" y="0"/>
                  </a:moveTo>
                  <a:cubicBezTo>
                    <a:pt x="1012" y="0"/>
                    <a:pt x="1045" y="280"/>
                    <a:pt x="546" y="344"/>
                  </a:cubicBezTo>
                  <a:lnTo>
                    <a:pt x="422" y="590"/>
                  </a:lnTo>
                  <a:lnTo>
                    <a:pt x="393" y="590"/>
                  </a:lnTo>
                  <a:lnTo>
                    <a:pt x="206" y="605"/>
                  </a:lnTo>
                  <a:cubicBezTo>
                    <a:pt x="94" y="623"/>
                    <a:pt x="1" y="717"/>
                    <a:pt x="19" y="825"/>
                  </a:cubicBezTo>
                  <a:lnTo>
                    <a:pt x="19" y="840"/>
                  </a:lnTo>
                  <a:lnTo>
                    <a:pt x="19" y="855"/>
                  </a:lnTo>
                  <a:lnTo>
                    <a:pt x="19" y="885"/>
                  </a:lnTo>
                  <a:cubicBezTo>
                    <a:pt x="19" y="903"/>
                    <a:pt x="34" y="903"/>
                    <a:pt x="34" y="918"/>
                  </a:cubicBezTo>
                  <a:cubicBezTo>
                    <a:pt x="61" y="988"/>
                    <a:pt x="139" y="1044"/>
                    <a:pt x="222" y="1044"/>
                  </a:cubicBezTo>
                  <a:cubicBezTo>
                    <a:pt x="231" y="1044"/>
                    <a:pt x="241" y="1043"/>
                    <a:pt x="251" y="1041"/>
                  </a:cubicBezTo>
                  <a:lnTo>
                    <a:pt x="281" y="1041"/>
                  </a:lnTo>
                  <a:cubicBezTo>
                    <a:pt x="281" y="1056"/>
                    <a:pt x="281" y="1071"/>
                    <a:pt x="266" y="1090"/>
                  </a:cubicBezTo>
                  <a:lnTo>
                    <a:pt x="113" y="1508"/>
                  </a:lnTo>
                  <a:lnTo>
                    <a:pt x="143" y="2146"/>
                  </a:lnTo>
                  <a:cubicBezTo>
                    <a:pt x="157" y="2261"/>
                    <a:pt x="253" y="2364"/>
                    <a:pt x="381" y="2364"/>
                  </a:cubicBezTo>
                  <a:cubicBezTo>
                    <a:pt x="390" y="2364"/>
                    <a:pt x="399" y="2363"/>
                    <a:pt x="408" y="2362"/>
                  </a:cubicBezTo>
                  <a:lnTo>
                    <a:pt x="766" y="2347"/>
                  </a:lnTo>
                  <a:cubicBezTo>
                    <a:pt x="904" y="2332"/>
                    <a:pt x="1012" y="2239"/>
                    <a:pt x="997" y="2097"/>
                  </a:cubicBezTo>
                  <a:lnTo>
                    <a:pt x="967" y="1616"/>
                  </a:lnTo>
                  <a:cubicBezTo>
                    <a:pt x="982" y="1601"/>
                    <a:pt x="997" y="1601"/>
                    <a:pt x="997" y="1601"/>
                  </a:cubicBezTo>
                  <a:cubicBezTo>
                    <a:pt x="1232" y="1508"/>
                    <a:pt x="1340" y="1258"/>
                    <a:pt x="1232" y="1056"/>
                  </a:cubicBezTo>
                  <a:lnTo>
                    <a:pt x="1139" y="325"/>
                  </a:lnTo>
                  <a:lnTo>
                    <a:pt x="1120" y="138"/>
                  </a:lnTo>
                  <a:cubicBezTo>
                    <a:pt x="1060" y="109"/>
                    <a:pt x="1027" y="79"/>
                    <a:pt x="1012"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29"/>
            <p:cNvSpPr/>
            <p:nvPr/>
          </p:nvSpPr>
          <p:spPr>
            <a:xfrm>
              <a:off x="459650" y="4203650"/>
              <a:ext cx="400" cy="3475"/>
            </a:xfrm>
            <a:custGeom>
              <a:rect b="b" l="l" r="r" t="t"/>
              <a:pathLst>
                <a:path extrusionOk="0" h="139" w="16">
                  <a:moveTo>
                    <a:pt x="1" y="0"/>
                  </a:moveTo>
                  <a:lnTo>
                    <a:pt x="16" y="138"/>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29"/>
            <p:cNvSpPr/>
            <p:nvPr/>
          </p:nvSpPr>
          <p:spPr>
            <a:xfrm>
              <a:off x="459275" y="4203275"/>
              <a:ext cx="1150" cy="4225"/>
            </a:xfrm>
            <a:custGeom>
              <a:rect b="b" l="l" r="r" t="t"/>
              <a:pathLst>
                <a:path extrusionOk="0" h="169" w="46">
                  <a:moveTo>
                    <a:pt x="16" y="0"/>
                  </a:moveTo>
                  <a:cubicBezTo>
                    <a:pt x="1" y="0"/>
                    <a:pt x="1" y="0"/>
                    <a:pt x="1" y="15"/>
                  </a:cubicBezTo>
                  <a:lnTo>
                    <a:pt x="16" y="153"/>
                  </a:lnTo>
                  <a:cubicBezTo>
                    <a:pt x="16" y="168"/>
                    <a:pt x="16" y="168"/>
                    <a:pt x="31" y="168"/>
                  </a:cubicBezTo>
                  <a:cubicBezTo>
                    <a:pt x="45" y="168"/>
                    <a:pt x="45" y="153"/>
                    <a:pt x="45" y="153"/>
                  </a:cubicBezTo>
                  <a:lnTo>
                    <a:pt x="31" y="15"/>
                  </a:lnTo>
                  <a:cubicBezTo>
                    <a:pt x="31" y="0"/>
                    <a:pt x="16" y="0"/>
                    <a:pt x="16" y="0"/>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29"/>
            <p:cNvSpPr/>
            <p:nvPr/>
          </p:nvSpPr>
          <p:spPr>
            <a:xfrm>
              <a:off x="447625" y="4198400"/>
              <a:ext cx="7750" cy="3075"/>
            </a:xfrm>
            <a:custGeom>
              <a:rect b="b" l="l" r="r" t="t"/>
              <a:pathLst>
                <a:path extrusionOk="0" h="123" w="310">
                  <a:moveTo>
                    <a:pt x="50" y="1"/>
                  </a:moveTo>
                  <a:cubicBezTo>
                    <a:pt x="42" y="1"/>
                    <a:pt x="35" y="3"/>
                    <a:pt x="30" y="9"/>
                  </a:cubicBezTo>
                  <a:cubicBezTo>
                    <a:pt x="15" y="9"/>
                    <a:pt x="0" y="24"/>
                    <a:pt x="15" y="54"/>
                  </a:cubicBezTo>
                  <a:cubicBezTo>
                    <a:pt x="45" y="84"/>
                    <a:pt x="94" y="117"/>
                    <a:pt x="157" y="117"/>
                  </a:cubicBezTo>
                  <a:cubicBezTo>
                    <a:pt x="173" y="121"/>
                    <a:pt x="188" y="123"/>
                    <a:pt x="202" y="123"/>
                  </a:cubicBezTo>
                  <a:cubicBezTo>
                    <a:pt x="241" y="123"/>
                    <a:pt x="273" y="108"/>
                    <a:pt x="295" y="84"/>
                  </a:cubicBezTo>
                  <a:cubicBezTo>
                    <a:pt x="310" y="69"/>
                    <a:pt x="310" y="39"/>
                    <a:pt x="295" y="39"/>
                  </a:cubicBezTo>
                  <a:cubicBezTo>
                    <a:pt x="280" y="24"/>
                    <a:pt x="250" y="24"/>
                    <a:pt x="232" y="24"/>
                  </a:cubicBezTo>
                  <a:lnTo>
                    <a:pt x="157" y="24"/>
                  </a:lnTo>
                  <a:cubicBezTo>
                    <a:pt x="138" y="9"/>
                    <a:pt x="123" y="9"/>
                    <a:pt x="94" y="9"/>
                  </a:cubicBezTo>
                  <a:cubicBezTo>
                    <a:pt x="84" y="9"/>
                    <a:pt x="65" y="1"/>
                    <a:pt x="50"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29"/>
            <p:cNvSpPr/>
            <p:nvPr/>
          </p:nvSpPr>
          <p:spPr>
            <a:xfrm>
              <a:off x="434375" y="4206350"/>
              <a:ext cx="1600" cy="3950"/>
            </a:xfrm>
            <a:custGeom>
              <a:rect b="b" l="l" r="r" t="t"/>
              <a:pathLst>
                <a:path extrusionOk="0" h="158" w="64">
                  <a:moveTo>
                    <a:pt x="0" y="1"/>
                  </a:moveTo>
                  <a:lnTo>
                    <a:pt x="0" y="157"/>
                  </a:lnTo>
                  <a:lnTo>
                    <a:pt x="64" y="109"/>
                  </a:lnTo>
                  <a:lnTo>
                    <a:pt x="0"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29"/>
            <p:cNvSpPr/>
            <p:nvPr/>
          </p:nvSpPr>
          <p:spPr>
            <a:xfrm>
              <a:off x="433625" y="4205975"/>
              <a:ext cx="3100" cy="4700"/>
            </a:xfrm>
            <a:custGeom>
              <a:rect b="b" l="l" r="r" t="t"/>
              <a:pathLst>
                <a:path extrusionOk="0" h="188" w="124">
                  <a:moveTo>
                    <a:pt x="16" y="1"/>
                  </a:moveTo>
                  <a:lnTo>
                    <a:pt x="16" y="16"/>
                  </a:lnTo>
                  <a:lnTo>
                    <a:pt x="79" y="124"/>
                  </a:lnTo>
                  <a:lnTo>
                    <a:pt x="16" y="154"/>
                  </a:lnTo>
                  <a:cubicBezTo>
                    <a:pt x="16" y="154"/>
                    <a:pt x="1" y="172"/>
                    <a:pt x="16" y="172"/>
                  </a:cubicBezTo>
                  <a:lnTo>
                    <a:pt x="30" y="187"/>
                  </a:lnTo>
                  <a:lnTo>
                    <a:pt x="30" y="172"/>
                  </a:lnTo>
                  <a:lnTo>
                    <a:pt x="124" y="124"/>
                  </a:lnTo>
                  <a:lnTo>
                    <a:pt x="45" y="1"/>
                  </a:ln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29"/>
            <p:cNvSpPr/>
            <p:nvPr/>
          </p:nvSpPr>
          <p:spPr>
            <a:xfrm>
              <a:off x="442200" y="4225750"/>
              <a:ext cx="12450" cy="7400"/>
            </a:xfrm>
            <a:custGeom>
              <a:rect b="b" l="l" r="r" t="t"/>
              <a:pathLst>
                <a:path extrusionOk="0" h="296" w="498">
                  <a:moveTo>
                    <a:pt x="1" y="1"/>
                  </a:moveTo>
                  <a:lnTo>
                    <a:pt x="1" y="295"/>
                  </a:lnTo>
                  <a:lnTo>
                    <a:pt x="497" y="295"/>
                  </a:lnTo>
                  <a:lnTo>
                    <a:pt x="497" y="1"/>
                  </a:lnTo>
                  <a:close/>
                </a:path>
              </a:pathLst>
            </a:custGeom>
            <a:solidFill>
              <a:srgbClr val="F397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29"/>
            <p:cNvSpPr/>
            <p:nvPr/>
          </p:nvSpPr>
          <p:spPr>
            <a:xfrm>
              <a:off x="447250" y="4203275"/>
              <a:ext cx="8975" cy="6175"/>
            </a:xfrm>
            <a:custGeom>
              <a:rect b="b" l="l" r="r" t="t"/>
              <a:pathLst>
                <a:path extrusionOk="0" h="247" w="359">
                  <a:moveTo>
                    <a:pt x="340" y="153"/>
                  </a:moveTo>
                  <a:cubicBezTo>
                    <a:pt x="332" y="159"/>
                    <a:pt x="322" y="165"/>
                    <a:pt x="311" y="172"/>
                  </a:cubicBezTo>
                  <a:lnTo>
                    <a:pt x="311" y="172"/>
                  </a:lnTo>
                  <a:cubicBezTo>
                    <a:pt x="316" y="171"/>
                    <a:pt x="320" y="170"/>
                    <a:pt x="325" y="168"/>
                  </a:cubicBezTo>
                  <a:cubicBezTo>
                    <a:pt x="325" y="168"/>
                    <a:pt x="340" y="153"/>
                    <a:pt x="359" y="153"/>
                  </a:cubicBezTo>
                  <a:close/>
                  <a:moveTo>
                    <a:pt x="172" y="0"/>
                  </a:moveTo>
                  <a:cubicBezTo>
                    <a:pt x="153" y="15"/>
                    <a:pt x="138" y="15"/>
                    <a:pt x="123" y="15"/>
                  </a:cubicBezTo>
                  <a:cubicBezTo>
                    <a:pt x="60" y="45"/>
                    <a:pt x="30" y="124"/>
                    <a:pt x="15" y="168"/>
                  </a:cubicBezTo>
                  <a:cubicBezTo>
                    <a:pt x="0" y="217"/>
                    <a:pt x="45" y="247"/>
                    <a:pt x="79" y="247"/>
                  </a:cubicBezTo>
                  <a:cubicBezTo>
                    <a:pt x="168" y="234"/>
                    <a:pt x="257" y="202"/>
                    <a:pt x="311" y="172"/>
                  </a:cubicBezTo>
                  <a:lnTo>
                    <a:pt x="311" y="172"/>
                  </a:lnTo>
                  <a:cubicBezTo>
                    <a:pt x="304" y="173"/>
                    <a:pt x="297" y="174"/>
                    <a:pt x="290" y="174"/>
                  </a:cubicBezTo>
                  <a:cubicBezTo>
                    <a:pt x="242" y="174"/>
                    <a:pt x="196" y="145"/>
                    <a:pt x="172" y="109"/>
                  </a:cubicBezTo>
                  <a:cubicBezTo>
                    <a:pt x="172" y="75"/>
                    <a:pt x="172" y="30"/>
                    <a:pt x="202"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29"/>
            <p:cNvSpPr/>
            <p:nvPr/>
          </p:nvSpPr>
          <p:spPr>
            <a:xfrm>
              <a:off x="451525" y="4203275"/>
              <a:ext cx="5075" cy="4350"/>
            </a:xfrm>
            <a:custGeom>
              <a:rect b="b" l="l" r="r" t="t"/>
              <a:pathLst>
                <a:path extrusionOk="0" h="174" w="203">
                  <a:moveTo>
                    <a:pt x="31" y="0"/>
                  </a:moveTo>
                  <a:cubicBezTo>
                    <a:pt x="1" y="30"/>
                    <a:pt x="1" y="75"/>
                    <a:pt x="1" y="109"/>
                  </a:cubicBezTo>
                  <a:cubicBezTo>
                    <a:pt x="25" y="145"/>
                    <a:pt x="71" y="174"/>
                    <a:pt x="119" y="174"/>
                  </a:cubicBezTo>
                  <a:cubicBezTo>
                    <a:pt x="131" y="174"/>
                    <a:pt x="142" y="172"/>
                    <a:pt x="154" y="168"/>
                  </a:cubicBezTo>
                  <a:cubicBezTo>
                    <a:pt x="154" y="168"/>
                    <a:pt x="169" y="153"/>
                    <a:pt x="188" y="153"/>
                  </a:cubicBezTo>
                  <a:cubicBezTo>
                    <a:pt x="188" y="139"/>
                    <a:pt x="202" y="124"/>
                    <a:pt x="188" y="109"/>
                  </a:cubicBezTo>
                  <a:lnTo>
                    <a:pt x="188" y="94"/>
                  </a:lnTo>
                  <a:cubicBezTo>
                    <a:pt x="154" y="60"/>
                    <a:pt x="124" y="0"/>
                    <a:pt x="31"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29"/>
            <p:cNvSpPr/>
            <p:nvPr/>
          </p:nvSpPr>
          <p:spPr>
            <a:xfrm>
              <a:off x="437075" y="4207100"/>
              <a:ext cx="30800" cy="21800"/>
            </a:xfrm>
            <a:custGeom>
              <a:rect b="b" l="l" r="r" t="t"/>
              <a:pathLst>
                <a:path extrusionOk="0" h="872" w="1232">
                  <a:moveTo>
                    <a:pt x="933" y="0"/>
                  </a:moveTo>
                  <a:lnTo>
                    <a:pt x="933" y="0"/>
                  </a:lnTo>
                  <a:cubicBezTo>
                    <a:pt x="933" y="0"/>
                    <a:pt x="678" y="159"/>
                    <a:pt x="361" y="159"/>
                  </a:cubicBezTo>
                  <a:cubicBezTo>
                    <a:pt x="305" y="159"/>
                    <a:pt x="246" y="154"/>
                    <a:pt x="187" y="142"/>
                  </a:cubicBezTo>
                  <a:cubicBezTo>
                    <a:pt x="175" y="140"/>
                    <a:pt x="162" y="139"/>
                    <a:pt x="150" y="139"/>
                  </a:cubicBezTo>
                  <a:cubicBezTo>
                    <a:pt x="88" y="139"/>
                    <a:pt x="29" y="170"/>
                    <a:pt x="1" y="236"/>
                  </a:cubicBezTo>
                  <a:lnTo>
                    <a:pt x="1" y="250"/>
                  </a:lnTo>
                  <a:lnTo>
                    <a:pt x="34" y="638"/>
                  </a:lnTo>
                  <a:cubicBezTo>
                    <a:pt x="34" y="717"/>
                    <a:pt x="94" y="810"/>
                    <a:pt x="187" y="825"/>
                  </a:cubicBezTo>
                  <a:cubicBezTo>
                    <a:pt x="258" y="851"/>
                    <a:pt x="355" y="871"/>
                    <a:pt x="459" y="871"/>
                  </a:cubicBezTo>
                  <a:cubicBezTo>
                    <a:pt x="610" y="871"/>
                    <a:pt x="776" y="829"/>
                    <a:pt x="904" y="702"/>
                  </a:cubicBezTo>
                  <a:cubicBezTo>
                    <a:pt x="1232" y="388"/>
                    <a:pt x="933" y="0"/>
                    <a:pt x="933"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29"/>
            <p:cNvSpPr/>
            <p:nvPr/>
          </p:nvSpPr>
          <p:spPr>
            <a:xfrm>
              <a:off x="456200" y="4211400"/>
              <a:ext cx="7025" cy="3100"/>
            </a:xfrm>
            <a:custGeom>
              <a:rect b="b" l="l" r="r" t="t"/>
              <a:pathLst>
                <a:path extrusionOk="0" h="124" w="281">
                  <a:moveTo>
                    <a:pt x="247" y="0"/>
                  </a:moveTo>
                  <a:lnTo>
                    <a:pt x="15" y="93"/>
                  </a:lnTo>
                  <a:cubicBezTo>
                    <a:pt x="1" y="108"/>
                    <a:pt x="1" y="108"/>
                    <a:pt x="1" y="123"/>
                  </a:cubicBezTo>
                  <a:lnTo>
                    <a:pt x="30" y="123"/>
                  </a:lnTo>
                  <a:lnTo>
                    <a:pt x="262" y="30"/>
                  </a:lnTo>
                  <a:cubicBezTo>
                    <a:pt x="262" y="30"/>
                    <a:pt x="280" y="15"/>
                    <a:pt x="262" y="15"/>
                  </a:cubicBezTo>
                  <a:cubicBezTo>
                    <a:pt x="262" y="0"/>
                    <a:pt x="262" y="0"/>
                    <a:pt x="24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29"/>
            <p:cNvSpPr/>
            <p:nvPr/>
          </p:nvSpPr>
          <p:spPr>
            <a:xfrm>
              <a:off x="460025" y="4215675"/>
              <a:ext cx="4325" cy="2000"/>
            </a:xfrm>
            <a:custGeom>
              <a:rect b="b" l="l" r="r" t="t"/>
              <a:pathLst>
                <a:path extrusionOk="0" h="80" w="173">
                  <a:moveTo>
                    <a:pt x="142" y="1"/>
                  </a:moveTo>
                  <a:lnTo>
                    <a:pt x="15" y="64"/>
                  </a:lnTo>
                  <a:cubicBezTo>
                    <a:pt x="15" y="64"/>
                    <a:pt x="1" y="64"/>
                    <a:pt x="1" y="79"/>
                  </a:cubicBezTo>
                  <a:lnTo>
                    <a:pt x="34" y="79"/>
                  </a:lnTo>
                  <a:lnTo>
                    <a:pt x="157" y="31"/>
                  </a:lnTo>
                  <a:cubicBezTo>
                    <a:pt x="157" y="31"/>
                    <a:pt x="172" y="16"/>
                    <a:pt x="157" y="16"/>
                  </a:cubicBezTo>
                  <a:cubicBezTo>
                    <a:pt x="157" y="1"/>
                    <a:pt x="157" y="1"/>
                    <a:pt x="142"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29"/>
            <p:cNvSpPr/>
            <p:nvPr/>
          </p:nvSpPr>
          <p:spPr>
            <a:xfrm>
              <a:off x="464700" y="4348600"/>
              <a:ext cx="1225" cy="400"/>
            </a:xfrm>
            <a:custGeom>
              <a:rect b="b" l="l" r="r" t="t"/>
              <a:pathLst>
                <a:path extrusionOk="0" h="16" w="49">
                  <a:moveTo>
                    <a:pt x="0" y="1"/>
                  </a:moveTo>
                  <a:lnTo>
                    <a:pt x="49" y="16"/>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29"/>
            <p:cNvSpPr/>
            <p:nvPr/>
          </p:nvSpPr>
          <p:spPr>
            <a:xfrm>
              <a:off x="461975" y="4490100"/>
              <a:ext cx="40900" cy="24850"/>
            </a:xfrm>
            <a:custGeom>
              <a:rect b="b" l="l" r="r" t="t"/>
              <a:pathLst>
                <a:path extrusionOk="0" h="994" w="1636">
                  <a:moveTo>
                    <a:pt x="16" y="1"/>
                  </a:moveTo>
                  <a:lnTo>
                    <a:pt x="1" y="840"/>
                  </a:lnTo>
                  <a:cubicBezTo>
                    <a:pt x="1" y="915"/>
                    <a:pt x="64" y="978"/>
                    <a:pt x="143" y="978"/>
                  </a:cubicBezTo>
                  <a:lnTo>
                    <a:pt x="796" y="978"/>
                  </a:lnTo>
                  <a:lnTo>
                    <a:pt x="1616" y="993"/>
                  </a:lnTo>
                  <a:lnTo>
                    <a:pt x="1616" y="855"/>
                  </a:lnTo>
                  <a:cubicBezTo>
                    <a:pt x="1635" y="605"/>
                    <a:pt x="1430" y="404"/>
                    <a:pt x="1199" y="404"/>
                  </a:cubicBezTo>
                  <a:lnTo>
                    <a:pt x="796" y="404"/>
                  </a:lnTo>
                  <a:lnTo>
                    <a:pt x="811" y="16"/>
                  </a:lnTo>
                  <a:lnTo>
                    <a:pt x="16" y="1"/>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29"/>
            <p:cNvSpPr/>
            <p:nvPr/>
          </p:nvSpPr>
          <p:spPr>
            <a:xfrm>
              <a:off x="461975" y="4511850"/>
              <a:ext cx="40425" cy="3475"/>
            </a:xfrm>
            <a:custGeom>
              <a:rect b="b" l="l" r="r" t="t"/>
              <a:pathLst>
                <a:path extrusionOk="0" h="139" w="1617">
                  <a:moveTo>
                    <a:pt x="1" y="0"/>
                  </a:moveTo>
                  <a:lnTo>
                    <a:pt x="1" y="138"/>
                  </a:lnTo>
                  <a:lnTo>
                    <a:pt x="1616" y="138"/>
                  </a:lnTo>
                  <a:lnTo>
                    <a:pt x="1616"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29"/>
            <p:cNvSpPr/>
            <p:nvPr/>
          </p:nvSpPr>
          <p:spPr>
            <a:xfrm>
              <a:off x="406775" y="4491600"/>
              <a:ext cx="23325" cy="23350"/>
            </a:xfrm>
            <a:custGeom>
              <a:rect b="b" l="l" r="r" t="t"/>
              <a:pathLst>
                <a:path extrusionOk="0" h="934" w="933">
                  <a:moveTo>
                    <a:pt x="78" y="1"/>
                  </a:moveTo>
                  <a:lnTo>
                    <a:pt x="78" y="530"/>
                  </a:lnTo>
                  <a:cubicBezTo>
                    <a:pt x="34" y="594"/>
                    <a:pt x="0" y="687"/>
                    <a:pt x="0" y="780"/>
                  </a:cubicBezTo>
                  <a:lnTo>
                    <a:pt x="0" y="933"/>
                  </a:lnTo>
                  <a:lnTo>
                    <a:pt x="933" y="933"/>
                  </a:lnTo>
                  <a:lnTo>
                    <a:pt x="933" y="780"/>
                  </a:lnTo>
                  <a:cubicBezTo>
                    <a:pt x="933" y="687"/>
                    <a:pt x="918" y="609"/>
                    <a:pt x="873" y="530"/>
                  </a:cubicBezTo>
                  <a:lnTo>
                    <a:pt x="873" y="1"/>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29"/>
            <p:cNvSpPr/>
            <p:nvPr/>
          </p:nvSpPr>
          <p:spPr>
            <a:xfrm>
              <a:off x="406775" y="4512225"/>
              <a:ext cx="23325" cy="3925"/>
            </a:xfrm>
            <a:custGeom>
              <a:rect b="b" l="l" r="r" t="t"/>
              <a:pathLst>
                <a:path extrusionOk="0" h="157" w="933">
                  <a:moveTo>
                    <a:pt x="49" y="0"/>
                  </a:moveTo>
                  <a:cubicBezTo>
                    <a:pt x="19" y="0"/>
                    <a:pt x="0" y="15"/>
                    <a:pt x="0" y="30"/>
                  </a:cubicBezTo>
                  <a:lnTo>
                    <a:pt x="0" y="108"/>
                  </a:lnTo>
                  <a:cubicBezTo>
                    <a:pt x="0" y="123"/>
                    <a:pt x="19" y="142"/>
                    <a:pt x="34" y="142"/>
                  </a:cubicBezTo>
                  <a:lnTo>
                    <a:pt x="903" y="157"/>
                  </a:lnTo>
                  <a:cubicBezTo>
                    <a:pt x="918" y="157"/>
                    <a:pt x="933" y="142"/>
                    <a:pt x="933" y="123"/>
                  </a:cubicBezTo>
                  <a:lnTo>
                    <a:pt x="933" y="49"/>
                  </a:lnTo>
                  <a:cubicBezTo>
                    <a:pt x="933" y="30"/>
                    <a:pt x="918" y="15"/>
                    <a:pt x="903" y="15"/>
                  </a:cubicBezTo>
                  <a:lnTo>
                    <a:pt x="4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29"/>
            <p:cNvSpPr/>
            <p:nvPr/>
          </p:nvSpPr>
          <p:spPr>
            <a:xfrm>
              <a:off x="406400" y="4346275"/>
              <a:ext cx="79675" cy="150025"/>
            </a:xfrm>
            <a:custGeom>
              <a:rect b="b" l="l" r="r" t="t"/>
              <a:pathLst>
                <a:path extrusionOk="0" h="6001" w="3187">
                  <a:moveTo>
                    <a:pt x="0" y="0"/>
                  </a:moveTo>
                  <a:lnTo>
                    <a:pt x="15" y="5922"/>
                  </a:lnTo>
                  <a:lnTo>
                    <a:pt x="996" y="5940"/>
                  </a:lnTo>
                  <a:lnTo>
                    <a:pt x="1414" y="1478"/>
                  </a:lnTo>
                  <a:lnTo>
                    <a:pt x="2086" y="6000"/>
                  </a:lnTo>
                  <a:lnTo>
                    <a:pt x="3187" y="6000"/>
                  </a:lnTo>
                  <a:lnTo>
                    <a:pt x="2690"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29"/>
            <p:cNvSpPr/>
            <p:nvPr/>
          </p:nvSpPr>
          <p:spPr>
            <a:xfrm>
              <a:off x="511325" y="4187700"/>
              <a:ext cx="23350" cy="27250"/>
            </a:xfrm>
            <a:custGeom>
              <a:rect b="b" l="l" r="r" t="t"/>
              <a:pathLst>
                <a:path extrusionOk="0" h="1090" w="934">
                  <a:moveTo>
                    <a:pt x="516" y="0"/>
                  </a:moveTo>
                  <a:cubicBezTo>
                    <a:pt x="437" y="0"/>
                    <a:pt x="344" y="30"/>
                    <a:pt x="295" y="79"/>
                  </a:cubicBezTo>
                  <a:lnTo>
                    <a:pt x="157" y="250"/>
                  </a:lnTo>
                  <a:cubicBezTo>
                    <a:pt x="94" y="310"/>
                    <a:pt x="79" y="403"/>
                    <a:pt x="109" y="482"/>
                  </a:cubicBezTo>
                  <a:lnTo>
                    <a:pt x="34" y="653"/>
                  </a:lnTo>
                  <a:cubicBezTo>
                    <a:pt x="1" y="717"/>
                    <a:pt x="16" y="717"/>
                    <a:pt x="94" y="732"/>
                  </a:cubicBezTo>
                  <a:lnTo>
                    <a:pt x="609" y="1090"/>
                  </a:lnTo>
                  <a:cubicBezTo>
                    <a:pt x="575" y="978"/>
                    <a:pt x="874" y="638"/>
                    <a:pt x="889" y="545"/>
                  </a:cubicBezTo>
                  <a:cubicBezTo>
                    <a:pt x="904" y="512"/>
                    <a:pt x="904" y="482"/>
                    <a:pt x="904" y="467"/>
                  </a:cubicBezTo>
                  <a:cubicBezTo>
                    <a:pt x="933" y="295"/>
                    <a:pt x="855" y="123"/>
                    <a:pt x="717" y="30"/>
                  </a:cubicBezTo>
                  <a:cubicBezTo>
                    <a:pt x="702" y="30"/>
                    <a:pt x="687" y="15"/>
                    <a:pt x="669" y="15"/>
                  </a:cubicBezTo>
                  <a:lnTo>
                    <a:pt x="516"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29"/>
            <p:cNvSpPr/>
            <p:nvPr/>
          </p:nvSpPr>
          <p:spPr>
            <a:xfrm>
              <a:off x="528875" y="4192350"/>
              <a:ext cx="3475" cy="3475"/>
            </a:xfrm>
            <a:custGeom>
              <a:rect b="b" l="l" r="r" t="t"/>
              <a:pathLst>
                <a:path extrusionOk="0" h="139" w="139">
                  <a:moveTo>
                    <a:pt x="138" y="1"/>
                  </a:moveTo>
                  <a:cubicBezTo>
                    <a:pt x="138" y="1"/>
                    <a:pt x="30" y="31"/>
                    <a:pt x="0" y="139"/>
                  </a:cubicBezTo>
                  <a:lnTo>
                    <a:pt x="138"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29"/>
            <p:cNvSpPr/>
            <p:nvPr/>
          </p:nvSpPr>
          <p:spPr>
            <a:xfrm>
              <a:off x="528500" y="4191975"/>
              <a:ext cx="4225" cy="4325"/>
            </a:xfrm>
            <a:custGeom>
              <a:rect b="b" l="l" r="r" t="t"/>
              <a:pathLst>
                <a:path extrusionOk="0" h="173" w="169">
                  <a:moveTo>
                    <a:pt x="153" y="1"/>
                  </a:moveTo>
                  <a:cubicBezTo>
                    <a:pt x="138" y="1"/>
                    <a:pt x="30" y="46"/>
                    <a:pt x="0" y="154"/>
                  </a:cubicBezTo>
                  <a:cubicBezTo>
                    <a:pt x="0" y="173"/>
                    <a:pt x="15" y="173"/>
                    <a:pt x="15" y="173"/>
                  </a:cubicBezTo>
                  <a:lnTo>
                    <a:pt x="30" y="173"/>
                  </a:lnTo>
                  <a:cubicBezTo>
                    <a:pt x="60" y="61"/>
                    <a:pt x="153" y="31"/>
                    <a:pt x="153" y="31"/>
                  </a:cubicBezTo>
                  <a:cubicBezTo>
                    <a:pt x="168" y="31"/>
                    <a:pt x="168" y="16"/>
                    <a:pt x="168" y="16"/>
                  </a:cubicBezTo>
                  <a:cubicBezTo>
                    <a:pt x="168" y="1"/>
                    <a:pt x="153" y="1"/>
                    <a:pt x="153" y="1"/>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29"/>
            <p:cNvSpPr/>
            <p:nvPr/>
          </p:nvSpPr>
          <p:spPr>
            <a:xfrm>
              <a:off x="524575" y="4188075"/>
              <a:ext cx="3475" cy="3575"/>
            </a:xfrm>
            <a:custGeom>
              <a:rect b="b" l="l" r="r" t="t"/>
              <a:pathLst>
                <a:path extrusionOk="0" h="143" w="139">
                  <a:moveTo>
                    <a:pt x="139" y="0"/>
                  </a:moveTo>
                  <a:cubicBezTo>
                    <a:pt x="139" y="0"/>
                    <a:pt x="30" y="30"/>
                    <a:pt x="1" y="142"/>
                  </a:cubicBezTo>
                  <a:lnTo>
                    <a:pt x="139"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29"/>
            <p:cNvSpPr/>
            <p:nvPr/>
          </p:nvSpPr>
          <p:spPr>
            <a:xfrm>
              <a:off x="524200" y="4187700"/>
              <a:ext cx="4325" cy="4300"/>
            </a:xfrm>
            <a:custGeom>
              <a:rect b="b" l="l" r="r" t="t"/>
              <a:pathLst>
                <a:path extrusionOk="0" h="172" w="173">
                  <a:moveTo>
                    <a:pt x="154" y="0"/>
                  </a:moveTo>
                  <a:cubicBezTo>
                    <a:pt x="139" y="0"/>
                    <a:pt x="30" y="30"/>
                    <a:pt x="1" y="157"/>
                  </a:cubicBezTo>
                  <a:cubicBezTo>
                    <a:pt x="1" y="157"/>
                    <a:pt x="1" y="172"/>
                    <a:pt x="16" y="172"/>
                  </a:cubicBezTo>
                  <a:cubicBezTo>
                    <a:pt x="30" y="172"/>
                    <a:pt x="30" y="172"/>
                    <a:pt x="30" y="157"/>
                  </a:cubicBezTo>
                  <a:cubicBezTo>
                    <a:pt x="60" y="64"/>
                    <a:pt x="154" y="30"/>
                    <a:pt x="154" y="30"/>
                  </a:cubicBezTo>
                  <a:cubicBezTo>
                    <a:pt x="172" y="15"/>
                    <a:pt x="172" y="15"/>
                    <a:pt x="172" y="0"/>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29"/>
            <p:cNvSpPr/>
            <p:nvPr/>
          </p:nvSpPr>
          <p:spPr>
            <a:xfrm>
              <a:off x="359750" y="4203275"/>
              <a:ext cx="167550" cy="145350"/>
            </a:xfrm>
            <a:custGeom>
              <a:rect b="b" l="l" r="r" t="t"/>
              <a:pathLst>
                <a:path extrusionOk="0" h="5814" w="6702">
                  <a:moveTo>
                    <a:pt x="6112" y="0"/>
                  </a:moveTo>
                  <a:lnTo>
                    <a:pt x="5661" y="933"/>
                  </a:lnTo>
                  <a:lnTo>
                    <a:pt x="4232" y="1444"/>
                  </a:lnTo>
                  <a:cubicBezTo>
                    <a:pt x="4213" y="1429"/>
                    <a:pt x="4183" y="1429"/>
                    <a:pt x="4168" y="1415"/>
                  </a:cubicBezTo>
                  <a:cubicBezTo>
                    <a:pt x="4059" y="1378"/>
                    <a:pt x="3939" y="1368"/>
                    <a:pt x="3819" y="1368"/>
                  </a:cubicBezTo>
                  <a:cubicBezTo>
                    <a:pt x="3683" y="1368"/>
                    <a:pt x="3545" y="1381"/>
                    <a:pt x="3422" y="1381"/>
                  </a:cubicBezTo>
                  <a:cubicBezTo>
                    <a:pt x="3142" y="1400"/>
                    <a:pt x="2847" y="1366"/>
                    <a:pt x="2568" y="1429"/>
                  </a:cubicBezTo>
                  <a:cubicBezTo>
                    <a:pt x="2396" y="1474"/>
                    <a:pt x="2209" y="1568"/>
                    <a:pt x="2086" y="1724"/>
                  </a:cubicBezTo>
                  <a:lnTo>
                    <a:pt x="2086" y="1709"/>
                  </a:lnTo>
                  <a:lnTo>
                    <a:pt x="780" y="3030"/>
                  </a:lnTo>
                  <a:lnTo>
                    <a:pt x="202" y="3638"/>
                  </a:lnTo>
                  <a:cubicBezTo>
                    <a:pt x="0" y="3870"/>
                    <a:pt x="49" y="4228"/>
                    <a:pt x="295" y="4444"/>
                  </a:cubicBezTo>
                  <a:cubicBezTo>
                    <a:pt x="399" y="4532"/>
                    <a:pt x="523" y="4575"/>
                    <a:pt x="642" y="4575"/>
                  </a:cubicBezTo>
                  <a:cubicBezTo>
                    <a:pt x="777" y="4575"/>
                    <a:pt x="906" y="4521"/>
                    <a:pt x="997" y="4414"/>
                  </a:cubicBezTo>
                  <a:lnTo>
                    <a:pt x="1620" y="3683"/>
                  </a:lnTo>
                  <a:lnTo>
                    <a:pt x="1620" y="3698"/>
                  </a:lnTo>
                  <a:lnTo>
                    <a:pt x="1851" y="3452"/>
                  </a:lnTo>
                  <a:lnTo>
                    <a:pt x="1851" y="3605"/>
                  </a:lnTo>
                  <a:cubicBezTo>
                    <a:pt x="1851" y="4164"/>
                    <a:pt x="1836" y="4739"/>
                    <a:pt x="1851" y="5317"/>
                  </a:cubicBezTo>
                  <a:lnTo>
                    <a:pt x="1851" y="5814"/>
                  </a:lnTo>
                  <a:lnTo>
                    <a:pt x="4526" y="5784"/>
                  </a:lnTo>
                  <a:lnTo>
                    <a:pt x="4571" y="5784"/>
                  </a:lnTo>
                  <a:cubicBezTo>
                    <a:pt x="4571" y="4866"/>
                    <a:pt x="4556" y="3933"/>
                    <a:pt x="4556" y="3015"/>
                  </a:cubicBezTo>
                  <a:lnTo>
                    <a:pt x="6064" y="1959"/>
                  </a:lnTo>
                  <a:cubicBezTo>
                    <a:pt x="6157" y="1896"/>
                    <a:pt x="6220" y="1803"/>
                    <a:pt x="6250" y="1694"/>
                  </a:cubicBezTo>
                  <a:lnTo>
                    <a:pt x="6702" y="325"/>
                  </a:lnTo>
                  <a:lnTo>
                    <a:pt x="6112"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29"/>
            <p:cNvSpPr/>
            <p:nvPr/>
          </p:nvSpPr>
          <p:spPr>
            <a:xfrm>
              <a:off x="406025" y="4272775"/>
              <a:ext cx="775" cy="36950"/>
            </a:xfrm>
            <a:custGeom>
              <a:rect b="b" l="l" r="r" t="t"/>
              <a:pathLst>
                <a:path extrusionOk="0" h="1478" w="31">
                  <a:moveTo>
                    <a:pt x="15" y="0"/>
                  </a:moveTo>
                  <a:cubicBezTo>
                    <a:pt x="0" y="0"/>
                    <a:pt x="0" y="19"/>
                    <a:pt x="0" y="19"/>
                  </a:cubicBezTo>
                  <a:lnTo>
                    <a:pt x="0" y="1463"/>
                  </a:lnTo>
                  <a:cubicBezTo>
                    <a:pt x="0" y="1478"/>
                    <a:pt x="0" y="1478"/>
                    <a:pt x="15" y="1478"/>
                  </a:cubicBezTo>
                  <a:cubicBezTo>
                    <a:pt x="30" y="1478"/>
                    <a:pt x="30" y="1478"/>
                    <a:pt x="30" y="1463"/>
                  </a:cubicBezTo>
                  <a:lnTo>
                    <a:pt x="30" y="19"/>
                  </a:lnTo>
                  <a:cubicBezTo>
                    <a:pt x="30" y="19"/>
                    <a:pt x="30" y="0"/>
                    <a:pt x="15"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29"/>
            <p:cNvSpPr/>
            <p:nvPr/>
          </p:nvSpPr>
          <p:spPr>
            <a:xfrm>
              <a:off x="473275" y="4256900"/>
              <a:ext cx="775" cy="38100"/>
            </a:xfrm>
            <a:custGeom>
              <a:rect b="b" l="l" r="r" t="t"/>
              <a:pathLst>
                <a:path extrusionOk="0" h="1524" w="31">
                  <a:moveTo>
                    <a:pt x="15" y="1"/>
                  </a:moveTo>
                  <a:cubicBezTo>
                    <a:pt x="0" y="1"/>
                    <a:pt x="0" y="16"/>
                    <a:pt x="0" y="16"/>
                  </a:cubicBezTo>
                  <a:lnTo>
                    <a:pt x="0" y="1508"/>
                  </a:lnTo>
                  <a:cubicBezTo>
                    <a:pt x="0" y="1508"/>
                    <a:pt x="0" y="1523"/>
                    <a:pt x="15" y="1523"/>
                  </a:cubicBezTo>
                  <a:lnTo>
                    <a:pt x="30" y="1508"/>
                  </a:lnTo>
                  <a:lnTo>
                    <a:pt x="30" y="16"/>
                  </a:lnTo>
                  <a:lnTo>
                    <a:pt x="15"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29"/>
            <p:cNvSpPr/>
            <p:nvPr/>
          </p:nvSpPr>
          <p:spPr>
            <a:xfrm>
              <a:off x="430550" y="4232750"/>
              <a:ext cx="27550" cy="10200"/>
            </a:xfrm>
            <a:custGeom>
              <a:rect b="b" l="l" r="r" t="t"/>
              <a:pathLst>
                <a:path extrusionOk="0" h="408" w="1102">
                  <a:moveTo>
                    <a:pt x="75" y="1"/>
                  </a:moveTo>
                  <a:cubicBezTo>
                    <a:pt x="30" y="1"/>
                    <a:pt x="0" y="49"/>
                    <a:pt x="0" y="79"/>
                  </a:cubicBezTo>
                  <a:lnTo>
                    <a:pt x="0" y="329"/>
                  </a:lnTo>
                  <a:cubicBezTo>
                    <a:pt x="0" y="359"/>
                    <a:pt x="30" y="407"/>
                    <a:pt x="75" y="407"/>
                  </a:cubicBezTo>
                  <a:lnTo>
                    <a:pt x="1027" y="407"/>
                  </a:lnTo>
                  <a:cubicBezTo>
                    <a:pt x="1071" y="407"/>
                    <a:pt x="1101" y="359"/>
                    <a:pt x="1101" y="329"/>
                  </a:cubicBezTo>
                  <a:lnTo>
                    <a:pt x="1101" y="79"/>
                  </a:lnTo>
                  <a:cubicBezTo>
                    <a:pt x="1101" y="49"/>
                    <a:pt x="1071" y="1"/>
                    <a:pt x="1027"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29"/>
            <p:cNvSpPr/>
            <p:nvPr/>
          </p:nvSpPr>
          <p:spPr>
            <a:xfrm>
              <a:off x="497700" y="4223425"/>
              <a:ext cx="5175" cy="10550"/>
            </a:xfrm>
            <a:custGeom>
              <a:rect b="b" l="l" r="r" t="t"/>
              <a:pathLst>
                <a:path extrusionOk="0" h="422" w="207">
                  <a:moveTo>
                    <a:pt x="187" y="0"/>
                  </a:moveTo>
                  <a:cubicBezTo>
                    <a:pt x="187" y="0"/>
                    <a:pt x="173" y="0"/>
                    <a:pt x="173" y="15"/>
                  </a:cubicBezTo>
                  <a:lnTo>
                    <a:pt x="1" y="407"/>
                  </a:lnTo>
                  <a:cubicBezTo>
                    <a:pt x="1" y="422"/>
                    <a:pt x="1" y="422"/>
                    <a:pt x="20" y="422"/>
                  </a:cubicBezTo>
                  <a:lnTo>
                    <a:pt x="35" y="422"/>
                  </a:lnTo>
                  <a:lnTo>
                    <a:pt x="206" y="15"/>
                  </a:lnTo>
                  <a:cubicBezTo>
                    <a:pt x="206" y="15"/>
                    <a:pt x="206" y="0"/>
                    <a:pt x="18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29"/>
            <p:cNvSpPr/>
            <p:nvPr/>
          </p:nvSpPr>
          <p:spPr>
            <a:xfrm>
              <a:off x="491550" y="4226600"/>
              <a:ext cx="10100" cy="3850"/>
            </a:xfrm>
            <a:custGeom>
              <a:rect b="b" l="l" r="r" t="t"/>
              <a:pathLst>
                <a:path extrusionOk="0" h="154" w="404">
                  <a:moveTo>
                    <a:pt x="374" y="0"/>
                  </a:moveTo>
                  <a:lnTo>
                    <a:pt x="1" y="123"/>
                  </a:lnTo>
                  <a:lnTo>
                    <a:pt x="1" y="138"/>
                  </a:lnTo>
                  <a:cubicBezTo>
                    <a:pt x="1" y="138"/>
                    <a:pt x="1" y="153"/>
                    <a:pt x="16" y="153"/>
                  </a:cubicBezTo>
                  <a:lnTo>
                    <a:pt x="389" y="30"/>
                  </a:lnTo>
                  <a:cubicBezTo>
                    <a:pt x="389" y="30"/>
                    <a:pt x="404" y="30"/>
                    <a:pt x="389" y="15"/>
                  </a:cubicBezTo>
                  <a:cubicBezTo>
                    <a:pt x="389" y="15"/>
                    <a:pt x="389" y="0"/>
                    <a:pt x="374"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8" name="Google Shape;928;p29"/>
          <p:cNvSpPr/>
          <p:nvPr/>
        </p:nvSpPr>
        <p:spPr>
          <a:xfrm>
            <a:off x="188263" y="2004290"/>
            <a:ext cx="1247100" cy="209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29"/>
          <p:cNvSpPr/>
          <p:nvPr/>
        </p:nvSpPr>
        <p:spPr>
          <a:xfrm flipH="1" rot="10800000">
            <a:off x="2486274" y="4104000"/>
            <a:ext cx="613200" cy="6030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30" name="Google Shape;930;p29"/>
          <p:cNvCxnSpPr>
            <a:stCxn id="929" idx="1"/>
            <a:endCxn id="928" idx="3"/>
          </p:cNvCxnSpPr>
          <p:nvPr/>
        </p:nvCxnSpPr>
        <p:spPr>
          <a:xfrm rot="10800000">
            <a:off x="1435374" y="3054000"/>
            <a:ext cx="1050900" cy="1351500"/>
          </a:xfrm>
          <a:prstGeom prst="curvedConnector3">
            <a:avLst>
              <a:gd fmla="val 50001" name="adj1"/>
            </a:avLst>
          </a:prstGeom>
          <a:noFill/>
          <a:ln cap="flat" cmpd="sng" w="19050">
            <a:solidFill>
              <a:srgbClr val="9DE2DE"/>
            </a:solidFill>
            <a:prstDash val="dash"/>
            <a:round/>
            <a:headEnd len="med" w="med" type="none"/>
            <a:tailEnd len="med" w="med" type="none"/>
          </a:ln>
        </p:spPr>
      </p:cxnSp>
      <p:sp>
        <p:nvSpPr>
          <p:cNvPr id="931" name="Google Shape;931;p29"/>
          <p:cNvSpPr/>
          <p:nvPr/>
        </p:nvSpPr>
        <p:spPr>
          <a:xfrm>
            <a:off x="2486273" y="1257196"/>
            <a:ext cx="613200" cy="6000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32" name="Google Shape;932;p29"/>
          <p:cNvCxnSpPr>
            <a:stCxn id="931" idx="1"/>
            <a:endCxn id="928" idx="3"/>
          </p:cNvCxnSpPr>
          <p:nvPr/>
        </p:nvCxnSpPr>
        <p:spPr>
          <a:xfrm flipH="1">
            <a:off x="1435373" y="1557196"/>
            <a:ext cx="1050900" cy="1497000"/>
          </a:xfrm>
          <a:prstGeom prst="curvedConnector3">
            <a:avLst>
              <a:gd fmla="val 50001" name="adj1"/>
            </a:avLst>
          </a:prstGeom>
          <a:noFill/>
          <a:ln cap="flat" cmpd="sng" w="19050">
            <a:solidFill>
              <a:srgbClr val="9DE2DE"/>
            </a:solidFill>
            <a:prstDash val="dash"/>
            <a:round/>
            <a:headEnd len="med" w="med" type="none"/>
            <a:tailEnd len="med" w="med" type="none"/>
          </a:ln>
        </p:spPr>
      </p:cxnSp>
      <p:sp>
        <p:nvSpPr>
          <p:cNvPr id="933" name="Google Shape;933;p29"/>
          <p:cNvSpPr txBox="1"/>
          <p:nvPr/>
        </p:nvSpPr>
        <p:spPr>
          <a:xfrm>
            <a:off x="1881900" y="1857200"/>
            <a:ext cx="5259600" cy="1808700"/>
          </a:xfrm>
          <a:prstGeom prst="rect">
            <a:avLst/>
          </a:prstGeom>
          <a:noFill/>
          <a:ln>
            <a:noFill/>
          </a:ln>
        </p:spPr>
        <p:txBody>
          <a:bodyPr anchorCtr="0" anchor="t" bIns="91425" lIns="91425" spcFirstLastPara="1" rIns="91425" wrap="square" tIns="91425">
            <a:noAutofit/>
          </a:bodyPr>
          <a:lstStyle/>
          <a:p>
            <a:pPr indent="-166199" lvl="0" marL="5400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We treat only symptomatic patients</a:t>
            </a:r>
            <a:endParaRPr sz="1200">
              <a:solidFill>
                <a:srgbClr val="6AA84F"/>
              </a:solidFill>
              <a:latin typeface="Mada"/>
              <a:ea typeface="Mada"/>
              <a:cs typeface="Mada"/>
              <a:sym typeface="Mada"/>
            </a:endParaRPr>
          </a:p>
          <a:p>
            <a:pPr indent="-166199" lvl="0" marL="5400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if patient presented with moderate symptoms, we give him alpha-blocker</a:t>
            </a:r>
            <a:endParaRPr sz="1200">
              <a:solidFill>
                <a:srgbClr val="6AA84F"/>
              </a:solidFill>
              <a:latin typeface="Mada"/>
              <a:ea typeface="Mada"/>
              <a:cs typeface="Mada"/>
              <a:sym typeface="Mada"/>
            </a:endParaRPr>
          </a:p>
          <a:p>
            <a:pPr indent="-166199" lvl="0" marL="5400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no response? add the other drug (Androgen suppressor)</a:t>
            </a:r>
            <a:endParaRPr sz="1200">
              <a:solidFill>
                <a:srgbClr val="6AA84F"/>
              </a:solidFill>
              <a:latin typeface="Mada"/>
              <a:ea typeface="Mada"/>
              <a:cs typeface="Mada"/>
              <a:sym typeface="Mada"/>
            </a:endParaRPr>
          </a:p>
          <a:p>
            <a:pPr indent="-166199" lvl="0" marL="540000" rtl="0" algn="l">
              <a:spcBef>
                <a:spcPts val="0"/>
              </a:spcBef>
              <a:spcAft>
                <a:spcPts val="0"/>
              </a:spcAft>
              <a:buClr>
                <a:srgbClr val="000000"/>
              </a:buClr>
              <a:buSzPts val="1200"/>
              <a:buFont typeface="Mada"/>
              <a:buChar char="●"/>
            </a:pPr>
            <a:r>
              <a:rPr lang="en-GB" sz="1200">
                <a:latin typeface="Mada"/>
                <a:ea typeface="Mada"/>
                <a:cs typeface="Mada"/>
                <a:sym typeface="Mada"/>
              </a:rPr>
              <a:t> </a:t>
            </a:r>
            <a:r>
              <a:rPr b="1" lang="en-GB">
                <a:solidFill>
                  <a:schemeClr val="dk1"/>
                </a:solidFill>
                <a:latin typeface="Mada"/>
                <a:ea typeface="Mada"/>
                <a:cs typeface="Mada"/>
                <a:sym typeface="Mada"/>
              </a:rPr>
              <a:t>α-Adrenergic Blockers</a:t>
            </a:r>
            <a:r>
              <a:rPr b="1" lang="en-GB">
                <a:solidFill>
                  <a:schemeClr val="dk1"/>
                </a:solidFill>
                <a:latin typeface="Mada"/>
                <a:ea typeface="Mada"/>
                <a:cs typeface="Mada"/>
                <a:sym typeface="Mada"/>
              </a:rPr>
              <a:t>:</a:t>
            </a:r>
            <a:endParaRPr b="1">
              <a:solidFill>
                <a:schemeClr val="dk1"/>
              </a:solidFill>
              <a:latin typeface="Mada"/>
              <a:ea typeface="Mada"/>
              <a:cs typeface="Mada"/>
              <a:sym typeface="Mada"/>
            </a:endParaRPr>
          </a:p>
          <a:p>
            <a:pPr indent="-166199" lvl="1" marL="719999"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Tamsulocin </a:t>
            </a:r>
            <a:endParaRPr sz="1200">
              <a:solidFill>
                <a:schemeClr val="dk1"/>
              </a:solidFill>
              <a:latin typeface="Mada"/>
              <a:ea typeface="Mada"/>
              <a:cs typeface="Mada"/>
              <a:sym typeface="Mada"/>
            </a:endParaRPr>
          </a:p>
          <a:p>
            <a:pPr indent="-166199" lvl="1" marL="719999"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Alfuzocin </a:t>
            </a:r>
            <a:endParaRPr sz="1200">
              <a:solidFill>
                <a:schemeClr val="dk1"/>
              </a:solidFill>
              <a:latin typeface="Mada"/>
              <a:ea typeface="Mada"/>
              <a:cs typeface="Mada"/>
              <a:sym typeface="Mada"/>
            </a:endParaRPr>
          </a:p>
          <a:p>
            <a:pPr indent="-166199" lvl="1" marL="719999"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Terazocin</a:t>
            </a:r>
            <a:endParaRPr sz="1200">
              <a:solidFill>
                <a:schemeClr val="dk1"/>
              </a:solidFill>
              <a:latin typeface="Mada"/>
              <a:ea typeface="Mada"/>
              <a:cs typeface="Mada"/>
              <a:sym typeface="Mada"/>
            </a:endParaRPr>
          </a:p>
          <a:p>
            <a:pPr indent="-166199" lvl="0" marL="54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 </a:t>
            </a:r>
            <a:r>
              <a:rPr b="1" lang="en-GB">
                <a:solidFill>
                  <a:schemeClr val="dk1"/>
                </a:solidFill>
                <a:latin typeface="Mada"/>
                <a:ea typeface="Mada"/>
                <a:cs typeface="Mada"/>
                <a:sym typeface="Mada"/>
              </a:rPr>
              <a:t>Androgen Suppression:</a:t>
            </a:r>
            <a:endParaRPr b="1">
              <a:solidFill>
                <a:schemeClr val="dk1"/>
              </a:solidFill>
              <a:latin typeface="Mada"/>
              <a:ea typeface="Mada"/>
              <a:cs typeface="Mada"/>
              <a:sym typeface="Mada"/>
            </a:endParaRPr>
          </a:p>
          <a:p>
            <a:pPr indent="-166199" lvl="1" marL="719999"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Finasteride </a:t>
            </a:r>
            <a:endParaRPr sz="1200">
              <a:solidFill>
                <a:schemeClr val="dk1"/>
              </a:solidFill>
              <a:latin typeface="Mada"/>
              <a:ea typeface="Mada"/>
              <a:cs typeface="Mada"/>
              <a:sym typeface="Mada"/>
            </a:endParaRPr>
          </a:p>
          <a:p>
            <a:pPr indent="-166199" lvl="1" marL="719999"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Dutasteride </a:t>
            </a:r>
            <a:endParaRPr sz="1200">
              <a:solidFill>
                <a:schemeClr val="dk1"/>
              </a:solidFill>
              <a:latin typeface="Mada"/>
              <a:ea typeface="Mada"/>
              <a:cs typeface="Mada"/>
              <a:sym typeface="Mada"/>
            </a:endParaRPr>
          </a:p>
        </p:txBody>
      </p:sp>
      <p:sp>
        <p:nvSpPr>
          <p:cNvPr id="934" name="Google Shape;934;p29"/>
          <p:cNvSpPr txBox="1"/>
          <p:nvPr/>
        </p:nvSpPr>
        <p:spPr>
          <a:xfrm>
            <a:off x="1881900" y="4639100"/>
            <a:ext cx="5512500" cy="1986000"/>
          </a:xfrm>
          <a:prstGeom prst="rect">
            <a:avLst/>
          </a:prstGeom>
          <a:noFill/>
          <a:ln>
            <a:noFill/>
          </a:ln>
        </p:spPr>
        <p:txBody>
          <a:bodyPr anchorCtr="0" anchor="t" bIns="91425" lIns="91425" spcFirstLastPara="1" rIns="91425" wrap="square" tIns="91425">
            <a:noAutofit/>
          </a:bodyPr>
          <a:lstStyle/>
          <a:p>
            <a:pPr indent="-166199" lvl="0" marL="540000" rtl="0" algn="l">
              <a:spcBef>
                <a:spcPts val="0"/>
              </a:spcBef>
              <a:spcAft>
                <a:spcPts val="0"/>
              </a:spcAft>
              <a:buClr>
                <a:srgbClr val="000000"/>
              </a:buClr>
              <a:buSzPts val="1200"/>
              <a:buFont typeface="Mada"/>
              <a:buChar char="●"/>
            </a:pPr>
            <a:r>
              <a:rPr lang="en-GB" sz="1200">
                <a:latin typeface="Mada"/>
                <a:ea typeface="Mada"/>
                <a:cs typeface="Mada"/>
                <a:sym typeface="Mada"/>
              </a:rPr>
              <a:t>When medical treatment failed </a:t>
            </a:r>
            <a:endParaRPr sz="1200">
              <a:latin typeface="Mada"/>
              <a:ea typeface="Mada"/>
              <a:cs typeface="Mada"/>
              <a:sym typeface="Mada"/>
            </a:endParaRPr>
          </a:p>
          <a:p>
            <a:pPr indent="-159849" lvl="0" marL="540000" rtl="0" algn="l">
              <a:spcBef>
                <a:spcPts val="0"/>
              </a:spcBef>
              <a:spcAft>
                <a:spcPts val="0"/>
              </a:spcAft>
              <a:buClr>
                <a:srgbClr val="000000"/>
              </a:buClr>
              <a:buSzPts val="1100"/>
              <a:buFont typeface="Mada"/>
              <a:buChar char="●"/>
            </a:pPr>
            <a:r>
              <a:rPr lang="en-GB" sz="1100">
                <a:solidFill>
                  <a:srgbClr val="1C4588"/>
                </a:solidFill>
                <a:latin typeface="Mada"/>
                <a:ea typeface="Mada"/>
                <a:cs typeface="Mada"/>
                <a:sym typeface="Mada"/>
              </a:rPr>
              <a:t>The absolute indications for surgery in a patient with BPH are: refractory urinary retention, recurrent UTI, recurrent haematuria, bladder stones, and/or diverticula and high-pressure chronic urinary retention leading to renal insufficiency.</a:t>
            </a:r>
            <a:endParaRPr sz="1100">
              <a:latin typeface="Mada"/>
              <a:ea typeface="Mada"/>
              <a:cs typeface="Mada"/>
              <a:sym typeface="Mada"/>
            </a:endParaRPr>
          </a:p>
          <a:p>
            <a:pPr indent="-159849" lvl="0" marL="540000" rtl="0" algn="l">
              <a:spcBef>
                <a:spcPts val="0"/>
              </a:spcBef>
              <a:spcAft>
                <a:spcPts val="0"/>
              </a:spcAft>
              <a:buSzPts val="1100"/>
              <a:buFont typeface="Mada"/>
              <a:buChar char="●"/>
            </a:pPr>
            <a:r>
              <a:rPr lang="en-GB" sz="1100">
                <a:solidFill>
                  <a:srgbClr val="1C4588"/>
                </a:solidFill>
                <a:latin typeface="Mada"/>
                <a:ea typeface="Mada"/>
                <a:cs typeface="Mada"/>
                <a:sym typeface="Mada"/>
              </a:rPr>
              <a:t>Retrograde ejaculation(infertility) is a common sequel to any operative  procedure  on  the  prostate  and  all patients  should be  advised  preoperatively  of  this  effect. The main postoperative hazard  is  bleeding </a:t>
            </a:r>
            <a:endParaRPr sz="1100">
              <a:solidFill>
                <a:srgbClr val="1C4588"/>
              </a:solidFill>
              <a:latin typeface="Mada"/>
              <a:ea typeface="Mada"/>
              <a:cs typeface="Mada"/>
              <a:sym typeface="Mada"/>
            </a:endParaRPr>
          </a:p>
          <a:p>
            <a:pPr indent="-166199" lvl="0" marL="540000" rtl="0" algn="l">
              <a:spcBef>
                <a:spcPts val="0"/>
              </a:spcBef>
              <a:spcAft>
                <a:spcPts val="0"/>
              </a:spcAft>
              <a:buSzPts val="1200"/>
              <a:buFont typeface="Mada"/>
              <a:buChar char="●"/>
            </a:pPr>
            <a:r>
              <a:rPr b="1" lang="en-GB" sz="1200">
                <a:latin typeface="Mada"/>
                <a:ea typeface="Mada"/>
                <a:cs typeface="Mada"/>
                <a:sym typeface="Mada"/>
              </a:rPr>
              <a:t>Endoscopic</a:t>
            </a:r>
            <a:endParaRPr b="1" sz="1200">
              <a:latin typeface="Mada"/>
              <a:ea typeface="Mada"/>
              <a:cs typeface="Mada"/>
              <a:sym typeface="Mada"/>
            </a:endParaRPr>
          </a:p>
          <a:p>
            <a:pPr indent="-166199" lvl="0" marL="540000" rtl="0" algn="l">
              <a:spcBef>
                <a:spcPts val="0"/>
              </a:spcBef>
              <a:spcAft>
                <a:spcPts val="0"/>
              </a:spcAft>
              <a:buSzPts val="1200"/>
              <a:buFont typeface="Mada"/>
              <a:buChar char="●"/>
            </a:pPr>
            <a:r>
              <a:rPr b="1" lang="en-GB" sz="1200">
                <a:latin typeface="Mada"/>
                <a:ea typeface="Mada"/>
                <a:cs typeface="Mada"/>
                <a:sym typeface="Mada"/>
              </a:rPr>
              <a:t>Transurethral Resection of the Prostate (TURP): </a:t>
            </a:r>
            <a:r>
              <a:rPr lang="en-GB" sz="1000">
                <a:solidFill>
                  <a:srgbClr val="6AA84F"/>
                </a:solidFill>
                <a:latin typeface="Mada"/>
                <a:ea typeface="Mada"/>
                <a:cs typeface="Mada"/>
                <a:sym typeface="Mada"/>
              </a:rPr>
              <a:t>Gold Standard we do surgery either for patients with severe symptoms (Recurrent UTI, Hematurea, Bladder stones), or patients who "want" to do surgery</a:t>
            </a:r>
            <a:endParaRPr sz="1000">
              <a:solidFill>
                <a:srgbClr val="6AA84F"/>
              </a:solidFill>
              <a:latin typeface="Mada"/>
              <a:ea typeface="Mada"/>
              <a:cs typeface="Mada"/>
              <a:sym typeface="Mada"/>
            </a:endParaRPr>
          </a:p>
          <a:p>
            <a:pPr indent="-166199" lvl="0" marL="540000" rtl="0" algn="l">
              <a:spcBef>
                <a:spcPts val="0"/>
              </a:spcBef>
              <a:spcAft>
                <a:spcPts val="0"/>
              </a:spcAft>
              <a:buSzPts val="1200"/>
              <a:buFont typeface="Mada"/>
              <a:buChar char="●"/>
            </a:pPr>
            <a:r>
              <a:rPr b="1" lang="en-GB" sz="1200">
                <a:latin typeface="Mada"/>
                <a:ea typeface="Mada"/>
                <a:cs typeface="Mada"/>
                <a:sym typeface="Mada"/>
              </a:rPr>
              <a:t>Laser ablation</a:t>
            </a:r>
            <a:endParaRPr b="1" sz="1200">
              <a:latin typeface="Mada"/>
              <a:ea typeface="Mada"/>
              <a:cs typeface="Mada"/>
              <a:sym typeface="Mada"/>
            </a:endParaRPr>
          </a:p>
          <a:p>
            <a:pPr indent="-166199" lvl="0" marL="540000" rtl="0" algn="l">
              <a:spcBef>
                <a:spcPts val="0"/>
              </a:spcBef>
              <a:spcAft>
                <a:spcPts val="0"/>
              </a:spcAft>
              <a:buSzPts val="1200"/>
              <a:buFont typeface="Mada"/>
              <a:buChar char="●"/>
            </a:pPr>
            <a:r>
              <a:rPr b="1" lang="en-GB" sz="1200">
                <a:latin typeface="Mada"/>
                <a:ea typeface="Mada"/>
                <a:cs typeface="Mada"/>
                <a:sym typeface="Mada"/>
              </a:rPr>
              <a:t>prostatic stents</a:t>
            </a:r>
            <a:endParaRPr b="1" sz="1200">
              <a:latin typeface="Mada"/>
              <a:ea typeface="Mada"/>
              <a:cs typeface="Mada"/>
              <a:sym typeface="Mada"/>
            </a:endParaRPr>
          </a:p>
          <a:p>
            <a:pPr indent="-166199" lvl="0" marL="540000" rtl="0" algn="l">
              <a:spcBef>
                <a:spcPts val="0"/>
              </a:spcBef>
              <a:spcAft>
                <a:spcPts val="0"/>
              </a:spcAft>
              <a:buSzPts val="1200"/>
              <a:buFont typeface="Mada"/>
              <a:buChar char="●"/>
            </a:pPr>
            <a:r>
              <a:rPr b="1" lang="en-GB" sz="1200">
                <a:latin typeface="Mada"/>
                <a:ea typeface="Mada"/>
                <a:cs typeface="Mada"/>
                <a:sym typeface="Mada"/>
              </a:rPr>
              <a:t>Open Prostatectomy</a:t>
            </a:r>
            <a:endParaRPr b="1" sz="1200">
              <a:latin typeface="Mada"/>
              <a:ea typeface="Mada"/>
              <a:cs typeface="Mada"/>
              <a:sym typeface="Mada"/>
            </a:endParaRPr>
          </a:p>
        </p:txBody>
      </p:sp>
      <p:pic>
        <p:nvPicPr>
          <p:cNvPr id="935" name="Google Shape;935;p29"/>
          <p:cNvPicPr preferRelativeResize="0"/>
          <p:nvPr/>
        </p:nvPicPr>
        <p:blipFill>
          <a:blip r:embed="rId3">
            <a:alphaModFix/>
          </a:blip>
          <a:stretch>
            <a:fillRect/>
          </a:stretch>
        </p:blipFill>
        <p:spPr>
          <a:xfrm>
            <a:off x="2559276" y="4171915"/>
            <a:ext cx="467174" cy="467194"/>
          </a:xfrm>
          <a:prstGeom prst="rect">
            <a:avLst/>
          </a:prstGeom>
          <a:noFill/>
          <a:ln>
            <a:noFill/>
          </a:ln>
        </p:spPr>
      </p:pic>
      <p:pic>
        <p:nvPicPr>
          <p:cNvPr id="936" name="Google Shape;936;p29"/>
          <p:cNvPicPr preferRelativeResize="0"/>
          <p:nvPr/>
        </p:nvPicPr>
        <p:blipFill>
          <a:blip r:embed="rId4">
            <a:alphaModFix/>
          </a:blip>
          <a:stretch>
            <a:fillRect/>
          </a:stretch>
        </p:blipFill>
        <p:spPr>
          <a:xfrm>
            <a:off x="2539911" y="1343149"/>
            <a:ext cx="467174" cy="467197"/>
          </a:xfrm>
          <a:prstGeom prst="rect">
            <a:avLst/>
          </a:prstGeom>
          <a:noFill/>
          <a:ln>
            <a:noFill/>
          </a:ln>
        </p:spPr>
      </p:pic>
      <p:sp>
        <p:nvSpPr>
          <p:cNvPr id="937" name="Google Shape;937;p29"/>
          <p:cNvSpPr txBox="1"/>
          <p:nvPr/>
        </p:nvSpPr>
        <p:spPr>
          <a:xfrm>
            <a:off x="3130616" y="1359645"/>
            <a:ext cx="1653600" cy="39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6D77"/>
                </a:solidFill>
                <a:latin typeface="Lora"/>
                <a:ea typeface="Lora"/>
                <a:cs typeface="Lora"/>
                <a:sym typeface="Lora"/>
              </a:rPr>
              <a:t>Medical therapy</a:t>
            </a:r>
            <a:endParaRPr b="1">
              <a:solidFill>
                <a:srgbClr val="006D77"/>
              </a:solidFill>
              <a:latin typeface="Lora"/>
              <a:ea typeface="Lora"/>
              <a:cs typeface="Lora"/>
              <a:sym typeface="Lora"/>
            </a:endParaRPr>
          </a:p>
        </p:txBody>
      </p:sp>
      <p:sp>
        <p:nvSpPr>
          <p:cNvPr id="938" name="Google Shape;938;p29"/>
          <p:cNvSpPr txBox="1"/>
          <p:nvPr/>
        </p:nvSpPr>
        <p:spPr>
          <a:xfrm>
            <a:off x="3135042" y="4207930"/>
            <a:ext cx="1653600" cy="39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6D77"/>
                </a:solidFill>
                <a:latin typeface="Lora"/>
                <a:ea typeface="Lora"/>
                <a:cs typeface="Lora"/>
                <a:sym typeface="Lora"/>
              </a:rPr>
              <a:t>Surgical</a:t>
            </a:r>
            <a:r>
              <a:rPr b="1" lang="en-GB">
                <a:solidFill>
                  <a:srgbClr val="006D77"/>
                </a:solidFill>
                <a:latin typeface="Lora"/>
                <a:ea typeface="Lora"/>
                <a:cs typeface="Lora"/>
                <a:sym typeface="Lora"/>
              </a:rPr>
              <a:t> therapy</a:t>
            </a:r>
            <a:endParaRPr b="1">
              <a:solidFill>
                <a:srgbClr val="006D77"/>
              </a:solidFill>
              <a:latin typeface="Lora"/>
              <a:ea typeface="Lora"/>
              <a:cs typeface="Lora"/>
              <a:sym typeface="Lora"/>
            </a:endParaRPr>
          </a:p>
        </p:txBody>
      </p:sp>
      <p:sp>
        <p:nvSpPr>
          <p:cNvPr id="939" name="Google Shape;939;p29"/>
          <p:cNvSpPr txBox="1"/>
          <p:nvPr/>
        </p:nvSpPr>
        <p:spPr>
          <a:xfrm>
            <a:off x="325564" y="7281065"/>
            <a:ext cx="3412200" cy="1449300"/>
          </a:xfrm>
          <a:prstGeom prst="rect">
            <a:avLst/>
          </a:prstGeom>
          <a:noFill/>
          <a:ln cap="flat" cmpd="sng" w="19050">
            <a:solidFill>
              <a:srgbClr val="ABE5D9"/>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940" name="Google Shape;940;p29"/>
          <p:cNvCxnSpPr/>
          <p:nvPr/>
        </p:nvCxnSpPr>
        <p:spPr>
          <a:xfrm flipH="1">
            <a:off x="2046450" y="8740805"/>
            <a:ext cx="1800" cy="287400"/>
          </a:xfrm>
          <a:prstGeom prst="straightConnector1">
            <a:avLst/>
          </a:prstGeom>
          <a:noFill/>
          <a:ln cap="flat" cmpd="sng" w="19050">
            <a:solidFill>
              <a:srgbClr val="ABE5D9"/>
            </a:solidFill>
            <a:prstDash val="dash"/>
            <a:round/>
            <a:headEnd len="med" w="med" type="none"/>
            <a:tailEnd len="med" w="med" type="oval"/>
          </a:ln>
        </p:spPr>
      </p:cxnSp>
      <p:sp>
        <p:nvSpPr>
          <p:cNvPr id="941" name="Google Shape;941;p29"/>
          <p:cNvSpPr txBox="1"/>
          <p:nvPr/>
        </p:nvSpPr>
        <p:spPr>
          <a:xfrm>
            <a:off x="0" y="8925895"/>
            <a:ext cx="4092900" cy="39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300">
                <a:solidFill>
                  <a:srgbClr val="006D77"/>
                </a:solidFill>
                <a:latin typeface="Lora"/>
                <a:ea typeface="Lora"/>
                <a:cs typeface="Lora"/>
                <a:sym typeface="Lora"/>
              </a:rPr>
              <a:t>Transurethral Resection of the Prostate TURP</a:t>
            </a:r>
            <a:endParaRPr b="1" baseline="30000" sz="1300">
              <a:solidFill>
                <a:srgbClr val="006D77"/>
              </a:solidFill>
              <a:latin typeface="Lora"/>
              <a:ea typeface="Lora"/>
              <a:cs typeface="Lora"/>
              <a:sym typeface="Lora"/>
            </a:endParaRPr>
          </a:p>
        </p:txBody>
      </p:sp>
      <p:sp>
        <p:nvSpPr>
          <p:cNvPr id="942" name="Google Shape;942;p29"/>
          <p:cNvSpPr txBox="1"/>
          <p:nvPr/>
        </p:nvSpPr>
        <p:spPr>
          <a:xfrm>
            <a:off x="900" y="9242760"/>
            <a:ext cx="4092900" cy="1155600"/>
          </a:xfrm>
          <a:prstGeom prst="rect">
            <a:avLst/>
          </a:prstGeom>
          <a:noFill/>
          <a:ln>
            <a:noFill/>
          </a:ln>
        </p:spPr>
        <p:txBody>
          <a:bodyPr anchorCtr="0" anchor="t" bIns="91425" lIns="91425" spcFirstLastPara="1" rIns="91425" wrap="square" tIns="91425">
            <a:noAutofit/>
          </a:bodyPr>
          <a:lstStyle/>
          <a:p>
            <a:pPr indent="0" lvl="0" marL="0" rtl="0" algn="ctr">
              <a:lnSpc>
                <a:spcPct val="125000"/>
              </a:lnSpc>
              <a:spcBef>
                <a:spcPts val="0"/>
              </a:spcBef>
              <a:spcAft>
                <a:spcPts val="0"/>
              </a:spcAft>
              <a:buNone/>
            </a:pPr>
            <a:r>
              <a:rPr lang="en-GB" sz="800">
                <a:solidFill>
                  <a:srgbClr val="6AA84F"/>
                </a:solidFill>
                <a:latin typeface="Mada"/>
                <a:ea typeface="Mada"/>
                <a:cs typeface="Mada"/>
                <a:sym typeface="Mada"/>
              </a:rPr>
              <a:t>A transurethral resection of the prostate (TURP) is surgery to remove parts of the prostate gland through the penis. No incisions are needed.</a:t>
            </a:r>
            <a:endParaRPr sz="800">
              <a:solidFill>
                <a:srgbClr val="6AA84F"/>
              </a:solidFill>
              <a:latin typeface="Mada"/>
              <a:ea typeface="Mada"/>
              <a:cs typeface="Mada"/>
              <a:sym typeface="Mada"/>
            </a:endParaRPr>
          </a:p>
          <a:p>
            <a:pPr indent="0" lvl="0" marL="0" rtl="0" algn="ctr">
              <a:lnSpc>
                <a:spcPct val="125000"/>
              </a:lnSpc>
              <a:spcBef>
                <a:spcPts val="0"/>
              </a:spcBef>
              <a:spcAft>
                <a:spcPts val="0"/>
              </a:spcAft>
              <a:buNone/>
            </a:pPr>
            <a:r>
              <a:rPr lang="en-GB" sz="800">
                <a:solidFill>
                  <a:srgbClr val="6AA84F"/>
                </a:solidFill>
                <a:latin typeface="Mada"/>
                <a:ea typeface="Mada"/>
                <a:cs typeface="Mada"/>
                <a:sym typeface="Mada"/>
              </a:rPr>
              <a:t>The surgeon reaches the prostate by putting an instrument into the end of the penis and through the urethra. This instrument, called a resectoscope, contains a lighted camera and valves that control irrigating fluid. It also contains an electrical wire loop that cuts tissue and seals blood vessels. The wire loop is guided by the surgeon to remove the tissue blocking the urethra one piece at a time. The pieces of tissue are carried by the irrigating fluid into the bladder and then flushed out at the end of the procedure.</a:t>
            </a:r>
            <a:endParaRPr sz="800">
              <a:solidFill>
                <a:srgbClr val="6AA84F"/>
              </a:solidFill>
              <a:latin typeface="Mada"/>
              <a:ea typeface="Mada"/>
              <a:cs typeface="Mada"/>
              <a:sym typeface="Mada"/>
            </a:endParaRPr>
          </a:p>
        </p:txBody>
      </p:sp>
      <p:sp>
        <p:nvSpPr>
          <p:cNvPr id="943" name="Google Shape;943;p29"/>
          <p:cNvSpPr txBox="1"/>
          <p:nvPr/>
        </p:nvSpPr>
        <p:spPr>
          <a:xfrm>
            <a:off x="3982064" y="7276715"/>
            <a:ext cx="3412200" cy="1449300"/>
          </a:xfrm>
          <a:prstGeom prst="rect">
            <a:avLst/>
          </a:prstGeom>
          <a:noFill/>
          <a:ln cap="flat" cmpd="sng" w="19050">
            <a:solidFill>
              <a:srgbClr val="ABE5D9"/>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944" name="Google Shape;944;p29"/>
          <p:cNvCxnSpPr/>
          <p:nvPr/>
        </p:nvCxnSpPr>
        <p:spPr>
          <a:xfrm flipH="1">
            <a:off x="5688175" y="8765684"/>
            <a:ext cx="1800" cy="287400"/>
          </a:xfrm>
          <a:prstGeom prst="straightConnector1">
            <a:avLst/>
          </a:prstGeom>
          <a:noFill/>
          <a:ln cap="flat" cmpd="sng" w="19050">
            <a:solidFill>
              <a:srgbClr val="ABE5D9"/>
            </a:solidFill>
            <a:prstDash val="dash"/>
            <a:round/>
            <a:headEnd len="med" w="med" type="none"/>
            <a:tailEnd len="med" w="med" type="oval"/>
          </a:ln>
        </p:spPr>
      </p:cxnSp>
      <p:sp>
        <p:nvSpPr>
          <p:cNvPr id="945" name="Google Shape;945;p29"/>
          <p:cNvSpPr txBox="1"/>
          <p:nvPr/>
        </p:nvSpPr>
        <p:spPr>
          <a:xfrm>
            <a:off x="4540225" y="8950773"/>
            <a:ext cx="2295900" cy="39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Lora"/>
                <a:ea typeface="Lora"/>
                <a:cs typeface="Lora"/>
                <a:sym typeface="Lora"/>
              </a:rPr>
              <a:t>Open Prostatectomy</a:t>
            </a:r>
            <a:endParaRPr b="1" baseline="30000">
              <a:solidFill>
                <a:srgbClr val="006D77"/>
              </a:solidFill>
              <a:latin typeface="Lora"/>
              <a:ea typeface="Lora"/>
              <a:cs typeface="Lora"/>
              <a:sym typeface="Lora"/>
            </a:endParaRPr>
          </a:p>
        </p:txBody>
      </p:sp>
      <p:sp>
        <p:nvSpPr>
          <p:cNvPr id="946" name="Google Shape;946;p29"/>
          <p:cNvSpPr txBox="1"/>
          <p:nvPr/>
        </p:nvSpPr>
        <p:spPr>
          <a:xfrm>
            <a:off x="3982975" y="9205100"/>
            <a:ext cx="3412200" cy="666000"/>
          </a:xfrm>
          <a:prstGeom prst="rect">
            <a:avLst/>
          </a:prstGeom>
          <a:noFill/>
          <a:ln>
            <a:noFill/>
          </a:ln>
        </p:spPr>
        <p:txBody>
          <a:bodyPr anchorCtr="0" anchor="t" bIns="91425" lIns="91425" spcFirstLastPara="1" rIns="91425" wrap="square" tIns="91425">
            <a:noAutofit/>
          </a:bodyPr>
          <a:lstStyle/>
          <a:p>
            <a:pPr indent="0" lvl="0" marL="0" rtl="0" algn="ctr">
              <a:lnSpc>
                <a:spcPct val="125000"/>
              </a:lnSpc>
              <a:spcBef>
                <a:spcPts val="0"/>
              </a:spcBef>
              <a:spcAft>
                <a:spcPts val="0"/>
              </a:spcAft>
              <a:buNone/>
            </a:pPr>
            <a:r>
              <a:rPr lang="en-GB" sz="900">
                <a:solidFill>
                  <a:srgbClr val="6AA84F"/>
                </a:solidFill>
                <a:latin typeface="Mada"/>
                <a:ea typeface="Mada"/>
                <a:cs typeface="Mada"/>
                <a:sym typeface="Mada"/>
              </a:rPr>
              <a:t>Indications for open prostatectomy: large prostate (&gt;100 cc) or the presence of bladder diverticulum or bladder stone (to treat the prostate and the bladder simultaneously).</a:t>
            </a:r>
            <a:endParaRPr sz="900">
              <a:solidFill>
                <a:srgbClr val="6AA84F"/>
              </a:solidFill>
              <a:latin typeface="Mada"/>
              <a:ea typeface="Mada"/>
              <a:cs typeface="Mada"/>
              <a:sym typeface="Mada"/>
            </a:endParaRPr>
          </a:p>
          <a:p>
            <a:pPr indent="0" lvl="0" marL="0" rtl="0" algn="l">
              <a:spcBef>
                <a:spcPts val="0"/>
              </a:spcBef>
              <a:spcAft>
                <a:spcPts val="0"/>
              </a:spcAft>
              <a:buNone/>
            </a:pPr>
            <a:r>
              <a:t/>
            </a:r>
            <a:endParaRPr sz="900">
              <a:solidFill>
                <a:srgbClr val="1C4588"/>
              </a:solidFill>
              <a:latin typeface="Mada"/>
              <a:ea typeface="Mada"/>
              <a:cs typeface="Mada"/>
              <a:sym typeface="Mada"/>
            </a:endParaRPr>
          </a:p>
          <a:p>
            <a:pPr indent="0" lvl="0" marL="0" rtl="0" algn="ctr">
              <a:spcBef>
                <a:spcPts val="0"/>
              </a:spcBef>
              <a:spcAft>
                <a:spcPts val="0"/>
              </a:spcAft>
              <a:buNone/>
            </a:pPr>
            <a:r>
              <a:t/>
            </a:r>
            <a:endParaRPr sz="900">
              <a:solidFill>
                <a:srgbClr val="1C4588"/>
              </a:solidFill>
              <a:latin typeface="Mada"/>
              <a:ea typeface="Mada"/>
              <a:cs typeface="Mada"/>
              <a:sym typeface="Mada"/>
            </a:endParaRPr>
          </a:p>
        </p:txBody>
      </p:sp>
      <p:pic>
        <p:nvPicPr>
          <p:cNvPr id="947" name="Google Shape;947;p29"/>
          <p:cNvPicPr preferRelativeResize="0"/>
          <p:nvPr/>
        </p:nvPicPr>
        <p:blipFill rotWithShape="1">
          <a:blip r:embed="rId5">
            <a:alphaModFix/>
          </a:blip>
          <a:srcRect b="0" l="0" r="58750" t="3558"/>
          <a:stretch/>
        </p:blipFill>
        <p:spPr>
          <a:xfrm>
            <a:off x="411538" y="7370568"/>
            <a:ext cx="1592368" cy="1270275"/>
          </a:xfrm>
          <a:prstGeom prst="rect">
            <a:avLst/>
          </a:prstGeom>
          <a:noFill/>
          <a:ln>
            <a:noFill/>
          </a:ln>
        </p:spPr>
      </p:pic>
      <p:pic>
        <p:nvPicPr>
          <p:cNvPr id="948" name="Google Shape;948;p29"/>
          <p:cNvPicPr preferRelativeResize="0"/>
          <p:nvPr/>
        </p:nvPicPr>
        <p:blipFill rotWithShape="1">
          <a:blip r:embed="rId6">
            <a:alphaModFix/>
          </a:blip>
          <a:srcRect b="3812" l="57098" r="1253" t="4979"/>
          <a:stretch/>
        </p:blipFill>
        <p:spPr>
          <a:xfrm>
            <a:off x="1951913" y="7370568"/>
            <a:ext cx="1699900" cy="1270275"/>
          </a:xfrm>
          <a:prstGeom prst="rect">
            <a:avLst/>
          </a:prstGeom>
          <a:noFill/>
          <a:ln>
            <a:noFill/>
          </a:ln>
        </p:spPr>
      </p:pic>
      <p:pic>
        <p:nvPicPr>
          <p:cNvPr id="949" name="Google Shape;949;p29"/>
          <p:cNvPicPr preferRelativeResize="0"/>
          <p:nvPr/>
        </p:nvPicPr>
        <p:blipFill rotWithShape="1">
          <a:blip r:embed="rId7">
            <a:alphaModFix/>
          </a:blip>
          <a:srcRect b="3919" l="2796" r="52245" t="4075"/>
          <a:stretch/>
        </p:blipFill>
        <p:spPr>
          <a:xfrm>
            <a:off x="4263874" y="7368418"/>
            <a:ext cx="1425198" cy="1270299"/>
          </a:xfrm>
          <a:prstGeom prst="rect">
            <a:avLst/>
          </a:prstGeom>
          <a:noFill/>
          <a:ln>
            <a:noFill/>
          </a:ln>
        </p:spPr>
      </p:pic>
      <p:pic>
        <p:nvPicPr>
          <p:cNvPr id="950" name="Google Shape;950;p29"/>
          <p:cNvPicPr preferRelativeResize="0"/>
          <p:nvPr/>
        </p:nvPicPr>
        <p:blipFill rotWithShape="1">
          <a:blip r:embed="rId8">
            <a:alphaModFix/>
          </a:blip>
          <a:srcRect b="3913" l="53931" r="1106" t="3775"/>
          <a:stretch/>
        </p:blipFill>
        <p:spPr>
          <a:xfrm>
            <a:off x="5689075" y="7368443"/>
            <a:ext cx="1425201" cy="1274568"/>
          </a:xfrm>
          <a:prstGeom prst="rect">
            <a:avLst/>
          </a:prstGeom>
          <a:noFill/>
          <a:ln>
            <a:noFill/>
          </a:ln>
        </p:spPr>
      </p:pic>
      <p:sp>
        <p:nvSpPr>
          <p:cNvPr id="951" name="Google Shape;951;p29"/>
          <p:cNvSpPr txBox="1"/>
          <p:nvPr/>
        </p:nvSpPr>
        <p:spPr>
          <a:xfrm>
            <a:off x="4541125" y="9783425"/>
            <a:ext cx="2295900" cy="101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rgbClr val="1C4588"/>
                </a:solidFill>
                <a:latin typeface="Mada"/>
                <a:ea typeface="Mada"/>
                <a:cs typeface="Mada"/>
                <a:sym typeface="Mada"/>
              </a:rPr>
              <a:t>Disadvantages:</a:t>
            </a:r>
            <a:endParaRPr sz="900">
              <a:solidFill>
                <a:srgbClr val="1C4588"/>
              </a:solidFill>
              <a:latin typeface="Mada"/>
              <a:ea typeface="Mada"/>
              <a:cs typeface="Mada"/>
              <a:sym typeface="Mada"/>
            </a:endParaRPr>
          </a:p>
          <a:p>
            <a:pPr indent="0" lvl="0" marL="0" rtl="0" algn="l">
              <a:spcBef>
                <a:spcPts val="0"/>
              </a:spcBef>
              <a:spcAft>
                <a:spcPts val="0"/>
              </a:spcAft>
              <a:buNone/>
            </a:pPr>
            <a:r>
              <a:rPr lang="en-GB" sz="900">
                <a:solidFill>
                  <a:srgbClr val="1C4588"/>
                </a:solidFill>
                <a:latin typeface="Mada"/>
                <a:ea typeface="Mada"/>
                <a:cs typeface="Mada"/>
                <a:sym typeface="Mada"/>
              </a:rPr>
              <a:t>1- length of hospitalization</a:t>
            </a:r>
            <a:endParaRPr sz="900">
              <a:solidFill>
                <a:srgbClr val="1C4588"/>
              </a:solidFill>
              <a:latin typeface="Mada"/>
              <a:ea typeface="Mada"/>
              <a:cs typeface="Mada"/>
              <a:sym typeface="Mada"/>
            </a:endParaRPr>
          </a:p>
          <a:p>
            <a:pPr indent="0" lvl="0" marL="0" rtl="0" algn="l">
              <a:spcBef>
                <a:spcPts val="0"/>
              </a:spcBef>
              <a:spcAft>
                <a:spcPts val="0"/>
              </a:spcAft>
              <a:buNone/>
            </a:pPr>
            <a:r>
              <a:rPr lang="en-GB" sz="900">
                <a:solidFill>
                  <a:srgbClr val="1C4588"/>
                </a:solidFill>
                <a:latin typeface="Mada"/>
                <a:ea typeface="Mada"/>
                <a:cs typeface="Mada"/>
                <a:sym typeface="Mada"/>
              </a:rPr>
              <a:t>2- abdominal wound</a:t>
            </a:r>
            <a:endParaRPr sz="900">
              <a:solidFill>
                <a:srgbClr val="1C4588"/>
              </a:solidFill>
              <a:latin typeface="Mada"/>
              <a:ea typeface="Mada"/>
              <a:cs typeface="Mada"/>
              <a:sym typeface="Mada"/>
            </a:endParaRPr>
          </a:p>
          <a:p>
            <a:pPr indent="0" lvl="0" marL="0" rtl="0" algn="l">
              <a:spcBef>
                <a:spcPts val="0"/>
              </a:spcBef>
              <a:spcAft>
                <a:spcPts val="0"/>
              </a:spcAft>
              <a:buNone/>
            </a:pPr>
            <a:r>
              <a:rPr lang="en-GB" sz="900">
                <a:solidFill>
                  <a:srgbClr val="1C4588"/>
                </a:solidFill>
                <a:latin typeface="Mada"/>
                <a:ea typeface="Mada"/>
                <a:cs typeface="Mada"/>
                <a:sym typeface="Mada"/>
              </a:rPr>
              <a:t>3- damage to external </a:t>
            </a:r>
            <a:r>
              <a:rPr lang="en-GB" sz="900">
                <a:solidFill>
                  <a:srgbClr val="1C4588"/>
                </a:solidFill>
                <a:latin typeface="Mada"/>
                <a:ea typeface="Mada"/>
                <a:cs typeface="Mada"/>
                <a:sym typeface="Mada"/>
              </a:rPr>
              <a:t>sphincter</a:t>
            </a:r>
            <a:r>
              <a:rPr lang="en-GB" sz="900">
                <a:solidFill>
                  <a:srgbClr val="1C4588"/>
                </a:solidFill>
                <a:latin typeface="Mada"/>
                <a:ea typeface="Mada"/>
                <a:cs typeface="Mada"/>
                <a:sym typeface="Mada"/>
              </a:rPr>
              <a:t> (in smaller adenomas) may cause  incontinence</a:t>
            </a:r>
            <a:endParaRPr/>
          </a:p>
        </p:txBody>
      </p:sp>
      <p:sp>
        <p:nvSpPr>
          <p:cNvPr id="952" name="Google Shape;952;p29"/>
          <p:cNvSpPr txBox="1"/>
          <p:nvPr/>
        </p:nvSpPr>
        <p:spPr>
          <a:xfrm>
            <a:off x="1061300" y="10699200"/>
            <a:ext cx="6196200" cy="666000"/>
          </a:xfrm>
          <a:prstGeom prst="rect">
            <a:avLst/>
          </a:prstGeom>
          <a:noFill/>
          <a:ln>
            <a:noFill/>
          </a:ln>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Discuss benign prostatic hyperplasia (BPH).</a:t>
            </a:r>
            <a:endParaRPr sz="20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30"/>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58" name="Google Shape;958;p30"/>
          <p:cNvPicPr preferRelativeResize="0"/>
          <p:nvPr/>
        </p:nvPicPr>
        <p:blipFill>
          <a:blip r:embed="rId3">
            <a:alphaModFix/>
          </a:blip>
          <a:stretch>
            <a:fillRect/>
          </a:stretch>
        </p:blipFill>
        <p:spPr>
          <a:xfrm>
            <a:off x="5583154" y="1411352"/>
            <a:ext cx="1698596" cy="1271101"/>
          </a:xfrm>
          <a:prstGeom prst="rect">
            <a:avLst/>
          </a:prstGeom>
          <a:noFill/>
          <a:ln cap="flat" cmpd="sng" w="9525">
            <a:solidFill>
              <a:srgbClr val="000000"/>
            </a:solidFill>
            <a:prstDash val="solid"/>
            <a:round/>
            <a:headEnd len="sm" w="sm" type="none"/>
            <a:tailEnd len="sm" w="sm" type="none"/>
          </a:ln>
        </p:spPr>
      </p:pic>
      <p:sp>
        <p:nvSpPr>
          <p:cNvPr id="959" name="Google Shape;959;p30"/>
          <p:cNvSpPr txBox="1"/>
          <p:nvPr/>
        </p:nvSpPr>
        <p:spPr>
          <a:xfrm>
            <a:off x="2311713" y="473025"/>
            <a:ext cx="2966100" cy="36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Scrotal disorders</a:t>
            </a:r>
            <a:endParaRPr b="1" sz="2200">
              <a:solidFill>
                <a:srgbClr val="006D77"/>
              </a:solidFill>
              <a:latin typeface="Lora"/>
              <a:ea typeface="Lora"/>
              <a:cs typeface="Lora"/>
              <a:sym typeface="Lora"/>
            </a:endParaRPr>
          </a:p>
        </p:txBody>
      </p:sp>
      <p:cxnSp>
        <p:nvCxnSpPr>
          <p:cNvPr id="960" name="Google Shape;960;p30"/>
          <p:cNvCxnSpPr/>
          <p:nvPr/>
        </p:nvCxnSpPr>
        <p:spPr>
          <a:xfrm>
            <a:off x="2708288" y="840825"/>
            <a:ext cx="2202900" cy="9900"/>
          </a:xfrm>
          <a:prstGeom prst="straightConnector1">
            <a:avLst/>
          </a:prstGeom>
          <a:noFill/>
          <a:ln cap="flat" cmpd="sng" w="19050">
            <a:solidFill>
              <a:srgbClr val="83C5BE"/>
            </a:solidFill>
            <a:prstDash val="solid"/>
            <a:round/>
            <a:headEnd len="med" w="med" type="oval"/>
            <a:tailEnd len="med" w="med" type="oval"/>
          </a:ln>
        </p:spPr>
      </p:cxnSp>
      <p:grpSp>
        <p:nvGrpSpPr>
          <p:cNvPr id="961" name="Google Shape;961;p30"/>
          <p:cNvGrpSpPr/>
          <p:nvPr/>
        </p:nvGrpSpPr>
        <p:grpSpPr>
          <a:xfrm>
            <a:off x="301219" y="1223098"/>
            <a:ext cx="467181" cy="476434"/>
            <a:chOff x="2410712" y="2415450"/>
            <a:chExt cx="312600" cy="312600"/>
          </a:xfrm>
        </p:grpSpPr>
        <p:sp>
          <p:nvSpPr>
            <p:cNvPr id="962" name="Google Shape;962;p30"/>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30"/>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4" name="Google Shape;964;p30"/>
          <p:cNvSpPr txBox="1"/>
          <p:nvPr/>
        </p:nvSpPr>
        <p:spPr>
          <a:xfrm>
            <a:off x="758500" y="1249733"/>
            <a:ext cx="4937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Hydrocele:</a:t>
            </a:r>
            <a:endParaRPr b="1" sz="1800">
              <a:solidFill>
                <a:srgbClr val="006D77"/>
              </a:solidFill>
              <a:highlight>
                <a:srgbClr val="EDF9F9"/>
              </a:highlight>
              <a:latin typeface="Lora"/>
              <a:ea typeface="Lora"/>
              <a:cs typeface="Lora"/>
              <a:sym typeface="Lora"/>
            </a:endParaRPr>
          </a:p>
        </p:txBody>
      </p:sp>
      <p:sp>
        <p:nvSpPr>
          <p:cNvPr id="965" name="Google Shape;965;p30"/>
          <p:cNvSpPr txBox="1"/>
          <p:nvPr/>
        </p:nvSpPr>
        <p:spPr>
          <a:xfrm>
            <a:off x="74475" y="1744950"/>
            <a:ext cx="6914400" cy="1594200"/>
          </a:xfrm>
          <a:prstGeom prst="rect">
            <a:avLst/>
          </a:prstGeom>
          <a:noFill/>
          <a:ln>
            <a:noFill/>
          </a:ln>
        </p:spPr>
        <p:txBody>
          <a:bodyPr anchorCtr="0" anchor="t" bIns="91425" lIns="91425" spcFirstLastPara="1" rIns="91425" wrap="square" tIns="91425">
            <a:noAutofit/>
          </a:bodyPr>
          <a:lstStyle/>
          <a:p>
            <a:pPr indent="-173399" lvl="0" marL="457200"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hydrocele occurs in males when fluid fills the scrotum </a:t>
            </a:r>
            <a:r>
              <a:rPr lang="en-GB" sz="1200">
                <a:solidFill>
                  <a:srgbClr val="6AA84F"/>
                </a:solidFill>
                <a:latin typeface="Mada"/>
                <a:ea typeface="Mada"/>
                <a:cs typeface="Mada"/>
                <a:sym typeface="Mada"/>
              </a:rPr>
              <a:t>(painless)</a:t>
            </a:r>
            <a:endParaRPr sz="1200">
              <a:solidFill>
                <a:srgbClr val="6AA84F"/>
              </a:solidFill>
              <a:latin typeface="Mada"/>
              <a:ea typeface="Mada"/>
              <a:cs typeface="Mada"/>
              <a:sym typeface="Mada"/>
            </a:endParaRPr>
          </a:p>
          <a:p>
            <a:pPr indent="-173399" lvl="0" marL="457200"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Fluid can surround one or both testicles, causing swelling in the scrotum.</a:t>
            </a:r>
            <a:endParaRPr sz="1200">
              <a:solidFill>
                <a:schemeClr val="dk1"/>
              </a:solidFill>
              <a:latin typeface="Mada"/>
              <a:ea typeface="Mada"/>
              <a:cs typeface="Mada"/>
              <a:sym typeface="Mada"/>
            </a:endParaRPr>
          </a:p>
          <a:p>
            <a:pPr indent="-173399" lvl="0" marL="457200"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More common in baby boys, it may also occur in adult men.</a:t>
            </a:r>
            <a:endParaRPr sz="1200">
              <a:solidFill>
                <a:schemeClr val="dk1"/>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rgbClr val="1C4588"/>
                </a:solidFill>
                <a:latin typeface="Mada"/>
                <a:ea typeface="Mada"/>
                <a:cs typeface="Mada"/>
                <a:sym typeface="Mada"/>
              </a:rPr>
              <a:t>The distinction between a cyst of the epididymis and a hydrocoele is easy.                              Epididymal cysts transilluminate brightly and almost always multiple, therefore nodular on palpation and the testes palpated separately from the cyst unlike in hydrocoele the testes palpated within a fluid filled sac and demonstrates transillumination.</a:t>
            </a:r>
            <a:endParaRPr sz="1200">
              <a:solidFill>
                <a:srgbClr val="1C4588"/>
              </a:solidFill>
              <a:latin typeface="Mada"/>
              <a:ea typeface="Mada"/>
              <a:cs typeface="Mada"/>
              <a:sym typeface="Mada"/>
            </a:endParaRPr>
          </a:p>
        </p:txBody>
      </p:sp>
      <p:pic>
        <p:nvPicPr>
          <p:cNvPr id="966" name="Google Shape;966;p30"/>
          <p:cNvPicPr preferRelativeResize="0"/>
          <p:nvPr/>
        </p:nvPicPr>
        <p:blipFill>
          <a:blip r:embed="rId4">
            <a:alphaModFix/>
          </a:blip>
          <a:stretch>
            <a:fillRect/>
          </a:stretch>
        </p:blipFill>
        <p:spPr>
          <a:xfrm>
            <a:off x="2597838" y="3422775"/>
            <a:ext cx="2368247" cy="1308900"/>
          </a:xfrm>
          <a:prstGeom prst="rect">
            <a:avLst/>
          </a:prstGeom>
          <a:noFill/>
          <a:ln>
            <a:noFill/>
          </a:ln>
        </p:spPr>
      </p:pic>
      <p:sp>
        <p:nvSpPr>
          <p:cNvPr id="967" name="Google Shape;967;p30"/>
          <p:cNvSpPr txBox="1"/>
          <p:nvPr/>
        </p:nvSpPr>
        <p:spPr>
          <a:xfrm>
            <a:off x="2551263" y="3460674"/>
            <a:ext cx="2487000" cy="1271100"/>
          </a:xfrm>
          <a:prstGeom prst="rect">
            <a:avLst/>
          </a:prstGeom>
          <a:noFill/>
          <a:ln cap="flat" cmpd="sng" w="19050">
            <a:solidFill>
              <a:srgbClr val="ABE5D9"/>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968" name="Google Shape;968;p30"/>
          <p:cNvCxnSpPr>
            <a:stCxn id="967" idx="3"/>
          </p:cNvCxnSpPr>
          <p:nvPr/>
        </p:nvCxnSpPr>
        <p:spPr>
          <a:xfrm>
            <a:off x="5038263" y="4096224"/>
            <a:ext cx="209400" cy="600"/>
          </a:xfrm>
          <a:prstGeom prst="straightConnector1">
            <a:avLst/>
          </a:prstGeom>
          <a:noFill/>
          <a:ln cap="flat" cmpd="sng" w="19050">
            <a:solidFill>
              <a:srgbClr val="ABE5D9"/>
            </a:solidFill>
            <a:prstDash val="dash"/>
            <a:round/>
            <a:headEnd len="med" w="med" type="none"/>
            <a:tailEnd len="med" w="med" type="oval"/>
          </a:ln>
        </p:spPr>
      </p:cxnSp>
      <p:cxnSp>
        <p:nvCxnSpPr>
          <p:cNvPr id="969" name="Google Shape;969;p30"/>
          <p:cNvCxnSpPr>
            <a:stCxn id="967" idx="1"/>
          </p:cNvCxnSpPr>
          <p:nvPr/>
        </p:nvCxnSpPr>
        <p:spPr>
          <a:xfrm flipH="1">
            <a:off x="2346663" y="4096224"/>
            <a:ext cx="204600" cy="4800"/>
          </a:xfrm>
          <a:prstGeom prst="straightConnector1">
            <a:avLst/>
          </a:prstGeom>
          <a:noFill/>
          <a:ln cap="flat" cmpd="sng" w="19050">
            <a:solidFill>
              <a:srgbClr val="ABE5D9"/>
            </a:solidFill>
            <a:prstDash val="dash"/>
            <a:round/>
            <a:headEnd len="med" w="med" type="none"/>
            <a:tailEnd len="med" w="med" type="oval"/>
          </a:ln>
        </p:spPr>
      </p:cxnSp>
      <p:sp>
        <p:nvSpPr>
          <p:cNvPr id="970" name="Google Shape;970;p30"/>
          <p:cNvSpPr txBox="1"/>
          <p:nvPr/>
        </p:nvSpPr>
        <p:spPr>
          <a:xfrm>
            <a:off x="4188" y="3254928"/>
            <a:ext cx="2295900" cy="39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Lora"/>
                <a:ea typeface="Lora"/>
                <a:cs typeface="Lora"/>
                <a:sym typeface="Lora"/>
              </a:rPr>
              <a:t>Communicating</a:t>
            </a:r>
            <a:endParaRPr b="1" baseline="30000">
              <a:solidFill>
                <a:srgbClr val="006D77"/>
              </a:solidFill>
              <a:latin typeface="Lora"/>
              <a:ea typeface="Lora"/>
              <a:cs typeface="Lora"/>
              <a:sym typeface="Lora"/>
            </a:endParaRPr>
          </a:p>
        </p:txBody>
      </p:sp>
      <p:sp>
        <p:nvSpPr>
          <p:cNvPr id="971" name="Google Shape;971;p30"/>
          <p:cNvSpPr txBox="1"/>
          <p:nvPr/>
        </p:nvSpPr>
        <p:spPr>
          <a:xfrm>
            <a:off x="2346663" y="4731674"/>
            <a:ext cx="2966100" cy="778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lang="en-GB" sz="900">
                <a:solidFill>
                  <a:srgbClr val="999999"/>
                </a:solidFill>
                <a:latin typeface="Mada"/>
                <a:ea typeface="Mada"/>
                <a:cs typeface="Mada"/>
                <a:sym typeface="Mada"/>
              </a:rPr>
              <a:t>In the fetus, the tunica vaginalis is formed in the abdomen and then moves into the scrotum with the testes. After the pouch is in the testes, it seals off from the abdomen.</a:t>
            </a:r>
            <a:endParaRPr sz="900">
              <a:solidFill>
                <a:srgbClr val="999999"/>
              </a:solidFill>
              <a:latin typeface="Mada"/>
              <a:ea typeface="Mada"/>
              <a:cs typeface="Mada"/>
              <a:sym typeface="Mada"/>
            </a:endParaRPr>
          </a:p>
        </p:txBody>
      </p:sp>
      <p:sp>
        <p:nvSpPr>
          <p:cNvPr id="972" name="Google Shape;972;p30"/>
          <p:cNvSpPr txBox="1"/>
          <p:nvPr/>
        </p:nvSpPr>
        <p:spPr>
          <a:xfrm>
            <a:off x="155238" y="3558224"/>
            <a:ext cx="1993800" cy="2160900"/>
          </a:xfrm>
          <a:prstGeom prst="rect">
            <a:avLst/>
          </a:prstGeom>
          <a:noFill/>
          <a:ln>
            <a:noFill/>
          </a:ln>
        </p:spPr>
        <p:txBody>
          <a:bodyPr anchorCtr="0" anchor="t" bIns="91425" lIns="91425" spcFirstLastPara="1" rIns="91425" wrap="square" tIns="91425">
            <a:noAutofit/>
          </a:bodyPr>
          <a:lstStyle/>
          <a:p>
            <a:pPr indent="0" lvl="0" marL="0" rtl="0" algn="ctr">
              <a:lnSpc>
                <a:spcPct val="125000"/>
              </a:lnSpc>
              <a:spcBef>
                <a:spcPts val="0"/>
              </a:spcBef>
              <a:spcAft>
                <a:spcPts val="0"/>
              </a:spcAft>
              <a:buNone/>
            </a:pPr>
            <a:r>
              <a:rPr lang="en-GB" sz="900">
                <a:solidFill>
                  <a:srgbClr val="6AA84F"/>
                </a:solidFill>
                <a:latin typeface="Mada"/>
                <a:ea typeface="Mada"/>
                <a:cs typeface="Mada"/>
                <a:sym typeface="Mada"/>
              </a:rPr>
              <a:t>Occurs from the incomplete closure of the tunica vaginalis, forming a direct path between the abdomen and the scrotum so that a small amount of abdominal fluid may flow in and out of the thin pouch. It is distinctive because the fluid fluctuates throughout the day and night, altering the size of the mass</a:t>
            </a:r>
            <a:endParaRPr sz="900">
              <a:solidFill>
                <a:srgbClr val="6AA84F"/>
              </a:solidFill>
              <a:latin typeface="Mada"/>
              <a:ea typeface="Mada"/>
              <a:cs typeface="Mada"/>
              <a:sym typeface="Mada"/>
            </a:endParaRPr>
          </a:p>
        </p:txBody>
      </p:sp>
      <p:sp>
        <p:nvSpPr>
          <p:cNvPr id="973" name="Google Shape;973;p30"/>
          <p:cNvSpPr txBox="1"/>
          <p:nvPr/>
        </p:nvSpPr>
        <p:spPr>
          <a:xfrm>
            <a:off x="5289438" y="3254936"/>
            <a:ext cx="2295900" cy="39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Lora"/>
                <a:ea typeface="Lora"/>
                <a:cs typeface="Lora"/>
                <a:sym typeface="Lora"/>
              </a:rPr>
              <a:t>Non-Communicating</a:t>
            </a:r>
            <a:endParaRPr b="1" baseline="30000">
              <a:solidFill>
                <a:srgbClr val="006D77"/>
              </a:solidFill>
              <a:latin typeface="Lora"/>
              <a:ea typeface="Lora"/>
              <a:cs typeface="Lora"/>
              <a:sym typeface="Lora"/>
            </a:endParaRPr>
          </a:p>
        </p:txBody>
      </p:sp>
      <p:sp>
        <p:nvSpPr>
          <p:cNvPr id="974" name="Google Shape;974;p30"/>
          <p:cNvSpPr txBox="1"/>
          <p:nvPr/>
        </p:nvSpPr>
        <p:spPr>
          <a:xfrm>
            <a:off x="5440488" y="3558224"/>
            <a:ext cx="2063700" cy="2160900"/>
          </a:xfrm>
          <a:prstGeom prst="rect">
            <a:avLst/>
          </a:prstGeom>
          <a:noFill/>
          <a:ln>
            <a:noFill/>
          </a:ln>
        </p:spPr>
        <p:txBody>
          <a:bodyPr anchorCtr="0" anchor="t" bIns="91425" lIns="91425" spcFirstLastPara="1" rIns="91425" wrap="square" tIns="91425">
            <a:noAutofit/>
          </a:bodyPr>
          <a:lstStyle/>
          <a:p>
            <a:pPr indent="0" lvl="0" marL="0" rtl="0" algn="ctr">
              <a:lnSpc>
                <a:spcPct val="125000"/>
              </a:lnSpc>
              <a:spcBef>
                <a:spcPts val="0"/>
              </a:spcBef>
              <a:spcAft>
                <a:spcPts val="0"/>
              </a:spcAft>
              <a:buNone/>
            </a:pPr>
            <a:r>
              <a:rPr lang="en-GB" sz="900">
                <a:solidFill>
                  <a:srgbClr val="6AA84F"/>
                </a:solidFill>
                <a:latin typeface="Mada"/>
                <a:ea typeface="Mada"/>
                <a:cs typeface="Mada"/>
                <a:sym typeface="Mada"/>
              </a:rPr>
              <a:t>Contain fluid confined to the scrotum within the tunica vaginalis. The processus vaginalis is obliterated, and thus the fluid does not communicate with the abdominal cavity. Such hydroceles are common in infants, and the hydrocele fluid is usually reabsorbed before the infant reaches the age of 1 year. This type of hydrocele usually remains the same size or has a very slow growth</a:t>
            </a:r>
            <a:endParaRPr sz="900">
              <a:solidFill>
                <a:srgbClr val="6AA84F"/>
              </a:solidFill>
              <a:latin typeface="Mada"/>
              <a:ea typeface="Mada"/>
              <a:cs typeface="Mada"/>
              <a:sym typeface="Mada"/>
            </a:endParaRPr>
          </a:p>
        </p:txBody>
      </p:sp>
      <p:sp>
        <p:nvSpPr>
          <p:cNvPr id="975" name="Google Shape;975;p30"/>
          <p:cNvSpPr txBox="1"/>
          <p:nvPr/>
        </p:nvSpPr>
        <p:spPr>
          <a:xfrm>
            <a:off x="-49062" y="6719780"/>
            <a:ext cx="1778400" cy="4593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Physical examination </a:t>
            </a:r>
            <a:endParaRPr b="1">
              <a:solidFill>
                <a:srgbClr val="006D77"/>
              </a:solidFill>
              <a:latin typeface="Mada"/>
              <a:ea typeface="Mada"/>
              <a:cs typeface="Mada"/>
              <a:sym typeface="Mada"/>
            </a:endParaRPr>
          </a:p>
        </p:txBody>
      </p:sp>
      <p:grpSp>
        <p:nvGrpSpPr>
          <p:cNvPr id="976" name="Google Shape;976;p30"/>
          <p:cNvGrpSpPr/>
          <p:nvPr/>
        </p:nvGrpSpPr>
        <p:grpSpPr>
          <a:xfrm>
            <a:off x="393417" y="5863188"/>
            <a:ext cx="893400" cy="459195"/>
            <a:chOff x="3969900" y="337650"/>
            <a:chExt cx="608500" cy="312675"/>
          </a:xfrm>
        </p:grpSpPr>
        <p:sp>
          <p:nvSpPr>
            <p:cNvPr id="977" name="Google Shape;977;p30"/>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30"/>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30"/>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30"/>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30"/>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82" name="Google Shape;982;p30"/>
          <p:cNvPicPr preferRelativeResize="0"/>
          <p:nvPr/>
        </p:nvPicPr>
        <p:blipFill>
          <a:blip r:embed="rId5">
            <a:alphaModFix/>
          </a:blip>
          <a:stretch>
            <a:fillRect/>
          </a:stretch>
        </p:blipFill>
        <p:spPr>
          <a:xfrm>
            <a:off x="591866" y="6089747"/>
            <a:ext cx="467174" cy="467174"/>
          </a:xfrm>
          <a:prstGeom prst="rect">
            <a:avLst/>
          </a:prstGeom>
          <a:noFill/>
          <a:ln>
            <a:noFill/>
          </a:ln>
        </p:spPr>
      </p:pic>
      <p:cxnSp>
        <p:nvCxnSpPr>
          <p:cNvPr id="983" name="Google Shape;983;p30"/>
          <p:cNvCxnSpPr/>
          <p:nvPr/>
        </p:nvCxnSpPr>
        <p:spPr>
          <a:xfrm>
            <a:off x="1444438" y="6145424"/>
            <a:ext cx="0" cy="762000"/>
          </a:xfrm>
          <a:prstGeom prst="straightConnector1">
            <a:avLst/>
          </a:prstGeom>
          <a:noFill/>
          <a:ln cap="flat" cmpd="sng" w="9525">
            <a:solidFill>
              <a:srgbClr val="B7B7B7"/>
            </a:solidFill>
            <a:prstDash val="solid"/>
            <a:round/>
            <a:headEnd len="med" w="med" type="none"/>
            <a:tailEnd len="med" w="med" type="none"/>
          </a:ln>
        </p:spPr>
      </p:cxnSp>
      <p:sp>
        <p:nvSpPr>
          <p:cNvPr id="984" name="Google Shape;984;p30"/>
          <p:cNvSpPr txBox="1"/>
          <p:nvPr/>
        </p:nvSpPr>
        <p:spPr>
          <a:xfrm>
            <a:off x="1286825" y="5455562"/>
            <a:ext cx="6086700" cy="2285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t/>
            </a:r>
            <a:endParaRPr sz="1200">
              <a:solidFill>
                <a:srgbClr val="6AA84F"/>
              </a:solidFill>
              <a:latin typeface="Mada"/>
              <a:ea typeface="Mada"/>
              <a:cs typeface="Mada"/>
              <a:sym typeface="Mada"/>
            </a:endParaRPr>
          </a:p>
          <a:p>
            <a:pPr indent="-177800" lvl="0" marL="360000" rtl="0" algn="l">
              <a:spcBef>
                <a:spcPts val="0"/>
              </a:spcBef>
              <a:spcAft>
                <a:spcPts val="0"/>
              </a:spcAft>
              <a:buClr>
                <a:srgbClr val="6AA84F"/>
              </a:buClr>
              <a:buSzPts val="1300"/>
              <a:buFont typeface="Mada"/>
              <a:buChar char="●"/>
            </a:pPr>
            <a:r>
              <a:rPr lang="en-GB" sz="1300">
                <a:solidFill>
                  <a:srgbClr val="6AA84F"/>
                </a:solidFill>
                <a:latin typeface="Mada"/>
                <a:ea typeface="Mada"/>
                <a:cs typeface="Mada"/>
                <a:sym typeface="Mada"/>
              </a:rPr>
              <a:t>Check for tenderness in an enlarged scrotum.</a:t>
            </a:r>
            <a:endParaRPr sz="1300">
              <a:solidFill>
                <a:srgbClr val="6AA84F"/>
              </a:solidFill>
              <a:latin typeface="Mada"/>
              <a:ea typeface="Mada"/>
              <a:cs typeface="Mada"/>
              <a:sym typeface="Mada"/>
            </a:endParaRPr>
          </a:p>
          <a:p>
            <a:pPr indent="-95250" lvl="0" marL="360000" rtl="0" algn="l">
              <a:spcBef>
                <a:spcPts val="0"/>
              </a:spcBef>
              <a:spcAft>
                <a:spcPts val="0"/>
              </a:spcAft>
              <a:buNone/>
            </a:pPr>
            <a:r>
              <a:t/>
            </a:r>
            <a:endParaRPr sz="800">
              <a:solidFill>
                <a:srgbClr val="6AA84F"/>
              </a:solidFill>
              <a:latin typeface="Mada"/>
              <a:ea typeface="Mada"/>
              <a:cs typeface="Mada"/>
              <a:sym typeface="Mada"/>
            </a:endParaRPr>
          </a:p>
          <a:p>
            <a:pPr indent="-177800" lvl="0" marL="360000" rtl="0" algn="l">
              <a:spcBef>
                <a:spcPts val="0"/>
              </a:spcBef>
              <a:spcAft>
                <a:spcPts val="0"/>
              </a:spcAft>
              <a:buClr>
                <a:srgbClr val="6AA84F"/>
              </a:buClr>
              <a:buSzPts val="1300"/>
              <a:buFont typeface="Mada"/>
              <a:buChar char="●"/>
            </a:pPr>
            <a:r>
              <a:rPr lang="en-GB" sz="1300">
                <a:solidFill>
                  <a:srgbClr val="6AA84F"/>
                </a:solidFill>
                <a:latin typeface="Mada"/>
                <a:ea typeface="Mada"/>
                <a:cs typeface="Mada"/>
                <a:sym typeface="Mada"/>
              </a:rPr>
              <a:t>Apply pressure to the abdomen and scrotum to check for inguinal hernia (if you can feel the cord above the swelling then it's most probably a hydrocele. In case of hernia, the bowel is projecting through the inguinal canal and you won't be able to feel the cord).</a:t>
            </a:r>
            <a:endParaRPr sz="1300">
              <a:solidFill>
                <a:srgbClr val="6AA84F"/>
              </a:solidFill>
              <a:latin typeface="Mada"/>
              <a:ea typeface="Mada"/>
              <a:cs typeface="Mada"/>
              <a:sym typeface="Mada"/>
            </a:endParaRPr>
          </a:p>
          <a:p>
            <a:pPr indent="-95250" lvl="0" marL="360000" rtl="0" algn="l">
              <a:spcBef>
                <a:spcPts val="0"/>
              </a:spcBef>
              <a:spcAft>
                <a:spcPts val="0"/>
              </a:spcAft>
              <a:buNone/>
            </a:pPr>
            <a:r>
              <a:t/>
            </a:r>
            <a:endParaRPr sz="800">
              <a:solidFill>
                <a:srgbClr val="6AA84F"/>
              </a:solidFill>
              <a:latin typeface="Mada"/>
              <a:ea typeface="Mada"/>
              <a:cs typeface="Mada"/>
              <a:sym typeface="Mada"/>
            </a:endParaRPr>
          </a:p>
          <a:p>
            <a:pPr indent="-177800" lvl="0" marL="360000" rtl="0" algn="l">
              <a:spcBef>
                <a:spcPts val="0"/>
              </a:spcBef>
              <a:spcAft>
                <a:spcPts val="0"/>
              </a:spcAft>
              <a:buClr>
                <a:srgbClr val="6AA84F"/>
              </a:buClr>
              <a:buSzPts val="1300"/>
              <a:buFont typeface="Mada"/>
              <a:buChar char="●"/>
            </a:pPr>
            <a:r>
              <a:rPr lang="en-GB" sz="1300">
                <a:solidFill>
                  <a:srgbClr val="6AA84F"/>
                </a:solidFill>
                <a:latin typeface="Mada"/>
                <a:ea typeface="Mada"/>
                <a:cs typeface="Mada"/>
                <a:sym typeface="Mada"/>
              </a:rPr>
              <a:t>Shine a light through the scrotum (transillumination) --&gt; If hydrocele is present transillumination will show clear fluid surrounding the testicle.</a:t>
            </a:r>
            <a:endParaRPr sz="1300">
              <a:solidFill>
                <a:srgbClr val="6AA84F"/>
              </a:solidFill>
              <a:latin typeface="Mada"/>
              <a:ea typeface="Mada"/>
              <a:cs typeface="Mada"/>
              <a:sym typeface="Mada"/>
            </a:endParaRPr>
          </a:p>
        </p:txBody>
      </p:sp>
      <p:sp>
        <p:nvSpPr>
          <p:cNvPr id="985" name="Google Shape;985;p30"/>
          <p:cNvSpPr txBox="1"/>
          <p:nvPr/>
        </p:nvSpPr>
        <p:spPr>
          <a:xfrm>
            <a:off x="-25990" y="8560449"/>
            <a:ext cx="1574400" cy="5721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Diagnosis and management </a:t>
            </a:r>
            <a:endParaRPr>
              <a:solidFill>
                <a:srgbClr val="006D77"/>
              </a:solidFill>
              <a:latin typeface="Mada"/>
              <a:ea typeface="Mada"/>
              <a:cs typeface="Mada"/>
              <a:sym typeface="Mada"/>
            </a:endParaRPr>
          </a:p>
        </p:txBody>
      </p:sp>
      <p:grpSp>
        <p:nvGrpSpPr>
          <p:cNvPr id="986" name="Google Shape;986;p30"/>
          <p:cNvGrpSpPr/>
          <p:nvPr/>
        </p:nvGrpSpPr>
        <p:grpSpPr>
          <a:xfrm>
            <a:off x="329189" y="7917290"/>
            <a:ext cx="893400" cy="459195"/>
            <a:chOff x="3969900" y="337650"/>
            <a:chExt cx="608500" cy="312675"/>
          </a:xfrm>
        </p:grpSpPr>
        <p:sp>
          <p:nvSpPr>
            <p:cNvPr id="987" name="Google Shape;987;p30"/>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30"/>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30"/>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30"/>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30"/>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2" name="Google Shape;992;p30"/>
          <p:cNvSpPr txBox="1"/>
          <p:nvPr/>
        </p:nvSpPr>
        <p:spPr>
          <a:xfrm>
            <a:off x="1419450" y="7908875"/>
            <a:ext cx="4570800" cy="1373400"/>
          </a:xfrm>
          <a:prstGeom prst="rect">
            <a:avLst/>
          </a:prstGeom>
          <a:noFill/>
          <a:ln>
            <a:noFill/>
          </a:ln>
        </p:spPr>
        <p:txBody>
          <a:bodyPr anchorCtr="0" anchor="t" bIns="91425" lIns="91425" spcFirstLastPara="1" rIns="91425" wrap="square" tIns="91425">
            <a:noAutofit/>
          </a:bodyPr>
          <a:lstStyle/>
          <a:p>
            <a:pPr indent="-177800" lvl="0" marL="269999" rtl="0" algn="l">
              <a:lnSpc>
                <a:spcPct val="125000"/>
              </a:lnSpc>
              <a:spcBef>
                <a:spcPts val="0"/>
              </a:spcBef>
              <a:spcAft>
                <a:spcPts val="0"/>
              </a:spcAft>
              <a:buSzPts val="1300"/>
              <a:buFont typeface="Mada"/>
              <a:buChar char="●"/>
            </a:pPr>
            <a:r>
              <a:rPr lang="en-GB" sz="1200">
                <a:solidFill>
                  <a:schemeClr val="dk1"/>
                </a:solidFill>
                <a:latin typeface="Mada"/>
                <a:ea typeface="Mada"/>
                <a:cs typeface="Mada"/>
                <a:sym typeface="Mada"/>
              </a:rPr>
              <a:t>Imaging: ultrasound </a:t>
            </a:r>
            <a:endParaRPr sz="1200">
              <a:latin typeface="Mada"/>
              <a:ea typeface="Mada"/>
              <a:cs typeface="Mada"/>
              <a:sym typeface="Mada"/>
            </a:endParaRPr>
          </a:p>
          <a:p>
            <a:pPr indent="-177800" lvl="0" marL="269999" rtl="0" algn="l">
              <a:spcBef>
                <a:spcPts val="0"/>
              </a:spcBef>
              <a:spcAft>
                <a:spcPts val="0"/>
              </a:spcAft>
              <a:buClr>
                <a:schemeClr val="dk1"/>
              </a:buClr>
              <a:buSzPts val="1300"/>
              <a:buFont typeface="Mada"/>
              <a:buChar char="●"/>
            </a:pPr>
            <a:r>
              <a:rPr lang="en-GB" sz="1200">
                <a:solidFill>
                  <a:srgbClr val="6AA84F"/>
                </a:solidFill>
                <a:latin typeface="Mada"/>
                <a:ea typeface="Mada"/>
                <a:cs typeface="Mada"/>
                <a:sym typeface="Mada"/>
              </a:rPr>
              <a:t>Two surgical techniques are available:</a:t>
            </a:r>
            <a:endParaRPr b="1">
              <a:solidFill>
                <a:schemeClr val="dk1"/>
              </a:solidFill>
              <a:latin typeface="Mada"/>
              <a:ea typeface="Mada"/>
              <a:cs typeface="Mada"/>
              <a:sym typeface="Mada"/>
            </a:endParaRPr>
          </a:p>
          <a:p>
            <a:pPr indent="-171450" lvl="1" marL="269999"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Hydrocelectomy</a:t>
            </a:r>
            <a:r>
              <a:rPr b="1" lang="en-GB" sz="1200">
                <a:solidFill>
                  <a:schemeClr val="dk1"/>
                </a:solidFill>
                <a:latin typeface="Mada"/>
                <a:ea typeface="Mada"/>
                <a:cs typeface="Mada"/>
                <a:sym typeface="Mada"/>
              </a:rPr>
              <a:t> </a:t>
            </a:r>
            <a:r>
              <a:rPr lang="en-GB" sz="1200">
                <a:solidFill>
                  <a:srgbClr val="6AA84F"/>
                </a:solidFill>
                <a:latin typeface="Mada"/>
                <a:ea typeface="Mada"/>
                <a:cs typeface="Mada"/>
                <a:sym typeface="Mada"/>
              </a:rPr>
              <a:t>with Excision of the Hydrocele Sac</a:t>
            </a:r>
            <a:r>
              <a:rPr baseline="30000" lang="en-GB" sz="1200">
                <a:solidFill>
                  <a:srgbClr val="6AA84F"/>
                </a:solidFill>
                <a:latin typeface="Mada"/>
                <a:ea typeface="Mada"/>
                <a:cs typeface="Mada"/>
                <a:sym typeface="Mada"/>
              </a:rPr>
              <a:t>1</a:t>
            </a:r>
            <a:endParaRPr sz="1200">
              <a:solidFill>
                <a:schemeClr val="dk1"/>
              </a:solidFill>
              <a:latin typeface="Mada"/>
              <a:ea typeface="Mada"/>
              <a:cs typeface="Mada"/>
              <a:sym typeface="Mada"/>
            </a:endParaRPr>
          </a:p>
          <a:p>
            <a:pPr indent="-171450" lvl="1" marL="269999" rtl="0" algn="l">
              <a:spcBef>
                <a:spcPts val="0"/>
              </a:spcBef>
              <a:spcAft>
                <a:spcPts val="0"/>
              </a:spcAft>
              <a:buClr>
                <a:schemeClr val="dk1"/>
              </a:buClr>
              <a:buSzPts val="1200"/>
              <a:buFont typeface="Mada"/>
              <a:buChar char="○"/>
            </a:pPr>
            <a:r>
              <a:rPr lang="en-GB" sz="1200">
                <a:solidFill>
                  <a:srgbClr val="6AA84F"/>
                </a:solidFill>
                <a:latin typeface="Mada"/>
                <a:ea typeface="Mada"/>
                <a:cs typeface="Mada"/>
                <a:sym typeface="Mada"/>
              </a:rPr>
              <a:t>Hydrocele Surgery with Plication of the Hydrocele Sac</a:t>
            </a:r>
            <a:r>
              <a:rPr baseline="30000" lang="en-GB" sz="1200">
                <a:solidFill>
                  <a:srgbClr val="6AA84F"/>
                </a:solidFill>
                <a:latin typeface="Mada"/>
                <a:ea typeface="Mada"/>
                <a:cs typeface="Mada"/>
                <a:sym typeface="Mada"/>
              </a:rPr>
              <a:t>2</a:t>
            </a:r>
            <a:endParaRPr baseline="30000" sz="1200">
              <a:solidFill>
                <a:srgbClr val="6AA84F"/>
              </a:solidFill>
              <a:latin typeface="Mada"/>
              <a:ea typeface="Mada"/>
              <a:cs typeface="Mada"/>
              <a:sym typeface="Mada"/>
            </a:endParaRPr>
          </a:p>
          <a:p>
            <a:pPr indent="-171450" lvl="0" marL="269999" rtl="0" algn="l">
              <a:spcBef>
                <a:spcPts val="0"/>
              </a:spcBef>
              <a:spcAft>
                <a:spcPts val="0"/>
              </a:spcAft>
              <a:buSzPts val="1200"/>
              <a:buFont typeface="Mada"/>
              <a:buChar char="●"/>
            </a:pPr>
            <a:r>
              <a:rPr lang="en-GB" sz="1200">
                <a:solidFill>
                  <a:srgbClr val="6AA84F"/>
                </a:solidFill>
                <a:latin typeface="Mada"/>
                <a:ea typeface="Mada"/>
                <a:cs typeface="Mada"/>
                <a:sym typeface="Mada"/>
              </a:rPr>
              <a:t>Needle Aspiration is not favoured and not used anymore because the hydrocele will refill and reoccur.</a:t>
            </a:r>
            <a:endParaRPr sz="1200">
              <a:solidFill>
                <a:srgbClr val="6AA84F"/>
              </a:solidFill>
              <a:latin typeface="Mada"/>
              <a:ea typeface="Mada"/>
              <a:cs typeface="Mada"/>
              <a:sym typeface="Mada"/>
            </a:endParaRPr>
          </a:p>
        </p:txBody>
      </p:sp>
      <p:cxnSp>
        <p:nvCxnSpPr>
          <p:cNvPr id="993" name="Google Shape;993;p30"/>
          <p:cNvCxnSpPr/>
          <p:nvPr/>
        </p:nvCxnSpPr>
        <p:spPr>
          <a:xfrm>
            <a:off x="1438150" y="8131736"/>
            <a:ext cx="0" cy="762000"/>
          </a:xfrm>
          <a:prstGeom prst="straightConnector1">
            <a:avLst/>
          </a:prstGeom>
          <a:noFill/>
          <a:ln cap="flat" cmpd="sng" w="9525">
            <a:solidFill>
              <a:srgbClr val="B7B7B7"/>
            </a:solidFill>
            <a:prstDash val="solid"/>
            <a:round/>
            <a:headEnd len="med" w="med" type="none"/>
            <a:tailEnd len="med" w="med" type="none"/>
          </a:ln>
        </p:spPr>
      </p:cxnSp>
      <p:pic>
        <p:nvPicPr>
          <p:cNvPr id="994" name="Google Shape;994;p30"/>
          <p:cNvPicPr preferRelativeResize="0"/>
          <p:nvPr/>
        </p:nvPicPr>
        <p:blipFill rotWithShape="1">
          <a:blip r:embed="rId6">
            <a:alphaModFix/>
          </a:blip>
          <a:srcRect b="0" l="0" r="0" t="0"/>
          <a:stretch/>
        </p:blipFill>
        <p:spPr>
          <a:xfrm>
            <a:off x="555648" y="8124048"/>
            <a:ext cx="421426" cy="421426"/>
          </a:xfrm>
          <a:prstGeom prst="rect">
            <a:avLst/>
          </a:prstGeom>
          <a:noFill/>
          <a:ln>
            <a:noFill/>
          </a:ln>
        </p:spPr>
      </p:pic>
      <p:pic>
        <p:nvPicPr>
          <p:cNvPr id="995" name="Google Shape;995;p30"/>
          <p:cNvPicPr preferRelativeResize="0"/>
          <p:nvPr/>
        </p:nvPicPr>
        <p:blipFill>
          <a:blip r:embed="rId7">
            <a:alphaModFix/>
          </a:blip>
          <a:stretch>
            <a:fillRect/>
          </a:stretch>
        </p:blipFill>
        <p:spPr>
          <a:xfrm>
            <a:off x="6370325" y="7825213"/>
            <a:ext cx="893399" cy="1204700"/>
          </a:xfrm>
          <a:prstGeom prst="rect">
            <a:avLst/>
          </a:prstGeom>
          <a:noFill/>
          <a:ln cap="flat" cmpd="sng" w="9525">
            <a:solidFill>
              <a:srgbClr val="000000"/>
            </a:solidFill>
            <a:prstDash val="solid"/>
            <a:round/>
            <a:headEnd len="sm" w="sm" type="none"/>
            <a:tailEnd len="sm" w="sm" type="none"/>
          </a:ln>
        </p:spPr>
      </p:pic>
      <p:sp>
        <p:nvSpPr>
          <p:cNvPr id="996" name="Google Shape;996;p30"/>
          <p:cNvSpPr txBox="1"/>
          <p:nvPr/>
        </p:nvSpPr>
        <p:spPr>
          <a:xfrm>
            <a:off x="6309342" y="8974659"/>
            <a:ext cx="1179300" cy="367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lang="en-GB" sz="1100">
                <a:solidFill>
                  <a:schemeClr val="dk1"/>
                </a:solidFill>
                <a:latin typeface="Mada"/>
                <a:ea typeface="Mada"/>
                <a:cs typeface="Mada"/>
                <a:sym typeface="Mada"/>
              </a:rPr>
              <a:t>Hydrocele sac</a:t>
            </a:r>
            <a:endParaRPr sz="1100">
              <a:solidFill>
                <a:schemeClr val="dk1"/>
              </a:solidFill>
              <a:latin typeface="Mada"/>
              <a:ea typeface="Mada"/>
              <a:cs typeface="Mada"/>
              <a:sym typeface="Mada"/>
            </a:endParaRPr>
          </a:p>
        </p:txBody>
      </p:sp>
      <p:sp>
        <p:nvSpPr>
          <p:cNvPr id="997" name="Google Shape;997;p30"/>
          <p:cNvSpPr/>
          <p:nvPr/>
        </p:nvSpPr>
        <p:spPr>
          <a:xfrm>
            <a:off x="384350" y="2513552"/>
            <a:ext cx="2115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30"/>
          <p:cNvSpPr/>
          <p:nvPr/>
        </p:nvSpPr>
        <p:spPr>
          <a:xfrm>
            <a:off x="74475" y="9556725"/>
            <a:ext cx="7440600" cy="10593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158750" lvl="0" marL="179999" rtl="0" algn="l">
              <a:spcBef>
                <a:spcPts val="0"/>
              </a:spcBef>
              <a:spcAft>
                <a:spcPts val="0"/>
              </a:spcAft>
              <a:buClr>
                <a:srgbClr val="6AA84F"/>
              </a:buClr>
              <a:buSzPts val="1000"/>
              <a:buFont typeface="Mada"/>
              <a:buAutoNum type="arabicPeriod"/>
            </a:pPr>
            <a:r>
              <a:rPr lang="en-GB" sz="1000">
                <a:solidFill>
                  <a:srgbClr val="6AA84F"/>
                </a:solidFill>
              </a:rPr>
              <a:t>A</a:t>
            </a:r>
            <a:r>
              <a:rPr lang="en-GB" sz="1000">
                <a:solidFill>
                  <a:srgbClr val="6AA84F"/>
                </a:solidFill>
                <a:latin typeface="Mada"/>
                <a:ea typeface="Mada"/>
                <a:cs typeface="Mada"/>
                <a:sym typeface="Mada"/>
              </a:rPr>
              <a:t>n incision is made directly into the scrotum. The hydrocele sac is removed (care is taken not to injure testicular vessels, epididymis or ductus deferens), fluid is removed from the scrotum, and the incision is closed with sutures. This technique is useful for large or thick-walled hydroceles.</a:t>
            </a:r>
            <a:endParaRPr sz="1000">
              <a:solidFill>
                <a:srgbClr val="6AA84F"/>
              </a:solidFill>
              <a:latin typeface="Mada"/>
              <a:ea typeface="Mada"/>
              <a:cs typeface="Mada"/>
              <a:sym typeface="Mada"/>
            </a:endParaRPr>
          </a:p>
          <a:p>
            <a:pPr indent="-158750" lvl="0" marL="179999" rtl="0" algn="l">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The hydrocele is opened with a small skin incision. The hydrocele sac is reduced (plicated) by suture. The plication technique is suitable for medium-sized and thin-walled hydroceles. The advantage of the plication technique is the minimized dissection with a reduced complication rate.</a:t>
            </a:r>
            <a:r>
              <a:rPr lang="en-GB" sz="900">
                <a:solidFill>
                  <a:srgbClr val="6AA84F"/>
                </a:solidFill>
              </a:rPr>
              <a:t>.</a:t>
            </a:r>
            <a:endParaRPr sz="1000">
              <a:solidFill>
                <a:srgbClr val="999999"/>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cxnSp>
        <p:nvCxnSpPr>
          <p:cNvPr id="1003" name="Google Shape;1003;p31"/>
          <p:cNvCxnSpPr>
            <a:stCxn id="1004" idx="3"/>
            <a:endCxn id="1005" idx="3"/>
          </p:cNvCxnSpPr>
          <p:nvPr/>
        </p:nvCxnSpPr>
        <p:spPr>
          <a:xfrm>
            <a:off x="2180935" y="6897570"/>
            <a:ext cx="3034200" cy="13200"/>
          </a:xfrm>
          <a:prstGeom prst="straightConnector1">
            <a:avLst/>
          </a:prstGeom>
          <a:noFill/>
          <a:ln cap="flat" cmpd="sng" w="38100">
            <a:solidFill>
              <a:srgbClr val="FFDDD2"/>
            </a:solidFill>
            <a:prstDash val="solid"/>
            <a:round/>
            <a:headEnd len="med" w="med" type="none"/>
            <a:tailEnd len="med" w="med" type="none"/>
          </a:ln>
        </p:spPr>
      </p:cxnSp>
      <p:sp>
        <p:nvSpPr>
          <p:cNvPr id="1006" name="Google Shape;1006;p31"/>
          <p:cNvSpPr/>
          <p:nvPr/>
        </p:nvSpPr>
        <p:spPr>
          <a:xfrm>
            <a:off x="3379674" y="6498232"/>
            <a:ext cx="762000" cy="798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31"/>
          <p:cNvSpPr/>
          <p:nvPr/>
        </p:nvSpPr>
        <p:spPr>
          <a:xfrm>
            <a:off x="3323428" y="6484894"/>
            <a:ext cx="856218" cy="825291"/>
          </a:xfrm>
          <a:custGeom>
            <a:rect b="b" l="l" r="r" t="t"/>
            <a:pathLst>
              <a:path extrusionOk="0" h="169117" w="175275">
                <a:moveTo>
                  <a:pt x="121358" y="157275"/>
                </a:moveTo>
                <a:lnTo>
                  <a:pt x="121358" y="157275"/>
                </a:lnTo>
                <a:cubicBezTo>
                  <a:pt x="120874" y="157407"/>
                  <a:pt x="120708" y="157456"/>
                  <a:pt x="120717" y="157456"/>
                </a:cubicBezTo>
                <a:cubicBezTo>
                  <a:pt x="120729" y="157456"/>
                  <a:pt x="121054" y="157369"/>
                  <a:pt x="121358" y="157275"/>
                </a:cubicBezTo>
                <a:close/>
                <a:moveTo>
                  <a:pt x="107855" y="12882"/>
                </a:moveTo>
                <a:cubicBezTo>
                  <a:pt x="111927" y="14192"/>
                  <a:pt x="115914" y="15767"/>
                  <a:pt x="119767" y="17623"/>
                </a:cubicBezTo>
                <a:cubicBezTo>
                  <a:pt x="120214" y="17839"/>
                  <a:pt x="120658" y="18063"/>
                  <a:pt x="121103" y="18283"/>
                </a:cubicBezTo>
                <a:lnTo>
                  <a:pt x="121103" y="18283"/>
                </a:lnTo>
                <a:cubicBezTo>
                  <a:pt x="121327" y="18399"/>
                  <a:pt x="121551" y="18514"/>
                  <a:pt x="121774" y="18633"/>
                </a:cubicBezTo>
                <a:cubicBezTo>
                  <a:pt x="122714" y="19132"/>
                  <a:pt x="123646" y="19650"/>
                  <a:pt x="124568" y="20185"/>
                </a:cubicBezTo>
                <a:cubicBezTo>
                  <a:pt x="126332" y="21208"/>
                  <a:pt x="128056" y="22295"/>
                  <a:pt x="129741" y="23446"/>
                </a:cubicBezTo>
                <a:cubicBezTo>
                  <a:pt x="132997" y="25669"/>
                  <a:pt x="136083" y="28131"/>
                  <a:pt x="138975" y="30812"/>
                </a:cubicBezTo>
                <a:cubicBezTo>
                  <a:pt x="139172" y="30994"/>
                  <a:pt x="139720" y="31523"/>
                  <a:pt x="139724" y="31523"/>
                </a:cubicBezTo>
                <a:cubicBezTo>
                  <a:pt x="139725" y="31523"/>
                  <a:pt x="139697" y="31495"/>
                  <a:pt x="139629" y="31427"/>
                </a:cubicBezTo>
                <a:lnTo>
                  <a:pt x="139629" y="31427"/>
                </a:lnTo>
                <a:cubicBezTo>
                  <a:pt x="139898" y="31692"/>
                  <a:pt x="140167" y="31955"/>
                  <a:pt x="140433" y="32222"/>
                </a:cubicBezTo>
                <a:cubicBezTo>
                  <a:pt x="141155" y="32947"/>
                  <a:pt x="141863" y="33686"/>
                  <a:pt x="142558" y="34441"/>
                </a:cubicBezTo>
                <a:cubicBezTo>
                  <a:pt x="143836" y="35829"/>
                  <a:pt x="145062" y="37263"/>
                  <a:pt x="146237" y="38742"/>
                </a:cubicBezTo>
                <a:cubicBezTo>
                  <a:pt x="148576" y="41688"/>
                  <a:pt x="150701" y="44797"/>
                  <a:pt x="152593" y="48047"/>
                </a:cubicBezTo>
                <a:cubicBezTo>
                  <a:pt x="153497" y="49595"/>
                  <a:pt x="154336" y="51175"/>
                  <a:pt x="155142" y="52774"/>
                </a:cubicBezTo>
                <a:cubicBezTo>
                  <a:pt x="155192" y="52874"/>
                  <a:pt x="155231" y="52950"/>
                  <a:pt x="155259" y="53006"/>
                </a:cubicBezTo>
                <a:lnTo>
                  <a:pt x="155259" y="53006"/>
                </a:lnTo>
                <a:cubicBezTo>
                  <a:pt x="155286" y="53065"/>
                  <a:pt x="155328" y="53155"/>
                  <a:pt x="155390" y="53289"/>
                </a:cubicBezTo>
                <a:cubicBezTo>
                  <a:pt x="155577" y="53691"/>
                  <a:pt x="155766" y="54095"/>
                  <a:pt x="155950" y="54501"/>
                </a:cubicBezTo>
                <a:cubicBezTo>
                  <a:pt x="156353" y="55392"/>
                  <a:pt x="156740" y="56291"/>
                  <a:pt x="157110" y="57196"/>
                </a:cubicBezTo>
                <a:cubicBezTo>
                  <a:pt x="158484" y="60553"/>
                  <a:pt x="159639" y="63997"/>
                  <a:pt x="160566" y="67505"/>
                </a:cubicBezTo>
                <a:cubicBezTo>
                  <a:pt x="161487" y="70993"/>
                  <a:pt x="162191" y="74534"/>
                  <a:pt x="162670" y="78109"/>
                </a:cubicBezTo>
                <a:cubicBezTo>
                  <a:pt x="162787" y="78977"/>
                  <a:pt x="162892" y="79848"/>
                  <a:pt x="162982" y="80721"/>
                </a:cubicBezTo>
                <a:cubicBezTo>
                  <a:pt x="163027" y="81156"/>
                  <a:pt x="163070" y="81592"/>
                  <a:pt x="163108" y="82028"/>
                </a:cubicBezTo>
                <a:cubicBezTo>
                  <a:pt x="163128" y="82239"/>
                  <a:pt x="163198" y="83264"/>
                  <a:pt x="163203" y="83264"/>
                </a:cubicBezTo>
                <a:cubicBezTo>
                  <a:pt x="163204" y="83264"/>
                  <a:pt x="163198" y="83143"/>
                  <a:pt x="163179" y="82827"/>
                </a:cubicBezTo>
                <a:lnTo>
                  <a:pt x="163179" y="82827"/>
                </a:lnTo>
                <a:cubicBezTo>
                  <a:pt x="163285" y="84573"/>
                  <a:pt x="163365" y="86316"/>
                  <a:pt x="163380" y="88065"/>
                </a:cubicBezTo>
                <a:cubicBezTo>
                  <a:pt x="163443" y="95258"/>
                  <a:pt x="162637" y="102461"/>
                  <a:pt x="160953" y="109454"/>
                </a:cubicBezTo>
                <a:cubicBezTo>
                  <a:pt x="160762" y="110249"/>
                  <a:pt x="160560" y="111040"/>
                  <a:pt x="160346" y="111827"/>
                </a:cubicBezTo>
                <a:cubicBezTo>
                  <a:pt x="160316" y="111940"/>
                  <a:pt x="160187" y="112397"/>
                  <a:pt x="160113" y="112663"/>
                </a:cubicBezTo>
                <a:lnTo>
                  <a:pt x="160113" y="112663"/>
                </a:lnTo>
                <a:cubicBezTo>
                  <a:pt x="160033" y="112929"/>
                  <a:pt x="159868" y="113485"/>
                  <a:pt x="159819" y="113643"/>
                </a:cubicBezTo>
                <a:cubicBezTo>
                  <a:pt x="159290" y="115357"/>
                  <a:pt x="158707" y="117052"/>
                  <a:pt x="158067" y="118729"/>
                </a:cubicBezTo>
                <a:cubicBezTo>
                  <a:pt x="156829" y="121982"/>
                  <a:pt x="155382" y="125148"/>
                  <a:pt x="153730" y="128212"/>
                </a:cubicBezTo>
                <a:cubicBezTo>
                  <a:pt x="152908" y="129735"/>
                  <a:pt x="152028" y="131220"/>
                  <a:pt x="151115" y="132689"/>
                </a:cubicBezTo>
                <a:cubicBezTo>
                  <a:pt x="151070" y="132762"/>
                  <a:pt x="151032" y="132824"/>
                  <a:pt x="151000" y="132876"/>
                </a:cubicBezTo>
                <a:lnTo>
                  <a:pt x="151000" y="132876"/>
                </a:lnTo>
                <a:cubicBezTo>
                  <a:pt x="150978" y="132907"/>
                  <a:pt x="150952" y="132945"/>
                  <a:pt x="150920" y="132992"/>
                </a:cubicBezTo>
                <a:cubicBezTo>
                  <a:pt x="150684" y="133339"/>
                  <a:pt x="150453" y="133691"/>
                  <a:pt x="150217" y="134038"/>
                </a:cubicBezTo>
                <a:cubicBezTo>
                  <a:pt x="149717" y="134766"/>
                  <a:pt x="149206" y="135484"/>
                  <a:pt x="148682" y="136194"/>
                </a:cubicBezTo>
                <a:cubicBezTo>
                  <a:pt x="146638" y="138961"/>
                  <a:pt x="144394" y="141574"/>
                  <a:pt x="141968" y="144012"/>
                </a:cubicBezTo>
                <a:cubicBezTo>
                  <a:pt x="141671" y="144310"/>
                  <a:pt x="141369" y="144602"/>
                  <a:pt x="141071" y="144896"/>
                </a:cubicBezTo>
                <a:cubicBezTo>
                  <a:pt x="141034" y="144932"/>
                  <a:pt x="141001" y="144964"/>
                  <a:pt x="140972" y="144992"/>
                </a:cubicBezTo>
                <a:lnTo>
                  <a:pt x="140972" y="144992"/>
                </a:lnTo>
                <a:cubicBezTo>
                  <a:pt x="140946" y="145016"/>
                  <a:pt x="140918" y="145042"/>
                  <a:pt x="140886" y="145071"/>
                </a:cubicBezTo>
                <a:cubicBezTo>
                  <a:pt x="140202" y="145693"/>
                  <a:pt x="139514" y="146311"/>
                  <a:pt x="138809" y="146910"/>
                </a:cubicBezTo>
                <a:cubicBezTo>
                  <a:pt x="137491" y="148031"/>
                  <a:pt x="136130" y="149099"/>
                  <a:pt x="134724" y="150113"/>
                </a:cubicBezTo>
                <a:cubicBezTo>
                  <a:pt x="134071" y="150585"/>
                  <a:pt x="133409" y="151046"/>
                  <a:pt x="132737" y="151493"/>
                </a:cubicBezTo>
                <a:cubicBezTo>
                  <a:pt x="132382" y="151729"/>
                  <a:pt x="132026" y="151961"/>
                  <a:pt x="131668" y="152190"/>
                </a:cubicBezTo>
                <a:cubicBezTo>
                  <a:pt x="131496" y="152300"/>
                  <a:pt x="131323" y="152407"/>
                  <a:pt x="131151" y="152516"/>
                </a:cubicBezTo>
                <a:lnTo>
                  <a:pt x="131151" y="152516"/>
                </a:lnTo>
                <a:cubicBezTo>
                  <a:pt x="129636" y="153393"/>
                  <a:pt x="128114" y="154248"/>
                  <a:pt x="126541" y="155020"/>
                </a:cubicBezTo>
                <a:cubicBezTo>
                  <a:pt x="124971" y="155793"/>
                  <a:pt x="123370" y="156501"/>
                  <a:pt x="121740" y="157145"/>
                </a:cubicBezTo>
                <a:cubicBezTo>
                  <a:pt x="121641" y="157184"/>
                  <a:pt x="121502" y="157230"/>
                  <a:pt x="121358" y="157275"/>
                </a:cubicBezTo>
                <a:lnTo>
                  <a:pt x="121358" y="157275"/>
                </a:lnTo>
                <a:cubicBezTo>
                  <a:pt x="121436" y="157254"/>
                  <a:pt x="121522" y="157230"/>
                  <a:pt x="121617" y="157204"/>
                </a:cubicBezTo>
                <a:lnTo>
                  <a:pt x="121617" y="157204"/>
                </a:lnTo>
                <a:cubicBezTo>
                  <a:pt x="121192" y="157320"/>
                  <a:pt x="120777" y="157508"/>
                  <a:pt x="120360" y="157652"/>
                </a:cubicBezTo>
                <a:cubicBezTo>
                  <a:pt x="119426" y="157975"/>
                  <a:pt x="118484" y="158276"/>
                  <a:pt x="117535" y="158556"/>
                </a:cubicBezTo>
                <a:cubicBezTo>
                  <a:pt x="115777" y="159076"/>
                  <a:pt x="114001" y="159525"/>
                  <a:pt x="112205" y="159901"/>
                </a:cubicBezTo>
                <a:cubicBezTo>
                  <a:pt x="111749" y="159998"/>
                  <a:pt x="111291" y="160089"/>
                  <a:pt x="110833" y="160176"/>
                </a:cubicBezTo>
                <a:cubicBezTo>
                  <a:pt x="110749" y="160192"/>
                  <a:pt x="110665" y="160208"/>
                  <a:pt x="110581" y="160223"/>
                </a:cubicBezTo>
                <a:lnTo>
                  <a:pt x="110581" y="160223"/>
                </a:lnTo>
                <a:cubicBezTo>
                  <a:pt x="110475" y="160208"/>
                  <a:pt x="110364" y="160201"/>
                  <a:pt x="110248" y="160201"/>
                </a:cubicBezTo>
                <a:cubicBezTo>
                  <a:pt x="109391" y="160201"/>
                  <a:pt x="108285" y="160578"/>
                  <a:pt x="107496" y="160674"/>
                </a:cubicBezTo>
                <a:cubicBezTo>
                  <a:pt x="105505" y="160915"/>
                  <a:pt x="103508" y="161078"/>
                  <a:pt x="101501" y="161161"/>
                </a:cubicBezTo>
                <a:cubicBezTo>
                  <a:pt x="100496" y="161203"/>
                  <a:pt x="99492" y="161227"/>
                  <a:pt x="98485" y="161232"/>
                </a:cubicBezTo>
                <a:cubicBezTo>
                  <a:pt x="98435" y="161232"/>
                  <a:pt x="98385" y="161232"/>
                  <a:pt x="98334" y="161232"/>
                </a:cubicBezTo>
                <a:cubicBezTo>
                  <a:pt x="97925" y="161232"/>
                  <a:pt x="97518" y="161227"/>
                  <a:pt x="97109" y="161226"/>
                </a:cubicBezTo>
                <a:cubicBezTo>
                  <a:pt x="97039" y="161226"/>
                  <a:pt x="96936" y="161227"/>
                  <a:pt x="96830" y="161229"/>
                </a:cubicBezTo>
                <a:lnTo>
                  <a:pt x="96830" y="161229"/>
                </a:lnTo>
                <a:cubicBezTo>
                  <a:pt x="96654" y="161222"/>
                  <a:pt x="96478" y="161212"/>
                  <a:pt x="96305" y="161206"/>
                </a:cubicBezTo>
                <a:cubicBezTo>
                  <a:pt x="91854" y="161038"/>
                  <a:pt x="87420" y="160522"/>
                  <a:pt x="83040" y="159720"/>
                </a:cubicBezTo>
                <a:cubicBezTo>
                  <a:pt x="81909" y="159513"/>
                  <a:pt x="80781" y="159287"/>
                  <a:pt x="79657" y="159043"/>
                </a:cubicBezTo>
                <a:cubicBezTo>
                  <a:pt x="79154" y="158933"/>
                  <a:pt x="78652" y="158819"/>
                  <a:pt x="78150" y="158704"/>
                </a:cubicBezTo>
                <a:lnTo>
                  <a:pt x="78150" y="158704"/>
                </a:lnTo>
                <a:cubicBezTo>
                  <a:pt x="78293" y="158736"/>
                  <a:pt x="78356" y="158750"/>
                  <a:pt x="78361" y="158750"/>
                </a:cubicBezTo>
                <a:cubicBezTo>
                  <a:pt x="78386" y="158750"/>
                  <a:pt x="76997" y="158417"/>
                  <a:pt x="76745" y="158351"/>
                </a:cubicBezTo>
                <a:cubicBezTo>
                  <a:pt x="73633" y="157538"/>
                  <a:pt x="70562" y="156512"/>
                  <a:pt x="67533" y="155426"/>
                </a:cubicBezTo>
                <a:cubicBezTo>
                  <a:pt x="64596" y="154372"/>
                  <a:pt x="61698" y="153209"/>
                  <a:pt x="58844" y="151938"/>
                </a:cubicBezTo>
                <a:cubicBezTo>
                  <a:pt x="57512" y="151344"/>
                  <a:pt x="56192" y="150723"/>
                  <a:pt x="54884" y="150078"/>
                </a:cubicBezTo>
                <a:cubicBezTo>
                  <a:pt x="53578" y="149433"/>
                  <a:pt x="53099" y="149184"/>
                  <a:pt x="51400" y="148240"/>
                </a:cubicBezTo>
                <a:cubicBezTo>
                  <a:pt x="46663" y="145608"/>
                  <a:pt x="42129" y="142602"/>
                  <a:pt x="37921" y="139185"/>
                </a:cubicBezTo>
                <a:cubicBezTo>
                  <a:pt x="36955" y="138401"/>
                  <a:pt x="36008" y="137596"/>
                  <a:pt x="35079" y="136770"/>
                </a:cubicBezTo>
                <a:cubicBezTo>
                  <a:pt x="34621" y="136364"/>
                  <a:pt x="34171" y="135951"/>
                  <a:pt x="33721" y="135536"/>
                </a:cubicBezTo>
                <a:cubicBezTo>
                  <a:pt x="33625" y="135447"/>
                  <a:pt x="33530" y="135357"/>
                  <a:pt x="33436" y="135268"/>
                </a:cubicBezTo>
                <a:lnTo>
                  <a:pt x="33436" y="135268"/>
                </a:lnTo>
                <a:cubicBezTo>
                  <a:pt x="33436" y="135268"/>
                  <a:pt x="33436" y="135269"/>
                  <a:pt x="33436" y="135269"/>
                </a:cubicBezTo>
                <a:cubicBezTo>
                  <a:pt x="33438" y="135269"/>
                  <a:pt x="33012" y="134863"/>
                  <a:pt x="32919" y="134769"/>
                </a:cubicBezTo>
                <a:cubicBezTo>
                  <a:pt x="31163" y="133026"/>
                  <a:pt x="29477" y="131217"/>
                  <a:pt x="27893" y="129317"/>
                </a:cubicBezTo>
                <a:cubicBezTo>
                  <a:pt x="24957" y="125795"/>
                  <a:pt x="22358" y="121994"/>
                  <a:pt x="20174" y="117963"/>
                </a:cubicBezTo>
                <a:cubicBezTo>
                  <a:pt x="19916" y="117487"/>
                  <a:pt x="19664" y="117007"/>
                  <a:pt x="19417" y="116525"/>
                </a:cubicBezTo>
                <a:cubicBezTo>
                  <a:pt x="19296" y="116284"/>
                  <a:pt x="19176" y="116042"/>
                  <a:pt x="19054" y="115801"/>
                </a:cubicBezTo>
                <a:cubicBezTo>
                  <a:pt x="19052" y="115796"/>
                  <a:pt x="19049" y="115791"/>
                  <a:pt x="19047" y="115786"/>
                </a:cubicBezTo>
                <a:lnTo>
                  <a:pt x="19047" y="115786"/>
                </a:lnTo>
                <a:cubicBezTo>
                  <a:pt x="19037" y="115764"/>
                  <a:pt x="19026" y="115741"/>
                  <a:pt x="19014" y="115717"/>
                </a:cubicBezTo>
                <a:cubicBezTo>
                  <a:pt x="18518" y="114653"/>
                  <a:pt x="18037" y="113584"/>
                  <a:pt x="17593" y="112496"/>
                </a:cubicBezTo>
                <a:cubicBezTo>
                  <a:pt x="16796" y="110550"/>
                  <a:pt x="16094" y="108566"/>
                  <a:pt x="15490" y="106548"/>
                </a:cubicBezTo>
                <a:cubicBezTo>
                  <a:pt x="14259" y="102439"/>
                  <a:pt x="13442" y="98219"/>
                  <a:pt x="13049" y="93948"/>
                </a:cubicBezTo>
                <a:cubicBezTo>
                  <a:pt x="13026" y="93693"/>
                  <a:pt x="13004" y="93438"/>
                  <a:pt x="12983" y="93183"/>
                </a:cubicBezTo>
                <a:cubicBezTo>
                  <a:pt x="12982" y="93172"/>
                  <a:pt x="12981" y="93162"/>
                  <a:pt x="12980" y="93153"/>
                </a:cubicBezTo>
                <a:lnTo>
                  <a:pt x="12980" y="93153"/>
                </a:lnTo>
                <a:cubicBezTo>
                  <a:pt x="12980" y="93150"/>
                  <a:pt x="12980" y="93147"/>
                  <a:pt x="12980" y="93144"/>
                </a:cubicBezTo>
                <a:cubicBezTo>
                  <a:pt x="12953" y="92685"/>
                  <a:pt x="12926" y="92225"/>
                  <a:pt x="12906" y="91766"/>
                </a:cubicBezTo>
                <a:cubicBezTo>
                  <a:pt x="12858" y="90644"/>
                  <a:pt x="12840" y="89521"/>
                  <a:pt x="12849" y="88398"/>
                </a:cubicBezTo>
                <a:cubicBezTo>
                  <a:pt x="12867" y="86255"/>
                  <a:pt x="12989" y="84118"/>
                  <a:pt x="13213" y="81984"/>
                </a:cubicBezTo>
                <a:cubicBezTo>
                  <a:pt x="13427" y="79951"/>
                  <a:pt x="13732" y="77932"/>
                  <a:pt x="14127" y="75926"/>
                </a:cubicBezTo>
                <a:cubicBezTo>
                  <a:pt x="14325" y="74923"/>
                  <a:pt x="14545" y="73922"/>
                  <a:pt x="14788" y="72928"/>
                </a:cubicBezTo>
                <a:cubicBezTo>
                  <a:pt x="14909" y="72431"/>
                  <a:pt x="15035" y="71933"/>
                  <a:pt x="15167" y="71438"/>
                </a:cubicBezTo>
                <a:cubicBezTo>
                  <a:pt x="15233" y="71191"/>
                  <a:pt x="15303" y="70943"/>
                  <a:pt x="15370" y="70696"/>
                </a:cubicBezTo>
                <a:cubicBezTo>
                  <a:pt x="15393" y="70611"/>
                  <a:pt x="15411" y="70544"/>
                  <a:pt x="15425" y="70491"/>
                </a:cubicBezTo>
                <a:lnTo>
                  <a:pt x="15425" y="70491"/>
                </a:lnTo>
                <a:cubicBezTo>
                  <a:pt x="15434" y="70462"/>
                  <a:pt x="15445" y="70428"/>
                  <a:pt x="15458" y="70389"/>
                </a:cubicBezTo>
                <a:cubicBezTo>
                  <a:pt x="16750" y="66336"/>
                  <a:pt x="18252" y="62393"/>
                  <a:pt x="20171" y="58591"/>
                </a:cubicBezTo>
                <a:cubicBezTo>
                  <a:pt x="21139" y="56675"/>
                  <a:pt x="22189" y="54804"/>
                  <a:pt x="23319" y="52977"/>
                </a:cubicBezTo>
                <a:cubicBezTo>
                  <a:pt x="23458" y="52754"/>
                  <a:pt x="23601" y="52533"/>
                  <a:pt x="23739" y="52309"/>
                </a:cubicBezTo>
                <a:cubicBezTo>
                  <a:pt x="23749" y="52293"/>
                  <a:pt x="23758" y="52278"/>
                  <a:pt x="23767" y="52263"/>
                </a:cubicBezTo>
                <a:lnTo>
                  <a:pt x="23767" y="52263"/>
                </a:lnTo>
                <a:cubicBezTo>
                  <a:pt x="24040" y="51850"/>
                  <a:pt x="24314" y="51439"/>
                  <a:pt x="24593" y="51030"/>
                </a:cubicBezTo>
                <a:cubicBezTo>
                  <a:pt x="25223" y="50112"/>
                  <a:pt x="25871" y="49208"/>
                  <a:pt x="26541" y="48317"/>
                </a:cubicBezTo>
                <a:cubicBezTo>
                  <a:pt x="27890" y="46521"/>
                  <a:pt x="29317" y="44787"/>
                  <a:pt x="30823" y="43115"/>
                </a:cubicBezTo>
                <a:cubicBezTo>
                  <a:pt x="31545" y="42311"/>
                  <a:pt x="32284" y="41523"/>
                  <a:pt x="33040" y="40750"/>
                </a:cubicBezTo>
                <a:cubicBezTo>
                  <a:pt x="33381" y="40402"/>
                  <a:pt x="33725" y="40056"/>
                  <a:pt x="34074" y="39713"/>
                </a:cubicBezTo>
                <a:cubicBezTo>
                  <a:pt x="34307" y="39485"/>
                  <a:pt x="35057" y="38785"/>
                  <a:pt x="35050" y="38785"/>
                </a:cubicBezTo>
                <a:lnTo>
                  <a:pt x="35050" y="38785"/>
                </a:lnTo>
                <a:cubicBezTo>
                  <a:pt x="35050" y="38785"/>
                  <a:pt x="35041" y="38792"/>
                  <a:pt x="35024" y="38808"/>
                </a:cubicBezTo>
                <a:lnTo>
                  <a:pt x="35024" y="38808"/>
                </a:lnTo>
                <a:cubicBezTo>
                  <a:pt x="38334" y="35812"/>
                  <a:pt x="41818" y="33049"/>
                  <a:pt x="45565" y="30610"/>
                </a:cubicBezTo>
                <a:cubicBezTo>
                  <a:pt x="46031" y="30307"/>
                  <a:pt x="46509" y="30023"/>
                  <a:pt x="46973" y="29716"/>
                </a:cubicBezTo>
                <a:lnTo>
                  <a:pt x="46973" y="29716"/>
                </a:lnTo>
                <a:cubicBezTo>
                  <a:pt x="47129" y="29624"/>
                  <a:pt x="47284" y="29530"/>
                  <a:pt x="47441" y="29437"/>
                </a:cubicBezTo>
                <a:cubicBezTo>
                  <a:pt x="48527" y="28796"/>
                  <a:pt x="49628" y="28180"/>
                  <a:pt x="50744" y="27590"/>
                </a:cubicBezTo>
                <a:cubicBezTo>
                  <a:pt x="52909" y="26444"/>
                  <a:pt x="55122" y="25393"/>
                  <a:pt x="57384" y="24440"/>
                </a:cubicBezTo>
                <a:cubicBezTo>
                  <a:pt x="57874" y="24233"/>
                  <a:pt x="58367" y="24030"/>
                  <a:pt x="58862" y="23833"/>
                </a:cubicBezTo>
                <a:cubicBezTo>
                  <a:pt x="59104" y="23737"/>
                  <a:pt x="60349" y="23327"/>
                  <a:pt x="60242" y="23327"/>
                </a:cubicBezTo>
                <a:cubicBezTo>
                  <a:pt x="60221" y="23327"/>
                  <a:pt x="60150" y="23343"/>
                  <a:pt x="60011" y="23379"/>
                </a:cubicBezTo>
                <a:cubicBezTo>
                  <a:pt x="59865" y="23417"/>
                  <a:pt x="59794" y="23433"/>
                  <a:pt x="59778" y="23433"/>
                </a:cubicBezTo>
                <a:cubicBezTo>
                  <a:pt x="59698" y="23433"/>
                  <a:pt x="60951" y="23044"/>
                  <a:pt x="61190" y="22962"/>
                </a:cubicBezTo>
                <a:cubicBezTo>
                  <a:pt x="61816" y="22744"/>
                  <a:pt x="62446" y="22532"/>
                  <a:pt x="63079" y="22328"/>
                </a:cubicBezTo>
                <a:cubicBezTo>
                  <a:pt x="65539" y="21537"/>
                  <a:pt x="68030" y="20853"/>
                  <a:pt x="70554" y="20278"/>
                </a:cubicBezTo>
                <a:cubicBezTo>
                  <a:pt x="71781" y="19997"/>
                  <a:pt x="73015" y="19742"/>
                  <a:pt x="74253" y="19513"/>
                </a:cubicBezTo>
                <a:cubicBezTo>
                  <a:pt x="74501" y="19467"/>
                  <a:pt x="74752" y="19423"/>
                  <a:pt x="75000" y="19377"/>
                </a:cubicBezTo>
                <a:lnTo>
                  <a:pt x="75000" y="19377"/>
                </a:lnTo>
                <a:cubicBezTo>
                  <a:pt x="75023" y="19373"/>
                  <a:pt x="75049" y="19370"/>
                  <a:pt x="75075" y="19366"/>
                </a:cubicBezTo>
                <a:cubicBezTo>
                  <a:pt x="75711" y="19270"/>
                  <a:pt x="76348" y="19169"/>
                  <a:pt x="76984" y="19080"/>
                </a:cubicBezTo>
                <a:cubicBezTo>
                  <a:pt x="79721" y="18699"/>
                  <a:pt x="82472" y="18435"/>
                  <a:pt x="85235" y="18287"/>
                </a:cubicBezTo>
                <a:cubicBezTo>
                  <a:pt x="86586" y="18213"/>
                  <a:pt x="87939" y="18167"/>
                  <a:pt x="89293" y="18149"/>
                </a:cubicBezTo>
                <a:cubicBezTo>
                  <a:pt x="89813" y="18141"/>
                  <a:pt x="90333" y="18137"/>
                  <a:pt x="90853" y="18137"/>
                </a:cubicBezTo>
                <a:cubicBezTo>
                  <a:pt x="91019" y="18137"/>
                  <a:pt x="91186" y="18137"/>
                  <a:pt x="91352" y="18138"/>
                </a:cubicBezTo>
                <a:cubicBezTo>
                  <a:pt x="91591" y="18140"/>
                  <a:pt x="92698" y="18163"/>
                  <a:pt x="92887" y="18163"/>
                </a:cubicBezTo>
                <a:cubicBezTo>
                  <a:pt x="92943" y="18163"/>
                  <a:pt x="92918" y="18161"/>
                  <a:pt x="92765" y="18156"/>
                </a:cubicBezTo>
                <a:lnTo>
                  <a:pt x="92765" y="18156"/>
                </a:lnTo>
                <a:cubicBezTo>
                  <a:pt x="95524" y="18247"/>
                  <a:pt x="98273" y="18437"/>
                  <a:pt x="101017" y="18723"/>
                </a:cubicBezTo>
                <a:cubicBezTo>
                  <a:pt x="101267" y="18749"/>
                  <a:pt x="101524" y="18762"/>
                  <a:pt x="101786" y="18762"/>
                </a:cubicBezTo>
                <a:cubicBezTo>
                  <a:pt x="104157" y="18762"/>
                  <a:pt x="106889" y="17691"/>
                  <a:pt x="107892" y="15462"/>
                </a:cubicBezTo>
                <a:cubicBezTo>
                  <a:pt x="108325" y="14503"/>
                  <a:pt x="108249" y="13615"/>
                  <a:pt x="107855" y="12882"/>
                </a:cubicBezTo>
                <a:close/>
                <a:moveTo>
                  <a:pt x="75005" y="1"/>
                </a:moveTo>
                <a:cubicBezTo>
                  <a:pt x="71173" y="1"/>
                  <a:pt x="67341" y="130"/>
                  <a:pt x="63513" y="388"/>
                </a:cubicBezTo>
                <a:cubicBezTo>
                  <a:pt x="61177" y="550"/>
                  <a:pt x="57974" y="2072"/>
                  <a:pt x="57702" y="4709"/>
                </a:cubicBezTo>
                <a:cubicBezTo>
                  <a:pt x="57444" y="7211"/>
                  <a:pt x="60118" y="8276"/>
                  <a:pt x="62207" y="8276"/>
                </a:cubicBezTo>
                <a:cubicBezTo>
                  <a:pt x="62345" y="8276"/>
                  <a:pt x="62479" y="8271"/>
                  <a:pt x="62611" y="8262"/>
                </a:cubicBezTo>
                <a:cubicBezTo>
                  <a:pt x="65591" y="8056"/>
                  <a:pt x="68578" y="7921"/>
                  <a:pt x="71566" y="7878"/>
                </a:cubicBezTo>
                <a:cubicBezTo>
                  <a:pt x="72309" y="7867"/>
                  <a:pt x="73053" y="7862"/>
                  <a:pt x="73796" y="7862"/>
                </a:cubicBezTo>
                <a:cubicBezTo>
                  <a:pt x="74425" y="7862"/>
                  <a:pt x="75053" y="7866"/>
                  <a:pt x="75682" y="7873"/>
                </a:cubicBezTo>
                <a:cubicBezTo>
                  <a:pt x="75953" y="7878"/>
                  <a:pt x="76223" y="7884"/>
                  <a:pt x="76493" y="7887"/>
                </a:cubicBezTo>
                <a:cubicBezTo>
                  <a:pt x="76557" y="7888"/>
                  <a:pt x="76613" y="7889"/>
                  <a:pt x="76661" y="7889"/>
                </a:cubicBezTo>
                <a:lnTo>
                  <a:pt x="76661" y="7889"/>
                </a:lnTo>
                <a:cubicBezTo>
                  <a:pt x="76687" y="7890"/>
                  <a:pt x="76714" y="7891"/>
                  <a:pt x="76744" y="7892"/>
                </a:cubicBezTo>
                <a:cubicBezTo>
                  <a:pt x="77474" y="7917"/>
                  <a:pt x="78205" y="7941"/>
                  <a:pt x="78935" y="7975"/>
                </a:cubicBezTo>
                <a:cubicBezTo>
                  <a:pt x="84166" y="8213"/>
                  <a:pt x="89388" y="8749"/>
                  <a:pt x="94551" y="9637"/>
                </a:cubicBezTo>
                <a:cubicBezTo>
                  <a:pt x="95669" y="9829"/>
                  <a:pt x="96786" y="10038"/>
                  <a:pt x="97898" y="10264"/>
                </a:cubicBezTo>
                <a:cubicBezTo>
                  <a:pt x="98213" y="10328"/>
                  <a:pt x="98529" y="10393"/>
                  <a:pt x="98844" y="10460"/>
                </a:cubicBezTo>
                <a:lnTo>
                  <a:pt x="98844" y="10460"/>
                </a:lnTo>
                <a:cubicBezTo>
                  <a:pt x="96785" y="10349"/>
                  <a:pt x="94727" y="10293"/>
                  <a:pt x="92671" y="10293"/>
                </a:cubicBezTo>
                <a:cubicBezTo>
                  <a:pt x="73748" y="10293"/>
                  <a:pt x="55058" y="15038"/>
                  <a:pt x="38946" y="25385"/>
                </a:cubicBezTo>
                <a:cubicBezTo>
                  <a:pt x="23276" y="35448"/>
                  <a:pt x="10787" y="51053"/>
                  <a:pt x="5376" y="68958"/>
                </a:cubicBezTo>
                <a:cubicBezTo>
                  <a:pt x="0" y="86744"/>
                  <a:pt x="1481" y="105604"/>
                  <a:pt x="10199" y="122082"/>
                </a:cubicBezTo>
                <a:cubicBezTo>
                  <a:pt x="20677" y="141889"/>
                  <a:pt x="40399" y="155010"/>
                  <a:pt x="61016" y="162490"/>
                </a:cubicBezTo>
                <a:cubicBezTo>
                  <a:pt x="72415" y="166626"/>
                  <a:pt x="84623" y="169117"/>
                  <a:pt x="96789" y="169117"/>
                </a:cubicBezTo>
                <a:cubicBezTo>
                  <a:pt x="104272" y="169117"/>
                  <a:pt x="111738" y="168175"/>
                  <a:pt x="118991" y="166093"/>
                </a:cubicBezTo>
                <a:cubicBezTo>
                  <a:pt x="134118" y="161750"/>
                  <a:pt x="147606" y="152582"/>
                  <a:pt x="157103" y="140018"/>
                </a:cubicBezTo>
                <a:cubicBezTo>
                  <a:pt x="166150" y="128048"/>
                  <a:pt x="171660" y="113616"/>
                  <a:pt x="173459" y="98750"/>
                </a:cubicBezTo>
                <a:cubicBezTo>
                  <a:pt x="175275" y="83748"/>
                  <a:pt x="173361" y="68103"/>
                  <a:pt x="167579" y="54117"/>
                </a:cubicBezTo>
                <a:cubicBezTo>
                  <a:pt x="161389" y="39147"/>
                  <a:pt x="151055" y="26216"/>
                  <a:pt x="137624" y="17107"/>
                </a:cubicBezTo>
                <a:cubicBezTo>
                  <a:pt x="121178" y="5953"/>
                  <a:pt x="101260" y="883"/>
                  <a:pt x="81568" y="127"/>
                </a:cubicBezTo>
                <a:cubicBezTo>
                  <a:pt x="79380" y="43"/>
                  <a:pt x="77193" y="1"/>
                  <a:pt x="75005"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31"/>
          <p:cNvSpPr/>
          <p:nvPr/>
        </p:nvSpPr>
        <p:spPr>
          <a:xfrm>
            <a:off x="5182424" y="6498232"/>
            <a:ext cx="856200" cy="798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31"/>
          <p:cNvSpPr/>
          <p:nvPr/>
        </p:nvSpPr>
        <p:spPr>
          <a:xfrm>
            <a:off x="1392226" y="6511633"/>
            <a:ext cx="925200" cy="798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31"/>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31"/>
          <p:cNvSpPr txBox="1"/>
          <p:nvPr/>
        </p:nvSpPr>
        <p:spPr>
          <a:xfrm>
            <a:off x="2311713" y="473025"/>
            <a:ext cx="2966100" cy="36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Scrotal disorders</a:t>
            </a:r>
            <a:endParaRPr b="1" sz="2200">
              <a:solidFill>
                <a:srgbClr val="006D77"/>
              </a:solidFill>
              <a:latin typeface="Lora"/>
              <a:ea typeface="Lora"/>
              <a:cs typeface="Lora"/>
              <a:sym typeface="Lora"/>
            </a:endParaRPr>
          </a:p>
        </p:txBody>
      </p:sp>
      <p:cxnSp>
        <p:nvCxnSpPr>
          <p:cNvPr id="1012" name="Google Shape;1012;p31"/>
          <p:cNvCxnSpPr/>
          <p:nvPr/>
        </p:nvCxnSpPr>
        <p:spPr>
          <a:xfrm>
            <a:off x="2708288" y="840825"/>
            <a:ext cx="2202900" cy="9900"/>
          </a:xfrm>
          <a:prstGeom prst="straightConnector1">
            <a:avLst/>
          </a:prstGeom>
          <a:noFill/>
          <a:ln cap="flat" cmpd="sng" w="19050">
            <a:solidFill>
              <a:srgbClr val="83C5BE"/>
            </a:solidFill>
            <a:prstDash val="solid"/>
            <a:round/>
            <a:headEnd len="med" w="med" type="oval"/>
            <a:tailEnd len="med" w="med" type="oval"/>
          </a:ln>
        </p:spPr>
      </p:cxnSp>
      <p:grpSp>
        <p:nvGrpSpPr>
          <p:cNvPr id="1013" name="Google Shape;1013;p31"/>
          <p:cNvGrpSpPr/>
          <p:nvPr/>
        </p:nvGrpSpPr>
        <p:grpSpPr>
          <a:xfrm>
            <a:off x="294604" y="1170299"/>
            <a:ext cx="467181" cy="476434"/>
            <a:chOff x="2410712" y="2415450"/>
            <a:chExt cx="312600" cy="312600"/>
          </a:xfrm>
        </p:grpSpPr>
        <p:sp>
          <p:nvSpPr>
            <p:cNvPr id="1014" name="Google Shape;1014;p31"/>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31"/>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6" name="Google Shape;1016;p31"/>
          <p:cNvSpPr txBox="1"/>
          <p:nvPr/>
        </p:nvSpPr>
        <p:spPr>
          <a:xfrm>
            <a:off x="751885" y="1196934"/>
            <a:ext cx="4937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Varicocele</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sp>
        <p:nvSpPr>
          <p:cNvPr id="1017" name="Google Shape;1017;p31"/>
          <p:cNvSpPr txBox="1"/>
          <p:nvPr/>
        </p:nvSpPr>
        <p:spPr>
          <a:xfrm>
            <a:off x="135025" y="1646725"/>
            <a:ext cx="4735800" cy="2649000"/>
          </a:xfrm>
          <a:prstGeom prst="rect">
            <a:avLst/>
          </a:prstGeom>
          <a:noFill/>
          <a:ln>
            <a:noFill/>
          </a:ln>
        </p:spPr>
        <p:txBody>
          <a:bodyPr anchorCtr="0" anchor="t" bIns="91425" lIns="91425" spcFirstLastPara="1" rIns="91425" wrap="square" tIns="91425">
            <a:noAutofit/>
          </a:bodyPr>
          <a:lstStyle/>
          <a:p>
            <a:pPr indent="-173399" lvl="0" marL="457200" rtl="0" algn="l">
              <a:spcBef>
                <a:spcPts val="0"/>
              </a:spcBef>
              <a:spcAft>
                <a:spcPts val="0"/>
              </a:spcAft>
              <a:buClr>
                <a:schemeClr val="dk1"/>
              </a:buClr>
              <a:buSzPts val="1200"/>
              <a:buFont typeface="Mada"/>
              <a:buChar char="●"/>
            </a:pPr>
            <a:r>
              <a:rPr lang="en-GB" sz="1200">
                <a:solidFill>
                  <a:srgbClr val="1C4588"/>
                </a:solidFill>
                <a:latin typeface="Mada"/>
                <a:ea typeface="Mada"/>
                <a:cs typeface="Mada"/>
                <a:sym typeface="Mada"/>
              </a:rPr>
              <a:t>Abnormal dilation of the pampiniform plexus to the spermatic vein in the spermatic cord; described as a “bag of worms”</a:t>
            </a:r>
            <a:endParaRPr sz="1200">
              <a:solidFill>
                <a:schemeClr val="dk1"/>
              </a:solidFill>
              <a:latin typeface="Mada"/>
              <a:ea typeface="Mada"/>
              <a:cs typeface="Mada"/>
              <a:sym typeface="Mada"/>
            </a:endParaRPr>
          </a:p>
          <a:p>
            <a:pPr indent="-173399" lvl="0" marL="457200"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Most identified common cause of male infertility.</a:t>
            </a:r>
            <a:endParaRPr sz="1200">
              <a:solidFill>
                <a:srgbClr val="6AA84F"/>
              </a:solidFill>
              <a:latin typeface="Mada"/>
              <a:ea typeface="Mada"/>
              <a:cs typeface="Mada"/>
              <a:sym typeface="Mada"/>
            </a:endParaRPr>
          </a:p>
          <a:p>
            <a:pPr indent="-173399" lvl="0" marL="457200"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It affects 20% of male population.</a:t>
            </a:r>
            <a:endParaRPr sz="1200">
              <a:solidFill>
                <a:schemeClr val="dk1"/>
              </a:solidFill>
              <a:latin typeface="Mada"/>
              <a:ea typeface="Mada"/>
              <a:cs typeface="Mada"/>
              <a:sym typeface="Mada"/>
            </a:endParaRPr>
          </a:p>
          <a:p>
            <a:pPr indent="-173399" lvl="0" marL="457200"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Not all men with varicocele are infertile.</a:t>
            </a:r>
            <a:endParaRPr sz="1200">
              <a:solidFill>
                <a:schemeClr val="dk1"/>
              </a:solidFill>
              <a:latin typeface="Mada"/>
              <a:ea typeface="Mada"/>
              <a:cs typeface="Mada"/>
              <a:sym typeface="Mada"/>
            </a:endParaRPr>
          </a:p>
          <a:p>
            <a:pPr indent="-173399" lvl="0" marL="457200"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It can be graded:</a:t>
            </a:r>
            <a:endParaRPr sz="1200">
              <a:solidFill>
                <a:schemeClr val="dk1"/>
              </a:solidFill>
              <a:latin typeface="Mada"/>
              <a:ea typeface="Mada"/>
              <a:cs typeface="Mada"/>
              <a:sym typeface="Mada"/>
            </a:endParaRPr>
          </a:p>
          <a:p>
            <a:pPr indent="-180975" lvl="1" marL="63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Palpable with Valsalva maneuver</a:t>
            </a:r>
            <a:endParaRPr sz="1200">
              <a:solidFill>
                <a:schemeClr val="dk1"/>
              </a:solidFill>
              <a:latin typeface="Mada"/>
              <a:ea typeface="Mada"/>
              <a:cs typeface="Mada"/>
              <a:sym typeface="Mada"/>
            </a:endParaRPr>
          </a:p>
          <a:p>
            <a:pPr indent="-180975" lvl="1" marL="63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Palpable without Valsalva maneuver.</a:t>
            </a:r>
            <a:endParaRPr sz="1200">
              <a:solidFill>
                <a:schemeClr val="dk1"/>
              </a:solidFill>
              <a:latin typeface="Mada"/>
              <a:ea typeface="Mada"/>
              <a:cs typeface="Mada"/>
              <a:sym typeface="Mada"/>
            </a:endParaRPr>
          </a:p>
          <a:p>
            <a:pPr indent="-180975" lvl="1" marL="63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Visible.</a:t>
            </a:r>
            <a:endParaRPr sz="1200">
              <a:solidFill>
                <a:schemeClr val="dk1"/>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More common on the left side</a:t>
            </a:r>
            <a:r>
              <a:rPr baseline="30000" lang="en-GB" sz="1200">
                <a:solidFill>
                  <a:schemeClr val="dk1"/>
                </a:solidFill>
                <a:latin typeface="Mada"/>
                <a:ea typeface="Mada"/>
                <a:cs typeface="Mada"/>
                <a:sym typeface="Mada"/>
              </a:rPr>
              <a:t>1</a:t>
            </a:r>
            <a:endParaRPr sz="1200">
              <a:solidFill>
                <a:schemeClr val="dk1"/>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It impairs fertility by increase intratesticular temperature </a:t>
            </a:r>
            <a:endParaRPr sz="1200">
              <a:solidFill>
                <a:schemeClr val="dk1"/>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rgbClr val="1C4588"/>
                </a:solidFill>
                <a:latin typeface="Mada"/>
                <a:ea typeface="Mada"/>
                <a:cs typeface="Mada"/>
                <a:sym typeface="Mada"/>
              </a:rPr>
              <a:t>The main symptom is a dragging sensation in the scrotum, and a feeling of heaviness.</a:t>
            </a:r>
            <a:endParaRPr sz="1200">
              <a:solidFill>
                <a:schemeClr val="dk1"/>
              </a:solidFill>
              <a:latin typeface="Mada"/>
              <a:ea typeface="Mada"/>
              <a:cs typeface="Mada"/>
              <a:sym typeface="Mada"/>
            </a:endParaRPr>
          </a:p>
        </p:txBody>
      </p:sp>
      <p:pic>
        <p:nvPicPr>
          <p:cNvPr id="1018" name="Google Shape;1018;p31"/>
          <p:cNvPicPr preferRelativeResize="0"/>
          <p:nvPr/>
        </p:nvPicPr>
        <p:blipFill>
          <a:blip r:embed="rId3">
            <a:alphaModFix/>
          </a:blip>
          <a:stretch>
            <a:fillRect/>
          </a:stretch>
        </p:blipFill>
        <p:spPr>
          <a:xfrm>
            <a:off x="4911209" y="1476532"/>
            <a:ext cx="2168901" cy="1936350"/>
          </a:xfrm>
          <a:prstGeom prst="rect">
            <a:avLst/>
          </a:prstGeom>
          <a:noFill/>
          <a:ln cap="flat" cmpd="sng" w="9525">
            <a:solidFill>
              <a:srgbClr val="000000"/>
            </a:solidFill>
            <a:prstDash val="solid"/>
            <a:round/>
            <a:headEnd len="sm" w="sm" type="none"/>
            <a:tailEnd len="sm" w="sm" type="none"/>
          </a:ln>
        </p:spPr>
      </p:pic>
      <p:grpSp>
        <p:nvGrpSpPr>
          <p:cNvPr id="1019" name="Google Shape;1019;p31"/>
          <p:cNvGrpSpPr/>
          <p:nvPr/>
        </p:nvGrpSpPr>
        <p:grpSpPr>
          <a:xfrm>
            <a:off x="300418" y="5716919"/>
            <a:ext cx="467181" cy="476434"/>
            <a:chOff x="2410712" y="2415450"/>
            <a:chExt cx="312600" cy="312600"/>
          </a:xfrm>
        </p:grpSpPr>
        <p:sp>
          <p:nvSpPr>
            <p:cNvPr id="1020" name="Google Shape;1020;p31"/>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31"/>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2" name="Google Shape;1022;p31"/>
          <p:cNvSpPr txBox="1"/>
          <p:nvPr/>
        </p:nvSpPr>
        <p:spPr>
          <a:xfrm>
            <a:off x="757699" y="5743554"/>
            <a:ext cx="4937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Treatment </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sp>
        <p:nvSpPr>
          <p:cNvPr id="1023" name="Google Shape;1023;p31"/>
          <p:cNvSpPr txBox="1"/>
          <p:nvPr/>
        </p:nvSpPr>
        <p:spPr>
          <a:xfrm>
            <a:off x="175624" y="6222628"/>
            <a:ext cx="4937700" cy="2541600"/>
          </a:xfrm>
          <a:prstGeom prst="rect">
            <a:avLst/>
          </a:prstGeom>
          <a:noFill/>
          <a:ln>
            <a:noFill/>
          </a:ln>
        </p:spPr>
        <p:txBody>
          <a:bodyPr anchorCtr="0" anchor="t" bIns="91425" lIns="91425" spcFirstLastPara="1" rIns="91425" wrap="square" tIns="91425">
            <a:noAutofit/>
          </a:bodyPr>
          <a:lstStyle/>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Indicated in:</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Procedures:</a:t>
            </a:r>
            <a:endParaRPr sz="1200">
              <a:solidFill>
                <a:schemeClr val="dk1"/>
              </a:solidFill>
              <a:latin typeface="Mada"/>
              <a:ea typeface="Mada"/>
              <a:cs typeface="Mada"/>
              <a:sym typeface="Mada"/>
            </a:endParaRPr>
          </a:p>
        </p:txBody>
      </p:sp>
      <p:sp>
        <p:nvSpPr>
          <p:cNvPr id="1024" name="Google Shape;1024;p31"/>
          <p:cNvSpPr/>
          <p:nvPr/>
        </p:nvSpPr>
        <p:spPr>
          <a:xfrm rot="2559872">
            <a:off x="1440561" y="6488922"/>
            <a:ext cx="878950" cy="816907"/>
          </a:xfrm>
          <a:custGeom>
            <a:rect b="b" l="l" r="r" t="t"/>
            <a:pathLst>
              <a:path extrusionOk="0" h="191984" w="194822">
                <a:moveTo>
                  <a:pt x="105542" y="9031"/>
                </a:moveTo>
                <a:lnTo>
                  <a:pt x="105542" y="9031"/>
                </a:lnTo>
                <a:cubicBezTo>
                  <a:pt x="105423" y="9055"/>
                  <a:pt x="105289" y="9064"/>
                  <a:pt x="105149" y="9064"/>
                </a:cubicBezTo>
                <a:cubicBezTo>
                  <a:pt x="104980" y="9064"/>
                  <a:pt x="104802" y="9052"/>
                  <a:pt x="104628" y="9038"/>
                </a:cubicBezTo>
                <a:lnTo>
                  <a:pt x="104628" y="9038"/>
                </a:lnTo>
                <a:cubicBezTo>
                  <a:pt x="104551" y="9073"/>
                  <a:pt x="104621" y="9124"/>
                  <a:pt x="104850" y="9124"/>
                </a:cubicBezTo>
                <a:cubicBezTo>
                  <a:pt x="105006" y="9124"/>
                  <a:pt x="105236" y="9100"/>
                  <a:pt x="105543" y="9031"/>
                </a:cubicBezTo>
                <a:lnTo>
                  <a:pt x="105543" y="9031"/>
                </a:lnTo>
                <a:cubicBezTo>
                  <a:pt x="105542" y="9031"/>
                  <a:pt x="105542" y="9031"/>
                  <a:pt x="105542" y="9031"/>
                </a:cubicBezTo>
                <a:close/>
                <a:moveTo>
                  <a:pt x="87990" y="10258"/>
                </a:moveTo>
                <a:cubicBezTo>
                  <a:pt x="87597" y="10352"/>
                  <a:pt x="87141" y="10485"/>
                  <a:pt x="87162" y="10485"/>
                </a:cubicBezTo>
                <a:cubicBezTo>
                  <a:pt x="87175" y="10485"/>
                  <a:pt x="87399" y="10427"/>
                  <a:pt x="87990" y="10258"/>
                </a:cubicBezTo>
                <a:close/>
                <a:moveTo>
                  <a:pt x="156629" y="29627"/>
                </a:moveTo>
                <a:cubicBezTo>
                  <a:pt x="156647" y="29644"/>
                  <a:pt x="156666" y="29662"/>
                  <a:pt x="156685" y="29679"/>
                </a:cubicBezTo>
                <a:cubicBezTo>
                  <a:pt x="156665" y="29661"/>
                  <a:pt x="156647" y="29643"/>
                  <a:pt x="156629" y="29627"/>
                </a:cubicBezTo>
                <a:close/>
                <a:moveTo>
                  <a:pt x="119967" y="182014"/>
                </a:moveTo>
                <a:cubicBezTo>
                  <a:pt x="119968" y="182014"/>
                  <a:pt x="119969" y="182014"/>
                  <a:pt x="119969" y="182014"/>
                </a:cubicBezTo>
                <a:cubicBezTo>
                  <a:pt x="119968" y="182030"/>
                  <a:pt x="119673" y="182074"/>
                  <a:pt x="119404" y="182112"/>
                </a:cubicBezTo>
                <a:lnTo>
                  <a:pt x="119404" y="182112"/>
                </a:lnTo>
                <a:cubicBezTo>
                  <a:pt x="119662" y="182065"/>
                  <a:pt x="119945" y="182014"/>
                  <a:pt x="119967" y="182014"/>
                </a:cubicBezTo>
                <a:close/>
                <a:moveTo>
                  <a:pt x="103520" y="9003"/>
                </a:moveTo>
                <a:cubicBezTo>
                  <a:pt x="103702" y="9003"/>
                  <a:pt x="103884" y="9004"/>
                  <a:pt x="104065" y="9005"/>
                </a:cubicBezTo>
                <a:cubicBezTo>
                  <a:pt x="104232" y="9005"/>
                  <a:pt x="104427" y="9022"/>
                  <a:pt x="104628" y="9038"/>
                </a:cubicBezTo>
                <a:lnTo>
                  <a:pt x="104628" y="9038"/>
                </a:lnTo>
                <a:cubicBezTo>
                  <a:pt x="104667" y="9021"/>
                  <a:pt x="104743" y="9008"/>
                  <a:pt x="104855" y="9008"/>
                </a:cubicBezTo>
                <a:cubicBezTo>
                  <a:pt x="104877" y="9008"/>
                  <a:pt x="104900" y="9008"/>
                  <a:pt x="104925" y="9009"/>
                </a:cubicBezTo>
                <a:cubicBezTo>
                  <a:pt x="105131" y="9019"/>
                  <a:pt x="105336" y="9025"/>
                  <a:pt x="105542" y="9031"/>
                </a:cubicBezTo>
                <a:lnTo>
                  <a:pt x="105542" y="9031"/>
                </a:lnTo>
                <a:cubicBezTo>
                  <a:pt x="105551" y="9030"/>
                  <a:pt x="105560" y="9028"/>
                  <a:pt x="105569" y="9025"/>
                </a:cubicBezTo>
                <a:lnTo>
                  <a:pt x="105569" y="9025"/>
                </a:lnTo>
                <a:cubicBezTo>
                  <a:pt x="105560" y="9027"/>
                  <a:pt x="105552" y="9029"/>
                  <a:pt x="105543" y="9031"/>
                </a:cubicBezTo>
                <a:lnTo>
                  <a:pt x="105543" y="9031"/>
                </a:lnTo>
                <a:cubicBezTo>
                  <a:pt x="105638" y="9035"/>
                  <a:pt x="105733" y="9038"/>
                  <a:pt x="105827" y="9042"/>
                </a:cubicBezTo>
                <a:cubicBezTo>
                  <a:pt x="106928" y="9086"/>
                  <a:pt x="108027" y="9151"/>
                  <a:pt x="109127" y="9234"/>
                </a:cubicBezTo>
                <a:cubicBezTo>
                  <a:pt x="111116" y="9385"/>
                  <a:pt x="113099" y="9600"/>
                  <a:pt x="115078" y="9880"/>
                </a:cubicBezTo>
                <a:cubicBezTo>
                  <a:pt x="117143" y="10172"/>
                  <a:pt x="119197" y="10535"/>
                  <a:pt x="121239" y="10971"/>
                </a:cubicBezTo>
                <a:cubicBezTo>
                  <a:pt x="121723" y="11074"/>
                  <a:pt x="122206" y="11186"/>
                  <a:pt x="122690" y="11293"/>
                </a:cubicBezTo>
                <a:cubicBezTo>
                  <a:pt x="122728" y="11301"/>
                  <a:pt x="122763" y="11307"/>
                  <a:pt x="122794" y="11312"/>
                </a:cubicBezTo>
                <a:lnTo>
                  <a:pt x="122794" y="11312"/>
                </a:lnTo>
                <a:cubicBezTo>
                  <a:pt x="122877" y="11339"/>
                  <a:pt x="122957" y="11364"/>
                  <a:pt x="123028" y="11382"/>
                </a:cubicBezTo>
                <a:cubicBezTo>
                  <a:pt x="123986" y="11625"/>
                  <a:pt x="124939" y="11884"/>
                  <a:pt x="125890" y="12160"/>
                </a:cubicBezTo>
                <a:cubicBezTo>
                  <a:pt x="129816" y="13300"/>
                  <a:pt x="133660" y="14724"/>
                  <a:pt x="137373" y="16437"/>
                </a:cubicBezTo>
                <a:cubicBezTo>
                  <a:pt x="137820" y="16643"/>
                  <a:pt x="138264" y="16853"/>
                  <a:pt x="138707" y="17069"/>
                </a:cubicBezTo>
                <a:cubicBezTo>
                  <a:pt x="138818" y="17122"/>
                  <a:pt x="139228" y="17325"/>
                  <a:pt x="139517" y="17467"/>
                </a:cubicBezTo>
                <a:lnTo>
                  <a:pt x="139517" y="17467"/>
                </a:lnTo>
                <a:cubicBezTo>
                  <a:pt x="139766" y="17596"/>
                  <a:pt x="140180" y="17810"/>
                  <a:pt x="140303" y="17876"/>
                </a:cubicBezTo>
                <a:cubicBezTo>
                  <a:pt x="140824" y="18154"/>
                  <a:pt x="141342" y="18439"/>
                  <a:pt x="141857" y="18728"/>
                </a:cubicBezTo>
                <a:cubicBezTo>
                  <a:pt x="143662" y="19747"/>
                  <a:pt x="145424" y="20837"/>
                  <a:pt x="147142" y="21999"/>
                </a:cubicBezTo>
                <a:cubicBezTo>
                  <a:pt x="150387" y="24197"/>
                  <a:pt x="153414" y="26660"/>
                  <a:pt x="156291" y="29314"/>
                </a:cubicBezTo>
                <a:lnTo>
                  <a:pt x="156291" y="29314"/>
                </a:lnTo>
                <a:cubicBezTo>
                  <a:pt x="156275" y="29299"/>
                  <a:pt x="156267" y="29293"/>
                  <a:pt x="156267" y="29293"/>
                </a:cubicBezTo>
                <a:lnTo>
                  <a:pt x="156267" y="29293"/>
                </a:lnTo>
                <a:cubicBezTo>
                  <a:pt x="156261" y="29293"/>
                  <a:pt x="156964" y="29958"/>
                  <a:pt x="157110" y="30105"/>
                </a:cubicBezTo>
                <a:cubicBezTo>
                  <a:pt x="157469" y="30463"/>
                  <a:pt x="157824" y="30826"/>
                  <a:pt x="158174" y="31190"/>
                </a:cubicBezTo>
                <a:cubicBezTo>
                  <a:pt x="158915" y="31962"/>
                  <a:pt x="159638" y="32751"/>
                  <a:pt x="160345" y="33555"/>
                </a:cubicBezTo>
                <a:cubicBezTo>
                  <a:pt x="161744" y="35145"/>
                  <a:pt x="163074" y="36793"/>
                  <a:pt x="164333" y="38499"/>
                </a:cubicBezTo>
                <a:cubicBezTo>
                  <a:pt x="166942" y="42032"/>
                  <a:pt x="169239" y="45794"/>
                  <a:pt x="171217" y="49717"/>
                </a:cubicBezTo>
                <a:cubicBezTo>
                  <a:pt x="171303" y="49888"/>
                  <a:pt x="171389" y="50060"/>
                  <a:pt x="171475" y="50233"/>
                </a:cubicBezTo>
                <a:lnTo>
                  <a:pt x="171475" y="50233"/>
                </a:lnTo>
                <a:cubicBezTo>
                  <a:pt x="171422" y="50124"/>
                  <a:pt x="171402" y="50083"/>
                  <a:pt x="171402" y="50083"/>
                </a:cubicBezTo>
                <a:lnTo>
                  <a:pt x="171402" y="50083"/>
                </a:lnTo>
                <a:cubicBezTo>
                  <a:pt x="171403" y="50083"/>
                  <a:pt x="171482" y="50242"/>
                  <a:pt x="171541" y="50366"/>
                </a:cubicBezTo>
                <a:lnTo>
                  <a:pt x="171541" y="50366"/>
                </a:lnTo>
                <a:cubicBezTo>
                  <a:pt x="171519" y="50322"/>
                  <a:pt x="171497" y="50277"/>
                  <a:pt x="171475" y="50233"/>
                </a:cubicBezTo>
                <a:lnTo>
                  <a:pt x="171475" y="50233"/>
                </a:lnTo>
                <a:cubicBezTo>
                  <a:pt x="171496" y="50276"/>
                  <a:pt x="171522" y="50330"/>
                  <a:pt x="171554" y="50395"/>
                </a:cubicBezTo>
                <a:lnTo>
                  <a:pt x="171554" y="50395"/>
                </a:lnTo>
                <a:cubicBezTo>
                  <a:pt x="171550" y="50386"/>
                  <a:pt x="171545" y="50376"/>
                  <a:pt x="171541" y="50366"/>
                </a:cubicBezTo>
                <a:lnTo>
                  <a:pt x="171541" y="50366"/>
                </a:lnTo>
                <a:cubicBezTo>
                  <a:pt x="171580" y="50446"/>
                  <a:pt x="171619" y="50526"/>
                  <a:pt x="171658" y="50607"/>
                </a:cubicBezTo>
                <a:cubicBezTo>
                  <a:pt x="171618" y="50525"/>
                  <a:pt x="171584" y="50455"/>
                  <a:pt x="171554" y="50395"/>
                </a:cubicBezTo>
                <a:lnTo>
                  <a:pt x="171554" y="50395"/>
                </a:lnTo>
                <a:cubicBezTo>
                  <a:pt x="171563" y="50414"/>
                  <a:pt x="171571" y="50431"/>
                  <a:pt x="171578" y="50447"/>
                </a:cubicBezTo>
                <a:cubicBezTo>
                  <a:pt x="171808" y="50956"/>
                  <a:pt x="172050" y="51458"/>
                  <a:pt x="172279" y="51969"/>
                </a:cubicBezTo>
                <a:cubicBezTo>
                  <a:pt x="172789" y="53105"/>
                  <a:pt x="173275" y="54252"/>
                  <a:pt x="173735" y="55410"/>
                </a:cubicBezTo>
                <a:cubicBezTo>
                  <a:pt x="174617" y="57631"/>
                  <a:pt x="175409" y="59885"/>
                  <a:pt x="176109" y="62173"/>
                </a:cubicBezTo>
                <a:cubicBezTo>
                  <a:pt x="177622" y="67102"/>
                  <a:pt x="178722" y="72154"/>
                  <a:pt x="179467" y="77255"/>
                </a:cubicBezTo>
                <a:cubicBezTo>
                  <a:pt x="180377" y="83505"/>
                  <a:pt x="180658" y="87693"/>
                  <a:pt x="180543" y="94129"/>
                </a:cubicBezTo>
                <a:cubicBezTo>
                  <a:pt x="180420" y="100960"/>
                  <a:pt x="179860" y="107789"/>
                  <a:pt x="178755" y="114534"/>
                </a:cubicBezTo>
                <a:cubicBezTo>
                  <a:pt x="178235" y="117710"/>
                  <a:pt x="177589" y="120864"/>
                  <a:pt x="176818" y="123992"/>
                </a:cubicBezTo>
                <a:cubicBezTo>
                  <a:pt x="176639" y="124713"/>
                  <a:pt x="176453" y="125431"/>
                  <a:pt x="176261" y="126146"/>
                </a:cubicBezTo>
                <a:cubicBezTo>
                  <a:pt x="176184" y="126430"/>
                  <a:pt x="176106" y="126712"/>
                  <a:pt x="176028" y="126996"/>
                </a:cubicBezTo>
                <a:lnTo>
                  <a:pt x="176028" y="126996"/>
                </a:lnTo>
                <a:cubicBezTo>
                  <a:pt x="176022" y="127016"/>
                  <a:pt x="175827" y="127700"/>
                  <a:pt x="175792" y="127825"/>
                </a:cubicBezTo>
                <a:lnTo>
                  <a:pt x="175792" y="127825"/>
                </a:lnTo>
                <a:cubicBezTo>
                  <a:pt x="175555" y="128618"/>
                  <a:pt x="174961" y="130501"/>
                  <a:pt x="174581" y="131618"/>
                </a:cubicBezTo>
                <a:cubicBezTo>
                  <a:pt x="172768" y="136945"/>
                  <a:pt x="170515" y="142125"/>
                  <a:pt x="167785" y="147045"/>
                </a:cubicBezTo>
                <a:cubicBezTo>
                  <a:pt x="167192" y="148115"/>
                  <a:pt x="166577" y="149171"/>
                  <a:pt x="165939" y="150215"/>
                </a:cubicBezTo>
                <a:cubicBezTo>
                  <a:pt x="165786" y="150463"/>
                  <a:pt x="165183" y="151410"/>
                  <a:pt x="165190" y="151410"/>
                </a:cubicBezTo>
                <a:cubicBezTo>
                  <a:pt x="165191" y="151410"/>
                  <a:pt x="165206" y="151388"/>
                  <a:pt x="165240" y="151337"/>
                </a:cubicBezTo>
                <a:lnTo>
                  <a:pt x="165240" y="151337"/>
                </a:lnTo>
                <a:cubicBezTo>
                  <a:pt x="164889" y="151870"/>
                  <a:pt x="164534" y="152399"/>
                  <a:pt x="164174" y="152924"/>
                </a:cubicBezTo>
                <a:cubicBezTo>
                  <a:pt x="162707" y="155052"/>
                  <a:pt x="161140" y="157104"/>
                  <a:pt x="159475" y="159083"/>
                </a:cubicBezTo>
                <a:cubicBezTo>
                  <a:pt x="157933" y="160911"/>
                  <a:pt x="156309" y="162664"/>
                  <a:pt x="154603" y="164344"/>
                </a:cubicBezTo>
                <a:cubicBezTo>
                  <a:pt x="154409" y="164535"/>
                  <a:pt x="154212" y="164723"/>
                  <a:pt x="154017" y="164912"/>
                </a:cubicBezTo>
                <a:lnTo>
                  <a:pt x="154017" y="164912"/>
                </a:lnTo>
                <a:cubicBezTo>
                  <a:pt x="153615" y="165276"/>
                  <a:pt x="153219" y="165645"/>
                  <a:pt x="152815" y="166005"/>
                </a:cubicBezTo>
                <a:cubicBezTo>
                  <a:pt x="151859" y="166852"/>
                  <a:pt x="150882" y="167673"/>
                  <a:pt x="149884" y="168471"/>
                </a:cubicBezTo>
                <a:cubicBezTo>
                  <a:pt x="148049" y="169936"/>
                  <a:pt x="146147" y="171310"/>
                  <a:pt x="144179" y="172597"/>
                </a:cubicBezTo>
                <a:cubicBezTo>
                  <a:pt x="143782" y="172855"/>
                  <a:pt x="143380" y="173103"/>
                  <a:pt x="142982" y="173359"/>
                </a:cubicBezTo>
                <a:lnTo>
                  <a:pt x="142982" y="173359"/>
                </a:lnTo>
                <a:cubicBezTo>
                  <a:pt x="142809" y="173460"/>
                  <a:pt x="142639" y="173564"/>
                  <a:pt x="142466" y="173666"/>
                </a:cubicBezTo>
                <a:cubicBezTo>
                  <a:pt x="141396" y="174292"/>
                  <a:pt x="140311" y="174890"/>
                  <a:pt x="139211" y="175462"/>
                </a:cubicBezTo>
                <a:cubicBezTo>
                  <a:pt x="137125" y="176544"/>
                  <a:pt x="134990" y="177525"/>
                  <a:pt x="132806" y="178404"/>
                </a:cubicBezTo>
                <a:cubicBezTo>
                  <a:pt x="132418" y="178561"/>
                  <a:pt x="132026" y="178707"/>
                  <a:pt x="131637" y="178861"/>
                </a:cubicBezTo>
                <a:lnTo>
                  <a:pt x="131637" y="178861"/>
                </a:lnTo>
                <a:cubicBezTo>
                  <a:pt x="131451" y="178927"/>
                  <a:pt x="131265" y="178995"/>
                  <a:pt x="131078" y="179059"/>
                </a:cubicBezTo>
                <a:cubicBezTo>
                  <a:pt x="129976" y="179444"/>
                  <a:pt x="128864" y="179802"/>
                  <a:pt x="127745" y="180135"/>
                </a:cubicBezTo>
                <a:cubicBezTo>
                  <a:pt x="125508" y="180801"/>
                  <a:pt x="123245" y="181361"/>
                  <a:pt x="120953" y="181817"/>
                </a:cubicBezTo>
                <a:cubicBezTo>
                  <a:pt x="120414" y="181925"/>
                  <a:pt x="119872" y="182020"/>
                  <a:pt x="119332" y="182122"/>
                </a:cubicBezTo>
                <a:lnTo>
                  <a:pt x="119332" y="182122"/>
                </a:lnTo>
                <a:cubicBezTo>
                  <a:pt x="119157" y="182146"/>
                  <a:pt x="119007" y="182165"/>
                  <a:pt x="118980" y="182169"/>
                </a:cubicBezTo>
                <a:cubicBezTo>
                  <a:pt x="117826" y="182343"/>
                  <a:pt x="116666" y="182491"/>
                  <a:pt x="115506" y="182612"/>
                </a:cubicBezTo>
                <a:cubicBezTo>
                  <a:pt x="113232" y="182849"/>
                  <a:pt x="110950" y="182987"/>
                  <a:pt x="108661" y="183027"/>
                </a:cubicBezTo>
                <a:cubicBezTo>
                  <a:pt x="108190" y="183036"/>
                  <a:pt x="107720" y="183040"/>
                  <a:pt x="107249" y="183040"/>
                </a:cubicBezTo>
                <a:cubicBezTo>
                  <a:pt x="107161" y="183040"/>
                  <a:pt x="107072" y="183040"/>
                  <a:pt x="106983" y="183040"/>
                </a:cubicBezTo>
                <a:cubicBezTo>
                  <a:pt x="106981" y="183040"/>
                  <a:pt x="106979" y="183040"/>
                  <a:pt x="106977" y="183040"/>
                </a:cubicBezTo>
                <a:cubicBezTo>
                  <a:pt x="106660" y="183040"/>
                  <a:pt x="105669" y="183115"/>
                  <a:pt x="105667" y="183115"/>
                </a:cubicBezTo>
                <a:cubicBezTo>
                  <a:pt x="105666" y="183115"/>
                  <a:pt x="105890" y="183098"/>
                  <a:pt x="106519" y="183047"/>
                </a:cubicBezTo>
                <a:lnTo>
                  <a:pt x="106519" y="183047"/>
                </a:lnTo>
                <a:cubicBezTo>
                  <a:pt x="106295" y="183065"/>
                  <a:pt x="106067" y="183073"/>
                  <a:pt x="105837" y="183073"/>
                </a:cubicBezTo>
                <a:cubicBezTo>
                  <a:pt x="104837" y="183073"/>
                  <a:pt x="103792" y="182929"/>
                  <a:pt x="102819" y="182857"/>
                </a:cubicBezTo>
                <a:cubicBezTo>
                  <a:pt x="100569" y="182691"/>
                  <a:pt x="98328" y="182432"/>
                  <a:pt x="96095" y="182082"/>
                </a:cubicBezTo>
                <a:cubicBezTo>
                  <a:pt x="94974" y="181905"/>
                  <a:pt x="93858" y="181707"/>
                  <a:pt x="92745" y="181485"/>
                </a:cubicBezTo>
                <a:cubicBezTo>
                  <a:pt x="92187" y="181375"/>
                  <a:pt x="91631" y="181258"/>
                  <a:pt x="91074" y="181135"/>
                </a:cubicBezTo>
                <a:cubicBezTo>
                  <a:pt x="90809" y="181076"/>
                  <a:pt x="90546" y="181011"/>
                  <a:pt x="90281" y="180955"/>
                </a:cubicBezTo>
                <a:lnTo>
                  <a:pt x="90281" y="180955"/>
                </a:lnTo>
                <a:cubicBezTo>
                  <a:pt x="90237" y="180944"/>
                  <a:pt x="90189" y="180932"/>
                  <a:pt x="90136" y="180918"/>
                </a:cubicBezTo>
                <a:cubicBezTo>
                  <a:pt x="85547" y="179731"/>
                  <a:pt x="81061" y="178243"/>
                  <a:pt x="76711" y="176353"/>
                </a:cubicBezTo>
                <a:cubicBezTo>
                  <a:pt x="75636" y="175887"/>
                  <a:pt x="74574" y="175400"/>
                  <a:pt x="73521" y="174891"/>
                </a:cubicBezTo>
                <a:cubicBezTo>
                  <a:pt x="72991" y="174636"/>
                  <a:pt x="72467" y="174373"/>
                  <a:pt x="71941" y="174111"/>
                </a:cubicBezTo>
                <a:lnTo>
                  <a:pt x="71941" y="174111"/>
                </a:lnTo>
                <a:cubicBezTo>
                  <a:pt x="72251" y="174265"/>
                  <a:pt x="72375" y="174326"/>
                  <a:pt x="72380" y="174326"/>
                </a:cubicBezTo>
                <a:cubicBezTo>
                  <a:pt x="72396" y="174326"/>
                  <a:pt x="71170" y="173694"/>
                  <a:pt x="70915" y="173557"/>
                </a:cubicBezTo>
                <a:cubicBezTo>
                  <a:pt x="68822" y="172420"/>
                  <a:pt x="66779" y="171201"/>
                  <a:pt x="64782" y="169899"/>
                </a:cubicBezTo>
                <a:cubicBezTo>
                  <a:pt x="60596" y="167169"/>
                  <a:pt x="56640" y="164098"/>
                  <a:pt x="52956" y="160720"/>
                </a:cubicBezTo>
                <a:cubicBezTo>
                  <a:pt x="52498" y="160301"/>
                  <a:pt x="52044" y="159875"/>
                  <a:pt x="51594" y="159447"/>
                </a:cubicBezTo>
                <a:lnTo>
                  <a:pt x="51594" y="159447"/>
                </a:lnTo>
                <a:cubicBezTo>
                  <a:pt x="51783" y="159627"/>
                  <a:pt x="51859" y="159698"/>
                  <a:pt x="51862" y="159698"/>
                </a:cubicBezTo>
                <a:cubicBezTo>
                  <a:pt x="51869" y="159698"/>
                  <a:pt x="51044" y="158900"/>
                  <a:pt x="50862" y="158717"/>
                </a:cubicBezTo>
                <a:cubicBezTo>
                  <a:pt x="49881" y="157736"/>
                  <a:pt x="48923" y="156734"/>
                  <a:pt x="47988" y="155710"/>
                </a:cubicBezTo>
                <a:cubicBezTo>
                  <a:pt x="46214" y="153771"/>
                  <a:pt x="44523" y="151762"/>
                  <a:pt x="42913" y="149682"/>
                </a:cubicBezTo>
                <a:cubicBezTo>
                  <a:pt x="39529" y="145311"/>
                  <a:pt x="36519" y="140651"/>
                  <a:pt x="33898" y="135785"/>
                </a:cubicBezTo>
                <a:cubicBezTo>
                  <a:pt x="32366" y="132940"/>
                  <a:pt x="31841" y="131852"/>
                  <a:pt x="30575" y="128955"/>
                </a:cubicBezTo>
                <a:cubicBezTo>
                  <a:pt x="29362" y="126182"/>
                  <a:pt x="28265" y="123362"/>
                  <a:pt x="27281" y="120496"/>
                </a:cubicBezTo>
                <a:cubicBezTo>
                  <a:pt x="25296" y="114728"/>
                  <a:pt x="23780" y="108812"/>
                  <a:pt x="22659" y="102817"/>
                </a:cubicBezTo>
                <a:cubicBezTo>
                  <a:pt x="22263" y="100701"/>
                  <a:pt x="19835" y="99938"/>
                  <a:pt x="17687" y="99938"/>
                </a:cubicBezTo>
                <a:cubicBezTo>
                  <a:pt x="16885" y="99938"/>
                  <a:pt x="16122" y="100044"/>
                  <a:pt x="15518" y="100226"/>
                </a:cubicBezTo>
                <a:cubicBezTo>
                  <a:pt x="15035" y="100372"/>
                  <a:pt x="14540" y="100562"/>
                  <a:pt x="14058" y="100794"/>
                </a:cubicBezTo>
                <a:lnTo>
                  <a:pt x="14058" y="100794"/>
                </a:lnTo>
                <a:cubicBezTo>
                  <a:pt x="14043" y="99304"/>
                  <a:pt x="14056" y="97814"/>
                  <a:pt x="14097" y="96323"/>
                </a:cubicBezTo>
                <a:cubicBezTo>
                  <a:pt x="14245" y="91188"/>
                  <a:pt x="14747" y="86060"/>
                  <a:pt x="15647" y="81002"/>
                </a:cubicBezTo>
                <a:cubicBezTo>
                  <a:pt x="16083" y="78534"/>
                  <a:pt x="16617" y="76087"/>
                  <a:pt x="17243" y="73658"/>
                </a:cubicBezTo>
                <a:cubicBezTo>
                  <a:pt x="17389" y="73090"/>
                  <a:pt x="17544" y="72525"/>
                  <a:pt x="17698" y="71960"/>
                </a:cubicBezTo>
                <a:cubicBezTo>
                  <a:pt x="17759" y="71734"/>
                  <a:pt x="17824" y="71510"/>
                  <a:pt x="17888" y="71285"/>
                </a:cubicBezTo>
                <a:lnTo>
                  <a:pt x="17888" y="71285"/>
                </a:lnTo>
                <a:cubicBezTo>
                  <a:pt x="17775" y="71685"/>
                  <a:pt x="17736" y="71821"/>
                  <a:pt x="17736" y="71821"/>
                </a:cubicBezTo>
                <a:cubicBezTo>
                  <a:pt x="17736" y="71821"/>
                  <a:pt x="17844" y="71446"/>
                  <a:pt x="17894" y="71281"/>
                </a:cubicBezTo>
                <a:cubicBezTo>
                  <a:pt x="18253" y="70125"/>
                  <a:pt x="18614" y="68970"/>
                  <a:pt x="19008" y="67825"/>
                </a:cubicBezTo>
                <a:cubicBezTo>
                  <a:pt x="20519" y="63423"/>
                  <a:pt x="22370" y="59143"/>
                  <a:pt x="24541" y="55025"/>
                </a:cubicBezTo>
                <a:cubicBezTo>
                  <a:pt x="25586" y="53047"/>
                  <a:pt x="26715" y="51117"/>
                  <a:pt x="27896" y="49215"/>
                </a:cubicBezTo>
                <a:cubicBezTo>
                  <a:pt x="27976" y="49085"/>
                  <a:pt x="28035" y="48990"/>
                  <a:pt x="28076" y="48922"/>
                </a:cubicBezTo>
                <a:lnTo>
                  <a:pt x="28076" y="48922"/>
                </a:lnTo>
                <a:cubicBezTo>
                  <a:pt x="28117" y="48861"/>
                  <a:pt x="28170" y="48782"/>
                  <a:pt x="28237" y="48682"/>
                </a:cubicBezTo>
                <a:cubicBezTo>
                  <a:pt x="28535" y="48234"/>
                  <a:pt x="28833" y="47785"/>
                  <a:pt x="29139" y="47343"/>
                </a:cubicBezTo>
                <a:cubicBezTo>
                  <a:pt x="29807" y="46369"/>
                  <a:pt x="30494" y="45410"/>
                  <a:pt x="31200" y="44465"/>
                </a:cubicBezTo>
                <a:cubicBezTo>
                  <a:pt x="33799" y="40984"/>
                  <a:pt x="36648" y="37697"/>
                  <a:pt x="39723" y="34628"/>
                </a:cubicBezTo>
                <a:cubicBezTo>
                  <a:pt x="40095" y="34256"/>
                  <a:pt x="40473" y="33892"/>
                  <a:pt x="40849" y="33524"/>
                </a:cubicBezTo>
                <a:cubicBezTo>
                  <a:pt x="40919" y="33455"/>
                  <a:pt x="40977" y="33398"/>
                  <a:pt x="41024" y="33351"/>
                </a:cubicBezTo>
                <a:lnTo>
                  <a:pt x="41024" y="33351"/>
                </a:lnTo>
                <a:cubicBezTo>
                  <a:pt x="41068" y="33312"/>
                  <a:pt x="41119" y="33266"/>
                  <a:pt x="41178" y="33212"/>
                </a:cubicBezTo>
                <a:cubicBezTo>
                  <a:pt x="41989" y="32471"/>
                  <a:pt x="42804" y="31734"/>
                  <a:pt x="43636" y="31016"/>
                </a:cubicBezTo>
                <a:cubicBezTo>
                  <a:pt x="45255" y="29622"/>
                  <a:pt x="46920" y="28284"/>
                  <a:pt x="48633" y="27004"/>
                </a:cubicBezTo>
                <a:cubicBezTo>
                  <a:pt x="50378" y="25697"/>
                  <a:pt x="52166" y="24452"/>
                  <a:pt x="53998" y="23268"/>
                </a:cubicBezTo>
                <a:cubicBezTo>
                  <a:pt x="54389" y="23014"/>
                  <a:pt x="54784" y="22768"/>
                  <a:pt x="55178" y="22516"/>
                </a:cubicBezTo>
                <a:cubicBezTo>
                  <a:pt x="55243" y="22474"/>
                  <a:pt x="55301" y="22437"/>
                  <a:pt x="55352" y="22405"/>
                </a:cubicBezTo>
                <a:lnTo>
                  <a:pt x="55352" y="22405"/>
                </a:lnTo>
                <a:cubicBezTo>
                  <a:pt x="55380" y="22389"/>
                  <a:pt x="55410" y="22371"/>
                  <a:pt x="55444" y="22351"/>
                </a:cubicBezTo>
                <a:cubicBezTo>
                  <a:pt x="56381" y="21804"/>
                  <a:pt x="57313" y="21251"/>
                  <a:pt x="58263" y="20723"/>
                </a:cubicBezTo>
                <a:cubicBezTo>
                  <a:pt x="62004" y="18648"/>
                  <a:pt x="65874" y="16817"/>
                  <a:pt x="69849" y="15239"/>
                </a:cubicBezTo>
                <a:cubicBezTo>
                  <a:pt x="70280" y="15069"/>
                  <a:pt x="70712" y="14904"/>
                  <a:pt x="71142" y="14736"/>
                </a:cubicBezTo>
                <a:cubicBezTo>
                  <a:pt x="71162" y="14729"/>
                  <a:pt x="71180" y="14722"/>
                  <a:pt x="71198" y="14715"/>
                </a:cubicBezTo>
                <a:lnTo>
                  <a:pt x="71198" y="14715"/>
                </a:lnTo>
                <a:cubicBezTo>
                  <a:pt x="71234" y="14702"/>
                  <a:pt x="71273" y="14688"/>
                  <a:pt x="71316" y="14673"/>
                </a:cubicBezTo>
                <a:cubicBezTo>
                  <a:pt x="72382" y="14298"/>
                  <a:pt x="73446" y="13928"/>
                  <a:pt x="74520" y="13580"/>
                </a:cubicBezTo>
                <a:cubicBezTo>
                  <a:pt x="76565" y="12921"/>
                  <a:pt x="78630" y="12327"/>
                  <a:pt x="80713" y="11798"/>
                </a:cubicBezTo>
                <a:cubicBezTo>
                  <a:pt x="82690" y="11297"/>
                  <a:pt x="84683" y="10856"/>
                  <a:pt x="86688" y="10475"/>
                </a:cubicBezTo>
                <a:cubicBezTo>
                  <a:pt x="87175" y="10383"/>
                  <a:pt x="87702" y="10340"/>
                  <a:pt x="88179" y="10204"/>
                </a:cubicBezTo>
                <a:lnTo>
                  <a:pt x="88179" y="10204"/>
                </a:lnTo>
                <a:cubicBezTo>
                  <a:pt x="88112" y="10223"/>
                  <a:pt x="88049" y="10241"/>
                  <a:pt x="87990" y="10258"/>
                </a:cubicBezTo>
                <a:lnTo>
                  <a:pt x="87990" y="10258"/>
                </a:lnTo>
                <a:cubicBezTo>
                  <a:pt x="88127" y="10225"/>
                  <a:pt x="88257" y="10198"/>
                  <a:pt x="88356" y="10182"/>
                </a:cubicBezTo>
                <a:cubicBezTo>
                  <a:pt x="89460" y="10010"/>
                  <a:pt x="90565" y="9857"/>
                  <a:pt x="91674" y="9723"/>
                </a:cubicBezTo>
                <a:cubicBezTo>
                  <a:pt x="95604" y="9244"/>
                  <a:pt x="99560" y="9003"/>
                  <a:pt x="103520" y="9003"/>
                </a:cubicBezTo>
                <a:close/>
                <a:moveTo>
                  <a:pt x="105227" y="1"/>
                </a:moveTo>
                <a:cubicBezTo>
                  <a:pt x="100976" y="1"/>
                  <a:pt x="96734" y="263"/>
                  <a:pt x="92550" y="778"/>
                </a:cubicBezTo>
                <a:cubicBezTo>
                  <a:pt x="73942" y="3066"/>
                  <a:pt x="55937" y="9980"/>
                  <a:pt x="40865" y="21186"/>
                </a:cubicBezTo>
                <a:cubicBezTo>
                  <a:pt x="25694" y="32465"/>
                  <a:pt x="13819" y="48153"/>
                  <a:pt x="7594" y="66041"/>
                </a:cubicBezTo>
                <a:cubicBezTo>
                  <a:pt x="0" y="87868"/>
                  <a:pt x="544" y="111464"/>
                  <a:pt x="6070" y="133712"/>
                </a:cubicBezTo>
                <a:cubicBezTo>
                  <a:pt x="7680" y="140199"/>
                  <a:pt x="9709" y="146573"/>
                  <a:pt x="12046" y="152833"/>
                </a:cubicBezTo>
                <a:cubicBezTo>
                  <a:pt x="12810" y="154879"/>
                  <a:pt x="14924" y="155740"/>
                  <a:pt x="17016" y="155740"/>
                </a:cubicBezTo>
                <a:cubicBezTo>
                  <a:pt x="17764" y="155740"/>
                  <a:pt x="18508" y="155630"/>
                  <a:pt x="19187" y="155426"/>
                </a:cubicBezTo>
                <a:cubicBezTo>
                  <a:pt x="21317" y="154783"/>
                  <a:pt x="25150" y="152484"/>
                  <a:pt x="24077" y="149611"/>
                </a:cubicBezTo>
                <a:cubicBezTo>
                  <a:pt x="21899" y="143776"/>
                  <a:pt x="19991" y="137833"/>
                  <a:pt x="18437" y="131801"/>
                </a:cubicBezTo>
                <a:lnTo>
                  <a:pt x="18437" y="131801"/>
                </a:lnTo>
                <a:cubicBezTo>
                  <a:pt x="24375" y="145556"/>
                  <a:pt x="32968" y="158068"/>
                  <a:pt x="44256" y="168246"/>
                </a:cubicBezTo>
                <a:cubicBezTo>
                  <a:pt x="59403" y="181903"/>
                  <a:pt x="79303" y="190558"/>
                  <a:pt x="99702" y="191812"/>
                </a:cubicBezTo>
                <a:cubicBezTo>
                  <a:pt x="101551" y="191926"/>
                  <a:pt x="103403" y="191983"/>
                  <a:pt x="105252" y="191983"/>
                </a:cubicBezTo>
                <a:cubicBezTo>
                  <a:pt x="124199" y="191983"/>
                  <a:pt x="142982" y="186015"/>
                  <a:pt x="157902" y="174102"/>
                </a:cubicBezTo>
                <a:cubicBezTo>
                  <a:pt x="176332" y="159384"/>
                  <a:pt x="186862" y="137528"/>
                  <a:pt x="190798" y="114589"/>
                </a:cubicBezTo>
                <a:cubicBezTo>
                  <a:pt x="194821" y="91143"/>
                  <a:pt x="193090" y="66163"/>
                  <a:pt x="182366" y="44669"/>
                </a:cubicBezTo>
                <a:cubicBezTo>
                  <a:pt x="174295" y="28487"/>
                  <a:pt x="160770" y="15854"/>
                  <a:pt x="144420" y="8276"/>
                </a:cubicBezTo>
                <a:cubicBezTo>
                  <a:pt x="132256" y="2637"/>
                  <a:pt x="118691" y="1"/>
                  <a:pt x="10522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31"/>
          <p:cNvSpPr/>
          <p:nvPr/>
        </p:nvSpPr>
        <p:spPr>
          <a:xfrm>
            <a:off x="5113451" y="6484894"/>
            <a:ext cx="925190" cy="825350"/>
          </a:xfrm>
          <a:custGeom>
            <a:rect b="b" l="l" r="r" t="t"/>
            <a:pathLst>
              <a:path extrusionOk="0" h="144229" w="147912">
                <a:moveTo>
                  <a:pt x="60904" y="7351"/>
                </a:moveTo>
                <a:cubicBezTo>
                  <a:pt x="60904" y="7351"/>
                  <a:pt x="60904" y="7351"/>
                  <a:pt x="60905" y="7351"/>
                </a:cubicBezTo>
                <a:cubicBezTo>
                  <a:pt x="60904" y="7351"/>
                  <a:pt x="60904" y="7351"/>
                  <a:pt x="60904" y="7351"/>
                </a:cubicBezTo>
                <a:close/>
                <a:moveTo>
                  <a:pt x="16959" y="105731"/>
                </a:moveTo>
                <a:cubicBezTo>
                  <a:pt x="17004" y="105822"/>
                  <a:pt x="17048" y="105913"/>
                  <a:pt x="17094" y="106003"/>
                </a:cubicBezTo>
                <a:lnTo>
                  <a:pt x="17094" y="106003"/>
                </a:lnTo>
                <a:cubicBezTo>
                  <a:pt x="17073" y="105963"/>
                  <a:pt x="17008" y="105833"/>
                  <a:pt x="16959" y="105731"/>
                </a:cubicBezTo>
                <a:close/>
                <a:moveTo>
                  <a:pt x="83491" y="136517"/>
                </a:moveTo>
                <a:cubicBezTo>
                  <a:pt x="83071" y="136564"/>
                  <a:pt x="82928" y="136582"/>
                  <a:pt x="82939" y="136582"/>
                </a:cubicBezTo>
                <a:cubicBezTo>
                  <a:pt x="82952" y="136582"/>
                  <a:pt x="83228" y="136552"/>
                  <a:pt x="83491" y="136517"/>
                </a:cubicBezTo>
                <a:close/>
                <a:moveTo>
                  <a:pt x="69911" y="6715"/>
                </a:moveTo>
                <a:lnTo>
                  <a:pt x="69911" y="6715"/>
                </a:lnTo>
                <a:cubicBezTo>
                  <a:pt x="69858" y="6717"/>
                  <a:pt x="69800" y="6720"/>
                  <a:pt x="69736" y="6723"/>
                </a:cubicBezTo>
                <a:cubicBezTo>
                  <a:pt x="69816" y="6719"/>
                  <a:pt x="69897" y="6718"/>
                  <a:pt x="69979" y="6718"/>
                </a:cubicBezTo>
                <a:cubicBezTo>
                  <a:pt x="70408" y="6718"/>
                  <a:pt x="70846" y="6763"/>
                  <a:pt x="71271" y="6786"/>
                </a:cubicBezTo>
                <a:cubicBezTo>
                  <a:pt x="72978" y="6878"/>
                  <a:pt x="74680" y="7044"/>
                  <a:pt x="76373" y="7286"/>
                </a:cubicBezTo>
                <a:cubicBezTo>
                  <a:pt x="77222" y="7406"/>
                  <a:pt x="78068" y="7546"/>
                  <a:pt x="78909" y="7702"/>
                </a:cubicBezTo>
                <a:cubicBezTo>
                  <a:pt x="79332" y="7782"/>
                  <a:pt x="79754" y="7865"/>
                  <a:pt x="80173" y="7953"/>
                </a:cubicBezTo>
                <a:cubicBezTo>
                  <a:pt x="80401" y="8000"/>
                  <a:pt x="81336" y="8225"/>
                  <a:pt x="81363" y="8225"/>
                </a:cubicBezTo>
                <a:cubicBezTo>
                  <a:pt x="81368" y="8225"/>
                  <a:pt x="81333" y="8215"/>
                  <a:pt x="81243" y="8191"/>
                </a:cubicBezTo>
                <a:lnTo>
                  <a:pt x="81243" y="8191"/>
                </a:lnTo>
                <a:cubicBezTo>
                  <a:pt x="84656" y="9077"/>
                  <a:pt x="87990" y="10163"/>
                  <a:pt x="91226" y="11578"/>
                </a:cubicBezTo>
                <a:cubicBezTo>
                  <a:pt x="91989" y="11909"/>
                  <a:pt x="92743" y="12258"/>
                  <a:pt x="93492" y="12622"/>
                </a:cubicBezTo>
                <a:cubicBezTo>
                  <a:pt x="93628" y="12687"/>
                  <a:pt x="94242" y="12995"/>
                  <a:pt x="94418" y="13082"/>
                </a:cubicBezTo>
                <a:lnTo>
                  <a:pt x="94418" y="13082"/>
                </a:lnTo>
                <a:cubicBezTo>
                  <a:pt x="94511" y="13131"/>
                  <a:pt x="94597" y="13176"/>
                  <a:pt x="94614" y="13185"/>
                </a:cubicBezTo>
                <a:cubicBezTo>
                  <a:pt x="94848" y="13309"/>
                  <a:pt x="95081" y="13434"/>
                  <a:pt x="95314" y="13560"/>
                </a:cubicBezTo>
                <a:cubicBezTo>
                  <a:pt x="96949" y="14450"/>
                  <a:pt x="98543" y="15411"/>
                  <a:pt x="100097" y="16441"/>
                </a:cubicBezTo>
                <a:cubicBezTo>
                  <a:pt x="103272" y="18545"/>
                  <a:pt x="106193" y="20941"/>
                  <a:pt x="108995" y="23515"/>
                </a:cubicBezTo>
                <a:cubicBezTo>
                  <a:pt x="109008" y="23526"/>
                  <a:pt x="109023" y="23540"/>
                  <a:pt x="109039" y="23555"/>
                </a:cubicBezTo>
                <a:lnTo>
                  <a:pt x="109039" y="23555"/>
                </a:lnTo>
                <a:cubicBezTo>
                  <a:pt x="109009" y="23526"/>
                  <a:pt x="108975" y="23493"/>
                  <a:pt x="108936" y="23455"/>
                </a:cubicBezTo>
                <a:lnTo>
                  <a:pt x="108936" y="23455"/>
                </a:lnTo>
                <a:cubicBezTo>
                  <a:pt x="108973" y="23491"/>
                  <a:pt x="109011" y="23528"/>
                  <a:pt x="109048" y="23565"/>
                </a:cubicBezTo>
                <a:lnTo>
                  <a:pt x="109048" y="23565"/>
                </a:lnTo>
                <a:cubicBezTo>
                  <a:pt x="109045" y="23561"/>
                  <a:pt x="109042" y="23558"/>
                  <a:pt x="109039" y="23555"/>
                </a:cubicBezTo>
                <a:lnTo>
                  <a:pt x="109039" y="23555"/>
                </a:lnTo>
                <a:cubicBezTo>
                  <a:pt x="109065" y="23581"/>
                  <a:pt x="109089" y="23604"/>
                  <a:pt x="109109" y="23623"/>
                </a:cubicBezTo>
                <a:lnTo>
                  <a:pt x="109109" y="23623"/>
                </a:lnTo>
                <a:cubicBezTo>
                  <a:pt x="109089" y="23604"/>
                  <a:pt x="109069" y="23584"/>
                  <a:pt x="109048" y="23565"/>
                </a:cubicBezTo>
                <a:lnTo>
                  <a:pt x="109048" y="23565"/>
                </a:lnTo>
                <a:cubicBezTo>
                  <a:pt x="109125" y="23638"/>
                  <a:pt x="109225" y="23735"/>
                  <a:pt x="109225" y="23735"/>
                </a:cubicBezTo>
                <a:cubicBezTo>
                  <a:pt x="109224" y="23735"/>
                  <a:pt x="109193" y="23705"/>
                  <a:pt x="109109" y="23623"/>
                </a:cubicBezTo>
                <a:lnTo>
                  <a:pt x="109109" y="23623"/>
                </a:lnTo>
                <a:cubicBezTo>
                  <a:pt x="109248" y="23760"/>
                  <a:pt x="109387" y="23897"/>
                  <a:pt x="109525" y="24034"/>
                </a:cubicBezTo>
                <a:cubicBezTo>
                  <a:pt x="109820" y="24325"/>
                  <a:pt x="110112" y="24620"/>
                  <a:pt x="110400" y="24918"/>
                </a:cubicBezTo>
                <a:cubicBezTo>
                  <a:pt x="111079" y="25617"/>
                  <a:pt x="111741" y="26329"/>
                  <a:pt x="112387" y="27057"/>
                </a:cubicBezTo>
                <a:cubicBezTo>
                  <a:pt x="113700" y="28529"/>
                  <a:pt x="114945" y="30057"/>
                  <a:pt x="116125" y="31638"/>
                </a:cubicBezTo>
                <a:cubicBezTo>
                  <a:pt x="118557" y="34901"/>
                  <a:pt x="120704" y="38366"/>
                  <a:pt x="122540" y="41997"/>
                </a:cubicBezTo>
                <a:cubicBezTo>
                  <a:pt x="122629" y="42173"/>
                  <a:pt x="122718" y="42350"/>
                  <a:pt x="122807" y="42528"/>
                </a:cubicBezTo>
                <a:cubicBezTo>
                  <a:pt x="122839" y="42592"/>
                  <a:pt x="122865" y="42643"/>
                  <a:pt x="122885" y="42684"/>
                </a:cubicBezTo>
                <a:lnTo>
                  <a:pt x="122885" y="42684"/>
                </a:lnTo>
                <a:cubicBezTo>
                  <a:pt x="122902" y="42719"/>
                  <a:pt x="122921" y="42760"/>
                  <a:pt x="122944" y="42808"/>
                </a:cubicBezTo>
                <a:cubicBezTo>
                  <a:pt x="123157" y="43260"/>
                  <a:pt x="123368" y="43713"/>
                  <a:pt x="123575" y="44171"/>
                </a:cubicBezTo>
                <a:cubicBezTo>
                  <a:pt x="123991" y="45092"/>
                  <a:pt x="124387" y="46021"/>
                  <a:pt x="124765" y="46958"/>
                </a:cubicBezTo>
                <a:cubicBezTo>
                  <a:pt x="125575" y="48969"/>
                  <a:pt x="126298" y="51011"/>
                  <a:pt x="126933" y="53085"/>
                </a:cubicBezTo>
                <a:cubicBezTo>
                  <a:pt x="128270" y="57436"/>
                  <a:pt x="129223" y="61904"/>
                  <a:pt x="129817" y="66416"/>
                </a:cubicBezTo>
                <a:cubicBezTo>
                  <a:pt x="130418" y="70967"/>
                  <a:pt x="130604" y="74994"/>
                  <a:pt x="130491" y="79869"/>
                </a:cubicBezTo>
                <a:cubicBezTo>
                  <a:pt x="130445" y="81897"/>
                  <a:pt x="132363" y="82925"/>
                  <a:pt x="134197" y="82925"/>
                </a:cubicBezTo>
                <a:cubicBezTo>
                  <a:pt x="134359" y="82925"/>
                  <a:pt x="134520" y="82917"/>
                  <a:pt x="134680" y="82901"/>
                </a:cubicBezTo>
                <a:cubicBezTo>
                  <a:pt x="135237" y="82845"/>
                  <a:pt x="135914" y="82691"/>
                  <a:pt x="136585" y="82439"/>
                </a:cubicBezTo>
                <a:lnTo>
                  <a:pt x="136585" y="82439"/>
                </a:lnTo>
                <a:cubicBezTo>
                  <a:pt x="136361" y="83643"/>
                  <a:pt x="136111" y="84841"/>
                  <a:pt x="135836" y="86035"/>
                </a:cubicBezTo>
                <a:cubicBezTo>
                  <a:pt x="135624" y="86950"/>
                  <a:pt x="135397" y="87863"/>
                  <a:pt x="135154" y="88772"/>
                </a:cubicBezTo>
                <a:cubicBezTo>
                  <a:pt x="135041" y="89196"/>
                  <a:pt x="134924" y="89618"/>
                  <a:pt x="134805" y="90040"/>
                </a:cubicBezTo>
                <a:lnTo>
                  <a:pt x="134805" y="90040"/>
                </a:lnTo>
                <a:cubicBezTo>
                  <a:pt x="134838" y="89921"/>
                  <a:pt x="134852" y="89871"/>
                  <a:pt x="134851" y="89871"/>
                </a:cubicBezTo>
                <a:lnTo>
                  <a:pt x="134851" y="89871"/>
                </a:lnTo>
                <a:cubicBezTo>
                  <a:pt x="134846" y="89871"/>
                  <a:pt x="134547" y="90890"/>
                  <a:pt x="134485" y="91087"/>
                </a:cubicBezTo>
                <a:cubicBezTo>
                  <a:pt x="133950" y="92804"/>
                  <a:pt x="133356" y="94500"/>
                  <a:pt x="132702" y="96177"/>
                </a:cubicBezTo>
                <a:cubicBezTo>
                  <a:pt x="131388" y="99539"/>
                  <a:pt x="129831" y="102809"/>
                  <a:pt x="128027" y="105937"/>
                </a:cubicBezTo>
                <a:cubicBezTo>
                  <a:pt x="127613" y="106659"/>
                  <a:pt x="127183" y="107372"/>
                  <a:pt x="126742" y="108077"/>
                </a:cubicBezTo>
                <a:cubicBezTo>
                  <a:pt x="126655" y="108218"/>
                  <a:pt x="126564" y="108357"/>
                  <a:pt x="126477" y="108498"/>
                </a:cubicBezTo>
                <a:cubicBezTo>
                  <a:pt x="126475" y="108501"/>
                  <a:pt x="126473" y="108504"/>
                  <a:pt x="126471" y="108507"/>
                </a:cubicBezTo>
                <a:lnTo>
                  <a:pt x="126471" y="108507"/>
                </a:lnTo>
                <a:cubicBezTo>
                  <a:pt x="126196" y="108913"/>
                  <a:pt x="125929" y="109323"/>
                  <a:pt x="125652" y="109726"/>
                </a:cubicBezTo>
                <a:cubicBezTo>
                  <a:pt x="124734" y="111062"/>
                  <a:pt x="123768" y="112362"/>
                  <a:pt x="122755" y="113629"/>
                </a:cubicBezTo>
                <a:cubicBezTo>
                  <a:pt x="121711" y="114934"/>
                  <a:pt x="120618" y="116199"/>
                  <a:pt x="119477" y="117424"/>
                </a:cubicBezTo>
                <a:cubicBezTo>
                  <a:pt x="118940" y="118000"/>
                  <a:pt x="118392" y="118567"/>
                  <a:pt x="117836" y="119124"/>
                </a:cubicBezTo>
                <a:cubicBezTo>
                  <a:pt x="117558" y="119402"/>
                  <a:pt x="117277" y="119675"/>
                  <a:pt x="116996" y="119948"/>
                </a:cubicBezTo>
                <a:cubicBezTo>
                  <a:pt x="116982" y="119962"/>
                  <a:pt x="116956" y="119987"/>
                  <a:pt x="116923" y="120018"/>
                </a:cubicBezTo>
                <a:lnTo>
                  <a:pt x="116923" y="120018"/>
                </a:lnTo>
                <a:cubicBezTo>
                  <a:pt x="116794" y="120139"/>
                  <a:pt x="116628" y="120295"/>
                  <a:pt x="116583" y="120335"/>
                </a:cubicBezTo>
                <a:cubicBezTo>
                  <a:pt x="114249" y="122477"/>
                  <a:pt x="111767" y="124451"/>
                  <a:pt x="109155" y="126243"/>
                </a:cubicBezTo>
                <a:cubicBezTo>
                  <a:pt x="108526" y="126676"/>
                  <a:pt x="107887" y="127098"/>
                  <a:pt x="107242" y="127510"/>
                </a:cubicBezTo>
                <a:cubicBezTo>
                  <a:pt x="107116" y="127590"/>
                  <a:pt x="106938" y="127674"/>
                  <a:pt x="106763" y="127766"/>
                </a:cubicBezTo>
                <a:lnTo>
                  <a:pt x="106763" y="127766"/>
                </a:lnTo>
                <a:cubicBezTo>
                  <a:pt x="106722" y="127819"/>
                  <a:pt x="106633" y="127896"/>
                  <a:pt x="106482" y="127984"/>
                </a:cubicBezTo>
                <a:cubicBezTo>
                  <a:pt x="106417" y="128022"/>
                  <a:pt x="106352" y="128061"/>
                  <a:pt x="106287" y="128100"/>
                </a:cubicBezTo>
                <a:lnTo>
                  <a:pt x="106287" y="128100"/>
                </a:lnTo>
                <a:cubicBezTo>
                  <a:pt x="106393" y="127975"/>
                  <a:pt x="106576" y="127866"/>
                  <a:pt x="106763" y="127766"/>
                </a:cubicBezTo>
                <a:lnTo>
                  <a:pt x="106763" y="127766"/>
                </a:lnTo>
                <a:cubicBezTo>
                  <a:pt x="106800" y="127719"/>
                  <a:pt x="106798" y="127691"/>
                  <a:pt x="106766" y="127691"/>
                </a:cubicBezTo>
                <a:cubicBezTo>
                  <a:pt x="106703" y="127691"/>
                  <a:pt x="106520" y="127803"/>
                  <a:pt x="106286" y="128100"/>
                </a:cubicBezTo>
                <a:lnTo>
                  <a:pt x="106286" y="128100"/>
                </a:lnTo>
                <a:cubicBezTo>
                  <a:pt x="106286" y="128100"/>
                  <a:pt x="106287" y="128100"/>
                  <a:pt x="106287" y="128100"/>
                </a:cubicBezTo>
                <a:lnTo>
                  <a:pt x="106287" y="128100"/>
                </a:lnTo>
                <a:cubicBezTo>
                  <a:pt x="106282" y="128105"/>
                  <a:pt x="106278" y="128111"/>
                  <a:pt x="106273" y="128116"/>
                </a:cubicBezTo>
                <a:cubicBezTo>
                  <a:pt x="106278" y="128111"/>
                  <a:pt x="106282" y="128105"/>
                  <a:pt x="106286" y="128100"/>
                </a:cubicBezTo>
                <a:lnTo>
                  <a:pt x="106286" y="128100"/>
                </a:lnTo>
                <a:cubicBezTo>
                  <a:pt x="106155" y="128178"/>
                  <a:pt x="106025" y="128256"/>
                  <a:pt x="105893" y="128333"/>
                </a:cubicBezTo>
                <a:cubicBezTo>
                  <a:pt x="104515" y="129136"/>
                  <a:pt x="103112" y="129890"/>
                  <a:pt x="101683" y="130597"/>
                </a:cubicBezTo>
                <a:cubicBezTo>
                  <a:pt x="100261" y="131300"/>
                  <a:pt x="98816" y="131956"/>
                  <a:pt x="97349" y="132563"/>
                </a:cubicBezTo>
                <a:cubicBezTo>
                  <a:pt x="96799" y="132790"/>
                  <a:pt x="96245" y="133006"/>
                  <a:pt x="95691" y="133222"/>
                </a:cubicBezTo>
                <a:lnTo>
                  <a:pt x="95691" y="133222"/>
                </a:lnTo>
                <a:cubicBezTo>
                  <a:pt x="95717" y="133214"/>
                  <a:pt x="95743" y="133207"/>
                  <a:pt x="95771" y="133199"/>
                </a:cubicBezTo>
                <a:lnTo>
                  <a:pt x="95771" y="133199"/>
                </a:lnTo>
                <a:cubicBezTo>
                  <a:pt x="95736" y="133209"/>
                  <a:pt x="95701" y="133220"/>
                  <a:pt x="95666" y="133231"/>
                </a:cubicBezTo>
                <a:lnTo>
                  <a:pt x="95666" y="133231"/>
                </a:lnTo>
                <a:cubicBezTo>
                  <a:pt x="95526" y="133286"/>
                  <a:pt x="95385" y="133340"/>
                  <a:pt x="95245" y="133395"/>
                </a:cubicBezTo>
                <a:cubicBezTo>
                  <a:pt x="95187" y="133417"/>
                  <a:pt x="95125" y="133437"/>
                  <a:pt x="95070" y="133453"/>
                </a:cubicBezTo>
                <a:lnTo>
                  <a:pt x="95070" y="133453"/>
                </a:lnTo>
                <a:cubicBezTo>
                  <a:pt x="95094" y="133444"/>
                  <a:pt x="95118" y="133435"/>
                  <a:pt x="95142" y="133427"/>
                </a:cubicBezTo>
                <a:cubicBezTo>
                  <a:pt x="95316" y="133365"/>
                  <a:pt x="95490" y="133289"/>
                  <a:pt x="95666" y="133231"/>
                </a:cubicBezTo>
                <a:lnTo>
                  <a:pt x="95666" y="133231"/>
                </a:lnTo>
                <a:cubicBezTo>
                  <a:pt x="95674" y="133228"/>
                  <a:pt x="95683" y="133225"/>
                  <a:pt x="95691" y="133222"/>
                </a:cubicBezTo>
                <a:lnTo>
                  <a:pt x="95691" y="133222"/>
                </a:lnTo>
                <a:cubicBezTo>
                  <a:pt x="95002" y="133417"/>
                  <a:pt x="94853" y="133486"/>
                  <a:pt x="94910" y="133486"/>
                </a:cubicBezTo>
                <a:cubicBezTo>
                  <a:pt x="94934" y="133486"/>
                  <a:pt x="94996" y="133473"/>
                  <a:pt x="95070" y="133453"/>
                </a:cubicBezTo>
                <a:lnTo>
                  <a:pt x="95070" y="133453"/>
                </a:lnTo>
                <a:cubicBezTo>
                  <a:pt x="94739" y="133570"/>
                  <a:pt x="94409" y="133685"/>
                  <a:pt x="94077" y="133797"/>
                </a:cubicBezTo>
                <a:cubicBezTo>
                  <a:pt x="91092" y="134807"/>
                  <a:pt x="88046" y="135625"/>
                  <a:pt x="84957" y="136249"/>
                </a:cubicBezTo>
                <a:cubicBezTo>
                  <a:pt x="84590" y="136323"/>
                  <a:pt x="84223" y="136393"/>
                  <a:pt x="83856" y="136462"/>
                </a:cubicBezTo>
                <a:cubicBezTo>
                  <a:pt x="83766" y="136479"/>
                  <a:pt x="83630" y="136499"/>
                  <a:pt x="83491" y="136517"/>
                </a:cubicBezTo>
                <a:lnTo>
                  <a:pt x="83491" y="136517"/>
                </a:lnTo>
                <a:cubicBezTo>
                  <a:pt x="83570" y="136508"/>
                  <a:pt x="83659" y="136498"/>
                  <a:pt x="83759" y="136487"/>
                </a:cubicBezTo>
                <a:lnTo>
                  <a:pt x="83759" y="136487"/>
                </a:lnTo>
                <a:cubicBezTo>
                  <a:pt x="82946" y="136579"/>
                  <a:pt x="82137" y="136746"/>
                  <a:pt x="81324" y="136855"/>
                </a:cubicBezTo>
                <a:cubicBezTo>
                  <a:pt x="79811" y="137058"/>
                  <a:pt x="78292" y="137216"/>
                  <a:pt x="76768" y="137327"/>
                </a:cubicBezTo>
                <a:cubicBezTo>
                  <a:pt x="75249" y="137439"/>
                  <a:pt x="73728" y="137503"/>
                  <a:pt x="72205" y="137523"/>
                </a:cubicBezTo>
                <a:cubicBezTo>
                  <a:pt x="71940" y="137526"/>
                  <a:pt x="71675" y="137528"/>
                  <a:pt x="71410" y="137528"/>
                </a:cubicBezTo>
                <a:cubicBezTo>
                  <a:pt x="70934" y="137528"/>
                  <a:pt x="70458" y="137523"/>
                  <a:pt x="69982" y="137519"/>
                </a:cubicBezTo>
                <a:cubicBezTo>
                  <a:pt x="69954" y="137518"/>
                  <a:pt x="69929" y="137518"/>
                  <a:pt x="69905" y="137518"/>
                </a:cubicBezTo>
                <a:lnTo>
                  <a:pt x="69905" y="137518"/>
                </a:lnTo>
                <a:cubicBezTo>
                  <a:pt x="69877" y="137517"/>
                  <a:pt x="69846" y="137515"/>
                  <a:pt x="69813" y="137514"/>
                </a:cubicBezTo>
                <a:cubicBezTo>
                  <a:pt x="69369" y="137497"/>
                  <a:pt x="68925" y="137480"/>
                  <a:pt x="68483" y="137457"/>
                </a:cubicBezTo>
                <a:cubicBezTo>
                  <a:pt x="65432" y="137299"/>
                  <a:pt x="62394" y="136954"/>
                  <a:pt x="59386" y="136421"/>
                </a:cubicBezTo>
                <a:cubicBezTo>
                  <a:pt x="58702" y="136299"/>
                  <a:pt x="58018" y="136167"/>
                  <a:pt x="57337" y="136028"/>
                </a:cubicBezTo>
                <a:cubicBezTo>
                  <a:pt x="56979" y="135952"/>
                  <a:pt x="56621" y="135876"/>
                  <a:pt x="56265" y="135797"/>
                </a:cubicBezTo>
                <a:cubicBezTo>
                  <a:pt x="56109" y="135763"/>
                  <a:pt x="55952" y="135726"/>
                  <a:pt x="55796" y="135690"/>
                </a:cubicBezTo>
                <a:lnTo>
                  <a:pt x="55796" y="135690"/>
                </a:lnTo>
                <a:cubicBezTo>
                  <a:pt x="54323" y="135307"/>
                  <a:pt x="52855" y="134918"/>
                  <a:pt x="51404" y="134460"/>
                </a:cubicBezTo>
                <a:cubicBezTo>
                  <a:pt x="48542" y="133559"/>
                  <a:pt x="45743" y="132467"/>
                  <a:pt x="43026" y="131193"/>
                </a:cubicBezTo>
                <a:cubicBezTo>
                  <a:pt x="42700" y="131039"/>
                  <a:pt x="42376" y="130883"/>
                  <a:pt x="42054" y="130725"/>
                </a:cubicBezTo>
                <a:cubicBezTo>
                  <a:pt x="41950" y="130675"/>
                  <a:pt x="41495" y="130444"/>
                  <a:pt x="41318" y="130355"/>
                </a:cubicBezTo>
                <a:lnTo>
                  <a:pt x="41318" y="130355"/>
                </a:lnTo>
                <a:cubicBezTo>
                  <a:pt x="41157" y="130271"/>
                  <a:pt x="40980" y="130178"/>
                  <a:pt x="40915" y="130143"/>
                </a:cubicBezTo>
                <a:cubicBezTo>
                  <a:pt x="40536" y="129940"/>
                  <a:pt x="40158" y="129733"/>
                  <a:pt x="39783" y="129523"/>
                </a:cubicBezTo>
                <a:cubicBezTo>
                  <a:pt x="38472" y="128786"/>
                  <a:pt x="37187" y="128003"/>
                  <a:pt x="35931" y="127172"/>
                </a:cubicBezTo>
                <a:cubicBezTo>
                  <a:pt x="33452" y="125534"/>
                  <a:pt x="31100" y="123711"/>
                  <a:pt x="28895" y="121720"/>
                </a:cubicBezTo>
                <a:cubicBezTo>
                  <a:pt x="28628" y="121481"/>
                  <a:pt x="28367" y="121235"/>
                  <a:pt x="28104" y="120991"/>
                </a:cubicBezTo>
                <a:cubicBezTo>
                  <a:pt x="28030" y="120922"/>
                  <a:pt x="27971" y="120868"/>
                  <a:pt x="27927" y="120828"/>
                </a:cubicBezTo>
                <a:lnTo>
                  <a:pt x="27927" y="120828"/>
                </a:lnTo>
                <a:cubicBezTo>
                  <a:pt x="27903" y="120803"/>
                  <a:pt x="27870" y="120770"/>
                  <a:pt x="27828" y="120727"/>
                </a:cubicBezTo>
                <a:cubicBezTo>
                  <a:pt x="27298" y="120191"/>
                  <a:pt x="26762" y="119658"/>
                  <a:pt x="26245" y="119108"/>
                </a:cubicBezTo>
                <a:cubicBezTo>
                  <a:pt x="25207" y="118003"/>
                  <a:pt x="24215" y="116856"/>
                  <a:pt x="23268" y="115668"/>
                </a:cubicBezTo>
                <a:cubicBezTo>
                  <a:pt x="21370" y="113282"/>
                  <a:pt x="19672" y="110744"/>
                  <a:pt x="18191" y="108079"/>
                </a:cubicBezTo>
                <a:cubicBezTo>
                  <a:pt x="17828" y="107425"/>
                  <a:pt x="17483" y="106761"/>
                  <a:pt x="17140" y="106095"/>
                </a:cubicBezTo>
                <a:cubicBezTo>
                  <a:pt x="17125" y="106064"/>
                  <a:pt x="17109" y="106034"/>
                  <a:pt x="17094" y="106003"/>
                </a:cubicBezTo>
                <a:lnTo>
                  <a:pt x="17094" y="106003"/>
                </a:lnTo>
                <a:cubicBezTo>
                  <a:pt x="17098" y="106011"/>
                  <a:pt x="17100" y="106015"/>
                  <a:pt x="17100" y="106015"/>
                </a:cubicBezTo>
                <a:cubicBezTo>
                  <a:pt x="17101" y="106015"/>
                  <a:pt x="17063" y="105937"/>
                  <a:pt x="16951" y="105714"/>
                </a:cubicBezTo>
                <a:lnTo>
                  <a:pt x="16951" y="105714"/>
                </a:lnTo>
                <a:cubicBezTo>
                  <a:pt x="16954" y="105720"/>
                  <a:pt x="16956" y="105725"/>
                  <a:pt x="16959" y="105731"/>
                </a:cubicBezTo>
                <a:lnTo>
                  <a:pt x="16959" y="105731"/>
                </a:lnTo>
                <a:cubicBezTo>
                  <a:pt x="16945" y="105703"/>
                  <a:pt x="16931" y="105675"/>
                  <a:pt x="16917" y="105647"/>
                </a:cubicBezTo>
                <a:lnTo>
                  <a:pt x="16917" y="105647"/>
                </a:lnTo>
                <a:cubicBezTo>
                  <a:pt x="16929" y="105671"/>
                  <a:pt x="16940" y="105693"/>
                  <a:pt x="16951" y="105714"/>
                </a:cubicBezTo>
                <a:lnTo>
                  <a:pt x="16951" y="105714"/>
                </a:lnTo>
                <a:cubicBezTo>
                  <a:pt x="16943" y="105698"/>
                  <a:pt x="16936" y="105683"/>
                  <a:pt x="16930" y="105670"/>
                </a:cubicBezTo>
                <a:cubicBezTo>
                  <a:pt x="16757" y="105291"/>
                  <a:pt x="16577" y="104914"/>
                  <a:pt x="16407" y="104534"/>
                </a:cubicBezTo>
                <a:cubicBezTo>
                  <a:pt x="15748" y="103058"/>
                  <a:pt x="15151" y="101555"/>
                  <a:pt x="14618" y="100027"/>
                </a:cubicBezTo>
                <a:cubicBezTo>
                  <a:pt x="13520" y="96877"/>
                  <a:pt x="12693" y="93634"/>
                  <a:pt x="12122" y="90349"/>
                </a:cubicBezTo>
                <a:cubicBezTo>
                  <a:pt x="11824" y="88640"/>
                  <a:pt x="11595" y="86922"/>
                  <a:pt x="11432" y="85193"/>
                </a:cubicBezTo>
                <a:cubicBezTo>
                  <a:pt x="11400" y="84842"/>
                  <a:pt x="11369" y="84490"/>
                  <a:pt x="11341" y="84139"/>
                </a:cubicBezTo>
                <a:lnTo>
                  <a:pt x="11341" y="84139"/>
                </a:lnTo>
                <a:cubicBezTo>
                  <a:pt x="11344" y="84180"/>
                  <a:pt x="11346" y="84198"/>
                  <a:pt x="11346" y="84198"/>
                </a:cubicBezTo>
                <a:cubicBezTo>
                  <a:pt x="11350" y="84198"/>
                  <a:pt x="11293" y="83375"/>
                  <a:pt x="11283" y="83206"/>
                </a:cubicBezTo>
                <a:cubicBezTo>
                  <a:pt x="11231" y="82227"/>
                  <a:pt x="11199" y="81247"/>
                  <a:pt x="11185" y="80266"/>
                </a:cubicBezTo>
                <a:cubicBezTo>
                  <a:pt x="11133" y="76350"/>
                  <a:pt x="11385" y="72432"/>
                  <a:pt x="11888" y="68547"/>
                </a:cubicBezTo>
                <a:cubicBezTo>
                  <a:pt x="13178" y="58580"/>
                  <a:pt x="16004" y="49356"/>
                  <a:pt x="20409" y="40276"/>
                </a:cubicBezTo>
                <a:cubicBezTo>
                  <a:pt x="21407" y="38215"/>
                  <a:pt x="22491" y="36201"/>
                  <a:pt x="23659" y="34230"/>
                </a:cubicBezTo>
                <a:cubicBezTo>
                  <a:pt x="23936" y="33765"/>
                  <a:pt x="24218" y="33302"/>
                  <a:pt x="24504" y="32843"/>
                </a:cubicBezTo>
                <a:cubicBezTo>
                  <a:pt x="24623" y="32652"/>
                  <a:pt x="24743" y="32462"/>
                  <a:pt x="24864" y="32272"/>
                </a:cubicBezTo>
                <a:lnTo>
                  <a:pt x="24864" y="32272"/>
                </a:lnTo>
                <a:cubicBezTo>
                  <a:pt x="24909" y="32202"/>
                  <a:pt x="24976" y="32100"/>
                  <a:pt x="25009" y="32051"/>
                </a:cubicBezTo>
                <a:cubicBezTo>
                  <a:pt x="25654" y="31095"/>
                  <a:pt x="26302" y="30143"/>
                  <a:pt x="26983" y="29211"/>
                </a:cubicBezTo>
                <a:cubicBezTo>
                  <a:pt x="28241" y="27494"/>
                  <a:pt x="29577" y="25839"/>
                  <a:pt x="30991" y="24244"/>
                </a:cubicBezTo>
                <a:cubicBezTo>
                  <a:pt x="31643" y="23509"/>
                  <a:pt x="32312" y="22790"/>
                  <a:pt x="32999" y="22085"/>
                </a:cubicBezTo>
                <a:cubicBezTo>
                  <a:pt x="33338" y="21738"/>
                  <a:pt x="33680" y="21394"/>
                  <a:pt x="34026" y="21055"/>
                </a:cubicBezTo>
                <a:cubicBezTo>
                  <a:pt x="34164" y="20922"/>
                  <a:pt x="34305" y="20790"/>
                  <a:pt x="34442" y="20653"/>
                </a:cubicBezTo>
                <a:cubicBezTo>
                  <a:pt x="34457" y="20638"/>
                  <a:pt x="34471" y="20624"/>
                  <a:pt x="34484" y="20611"/>
                </a:cubicBezTo>
                <a:lnTo>
                  <a:pt x="34484" y="20611"/>
                </a:lnTo>
                <a:cubicBezTo>
                  <a:pt x="34518" y="20581"/>
                  <a:pt x="34557" y="20546"/>
                  <a:pt x="34603" y="20504"/>
                </a:cubicBezTo>
                <a:cubicBezTo>
                  <a:pt x="36036" y="19211"/>
                  <a:pt x="37497" y="17961"/>
                  <a:pt x="39037" y="16798"/>
                </a:cubicBezTo>
                <a:cubicBezTo>
                  <a:pt x="39771" y="16243"/>
                  <a:pt x="40517" y="15706"/>
                  <a:pt x="41276" y="15187"/>
                </a:cubicBezTo>
                <a:cubicBezTo>
                  <a:pt x="41652" y="14931"/>
                  <a:pt x="42031" y="14677"/>
                  <a:pt x="42413" y="14430"/>
                </a:cubicBezTo>
                <a:cubicBezTo>
                  <a:pt x="42620" y="14296"/>
                  <a:pt x="43519" y="13757"/>
                  <a:pt x="43507" y="13757"/>
                </a:cubicBezTo>
                <a:lnTo>
                  <a:pt x="43507" y="13757"/>
                </a:lnTo>
                <a:cubicBezTo>
                  <a:pt x="43502" y="13757"/>
                  <a:pt x="43371" y="13832"/>
                  <a:pt x="43032" y="14029"/>
                </a:cubicBezTo>
                <a:cubicBezTo>
                  <a:pt x="44652" y="13085"/>
                  <a:pt x="46284" y="12179"/>
                  <a:pt x="47980" y="11378"/>
                </a:cubicBezTo>
                <a:cubicBezTo>
                  <a:pt x="48776" y="11003"/>
                  <a:pt x="49579" y="10646"/>
                  <a:pt x="50391" y="10309"/>
                </a:cubicBezTo>
                <a:cubicBezTo>
                  <a:pt x="50795" y="10142"/>
                  <a:pt x="51202" y="9982"/>
                  <a:pt x="51608" y="9821"/>
                </a:cubicBezTo>
                <a:cubicBezTo>
                  <a:pt x="51663" y="9799"/>
                  <a:pt x="51711" y="9780"/>
                  <a:pt x="51752" y="9764"/>
                </a:cubicBezTo>
                <a:lnTo>
                  <a:pt x="51752" y="9764"/>
                </a:lnTo>
                <a:cubicBezTo>
                  <a:pt x="51823" y="9739"/>
                  <a:pt x="51915" y="9707"/>
                  <a:pt x="52032" y="9666"/>
                </a:cubicBezTo>
                <a:cubicBezTo>
                  <a:pt x="53704" y="9077"/>
                  <a:pt x="55402" y="8570"/>
                  <a:pt x="57125" y="8145"/>
                </a:cubicBezTo>
                <a:cubicBezTo>
                  <a:pt x="57960" y="7939"/>
                  <a:pt x="58798" y="7752"/>
                  <a:pt x="59641" y="7586"/>
                </a:cubicBezTo>
                <a:cubicBezTo>
                  <a:pt x="59847" y="7544"/>
                  <a:pt x="60101" y="7462"/>
                  <a:pt x="60351" y="7405"/>
                </a:cubicBezTo>
                <a:lnTo>
                  <a:pt x="60351" y="7405"/>
                </a:lnTo>
                <a:cubicBezTo>
                  <a:pt x="60382" y="7408"/>
                  <a:pt x="60418" y="7410"/>
                  <a:pt x="60456" y="7410"/>
                </a:cubicBezTo>
                <a:cubicBezTo>
                  <a:pt x="60525" y="7410"/>
                  <a:pt x="60604" y="7405"/>
                  <a:pt x="60690" y="7392"/>
                </a:cubicBezTo>
                <a:cubicBezTo>
                  <a:pt x="60943" y="7355"/>
                  <a:pt x="61196" y="7316"/>
                  <a:pt x="61451" y="7280"/>
                </a:cubicBezTo>
                <a:cubicBezTo>
                  <a:pt x="63226" y="7030"/>
                  <a:pt x="65012" y="6866"/>
                  <a:pt x="66805" y="6786"/>
                </a:cubicBezTo>
                <a:cubicBezTo>
                  <a:pt x="67657" y="6749"/>
                  <a:pt x="68511" y="6731"/>
                  <a:pt x="69363" y="6731"/>
                </a:cubicBezTo>
                <a:cubicBezTo>
                  <a:pt x="69475" y="6731"/>
                  <a:pt x="69701" y="6723"/>
                  <a:pt x="69911" y="6715"/>
                </a:cubicBezTo>
                <a:close/>
                <a:moveTo>
                  <a:pt x="70622" y="0"/>
                </a:moveTo>
                <a:cubicBezTo>
                  <a:pt x="59566" y="0"/>
                  <a:pt x="48502" y="2906"/>
                  <a:pt x="39006" y="8594"/>
                </a:cubicBezTo>
                <a:cubicBezTo>
                  <a:pt x="22635" y="18404"/>
                  <a:pt x="11950" y="34845"/>
                  <a:pt x="6444" y="52859"/>
                </a:cubicBezTo>
                <a:cubicBezTo>
                  <a:pt x="1554" y="68854"/>
                  <a:pt x="0" y="86394"/>
                  <a:pt x="5601" y="102443"/>
                </a:cubicBezTo>
                <a:cubicBezTo>
                  <a:pt x="9912" y="114796"/>
                  <a:pt x="18243" y="125379"/>
                  <a:pt x="29176" y="132556"/>
                </a:cubicBezTo>
                <a:cubicBezTo>
                  <a:pt x="40004" y="139665"/>
                  <a:pt x="52924" y="143543"/>
                  <a:pt x="65833" y="144137"/>
                </a:cubicBezTo>
                <a:cubicBezTo>
                  <a:pt x="67155" y="144198"/>
                  <a:pt x="68477" y="144229"/>
                  <a:pt x="69800" y="144229"/>
                </a:cubicBezTo>
                <a:cubicBezTo>
                  <a:pt x="82272" y="144229"/>
                  <a:pt x="94716" y="141511"/>
                  <a:pt x="105913" y="135928"/>
                </a:cubicBezTo>
                <a:cubicBezTo>
                  <a:pt x="118742" y="129530"/>
                  <a:pt x="129423" y="119546"/>
                  <a:pt x="136605" y="107139"/>
                </a:cubicBezTo>
                <a:cubicBezTo>
                  <a:pt x="144980" y="92667"/>
                  <a:pt x="147911" y="75574"/>
                  <a:pt x="147240" y="59021"/>
                </a:cubicBezTo>
                <a:cubicBezTo>
                  <a:pt x="147034" y="53923"/>
                  <a:pt x="146535" y="48838"/>
                  <a:pt x="145777" y="43793"/>
                </a:cubicBezTo>
                <a:cubicBezTo>
                  <a:pt x="145537" y="42200"/>
                  <a:pt x="143666" y="41639"/>
                  <a:pt x="142044" y="41639"/>
                </a:cubicBezTo>
                <a:cubicBezTo>
                  <a:pt x="141435" y="41639"/>
                  <a:pt x="140862" y="41718"/>
                  <a:pt x="140423" y="41851"/>
                </a:cubicBezTo>
                <a:cubicBezTo>
                  <a:pt x="138444" y="42448"/>
                  <a:pt x="136412" y="43913"/>
                  <a:pt x="136757" y="46210"/>
                </a:cubicBezTo>
                <a:cubicBezTo>
                  <a:pt x="137447" y="50798"/>
                  <a:pt x="137916" y="55273"/>
                  <a:pt x="138107" y="59788"/>
                </a:cubicBezTo>
                <a:lnTo>
                  <a:pt x="138107" y="59788"/>
                </a:lnTo>
                <a:cubicBezTo>
                  <a:pt x="135917" y="48048"/>
                  <a:pt x="131354" y="36823"/>
                  <a:pt x="124031" y="27181"/>
                </a:cubicBezTo>
                <a:cubicBezTo>
                  <a:pt x="114257" y="14310"/>
                  <a:pt x="100267" y="5194"/>
                  <a:pt x="84526" y="1569"/>
                </a:cubicBezTo>
                <a:cubicBezTo>
                  <a:pt x="79972" y="520"/>
                  <a:pt x="75298" y="0"/>
                  <a:pt x="70622"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31"/>
          <p:cNvSpPr txBox="1"/>
          <p:nvPr/>
        </p:nvSpPr>
        <p:spPr>
          <a:xfrm>
            <a:off x="979137" y="7310082"/>
            <a:ext cx="1801800" cy="24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latin typeface="Mada"/>
                <a:ea typeface="Mada"/>
                <a:cs typeface="Mada"/>
                <a:sym typeface="Mada"/>
              </a:rPr>
              <a:t>Infertility with abnormal semen parameters.</a:t>
            </a:r>
            <a:endParaRPr b="1" baseline="30000">
              <a:latin typeface="Mada"/>
              <a:ea typeface="Mada"/>
              <a:cs typeface="Mada"/>
              <a:sym typeface="Mada"/>
            </a:endParaRPr>
          </a:p>
        </p:txBody>
      </p:sp>
      <p:sp>
        <p:nvSpPr>
          <p:cNvPr id="1027" name="Google Shape;1027;p31"/>
          <p:cNvSpPr txBox="1"/>
          <p:nvPr/>
        </p:nvSpPr>
        <p:spPr>
          <a:xfrm>
            <a:off x="3262355" y="7310078"/>
            <a:ext cx="1008000" cy="24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latin typeface="Mada"/>
                <a:ea typeface="Mada"/>
                <a:cs typeface="Mada"/>
                <a:sym typeface="Mada"/>
              </a:rPr>
              <a:t>Testicular pain</a:t>
            </a:r>
            <a:endParaRPr b="1" sz="1500">
              <a:latin typeface="Mada"/>
              <a:ea typeface="Mada"/>
              <a:cs typeface="Mada"/>
              <a:sym typeface="Mada"/>
            </a:endParaRPr>
          </a:p>
        </p:txBody>
      </p:sp>
      <p:sp>
        <p:nvSpPr>
          <p:cNvPr id="1028" name="Google Shape;1028;p31"/>
          <p:cNvSpPr txBox="1"/>
          <p:nvPr/>
        </p:nvSpPr>
        <p:spPr>
          <a:xfrm>
            <a:off x="4876701" y="7310045"/>
            <a:ext cx="1461600" cy="73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latin typeface="Mada"/>
                <a:ea typeface="Mada"/>
                <a:cs typeface="Mada"/>
                <a:sym typeface="Mada"/>
              </a:rPr>
              <a:t>Impaired testicular volume.</a:t>
            </a:r>
            <a:endParaRPr b="1" baseline="30000" sz="1500">
              <a:latin typeface="Mada"/>
              <a:ea typeface="Mada"/>
              <a:cs typeface="Mada"/>
              <a:sym typeface="Mada"/>
            </a:endParaRPr>
          </a:p>
          <a:p>
            <a:pPr indent="0" lvl="0" marL="0" rtl="0" algn="ctr">
              <a:spcBef>
                <a:spcPts val="0"/>
              </a:spcBef>
              <a:spcAft>
                <a:spcPts val="0"/>
              </a:spcAft>
              <a:buNone/>
            </a:pPr>
            <a:r>
              <a:t/>
            </a:r>
            <a:endParaRPr b="1" sz="1500">
              <a:latin typeface="Mada"/>
              <a:ea typeface="Mada"/>
              <a:cs typeface="Mada"/>
              <a:sym typeface="Mada"/>
            </a:endParaRPr>
          </a:p>
          <a:p>
            <a:pPr indent="0" lvl="0" marL="0" rtl="0" algn="ctr">
              <a:spcBef>
                <a:spcPts val="0"/>
              </a:spcBef>
              <a:spcAft>
                <a:spcPts val="0"/>
              </a:spcAft>
              <a:buNone/>
            </a:pPr>
            <a:r>
              <a:t/>
            </a:r>
            <a:endParaRPr b="1" sz="1500">
              <a:latin typeface="Mada"/>
              <a:ea typeface="Mada"/>
              <a:cs typeface="Mada"/>
              <a:sym typeface="Mada"/>
            </a:endParaRPr>
          </a:p>
        </p:txBody>
      </p:sp>
      <p:pic>
        <p:nvPicPr>
          <p:cNvPr id="1004" name="Google Shape;1004;p31"/>
          <p:cNvPicPr preferRelativeResize="0"/>
          <p:nvPr/>
        </p:nvPicPr>
        <p:blipFill>
          <a:blip r:embed="rId4">
            <a:alphaModFix/>
          </a:blip>
          <a:stretch>
            <a:fillRect/>
          </a:stretch>
        </p:blipFill>
        <p:spPr>
          <a:xfrm>
            <a:off x="1632610" y="6623407"/>
            <a:ext cx="548325" cy="548325"/>
          </a:xfrm>
          <a:prstGeom prst="rect">
            <a:avLst/>
          </a:prstGeom>
          <a:noFill/>
          <a:ln>
            <a:noFill/>
          </a:ln>
        </p:spPr>
      </p:pic>
      <p:pic>
        <p:nvPicPr>
          <p:cNvPr id="1029" name="Google Shape;1029;p31"/>
          <p:cNvPicPr preferRelativeResize="0"/>
          <p:nvPr/>
        </p:nvPicPr>
        <p:blipFill rotWithShape="1">
          <a:blip r:embed="rId5">
            <a:alphaModFix/>
          </a:blip>
          <a:srcRect b="22284" l="16286" r="22438" t="16343"/>
          <a:stretch/>
        </p:blipFill>
        <p:spPr>
          <a:xfrm>
            <a:off x="3453304" y="6597282"/>
            <a:ext cx="626100" cy="627000"/>
          </a:xfrm>
          <a:prstGeom prst="ellipse">
            <a:avLst/>
          </a:prstGeom>
          <a:noFill/>
          <a:ln>
            <a:noFill/>
          </a:ln>
        </p:spPr>
      </p:pic>
      <p:pic>
        <p:nvPicPr>
          <p:cNvPr id="1005" name="Google Shape;1005;p31"/>
          <p:cNvPicPr preferRelativeResize="0"/>
          <p:nvPr/>
        </p:nvPicPr>
        <p:blipFill>
          <a:blip r:embed="rId6">
            <a:alphaModFix/>
          </a:blip>
          <a:stretch>
            <a:fillRect/>
          </a:stretch>
        </p:blipFill>
        <p:spPr>
          <a:xfrm flipH="1">
            <a:off x="5215274" y="6597733"/>
            <a:ext cx="626100" cy="626100"/>
          </a:xfrm>
          <a:prstGeom prst="rect">
            <a:avLst/>
          </a:prstGeom>
          <a:noFill/>
          <a:ln>
            <a:noFill/>
          </a:ln>
        </p:spPr>
      </p:pic>
      <p:pic>
        <p:nvPicPr>
          <p:cNvPr id="1030" name="Google Shape;1030;p31"/>
          <p:cNvPicPr preferRelativeResize="0"/>
          <p:nvPr/>
        </p:nvPicPr>
        <p:blipFill rotWithShape="1">
          <a:blip r:embed="rId7">
            <a:alphaModFix/>
          </a:blip>
          <a:srcRect b="19045" l="31296" r="4584" t="21363"/>
          <a:stretch/>
        </p:blipFill>
        <p:spPr>
          <a:xfrm>
            <a:off x="4944385" y="4277763"/>
            <a:ext cx="2074375" cy="1368973"/>
          </a:xfrm>
          <a:prstGeom prst="rect">
            <a:avLst/>
          </a:prstGeom>
          <a:noFill/>
          <a:ln>
            <a:noFill/>
          </a:ln>
        </p:spPr>
      </p:pic>
      <p:pic>
        <p:nvPicPr>
          <p:cNvPr id="1031" name="Google Shape;1031;p31"/>
          <p:cNvPicPr preferRelativeResize="0"/>
          <p:nvPr/>
        </p:nvPicPr>
        <p:blipFill rotWithShape="1">
          <a:blip r:embed="rId8">
            <a:alphaModFix/>
          </a:blip>
          <a:srcRect b="23932" l="69091" r="1883" t="38708"/>
          <a:stretch/>
        </p:blipFill>
        <p:spPr>
          <a:xfrm>
            <a:off x="3547546" y="4417091"/>
            <a:ext cx="1192865" cy="1090309"/>
          </a:xfrm>
          <a:prstGeom prst="rect">
            <a:avLst/>
          </a:prstGeom>
          <a:noFill/>
          <a:ln>
            <a:noFill/>
          </a:ln>
        </p:spPr>
      </p:pic>
      <p:pic>
        <p:nvPicPr>
          <p:cNvPr id="1032" name="Google Shape;1032;p31"/>
          <p:cNvPicPr preferRelativeResize="0"/>
          <p:nvPr/>
        </p:nvPicPr>
        <p:blipFill rotWithShape="1">
          <a:blip r:embed="rId9">
            <a:alphaModFix/>
          </a:blip>
          <a:srcRect b="25818" l="30459" r="38283" t="38515"/>
          <a:stretch/>
        </p:blipFill>
        <p:spPr>
          <a:xfrm>
            <a:off x="2059409" y="4439752"/>
            <a:ext cx="1284165" cy="1040507"/>
          </a:xfrm>
          <a:prstGeom prst="rect">
            <a:avLst/>
          </a:prstGeom>
          <a:noFill/>
          <a:ln>
            <a:noFill/>
          </a:ln>
        </p:spPr>
      </p:pic>
      <p:pic>
        <p:nvPicPr>
          <p:cNvPr id="1033" name="Google Shape;1033;p31"/>
          <p:cNvPicPr preferRelativeResize="0"/>
          <p:nvPr/>
        </p:nvPicPr>
        <p:blipFill rotWithShape="1">
          <a:blip r:embed="rId10">
            <a:alphaModFix/>
          </a:blip>
          <a:srcRect b="21237" l="32954" r="10761" t="22220"/>
          <a:stretch/>
        </p:blipFill>
        <p:spPr>
          <a:xfrm>
            <a:off x="600735" y="4439752"/>
            <a:ext cx="1458677" cy="1040507"/>
          </a:xfrm>
          <a:prstGeom prst="rect">
            <a:avLst/>
          </a:prstGeom>
          <a:noFill/>
          <a:ln>
            <a:noFill/>
          </a:ln>
        </p:spPr>
      </p:pic>
      <p:cxnSp>
        <p:nvCxnSpPr>
          <p:cNvPr id="1034" name="Google Shape;1034;p31"/>
          <p:cNvCxnSpPr/>
          <p:nvPr/>
        </p:nvCxnSpPr>
        <p:spPr>
          <a:xfrm flipH="1">
            <a:off x="610654" y="8529003"/>
            <a:ext cx="1800" cy="673800"/>
          </a:xfrm>
          <a:prstGeom prst="straightConnector1">
            <a:avLst/>
          </a:prstGeom>
          <a:noFill/>
          <a:ln cap="flat" cmpd="sng" w="28575">
            <a:solidFill>
              <a:srgbClr val="FFDDD2"/>
            </a:solidFill>
            <a:prstDash val="solid"/>
            <a:round/>
            <a:headEnd len="med" w="med" type="none"/>
            <a:tailEnd len="med" w="med" type="none"/>
          </a:ln>
        </p:spPr>
      </p:cxnSp>
      <p:sp>
        <p:nvSpPr>
          <p:cNvPr id="1035" name="Google Shape;1035;p31"/>
          <p:cNvSpPr/>
          <p:nvPr/>
        </p:nvSpPr>
        <p:spPr>
          <a:xfrm rot="-5400000">
            <a:off x="784042" y="8303016"/>
            <a:ext cx="247400" cy="613975"/>
          </a:xfrm>
          <a:prstGeom prst="flowChartOffpageConnector">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31"/>
          <p:cNvSpPr txBox="1"/>
          <p:nvPr/>
        </p:nvSpPr>
        <p:spPr>
          <a:xfrm>
            <a:off x="646804" y="8396553"/>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29578"/>
                </a:solidFill>
                <a:latin typeface="Playfair Display"/>
                <a:ea typeface="Playfair Display"/>
                <a:cs typeface="Playfair Display"/>
                <a:sym typeface="Playfair Display"/>
              </a:rPr>
              <a:t>01</a:t>
            </a:r>
            <a:endParaRPr b="1">
              <a:solidFill>
                <a:srgbClr val="E29578"/>
              </a:solidFill>
              <a:latin typeface="Playfair Display"/>
              <a:ea typeface="Playfair Display"/>
              <a:cs typeface="Playfair Display"/>
              <a:sym typeface="Playfair Display"/>
            </a:endParaRPr>
          </a:p>
        </p:txBody>
      </p:sp>
      <p:sp>
        <p:nvSpPr>
          <p:cNvPr id="1037" name="Google Shape;1037;p31"/>
          <p:cNvSpPr/>
          <p:nvPr/>
        </p:nvSpPr>
        <p:spPr>
          <a:xfrm rot="-5400000">
            <a:off x="784042" y="8962266"/>
            <a:ext cx="247400" cy="613975"/>
          </a:xfrm>
          <a:prstGeom prst="flowChartOffpageConnector">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31"/>
          <p:cNvSpPr txBox="1"/>
          <p:nvPr/>
        </p:nvSpPr>
        <p:spPr>
          <a:xfrm>
            <a:off x="646804" y="9055803"/>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29578"/>
                </a:solidFill>
                <a:latin typeface="Playfair Display"/>
                <a:ea typeface="Playfair Display"/>
                <a:cs typeface="Playfair Display"/>
                <a:sym typeface="Playfair Display"/>
              </a:rPr>
              <a:t>02</a:t>
            </a:r>
            <a:endParaRPr b="1">
              <a:solidFill>
                <a:srgbClr val="E29578"/>
              </a:solidFill>
              <a:latin typeface="Playfair Display"/>
              <a:ea typeface="Playfair Display"/>
              <a:cs typeface="Playfair Display"/>
              <a:sym typeface="Playfair Display"/>
            </a:endParaRPr>
          </a:p>
        </p:txBody>
      </p:sp>
      <p:sp>
        <p:nvSpPr>
          <p:cNvPr id="1039" name="Google Shape;1039;p31"/>
          <p:cNvSpPr txBox="1"/>
          <p:nvPr/>
        </p:nvSpPr>
        <p:spPr>
          <a:xfrm>
            <a:off x="1268026" y="8427003"/>
            <a:ext cx="28710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latin typeface="Mada"/>
                <a:ea typeface="Mada"/>
                <a:cs typeface="Mada"/>
                <a:sym typeface="Mada"/>
              </a:rPr>
              <a:t>ligation (open, microscopic or lap)</a:t>
            </a:r>
            <a:endParaRPr>
              <a:solidFill>
                <a:schemeClr val="dk1"/>
              </a:solidFill>
              <a:latin typeface="Mada"/>
              <a:ea typeface="Mada"/>
              <a:cs typeface="Mada"/>
              <a:sym typeface="Mada"/>
            </a:endParaRPr>
          </a:p>
        </p:txBody>
      </p:sp>
      <p:sp>
        <p:nvSpPr>
          <p:cNvPr id="1040" name="Google Shape;1040;p31"/>
          <p:cNvSpPr txBox="1"/>
          <p:nvPr/>
        </p:nvSpPr>
        <p:spPr>
          <a:xfrm>
            <a:off x="1253900" y="9055800"/>
            <a:ext cx="6196200" cy="75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chemeClr val="dk1"/>
                </a:solidFill>
                <a:latin typeface="Mada"/>
                <a:ea typeface="Mada"/>
                <a:cs typeface="Mada"/>
                <a:sym typeface="Mada"/>
              </a:rPr>
              <a:t>Angioembolization:</a:t>
            </a:r>
            <a:r>
              <a:rPr lang="en-GB" sz="1200">
                <a:solidFill>
                  <a:schemeClr val="dk1"/>
                </a:solidFill>
                <a:latin typeface="Mada"/>
                <a:ea typeface="Mada"/>
                <a:cs typeface="Mada"/>
                <a:sym typeface="Mada"/>
              </a:rPr>
              <a:t> </a:t>
            </a:r>
            <a:r>
              <a:rPr lang="en-GB" sz="1000">
                <a:solidFill>
                  <a:srgbClr val="6AA84F"/>
                </a:solidFill>
                <a:latin typeface="Mada"/>
                <a:ea typeface="Mada"/>
                <a:cs typeface="Mada"/>
                <a:sym typeface="Mada"/>
              </a:rPr>
              <a:t>is a minimally invasive procedure done by interventional radiologists. Access can be achieved via the internal jugular or femoral veins to insert a catheter into the testicular vein using x-ray guidance. Then small, metal coils or a special medical foam (glue) is used to block off the abnormal testicular vein.</a:t>
            </a:r>
            <a:endParaRPr sz="1000">
              <a:solidFill>
                <a:srgbClr val="6AA84F"/>
              </a:solidFill>
            </a:endParaRPr>
          </a:p>
        </p:txBody>
      </p:sp>
      <p:sp>
        <p:nvSpPr>
          <p:cNvPr id="1041" name="Google Shape;1041;p31"/>
          <p:cNvSpPr/>
          <p:nvPr/>
        </p:nvSpPr>
        <p:spPr>
          <a:xfrm>
            <a:off x="74475" y="9790675"/>
            <a:ext cx="7440600" cy="8253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158750" lvl="0" marL="179999" rtl="0" algn="l">
              <a:spcBef>
                <a:spcPts val="0"/>
              </a:spcBef>
              <a:spcAft>
                <a:spcPts val="0"/>
              </a:spcAft>
              <a:buClr>
                <a:srgbClr val="6AA84F"/>
              </a:buClr>
              <a:buSzPts val="1000"/>
              <a:buFont typeface="Mada"/>
              <a:buAutoNum type="arabicPeriod"/>
            </a:pPr>
            <a:r>
              <a:rPr lang="en-GB" sz="1000">
                <a:solidFill>
                  <a:srgbClr val="6AA84F"/>
                </a:solidFill>
              </a:rPr>
              <a:t>M</a:t>
            </a:r>
            <a:r>
              <a:rPr lang="en-GB" sz="1000">
                <a:solidFill>
                  <a:srgbClr val="6AA84F"/>
                </a:solidFill>
                <a:latin typeface="Mada"/>
                <a:ea typeface="Mada"/>
                <a:cs typeface="Mada"/>
                <a:sym typeface="Mada"/>
              </a:rPr>
              <a:t>ore common on the left side? because of several anatomic factors, including the following: </a:t>
            </a:r>
            <a:endParaRPr sz="1000">
              <a:solidFill>
                <a:srgbClr val="6AA84F"/>
              </a:solidFill>
            </a:endParaRPr>
          </a:p>
          <a:p>
            <a:pPr indent="0" lvl="0" marL="179999" rtl="0" algn="l">
              <a:spcBef>
                <a:spcPts val="0"/>
              </a:spcBef>
              <a:spcAft>
                <a:spcPts val="0"/>
              </a:spcAft>
              <a:buNone/>
            </a:pPr>
            <a:r>
              <a:rPr lang="en-GB" sz="900">
                <a:solidFill>
                  <a:srgbClr val="6AA84F"/>
                </a:solidFill>
              </a:rPr>
              <a:t>- </a:t>
            </a:r>
            <a:r>
              <a:rPr lang="en-GB" sz="1000">
                <a:solidFill>
                  <a:srgbClr val="6AA84F"/>
                </a:solidFill>
                <a:latin typeface="Mada"/>
                <a:ea typeface="Mada"/>
                <a:cs typeface="Mada"/>
                <a:sym typeface="Mada"/>
              </a:rPr>
              <a:t>The angle at which the left testicular vein enters the left renal vein</a:t>
            </a:r>
            <a:endParaRPr sz="1000">
              <a:solidFill>
                <a:srgbClr val="6AA84F"/>
              </a:solidFill>
              <a:latin typeface="Mada"/>
              <a:ea typeface="Mada"/>
              <a:cs typeface="Mada"/>
              <a:sym typeface="Mada"/>
            </a:endParaRPr>
          </a:p>
          <a:p>
            <a:pPr indent="0" lvl="0" marL="179999" rtl="0" algn="l">
              <a:spcBef>
                <a:spcPts val="0"/>
              </a:spcBef>
              <a:spcAft>
                <a:spcPts val="0"/>
              </a:spcAft>
              <a:buNone/>
            </a:pPr>
            <a:r>
              <a:rPr lang="en-GB" sz="1000">
                <a:solidFill>
                  <a:srgbClr val="6AA84F"/>
                </a:solidFill>
                <a:latin typeface="Mada"/>
                <a:ea typeface="Mada"/>
                <a:cs typeface="Mada"/>
                <a:sym typeface="Mada"/>
              </a:rPr>
              <a:t>- The lack of effective antireflux valves at the juncture of the testicular vein and renal vein</a:t>
            </a:r>
            <a:endParaRPr sz="1000">
              <a:solidFill>
                <a:srgbClr val="6AA84F"/>
              </a:solidFill>
              <a:latin typeface="Mada"/>
              <a:ea typeface="Mada"/>
              <a:cs typeface="Mada"/>
              <a:sym typeface="Mada"/>
            </a:endParaRPr>
          </a:p>
          <a:p>
            <a:pPr indent="0" lvl="0" marL="179999" rtl="0" algn="l">
              <a:spcBef>
                <a:spcPts val="0"/>
              </a:spcBef>
              <a:spcAft>
                <a:spcPts val="0"/>
              </a:spcAft>
              <a:buNone/>
            </a:pPr>
            <a:r>
              <a:rPr lang="en-GB" sz="1000">
                <a:solidFill>
                  <a:srgbClr val="6AA84F"/>
                </a:solidFill>
                <a:latin typeface="Mada"/>
                <a:ea typeface="Mada"/>
                <a:cs typeface="Mada"/>
                <a:sym typeface="Mada"/>
              </a:rPr>
              <a:t>- The increased renal vein pressure due to its compression between the superior mesenteric artery and the aorta (ie, nutcracker effect)</a:t>
            </a:r>
            <a:endParaRPr sz="900">
              <a:solidFill>
                <a:srgbClr val="6AA84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4"/>
          <p:cNvSpPr txBox="1"/>
          <p:nvPr/>
        </p:nvSpPr>
        <p:spPr>
          <a:xfrm>
            <a:off x="1489963" y="2191750"/>
            <a:ext cx="3100500" cy="70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600">
                <a:latin typeface="Mada"/>
                <a:ea typeface="Mada"/>
                <a:cs typeface="Mada"/>
                <a:sym typeface="Mada"/>
              </a:rPr>
              <a:t>Benign prostatic hyperplasia and voiding dysfunction</a:t>
            </a:r>
            <a:endParaRPr b="1" sz="1600">
              <a:latin typeface="Mada"/>
              <a:ea typeface="Mada"/>
              <a:cs typeface="Mada"/>
              <a:sym typeface="Mada"/>
            </a:endParaRPr>
          </a:p>
        </p:txBody>
      </p:sp>
      <p:sp>
        <p:nvSpPr>
          <p:cNvPr id="80" name="Google Shape;80;p14"/>
          <p:cNvSpPr/>
          <p:nvPr/>
        </p:nvSpPr>
        <p:spPr>
          <a:xfrm flipH="1" rot="-9899961">
            <a:off x="718515" y="1181036"/>
            <a:ext cx="721511" cy="722601"/>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4"/>
          <p:cNvSpPr/>
          <p:nvPr/>
        </p:nvSpPr>
        <p:spPr>
          <a:xfrm flipH="1" rot="-9899961">
            <a:off x="4711972" y="1181023"/>
            <a:ext cx="721511" cy="722601"/>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4"/>
          <p:cNvSpPr txBox="1"/>
          <p:nvPr/>
        </p:nvSpPr>
        <p:spPr>
          <a:xfrm>
            <a:off x="823064" y="1300637"/>
            <a:ext cx="512700" cy="4833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1600"/>
              </a:spcAft>
              <a:buNone/>
            </a:pPr>
            <a:r>
              <a:rPr lang="en-GB" sz="2000">
                <a:solidFill>
                  <a:srgbClr val="F8F5F1"/>
                </a:solidFill>
                <a:latin typeface="Life Savers ExtraBold"/>
                <a:ea typeface="Life Savers ExtraBold"/>
                <a:cs typeface="Life Savers ExtraBold"/>
                <a:sym typeface="Life Savers ExtraBold"/>
              </a:rPr>
              <a:t>01</a:t>
            </a:r>
            <a:endParaRPr sz="2000">
              <a:solidFill>
                <a:srgbClr val="F8F5F1"/>
              </a:solidFill>
              <a:latin typeface="Life Savers ExtraBold"/>
              <a:ea typeface="Life Savers ExtraBold"/>
              <a:cs typeface="Life Savers ExtraBold"/>
              <a:sym typeface="Life Savers ExtraBold"/>
            </a:endParaRPr>
          </a:p>
        </p:txBody>
      </p:sp>
      <p:sp>
        <p:nvSpPr>
          <p:cNvPr id="83" name="Google Shape;83;p14"/>
          <p:cNvSpPr txBox="1"/>
          <p:nvPr/>
        </p:nvSpPr>
        <p:spPr>
          <a:xfrm>
            <a:off x="4757884" y="1305524"/>
            <a:ext cx="629700" cy="4833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1600"/>
              </a:spcAft>
              <a:buNone/>
            </a:pPr>
            <a:r>
              <a:rPr lang="en-GB" sz="2000">
                <a:solidFill>
                  <a:srgbClr val="F8F5F1"/>
                </a:solidFill>
                <a:latin typeface="Life Savers ExtraBold"/>
                <a:ea typeface="Life Savers ExtraBold"/>
                <a:cs typeface="Life Savers ExtraBold"/>
                <a:sym typeface="Life Savers ExtraBold"/>
              </a:rPr>
              <a:t>02</a:t>
            </a:r>
            <a:endParaRPr sz="2000">
              <a:solidFill>
                <a:srgbClr val="F8F5F1"/>
              </a:solidFill>
              <a:latin typeface="Life Savers ExtraBold"/>
              <a:ea typeface="Life Savers ExtraBold"/>
              <a:cs typeface="Life Savers ExtraBold"/>
              <a:sym typeface="Life Savers ExtraBold"/>
            </a:endParaRPr>
          </a:p>
        </p:txBody>
      </p:sp>
      <p:sp>
        <p:nvSpPr>
          <p:cNvPr id="84" name="Google Shape;84;p14"/>
          <p:cNvSpPr txBox="1"/>
          <p:nvPr/>
        </p:nvSpPr>
        <p:spPr>
          <a:xfrm>
            <a:off x="1465552" y="1343246"/>
            <a:ext cx="2593500" cy="61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600"/>
              </a:spcAft>
              <a:buNone/>
            </a:pPr>
            <a:r>
              <a:rPr b="1" lang="en-GB" sz="1600">
                <a:latin typeface="Mada"/>
                <a:ea typeface="Mada"/>
                <a:cs typeface="Mada"/>
                <a:sym typeface="Mada"/>
              </a:rPr>
              <a:t>Urinary tract infections</a:t>
            </a:r>
            <a:endParaRPr b="1" sz="1600">
              <a:solidFill>
                <a:srgbClr val="1D2542"/>
              </a:solidFill>
              <a:latin typeface="Mada"/>
              <a:ea typeface="Mada"/>
              <a:cs typeface="Mada"/>
              <a:sym typeface="Mada"/>
            </a:endParaRPr>
          </a:p>
        </p:txBody>
      </p:sp>
      <p:sp>
        <p:nvSpPr>
          <p:cNvPr id="85" name="Google Shape;85;p14"/>
          <p:cNvSpPr txBox="1"/>
          <p:nvPr/>
        </p:nvSpPr>
        <p:spPr>
          <a:xfrm>
            <a:off x="5458725" y="1314213"/>
            <a:ext cx="1552200" cy="61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600"/>
              </a:spcAft>
              <a:buNone/>
            </a:pPr>
            <a:r>
              <a:rPr b="1" lang="en-GB" sz="1600">
                <a:latin typeface="Mada"/>
                <a:ea typeface="Mada"/>
                <a:cs typeface="Mada"/>
                <a:sym typeface="Mada"/>
              </a:rPr>
              <a:t>Urolithiasis</a:t>
            </a:r>
            <a:endParaRPr b="1" sz="1600">
              <a:solidFill>
                <a:srgbClr val="1D2542"/>
              </a:solidFill>
              <a:latin typeface="Mada"/>
              <a:ea typeface="Mada"/>
              <a:cs typeface="Mada"/>
              <a:sym typeface="Mada"/>
            </a:endParaRPr>
          </a:p>
        </p:txBody>
      </p:sp>
      <p:sp>
        <p:nvSpPr>
          <p:cNvPr id="86" name="Google Shape;86;p14"/>
          <p:cNvSpPr txBox="1"/>
          <p:nvPr/>
        </p:nvSpPr>
        <p:spPr>
          <a:xfrm>
            <a:off x="740323" y="337147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Urinary tract </a:t>
            </a:r>
            <a:r>
              <a:rPr b="1" lang="en-GB" sz="1800">
                <a:solidFill>
                  <a:srgbClr val="006D77"/>
                </a:solidFill>
                <a:highlight>
                  <a:srgbClr val="EDF9F9"/>
                </a:highlight>
                <a:latin typeface="Lora"/>
                <a:ea typeface="Lora"/>
                <a:cs typeface="Lora"/>
                <a:sym typeface="Lora"/>
              </a:rPr>
              <a:t>symptoms</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sp>
        <p:nvSpPr>
          <p:cNvPr id="87" name="Google Shape;87;p14"/>
          <p:cNvSpPr/>
          <p:nvPr/>
        </p:nvSpPr>
        <p:spPr>
          <a:xfrm>
            <a:off x="283041" y="3344840"/>
            <a:ext cx="467100" cy="4764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4"/>
          <p:cNvSpPr/>
          <p:nvPr/>
        </p:nvSpPr>
        <p:spPr>
          <a:xfrm>
            <a:off x="441309" y="3488868"/>
            <a:ext cx="150600" cy="1884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4"/>
          <p:cNvSpPr txBox="1"/>
          <p:nvPr/>
        </p:nvSpPr>
        <p:spPr>
          <a:xfrm>
            <a:off x="1061300" y="389200"/>
            <a:ext cx="5525700" cy="29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Urologic disorders:</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90" name="Google Shape;90;p14"/>
          <p:cNvCxnSpPr/>
          <p:nvPr/>
        </p:nvCxnSpPr>
        <p:spPr>
          <a:xfrm flipH="1" rot="10800000">
            <a:off x="2346831" y="854560"/>
            <a:ext cx="2895900" cy="2400"/>
          </a:xfrm>
          <a:prstGeom prst="straightConnector1">
            <a:avLst/>
          </a:prstGeom>
          <a:noFill/>
          <a:ln cap="flat" cmpd="sng" w="19050">
            <a:solidFill>
              <a:srgbClr val="83C5BE"/>
            </a:solidFill>
            <a:prstDash val="solid"/>
            <a:round/>
            <a:headEnd len="med" w="med" type="oval"/>
            <a:tailEnd len="med" w="med" type="oval"/>
          </a:ln>
        </p:spPr>
      </p:cxnSp>
      <p:sp>
        <p:nvSpPr>
          <p:cNvPr id="91" name="Google Shape;91;p14"/>
          <p:cNvSpPr/>
          <p:nvPr/>
        </p:nvSpPr>
        <p:spPr>
          <a:xfrm flipH="1" rot="-9899961">
            <a:off x="767679" y="2183422"/>
            <a:ext cx="721511" cy="722601"/>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4"/>
          <p:cNvSpPr txBox="1"/>
          <p:nvPr/>
        </p:nvSpPr>
        <p:spPr>
          <a:xfrm>
            <a:off x="871916" y="2303072"/>
            <a:ext cx="512700" cy="4833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1600"/>
              </a:spcAft>
              <a:buNone/>
            </a:pPr>
            <a:r>
              <a:rPr lang="en-GB" sz="2000">
                <a:solidFill>
                  <a:srgbClr val="006D77"/>
                </a:solidFill>
                <a:latin typeface="Life Savers ExtraBold"/>
                <a:ea typeface="Life Savers ExtraBold"/>
                <a:cs typeface="Life Savers ExtraBold"/>
                <a:sym typeface="Life Savers ExtraBold"/>
              </a:rPr>
              <a:t>03</a:t>
            </a:r>
            <a:endParaRPr sz="2000">
              <a:solidFill>
                <a:srgbClr val="006D77"/>
              </a:solidFill>
              <a:latin typeface="Life Savers ExtraBold"/>
              <a:ea typeface="Life Savers ExtraBold"/>
              <a:cs typeface="Life Savers ExtraBold"/>
              <a:sym typeface="Life Savers ExtraBold"/>
            </a:endParaRPr>
          </a:p>
        </p:txBody>
      </p:sp>
      <p:sp>
        <p:nvSpPr>
          <p:cNvPr id="93" name="Google Shape;93;p14"/>
          <p:cNvSpPr/>
          <p:nvPr/>
        </p:nvSpPr>
        <p:spPr>
          <a:xfrm>
            <a:off x="172338" y="6361461"/>
            <a:ext cx="2257200" cy="4158300"/>
          </a:xfrm>
          <a:prstGeom prst="roundRect">
            <a:avLst>
              <a:gd fmla="val 16667" name="adj"/>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94" name="Google Shape;94;p14"/>
          <p:cNvSpPr/>
          <p:nvPr/>
        </p:nvSpPr>
        <p:spPr>
          <a:xfrm>
            <a:off x="511388" y="6104985"/>
            <a:ext cx="1552200" cy="483300"/>
          </a:xfrm>
          <a:prstGeom prst="roundRect">
            <a:avLst>
              <a:gd fmla="val 16667" name="adj"/>
            </a:avLst>
          </a:prstGeom>
          <a:solidFill>
            <a:srgbClr val="EDF6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1C4588"/>
                </a:solidFill>
                <a:latin typeface="Mada"/>
                <a:ea typeface="Mada"/>
                <a:cs typeface="Mada"/>
                <a:sym typeface="Mada"/>
              </a:rPr>
              <a:t>Pain</a:t>
            </a:r>
            <a:endParaRPr b="1">
              <a:solidFill>
                <a:srgbClr val="FFFFFF"/>
              </a:solidFill>
              <a:latin typeface="Lora"/>
              <a:ea typeface="Lora"/>
              <a:cs typeface="Lora"/>
              <a:sym typeface="Lora"/>
            </a:endParaRPr>
          </a:p>
        </p:txBody>
      </p:sp>
      <p:sp>
        <p:nvSpPr>
          <p:cNvPr id="95" name="Google Shape;95;p14"/>
          <p:cNvSpPr/>
          <p:nvPr/>
        </p:nvSpPr>
        <p:spPr>
          <a:xfrm>
            <a:off x="2646213" y="6361461"/>
            <a:ext cx="2257200" cy="4158300"/>
          </a:xfrm>
          <a:prstGeom prst="roundRect">
            <a:avLst>
              <a:gd fmla="val 16667" name="adj"/>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96" name="Google Shape;96;p14"/>
          <p:cNvSpPr/>
          <p:nvPr/>
        </p:nvSpPr>
        <p:spPr>
          <a:xfrm>
            <a:off x="2985288" y="6104986"/>
            <a:ext cx="1552200" cy="483300"/>
          </a:xfrm>
          <a:prstGeom prst="roundRect">
            <a:avLst>
              <a:gd fmla="val 16667" name="adj"/>
            </a:avLst>
          </a:prstGeom>
          <a:solidFill>
            <a:srgbClr val="EDF6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6AA84F"/>
                </a:solidFill>
                <a:latin typeface="Mada"/>
                <a:ea typeface="Mada"/>
                <a:cs typeface="Mada"/>
                <a:sym typeface="Mada"/>
              </a:rPr>
              <a:t>Storage</a:t>
            </a:r>
            <a:endParaRPr b="1">
              <a:solidFill>
                <a:srgbClr val="6AA84F"/>
              </a:solidFill>
              <a:latin typeface="Mada"/>
              <a:ea typeface="Mada"/>
              <a:cs typeface="Mada"/>
              <a:sym typeface="Mada"/>
            </a:endParaRPr>
          </a:p>
          <a:p>
            <a:pPr indent="0" lvl="0" marL="0" rtl="0" algn="ctr">
              <a:spcBef>
                <a:spcPts val="0"/>
              </a:spcBef>
              <a:spcAft>
                <a:spcPts val="0"/>
              </a:spcAft>
              <a:buNone/>
            </a:pPr>
            <a:r>
              <a:rPr lang="en-GB" sz="1000">
                <a:solidFill>
                  <a:srgbClr val="6AA84F"/>
                </a:solidFill>
              </a:rPr>
              <a:t>(</a:t>
            </a:r>
            <a:r>
              <a:rPr lang="en-GB" sz="1000">
                <a:solidFill>
                  <a:srgbClr val="6AA84F"/>
                </a:solidFill>
              </a:rPr>
              <a:t>irritative)</a:t>
            </a:r>
            <a:endParaRPr b="1">
              <a:solidFill>
                <a:srgbClr val="6AA84F"/>
              </a:solidFill>
              <a:latin typeface="Mada"/>
              <a:ea typeface="Mada"/>
              <a:cs typeface="Mada"/>
              <a:sym typeface="Mada"/>
            </a:endParaRPr>
          </a:p>
        </p:txBody>
      </p:sp>
      <p:sp>
        <p:nvSpPr>
          <p:cNvPr id="97" name="Google Shape;97;p14"/>
          <p:cNvSpPr/>
          <p:nvPr/>
        </p:nvSpPr>
        <p:spPr>
          <a:xfrm>
            <a:off x="5120113" y="6361461"/>
            <a:ext cx="2257200" cy="4158300"/>
          </a:xfrm>
          <a:prstGeom prst="roundRect">
            <a:avLst>
              <a:gd fmla="val 16667" name="adj"/>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98" name="Google Shape;98;p14"/>
          <p:cNvSpPr/>
          <p:nvPr/>
        </p:nvSpPr>
        <p:spPr>
          <a:xfrm>
            <a:off x="5459163" y="6104987"/>
            <a:ext cx="1552200" cy="483300"/>
          </a:xfrm>
          <a:prstGeom prst="roundRect">
            <a:avLst>
              <a:gd fmla="val 16667" name="adj"/>
            </a:avLst>
          </a:prstGeom>
          <a:solidFill>
            <a:srgbClr val="EDF6F9"/>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a:solidFill>
                  <a:srgbClr val="6AA84F"/>
                </a:solidFill>
                <a:latin typeface="Mada"/>
                <a:ea typeface="Mada"/>
                <a:cs typeface="Mada"/>
                <a:sym typeface="Mada"/>
              </a:rPr>
              <a:t>Voiding</a:t>
            </a:r>
            <a:endParaRPr b="1">
              <a:solidFill>
                <a:srgbClr val="6AA84F"/>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en-GB" sz="1000">
                <a:solidFill>
                  <a:srgbClr val="6AA84F"/>
                </a:solidFill>
              </a:rPr>
              <a:t>(</a:t>
            </a:r>
            <a:r>
              <a:rPr lang="en-GB" sz="1000">
                <a:solidFill>
                  <a:srgbClr val="6AA84F"/>
                </a:solidFill>
              </a:rPr>
              <a:t>obstructive)</a:t>
            </a:r>
            <a:endParaRPr>
              <a:solidFill>
                <a:srgbClr val="6AA84F"/>
              </a:solidFill>
              <a:latin typeface="Mada"/>
              <a:ea typeface="Mada"/>
              <a:cs typeface="Mada"/>
              <a:sym typeface="Mada"/>
            </a:endParaRPr>
          </a:p>
        </p:txBody>
      </p:sp>
      <p:sp>
        <p:nvSpPr>
          <p:cNvPr id="99" name="Google Shape;99;p14"/>
          <p:cNvSpPr txBox="1"/>
          <p:nvPr/>
        </p:nvSpPr>
        <p:spPr>
          <a:xfrm>
            <a:off x="2686950" y="6627275"/>
            <a:ext cx="2149200" cy="3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1C4588"/>
                </a:solidFill>
                <a:latin typeface="Mada"/>
                <a:ea typeface="Mada"/>
                <a:cs typeface="Mada"/>
                <a:sym typeface="Mada"/>
              </a:rPr>
              <a:t>Frequency:</a:t>
            </a:r>
            <a:r>
              <a:rPr lang="en-GB" sz="1000">
                <a:solidFill>
                  <a:srgbClr val="1C4588"/>
                </a:solidFill>
                <a:latin typeface="Mada"/>
                <a:ea typeface="Mada"/>
                <a:cs typeface="Mada"/>
                <a:sym typeface="Mada"/>
              </a:rPr>
              <a:t> may be caused by an actual decrease in the capacity of the bladder or by a decrease in the functional capacity of the bladder</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a:p>
            <a:pPr indent="0" lvl="0" marL="0" rtl="0" algn="l">
              <a:spcBef>
                <a:spcPts val="0"/>
              </a:spcBef>
              <a:spcAft>
                <a:spcPts val="0"/>
              </a:spcAft>
              <a:buNone/>
            </a:pPr>
            <a:r>
              <a:rPr b="1" lang="en-GB" sz="1000">
                <a:solidFill>
                  <a:srgbClr val="1C4588"/>
                </a:solidFill>
                <a:latin typeface="Mada"/>
                <a:ea typeface="Mada"/>
                <a:cs typeface="Mada"/>
                <a:sym typeface="Mada"/>
              </a:rPr>
              <a:t>Urgency:</a:t>
            </a:r>
            <a:r>
              <a:rPr lang="en-GB" sz="1000">
                <a:solidFill>
                  <a:srgbClr val="1C4588"/>
                </a:solidFill>
                <a:latin typeface="Mada"/>
                <a:ea typeface="Mada"/>
                <a:cs typeface="Mada"/>
                <a:sym typeface="Mada"/>
              </a:rPr>
              <a:t> a sudden uncontrollable desire to void (storage problem).</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1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000">
                <a:solidFill>
                  <a:srgbClr val="1C4588"/>
                </a:solidFill>
                <a:latin typeface="Mada"/>
                <a:ea typeface="Mada"/>
                <a:cs typeface="Mada"/>
                <a:sym typeface="Mada"/>
              </a:rPr>
              <a:t>incontinence:</a:t>
            </a:r>
            <a:r>
              <a:rPr lang="en-GB" sz="1000">
                <a:solidFill>
                  <a:srgbClr val="1C4588"/>
                </a:solidFill>
                <a:latin typeface="Mada"/>
                <a:ea typeface="Mada"/>
                <a:cs typeface="Mada"/>
                <a:sym typeface="Mada"/>
              </a:rPr>
              <a:t> passage of urine occurs without warning and without any precipitating factors. Urge incontinence is associated with urgency and is seen in acute inflammatory conditions, patients with upper motor neuron injuries and in individuals with an overactive bladder.</a:t>
            </a:r>
            <a:endParaRPr sz="1100">
              <a:solidFill>
                <a:srgbClr val="1C4588"/>
              </a:solidFill>
              <a:latin typeface="Mada"/>
              <a:ea typeface="Mada"/>
              <a:cs typeface="Mada"/>
              <a:sym typeface="Mada"/>
            </a:endParaRPr>
          </a:p>
          <a:p>
            <a:pPr indent="0" lvl="0" marL="0" rtl="0" algn="l">
              <a:spcBef>
                <a:spcPts val="0"/>
              </a:spcBef>
              <a:spcAft>
                <a:spcPts val="0"/>
              </a:spcAft>
              <a:buNone/>
            </a:pPr>
            <a:r>
              <a:t/>
            </a:r>
            <a:endParaRPr sz="1100">
              <a:solidFill>
                <a:srgbClr val="1C4588"/>
              </a:solidFill>
              <a:latin typeface="Mada"/>
              <a:ea typeface="Mada"/>
              <a:cs typeface="Mada"/>
              <a:sym typeface="Mada"/>
            </a:endParaRPr>
          </a:p>
          <a:p>
            <a:pPr indent="0" lvl="0" marL="0" rtl="0" algn="l">
              <a:spcBef>
                <a:spcPts val="0"/>
              </a:spcBef>
              <a:spcAft>
                <a:spcPts val="0"/>
              </a:spcAft>
              <a:buNone/>
            </a:pPr>
            <a:r>
              <a:rPr b="1" lang="en-GB" sz="1000">
                <a:solidFill>
                  <a:srgbClr val="1C4588"/>
                </a:solidFill>
                <a:latin typeface="Mada"/>
                <a:ea typeface="Mada"/>
                <a:cs typeface="Mada"/>
                <a:sym typeface="Mada"/>
              </a:rPr>
              <a:t>Nocturia: </a:t>
            </a:r>
            <a:r>
              <a:rPr lang="en-GB" sz="1000">
                <a:solidFill>
                  <a:srgbClr val="1C4588"/>
                </a:solidFill>
                <a:latin typeface="Mada"/>
                <a:ea typeface="Mada"/>
                <a:cs typeface="Mada"/>
                <a:sym typeface="Mada"/>
              </a:rPr>
              <a:t>night-time frequency may be a result of renal disorders leading to a decrease in the concentrating ability of the kidney, or due to excessive intake of fluids, caffeine or alcohol before bedtime.</a:t>
            </a:r>
            <a:endParaRPr sz="1000">
              <a:solidFill>
                <a:srgbClr val="1C4588"/>
              </a:solidFill>
              <a:latin typeface="Mada"/>
              <a:ea typeface="Mada"/>
              <a:cs typeface="Mada"/>
              <a:sym typeface="Mada"/>
            </a:endParaRPr>
          </a:p>
        </p:txBody>
      </p:sp>
      <p:sp>
        <p:nvSpPr>
          <p:cNvPr id="100" name="Google Shape;100;p14"/>
          <p:cNvSpPr txBox="1"/>
          <p:nvPr/>
        </p:nvSpPr>
        <p:spPr>
          <a:xfrm>
            <a:off x="5120088" y="6689311"/>
            <a:ext cx="2297100" cy="315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100">
                <a:solidFill>
                  <a:srgbClr val="1C4588"/>
                </a:solidFill>
                <a:latin typeface="Mada"/>
                <a:ea typeface="Mada"/>
                <a:cs typeface="Mada"/>
                <a:sym typeface="Mada"/>
              </a:rPr>
              <a:t>Hesitancy:</a:t>
            </a:r>
            <a:r>
              <a:rPr lang="en-GB" sz="1100">
                <a:solidFill>
                  <a:srgbClr val="1C4588"/>
                </a:solidFill>
                <a:latin typeface="Mada"/>
                <a:ea typeface="Mada"/>
                <a:cs typeface="Mada"/>
                <a:sym typeface="Mada"/>
              </a:rPr>
              <a:t> poor stream </a:t>
            </a:r>
            <a:r>
              <a:rPr lang="en-GB" sz="1100">
                <a:solidFill>
                  <a:srgbClr val="6AA84F"/>
                </a:solidFill>
                <a:latin typeface="Mada"/>
                <a:ea typeface="Mada"/>
                <a:cs typeface="Mada"/>
                <a:sym typeface="Mada"/>
              </a:rPr>
              <a:t>(delay in starting the stream)</a:t>
            </a:r>
            <a:r>
              <a:rPr lang="en-GB" sz="1100">
                <a:solidFill>
                  <a:srgbClr val="1C4588"/>
                </a:solidFill>
                <a:latin typeface="Mada"/>
                <a:ea typeface="Mada"/>
                <a:cs typeface="Mada"/>
                <a:sym typeface="Mada"/>
              </a:rPr>
              <a:t> and dribbling (obstruction symptoms).</a:t>
            </a:r>
            <a:endParaRPr sz="11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a:p>
            <a:pPr indent="0" lvl="0" marL="0" rtl="0" algn="l">
              <a:spcBef>
                <a:spcPts val="0"/>
              </a:spcBef>
              <a:spcAft>
                <a:spcPts val="0"/>
              </a:spcAft>
              <a:buNone/>
            </a:pPr>
            <a:r>
              <a:rPr b="1" lang="en-GB" sz="1000">
                <a:latin typeface="Mada"/>
                <a:ea typeface="Mada"/>
                <a:cs typeface="Mada"/>
                <a:sym typeface="Mada"/>
              </a:rPr>
              <a:t>Weak stream:</a:t>
            </a:r>
            <a:r>
              <a:rPr b="1" lang="en-GB" sz="1000">
                <a:solidFill>
                  <a:srgbClr val="6AA84F"/>
                </a:solidFill>
                <a:latin typeface="Mada"/>
                <a:ea typeface="Mada"/>
                <a:cs typeface="Mada"/>
                <a:sym typeface="Mada"/>
              </a:rPr>
              <a:t> </a:t>
            </a:r>
            <a:r>
              <a:rPr lang="en-GB" sz="1000">
                <a:solidFill>
                  <a:srgbClr val="999999"/>
                </a:solidFill>
                <a:latin typeface="Mada"/>
                <a:ea typeface="Mada"/>
                <a:cs typeface="Mada"/>
                <a:sym typeface="Mada"/>
              </a:rPr>
              <a:t>poor stream</a:t>
            </a:r>
            <a:r>
              <a:rPr lang="en-GB" sz="1000">
                <a:solidFill>
                  <a:srgbClr val="6AA84F"/>
                </a:solidFill>
                <a:latin typeface="Mada"/>
                <a:ea typeface="Mada"/>
                <a:cs typeface="Mada"/>
                <a:sym typeface="Mada"/>
              </a:rPr>
              <a:t>, they have to strain and increase pressure.</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a:p>
            <a:pPr indent="0" lvl="0" marL="0" rtl="0" algn="l">
              <a:spcBef>
                <a:spcPts val="0"/>
              </a:spcBef>
              <a:spcAft>
                <a:spcPts val="0"/>
              </a:spcAft>
              <a:buNone/>
            </a:pPr>
            <a:r>
              <a:rPr b="1" lang="en-GB" sz="1000">
                <a:solidFill>
                  <a:srgbClr val="1C4588"/>
                </a:solidFill>
                <a:latin typeface="Mada"/>
                <a:ea typeface="Mada"/>
                <a:cs typeface="Mada"/>
                <a:sym typeface="Mada"/>
              </a:rPr>
              <a:t>Oliguria:</a:t>
            </a:r>
            <a:r>
              <a:rPr lang="en-GB" sz="1000">
                <a:solidFill>
                  <a:srgbClr val="1C4588"/>
                </a:solidFill>
                <a:latin typeface="Mada"/>
                <a:ea typeface="Mada"/>
                <a:cs typeface="Mada"/>
                <a:sym typeface="Mada"/>
              </a:rPr>
              <a:t> decreased urinary output.</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a:p>
            <a:pPr indent="0" lvl="0" marL="0" rtl="0" algn="l">
              <a:spcBef>
                <a:spcPts val="0"/>
              </a:spcBef>
              <a:spcAft>
                <a:spcPts val="0"/>
              </a:spcAft>
              <a:buNone/>
            </a:pPr>
            <a:r>
              <a:rPr lang="en-GB" sz="1000">
                <a:solidFill>
                  <a:srgbClr val="1C4588"/>
                </a:solidFill>
                <a:latin typeface="Mada"/>
                <a:ea typeface="Mada"/>
                <a:cs typeface="Mada"/>
                <a:sym typeface="Mada"/>
              </a:rPr>
              <a:t> </a:t>
            </a:r>
            <a:endParaRPr sz="10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000">
                <a:solidFill>
                  <a:srgbClr val="1C4588"/>
                </a:solidFill>
                <a:latin typeface="Mada"/>
                <a:ea typeface="Mada"/>
                <a:cs typeface="Mada"/>
                <a:sym typeface="Mada"/>
              </a:rPr>
              <a:t>anuria:</a:t>
            </a:r>
            <a:r>
              <a:rPr lang="en-GB" sz="1000">
                <a:solidFill>
                  <a:srgbClr val="1C4588"/>
                </a:solidFill>
                <a:latin typeface="Mada"/>
                <a:ea typeface="Mada"/>
                <a:cs typeface="Mada"/>
                <a:sym typeface="Mada"/>
              </a:rPr>
              <a:t> complete absence of urine output</a:t>
            </a:r>
            <a:endParaRPr sz="1000">
              <a:solidFill>
                <a:srgbClr val="1C4588"/>
              </a:solidFill>
              <a:latin typeface="Mada"/>
              <a:ea typeface="Mada"/>
              <a:cs typeface="Mada"/>
              <a:sym typeface="Mada"/>
            </a:endParaRPr>
          </a:p>
        </p:txBody>
      </p:sp>
      <p:sp>
        <p:nvSpPr>
          <p:cNvPr id="101" name="Google Shape;101;p14"/>
          <p:cNvSpPr txBox="1"/>
          <p:nvPr/>
        </p:nvSpPr>
        <p:spPr>
          <a:xfrm>
            <a:off x="172338" y="6689311"/>
            <a:ext cx="2029800" cy="325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1C4588"/>
                </a:solidFill>
                <a:latin typeface="Mada"/>
                <a:ea typeface="Mada"/>
                <a:cs typeface="Mada"/>
                <a:sym typeface="Mada"/>
              </a:rPr>
              <a:t>although characteristic, isn’t usually easily localized. </a:t>
            </a:r>
            <a:endParaRPr sz="1100">
              <a:solidFill>
                <a:srgbClr val="1C4588"/>
              </a:solidFill>
              <a:latin typeface="Mada"/>
              <a:ea typeface="Mada"/>
              <a:cs typeface="Mada"/>
              <a:sym typeface="Mada"/>
            </a:endParaRPr>
          </a:p>
          <a:p>
            <a:pPr indent="0" lvl="0" marL="0" rtl="0" algn="l">
              <a:spcBef>
                <a:spcPts val="0"/>
              </a:spcBef>
              <a:spcAft>
                <a:spcPts val="0"/>
              </a:spcAft>
              <a:buNone/>
            </a:pPr>
            <a:r>
              <a:t/>
            </a:r>
            <a:endParaRPr sz="1100">
              <a:solidFill>
                <a:srgbClr val="1C4588"/>
              </a:solidFill>
              <a:latin typeface="Mada"/>
              <a:ea typeface="Mada"/>
              <a:cs typeface="Mada"/>
              <a:sym typeface="Mada"/>
            </a:endParaRPr>
          </a:p>
          <a:p>
            <a:pPr indent="0" lvl="0" marL="0" rtl="0" algn="l">
              <a:spcBef>
                <a:spcPts val="0"/>
              </a:spcBef>
              <a:spcAft>
                <a:spcPts val="0"/>
              </a:spcAft>
              <a:buNone/>
            </a:pPr>
            <a:r>
              <a:rPr b="1" lang="en-GB" sz="1100">
                <a:solidFill>
                  <a:srgbClr val="1C4588"/>
                </a:solidFill>
                <a:latin typeface="Mada"/>
                <a:ea typeface="Mada"/>
                <a:cs typeface="Mada"/>
                <a:sym typeface="Mada"/>
              </a:rPr>
              <a:t>Renal pain:</a:t>
            </a:r>
            <a:r>
              <a:rPr lang="en-GB" sz="1100">
                <a:solidFill>
                  <a:srgbClr val="1C4588"/>
                </a:solidFill>
                <a:latin typeface="Mada"/>
                <a:ea typeface="Mada"/>
                <a:cs typeface="Mada"/>
                <a:sym typeface="Mada"/>
              </a:rPr>
              <a:t> occurs between 12th rib and sacrospinalis muscle. </a:t>
            </a:r>
            <a:endParaRPr sz="1100">
              <a:solidFill>
                <a:srgbClr val="1C4588"/>
              </a:solidFill>
              <a:latin typeface="Mada"/>
              <a:ea typeface="Mada"/>
              <a:cs typeface="Mada"/>
              <a:sym typeface="Mada"/>
            </a:endParaRPr>
          </a:p>
          <a:p>
            <a:pPr indent="0" lvl="0" marL="0" rtl="0" algn="l">
              <a:spcBef>
                <a:spcPts val="0"/>
              </a:spcBef>
              <a:spcAft>
                <a:spcPts val="0"/>
              </a:spcAft>
              <a:buNone/>
            </a:pPr>
            <a:r>
              <a:t/>
            </a:r>
            <a:endParaRPr sz="1100">
              <a:solidFill>
                <a:srgbClr val="1C4588"/>
              </a:solidFill>
              <a:latin typeface="Mada"/>
              <a:ea typeface="Mada"/>
              <a:cs typeface="Mada"/>
              <a:sym typeface="Mada"/>
            </a:endParaRPr>
          </a:p>
          <a:p>
            <a:pPr indent="0" lvl="0" marL="0" rtl="0" algn="l">
              <a:spcBef>
                <a:spcPts val="0"/>
              </a:spcBef>
              <a:spcAft>
                <a:spcPts val="0"/>
              </a:spcAft>
              <a:buNone/>
            </a:pPr>
            <a:r>
              <a:rPr b="1" lang="en-GB" sz="1100">
                <a:solidFill>
                  <a:srgbClr val="1C4588"/>
                </a:solidFill>
                <a:latin typeface="Mada"/>
                <a:ea typeface="Mada"/>
                <a:cs typeface="Mada"/>
                <a:sym typeface="Mada"/>
              </a:rPr>
              <a:t>Ureteric pain (colic):</a:t>
            </a:r>
            <a:r>
              <a:rPr lang="en-GB" sz="1100">
                <a:solidFill>
                  <a:srgbClr val="1C4588"/>
                </a:solidFill>
                <a:latin typeface="Mada"/>
                <a:ea typeface="Mada"/>
                <a:cs typeface="Mada"/>
                <a:sym typeface="Mada"/>
              </a:rPr>
              <a:t> radiates forwards and downwards toward the groin, testes or labia. </a:t>
            </a:r>
            <a:endParaRPr sz="1100">
              <a:solidFill>
                <a:srgbClr val="1C4588"/>
              </a:solidFill>
              <a:latin typeface="Mada"/>
              <a:ea typeface="Mada"/>
              <a:cs typeface="Mada"/>
              <a:sym typeface="Mada"/>
            </a:endParaRPr>
          </a:p>
          <a:p>
            <a:pPr indent="0" lvl="0" marL="0" rtl="0" algn="l">
              <a:spcBef>
                <a:spcPts val="0"/>
              </a:spcBef>
              <a:spcAft>
                <a:spcPts val="0"/>
              </a:spcAft>
              <a:buNone/>
            </a:pPr>
            <a:r>
              <a:t/>
            </a:r>
            <a:endParaRPr sz="1100">
              <a:solidFill>
                <a:srgbClr val="1C4588"/>
              </a:solidFill>
              <a:latin typeface="Mada"/>
              <a:ea typeface="Mada"/>
              <a:cs typeface="Mada"/>
              <a:sym typeface="Mada"/>
            </a:endParaRPr>
          </a:p>
          <a:p>
            <a:pPr indent="0" lvl="0" marL="0" rtl="0" algn="l">
              <a:spcBef>
                <a:spcPts val="0"/>
              </a:spcBef>
              <a:spcAft>
                <a:spcPts val="0"/>
              </a:spcAft>
              <a:buNone/>
            </a:pPr>
            <a:r>
              <a:rPr b="1" lang="en-GB" sz="1100">
                <a:solidFill>
                  <a:srgbClr val="1C4588"/>
                </a:solidFill>
                <a:latin typeface="Mada"/>
                <a:ea typeface="Mada"/>
                <a:cs typeface="Mada"/>
                <a:sym typeface="Mada"/>
              </a:rPr>
              <a:t>Acute bladder pain:</a:t>
            </a:r>
            <a:r>
              <a:rPr lang="en-GB" sz="1100">
                <a:solidFill>
                  <a:srgbClr val="1C4588"/>
                </a:solidFill>
                <a:latin typeface="Mada"/>
                <a:ea typeface="Mada"/>
                <a:cs typeface="Mada"/>
                <a:sym typeface="Mada"/>
              </a:rPr>
              <a:t> is usually located centrally at lower abdomen. </a:t>
            </a:r>
            <a:endParaRPr sz="1100">
              <a:solidFill>
                <a:srgbClr val="1C4588"/>
              </a:solidFill>
              <a:latin typeface="Mada"/>
              <a:ea typeface="Mada"/>
              <a:cs typeface="Mada"/>
              <a:sym typeface="Mada"/>
            </a:endParaRPr>
          </a:p>
          <a:p>
            <a:pPr indent="0" lvl="0" marL="0" rtl="0" algn="l">
              <a:spcBef>
                <a:spcPts val="0"/>
              </a:spcBef>
              <a:spcAft>
                <a:spcPts val="0"/>
              </a:spcAft>
              <a:buNone/>
            </a:pPr>
            <a:r>
              <a:t/>
            </a:r>
            <a:endParaRPr sz="11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100">
                <a:solidFill>
                  <a:srgbClr val="1C4588"/>
                </a:solidFill>
                <a:latin typeface="Mada"/>
                <a:ea typeface="Mada"/>
                <a:cs typeface="Mada"/>
                <a:sym typeface="Mada"/>
              </a:rPr>
              <a:t>Bladder and prostate diseases cause </a:t>
            </a:r>
            <a:r>
              <a:rPr b="1" lang="en-GB" sz="1100">
                <a:solidFill>
                  <a:srgbClr val="1C4588"/>
                </a:solidFill>
                <a:latin typeface="Mada"/>
                <a:ea typeface="Mada"/>
                <a:cs typeface="Mada"/>
                <a:sym typeface="Mada"/>
              </a:rPr>
              <a:t>perineal</a:t>
            </a:r>
            <a:r>
              <a:rPr lang="en-GB" sz="1100">
                <a:solidFill>
                  <a:srgbClr val="1C4588"/>
                </a:solidFill>
                <a:latin typeface="Mada"/>
                <a:ea typeface="Mada"/>
                <a:cs typeface="Mada"/>
                <a:sym typeface="Mada"/>
              </a:rPr>
              <a:t> or </a:t>
            </a:r>
            <a:r>
              <a:rPr b="1" lang="en-GB" sz="1100">
                <a:solidFill>
                  <a:srgbClr val="1C4588"/>
                </a:solidFill>
                <a:latin typeface="Mada"/>
                <a:ea typeface="Mada"/>
                <a:cs typeface="Mada"/>
                <a:sym typeface="Mada"/>
              </a:rPr>
              <a:t>penile pain</a:t>
            </a:r>
            <a:r>
              <a:rPr lang="en-GB" sz="1100">
                <a:solidFill>
                  <a:srgbClr val="1C4588"/>
                </a:solidFill>
                <a:latin typeface="Mada"/>
                <a:ea typeface="Mada"/>
                <a:cs typeface="Mada"/>
                <a:sym typeface="Mada"/>
              </a:rPr>
              <a:t>.</a:t>
            </a:r>
            <a:endParaRPr sz="1100"/>
          </a:p>
        </p:txBody>
      </p:sp>
      <p:cxnSp>
        <p:nvCxnSpPr>
          <p:cNvPr id="102" name="Google Shape;102;p14"/>
          <p:cNvCxnSpPr/>
          <p:nvPr/>
        </p:nvCxnSpPr>
        <p:spPr>
          <a:xfrm flipH="1">
            <a:off x="4139643" y="5017212"/>
            <a:ext cx="999900" cy="138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103" name="Google Shape;103;p14"/>
          <p:cNvSpPr/>
          <p:nvPr/>
        </p:nvSpPr>
        <p:spPr>
          <a:xfrm>
            <a:off x="4809741" y="4877225"/>
            <a:ext cx="8838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4" name="Google Shape;104;p14"/>
          <p:cNvCxnSpPr>
            <a:stCxn id="105" idx="3"/>
            <a:endCxn id="106" idx="1"/>
          </p:cNvCxnSpPr>
          <p:nvPr/>
        </p:nvCxnSpPr>
        <p:spPr>
          <a:xfrm>
            <a:off x="2486141" y="5017086"/>
            <a:ext cx="999900" cy="138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107" name="Google Shape;107;p14"/>
          <p:cNvSpPr/>
          <p:nvPr/>
        </p:nvSpPr>
        <p:spPr>
          <a:xfrm>
            <a:off x="3339645" y="4409799"/>
            <a:ext cx="1182600" cy="1162800"/>
          </a:xfrm>
          <a:prstGeom prst="ellipse">
            <a:avLst/>
          </a:prstGeom>
          <a:solidFill>
            <a:srgbClr val="E6F8F6"/>
          </a:solidFill>
          <a:ln cap="flat" cmpd="sng" w="19050">
            <a:solidFill>
              <a:srgbClr val="9DE2D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6" name="Google Shape;106;p14"/>
          <p:cNvPicPr preferRelativeResize="0"/>
          <p:nvPr/>
        </p:nvPicPr>
        <p:blipFill>
          <a:blip r:embed="rId3">
            <a:alphaModFix/>
          </a:blip>
          <a:stretch>
            <a:fillRect/>
          </a:stretch>
        </p:blipFill>
        <p:spPr>
          <a:xfrm>
            <a:off x="3486041" y="4585986"/>
            <a:ext cx="889800" cy="889800"/>
          </a:xfrm>
          <a:prstGeom prst="rect">
            <a:avLst/>
          </a:prstGeom>
          <a:noFill/>
          <a:ln>
            <a:noFill/>
          </a:ln>
        </p:spPr>
      </p:pic>
      <p:sp>
        <p:nvSpPr>
          <p:cNvPr id="108" name="Google Shape;108;p14"/>
          <p:cNvSpPr/>
          <p:nvPr/>
        </p:nvSpPr>
        <p:spPr>
          <a:xfrm flipH="1">
            <a:off x="2196604" y="4895199"/>
            <a:ext cx="883800" cy="3222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4"/>
          <p:cNvSpPr txBox="1"/>
          <p:nvPr/>
        </p:nvSpPr>
        <p:spPr>
          <a:xfrm>
            <a:off x="309025" y="3820125"/>
            <a:ext cx="3339600" cy="476400"/>
          </a:xfrm>
          <a:prstGeom prst="rect">
            <a:avLst/>
          </a:prstGeom>
          <a:noFill/>
          <a:ln>
            <a:noFill/>
          </a:ln>
        </p:spPr>
        <p:txBody>
          <a:bodyPr anchorCtr="0" anchor="t" bIns="91425" lIns="91425" spcFirstLastPara="1" rIns="91425" wrap="square" tIns="91425">
            <a:noAutofit/>
          </a:bodyPr>
          <a:lstStyle/>
          <a:p>
            <a:pPr indent="-172549" lvl="0" marL="269999" rtl="0" algn="l">
              <a:lnSpc>
                <a:spcPct val="125000"/>
              </a:lnSpc>
              <a:spcBef>
                <a:spcPts val="0"/>
              </a:spcBef>
              <a:spcAft>
                <a:spcPts val="0"/>
              </a:spcAft>
              <a:buClr>
                <a:schemeClr val="dk1"/>
              </a:buClr>
              <a:buSzPts val="1300"/>
              <a:buFont typeface="Mada"/>
              <a:buChar char="●"/>
            </a:pPr>
            <a:r>
              <a:rPr lang="en-GB" sz="1300">
                <a:solidFill>
                  <a:srgbClr val="6AA84F"/>
                </a:solidFill>
                <a:latin typeface="Mada"/>
                <a:ea typeface="Mada"/>
                <a:cs typeface="Mada"/>
                <a:sym typeface="Mada"/>
              </a:rPr>
              <a:t>Lower urinary tract</a:t>
            </a:r>
            <a:r>
              <a:rPr lang="en-GB" sz="1300">
                <a:solidFill>
                  <a:srgbClr val="6AA84F"/>
                </a:solidFill>
                <a:latin typeface="Mada"/>
                <a:ea typeface="Mada"/>
                <a:cs typeface="Mada"/>
                <a:sym typeface="Mada"/>
              </a:rPr>
              <a:t> symptoms either: </a:t>
            </a:r>
            <a:endParaRPr/>
          </a:p>
        </p:txBody>
      </p:sp>
      <p:sp>
        <p:nvSpPr>
          <p:cNvPr id="110" name="Google Shape;110;p14"/>
          <p:cNvSpPr txBox="1"/>
          <p:nvPr/>
        </p:nvSpPr>
        <p:spPr>
          <a:xfrm>
            <a:off x="2196604" y="4791375"/>
            <a:ext cx="1046100" cy="2325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b="1" lang="en-GB" sz="1700">
                <a:solidFill>
                  <a:srgbClr val="6AA84F"/>
                </a:solidFill>
                <a:latin typeface="Mada"/>
                <a:ea typeface="Mada"/>
                <a:cs typeface="Mada"/>
                <a:sym typeface="Mada"/>
              </a:rPr>
              <a:t>storage</a:t>
            </a:r>
            <a:endParaRPr b="1" sz="1700"/>
          </a:p>
        </p:txBody>
      </p:sp>
      <p:sp>
        <p:nvSpPr>
          <p:cNvPr id="111" name="Google Shape;111;p14"/>
          <p:cNvSpPr txBox="1"/>
          <p:nvPr/>
        </p:nvSpPr>
        <p:spPr>
          <a:xfrm>
            <a:off x="4770041" y="4791376"/>
            <a:ext cx="1067400" cy="1716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b="1" lang="en-GB" sz="1700">
                <a:solidFill>
                  <a:srgbClr val="6AA84F"/>
                </a:solidFill>
                <a:latin typeface="Mada"/>
                <a:ea typeface="Mada"/>
                <a:cs typeface="Mada"/>
                <a:sym typeface="Mada"/>
              </a:rPr>
              <a:t>voiding</a:t>
            </a:r>
            <a:endParaRPr b="1" sz="1700"/>
          </a:p>
        </p:txBody>
      </p:sp>
      <p:sp>
        <p:nvSpPr>
          <p:cNvPr id="112" name="Google Shape;112;p14"/>
          <p:cNvSpPr txBox="1"/>
          <p:nvPr/>
        </p:nvSpPr>
        <p:spPr>
          <a:xfrm>
            <a:off x="5981051" y="4661025"/>
            <a:ext cx="1636500" cy="889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lang="en-GB" sz="1300">
                <a:solidFill>
                  <a:srgbClr val="6AA84F"/>
                </a:solidFill>
                <a:latin typeface="Mada"/>
                <a:ea typeface="Mada"/>
                <a:cs typeface="Mada"/>
                <a:sym typeface="Mada"/>
              </a:rPr>
              <a:t>happen when passing urine</a:t>
            </a:r>
            <a:endParaRPr/>
          </a:p>
        </p:txBody>
      </p:sp>
      <p:sp>
        <p:nvSpPr>
          <p:cNvPr id="113" name="Google Shape;113;p14"/>
          <p:cNvSpPr txBox="1"/>
          <p:nvPr/>
        </p:nvSpPr>
        <p:spPr>
          <a:xfrm>
            <a:off x="172350" y="4367025"/>
            <a:ext cx="1964400" cy="1477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lang="en-GB" sz="1200">
                <a:solidFill>
                  <a:srgbClr val="6AA84F"/>
                </a:solidFill>
                <a:latin typeface="Mada"/>
                <a:ea typeface="Mada"/>
                <a:cs typeface="Mada"/>
                <a:sym typeface="Mada"/>
              </a:rPr>
              <a:t>symptoms happen when you are filling the bladder. it should fill with relaxation and compliance  that change with pressure and volume.</a:t>
            </a:r>
            <a:endParaRPr sz="1200"/>
          </a:p>
        </p:txBody>
      </p:sp>
      <p:sp>
        <p:nvSpPr>
          <p:cNvPr id="114" name="Google Shape;114;p14"/>
          <p:cNvSpPr/>
          <p:nvPr/>
        </p:nvSpPr>
        <p:spPr>
          <a:xfrm flipH="1" rot="-9899961">
            <a:off x="4711952" y="2254273"/>
            <a:ext cx="721511" cy="722601"/>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4"/>
          <p:cNvSpPr txBox="1"/>
          <p:nvPr/>
        </p:nvSpPr>
        <p:spPr>
          <a:xfrm>
            <a:off x="4816502" y="2373874"/>
            <a:ext cx="512700" cy="4833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1600"/>
              </a:spcAft>
              <a:buNone/>
            </a:pPr>
            <a:r>
              <a:rPr lang="en-GB" sz="2000">
                <a:solidFill>
                  <a:srgbClr val="F8F5F1"/>
                </a:solidFill>
                <a:latin typeface="Life Savers ExtraBold"/>
                <a:ea typeface="Life Savers ExtraBold"/>
                <a:cs typeface="Life Savers ExtraBold"/>
                <a:sym typeface="Life Savers ExtraBold"/>
              </a:rPr>
              <a:t>04</a:t>
            </a:r>
            <a:endParaRPr sz="2000">
              <a:solidFill>
                <a:srgbClr val="F8F5F1"/>
              </a:solidFill>
              <a:latin typeface="Life Savers ExtraBold"/>
              <a:ea typeface="Life Savers ExtraBold"/>
              <a:cs typeface="Life Savers ExtraBold"/>
              <a:sym typeface="Life Savers ExtraBold"/>
            </a:endParaRPr>
          </a:p>
        </p:txBody>
      </p:sp>
      <p:sp>
        <p:nvSpPr>
          <p:cNvPr id="116" name="Google Shape;116;p14"/>
          <p:cNvSpPr txBox="1"/>
          <p:nvPr/>
        </p:nvSpPr>
        <p:spPr>
          <a:xfrm>
            <a:off x="5458989" y="2416483"/>
            <a:ext cx="2593500" cy="61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600"/>
              </a:spcAft>
              <a:buNone/>
            </a:pPr>
            <a:r>
              <a:rPr b="1" lang="en-GB" sz="1600">
                <a:latin typeface="Mada"/>
                <a:ea typeface="Mada"/>
                <a:cs typeface="Mada"/>
                <a:sym typeface="Mada"/>
              </a:rPr>
              <a:t>Scrotal disorders</a:t>
            </a:r>
            <a:endParaRPr b="1" sz="1600">
              <a:solidFill>
                <a:srgbClr val="1D2542"/>
              </a:solidFill>
              <a:latin typeface="Mada"/>
              <a:ea typeface="Mada"/>
              <a:cs typeface="Mada"/>
              <a:sym typeface="Mada"/>
            </a:endParaRPr>
          </a:p>
        </p:txBody>
      </p:sp>
      <p:sp>
        <p:nvSpPr>
          <p:cNvPr id="117" name="Google Shape;117;p14"/>
          <p:cNvSpPr txBox="1"/>
          <p:nvPr/>
        </p:nvSpPr>
        <p:spPr>
          <a:xfrm>
            <a:off x="686550" y="11036375"/>
            <a:ext cx="7589400" cy="889800"/>
          </a:xfrm>
          <a:prstGeom prst="rect">
            <a:avLst/>
          </a:prstGeom>
          <a:noFill/>
          <a:ln>
            <a:noFill/>
          </a:ln>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Discuss the types of lower urinary tract symptoms</a:t>
            </a:r>
            <a:endParaRPr sz="2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sp>
        <p:nvSpPr>
          <p:cNvPr id="1046" name="Google Shape;1046;p32"/>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32"/>
          <p:cNvSpPr/>
          <p:nvPr/>
        </p:nvSpPr>
        <p:spPr>
          <a:xfrm>
            <a:off x="74475" y="1014125"/>
            <a:ext cx="7440600" cy="95457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32"/>
          <p:cNvSpPr txBox="1"/>
          <p:nvPr/>
        </p:nvSpPr>
        <p:spPr>
          <a:xfrm>
            <a:off x="621951" y="698500"/>
            <a:ext cx="1682400" cy="30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Lora"/>
                <a:ea typeface="Lora"/>
                <a:cs typeface="Lora"/>
                <a:sym typeface="Lora"/>
              </a:rPr>
              <a:t>Recall</a:t>
            </a:r>
            <a:endParaRPr sz="2400">
              <a:solidFill>
                <a:srgbClr val="E29578"/>
              </a:solidFill>
              <a:latin typeface="Lora"/>
              <a:ea typeface="Lora"/>
              <a:cs typeface="Lora"/>
              <a:sym typeface="Lora"/>
            </a:endParaRPr>
          </a:p>
        </p:txBody>
      </p:sp>
      <p:sp>
        <p:nvSpPr>
          <p:cNvPr id="1049" name="Google Shape;1049;p32"/>
          <p:cNvSpPr txBox="1"/>
          <p:nvPr/>
        </p:nvSpPr>
        <p:spPr>
          <a:xfrm>
            <a:off x="467625" y="1293600"/>
            <a:ext cx="6836100" cy="921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006D77"/>
                </a:solidFill>
                <a:latin typeface="Lora"/>
                <a:ea typeface="Lora"/>
                <a:cs typeface="Lora"/>
                <a:sym typeface="Lora"/>
              </a:rPr>
              <a:t>Q1: </a:t>
            </a:r>
            <a:r>
              <a:rPr lang="en-GB" sz="1000">
                <a:solidFill>
                  <a:srgbClr val="006D77"/>
                </a:solidFill>
                <a:latin typeface="Lora"/>
                <a:ea typeface="Lora"/>
                <a:cs typeface="Lora"/>
                <a:sym typeface="Lora"/>
              </a:rPr>
              <a:t>What are the three common organisms in UTI?</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a:t>
            </a:r>
            <a:r>
              <a:rPr lang="en-GB" sz="1000">
                <a:solidFill>
                  <a:srgbClr val="83C5BE"/>
                </a:solidFill>
                <a:latin typeface="Mada"/>
                <a:ea typeface="Mada"/>
                <a:cs typeface="Mada"/>
                <a:sym typeface="Mada"/>
              </a:rPr>
              <a:t>1. E. coli (90%)  2. Proteus   3. Klebsiella</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Q2: what are the predisposing factors for UTI?</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stones , obstruction , reflux , diabetes mellitus , </a:t>
            </a:r>
            <a:r>
              <a:rPr lang="en-GB" sz="1000">
                <a:solidFill>
                  <a:srgbClr val="83C5BE"/>
                </a:solidFill>
                <a:latin typeface="Mada"/>
                <a:ea typeface="Mada"/>
                <a:cs typeface="Mada"/>
                <a:sym typeface="Mada"/>
              </a:rPr>
              <a:t>pregnancy , indwelling catheter</a:t>
            </a:r>
            <a:r>
              <a:rPr lang="en-GB" sz="1000">
                <a:solidFill>
                  <a:srgbClr val="83C5BE"/>
                </a:solidFill>
                <a:latin typeface="Mada"/>
                <a:ea typeface="Mada"/>
                <a:cs typeface="Mada"/>
                <a:sym typeface="Mada"/>
              </a:rPr>
              <a:t> </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Q3: what is the etiology of UTI?</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Ascending infection , instrumentation , coitus in females.</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Q4: How is UTI diagnosis made?</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Symptoms, urinalysis (&gt;10 WBCs/HPF,&gt;10</a:t>
            </a:r>
            <a:r>
              <a:rPr baseline="30000" lang="en-GB" sz="1000">
                <a:solidFill>
                  <a:srgbClr val="83C5BE"/>
                </a:solidFill>
                <a:latin typeface="Mada"/>
                <a:ea typeface="Mada"/>
                <a:cs typeface="Mada"/>
                <a:sym typeface="Mada"/>
              </a:rPr>
              <a:t>5</a:t>
            </a:r>
            <a:r>
              <a:rPr lang="en-GB" sz="1000">
                <a:solidFill>
                  <a:srgbClr val="83C5BE"/>
                </a:solidFill>
                <a:latin typeface="Mada"/>
                <a:ea typeface="Mada"/>
                <a:cs typeface="Mada"/>
                <a:sym typeface="Mada"/>
              </a:rPr>
              <a:t> CFU)</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Q5: When should work up be performed?</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After the first infection in male patients (unless Foley is in place)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After the first pyelonephritis in prepubescent female patients</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Q6: What is the treatment?</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Lower: 1 to 4 days of oral antibiotics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Upper: 3 to 7 days of IV antibiotics</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Q7: What is the incidence of renal stones?</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1 in 10 people will have stones</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Q8: what are the risk factors for developing calculus disease?</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Poor fluid intake, IBD, hypercalcemia (“CHIMPANZEES”), renal tubular acidosis, small bowel bypass</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Q9: What are the four types of stones?</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1. Calcium oxalate/calcium PO4 (75%)—secondary absorption, ↓renal reabsorption, ↑ bone reabsorption)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2. Struvite (MgAmPh) (15%)—infection stones; seen in UTI with urea-splitting bacteria (Proteus); may cause staghorn calculi; high urine pH</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3. Uric acid (7%)—stones are radiolucent (Think: Uric = Unseen); seen in gout, Lesch–Nyhan, chronic diarrhea, cancer; low urine pH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4. Cystine (1%)—genetic predisposition</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Q10: What type of stones is not seen on AXR?</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Uric acid (Think: </a:t>
            </a:r>
            <a:r>
              <a:rPr b="1" lang="en-GB" sz="1000">
                <a:solidFill>
                  <a:srgbClr val="83C5BE"/>
                </a:solidFill>
                <a:latin typeface="Mada"/>
                <a:ea typeface="Mada"/>
                <a:cs typeface="Mada"/>
                <a:sym typeface="Mada"/>
              </a:rPr>
              <a:t>U</a:t>
            </a:r>
            <a:r>
              <a:rPr lang="en-GB" sz="1000">
                <a:solidFill>
                  <a:srgbClr val="83C5BE"/>
                </a:solidFill>
                <a:latin typeface="Mada"/>
                <a:ea typeface="Mada"/>
                <a:cs typeface="Mada"/>
                <a:sym typeface="Mada"/>
              </a:rPr>
              <a:t>ric = </a:t>
            </a:r>
            <a:r>
              <a:rPr b="1" lang="en-GB" sz="1000">
                <a:solidFill>
                  <a:srgbClr val="83C5BE"/>
                </a:solidFill>
                <a:latin typeface="Mada"/>
                <a:ea typeface="Mada"/>
                <a:cs typeface="Mada"/>
                <a:sym typeface="Mada"/>
              </a:rPr>
              <a:t>U</a:t>
            </a:r>
            <a:r>
              <a:rPr lang="en-GB" sz="1000">
                <a:solidFill>
                  <a:srgbClr val="83C5BE"/>
                </a:solidFill>
                <a:latin typeface="Mada"/>
                <a:ea typeface="Mada"/>
                <a:cs typeface="Mada"/>
                <a:sym typeface="Mada"/>
              </a:rPr>
              <a:t>nseen)</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Q11: What stone is associated with UTIs?</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Struvite stones (Think: </a:t>
            </a:r>
            <a:r>
              <a:rPr b="1" lang="en-GB" sz="1000">
                <a:solidFill>
                  <a:srgbClr val="83C5BE"/>
                </a:solidFill>
                <a:latin typeface="Mada"/>
                <a:ea typeface="Mada"/>
                <a:cs typeface="Mada"/>
                <a:sym typeface="Mada"/>
              </a:rPr>
              <a:t>S</a:t>
            </a:r>
            <a:r>
              <a:rPr lang="en-GB" sz="1000">
                <a:solidFill>
                  <a:srgbClr val="83C5BE"/>
                </a:solidFill>
                <a:latin typeface="Mada"/>
                <a:ea typeface="Mada"/>
                <a:cs typeface="Mada"/>
                <a:sym typeface="Mada"/>
              </a:rPr>
              <a:t>truvite = </a:t>
            </a:r>
            <a:r>
              <a:rPr b="1" lang="en-GB" sz="1000">
                <a:solidFill>
                  <a:srgbClr val="83C5BE"/>
                </a:solidFill>
                <a:latin typeface="Mada"/>
                <a:ea typeface="Mada"/>
                <a:cs typeface="Mada"/>
                <a:sym typeface="Mada"/>
              </a:rPr>
              <a:t>S</a:t>
            </a:r>
            <a:r>
              <a:rPr lang="en-GB" sz="1000">
                <a:solidFill>
                  <a:srgbClr val="83C5BE"/>
                </a:solidFill>
                <a:latin typeface="Mada"/>
                <a:ea typeface="Mada"/>
                <a:cs typeface="Mada"/>
                <a:sym typeface="Mada"/>
              </a:rPr>
              <a:t>epsis)</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Q12: What stones are seen in IBD/bowel bypass?</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Calcium oxalate</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Q13: What are the symptoms of calculus disease?</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Severe pain; patient cannot sit still: renal colic (typically pain in the kidney/ureter that radiates to the testis or penis), hematuria (remember, patients with peritoneal signs are motionless)</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Q14: What are the classic findings/symptoms?</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Flank pain, stone on AXR, hematuria</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Q15: Diagnosis?</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KUB (90% radiopaque), IVP, urinalysis and culture, BUN/Cr, CBC</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Q16: What is the significance of hematuria and pyuria?</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Stone with concomitant infection</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sp>
        <p:nvSpPr>
          <p:cNvPr id="1054" name="Google Shape;1054;p33"/>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33"/>
          <p:cNvSpPr/>
          <p:nvPr/>
        </p:nvSpPr>
        <p:spPr>
          <a:xfrm>
            <a:off x="74475" y="1014125"/>
            <a:ext cx="7440600" cy="95457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33"/>
          <p:cNvSpPr txBox="1"/>
          <p:nvPr/>
        </p:nvSpPr>
        <p:spPr>
          <a:xfrm>
            <a:off x="621951" y="698500"/>
            <a:ext cx="1682400" cy="30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Lora"/>
                <a:ea typeface="Lora"/>
                <a:cs typeface="Lora"/>
                <a:sym typeface="Lora"/>
              </a:rPr>
              <a:t>Recall</a:t>
            </a:r>
            <a:endParaRPr sz="2400">
              <a:solidFill>
                <a:srgbClr val="E29578"/>
              </a:solidFill>
              <a:latin typeface="Lora"/>
              <a:ea typeface="Lora"/>
              <a:cs typeface="Lora"/>
              <a:sym typeface="Lora"/>
            </a:endParaRPr>
          </a:p>
        </p:txBody>
      </p:sp>
      <p:sp>
        <p:nvSpPr>
          <p:cNvPr id="1057" name="Google Shape;1057;p33"/>
          <p:cNvSpPr txBox="1"/>
          <p:nvPr/>
        </p:nvSpPr>
        <p:spPr>
          <a:xfrm>
            <a:off x="467625" y="1293600"/>
            <a:ext cx="6836100" cy="921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Q17: treatment of kidney stones?</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Narcotics for pain, vigorous hydration, observation.</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Further options: ESWL (lithotripsy), ureteroscopy, percutaneous lithotripsy, open surgery; metabolic workup for recurrence</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Q18: what are the indications for intervention?</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Urinary tract obstruction, Persistent infection, Impaired renal function</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Q19: What are the contraindications of outpatient treatment?</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Q20: What are the contraindications of outpatient treatment?</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Pregnancy, diabetes, obstruction, severe dehydration, severe pain, urosepsis/fever, pyelonephritis, previous urologic surgery, only one functioning kidney</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Q22: What are the three common sites of obstruction?</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1. UreteroPelvicJunction(UPJ)</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2. UreteroVesicularjunction(UVJ)</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3. Intersectionoftheureterandtheiliacvessels</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Q23: What are the common types of incontinence?</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Stress incontinence, overflow incontinence, urge incontinence</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Q24: How is the diagnosis made?</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History (including meds), physical examination (including pelvic/rectal examination), urinalysis, Post Void Residual (PVR), urodynamics, cystoscopy/VesicoCystoUrethroGram (VCUG) may be necessary</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Q25: What is the “Marshall test”?</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Woman with urinary stress incontinence placed in the lithotomy position with a full bladder leaks urine when asked to cough</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Q26: What is the treatment of the following disorders:</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Stress incontinence?</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Bladder neck suspension</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Urge incontinence?</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Pharmacotherapy (anticholinergics, α-agonists)</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Overflow incontinence?</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Self-catheterization, surgical relief of obstruction, α-blockers:</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Q27: What is the size of a normal prostate?</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20 to 25 g</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Q22: Where does BPH occur?</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Periurethrally (Note: Prostate cancer occurs in the periphery of the gland)</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Q22: What is the differential diagnosis?</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 Prostate cancer (e.g., nodular)</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 biopsy Neurogenic bladder</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 history of neurologic disease Acute prostatitis</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 hot, tender gland</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 Urethral stricture</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 RUG, history of STD</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 Stone</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 UTI</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p3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34"/>
          <p:cNvSpPr/>
          <p:nvPr/>
        </p:nvSpPr>
        <p:spPr>
          <a:xfrm>
            <a:off x="74475" y="1014125"/>
            <a:ext cx="7440600" cy="68316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34"/>
          <p:cNvSpPr txBox="1"/>
          <p:nvPr/>
        </p:nvSpPr>
        <p:spPr>
          <a:xfrm>
            <a:off x="621951" y="698500"/>
            <a:ext cx="1682400" cy="30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Lora"/>
                <a:ea typeface="Lora"/>
                <a:cs typeface="Lora"/>
                <a:sym typeface="Lora"/>
              </a:rPr>
              <a:t>Recall</a:t>
            </a:r>
            <a:endParaRPr sz="2400">
              <a:solidFill>
                <a:srgbClr val="E29578"/>
              </a:solidFill>
              <a:latin typeface="Lora"/>
              <a:ea typeface="Lora"/>
              <a:cs typeface="Lora"/>
              <a:sym typeface="Lora"/>
            </a:endParaRPr>
          </a:p>
        </p:txBody>
      </p:sp>
      <p:sp>
        <p:nvSpPr>
          <p:cNvPr id="1065" name="Google Shape;1065;p34"/>
          <p:cNvSpPr txBox="1"/>
          <p:nvPr/>
        </p:nvSpPr>
        <p:spPr>
          <a:xfrm>
            <a:off x="467625" y="1293600"/>
            <a:ext cx="6836100" cy="631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006D77"/>
                </a:solidFill>
                <a:latin typeface="Lora"/>
                <a:ea typeface="Lora"/>
                <a:cs typeface="Lora"/>
                <a:sym typeface="Lora"/>
              </a:rPr>
              <a:t>Q22: What are the treatment options?</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Pharmacologic:</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α-1 blockade Hormonal, antiandrogens</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Surgical:</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TURP, TUIP, open prostate resection and Transurethral balloon dilation</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Q22: Why do α adrenergic blockers work?</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1. Relax sphincter</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2. Relaxprostatecapsule</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Q22: What is Proscar?</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Finasteride: 5-α-reductase inhibitor; blocks transformation of testosterone to dihydrotestosterone; may shrink and slow progression of BPH</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Q22: What is Hytrin?</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Terazosin: α-blocker; may increase urine outflow by relaxing prostatic smooth muscles</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Q22: What are the indications for surgery in BPH?</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Because of obstruction: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Urinary retention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Hydronephrosis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UTIs</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Severe symptoms</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Q22: What is TUIP?</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TransUrethral Incision of Prostate</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Q22: What percentage of tissue removed for BPH will have malignant tissue on histology?</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Up to 10%!</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Q22: What are the possible complications of TURP?</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Immediate: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Failure to void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Bleeding</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Clot retention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UTI Incontinence</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9" name="Shape 1069"/>
        <p:cNvGrpSpPr/>
        <p:nvPr/>
      </p:nvGrpSpPr>
      <p:grpSpPr>
        <a:xfrm>
          <a:off x="0" y="0"/>
          <a:ext cx="0" cy="0"/>
          <a:chOff x="0" y="0"/>
          <a:chExt cx="0" cy="0"/>
        </a:xfrm>
      </p:grpSpPr>
      <p:sp>
        <p:nvSpPr>
          <p:cNvPr id="1070" name="Google Shape;1070;p35"/>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35"/>
          <p:cNvSpPr txBox="1"/>
          <p:nvPr/>
        </p:nvSpPr>
        <p:spPr>
          <a:xfrm>
            <a:off x="1031913" y="182775"/>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Summary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1072" name="Google Shape;1072;p35"/>
          <p:cNvCxnSpPr/>
          <p:nvPr/>
        </p:nvCxnSpPr>
        <p:spPr>
          <a:xfrm>
            <a:off x="2428688" y="699725"/>
            <a:ext cx="2880000" cy="3900"/>
          </a:xfrm>
          <a:prstGeom prst="straightConnector1">
            <a:avLst/>
          </a:prstGeom>
          <a:noFill/>
          <a:ln cap="flat" cmpd="sng" w="19050">
            <a:solidFill>
              <a:srgbClr val="83C5BE"/>
            </a:solidFill>
            <a:prstDash val="solid"/>
            <a:round/>
            <a:headEnd len="med" w="med" type="oval"/>
            <a:tailEnd len="med" w="med" type="oval"/>
          </a:ln>
        </p:spPr>
      </p:cxnSp>
      <p:grpSp>
        <p:nvGrpSpPr>
          <p:cNvPr id="1073" name="Google Shape;1073;p35"/>
          <p:cNvGrpSpPr/>
          <p:nvPr/>
        </p:nvGrpSpPr>
        <p:grpSpPr>
          <a:xfrm>
            <a:off x="10545002" y="373186"/>
            <a:ext cx="409984" cy="326545"/>
            <a:chOff x="1186450" y="2531950"/>
            <a:chExt cx="399400" cy="341825"/>
          </a:xfrm>
        </p:grpSpPr>
        <p:sp>
          <p:nvSpPr>
            <p:cNvPr id="1074" name="Google Shape;1074;p35"/>
            <p:cNvSpPr/>
            <p:nvPr/>
          </p:nvSpPr>
          <p:spPr>
            <a:xfrm>
              <a:off x="1243925" y="2531950"/>
              <a:ext cx="341925" cy="341825"/>
            </a:xfrm>
            <a:custGeom>
              <a:rect b="b" l="l" r="r" t="t"/>
              <a:pathLst>
                <a:path extrusionOk="0" h="13673" w="13677">
                  <a:moveTo>
                    <a:pt x="6839" y="1"/>
                  </a:moveTo>
                  <a:cubicBezTo>
                    <a:pt x="3064" y="1"/>
                    <a:pt x="1" y="3060"/>
                    <a:pt x="1" y="6834"/>
                  </a:cubicBezTo>
                  <a:cubicBezTo>
                    <a:pt x="1" y="10613"/>
                    <a:pt x="3064" y="13672"/>
                    <a:pt x="6839" y="13672"/>
                  </a:cubicBezTo>
                  <a:cubicBezTo>
                    <a:pt x="10617" y="13672"/>
                    <a:pt x="13676" y="10613"/>
                    <a:pt x="13676" y="6834"/>
                  </a:cubicBezTo>
                  <a:cubicBezTo>
                    <a:pt x="13676" y="3060"/>
                    <a:pt x="10617" y="1"/>
                    <a:pt x="6839"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35"/>
            <p:cNvSpPr/>
            <p:nvPr/>
          </p:nvSpPr>
          <p:spPr>
            <a:xfrm>
              <a:off x="1186450" y="2575700"/>
              <a:ext cx="61900" cy="134100"/>
            </a:xfrm>
            <a:custGeom>
              <a:rect b="b" l="l" r="r" t="t"/>
              <a:pathLst>
                <a:path extrusionOk="0" h="5364" w="2476">
                  <a:moveTo>
                    <a:pt x="1027" y="1"/>
                  </a:moveTo>
                  <a:lnTo>
                    <a:pt x="446" y="424"/>
                  </a:lnTo>
                  <a:lnTo>
                    <a:pt x="433" y="433"/>
                  </a:lnTo>
                  <a:cubicBezTo>
                    <a:pt x="248" y="604"/>
                    <a:pt x="1" y="1107"/>
                    <a:pt x="410" y="1755"/>
                  </a:cubicBezTo>
                  <a:cubicBezTo>
                    <a:pt x="716" y="2246"/>
                    <a:pt x="1679" y="4225"/>
                    <a:pt x="2228" y="5363"/>
                  </a:cubicBezTo>
                  <a:lnTo>
                    <a:pt x="2475" y="5242"/>
                  </a:lnTo>
                  <a:cubicBezTo>
                    <a:pt x="1805" y="3847"/>
                    <a:pt x="941" y="2084"/>
                    <a:pt x="644" y="1611"/>
                  </a:cubicBezTo>
                  <a:cubicBezTo>
                    <a:pt x="275" y="1026"/>
                    <a:pt x="577" y="685"/>
                    <a:pt x="617" y="640"/>
                  </a:cubicBezTo>
                  <a:lnTo>
                    <a:pt x="1189" y="226"/>
                  </a:lnTo>
                  <a:lnTo>
                    <a:pt x="1027"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35"/>
            <p:cNvSpPr/>
            <p:nvPr/>
          </p:nvSpPr>
          <p:spPr>
            <a:xfrm>
              <a:off x="1268325" y="2533200"/>
              <a:ext cx="107550" cy="115625"/>
            </a:xfrm>
            <a:custGeom>
              <a:rect b="b" l="l" r="r" t="t"/>
              <a:pathLst>
                <a:path extrusionOk="0" h="4625" w="4302">
                  <a:moveTo>
                    <a:pt x="856" y="0"/>
                  </a:moveTo>
                  <a:cubicBezTo>
                    <a:pt x="787" y="0"/>
                    <a:pt x="725" y="9"/>
                    <a:pt x="676" y="23"/>
                  </a:cubicBezTo>
                  <a:lnTo>
                    <a:pt x="1" y="306"/>
                  </a:lnTo>
                  <a:lnTo>
                    <a:pt x="109" y="558"/>
                  </a:lnTo>
                  <a:lnTo>
                    <a:pt x="757" y="288"/>
                  </a:lnTo>
                  <a:cubicBezTo>
                    <a:pt x="771" y="285"/>
                    <a:pt x="807" y="279"/>
                    <a:pt x="858" y="279"/>
                  </a:cubicBezTo>
                  <a:cubicBezTo>
                    <a:pt x="1022" y="279"/>
                    <a:pt x="1341" y="347"/>
                    <a:pt x="1575" y="819"/>
                  </a:cubicBezTo>
                  <a:cubicBezTo>
                    <a:pt x="1854" y="1386"/>
                    <a:pt x="3262" y="3442"/>
                    <a:pt x="4077" y="4625"/>
                  </a:cubicBezTo>
                  <a:lnTo>
                    <a:pt x="4302" y="4467"/>
                  </a:lnTo>
                  <a:cubicBezTo>
                    <a:pt x="3649" y="3523"/>
                    <a:pt x="2102" y="1264"/>
                    <a:pt x="1818" y="693"/>
                  </a:cubicBezTo>
                  <a:cubicBezTo>
                    <a:pt x="1545" y="142"/>
                    <a:pt x="1136" y="0"/>
                    <a:pt x="856"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35"/>
            <p:cNvSpPr/>
            <p:nvPr/>
          </p:nvSpPr>
          <p:spPr>
            <a:xfrm>
              <a:off x="1358650" y="2627675"/>
              <a:ext cx="17225" cy="21050"/>
            </a:xfrm>
            <a:custGeom>
              <a:rect b="b" l="l" r="r" t="t"/>
              <a:pathLst>
                <a:path extrusionOk="0" h="842" w="689">
                  <a:moveTo>
                    <a:pt x="216" y="0"/>
                  </a:moveTo>
                  <a:lnTo>
                    <a:pt x="0" y="171"/>
                  </a:lnTo>
                  <a:cubicBezTo>
                    <a:pt x="167" y="414"/>
                    <a:pt x="324" y="643"/>
                    <a:pt x="464" y="841"/>
                  </a:cubicBezTo>
                  <a:lnTo>
                    <a:pt x="689" y="688"/>
                  </a:lnTo>
                  <a:cubicBezTo>
                    <a:pt x="558" y="499"/>
                    <a:pt x="396" y="266"/>
                    <a:pt x="216"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35"/>
            <p:cNvSpPr/>
            <p:nvPr/>
          </p:nvSpPr>
          <p:spPr>
            <a:xfrm>
              <a:off x="1236175" y="2694025"/>
              <a:ext cx="12175" cy="15650"/>
            </a:xfrm>
            <a:custGeom>
              <a:rect b="b" l="l" r="r" t="t"/>
              <a:pathLst>
                <a:path extrusionOk="0" h="626" w="487">
                  <a:moveTo>
                    <a:pt x="239" y="0"/>
                  </a:moveTo>
                  <a:lnTo>
                    <a:pt x="0" y="140"/>
                  </a:lnTo>
                  <a:cubicBezTo>
                    <a:pt x="86" y="311"/>
                    <a:pt x="167" y="477"/>
                    <a:pt x="239" y="626"/>
                  </a:cubicBezTo>
                  <a:lnTo>
                    <a:pt x="486" y="509"/>
                  </a:lnTo>
                  <a:lnTo>
                    <a:pt x="239"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35"/>
            <p:cNvSpPr/>
            <p:nvPr/>
          </p:nvSpPr>
          <p:spPr>
            <a:xfrm>
              <a:off x="1203000" y="2571475"/>
              <a:ext cx="23300" cy="20200"/>
            </a:xfrm>
            <a:custGeom>
              <a:rect b="b" l="l" r="r" t="t"/>
              <a:pathLst>
                <a:path extrusionOk="0" h="808" w="932">
                  <a:moveTo>
                    <a:pt x="540" y="0"/>
                  </a:moveTo>
                  <a:cubicBezTo>
                    <a:pt x="481" y="0"/>
                    <a:pt x="422" y="17"/>
                    <a:pt x="369" y="53"/>
                  </a:cubicBezTo>
                  <a:lnTo>
                    <a:pt x="176" y="183"/>
                  </a:lnTo>
                  <a:cubicBezTo>
                    <a:pt x="36" y="278"/>
                    <a:pt x="0" y="467"/>
                    <a:pt x="95" y="602"/>
                  </a:cubicBezTo>
                  <a:lnTo>
                    <a:pt x="144" y="674"/>
                  </a:lnTo>
                  <a:cubicBezTo>
                    <a:pt x="200" y="760"/>
                    <a:pt x="295" y="807"/>
                    <a:pt x="392" y="807"/>
                  </a:cubicBezTo>
                  <a:cubicBezTo>
                    <a:pt x="450" y="807"/>
                    <a:pt x="510" y="790"/>
                    <a:pt x="563" y="755"/>
                  </a:cubicBezTo>
                  <a:lnTo>
                    <a:pt x="756" y="629"/>
                  </a:lnTo>
                  <a:cubicBezTo>
                    <a:pt x="895" y="534"/>
                    <a:pt x="931" y="345"/>
                    <a:pt x="837" y="206"/>
                  </a:cubicBezTo>
                  <a:lnTo>
                    <a:pt x="788" y="134"/>
                  </a:lnTo>
                  <a:cubicBezTo>
                    <a:pt x="731" y="47"/>
                    <a:pt x="637" y="0"/>
                    <a:pt x="54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35"/>
            <p:cNvSpPr/>
            <p:nvPr/>
          </p:nvSpPr>
          <p:spPr>
            <a:xfrm>
              <a:off x="1256525" y="2533925"/>
              <a:ext cx="23425" cy="19525"/>
            </a:xfrm>
            <a:custGeom>
              <a:rect b="b" l="l" r="r" t="t"/>
              <a:pathLst>
                <a:path extrusionOk="0" h="781" w="937">
                  <a:moveTo>
                    <a:pt x="558" y="1"/>
                  </a:moveTo>
                  <a:cubicBezTo>
                    <a:pt x="516" y="1"/>
                    <a:pt x="473" y="10"/>
                    <a:pt x="432" y="30"/>
                  </a:cubicBezTo>
                  <a:lnTo>
                    <a:pt x="221" y="124"/>
                  </a:lnTo>
                  <a:cubicBezTo>
                    <a:pt x="68" y="192"/>
                    <a:pt x="1" y="372"/>
                    <a:pt x="73" y="525"/>
                  </a:cubicBezTo>
                  <a:lnTo>
                    <a:pt x="104" y="601"/>
                  </a:lnTo>
                  <a:cubicBezTo>
                    <a:pt x="157" y="714"/>
                    <a:pt x="266" y="780"/>
                    <a:pt x="382" y="780"/>
                  </a:cubicBezTo>
                  <a:cubicBezTo>
                    <a:pt x="423" y="780"/>
                    <a:pt x="464" y="772"/>
                    <a:pt x="504" y="754"/>
                  </a:cubicBezTo>
                  <a:lnTo>
                    <a:pt x="716" y="655"/>
                  </a:lnTo>
                  <a:cubicBezTo>
                    <a:pt x="869" y="588"/>
                    <a:pt x="936" y="408"/>
                    <a:pt x="864" y="255"/>
                  </a:cubicBezTo>
                  <a:lnTo>
                    <a:pt x="833" y="178"/>
                  </a:lnTo>
                  <a:cubicBezTo>
                    <a:pt x="780" y="67"/>
                    <a:pt x="671"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35"/>
            <p:cNvSpPr/>
            <p:nvPr/>
          </p:nvSpPr>
          <p:spPr>
            <a:xfrm>
              <a:off x="1237400" y="2632850"/>
              <a:ext cx="149950" cy="116325"/>
            </a:xfrm>
            <a:custGeom>
              <a:rect b="b" l="l" r="r" t="t"/>
              <a:pathLst>
                <a:path extrusionOk="0" h="4653" w="5998">
                  <a:moveTo>
                    <a:pt x="5314" y="0"/>
                  </a:moveTo>
                  <a:lnTo>
                    <a:pt x="4900" y="229"/>
                  </a:lnTo>
                  <a:cubicBezTo>
                    <a:pt x="4909" y="243"/>
                    <a:pt x="5489" y="1291"/>
                    <a:pt x="5197" y="2344"/>
                  </a:cubicBezTo>
                  <a:cubicBezTo>
                    <a:pt x="5030" y="2938"/>
                    <a:pt x="4612" y="3428"/>
                    <a:pt x="3951" y="3797"/>
                  </a:cubicBezTo>
                  <a:cubicBezTo>
                    <a:pt x="3497" y="4052"/>
                    <a:pt x="3056" y="4179"/>
                    <a:pt x="2632" y="4179"/>
                  </a:cubicBezTo>
                  <a:cubicBezTo>
                    <a:pt x="2190" y="4179"/>
                    <a:pt x="1766" y="4041"/>
                    <a:pt x="1364" y="3765"/>
                  </a:cubicBezTo>
                  <a:cubicBezTo>
                    <a:pt x="982" y="3491"/>
                    <a:pt x="658" y="3145"/>
                    <a:pt x="415" y="2744"/>
                  </a:cubicBezTo>
                  <a:lnTo>
                    <a:pt x="1" y="2974"/>
                  </a:lnTo>
                  <a:cubicBezTo>
                    <a:pt x="28" y="3023"/>
                    <a:pt x="694" y="4202"/>
                    <a:pt x="1935" y="4553"/>
                  </a:cubicBezTo>
                  <a:cubicBezTo>
                    <a:pt x="2166" y="4619"/>
                    <a:pt x="2401" y="4652"/>
                    <a:pt x="2639" y="4652"/>
                  </a:cubicBezTo>
                  <a:cubicBezTo>
                    <a:pt x="3142" y="4652"/>
                    <a:pt x="3659" y="4504"/>
                    <a:pt x="4185" y="4211"/>
                  </a:cubicBezTo>
                  <a:cubicBezTo>
                    <a:pt x="4517" y="4026"/>
                    <a:pt x="4814" y="3797"/>
                    <a:pt x="5071" y="3518"/>
                  </a:cubicBezTo>
                  <a:cubicBezTo>
                    <a:pt x="5345" y="3221"/>
                    <a:pt x="5543" y="2861"/>
                    <a:pt x="5651" y="2474"/>
                  </a:cubicBezTo>
                  <a:cubicBezTo>
                    <a:pt x="5997" y="1233"/>
                    <a:pt x="5341" y="50"/>
                    <a:pt x="53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35"/>
            <p:cNvSpPr/>
            <p:nvPr/>
          </p:nvSpPr>
          <p:spPr>
            <a:xfrm>
              <a:off x="1244375" y="2636325"/>
              <a:ext cx="133300" cy="103375"/>
            </a:xfrm>
            <a:custGeom>
              <a:rect b="b" l="l" r="r" t="t"/>
              <a:pathLst>
                <a:path extrusionOk="0" h="4135" w="5332">
                  <a:moveTo>
                    <a:pt x="4783" y="0"/>
                  </a:moveTo>
                  <a:lnTo>
                    <a:pt x="4625" y="90"/>
                  </a:lnTo>
                  <a:cubicBezTo>
                    <a:pt x="4630" y="99"/>
                    <a:pt x="5215" y="1148"/>
                    <a:pt x="4918" y="2205"/>
                  </a:cubicBezTo>
                  <a:cubicBezTo>
                    <a:pt x="4751" y="2799"/>
                    <a:pt x="4333" y="3289"/>
                    <a:pt x="3676" y="3658"/>
                  </a:cubicBezTo>
                  <a:cubicBezTo>
                    <a:pt x="3220" y="3911"/>
                    <a:pt x="2780" y="4038"/>
                    <a:pt x="2356" y="4038"/>
                  </a:cubicBezTo>
                  <a:cubicBezTo>
                    <a:pt x="1913" y="4038"/>
                    <a:pt x="1489" y="3900"/>
                    <a:pt x="1085" y="3622"/>
                  </a:cubicBezTo>
                  <a:cubicBezTo>
                    <a:pt x="703" y="3352"/>
                    <a:pt x="379" y="3006"/>
                    <a:pt x="136" y="2605"/>
                  </a:cubicBezTo>
                  <a:lnTo>
                    <a:pt x="1" y="2682"/>
                  </a:lnTo>
                  <a:cubicBezTo>
                    <a:pt x="140" y="2907"/>
                    <a:pt x="725" y="3766"/>
                    <a:pt x="1710" y="4049"/>
                  </a:cubicBezTo>
                  <a:cubicBezTo>
                    <a:pt x="1916" y="4106"/>
                    <a:pt x="2125" y="4135"/>
                    <a:pt x="2336" y="4135"/>
                  </a:cubicBezTo>
                  <a:cubicBezTo>
                    <a:pt x="2791" y="4135"/>
                    <a:pt x="3259" y="4003"/>
                    <a:pt x="3735" y="3739"/>
                  </a:cubicBezTo>
                  <a:cubicBezTo>
                    <a:pt x="4031" y="3572"/>
                    <a:pt x="4301" y="3365"/>
                    <a:pt x="4531" y="3114"/>
                  </a:cubicBezTo>
                  <a:cubicBezTo>
                    <a:pt x="4778" y="2844"/>
                    <a:pt x="4958" y="2524"/>
                    <a:pt x="5053" y="2173"/>
                  </a:cubicBezTo>
                  <a:cubicBezTo>
                    <a:pt x="5332" y="1188"/>
                    <a:pt x="4904" y="239"/>
                    <a:pt x="478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35"/>
            <p:cNvSpPr/>
            <p:nvPr/>
          </p:nvSpPr>
          <p:spPr>
            <a:xfrm>
              <a:off x="1528250" y="2699875"/>
              <a:ext cx="34550" cy="92025"/>
            </a:xfrm>
            <a:custGeom>
              <a:rect b="b" l="l" r="r" t="t"/>
              <a:pathLst>
                <a:path extrusionOk="0" h="3681" w="1382">
                  <a:moveTo>
                    <a:pt x="805" y="0"/>
                  </a:moveTo>
                  <a:cubicBezTo>
                    <a:pt x="805" y="0"/>
                    <a:pt x="0" y="2767"/>
                    <a:pt x="1318" y="3680"/>
                  </a:cubicBezTo>
                  <a:lnTo>
                    <a:pt x="1381" y="3545"/>
                  </a:lnTo>
                  <a:cubicBezTo>
                    <a:pt x="1381" y="3545"/>
                    <a:pt x="288" y="2780"/>
                    <a:pt x="891" y="212"/>
                  </a:cubicBezTo>
                  <a:cubicBezTo>
                    <a:pt x="895" y="198"/>
                    <a:pt x="904" y="176"/>
                    <a:pt x="909" y="158"/>
                  </a:cubicBezTo>
                  <a:lnTo>
                    <a:pt x="80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35"/>
            <p:cNvSpPr/>
            <p:nvPr/>
          </p:nvSpPr>
          <p:spPr>
            <a:xfrm>
              <a:off x="1531050" y="2662150"/>
              <a:ext cx="47600" cy="42275"/>
            </a:xfrm>
            <a:custGeom>
              <a:rect b="b" l="l" r="r" t="t"/>
              <a:pathLst>
                <a:path extrusionOk="0" h="1691" w="1904">
                  <a:moveTo>
                    <a:pt x="952" y="0"/>
                  </a:moveTo>
                  <a:cubicBezTo>
                    <a:pt x="860" y="0"/>
                    <a:pt x="767" y="15"/>
                    <a:pt x="675" y="47"/>
                  </a:cubicBezTo>
                  <a:cubicBezTo>
                    <a:pt x="235" y="200"/>
                    <a:pt x="1" y="681"/>
                    <a:pt x="154" y="1122"/>
                  </a:cubicBezTo>
                  <a:cubicBezTo>
                    <a:pt x="271" y="1472"/>
                    <a:pt x="598" y="1691"/>
                    <a:pt x="948" y="1691"/>
                  </a:cubicBezTo>
                  <a:cubicBezTo>
                    <a:pt x="1039" y="1691"/>
                    <a:pt x="1133" y="1676"/>
                    <a:pt x="1224" y="1644"/>
                  </a:cubicBezTo>
                  <a:cubicBezTo>
                    <a:pt x="1665" y="1491"/>
                    <a:pt x="1904" y="1010"/>
                    <a:pt x="1751" y="569"/>
                  </a:cubicBezTo>
                  <a:cubicBezTo>
                    <a:pt x="1629" y="220"/>
                    <a:pt x="1302" y="0"/>
                    <a:pt x="952"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35"/>
            <p:cNvSpPr/>
            <p:nvPr/>
          </p:nvSpPr>
          <p:spPr>
            <a:xfrm>
              <a:off x="1543550" y="2672875"/>
              <a:ext cx="22950" cy="20375"/>
            </a:xfrm>
            <a:custGeom>
              <a:rect b="b" l="l" r="r" t="t"/>
              <a:pathLst>
                <a:path extrusionOk="0" h="815" w="918">
                  <a:moveTo>
                    <a:pt x="460" y="0"/>
                  </a:moveTo>
                  <a:cubicBezTo>
                    <a:pt x="338" y="0"/>
                    <a:pt x="217" y="55"/>
                    <a:pt x="135" y="158"/>
                  </a:cubicBezTo>
                  <a:cubicBezTo>
                    <a:pt x="0" y="338"/>
                    <a:pt x="31" y="594"/>
                    <a:pt x="211" y="729"/>
                  </a:cubicBezTo>
                  <a:cubicBezTo>
                    <a:pt x="284" y="787"/>
                    <a:pt x="371" y="815"/>
                    <a:pt x="458" y="815"/>
                  </a:cubicBezTo>
                  <a:cubicBezTo>
                    <a:pt x="580" y="815"/>
                    <a:pt x="701" y="760"/>
                    <a:pt x="783" y="657"/>
                  </a:cubicBezTo>
                  <a:cubicBezTo>
                    <a:pt x="918" y="477"/>
                    <a:pt x="886" y="221"/>
                    <a:pt x="706" y="86"/>
                  </a:cubicBezTo>
                  <a:cubicBezTo>
                    <a:pt x="633" y="28"/>
                    <a:pt x="547" y="0"/>
                    <a:pt x="46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35"/>
            <p:cNvSpPr/>
            <p:nvPr/>
          </p:nvSpPr>
          <p:spPr>
            <a:xfrm>
              <a:off x="1550950" y="2664325"/>
              <a:ext cx="28150" cy="39950"/>
            </a:xfrm>
            <a:custGeom>
              <a:rect b="b" l="l" r="r" t="t"/>
              <a:pathLst>
                <a:path extrusionOk="0" h="1598" w="1126">
                  <a:moveTo>
                    <a:pt x="545" y="1"/>
                  </a:moveTo>
                  <a:lnTo>
                    <a:pt x="545" y="1"/>
                  </a:lnTo>
                  <a:cubicBezTo>
                    <a:pt x="1126" y="545"/>
                    <a:pt x="788" y="1512"/>
                    <a:pt x="1" y="1580"/>
                  </a:cubicBezTo>
                  <a:cubicBezTo>
                    <a:pt x="58" y="1591"/>
                    <a:pt x="115" y="1597"/>
                    <a:pt x="172" y="1597"/>
                  </a:cubicBezTo>
                  <a:cubicBezTo>
                    <a:pt x="524" y="1597"/>
                    <a:pt x="848" y="1376"/>
                    <a:pt x="968" y="1031"/>
                  </a:cubicBezTo>
                  <a:cubicBezTo>
                    <a:pt x="1103" y="630"/>
                    <a:pt x="923" y="190"/>
                    <a:pt x="54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35"/>
            <p:cNvSpPr/>
            <p:nvPr/>
          </p:nvSpPr>
          <p:spPr>
            <a:xfrm>
              <a:off x="1333800" y="2730450"/>
              <a:ext cx="108425" cy="142875"/>
            </a:xfrm>
            <a:custGeom>
              <a:rect b="b" l="l" r="r" t="t"/>
              <a:pathLst>
                <a:path extrusionOk="0" h="5715" w="4337">
                  <a:moveTo>
                    <a:pt x="427" y="1"/>
                  </a:moveTo>
                  <a:lnTo>
                    <a:pt x="0" y="194"/>
                  </a:lnTo>
                  <a:cubicBezTo>
                    <a:pt x="553" y="1409"/>
                    <a:pt x="1215" y="2570"/>
                    <a:pt x="1980" y="3667"/>
                  </a:cubicBezTo>
                  <a:cubicBezTo>
                    <a:pt x="2470" y="4378"/>
                    <a:pt x="3023" y="5125"/>
                    <a:pt x="3680" y="5714"/>
                  </a:cubicBezTo>
                  <a:cubicBezTo>
                    <a:pt x="3905" y="5701"/>
                    <a:pt x="4121" y="5678"/>
                    <a:pt x="4337" y="5642"/>
                  </a:cubicBezTo>
                  <a:cubicBezTo>
                    <a:pt x="3563" y="5062"/>
                    <a:pt x="2924" y="4203"/>
                    <a:pt x="2366" y="3397"/>
                  </a:cubicBezTo>
                  <a:cubicBezTo>
                    <a:pt x="1620" y="2327"/>
                    <a:pt x="972" y="1188"/>
                    <a:pt x="42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35"/>
            <p:cNvSpPr/>
            <p:nvPr/>
          </p:nvSpPr>
          <p:spPr>
            <a:xfrm>
              <a:off x="1531725" y="2703925"/>
              <a:ext cx="34775" cy="84600"/>
            </a:xfrm>
            <a:custGeom>
              <a:rect b="b" l="l" r="r" t="t"/>
              <a:pathLst>
                <a:path extrusionOk="0" h="3384" w="1391">
                  <a:moveTo>
                    <a:pt x="770" y="0"/>
                  </a:moveTo>
                  <a:cubicBezTo>
                    <a:pt x="770" y="0"/>
                    <a:pt x="1" y="2227"/>
                    <a:pt x="1242" y="3383"/>
                  </a:cubicBezTo>
                  <a:cubicBezTo>
                    <a:pt x="1296" y="3293"/>
                    <a:pt x="1346" y="3203"/>
                    <a:pt x="1391" y="3113"/>
                  </a:cubicBezTo>
                  <a:cubicBezTo>
                    <a:pt x="1161" y="2884"/>
                    <a:pt x="716" y="2330"/>
                    <a:pt x="1031" y="9"/>
                  </a:cubicBezTo>
                  <a:lnTo>
                    <a:pt x="770"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aphicFrame>
        <p:nvGraphicFramePr>
          <p:cNvPr id="1089" name="Google Shape;1089;p35"/>
          <p:cNvGraphicFramePr/>
          <p:nvPr/>
        </p:nvGraphicFramePr>
        <p:xfrm>
          <a:off x="179306" y="1220575"/>
          <a:ext cx="3000000" cy="3000000"/>
        </p:xfrm>
        <a:graphic>
          <a:graphicData uri="http://schemas.openxmlformats.org/drawingml/2006/table">
            <a:tbl>
              <a:tblPr>
                <a:noFill/>
                <a:tableStyleId>{A0C48FD6-D413-46EF-9043-8DE7BB8083C1}</a:tableStyleId>
              </a:tblPr>
              <a:tblGrid>
                <a:gridCol w="1075350"/>
                <a:gridCol w="2111650"/>
                <a:gridCol w="2160150"/>
                <a:gridCol w="1883800"/>
              </a:tblGrid>
              <a:tr h="528800">
                <a:tc>
                  <a:txBody>
                    <a:bodyPr/>
                    <a:lstStyle/>
                    <a:p>
                      <a:pPr indent="0" lvl="0" marL="0" rtl="0" algn="ctr">
                        <a:spcBef>
                          <a:spcPts val="0"/>
                        </a:spcBef>
                        <a:spcAft>
                          <a:spcPts val="0"/>
                        </a:spcAft>
                        <a:buNone/>
                      </a:pPr>
                      <a:r>
                        <a:t/>
                      </a:r>
                      <a:endParaRPr sz="1100">
                        <a:solidFill>
                          <a:srgbClr val="006D77"/>
                        </a:solidFill>
                        <a:latin typeface="Mada"/>
                        <a:ea typeface="Mada"/>
                        <a:cs typeface="Mada"/>
                        <a:sym typeface="Mada"/>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b="1" lang="en-GB" sz="1200">
                          <a:solidFill>
                            <a:srgbClr val="E29578"/>
                          </a:solidFill>
                          <a:latin typeface="Lora"/>
                          <a:ea typeface="Lora"/>
                          <a:cs typeface="Lora"/>
                          <a:sym typeface="Lora"/>
                        </a:rPr>
                        <a:t>Symptoms </a:t>
                      </a:r>
                      <a:endParaRPr b="1" sz="12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200">
                          <a:solidFill>
                            <a:srgbClr val="E29578"/>
                          </a:solidFill>
                          <a:latin typeface="Lora"/>
                          <a:ea typeface="Lora"/>
                          <a:cs typeface="Lora"/>
                          <a:sym typeface="Lora"/>
                        </a:rPr>
                        <a:t>Diagnosis</a:t>
                      </a:r>
                      <a:endParaRPr b="1" sz="12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300">
                          <a:solidFill>
                            <a:srgbClr val="E29578"/>
                          </a:solidFill>
                          <a:latin typeface="Lora"/>
                          <a:ea typeface="Lora"/>
                          <a:cs typeface="Lora"/>
                          <a:sym typeface="Lora"/>
                        </a:rPr>
                        <a:t>Management </a:t>
                      </a:r>
                      <a:endParaRPr b="1" sz="13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1778550">
                <a:tc>
                  <a:txBody>
                    <a:bodyPr/>
                    <a:lstStyle/>
                    <a:p>
                      <a:pPr indent="0" lvl="0" marL="0" rtl="0" algn="ctr">
                        <a:spcBef>
                          <a:spcPts val="0"/>
                        </a:spcBef>
                        <a:spcAft>
                          <a:spcPts val="0"/>
                        </a:spcAft>
                        <a:buNone/>
                      </a:pPr>
                      <a:r>
                        <a:rPr b="1" lang="en-GB" sz="1100">
                          <a:solidFill>
                            <a:srgbClr val="006D77"/>
                          </a:solidFill>
                          <a:latin typeface="Lora"/>
                          <a:ea typeface="Lora"/>
                          <a:cs typeface="Lora"/>
                          <a:sym typeface="Lora"/>
                        </a:rPr>
                        <a:t>Urethritis</a:t>
                      </a:r>
                      <a:endParaRPr b="1" sz="11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158750"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Asymptomatic</a:t>
                      </a:r>
                      <a:endParaRPr sz="1000">
                        <a:solidFill>
                          <a:srgbClr val="000000"/>
                        </a:solidFill>
                        <a:latin typeface="Mada"/>
                        <a:ea typeface="Mada"/>
                        <a:cs typeface="Mada"/>
                        <a:sym typeface="Mada"/>
                      </a:endParaRPr>
                    </a:p>
                    <a:p>
                      <a:pPr indent="-160699"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Burning on urination.</a:t>
                      </a:r>
                      <a:endParaRPr sz="1000">
                        <a:latin typeface="Mada"/>
                        <a:ea typeface="Mada"/>
                        <a:cs typeface="Mada"/>
                        <a:sym typeface="Mada"/>
                      </a:endParaRPr>
                    </a:p>
                    <a:p>
                      <a:pPr indent="-160699"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Urethral discharge</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Incubation period:</a:t>
                      </a:r>
                      <a:endParaRPr sz="1000">
                        <a:solidFill>
                          <a:schemeClr val="dk1"/>
                        </a:solidFill>
                        <a:latin typeface="Mada"/>
                        <a:ea typeface="Mada"/>
                        <a:cs typeface="Mada"/>
                        <a:sym typeface="Mada"/>
                      </a:endParaRPr>
                    </a:p>
                    <a:p>
                      <a:pPr indent="-168275" lvl="0" marL="360000" rtl="0" algn="l">
                        <a:spcBef>
                          <a:spcPts val="0"/>
                        </a:spcBef>
                        <a:spcAft>
                          <a:spcPts val="0"/>
                        </a:spcAft>
                        <a:buClr>
                          <a:srgbClr val="CC0000"/>
                        </a:buClr>
                        <a:buSzPts val="1000"/>
                        <a:buFont typeface="Mada"/>
                        <a:buChar char="○"/>
                      </a:pPr>
                      <a:r>
                        <a:rPr lang="en-GB" sz="1000">
                          <a:solidFill>
                            <a:srgbClr val="CC0000"/>
                          </a:solidFill>
                          <a:latin typeface="Mada"/>
                          <a:ea typeface="Mada"/>
                          <a:cs typeface="Mada"/>
                          <a:sym typeface="Mada"/>
                        </a:rPr>
                        <a:t>Gonococcal (3-10 days)</a:t>
                      </a:r>
                      <a:endParaRPr sz="1000">
                        <a:solidFill>
                          <a:srgbClr val="CC0000"/>
                        </a:solidFill>
                        <a:latin typeface="Mada"/>
                        <a:ea typeface="Mada"/>
                        <a:cs typeface="Mada"/>
                        <a:sym typeface="Mada"/>
                      </a:endParaRPr>
                    </a:p>
                    <a:p>
                      <a:pPr indent="-168275" lvl="0" marL="360000" rtl="0" algn="l">
                        <a:spcBef>
                          <a:spcPts val="0"/>
                        </a:spcBef>
                        <a:spcAft>
                          <a:spcPts val="0"/>
                        </a:spcAft>
                        <a:buClr>
                          <a:srgbClr val="CC0000"/>
                        </a:buClr>
                        <a:buSzPts val="1000"/>
                        <a:buFont typeface="Mada"/>
                        <a:buChar char="○"/>
                      </a:pPr>
                      <a:r>
                        <a:rPr lang="en-GB" sz="1000">
                          <a:solidFill>
                            <a:srgbClr val="CC0000"/>
                          </a:solidFill>
                          <a:latin typeface="Mada"/>
                          <a:ea typeface="Mada"/>
                          <a:cs typeface="Mada"/>
                          <a:sym typeface="Mada"/>
                        </a:rPr>
                        <a:t>Nongonococcal (1-5 weeks)</a:t>
                      </a:r>
                      <a:endParaRPr sz="1000">
                        <a:solidFill>
                          <a:schemeClr val="dk1"/>
                        </a:solidFill>
                        <a:latin typeface="Mada"/>
                        <a:ea typeface="Mada"/>
                        <a:cs typeface="Mada"/>
                        <a:sym typeface="Mada"/>
                      </a:endParaRPr>
                    </a:p>
                    <a:p>
                      <a:pPr indent="-158750"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Confirm:</a:t>
                      </a:r>
                      <a:endParaRPr sz="1000">
                        <a:solidFill>
                          <a:schemeClr val="dk1"/>
                        </a:solidFill>
                        <a:latin typeface="Mada"/>
                        <a:ea typeface="Mada"/>
                        <a:cs typeface="Mada"/>
                        <a:sym typeface="Mada"/>
                      </a:endParaRPr>
                    </a:p>
                    <a:p>
                      <a:pPr indent="-168275" lvl="0" marL="360000" rtl="0" algn="l">
                        <a:spcBef>
                          <a:spcPts val="0"/>
                        </a:spcBef>
                        <a:spcAft>
                          <a:spcPts val="0"/>
                        </a:spcAft>
                        <a:buClr>
                          <a:srgbClr val="000000"/>
                        </a:buClr>
                        <a:buSzPts val="1000"/>
                        <a:buFont typeface="Mada"/>
                        <a:buChar char="○"/>
                      </a:pPr>
                      <a:r>
                        <a:rPr lang="en-GB" sz="1000">
                          <a:solidFill>
                            <a:schemeClr val="dk1"/>
                          </a:solidFill>
                          <a:latin typeface="Mada"/>
                          <a:ea typeface="Mada"/>
                          <a:cs typeface="Mada"/>
                          <a:sym typeface="Mada"/>
                        </a:rPr>
                        <a:t>Urethral swab</a:t>
                      </a:r>
                      <a:endParaRPr sz="1000">
                        <a:solidFill>
                          <a:schemeClr val="dk1"/>
                        </a:solidFill>
                        <a:latin typeface="Mada"/>
                        <a:ea typeface="Mada"/>
                        <a:cs typeface="Mada"/>
                        <a:sym typeface="Mada"/>
                      </a:endParaRPr>
                    </a:p>
                    <a:p>
                      <a:pPr indent="-168275" lvl="0" marL="3600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Serum: Chlamydia specific ribosomal RNA</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1g IM ceftriaxone</a:t>
                      </a:r>
                      <a:endParaRPr sz="1000">
                        <a:solidFill>
                          <a:schemeClr val="dk1"/>
                        </a:solidFill>
                        <a:latin typeface="Mada"/>
                        <a:ea typeface="Mada"/>
                        <a:cs typeface="Mada"/>
                        <a:sym typeface="Mada"/>
                      </a:endParaRPr>
                    </a:p>
                    <a:p>
                      <a:pPr indent="-158750"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1 dose azithromycin orally</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1647975">
                <a:tc>
                  <a:txBody>
                    <a:bodyPr/>
                    <a:lstStyle/>
                    <a:p>
                      <a:pPr indent="0" lvl="0" marL="0" rtl="0" algn="ctr">
                        <a:spcBef>
                          <a:spcPts val="0"/>
                        </a:spcBef>
                        <a:spcAft>
                          <a:spcPts val="0"/>
                        </a:spcAft>
                        <a:buNone/>
                      </a:pPr>
                      <a:r>
                        <a:rPr b="1" lang="en-GB" sz="1100">
                          <a:solidFill>
                            <a:srgbClr val="006D77"/>
                          </a:solidFill>
                          <a:latin typeface="Lora"/>
                          <a:ea typeface="Lora"/>
                          <a:cs typeface="Lora"/>
                          <a:sym typeface="Lora"/>
                        </a:rPr>
                        <a:t>Epididymitis </a:t>
                      </a:r>
                      <a:endParaRPr b="1" sz="11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158750" lvl="0" marL="179999" rtl="0" algn="l">
                        <a:lnSpc>
                          <a:spcPct val="12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Acute: </a:t>
                      </a:r>
                      <a:r>
                        <a:rPr lang="en-GB" sz="1000">
                          <a:solidFill>
                            <a:schemeClr val="dk1"/>
                          </a:solidFill>
                          <a:latin typeface="Mada"/>
                          <a:ea typeface="Mada"/>
                          <a:cs typeface="Mada"/>
                          <a:sym typeface="Mada"/>
                        </a:rPr>
                        <a:t>Pain , swelling of epididymis &lt; 6 weeks</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Chronic: </a:t>
                      </a:r>
                      <a:r>
                        <a:rPr lang="en-GB" sz="1000">
                          <a:solidFill>
                            <a:schemeClr val="dk1"/>
                          </a:solidFill>
                          <a:latin typeface="Mada"/>
                          <a:ea typeface="Mada"/>
                          <a:cs typeface="Mada"/>
                          <a:sym typeface="Mada"/>
                        </a:rPr>
                        <a:t>Long-standing pain in the epididymis and testicle. Usually no swelling </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History and physical examination</a:t>
                      </a:r>
                      <a:endParaRPr sz="1000">
                        <a:solidFill>
                          <a:schemeClr val="dk1"/>
                        </a:solidFill>
                        <a:latin typeface="Mada"/>
                        <a:ea typeface="Mada"/>
                        <a:cs typeface="Mada"/>
                        <a:sym typeface="Mada"/>
                      </a:endParaRPr>
                    </a:p>
                    <a:p>
                      <a:pPr indent="-158750"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Confirmatory: ultrasound</a:t>
                      </a:r>
                      <a:endParaRPr sz="1000">
                        <a:solidFill>
                          <a:schemeClr val="dk1"/>
                        </a:solidFill>
                        <a:latin typeface="Mada"/>
                        <a:ea typeface="Mada"/>
                        <a:cs typeface="Mada"/>
                        <a:sym typeface="Mada"/>
                      </a:endParaRPr>
                    </a:p>
                    <a:p>
                      <a:pPr indent="-158750"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Testicular scan</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Bacteriuria:</a:t>
                      </a:r>
                      <a:r>
                        <a:rPr lang="en-GB" sz="1000">
                          <a:solidFill>
                            <a:schemeClr val="dk1"/>
                          </a:solidFill>
                          <a:latin typeface="Mada"/>
                          <a:ea typeface="Mada"/>
                          <a:cs typeface="Mada"/>
                          <a:sym typeface="Mada"/>
                        </a:rPr>
                        <a:t> 2 weeks wide spectrum antibiotics </a:t>
                      </a:r>
                      <a:endParaRPr sz="1000">
                        <a:solidFill>
                          <a:schemeClr val="dk1"/>
                        </a:solidFill>
                        <a:latin typeface="Mada"/>
                        <a:ea typeface="Mada"/>
                        <a:cs typeface="Mada"/>
                        <a:sym typeface="Mada"/>
                      </a:endParaRPr>
                    </a:p>
                    <a:p>
                      <a:pPr indent="-158750" lvl="0" marL="179999"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Sexually transmitted urethritis: </a:t>
                      </a:r>
                      <a:r>
                        <a:rPr lang="en-GB" sz="1000">
                          <a:solidFill>
                            <a:schemeClr val="dk1"/>
                          </a:solidFill>
                          <a:latin typeface="Mada"/>
                          <a:ea typeface="Mada"/>
                          <a:cs typeface="Mada"/>
                          <a:sym typeface="Mada"/>
                        </a:rPr>
                        <a:t>tetracycline or doxycycline for 10 days</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1094500">
                <a:tc>
                  <a:txBody>
                    <a:bodyPr/>
                    <a:lstStyle/>
                    <a:p>
                      <a:pPr indent="0" lvl="0" marL="0" rtl="0" algn="ctr">
                        <a:spcBef>
                          <a:spcPts val="0"/>
                        </a:spcBef>
                        <a:spcAft>
                          <a:spcPts val="0"/>
                        </a:spcAft>
                        <a:buNone/>
                      </a:pPr>
                      <a:r>
                        <a:rPr b="1" lang="en-GB" sz="1100">
                          <a:solidFill>
                            <a:srgbClr val="006D77"/>
                          </a:solidFill>
                          <a:latin typeface="Lora"/>
                          <a:ea typeface="Lora"/>
                          <a:cs typeface="Lora"/>
                          <a:sym typeface="Lora"/>
                        </a:rPr>
                        <a:t>Prostatitis</a:t>
                      </a:r>
                      <a:endParaRPr b="1" sz="11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158750"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Dysuria, frequency </a:t>
                      </a:r>
                      <a:endParaRPr sz="1000">
                        <a:solidFill>
                          <a:schemeClr val="dk1"/>
                        </a:solidFill>
                        <a:latin typeface="Mada"/>
                        <a:ea typeface="Mada"/>
                        <a:cs typeface="Mada"/>
                        <a:sym typeface="Mada"/>
                      </a:endParaRPr>
                    </a:p>
                    <a:p>
                      <a:pPr indent="-158750"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Dysfunctional void</a:t>
                      </a:r>
                      <a:endParaRPr sz="1000">
                        <a:solidFill>
                          <a:schemeClr val="dk1"/>
                        </a:solidFill>
                        <a:latin typeface="Mada"/>
                        <a:ea typeface="Mada"/>
                        <a:cs typeface="Mada"/>
                        <a:sym typeface="Mada"/>
                      </a:endParaRPr>
                    </a:p>
                    <a:p>
                      <a:pPr indent="-158750"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Perineal pain</a:t>
                      </a:r>
                      <a:endParaRPr sz="1000">
                        <a:solidFill>
                          <a:schemeClr val="dk1"/>
                        </a:solidFill>
                        <a:latin typeface="Mada"/>
                        <a:ea typeface="Mada"/>
                        <a:cs typeface="Mada"/>
                        <a:sym typeface="Mada"/>
                      </a:endParaRPr>
                    </a:p>
                    <a:p>
                      <a:pPr indent="-158750"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Painful ejaculation</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800">
                          <a:latin typeface="Mada"/>
                          <a:ea typeface="Mada"/>
                          <a:cs typeface="Mada"/>
                          <a:sym typeface="Mada"/>
                        </a:rPr>
                        <a:t>-</a:t>
                      </a:r>
                      <a:endParaRPr sz="18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Acute: </a:t>
                      </a:r>
                      <a:r>
                        <a:rPr lang="en-GB" sz="1000">
                          <a:solidFill>
                            <a:schemeClr val="dk1"/>
                          </a:solidFill>
                          <a:latin typeface="Mada"/>
                          <a:ea typeface="Mada"/>
                          <a:cs typeface="Mada"/>
                          <a:sym typeface="Mada"/>
                        </a:rPr>
                        <a:t>antibiotics and urinary drainage</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1515450">
                <a:tc>
                  <a:txBody>
                    <a:bodyPr/>
                    <a:lstStyle/>
                    <a:p>
                      <a:pPr indent="0" lvl="0" marL="0" rtl="0" algn="ctr">
                        <a:spcBef>
                          <a:spcPts val="0"/>
                        </a:spcBef>
                        <a:spcAft>
                          <a:spcPts val="0"/>
                        </a:spcAft>
                        <a:buNone/>
                      </a:pPr>
                      <a:r>
                        <a:rPr b="1" lang="en-GB" sz="1100">
                          <a:solidFill>
                            <a:srgbClr val="006D77"/>
                          </a:solidFill>
                          <a:latin typeface="Lora"/>
                          <a:ea typeface="Lora"/>
                          <a:cs typeface="Lora"/>
                          <a:sym typeface="Lora"/>
                        </a:rPr>
                        <a:t>Cystitis</a:t>
                      </a:r>
                      <a:endParaRPr b="1" sz="11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dysuria, frequency, urgency, voiding of small urine volumes.</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Suprapubic /lower abdominal pain</a:t>
                      </a:r>
                      <a:endParaRPr sz="1000">
                        <a:solidFill>
                          <a:schemeClr val="dk1"/>
                        </a:solidFill>
                        <a:latin typeface="Mada"/>
                        <a:ea typeface="Mada"/>
                        <a:cs typeface="Mada"/>
                        <a:sym typeface="Mada"/>
                      </a:endParaRPr>
                    </a:p>
                    <a:p>
                      <a:pPr indent="-158750" lvl="0" marL="179999" rtl="0" algn="l">
                        <a:lnSpc>
                          <a:spcPct val="90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 Hematuria</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spcBef>
                          <a:spcPts val="0"/>
                        </a:spcBef>
                        <a:spcAft>
                          <a:spcPts val="0"/>
                        </a:spcAft>
                        <a:buClr>
                          <a:srgbClr val="000000"/>
                        </a:buClr>
                        <a:buSzPts val="1000"/>
                        <a:buFont typeface="Mada"/>
                        <a:buChar char="●"/>
                      </a:pPr>
                      <a:r>
                        <a:rPr b="1" lang="en-GB" sz="1000">
                          <a:latin typeface="Mada"/>
                          <a:ea typeface="Mada"/>
                          <a:cs typeface="Mada"/>
                          <a:sym typeface="Mada"/>
                        </a:rPr>
                        <a:t>urinalysis</a:t>
                      </a:r>
                      <a:r>
                        <a:rPr lang="en-GB" sz="1000">
                          <a:latin typeface="Mada"/>
                          <a:ea typeface="Mada"/>
                          <a:cs typeface="Mada"/>
                          <a:sym typeface="Mada"/>
                        </a:rPr>
                        <a:t> It gives more accurate results than using a dipstick. However, </a:t>
                      </a:r>
                      <a:r>
                        <a:rPr b="1" lang="en-GB" sz="1000">
                          <a:latin typeface="Mada"/>
                          <a:ea typeface="Mada"/>
                          <a:cs typeface="Mada"/>
                          <a:sym typeface="Mada"/>
                        </a:rPr>
                        <a:t>dipstick</a:t>
                      </a:r>
                      <a:r>
                        <a:rPr lang="en-GB" sz="1000">
                          <a:latin typeface="Mada"/>
                          <a:ea typeface="Mada"/>
                          <a:cs typeface="Mada"/>
                          <a:sym typeface="Mada"/>
                        </a:rPr>
                        <a:t> is faster.</a:t>
                      </a:r>
                      <a:endParaRPr sz="1000">
                        <a:latin typeface="Mada"/>
                        <a:ea typeface="Mada"/>
                        <a:cs typeface="Mada"/>
                        <a:sym typeface="Mada"/>
                      </a:endParaRPr>
                    </a:p>
                    <a:p>
                      <a:pPr indent="-158750" lvl="0" marL="179999" rtl="0" algn="l">
                        <a:spcBef>
                          <a:spcPts val="0"/>
                        </a:spcBef>
                        <a:spcAft>
                          <a:spcPts val="0"/>
                        </a:spcAft>
                        <a:buClr>
                          <a:srgbClr val="000000"/>
                        </a:buClr>
                        <a:buSzPts val="1000"/>
                        <a:buFont typeface="Mada"/>
                        <a:buChar char="●"/>
                      </a:pPr>
                      <a:r>
                        <a:rPr b="1" lang="en-GB" sz="1000">
                          <a:latin typeface="Mada"/>
                          <a:ea typeface="Mada"/>
                          <a:cs typeface="Mada"/>
                          <a:sym typeface="Mada"/>
                        </a:rPr>
                        <a:t>Urine culture:</a:t>
                      </a:r>
                      <a:r>
                        <a:rPr lang="en-GB" sz="1000">
                          <a:latin typeface="Mada"/>
                          <a:ea typeface="Mada"/>
                          <a:cs typeface="Mada"/>
                          <a:sym typeface="Mada"/>
                        </a:rPr>
                        <a:t> the ultimate test but takes days</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Uncomplicated: </a:t>
                      </a:r>
                      <a:r>
                        <a:rPr lang="en-GB" sz="1000">
                          <a:solidFill>
                            <a:schemeClr val="dk1"/>
                          </a:solidFill>
                          <a:latin typeface="Mada"/>
                          <a:ea typeface="Mada"/>
                          <a:cs typeface="Mada"/>
                          <a:sym typeface="Mada"/>
                        </a:rPr>
                        <a:t>broad spectrum antibiotics for 3 days </a:t>
                      </a:r>
                      <a:endParaRPr sz="1000">
                        <a:solidFill>
                          <a:schemeClr val="dk1"/>
                        </a:solidFill>
                        <a:latin typeface="Mada"/>
                        <a:ea typeface="Mada"/>
                        <a:cs typeface="Mada"/>
                        <a:sym typeface="Mada"/>
                      </a:endParaRPr>
                    </a:p>
                    <a:p>
                      <a:pPr indent="-158750" lvl="0" marL="179999"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Complicated: </a:t>
                      </a:r>
                      <a:r>
                        <a:rPr lang="en-GB" sz="1000">
                          <a:solidFill>
                            <a:schemeClr val="dk1"/>
                          </a:solidFill>
                          <a:latin typeface="Mada"/>
                          <a:ea typeface="Mada"/>
                          <a:cs typeface="Mada"/>
                          <a:sym typeface="Mada"/>
                        </a:rPr>
                        <a:t>Quinolone or Bactrim (TMP-SMX) for 7 days</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357375">
                <a:tc>
                  <a:txBody>
                    <a:bodyPr/>
                    <a:lstStyle/>
                    <a:p>
                      <a:pPr indent="0" lvl="0" marL="0" rtl="0" algn="ctr">
                        <a:spcBef>
                          <a:spcPts val="0"/>
                        </a:spcBef>
                        <a:spcAft>
                          <a:spcPts val="0"/>
                        </a:spcAft>
                        <a:buNone/>
                      </a:pPr>
                      <a:r>
                        <a:rPr b="1" lang="en-GB" sz="1000">
                          <a:solidFill>
                            <a:srgbClr val="006D77"/>
                          </a:solidFill>
                          <a:latin typeface="Lora"/>
                          <a:ea typeface="Lora"/>
                          <a:cs typeface="Lora"/>
                          <a:sym typeface="Lora"/>
                        </a:rPr>
                        <a:t>Pyelonephritis</a:t>
                      </a:r>
                      <a:endParaRPr b="1" sz="10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Chills.</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Fever.</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Costovertebral angle tenderness (flank Pain). </a:t>
                      </a:r>
                      <a:endParaRPr sz="1000">
                        <a:solidFill>
                          <a:srgbClr val="6AA84F"/>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GI: abdominal pain, Nausea, vomiting and diarrhea.</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Gram -ve sepsis</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Dysuria and  frequency </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serum Creatinine</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Urine culture &amp; sensitivity test</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Urinalysis</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CBC</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Imaging:</a:t>
                      </a:r>
                      <a:endParaRPr sz="1000">
                        <a:solidFill>
                          <a:schemeClr val="dk1"/>
                        </a:solidFill>
                        <a:latin typeface="Mada"/>
                        <a:ea typeface="Mada"/>
                        <a:cs typeface="Mada"/>
                        <a:sym typeface="Mada"/>
                      </a:endParaRPr>
                    </a:p>
                    <a:p>
                      <a:pPr indent="-168275" lvl="0" marL="3600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Ultrasound </a:t>
                      </a:r>
                      <a:endParaRPr sz="1000">
                        <a:solidFill>
                          <a:schemeClr val="dk1"/>
                        </a:solidFill>
                        <a:latin typeface="Mada"/>
                        <a:ea typeface="Mada"/>
                        <a:cs typeface="Mada"/>
                        <a:sym typeface="Mada"/>
                      </a:endParaRPr>
                    </a:p>
                    <a:p>
                      <a:pPr indent="-168275" lvl="0" marL="3600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CT </a:t>
                      </a:r>
                      <a:endParaRPr sz="1000">
                        <a:solidFill>
                          <a:schemeClr val="dk1"/>
                        </a:solidFill>
                        <a:latin typeface="Mada"/>
                        <a:ea typeface="Mada"/>
                        <a:cs typeface="Mada"/>
                        <a:sym typeface="Mada"/>
                      </a:endParaRPr>
                    </a:p>
                    <a:p>
                      <a:pPr indent="-168275" lvl="0" marL="3600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IVP</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Stable: </a:t>
                      </a:r>
                      <a:r>
                        <a:rPr lang="en-GB" sz="1000">
                          <a:solidFill>
                            <a:schemeClr val="dk1"/>
                          </a:solidFill>
                          <a:latin typeface="Mada"/>
                          <a:ea typeface="Mada"/>
                          <a:cs typeface="Mada"/>
                          <a:sym typeface="Mada"/>
                        </a:rPr>
                        <a:t>10 days wide spectrum antibiotic outpatient </a:t>
                      </a:r>
                      <a:endParaRPr sz="1000">
                        <a:solidFill>
                          <a:schemeClr val="dk1"/>
                        </a:solidFill>
                        <a:latin typeface="Mada"/>
                        <a:ea typeface="Mada"/>
                        <a:cs typeface="Mada"/>
                        <a:sym typeface="Mada"/>
                      </a:endParaRPr>
                    </a:p>
                    <a:p>
                      <a:pPr indent="-158750" lvl="0" marL="179999"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Unstable: </a:t>
                      </a:r>
                      <a:r>
                        <a:rPr lang="en-GB" sz="1000">
                          <a:solidFill>
                            <a:schemeClr val="dk1"/>
                          </a:solidFill>
                          <a:latin typeface="Mada"/>
                          <a:ea typeface="Mada"/>
                          <a:cs typeface="Mada"/>
                          <a:sym typeface="Mada"/>
                        </a:rPr>
                        <a:t>admit for 2-3 weeks IV antibiotics</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pic>
        <p:nvPicPr>
          <p:cNvPr id="1090" name="Google Shape;1090;p35"/>
          <p:cNvPicPr preferRelativeResize="0"/>
          <p:nvPr/>
        </p:nvPicPr>
        <p:blipFill>
          <a:blip r:embed="rId3">
            <a:alphaModFix/>
          </a:blip>
          <a:stretch>
            <a:fillRect/>
          </a:stretch>
        </p:blipFill>
        <p:spPr>
          <a:xfrm>
            <a:off x="1523347" y="1299375"/>
            <a:ext cx="326582" cy="326550"/>
          </a:xfrm>
          <a:prstGeom prst="rect">
            <a:avLst/>
          </a:prstGeom>
          <a:noFill/>
          <a:ln>
            <a:noFill/>
          </a:ln>
        </p:spPr>
      </p:pic>
      <p:pic>
        <p:nvPicPr>
          <p:cNvPr id="1091" name="Google Shape;1091;p35"/>
          <p:cNvPicPr preferRelativeResize="0"/>
          <p:nvPr/>
        </p:nvPicPr>
        <p:blipFill rotWithShape="1">
          <a:blip r:embed="rId4">
            <a:alphaModFix/>
          </a:blip>
          <a:srcRect b="0" l="0" r="0" t="0"/>
          <a:stretch/>
        </p:blipFill>
        <p:spPr>
          <a:xfrm>
            <a:off x="3696077" y="1299379"/>
            <a:ext cx="326575" cy="326575"/>
          </a:xfrm>
          <a:prstGeom prst="rect">
            <a:avLst/>
          </a:prstGeom>
          <a:noFill/>
          <a:ln>
            <a:noFill/>
          </a:ln>
        </p:spPr>
      </p:pic>
      <p:pic>
        <p:nvPicPr>
          <p:cNvPr id="1092" name="Google Shape;1092;p35"/>
          <p:cNvPicPr preferRelativeResize="0"/>
          <p:nvPr/>
        </p:nvPicPr>
        <p:blipFill>
          <a:blip r:embed="rId5">
            <a:alphaModFix/>
          </a:blip>
          <a:stretch>
            <a:fillRect/>
          </a:stretch>
        </p:blipFill>
        <p:spPr>
          <a:xfrm>
            <a:off x="5601083" y="1299377"/>
            <a:ext cx="326575" cy="3265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sp>
        <p:nvSpPr>
          <p:cNvPr id="1097" name="Google Shape;1097;p36"/>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36"/>
          <p:cNvSpPr txBox="1"/>
          <p:nvPr/>
        </p:nvSpPr>
        <p:spPr>
          <a:xfrm>
            <a:off x="1031913" y="182775"/>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Summary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1099" name="Google Shape;1099;p36"/>
          <p:cNvCxnSpPr/>
          <p:nvPr/>
        </p:nvCxnSpPr>
        <p:spPr>
          <a:xfrm>
            <a:off x="2428688" y="699725"/>
            <a:ext cx="2880000" cy="3900"/>
          </a:xfrm>
          <a:prstGeom prst="straightConnector1">
            <a:avLst/>
          </a:prstGeom>
          <a:noFill/>
          <a:ln cap="flat" cmpd="sng" w="19050">
            <a:solidFill>
              <a:srgbClr val="83C5BE"/>
            </a:solidFill>
            <a:prstDash val="solid"/>
            <a:round/>
            <a:headEnd len="med" w="med" type="oval"/>
            <a:tailEnd len="med" w="med" type="oval"/>
          </a:ln>
        </p:spPr>
      </p:cxnSp>
      <p:graphicFrame>
        <p:nvGraphicFramePr>
          <p:cNvPr id="1100" name="Google Shape;1100;p36"/>
          <p:cNvGraphicFramePr/>
          <p:nvPr/>
        </p:nvGraphicFramePr>
        <p:xfrm>
          <a:off x="179306" y="1220575"/>
          <a:ext cx="3000000" cy="3000000"/>
        </p:xfrm>
        <a:graphic>
          <a:graphicData uri="http://schemas.openxmlformats.org/drawingml/2006/table">
            <a:tbl>
              <a:tblPr>
                <a:noFill/>
                <a:tableStyleId>{A0C48FD6-D413-46EF-9043-8DE7BB8083C1}</a:tableStyleId>
              </a:tblPr>
              <a:tblGrid>
                <a:gridCol w="1075350"/>
                <a:gridCol w="2111650"/>
                <a:gridCol w="2160150"/>
                <a:gridCol w="1883800"/>
              </a:tblGrid>
              <a:tr h="528800">
                <a:tc>
                  <a:txBody>
                    <a:bodyPr/>
                    <a:lstStyle/>
                    <a:p>
                      <a:pPr indent="0" lvl="0" marL="0" rtl="0" algn="ctr">
                        <a:spcBef>
                          <a:spcPts val="0"/>
                        </a:spcBef>
                        <a:spcAft>
                          <a:spcPts val="0"/>
                        </a:spcAft>
                        <a:buNone/>
                      </a:pPr>
                      <a:r>
                        <a:t/>
                      </a:r>
                      <a:endParaRPr sz="1100">
                        <a:solidFill>
                          <a:srgbClr val="006D77"/>
                        </a:solidFill>
                        <a:latin typeface="Mada"/>
                        <a:ea typeface="Mada"/>
                        <a:cs typeface="Mada"/>
                        <a:sym typeface="Mada"/>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b="1" lang="en-GB" sz="1200">
                          <a:solidFill>
                            <a:srgbClr val="E29578"/>
                          </a:solidFill>
                          <a:latin typeface="Lora"/>
                          <a:ea typeface="Lora"/>
                          <a:cs typeface="Lora"/>
                          <a:sym typeface="Lora"/>
                        </a:rPr>
                        <a:t>Symptoms </a:t>
                      </a:r>
                      <a:endParaRPr b="1" sz="12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200">
                          <a:solidFill>
                            <a:srgbClr val="E29578"/>
                          </a:solidFill>
                          <a:latin typeface="Lora"/>
                          <a:ea typeface="Lora"/>
                          <a:cs typeface="Lora"/>
                          <a:sym typeface="Lora"/>
                        </a:rPr>
                        <a:t>Diagnosis</a:t>
                      </a:r>
                      <a:endParaRPr b="1" sz="12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300">
                          <a:solidFill>
                            <a:srgbClr val="E29578"/>
                          </a:solidFill>
                          <a:latin typeface="Lora"/>
                          <a:ea typeface="Lora"/>
                          <a:cs typeface="Lora"/>
                          <a:sym typeface="Lora"/>
                        </a:rPr>
                        <a:t>    </a:t>
                      </a:r>
                      <a:r>
                        <a:rPr b="1" lang="en-GB" sz="1300">
                          <a:solidFill>
                            <a:srgbClr val="E29578"/>
                          </a:solidFill>
                          <a:latin typeface="Lora"/>
                          <a:ea typeface="Lora"/>
                          <a:cs typeface="Lora"/>
                          <a:sym typeface="Lora"/>
                        </a:rPr>
                        <a:t>Management </a:t>
                      </a:r>
                      <a:endParaRPr b="1" sz="13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bl>
          </a:graphicData>
        </a:graphic>
      </p:graphicFrame>
      <p:pic>
        <p:nvPicPr>
          <p:cNvPr id="1101" name="Google Shape;1101;p36"/>
          <p:cNvPicPr preferRelativeResize="0"/>
          <p:nvPr/>
        </p:nvPicPr>
        <p:blipFill>
          <a:blip r:embed="rId3">
            <a:alphaModFix/>
          </a:blip>
          <a:stretch>
            <a:fillRect/>
          </a:stretch>
        </p:blipFill>
        <p:spPr>
          <a:xfrm>
            <a:off x="1523347" y="1299375"/>
            <a:ext cx="326582" cy="326550"/>
          </a:xfrm>
          <a:prstGeom prst="rect">
            <a:avLst/>
          </a:prstGeom>
          <a:noFill/>
          <a:ln>
            <a:noFill/>
          </a:ln>
        </p:spPr>
      </p:pic>
      <p:pic>
        <p:nvPicPr>
          <p:cNvPr id="1102" name="Google Shape;1102;p36"/>
          <p:cNvPicPr preferRelativeResize="0"/>
          <p:nvPr/>
        </p:nvPicPr>
        <p:blipFill rotWithShape="1">
          <a:blip r:embed="rId4">
            <a:alphaModFix/>
          </a:blip>
          <a:srcRect b="0" l="0" r="0" t="0"/>
          <a:stretch/>
        </p:blipFill>
        <p:spPr>
          <a:xfrm>
            <a:off x="3696077" y="1299379"/>
            <a:ext cx="326575" cy="326575"/>
          </a:xfrm>
          <a:prstGeom prst="rect">
            <a:avLst/>
          </a:prstGeom>
          <a:noFill/>
          <a:ln>
            <a:noFill/>
          </a:ln>
        </p:spPr>
      </p:pic>
      <p:pic>
        <p:nvPicPr>
          <p:cNvPr id="1103" name="Google Shape;1103;p36"/>
          <p:cNvPicPr preferRelativeResize="0"/>
          <p:nvPr/>
        </p:nvPicPr>
        <p:blipFill>
          <a:blip r:embed="rId5">
            <a:alphaModFix/>
          </a:blip>
          <a:stretch>
            <a:fillRect/>
          </a:stretch>
        </p:blipFill>
        <p:spPr>
          <a:xfrm>
            <a:off x="5628792" y="1299365"/>
            <a:ext cx="326575" cy="326575"/>
          </a:xfrm>
          <a:prstGeom prst="rect">
            <a:avLst/>
          </a:prstGeom>
          <a:noFill/>
          <a:ln>
            <a:noFill/>
          </a:ln>
        </p:spPr>
      </p:pic>
      <p:graphicFrame>
        <p:nvGraphicFramePr>
          <p:cNvPr id="1104" name="Google Shape;1104;p36"/>
          <p:cNvGraphicFramePr/>
          <p:nvPr/>
        </p:nvGraphicFramePr>
        <p:xfrm>
          <a:off x="179293" y="1749375"/>
          <a:ext cx="3000000" cy="3000000"/>
        </p:xfrm>
        <a:graphic>
          <a:graphicData uri="http://schemas.openxmlformats.org/drawingml/2006/table">
            <a:tbl>
              <a:tblPr>
                <a:noFill/>
                <a:tableStyleId>{A0C48FD6-D413-46EF-9043-8DE7BB8083C1}</a:tableStyleId>
              </a:tblPr>
              <a:tblGrid>
                <a:gridCol w="1075350"/>
                <a:gridCol w="2111650"/>
                <a:gridCol w="2160150"/>
                <a:gridCol w="1883800"/>
              </a:tblGrid>
              <a:tr h="1878275">
                <a:tc>
                  <a:txBody>
                    <a:bodyPr/>
                    <a:lstStyle/>
                    <a:p>
                      <a:pPr indent="0" lvl="0" marL="0" rtl="0" algn="ctr">
                        <a:spcBef>
                          <a:spcPts val="0"/>
                        </a:spcBef>
                        <a:spcAft>
                          <a:spcPts val="0"/>
                        </a:spcAft>
                        <a:buNone/>
                      </a:pPr>
                      <a:r>
                        <a:rPr b="1" lang="en-GB" sz="1100">
                          <a:solidFill>
                            <a:srgbClr val="006D77"/>
                          </a:solidFill>
                          <a:latin typeface="Lora"/>
                          <a:ea typeface="Lora"/>
                          <a:cs typeface="Lora"/>
                          <a:sym typeface="Lora"/>
                        </a:rPr>
                        <a:t>Urolithiasis</a:t>
                      </a:r>
                      <a:endParaRPr b="1" sz="11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 Renal, ureteric colic</a:t>
                      </a:r>
                      <a:endParaRPr sz="1000">
                        <a:solidFill>
                          <a:schemeClr val="dk1"/>
                        </a:solidFill>
                        <a:latin typeface="Mada"/>
                        <a:ea typeface="Mada"/>
                        <a:cs typeface="Mada"/>
                        <a:sym typeface="Mada"/>
                      </a:endParaRPr>
                    </a:p>
                    <a:p>
                      <a:pPr indent="-158750"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Frequency, dysuria</a:t>
                      </a:r>
                      <a:endParaRPr sz="1000">
                        <a:solidFill>
                          <a:schemeClr val="dk1"/>
                        </a:solidFill>
                        <a:latin typeface="Mada"/>
                        <a:ea typeface="Mada"/>
                        <a:cs typeface="Mada"/>
                        <a:sym typeface="Mada"/>
                      </a:endParaRPr>
                    </a:p>
                    <a:p>
                      <a:pPr indent="-158750"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Hematuria</a:t>
                      </a:r>
                      <a:endParaRPr sz="1000">
                        <a:solidFill>
                          <a:schemeClr val="dk1"/>
                        </a:solidFill>
                        <a:latin typeface="Mada"/>
                        <a:ea typeface="Mada"/>
                        <a:cs typeface="Mada"/>
                        <a:sym typeface="Mada"/>
                      </a:endParaRPr>
                    </a:p>
                    <a:p>
                      <a:pPr indent="-158750"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Restless</a:t>
                      </a:r>
                      <a:endParaRPr sz="1000">
                        <a:solidFill>
                          <a:schemeClr val="dk1"/>
                        </a:solidFill>
                        <a:latin typeface="Mada"/>
                        <a:ea typeface="Mada"/>
                        <a:cs typeface="Mada"/>
                        <a:sym typeface="Mada"/>
                      </a:endParaRPr>
                    </a:p>
                    <a:p>
                      <a:pPr indent="-158750"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GI symptoms</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Urinalysis </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Imaging: start with non-contrast CT, if sure use ultrasound and x-ray:</a:t>
                      </a:r>
                      <a:endParaRPr sz="1000">
                        <a:solidFill>
                          <a:schemeClr val="dk1"/>
                        </a:solidFill>
                        <a:latin typeface="Mada"/>
                        <a:ea typeface="Mada"/>
                        <a:cs typeface="Mada"/>
                        <a:sym typeface="Mada"/>
                      </a:endParaRPr>
                    </a:p>
                    <a:p>
                      <a:pPr indent="-168275" lvl="0" marL="3600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KUB </a:t>
                      </a:r>
                      <a:endParaRPr sz="1000">
                        <a:solidFill>
                          <a:schemeClr val="dk1"/>
                        </a:solidFill>
                        <a:latin typeface="Mada"/>
                        <a:ea typeface="Mada"/>
                        <a:cs typeface="Mada"/>
                        <a:sym typeface="Mada"/>
                      </a:endParaRPr>
                    </a:p>
                    <a:p>
                      <a:pPr indent="-168275" lvl="0" marL="3600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IVU</a:t>
                      </a:r>
                      <a:endParaRPr sz="1000">
                        <a:solidFill>
                          <a:schemeClr val="dk1"/>
                        </a:solidFill>
                        <a:latin typeface="Mada"/>
                        <a:ea typeface="Mada"/>
                        <a:cs typeface="Mada"/>
                        <a:sym typeface="Mada"/>
                      </a:endParaRPr>
                    </a:p>
                    <a:p>
                      <a:pPr indent="-168275" lvl="0" marL="3600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CT</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spcBef>
                          <a:spcPts val="0"/>
                        </a:spcBef>
                        <a:spcAft>
                          <a:spcPts val="0"/>
                        </a:spcAft>
                        <a:buClr>
                          <a:schemeClr val="dk1"/>
                        </a:buClr>
                        <a:buSzPts val="1000"/>
                        <a:buFont typeface="Lora"/>
                        <a:buChar char="●"/>
                      </a:pPr>
                      <a:r>
                        <a:rPr b="1" lang="en-GB" sz="1000">
                          <a:solidFill>
                            <a:schemeClr val="dk1"/>
                          </a:solidFill>
                          <a:latin typeface="Lora"/>
                          <a:ea typeface="Lora"/>
                          <a:cs typeface="Lora"/>
                          <a:sym typeface="Lora"/>
                        </a:rPr>
                        <a:t>Conservative</a:t>
                      </a:r>
                      <a:endParaRPr b="1" sz="1000">
                        <a:solidFill>
                          <a:schemeClr val="dk1"/>
                        </a:solidFill>
                        <a:latin typeface="Lora"/>
                        <a:ea typeface="Lora"/>
                        <a:cs typeface="Lora"/>
                        <a:sym typeface="Lora"/>
                      </a:endParaRPr>
                    </a:p>
                    <a:p>
                      <a:pPr indent="-158750" lvl="0" marL="179999" rtl="0" algn="l">
                        <a:spcBef>
                          <a:spcPts val="0"/>
                        </a:spcBef>
                        <a:spcAft>
                          <a:spcPts val="0"/>
                        </a:spcAft>
                        <a:buClr>
                          <a:schemeClr val="dk1"/>
                        </a:buClr>
                        <a:buSzPts val="1000"/>
                        <a:buFont typeface="Lora"/>
                        <a:buChar char="●"/>
                      </a:pPr>
                      <a:r>
                        <a:rPr b="1" lang="en-GB" sz="1000">
                          <a:solidFill>
                            <a:schemeClr val="dk1"/>
                          </a:solidFill>
                          <a:latin typeface="Lora"/>
                          <a:ea typeface="Lora"/>
                          <a:cs typeface="Lora"/>
                          <a:sym typeface="Lora"/>
                        </a:rPr>
                        <a:t>Indication for admission:</a:t>
                      </a:r>
                      <a:endParaRPr b="1" sz="1000">
                        <a:solidFill>
                          <a:schemeClr val="dk1"/>
                        </a:solidFill>
                        <a:latin typeface="Lora"/>
                        <a:ea typeface="Lora"/>
                        <a:cs typeface="Lora"/>
                        <a:sym typeface="Lora"/>
                      </a:endParaRPr>
                    </a:p>
                    <a:p>
                      <a:pPr indent="-168275" lvl="1" marL="360000" rtl="0" algn="l">
                        <a:spcBef>
                          <a:spcPts val="0"/>
                        </a:spcBef>
                        <a:spcAft>
                          <a:spcPts val="0"/>
                        </a:spcAft>
                        <a:buClr>
                          <a:schemeClr val="dk1"/>
                        </a:buClr>
                        <a:buSzPts val="1000"/>
                        <a:buFont typeface="Lora"/>
                        <a:buChar char="○"/>
                      </a:pPr>
                      <a:r>
                        <a:rPr lang="en-GB" sz="1000">
                          <a:solidFill>
                            <a:schemeClr val="dk1"/>
                          </a:solidFill>
                          <a:latin typeface="Lora"/>
                          <a:ea typeface="Lora"/>
                          <a:cs typeface="Lora"/>
                          <a:sym typeface="Lora"/>
                        </a:rPr>
                        <a:t>Renal impairment</a:t>
                      </a:r>
                      <a:endParaRPr sz="1000">
                        <a:solidFill>
                          <a:schemeClr val="dk1"/>
                        </a:solidFill>
                        <a:latin typeface="Lora"/>
                        <a:ea typeface="Lora"/>
                        <a:cs typeface="Lora"/>
                        <a:sym typeface="Lora"/>
                      </a:endParaRPr>
                    </a:p>
                    <a:p>
                      <a:pPr indent="-168275" lvl="1" marL="360000" rtl="0" algn="l">
                        <a:spcBef>
                          <a:spcPts val="0"/>
                        </a:spcBef>
                        <a:spcAft>
                          <a:spcPts val="0"/>
                        </a:spcAft>
                        <a:buClr>
                          <a:schemeClr val="dk1"/>
                        </a:buClr>
                        <a:buSzPts val="1000"/>
                        <a:buFont typeface="Lora"/>
                        <a:buChar char="○"/>
                      </a:pPr>
                      <a:r>
                        <a:rPr lang="en-GB" sz="1000">
                          <a:solidFill>
                            <a:schemeClr val="dk1"/>
                          </a:solidFill>
                          <a:latin typeface="Lora"/>
                          <a:ea typeface="Lora"/>
                          <a:cs typeface="Lora"/>
                          <a:sym typeface="Lora"/>
                        </a:rPr>
                        <a:t>Refractory pain</a:t>
                      </a:r>
                      <a:endParaRPr sz="1000">
                        <a:solidFill>
                          <a:schemeClr val="dk1"/>
                        </a:solidFill>
                        <a:latin typeface="Lora"/>
                        <a:ea typeface="Lora"/>
                        <a:cs typeface="Lora"/>
                        <a:sym typeface="Lora"/>
                      </a:endParaRPr>
                    </a:p>
                    <a:p>
                      <a:pPr indent="-168275" lvl="1" marL="360000" rtl="0" algn="l">
                        <a:spcBef>
                          <a:spcPts val="0"/>
                        </a:spcBef>
                        <a:spcAft>
                          <a:spcPts val="0"/>
                        </a:spcAft>
                        <a:buClr>
                          <a:schemeClr val="dk1"/>
                        </a:buClr>
                        <a:buSzPts val="1000"/>
                        <a:buFont typeface="Lora"/>
                        <a:buChar char="○"/>
                      </a:pPr>
                      <a:r>
                        <a:rPr lang="en-GB" sz="1000">
                          <a:solidFill>
                            <a:schemeClr val="dk1"/>
                          </a:solidFill>
                          <a:latin typeface="Lora"/>
                          <a:ea typeface="Lora"/>
                          <a:cs typeface="Lora"/>
                          <a:sym typeface="Lora"/>
                        </a:rPr>
                        <a:t>Pyelonephritis</a:t>
                      </a:r>
                      <a:endParaRPr sz="1000">
                        <a:solidFill>
                          <a:schemeClr val="dk1"/>
                        </a:solidFill>
                        <a:latin typeface="Lora"/>
                        <a:ea typeface="Lora"/>
                        <a:cs typeface="Lora"/>
                        <a:sym typeface="Lora"/>
                      </a:endParaRPr>
                    </a:p>
                    <a:p>
                      <a:pPr indent="-168275" lvl="1" marL="360000" rtl="0" algn="l">
                        <a:spcBef>
                          <a:spcPts val="0"/>
                        </a:spcBef>
                        <a:spcAft>
                          <a:spcPts val="0"/>
                        </a:spcAft>
                        <a:buClr>
                          <a:schemeClr val="dk1"/>
                        </a:buClr>
                        <a:buSzPts val="1000"/>
                        <a:buFont typeface="Lora"/>
                        <a:buChar char="○"/>
                      </a:pPr>
                      <a:r>
                        <a:rPr lang="en-GB" sz="1000">
                          <a:solidFill>
                            <a:schemeClr val="dk1"/>
                          </a:solidFill>
                          <a:latin typeface="Lora"/>
                          <a:ea typeface="Lora"/>
                          <a:cs typeface="Lora"/>
                          <a:sym typeface="Lora"/>
                        </a:rPr>
                        <a:t>intractable Nausea and Vomiting </a:t>
                      </a:r>
                      <a:endParaRPr b="1"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1265775">
                <a:tc>
                  <a:txBody>
                    <a:bodyPr/>
                    <a:lstStyle/>
                    <a:p>
                      <a:pPr indent="0" lvl="0" marL="0" rtl="0" algn="ctr">
                        <a:spcBef>
                          <a:spcPts val="0"/>
                        </a:spcBef>
                        <a:spcAft>
                          <a:spcPts val="0"/>
                        </a:spcAft>
                        <a:buNone/>
                      </a:pPr>
                      <a:r>
                        <a:rPr b="1" lang="en-GB" sz="1100">
                          <a:solidFill>
                            <a:srgbClr val="006D77"/>
                          </a:solidFill>
                          <a:latin typeface="Lora"/>
                          <a:ea typeface="Lora"/>
                          <a:cs typeface="Lora"/>
                          <a:sym typeface="Lora"/>
                        </a:rPr>
                        <a:t>Overactive bladder</a:t>
                      </a:r>
                      <a:endParaRPr b="1" sz="11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158750"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Frequency</a:t>
                      </a:r>
                      <a:endParaRPr sz="1000">
                        <a:solidFill>
                          <a:schemeClr val="dk1"/>
                        </a:solidFill>
                        <a:latin typeface="Mada"/>
                        <a:ea typeface="Mada"/>
                        <a:cs typeface="Mada"/>
                        <a:sym typeface="Mada"/>
                      </a:endParaRPr>
                    </a:p>
                    <a:p>
                      <a:pPr indent="-158750"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Urgency</a:t>
                      </a:r>
                      <a:endParaRPr sz="1000">
                        <a:solidFill>
                          <a:schemeClr val="dk1"/>
                        </a:solidFill>
                        <a:latin typeface="Mada"/>
                        <a:ea typeface="Mada"/>
                        <a:cs typeface="Mada"/>
                        <a:sym typeface="Mada"/>
                      </a:endParaRPr>
                    </a:p>
                    <a:p>
                      <a:pPr indent="-158750"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Incontinence</a:t>
                      </a:r>
                      <a:endParaRPr sz="1000">
                        <a:solidFill>
                          <a:schemeClr val="dk1"/>
                        </a:solidFill>
                        <a:latin typeface="Mada"/>
                        <a:ea typeface="Mada"/>
                        <a:cs typeface="Mada"/>
                        <a:sym typeface="Mada"/>
                      </a:endParaRPr>
                    </a:p>
                    <a:p>
                      <a:pPr indent="-158750"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Nocturia</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History</a:t>
                      </a:r>
                      <a:endParaRPr sz="1000">
                        <a:solidFill>
                          <a:srgbClr val="6AA84F"/>
                        </a:solidFill>
                        <a:latin typeface="Mada"/>
                        <a:ea typeface="Mada"/>
                        <a:cs typeface="Mada"/>
                        <a:sym typeface="Mada"/>
                      </a:endParaRPr>
                    </a:p>
                    <a:p>
                      <a:pPr indent="-158750"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Physical exam</a:t>
                      </a:r>
                      <a:endParaRPr sz="1000">
                        <a:solidFill>
                          <a:srgbClr val="6AA84F"/>
                        </a:solidFill>
                        <a:latin typeface="Mada"/>
                        <a:ea typeface="Mada"/>
                        <a:cs typeface="Mada"/>
                        <a:sym typeface="Mada"/>
                      </a:endParaRPr>
                    </a:p>
                    <a:p>
                      <a:pPr indent="-158750"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Urine analysis</a:t>
                      </a:r>
                      <a:endParaRPr sz="1000">
                        <a:solidFill>
                          <a:schemeClr val="dk1"/>
                        </a:solidFill>
                        <a:latin typeface="Mada"/>
                        <a:ea typeface="Mada"/>
                        <a:cs typeface="Mada"/>
                        <a:sym typeface="Mada"/>
                      </a:endParaRPr>
                    </a:p>
                    <a:p>
                      <a:pPr indent="-158750"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Culture/ sensitivity test</a:t>
                      </a:r>
                      <a:endParaRPr sz="1000">
                        <a:solidFill>
                          <a:schemeClr val="dk1"/>
                        </a:solidFill>
                        <a:latin typeface="Mada"/>
                        <a:ea typeface="Mada"/>
                        <a:cs typeface="Mada"/>
                        <a:sym typeface="Mada"/>
                      </a:endParaRPr>
                    </a:p>
                    <a:p>
                      <a:pPr indent="-158750"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Ultrasound</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Behavioral</a:t>
                      </a:r>
                      <a:endParaRPr sz="1000">
                        <a:solidFill>
                          <a:srgbClr val="6AA84F"/>
                        </a:solidFill>
                        <a:latin typeface="Mada"/>
                        <a:ea typeface="Mada"/>
                        <a:cs typeface="Mada"/>
                        <a:sym typeface="Mada"/>
                      </a:endParaRPr>
                    </a:p>
                    <a:p>
                      <a:pPr indent="-158750"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Pelvic floor exercise</a:t>
                      </a:r>
                      <a:endParaRPr sz="1000">
                        <a:solidFill>
                          <a:srgbClr val="6AA84F"/>
                        </a:solidFill>
                        <a:latin typeface="Mada"/>
                        <a:ea typeface="Mada"/>
                        <a:cs typeface="Mada"/>
                        <a:sym typeface="Mada"/>
                      </a:endParaRPr>
                    </a:p>
                    <a:p>
                      <a:pPr indent="-158750"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Anticholinergic</a:t>
                      </a:r>
                      <a:endParaRPr sz="1000">
                        <a:solidFill>
                          <a:schemeClr val="dk1"/>
                        </a:solidFill>
                        <a:latin typeface="Mada"/>
                        <a:ea typeface="Mada"/>
                        <a:cs typeface="Mada"/>
                        <a:sym typeface="Mada"/>
                      </a:endParaRPr>
                    </a:p>
                    <a:p>
                      <a:pPr indent="-158750"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beta-3 agonist</a:t>
                      </a:r>
                      <a:endParaRPr b="1" sz="1000">
                        <a:solidFill>
                          <a:schemeClr val="dk1"/>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286600">
                <a:tc>
                  <a:txBody>
                    <a:bodyPr/>
                    <a:lstStyle/>
                    <a:p>
                      <a:pPr indent="0" lvl="0" marL="0" rtl="0" algn="ctr">
                        <a:spcBef>
                          <a:spcPts val="0"/>
                        </a:spcBef>
                        <a:spcAft>
                          <a:spcPts val="0"/>
                        </a:spcAft>
                        <a:buNone/>
                      </a:pPr>
                      <a:r>
                        <a:rPr b="1" lang="en-GB" sz="1100">
                          <a:solidFill>
                            <a:srgbClr val="006D77"/>
                          </a:solidFill>
                          <a:latin typeface="Lora"/>
                          <a:ea typeface="Lora"/>
                          <a:cs typeface="Lora"/>
                          <a:sym typeface="Lora"/>
                        </a:rPr>
                        <a:t>BPH</a:t>
                      </a:r>
                      <a:endParaRPr b="1" sz="11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LUTS </a:t>
                      </a:r>
                      <a:endParaRPr sz="1000">
                        <a:solidFill>
                          <a:srgbClr val="1C4588"/>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poor bladder emptying</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urinary retention </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urinary tract infection </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Hematuria</a:t>
                      </a:r>
                      <a:endParaRPr sz="1000">
                        <a:solidFill>
                          <a:srgbClr val="1C4588"/>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Renal insufficiency</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Physical examination: DRE, </a:t>
                      </a:r>
                      <a:r>
                        <a:rPr lang="en-GB" sz="1000">
                          <a:solidFill>
                            <a:schemeClr val="dk1"/>
                          </a:solidFill>
                          <a:latin typeface="Mada"/>
                          <a:ea typeface="Mada"/>
                          <a:cs typeface="Mada"/>
                          <a:sym typeface="Mada"/>
                        </a:rPr>
                        <a:t>Focused neurologic exam</a:t>
                      </a:r>
                      <a:r>
                        <a:rPr lang="en-GB" sz="1000">
                          <a:solidFill>
                            <a:schemeClr val="dk1"/>
                          </a:solidFill>
                          <a:latin typeface="Mada"/>
                          <a:ea typeface="Mada"/>
                          <a:cs typeface="Mada"/>
                          <a:sym typeface="Mada"/>
                        </a:rPr>
                        <a:t> and Abdomen</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Serum creatinine</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Serum prostate</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Urinalysis, culture</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Flow rate</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Ultrasound, PVR</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lnSpc>
                          <a:spcPct val="12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Medical therapy:</a:t>
                      </a:r>
                      <a:endParaRPr b="1" sz="1000">
                        <a:solidFill>
                          <a:schemeClr val="dk1"/>
                        </a:solidFill>
                        <a:latin typeface="Mada"/>
                        <a:ea typeface="Mada"/>
                        <a:cs typeface="Mada"/>
                        <a:sym typeface="Mada"/>
                      </a:endParaRPr>
                    </a:p>
                    <a:p>
                      <a:pPr indent="-168275" lvl="1" marL="3600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α-Adrenergic Blockers </a:t>
                      </a:r>
                      <a:endParaRPr sz="1000">
                        <a:solidFill>
                          <a:schemeClr val="dk1"/>
                        </a:solidFill>
                        <a:latin typeface="Mada"/>
                        <a:ea typeface="Mada"/>
                        <a:cs typeface="Mada"/>
                        <a:sym typeface="Mada"/>
                      </a:endParaRPr>
                    </a:p>
                    <a:p>
                      <a:pPr indent="-168275" lvl="1" marL="3600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Androgen Suppression</a:t>
                      </a:r>
                      <a:endParaRPr sz="1000">
                        <a:solidFill>
                          <a:schemeClr val="dk1"/>
                        </a:solidFill>
                        <a:latin typeface="Mada"/>
                        <a:ea typeface="Mada"/>
                        <a:cs typeface="Mada"/>
                        <a:sym typeface="Mada"/>
                      </a:endParaRPr>
                    </a:p>
                    <a:p>
                      <a:pPr indent="-158750" lvl="0" marL="179999"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Surgical therapy:</a:t>
                      </a:r>
                      <a:endParaRPr b="1" sz="1000">
                        <a:solidFill>
                          <a:schemeClr val="dk1"/>
                        </a:solidFill>
                        <a:latin typeface="Mada"/>
                        <a:ea typeface="Mada"/>
                        <a:cs typeface="Mada"/>
                        <a:sym typeface="Mada"/>
                      </a:endParaRPr>
                    </a:p>
                    <a:p>
                      <a:pPr indent="-168275" lvl="1" marL="3600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Endoscopic</a:t>
                      </a:r>
                      <a:endParaRPr sz="1000">
                        <a:solidFill>
                          <a:schemeClr val="dk1"/>
                        </a:solidFill>
                        <a:latin typeface="Mada"/>
                        <a:ea typeface="Mada"/>
                        <a:cs typeface="Mada"/>
                        <a:sym typeface="Mada"/>
                      </a:endParaRPr>
                    </a:p>
                    <a:p>
                      <a:pPr indent="-168275" lvl="1" marL="3600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TURP</a:t>
                      </a:r>
                      <a:endParaRPr sz="1000">
                        <a:solidFill>
                          <a:srgbClr val="6AA84F"/>
                        </a:solidFill>
                        <a:latin typeface="Mada"/>
                        <a:ea typeface="Mada"/>
                        <a:cs typeface="Mada"/>
                        <a:sym typeface="Mada"/>
                      </a:endParaRPr>
                    </a:p>
                    <a:p>
                      <a:pPr indent="-168275" lvl="1" marL="3600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Laser ablation</a:t>
                      </a:r>
                      <a:endParaRPr sz="1000">
                        <a:solidFill>
                          <a:schemeClr val="dk1"/>
                        </a:solidFill>
                        <a:latin typeface="Mada"/>
                        <a:ea typeface="Mada"/>
                        <a:cs typeface="Mada"/>
                        <a:sym typeface="Mada"/>
                      </a:endParaRPr>
                    </a:p>
                    <a:p>
                      <a:pPr indent="-168275" lvl="1" marL="3600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prostatic stents</a:t>
                      </a:r>
                      <a:endParaRPr sz="1000">
                        <a:solidFill>
                          <a:schemeClr val="dk1"/>
                        </a:solidFill>
                        <a:latin typeface="Mada"/>
                        <a:ea typeface="Mada"/>
                        <a:cs typeface="Mada"/>
                        <a:sym typeface="Mada"/>
                      </a:endParaRPr>
                    </a:p>
                    <a:p>
                      <a:pPr indent="-168275" lvl="1" marL="3600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Open Prostatectomy</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1469950">
                <a:tc>
                  <a:txBody>
                    <a:bodyPr/>
                    <a:lstStyle/>
                    <a:p>
                      <a:pPr indent="0" lvl="0" marL="0" rtl="0" algn="ctr">
                        <a:spcBef>
                          <a:spcPts val="0"/>
                        </a:spcBef>
                        <a:spcAft>
                          <a:spcPts val="0"/>
                        </a:spcAft>
                        <a:buNone/>
                      </a:pPr>
                      <a:r>
                        <a:rPr b="1" lang="en-GB" sz="1100">
                          <a:solidFill>
                            <a:srgbClr val="006D77"/>
                          </a:solidFill>
                          <a:latin typeface="Lora"/>
                          <a:ea typeface="Lora"/>
                          <a:cs typeface="Lora"/>
                          <a:sym typeface="Lora"/>
                        </a:rPr>
                        <a:t>Hydrocele</a:t>
                      </a:r>
                      <a:endParaRPr b="1" sz="11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swelling in the scrotum</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Physical examination</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Imaging: ultrasound</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Hydrocelectomy</a:t>
                      </a:r>
                      <a:r>
                        <a:rPr b="1" lang="en-GB" sz="1000">
                          <a:solidFill>
                            <a:schemeClr val="dk1"/>
                          </a:solidFill>
                          <a:latin typeface="Mada"/>
                          <a:ea typeface="Mada"/>
                          <a:cs typeface="Mada"/>
                          <a:sym typeface="Mada"/>
                        </a:rPr>
                        <a:t> </a:t>
                      </a:r>
                      <a:r>
                        <a:rPr lang="en-GB" sz="1000">
                          <a:solidFill>
                            <a:srgbClr val="6AA84F"/>
                          </a:solidFill>
                          <a:latin typeface="Mada"/>
                          <a:ea typeface="Mada"/>
                          <a:cs typeface="Mada"/>
                          <a:sym typeface="Mada"/>
                        </a:rPr>
                        <a:t>with Excision of the Hydrocele Sac</a:t>
                      </a:r>
                      <a:endParaRPr sz="1000">
                        <a:solidFill>
                          <a:schemeClr val="dk1"/>
                        </a:solidFill>
                        <a:latin typeface="Mada"/>
                        <a:ea typeface="Mada"/>
                        <a:cs typeface="Mada"/>
                        <a:sym typeface="Mada"/>
                      </a:endParaRPr>
                    </a:p>
                    <a:p>
                      <a:pPr indent="-158750" lvl="0" marL="179999" rtl="0" algn="l">
                        <a:spcBef>
                          <a:spcPts val="0"/>
                        </a:spcBef>
                        <a:spcAft>
                          <a:spcPts val="0"/>
                        </a:spcAft>
                        <a:buClr>
                          <a:schemeClr val="dk1"/>
                        </a:buClr>
                        <a:buSzPts val="1000"/>
                        <a:buFont typeface="Mada"/>
                        <a:buChar char="●"/>
                      </a:pPr>
                      <a:r>
                        <a:rPr lang="en-GB" sz="1000">
                          <a:solidFill>
                            <a:srgbClr val="6AA84F"/>
                          </a:solidFill>
                          <a:latin typeface="Mada"/>
                          <a:ea typeface="Mada"/>
                          <a:cs typeface="Mada"/>
                          <a:sym typeface="Mada"/>
                        </a:rPr>
                        <a:t>Hydrocele Surgery with Plication of the Hydrocele Sac</a:t>
                      </a:r>
                      <a:endParaRPr b="1"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1520975">
                <a:tc>
                  <a:txBody>
                    <a:bodyPr/>
                    <a:lstStyle/>
                    <a:p>
                      <a:pPr indent="0" lvl="0" marL="0" rtl="0" algn="ctr">
                        <a:spcBef>
                          <a:spcPts val="0"/>
                        </a:spcBef>
                        <a:spcAft>
                          <a:spcPts val="0"/>
                        </a:spcAft>
                        <a:buNone/>
                      </a:pPr>
                      <a:r>
                        <a:rPr b="1" lang="en-GB" sz="1100">
                          <a:solidFill>
                            <a:srgbClr val="006D77"/>
                          </a:solidFill>
                          <a:latin typeface="Lora"/>
                          <a:ea typeface="Lora"/>
                          <a:cs typeface="Lora"/>
                          <a:sym typeface="Lora"/>
                        </a:rPr>
                        <a:t>Varicocele</a:t>
                      </a:r>
                      <a:endParaRPr b="1" sz="11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158750" lvl="0" marL="17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dragging sensation in the </a:t>
                      </a:r>
                      <a:r>
                        <a:rPr lang="en-GB" sz="1000">
                          <a:latin typeface="Mada"/>
                          <a:ea typeface="Mada"/>
                          <a:cs typeface="Mada"/>
                          <a:sym typeface="Mada"/>
                        </a:rPr>
                        <a:t>scrotum</a:t>
                      </a:r>
                      <a:r>
                        <a:rPr lang="en-GB" sz="1000">
                          <a:latin typeface="Mada"/>
                          <a:ea typeface="Mada"/>
                          <a:cs typeface="Mada"/>
                          <a:sym typeface="Mada"/>
                        </a:rPr>
                        <a:t>, and a feeling of heaviness.</a:t>
                      </a:r>
                      <a:endParaRPr sz="1000">
                        <a:latin typeface="Mada"/>
                        <a:ea typeface="Mada"/>
                        <a:cs typeface="Mada"/>
                        <a:sym typeface="Mada"/>
                      </a:endParaRPr>
                    </a:p>
                    <a:p>
                      <a:pPr indent="-158750" lvl="0" marL="17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bag of worms</a:t>
                      </a:r>
                      <a:endParaRPr sz="1000">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latin typeface="Mada"/>
                          <a:ea typeface="Mada"/>
                          <a:cs typeface="Mada"/>
                          <a:sym typeface="Mada"/>
                        </a:rPr>
                        <a:t>Infertility </a:t>
                      </a:r>
                      <a:endParaRPr sz="1000">
                        <a:solidFill>
                          <a:srgbClr val="1C4588"/>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Physical examination </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Indicated in: infertility, testicular pain and low testicular volume</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Procedure: ligation and angioembolization</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sp>
        <p:nvSpPr>
          <p:cNvPr id="1109" name="Google Shape;1109;p37"/>
          <p:cNvSpPr/>
          <p:nvPr/>
        </p:nvSpPr>
        <p:spPr>
          <a:xfrm rot="5400000">
            <a:off x="1839075" y="-1618561"/>
            <a:ext cx="1030500" cy="48354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37"/>
          <p:cNvSpPr/>
          <p:nvPr/>
        </p:nvSpPr>
        <p:spPr>
          <a:xfrm rot="5400000">
            <a:off x="1630943" y="-1630950"/>
            <a:ext cx="1005300" cy="44196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37"/>
          <p:cNvSpPr txBox="1"/>
          <p:nvPr/>
        </p:nvSpPr>
        <p:spPr>
          <a:xfrm>
            <a:off x="-28575" y="77823"/>
            <a:ext cx="38385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6000">
                <a:solidFill>
                  <a:srgbClr val="006D77"/>
                </a:solidFill>
                <a:latin typeface="Lora"/>
                <a:ea typeface="Lora"/>
                <a:cs typeface="Lora"/>
                <a:sym typeface="Lora"/>
              </a:rPr>
              <a:t>Quiz</a:t>
            </a:r>
            <a:endParaRPr sz="6000">
              <a:solidFill>
                <a:srgbClr val="006D77"/>
              </a:solidFill>
              <a:latin typeface="Lora"/>
              <a:ea typeface="Lora"/>
              <a:cs typeface="Lora"/>
              <a:sym typeface="Lora"/>
            </a:endParaRPr>
          </a:p>
        </p:txBody>
      </p:sp>
      <p:sp>
        <p:nvSpPr>
          <p:cNvPr id="1112" name="Google Shape;1112;p37"/>
          <p:cNvSpPr/>
          <p:nvPr/>
        </p:nvSpPr>
        <p:spPr>
          <a:xfrm rot="5400000">
            <a:off x="352300" y="9204792"/>
            <a:ext cx="460500" cy="14568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37"/>
          <p:cNvSpPr/>
          <p:nvPr/>
        </p:nvSpPr>
        <p:spPr>
          <a:xfrm rot="5400000">
            <a:off x="262287" y="9183927"/>
            <a:ext cx="449100" cy="13548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37"/>
          <p:cNvSpPr txBox="1"/>
          <p:nvPr/>
        </p:nvSpPr>
        <p:spPr>
          <a:xfrm>
            <a:off x="95250" y="9674931"/>
            <a:ext cx="1382700" cy="39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rPr>
              <a:t>Answers</a:t>
            </a:r>
            <a:endParaRPr b="1" u="sng">
              <a:solidFill>
                <a:srgbClr val="E29578"/>
              </a:solidFill>
              <a:latin typeface="Lora"/>
              <a:ea typeface="Lora"/>
              <a:cs typeface="Lora"/>
              <a:sym typeface="Lora"/>
            </a:endParaRPr>
          </a:p>
        </p:txBody>
      </p:sp>
      <p:sp>
        <p:nvSpPr>
          <p:cNvPr id="1115" name="Google Shape;1115;p37"/>
          <p:cNvSpPr/>
          <p:nvPr/>
        </p:nvSpPr>
        <p:spPr>
          <a:xfrm>
            <a:off x="114300" y="1914525"/>
            <a:ext cx="7381800" cy="71937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37"/>
          <p:cNvSpPr txBox="1"/>
          <p:nvPr/>
        </p:nvSpPr>
        <p:spPr>
          <a:xfrm>
            <a:off x="676275" y="1455375"/>
            <a:ext cx="1669200" cy="57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Lora"/>
                <a:ea typeface="Lora"/>
                <a:cs typeface="Lora"/>
                <a:sym typeface="Lora"/>
              </a:rPr>
              <a:t>MCQ</a:t>
            </a:r>
            <a:endParaRPr sz="2400">
              <a:solidFill>
                <a:srgbClr val="E29578"/>
              </a:solidFill>
              <a:latin typeface="Lora"/>
              <a:ea typeface="Lora"/>
              <a:cs typeface="Lora"/>
              <a:sym typeface="Lora"/>
            </a:endParaRPr>
          </a:p>
        </p:txBody>
      </p:sp>
      <p:sp>
        <p:nvSpPr>
          <p:cNvPr id="1117" name="Google Shape;1117;p37"/>
          <p:cNvSpPr/>
          <p:nvPr/>
        </p:nvSpPr>
        <p:spPr>
          <a:xfrm flipH="1" rot="-5400000">
            <a:off x="6799187" y="9204792"/>
            <a:ext cx="460500" cy="14568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37"/>
          <p:cNvSpPr/>
          <p:nvPr/>
        </p:nvSpPr>
        <p:spPr>
          <a:xfrm flipH="1" rot="-5400000">
            <a:off x="6900600" y="9183927"/>
            <a:ext cx="449100" cy="13548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37"/>
          <p:cNvSpPr txBox="1"/>
          <p:nvPr/>
        </p:nvSpPr>
        <p:spPr>
          <a:xfrm>
            <a:off x="6572200" y="9674913"/>
            <a:ext cx="1495200" cy="3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3">
                  <a:extLst>
                    <a:ext uri="{A12FA001-AC4F-418D-AE19-62706E023703}">
                      <ahyp:hlinkClr val="tx"/>
                    </a:ext>
                  </a:extLst>
                </a:hlinkClick>
              </a:rPr>
              <a:t>Extra Questions</a:t>
            </a:r>
            <a:endParaRPr b="1" u="sng">
              <a:solidFill>
                <a:srgbClr val="E29578"/>
              </a:solidFill>
              <a:latin typeface="Lora"/>
              <a:ea typeface="Lora"/>
              <a:cs typeface="Lora"/>
              <a:sym typeface="Lora"/>
            </a:endParaRPr>
          </a:p>
        </p:txBody>
      </p:sp>
      <p:sp>
        <p:nvSpPr>
          <p:cNvPr id="1120" name="Google Shape;1120;p37"/>
          <p:cNvSpPr txBox="1"/>
          <p:nvPr/>
        </p:nvSpPr>
        <p:spPr>
          <a:xfrm>
            <a:off x="342513" y="2346225"/>
            <a:ext cx="6904500" cy="687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006D77"/>
                </a:solidFill>
                <a:latin typeface="Lora"/>
                <a:ea typeface="Lora"/>
                <a:cs typeface="Lora"/>
                <a:sym typeface="Lora"/>
              </a:rPr>
              <a:t>Q1:</a:t>
            </a:r>
            <a:r>
              <a:rPr lang="en-GB" sz="1100">
                <a:solidFill>
                  <a:srgbClr val="006D77"/>
                </a:solidFill>
                <a:latin typeface="Lora"/>
                <a:ea typeface="Lora"/>
                <a:cs typeface="Lora"/>
                <a:sym typeface="Lora"/>
              </a:rPr>
              <a:t>A 55-year old man presents with fever and pain in the perineal region. He also complains of frequency, urgency, dysuria, and decreased urinary stream. Upon examination, his abdomen is soft, nondistended, and nontender. Rectal exam demonstrated exquisite tenderness on the anterior aspect. Laboratory exam was consistent with bacterial infection. Which of the following is the most likely diagnoses?</a:t>
            </a:r>
            <a:endParaRPr sz="1100">
              <a:solidFill>
                <a:srgbClr val="006D77"/>
              </a:solidFill>
              <a:latin typeface="Lora"/>
              <a:ea typeface="Lora"/>
              <a:cs typeface="Lora"/>
              <a:sym typeface="Lora"/>
            </a:endParaRPr>
          </a:p>
          <a:p>
            <a:pPr indent="0" lvl="0" marL="0" rtl="0" algn="l">
              <a:spcBef>
                <a:spcPts val="0"/>
              </a:spcBef>
              <a:spcAft>
                <a:spcPts val="0"/>
              </a:spcAft>
              <a:buNone/>
            </a:pPr>
            <a:r>
              <a:rPr lang="en-GB" sz="1100">
                <a:solidFill>
                  <a:srgbClr val="83C5BE"/>
                </a:solidFill>
                <a:latin typeface="Mada"/>
                <a:ea typeface="Mada"/>
                <a:cs typeface="Mada"/>
                <a:sym typeface="Mada"/>
              </a:rPr>
              <a:t>A) Urinary tract infection</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83C5BE"/>
                </a:solidFill>
                <a:latin typeface="Mada"/>
                <a:ea typeface="Mada"/>
                <a:cs typeface="Mada"/>
                <a:sym typeface="Mada"/>
              </a:rPr>
              <a:t>B ) </a:t>
            </a:r>
            <a:r>
              <a:rPr lang="en-GB" sz="1100">
                <a:solidFill>
                  <a:srgbClr val="83C5BE"/>
                </a:solidFill>
                <a:latin typeface="Mada"/>
                <a:ea typeface="Mada"/>
                <a:cs typeface="Mada"/>
                <a:sym typeface="Mada"/>
              </a:rPr>
              <a:t>Nephrolithiasis</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83C5BE"/>
                </a:solidFill>
                <a:latin typeface="Mada"/>
                <a:ea typeface="Mada"/>
                <a:cs typeface="Mada"/>
                <a:sym typeface="Mada"/>
              </a:rPr>
              <a:t>C</a:t>
            </a:r>
            <a:r>
              <a:rPr lang="en-GB" sz="1100">
                <a:solidFill>
                  <a:srgbClr val="83C5BE"/>
                </a:solidFill>
                <a:latin typeface="Mada"/>
                <a:ea typeface="Mada"/>
                <a:cs typeface="Mada"/>
                <a:sym typeface="Mada"/>
              </a:rPr>
              <a:t>) Prostatitis</a:t>
            </a:r>
            <a:endParaRPr sz="1100">
              <a:solidFill>
                <a:srgbClr val="83C5BE"/>
              </a:solidFill>
              <a:latin typeface="Mada"/>
              <a:ea typeface="Mada"/>
              <a:cs typeface="Mada"/>
              <a:sym typeface="Mada"/>
            </a:endParaRPr>
          </a:p>
          <a:p>
            <a:pPr indent="0" lvl="0" marL="0" rtl="0" algn="l">
              <a:spcBef>
                <a:spcPts val="0"/>
              </a:spcBef>
              <a:spcAft>
                <a:spcPts val="0"/>
              </a:spcAft>
              <a:buNone/>
            </a:pPr>
            <a:r>
              <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006D77"/>
                </a:solidFill>
                <a:latin typeface="Lora"/>
                <a:ea typeface="Lora"/>
                <a:cs typeface="Lora"/>
                <a:sym typeface="Lora"/>
              </a:rPr>
              <a:t>Q2: A healthy female came to the emergency with flank pain and fever. She is not complaining of nausea and vomiting .The best management for her is?</a:t>
            </a:r>
            <a:endParaRPr sz="1100">
              <a:solidFill>
                <a:srgbClr val="006D77"/>
              </a:solidFill>
              <a:latin typeface="Lora"/>
              <a:ea typeface="Lora"/>
              <a:cs typeface="Lora"/>
              <a:sym typeface="Lora"/>
            </a:endParaRPr>
          </a:p>
          <a:p>
            <a:pPr indent="0" lvl="0" marL="0" rtl="0" algn="l">
              <a:spcBef>
                <a:spcPts val="0"/>
              </a:spcBef>
              <a:spcAft>
                <a:spcPts val="0"/>
              </a:spcAft>
              <a:buNone/>
            </a:pPr>
            <a:r>
              <a:rPr lang="en-GB" sz="1100">
                <a:solidFill>
                  <a:srgbClr val="83C5BE"/>
                </a:solidFill>
                <a:latin typeface="Mada"/>
                <a:ea typeface="Mada"/>
                <a:cs typeface="Mada"/>
                <a:sym typeface="Mada"/>
              </a:rPr>
              <a:t>A) Admission with IV ciprofloxacin for 3 days</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83C5BE"/>
                </a:solidFill>
                <a:latin typeface="Mada"/>
                <a:ea typeface="Mada"/>
                <a:cs typeface="Mada"/>
                <a:sym typeface="Mada"/>
              </a:rPr>
              <a:t>B) Outpatient with oral ciprofloxacin for 3 days</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83C5BE"/>
                </a:solidFill>
                <a:latin typeface="Mada"/>
                <a:ea typeface="Mada"/>
                <a:cs typeface="Mada"/>
                <a:sym typeface="Mada"/>
              </a:rPr>
              <a:t>C) Outpatient with oral ciprofloxacin for 10 days</a:t>
            </a:r>
            <a:endParaRPr sz="1100">
              <a:solidFill>
                <a:srgbClr val="83C5BE"/>
              </a:solidFill>
              <a:latin typeface="Mada"/>
              <a:ea typeface="Mada"/>
              <a:cs typeface="Mada"/>
              <a:sym typeface="Mada"/>
            </a:endParaRPr>
          </a:p>
          <a:p>
            <a:pPr indent="0" lvl="0" marL="0" rtl="0" algn="l">
              <a:spcBef>
                <a:spcPts val="0"/>
              </a:spcBef>
              <a:spcAft>
                <a:spcPts val="0"/>
              </a:spcAft>
              <a:buNone/>
            </a:pPr>
            <a:r>
              <a:t/>
            </a:r>
            <a:endParaRPr sz="1100">
              <a:solidFill>
                <a:srgbClr val="006D77"/>
              </a:solidFill>
              <a:latin typeface="Lora"/>
              <a:ea typeface="Lora"/>
              <a:cs typeface="Lora"/>
              <a:sym typeface="Lora"/>
            </a:endParaRPr>
          </a:p>
          <a:p>
            <a:pPr indent="0" lvl="0" marL="0" rtl="0" algn="l">
              <a:spcBef>
                <a:spcPts val="0"/>
              </a:spcBef>
              <a:spcAft>
                <a:spcPts val="0"/>
              </a:spcAft>
              <a:buNone/>
            </a:pPr>
            <a:r>
              <a:rPr lang="en-GB" sz="1100">
                <a:solidFill>
                  <a:srgbClr val="006D77"/>
                </a:solidFill>
                <a:latin typeface="Lora"/>
                <a:ea typeface="Lora"/>
                <a:cs typeface="Lora"/>
                <a:sym typeface="Lora"/>
              </a:rPr>
              <a:t>Q3: </a:t>
            </a:r>
            <a:r>
              <a:rPr lang="en-GB" sz="1100">
                <a:solidFill>
                  <a:srgbClr val="006D77"/>
                </a:solidFill>
                <a:latin typeface="Lora"/>
                <a:ea typeface="Lora"/>
                <a:cs typeface="Lora"/>
                <a:sym typeface="Lora"/>
              </a:rPr>
              <a:t>With regards to renal stones, which of the following is true?</a:t>
            </a:r>
            <a:endParaRPr sz="1100">
              <a:solidFill>
                <a:srgbClr val="006D77"/>
              </a:solidFill>
              <a:latin typeface="Lora"/>
              <a:ea typeface="Lora"/>
              <a:cs typeface="Lora"/>
              <a:sym typeface="Lora"/>
            </a:endParaRPr>
          </a:p>
          <a:p>
            <a:pPr indent="0" lvl="0" marL="0" rtl="0" algn="l">
              <a:spcBef>
                <a:spcPts val="0"/>
              </a:spcBef>
              <a:spcAft>
                <a:spcPts val="0"/>
              </a:spcAft>
              <a:buNone/>
            </a:pPr>
            <a:r>
              <a:rPr lang="en-GB" sz="1100">
                <a:solidFill>
                  <a:srgbClr val="83C5BE"/>
                </a:solidFill>
                <a:latin typeface="Mada"/>
                <a:ea typeface="Mada"/>
                <a:cs typeface="Mada"/>
                <a:sym typeface="Mada"/>
              </a:rPr>
              <a:t>A) Pure uric acid stones are radiopaque</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83C5BE"/>
                </a:solidFill>
                <a:latin typeface="Mada"/>
                <a:ea typeface="Mada"/>
                <a:cs typeface="Mada"/>
                <a:sym typeface="Mada"/>
              </a:rPr>
              <a:t>B) </a:t>
            </a:r>
            <a:r>
              <a:rPr lang="en-GB" sz="1100">
                <a:solidFill>
                  <a:srgbClr val="83C5BE"/>
                </a:solidFill>
                <a:latin typeface="Mada"/>
                <a:ea typeface="Mada"/>
                <a:cs typeface="Mada"/>
                <a:sym typeface="Mada"/>
              </a:rPr>
              <a:t>A staghorn calculus is composed of calcium-ammonium-magnesium phosphate</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83C5BE"/>
                </a:solidFill>
                <a:latin typeface="Mada"/>
                <a:ea typeface="Mada"/>
                <a:cs typeface="Mada"/>
                <a:sym typeface="Mada"/>
              </a:rPr>
              <a:t>C) </a:t>
            </a:r>
            <a:r>
              <a:rPr lang="en-GB" sz="1100">
                <a:solidFill>
                  <a:srgbClr val="83C5BE"/>
                </a:solidFill>
                <a:latin typeface="Mada"/>
                <a:ea typeface="Mada"/>
                <a:cs typeface="Mada"/>
                <a:sym typeface="Mada"/>
              </a:rPr>
              <a:t>Uric acid stones are the least common type of stone </a:t>
            </a:r>
            <a:endParaRPr sz="1100">
              <a:solidFill>
                <a:srgbClr val="83C5BE"/>
              </a:solidFill>
              <a:latin typeface="Mada"/>
              <a:ea typeface="Mada"/>
              <a:cs typeface="Mada"/>
              <a:sym typeface="Mada"/>
            </a:endParaRPr>
          </a:p>
          <a:p>
            <a:pPr indent="0" lvl="0" marL="0" rtl="0" algn="l">
              <a:spcBef>
                <a:spcPts val="0"/>
              </a:spcBef>
              <a:spcAft>
                <a:spcPts val="0"/>
              </a:spcAft>
              <a:buNone/>
            </a:pPr>
            <a:r>
              <a:t/>
            </a:r>
            <a:endParaRPr sz="1100">
              <a:solidFill>
                <a:srgbClr val="006D77"/>
              </a:solidFill>
              <a:latin typeface="Lora"/>
              <a:ea typeface="Lora"/>
              <a:cs typeface="Lora"/>
              <a:sym typeface="Lora"/>
            </a:endParaRPr>
          </a:p>
          <a:p>
            <a:pPr indent="0" lvl="0" marL="0" rtl="0" algn="l">
              <a:spcBef>
                <a:spcPts val="0"/>
              </a:spcBef>
              <a:spcAft>
                <a:spcPts val="0"/>
              </a:spcAft>
              <a:buNone/>
            </a:pPr>
            <a:r>
              <a:rPr lang="en-GB" sz="1100">
                <a:solidFill>
                  <a:srgbClr val="006D77"/>
                </a:solidFill>
                <a:latin typeface="Lora"/>
                <a:ea typeface="Lora"/>
                <a:cs typeface="Lora"/>
                <a:sym typeface="Lora"/>
              </a:rPr>
              <a:t>Q4: </a:t>
            </a:r>
            <a:r>
              <a:rPr lang="en-GB" sz="1100">
                <a:solidFill>
                  <a:srgbClr val="006D77"/>
                </a:solidFill>
                <a:latin typeface="Lora"/>
                <a:ea typeface="Lora"/>
                <a:cs typeface="Lora"/>
                <a:sym typeface="Lora"/>
              </a:rPr>
              <a:t>40 year old male presents with 4 hour history of excruciating left loin pain radiating to the groin. He informs you that his father had gout. KUB revealed radio-opaque stone in the ureter 4mm in diameter. What is the most likely stone type </a:t>
            </a:r>
            <a:r>
              <a:rPr lang="en-GB" sz="1100">
                <a:solidFill>
                  <a:srgbClr val="006D77"/>
                </a:solidFill>
                <a:latin typeface="Lora"/>
                <a:ea typeface="Lora"/>
                <a:cs typeface="Lora"/>
                <a:sym typeface="Lora"/>
              </a:rPr>
              <a:t>?</a:t>
            </a:r>
            <a:endParaRPr sz="1100">
              <a:solidFill>
                <a:srgbClr val="006D77"/>
              </a:solidFill>
              <a:latin typeface="Lora"/>
              <a:ea typeface="Lora"/>
              <a:cs typeface="Lora"/>
              <a:sym typeface="Lora"/>
            </a:endParaRPr>
          </a:p>
          <a:p>
            <a:pPr indent="0" lvl="0" marL="0" rtl="0" algn="l">
              <a:spcBef>
                <a:spcPts val="0"/>
              </a:spcBef>
              <a:spcAft>
                <a:spcPts val="0"/>
              </a:spcAft>
              <a:buNone/>
            </a:pPr>
            <a:r>
              <a:rPr lang="en-GB" sz="1100">
                <a:solidFill>
                  <a:srgbClr val="83C5BE"/>
                </a:solidFill>
                <a:latin typeface="Mada"/>
                <a:ea typeface="Mada"/>
                <a:cs typeface="Mada"/>
                <a:sym typeface="Mada"/>
              </a:rPr>
              <a:t>A) Cysteine</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83C5BE"/>
                </a:solidFill>
                <a:latin typeface="Mada"/>
                <a:ea typeface="Mada"/>
                <a:cs typeface="Mada"/>
                <a:sym typeface="Mada"/>
              </a:rPr>
              <a:t>B) </a:t>
            </a:r>
            <a:r>
              <a:rPr lang="en-GB" sz="1100">
                <a:solidFill>
                  <a:srgbClr val="83C5BE"/>
                </a:solidFill>
                <a:latin typeface="Mada"/>
                <a:ea typeface="Mada"/>
                <a:cs typeface="Mada"/>
                <a:sym typeface="Mada"/>
              </a:rPr>
              <a:t>Uric Acid stone</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83C5BE"/>
                </a:solidFill>
                <a:latin typeface="Mada"/>
                <a:ea typeface="Mada"/>
                <a:cs typeface="Mada"/>
                <a:sym typeface="Mada"/>
              </a:rPr>
              <a:t>C) </a:t>
            </a:r>
            <a:r>
              <a:rPr lang="en-GB" sz="1100">
                <a:solidFill>
                  <a:srgbClr val="83C5BE"/>
                </a:solidFill>
                <a:latin typeface="Mada"/>
                <a:ea typeface="Mada"/>
                <a:cs typeface="Mada"/>
                <a:sym typeface="Mada"/>
              </a:rPr>
              <a:t>Calcium oxalate</a:t>
            </a:r>
            <a:endParaRPr sz="1100">
              <a:solidFill>
                <a:srgbClr val="83C5BE"/>
              </a:solidFill>
              <a:latin typeface="Mada"/>
              <a:ea typeface="Mada"/>
              <a:cs typeface="Mada"/>
              <a:sym typeface="Mada"/>
            </a:endParaRPr>
          </a:p>
          <a:p>
            <a:pPr indent="0" lvl="0" marL="0" rtl="0" algn="l">
              <a:spcBef>
                <a:spcPts val="0"/>
              </a:spcBef>
              <a:spcAft>
                <a:spcPts val="0"/>
              </a:spcAft>
              <a:buNone/>
            </a:pPr>
            <a:r>
              <a:t/>
            </a:r>
            <a:endParaRPr sz="1100">
              <a:solidFill>
                <a:srgbClr val="006D77"/>
              </a:solidFill>
              <a:latin typeface="Lora"/>
              <a:ea typeface="Lora"/>
              <a:cs typeface="Lora"/>
              <a:sym typeface="Lora"/>
            </a:endParaRPr>
          </a:p>
          <a:p>
            <a:pPr indent="0" lvl="0" marL="0" rtl="0" algn="l">
              <a:spcBef>
                <a:spcPts val="0"/>
              </a:spcBef>
              <a:spcAft>
                <a:spcPts val="0"/>
              </a:spcAft>
              <a:buNone/>
            </a:pPr>
            <a:r>
              <a:rPr lang="en-GB" sz="1100">
                <a:solidFill>
                  <a:srgbClr val="006D77"/>
                </a:solidFill>
                <a:latin typeface="Lora"/>
                <a:ea typeface="Lora"/>
                <a:cs typeface="Lora"/>
                <a:sym typeface="Lora"/>
              </a:rPr>
              <a:t>Q5: A  60-year-old  man  seeks  medical  attention  because  of  recurrent  urinary  tract  infections.  The patient  also  reports  a  history  of  increasing  difficulty  in  urination  (decreased  flow,  straining,  and hesitancy) over the last several months. A prostate-specific antigen (PSA) level is mildly elevated and a prostate biopsy proves benign. Which of the following is the most appropriate initial management of this patient with benign prostatic hyperplasia (BPH)?</a:t>
            </a:r>
            <a:endParaRPr sz="1100">
              <a:solidFill>
                <a:srgbClr val="006D77"/>
              </a:solidFill>
              <a:latin typeface="Lora"/>
              <a:ea typeface="Lora"/>
              <a:cs typeface="Lora"/>
              <a:sym typeface="Lora"/>
            </a:endParaRPr>
          </a:p>
          <a:p>
            <a:pPr indent="0" lvl="0" marL="0" rtl="0" algn="l">
              <a:spcBef>
                <a:spcPts val="0"/>
              </a:spcBef>
              <a:spcAft>
                <a:spcPts val="0"/>
              </a:spcAft>
              <a:buNone/>
            </a:pPr>
            <a:r>
              <a:rPr lang="en-GB" sz="1100">
                <a:solidFill>
                  <a:srgbClr val="83C5BE"/>
                </a:solidFill>
                <a:latin typeface="Mada"/>
                <a:ea typeface="Mada"/>
                <a:cs typeface="Mada"/>
                <a:sym typeface="Mada"/>
              </a:rPr>
              <a:t>A) α-Adrenergic blocker</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83C5BE"/>
                </a:solidFill>
                <a:latin typeface="Mada"/>
                <a:ea typeface="Mada"/>
                <a:cs typeface="Mada"/>
                <a:sym typeface="Mada"/>
              </a:rPr>
              <a:t>B) 5-alpha reductase inhibitor</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83C5BE"/>
                </a:solidFill>
                <a:latin typeface="Mada"/>
                <a:ea typeface="Mada"/>
                <a:cs typeface="Mada"/>
                <a:sym typeface="Mada"/>
              </a:rPr>
              <a:t>C) Transurethral resection of the prostate (TURP)</a:t>
            </a:r>
            <a:endParaRPr sz="1100">
              <a:solidFill>
                <a:srgbClr val="83C5BE"/>
              </a:solidFill>
              <a:latin typeface="Mada"/>
              <a:ea typeface="Mada"/>
              <a:cs typeface="Mada"/>
              <a:sym typeface="Mada"/>
            </a:endParaRPr>
          </a:p>
          <a:p>
            <a:pPr indent="0" lvl="0" marL="0" rtl="0" algn="l">
              <a:spcBef>
                <a:spcPts val="0"/>
              </a:spcBef>
              <a:spcAft>
                <a:spcPts val="0"/>
              </a:spcAft>
              <a:buNone/>
            </a:pPr>
            <a:r>
              <a:t/>
            </a:r>
            <a:endParaRPr sz="1100">
              <a:solidFill>
                <a:srgbClr val="006D77"/>
              </a:solidFill>
              <a:latin typeface="Lora"/>
              <a:ea typeface="Lora"/>
              <a:cs typeface="Lora"/>
              <a:sym typeface="Lora"/>
            </a:endParaRPr>
          </a:p>
          <a:p>
            <a:pPr indent="0" lvl="0" marL="0" rtl="0" algn="l">
              <a:spcBef>
                <a:spcPts val="0"/>
              </a:spcBef>
              <a:spcAft>
                <a:spcPts val="0"/>
              </a:spcAft>
              <a:buNone/>
            </a:pPr>
            <a:r>
              <a:t/>
            </a:r>
            <a:endParaRPr sz="1100">
              <a:solidFill>
                <a:srgbClr val="83C5BE"/>
              </a:solidFill>
              <a:latin typeface="Mada"/>
              <a:ea typeface="Mada"/>
              <a:cs typeface="Mada"/>
              <a:sym typeface="Mada"/>
            </a:endParaRPr>
          </a:p>
        </p:txBody>
      </p:sp>
      <p:graphicFrame>
        <p:nvGraphicFramePr>
          <p:cNvPr id="1121" name="Google Shape;1121;p37"/>
          <p:cNvGraphicFramePr/>
          <p:nvPr/>
        </p:nvGraphicFramePr>
        <p:xfrm>
          <a:off x="1477951" y="9473188"/>
          <a:ext cx="3000000" cy="3000000"/>
        </p:xfrm>
        <a:graphic>
          <a:graphicData uri="http://schemas.openxmlformats.org/drawingml/2006/table">
            <a:tbl>
              <a:tblPr>
                <a:noFill/>
                <a:tableStyleId>{A0C48FD6-D413-46EF-9043-8DE7BB8083C1}</a:tableStyleId>
              </a:tblPr>
              <a:tblGrid>
                <a:gridCol w="382350"/>
                <a:gridCol w="382350"/>
              </a:tblGrid>
              <a:tr h="123800">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Q1</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C</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273825">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Q2</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C</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273825">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Q3</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B</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bl>
          </a:graphicData>
        </a:graphic>
      </p:graphicFrame>
      <p:graphicFrame>
        <p:nvGraphicFramePr>
          <p:cNvPr id="1122" name="Google Shape;1122;p37"/>
          <p:cNvGraphicFramePr/>
          <p:nvPr/>
        </p:nvGraphicFramePr>
        <p:xfrm>
          <a:off x="2242651" y="9473188"/>
          <a:ext cx="3000000" cy="3000000"/>
        </p:xfrm>
        <a:graphic>
          <a:graphicData uri="http://schemas.openxmlformats.org/drawingml/2006/table">
            <a:tbl>
              <a:tblPr>
                <a:noFill/>
                <a:tableStyleId>{A0C48FD6-D413-46EF-9043-8DE7BB8083C1}</a:tableStyleId>
              </a:tblPr>
              <a:tblGrid>
                <a:gridCol w="382350"/>
                <a:gridCol w="384575"/>
              </a:tblGrid>
              <a:tr h="123800">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Q4</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C</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273825">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Q5</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C</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p38"/>
          <p:cNvSpPr/>
          <p:nvPr/>
        </p:nvSpPr>
        <p:spPr>
          <a:xfrm rot="5400000">
            <a:off x="2749050" y="-1810343"/>
            <a:ext cx="1959300" cy="75699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38"/>
          <p:cNvSpPr/>
          <p:nvPr/>
        </p:nvSpPr>
        <p:spPr>
          <a:xfrm rot="5400000">
            <a:off x="2427672" y="-1903575"/>
            <a:ext cx="1911300" cy="69186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38"/>
          <p:cNvSpPr txBox="1"/>
          <p:nvPr/>
        </p:nvSpPr>
        <p:spPr>
          <a:xfrm>
            <a:off x="-28575" y="992225"/>
            <a:ext cx="48102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000">
                <a:solidFill>
                  <a:srgbClr val="006D77"/>
                </a:solidFill>
                <a:latin typeface="Lora"/>
                <a:ea typeface="Lora"/>
                <a:cs typeface="Lora"/>
                <a:sym typeface="Lora"/>
              </a:rPr>
              <a:t>Good Luck!</a:t>
            </a:r>
            <a:endParaRPr sz="4000">
              <a:solidFill>
                <a:srgbClr val="006D77"/>
              </a:solidFill>
              <a:latin typeface="Lora"/>
              <a:ea typeface="Lora"/>
              <a:cs typeface="Lora"/>
              <a:sym typeface="Lora"/>
            </a:endParaRPr>
          </a:p>
        </p:txBody>
      </p:sp>
      <p:cxnSp>
        <p:nvCxnSpPr>
          <p:cNvPr id="1130" name="Google Shape;1130;p38"/>
          <p:cNvCxnSpPr/>
          <p:nvPr/>
        </p:nvCxnSpPr>
        <p:spPr>
          <a:xfrm>
            <a:off x="1323975" y="5981700"/>
            <a:ext cx="0" cy="3695700"/>
          </a:xfrm>
          <a:prstGeom prst="straightConnector1">
            <a:avLst/>
          </a:prstGeom>
          <a:noFill/>
          <a:ln cap="flat" cmpd="sng" w="19050">
            <a:solidFill>
              <a:srgbClr val="FFDDD2"/>
            </a:solidFill>
            <a:prstDash val="solid"/>
            <a:round/>
            <a:headEnd len="med" w="med" type="oval"/>
            <a:tailEnd len="med" w="med" type="none"/>
          </a:ln>
        </p:spPr>
      </p:cxnSp>
      <p:cxnSp>
        <p:nvCxnSpPr>
          <p:cNvPr id="1131" name="Google Shape;1131;p38"/>
          <p:cNvCxnSpPr/>
          <p:nvPr/>
        </p:nvCxnSpPr>
        <p:spPr>
          <a:xfrm rot="10800000">
            <a:off x="1019175" y="6457950"/>
            <a:ext cx="5305500" cy="0"/>
          </a:xfrm>
          <a:prstGeom prst="straightConnector1">
            <a:avLst/>
          </a:prstGeom>
          <a:noFill/>
          <a:ln cap="flat" cmpd="sng" w="19050">
            <a:solidFill>
              <a:srgbClr val="FFDDD2"/>
            </a:solidFill>
            <a:prstDash val="solid"/>
            <a:round/>
            <a:headEnd len="med" w="med" type="none"/>
            <a:tailEnd len="med" w="med" type="oval"/>
          </a:ln>
        </p:spPr>
      </p:cxnSp>
      <p:sp>
        <p:nvSpPr>
          <p:cNvPr id="1132" name="Google Shape;1132;p38"/>
          <p:cNvSpPr txBox="1"/>
          <p:nvPr/>
        </p:nvSpPr>
        <p:spPr>
          <a:xfrm>
            <a:off x="1457325" y="5981700"/>
            <a:ext cx="4076700" cy="3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400">
                <a:solidFill>
                  <a:srgbClr val="E29578"/>
                </a:solidFill>
                <a:latin typeface="Lora"/>
                <a:ea typeface="Lora"/>
                <a:cs typeface="Lora"/>
                <a:sym typeface="Lora"/>
              </a:rPr>
              <a:t>This lecture was done by:</a:t>
            </a:r>
            <a:endParaRPr sz="2400">
              <a:solidFill>
                <a:srgbClr val="E29578"/>
              </a:solidFill>
              <a:latin typeface="Lora"/>
              <a:ea typeface="Lora"/>
              <a:cs typeface="Lora"/>
              <a:sym typeface="Lora"/>
            </a:endParaRPr>
          </a:p>
        </p:txBody>
      </p:sp>
      <p:sp>
        <p:nvSpPr>
          <p:cNvPr id="1133" name="Google Shape;1133;p38"/>
          <p:cNvSpPr txBox="1"/>
          <p:nvPr/>
        </p:nvSpPr>
        <p:spPr>
          <a:xfrm>
            <a:off x="723900" y="3457575"/>
            <a:ext cx="5695800" cy="49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rgbClr val="006D77"/>
                </a:solidFill>
                <a:latin typeface="Lora"/>
                <a:ea typeface="Lora"/>
                <a:cs typeface="Lora"/>
                <a:sym typeface="Lora"/>
              </a:rPr>
              <a:t>Team leaders:</a:t>
            </a:r>
            <a:endParaRPr sz="2400">
              <a:solidFill>
                <a:srgbClr val="83C5BE"/>
              </a:solidFill>
              <a:latin typeface="Lora"/>
              <a:ea typeface="Lora"/>
              <a:cs typeface="Lora"/>
              <a:sym typeface="Lora"/>
            </a:endParaRPr>
          </a:p>
        </p:txBody>
      </p:sp>
      <p:pic>
        <p:nvPicPr>
          <p:cNvPr id="1134" name="Google Shape;1134;p38"/>
          <p:cNvPicPr preferRelativeResize="0"/>
          <p:nvPr/>
        </p:nvPicPr>
        <p:blipFill rotWithShape="1">
          <a:blip r:embed="rId3">
            <a:alphaModFix/>
          </a:blip>
          <a:srcRect b="0" l="0" r="0" t="0"/>
          <a:stretch/>
        </p:blipFill>
        <p:spPr>
          <a:xfrm>
            <a:off x="4655575" y="410926"/>
            <a:ext cx="2029774" cy="2029800"/>
          </a:xfrm>
          <a:prstGeom prst="rect">
            <a:avLst/>
          </a:prstGeom>
          <a:noFill/>
          <a:ln>
            <a:noFill/>
          </a:ln>
        </p:spPr>
      </p:pic>
      <p:sp>
        <p:nvSpPr>
          <p:cNvPr id="1135" name="Google Shape;1135;p38"/>
          <p:cNvSpPr/>
          <p:nvPr/>
        </p:nvSpPr>
        <p:spPr>
          <a:xfrm rot="-5400000">
            <a:off x="6531450" y="9261025"/>
            <a:ext cx="508200" cy="16077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38"/>
          <p:cNvSpPr/>
          <p:nvPr/>
        </p:nvSpPr>
        <p:spPr>
          <a:xfrm rot="-5400000">
            <a:off x="6643425" y="9396600"/>
            <a:ext cx="495600" cy="14952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38"/>
          <p:cNvSpPr txBox="1"/>
          <p:nvPr/>
        </p:nvSpPr>
        <p:spPr>
          <a:xfrm>
            <a:off x="6290250" y="10050625"/>
            <a:ext cx="14172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4">
                  <a:extLst>
                    <a:ext uri="{A12FA001-AC4F-418D-AE19-62706E023703}">
                      <ahyp:hlinkClr val="tx"/>
                    </a:ext>
                  </a:extLst>
                </a:hlinkClick>
              </a:rPr>
              <a:t>Feedback</a:t>
            </a:r>
            <a:endParaRPr b="1" u="sng">
              <a:solidFill>
                <a:srgbClr val="E29578"/>
              </a:solidFill>
              <a:latin typeface="Lora"/>
              <a:ea typeface="Lora"/>
              <a:cs typeface="Lora"/>
              <a:sym typeface="Lora"/>
            </a:endParaRPr>
          </a:p>
        </p:txBody>
      </p:sp>
      <p:pic>
        <p:nvPicPr>
          <p:cNvPr id="1138" name="Google Shape;1138;p38"/>
          <p:cNvPicPr preferRelativeResize="0"/>
          <p:nvPr/>
        </p:nvPicPr>
        <p:blipFill>
          <a:blip r:embed="rId5">
            <a:alphaModFix/>
          </a:blip>
          <a:stretch>
            <a:fillRect/>
          </a:stretch>
        </p:blipFill>
        <p:spPr>
          <a:xfrm>
            <a:off x="104150" y="9976075"/>
            <a:ext cx="495300" cy="495300"/>
          </a:xfrm>
          <a:prstGeom prst="rect">
            <a:avLst/>
          </a:prstGeom>
          <a:noFill/>
          <a:ln>
            <a:noFill/>
          </a:ln>
        </p:spPr>
      </p:pic>
      <p:sp>
        <p:nvSpPr>
          <p:cNvPr id="1139" name="Google Shape;1139;p38"/>
          <p:cNvSpPr txBox="1"/>
          <p:nvPr/>
        </p:nvSpPr>
        <p:spPr>
          <a:xfrm>
            <a:off x="0" y="10420375"/>
            <a:ext cx="11049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83C5BE"/>
                </a:solidFill>
                <a:latin typeface="Mada"/>
                <a:ea typeface="Mada"/>
                <a:cs typeface="Mada"/>
                <a:sym typeface="Mada"/>
              </a:rPr>
              <a:t>Note taker</a:t>
            </a:r>
            <a:endParaRPr b="1" sz="1000">
              <a:solidFill>
                <a:srgbClr val="83C5BE"/>
              </a:solidFill>
              <a:latin typeface="Mada"/>
              <a:ea typeface="Mada"/>
              <a:cs typeface="Mada"/>
              <a:sym typeface="Mada"/>
            </a:endParaRPr>
          </a:p>
        </p:txBody>
      </p:sp>
      <p:sp>
        <p:nvSpPr>
          <p:cNvPr id="1140" name="Google Shape;1140;p38"/>
          <p:cNvSpPr txBox="1"/>
          <p:nvPr/>
        </p:nvSpPr>
        <p:spPr>
          <a:xfrm>
            <a:off x="762000" y="10420375"/>
            <a:ext cx="11049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83C5BE"/>
                </a:solidFill>
                <a:latin typeface="Mada"/>
                <a:ea typeface="Mada"/>
                <a:cs typeface="Mada"/>
                <a:sym typeface="Mada"/>
              </a:rPr>
              <a:t>Reviewer</a:t>
            </a:r>
            <a:endParaRPr b="1" sz="1000">
              <a:solidFill>
                <a:srgbClr val="83C5BE"/>
              </a:solidFill>
              <a:latin typeface="Mada"/>
              <a:ea typeface="Mada"/>
              <a:cs typeface="Mada"/>
              <a:sym typeface="Mada"/>
            </a:endParaRPr>
          </a:p>
        </p:txBody>
      </p:sp>
      <p:pic>
        <p:nvPicPr>
          <p:cNvPr id="1141" name="Google Shape;1141;p38"/>
          <p:cNvPicPr preferRelativeResize="0"/>
          <p:nvPr/>
        </p:nvPicPr>
        <p:blipFill>
          <a:blip r:embed="rId6">
            <a:alphaModFix/>
          </a:blip>
          <a:stretch>
            <a:fillRect/>
          </a:stretch>
        </p:blipFill>
        <p:spPr>
          <a:xfrm>
            <a:off x="872800" y="9961650"/>
            <a:ext cx="508200" cy="508200"/>
          </a:xfrm>
          <a:prstGeom prst="rect">
            <a:avLst/>
          </a:prstGeom>
          <a:noFill/>
          <a:ln>
            <a:noFill/>
          </a:ln>
        </p:spPr>
      </p:pic>
      <p:sp>
        <p:nvSpPr>
          <p:cNvPr id="1142" name="Google Shape;1142;p38"/>
          <p:cNvSpPr txBox="1"/>
          <p:nvPr/>
        </p:nvSpPr>
        <p:spPr>
          <a:xfrm>
            <a:off x="1488875" y="6569500"/>
            <a:ext cx="4492800" cy="25425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Lina Alosaimi</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Sara Alkhalife</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 Nouf Alshammari</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Khalid Alkhani</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Omar Alotaibi</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Ahmed Alshamasi</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Faris Almubarak</a:t>
            </a:r>
            <a:endParaRPr sz="2400">
              <a:solidFill>
                <a:srgbClr val="E29578"/>
              </a:solidFill>
              <a:latin typeface="Mada"/>
              <a:ea typeface="Mada"/>
              <a:cs typeface="Mada"/>
              <a:sym typeface="Mada"/>
            </a:endParaRPr>
          </a:p>
        </p:txBody>
      </p:sp>
      <p:sp>
        <p:nvSpPr>
          <p:cNvPr id="1143" name="Google Shape;1143;p38"/>
          <p:cNvSpPr txBox="1"/>
          <p:nvPr/>
        </p:nvSpPr>
        <p:spPr>
          <a:xfrm>
            <a:off x="581003" y="4086349"/>
            <a:ext cx="3477000" cy="12003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2300"/>
              <a:buFont typeface="Arial"/>
              <a:buNone/>
            </a:pPr>
            <a:r>
              <a:rPr b="0" i="0" lang="en-GB" sz="2300" u="none" cap="none" strike="noStrike">
                <a:solidFill>
                  <a:srgbClr val="83C5BE"/>
                </a:solidFill>
                <a:latin typeface="Lora"/>
                <a:ea typeface="Lora"/>
                <a:cs typeface="Lora"/>
                <a:sym typeface="Lora"/>
              </a:rPr>
              <a:t>Nouf Alshammari</a:t>
            </a:r>
            <a:endParaRPr b="0" i="0" sz="2300" u="none" cap="none" strike="noStrike">
              <a:solidFill>
                <a:srgbClr val="83C5BE"/>
              </a:solidFill>
              <a:latin typeface="Lora"/>
              <a:ea typeface="Lora"/>
              <a:cs typeface="Lora"/>
              <a:sym typeface="Lora"/>
            </a:endParaRPr>
          </a:p>
          <a:p>
            <a:pPr indent="0" lvl="0" marL="0" marR="0" rtl="0" algn="l">
              <a:lnSpc>
                <a:spcPct val="150000"/>
              </a:lnSpc>
              <a:spcBef>
                <a:spcPts val="0"/>
              </a:spcBef>
              <a:spcAft>
                <a:spcPts val="0"/>
              </a:spcAft>
              <a:buClr>
                <a:srgbClr val="000000"/>
              </a:buClr>
              <a:buSzPts val="2300"/>
              <a:buFont typeface="Arial"/>
              <a:buNone/>
            </a:pPr>
            <a:r>
              <a:rPr b="0" i="0" lang="en-GB" sz="2300" u="none" cap="none" strike="noStrike">
                <a:solidFill>
                  <a:srgbClr val="83C5BE"/>
                </a:solidFill>
                <a:latin typeface="Lora"/>
                <a:ea typeface="Lora"/>
                <a:cs typeface="Lora"/>
                <a:sym typeface="Lora"/>
              </a:rPr>
              <a:t>Haneen Somily</a:t>
            </a:r>
            <a:endParaRPr b="0" i="0" sz="2300" u="none" cap="none" strike="noStrike">
              <a:solidFill>
                <a:srgbClr val="83C5BE"/>
              </a:solidFill>
              <a:latin typeface="Lora"/>
              <a:ea typeface="Lora"/>
              <a:cs typeface="Lora"/>
              <a:sym typeface="Lora"/>
            </a:endParaRPr>
          </a:p>
        </p:txBody>
      </p:sp>
      <p:sp>
        <p:nvSpPr>
          <p:cNvPr id="1144" name="Google Shape;1144;p38"/>
          <p:cNvSpPr txBox="1"/>
          <p:nvPr/>
        </p:nvSpPr>
        <p:spPr>
          <a:xfrm>
            <a:off x="4004439" y="4086349"/>
            <a:ext cx="4243500" cy="12003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2300"/>
              <a:buFont typeface="Arial"/>
              <a:buNone/>
            </a:pPr>
            <a:r>
              <a:rPr b="0" i="0" lang="en-GB" sz="2300" u="none" cap="none" strike="noStrike">
                <a:solidFill>
                  <a:srgbClr val="83C5BE"/>
                </a:solidFill>
                <a:latin typeface="Lora"/>
                <a:ea typeface="Lora"/>
                <a:cs typeface="Lora"/>
                <a:sym typeface="Lora"/>
              </a:rPr>
              <a:t>Naif Alsulais</a:t>
            </a:r>
            <a:endParaRPr b="0" i="0" sz="2300" u="none" cap="none" strike="noStrike">
              <a:solidFill>
                <a:srgbClr val="83C5BE"/>
              </a:solidFill>
              <a:latin typeface="Lora"/>
              <a:ea typeface="Lora"/>
              <a:cs typeface="Lora"/>
              <a:sym typeface="Lora"/>
            </a:endParaRPr>
          </a:p>
          <a:p>
            <a:pPr indent="0" lvl="0" marL="0" marR="0" rtl="0" algn="l">
              <a:lnSpc>
                <a:spcPct val="150000"/>
              </a:lnSpc>
              <a:spcBef>
                <a:spcPts val="0"/>
              </a:spcBef>
              <a:spcAft>
                <a:spcPts val="0"/>
              </a:spcAft>
              <a:buClr>
                <a:srgbClr val="000000"/>
              </a:buClr>
              <a:buSzPts val="2300"/>
              <a:buFont typeface="Arial"/>
              <a:buNone/>
            </a:pPr>
            <a:r>
              <a:rPr b="0" i="0" lang="en-GB" sz="2300" u="none" cap="none" strike="noStrike">
                <a:solidFill>
                  <a:srgbClr val="83C5BE"/>
                </a:solidFill>
                <a:latin typeface="Lora"/>
                <a:ea typeface="Lora"/>
                <a:cs typeface="Lora"/>
                <a:sym typeface="Lora"/>
              </a:rPr>
              <a:t>Mohammed alshoieer</a:t>
            </a:r>
            <a:endParaRPr b="0" i="0" sz="2300" u="none" cap="none" strike="noStrike">
              <a:solidFill>
                <a:srgbClr val="83C5BE"/>
              </a:solidFill>
              <a:latin typeface="Lora"/>
              <a:ea typeface="Lora"/>
              <a:cs typeface="Lora"/>
              <a:sym typeface="Lora"/>
            </a:endParaRPr>
          </a:p>
        </p:txBody>
      </p:sp>
      <p:pic>
        <p:nvPicPr>
          <p:cNvPr id="1145" name="Google Shape;1145;p38"/>
          <p:cNvPicPr preferRelativeResize="0"/>
          <p:nvPr/>
        </p:nvPicPr>
        <p:blipFill>
          <a:blip r:embed="rId5">
            <a:alphaModFix/>
          </a:blip>
          <a:stretch>
            <a:fillRect/>
          </a:stretch>
        </p:blipFill>
        <p:spPr>
          <a:xfrm>
            <a:off x="1552801" y="7406621"/>
            <a:ext cx="314100" cy="314100"/>
          </a:xfrm>
          <a:prstGeom prst="rect">
            <a:avLst/>
          </a:prstGeom>
          <a:noFill/>
          <a:ln>
            <a:noFill/>
          </a:ln>
        </p:spPr>
      </p:pic>
      <p:pic>
        <p:nvPicPr>
          <p:cNvPr id="1146" name="Google Shape;1146;p38"/>
          <p:cNvPicPr preferRelativeResize="0"/>
          <p:nvPr/>
        </p:nvPicPr>
        <p:blipFill>
          <a:blip r:embed="rId5">
            <a:alphaModFix/>
          </a:blip>
          <a:stretch>
            <a:fillRect/>
          </a:stretch>
        </p:blipFill>
        <p:spPr>
          <a:xfrm>
            <a:off x="1552801" y="7768572"/>
            <a:ext cx="314100" cy="314100"/>
          </a:xfrm>
          <a:prstGeom prst="rect">
            <a:avLst/>
          </a:prstGeom>
          <a:noFill/>
          <a:ln>
            <a:noFill/>
          </a:ln>
        </p:spPr>
      </p:pic>
      <p:pic>
        <p:nvPicPr>
          <p:cNvPr id="1147" name="Google Shape;1147;p38"/>
          <p:cNvPicPr preferRelativeResize="0"/>
          <p:nvPr/>
        </p:nvPicPr>
        <p:blipFill>
          <a:blip r:embed="rId5">
            <a:alphaModFix/>
          </a:blip>
          <a:stretch>
            <a:fillRect/>
          </a:stretch>
        </p:blipFill>
        <p:spPr>
          <a:xfrm>
            <a:off x="1573583" y="8156498"/>
            <a:ext cx="314100" cy="314100"/>
          </a:xfrm>
          <a:prstGeom prst="rect">
            <a:avLst/>
          </a:prstGeom>
          <a:noFill/>
          <a:ln>
            <a:noFill/>
          </a:ln>
        </p:spPr>
      </p:pic>
      <p:pic>
        <p:nvPicPr>
          <p:cNvPr id="1148" name="Google Shape;1148;p38"/>
          <p:cNvPicPr preferRelativeResize="0"/>
          <p:nvPr/>
        </p:nvPicPr>
        <p:blipFill>
          <a:blip r:embed="rId6">
            <a:alphaModFix/>
          </a:blip>
          <a:stretch>
            <a:fillRect/>
          </a:stretch>
        </p:blipFill>
        <p:spPr>
          <a:xfrm>
            <a:off x="1573575" y="8524932"/>
            <a:ext cx="314100" cy="314100"/>
          </a:xfrm>
          <a:prstGeom prst="rect">
            <a:avLst/>
          </a:prstGeom>
          <a:noFill/>
          <a:ln>
            <a:noFill/>
          </a:ln>
        </p:spPr>
      </p:pic>
      <p:pic>
        <p:nvPicPr>
          <p:cNvPr id="1149" name="Google Shape;1149;p38"/>
          <p:cNvPicPr preferRelativeResize="0"/>
          <p:nvPr/>
        </p:nvPicPr>
        <p:blipFill>
          <a:blip r:embed="rId6">
            <a:alphaModFix/>
          </a:blip>
          <a:stretch>
            <a:fillRect/>
          </a:stretch>
        </p:blipFill>
        <p:spPr>
          <a:xfrm>
            <a:off x="1573575" y="8893357"/>
            <a:ext cx="314100" cy="314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5"/>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5"/>
          <p:cNvSpPr/>
          <p:nvPr/>
        </p:nvSpPr>
        <p:spPr>
          <a:xfrm>
            <a:off x="74475" y="9981500"/>
            <a:ext cx="7440600" cy="6342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158750" lvl="0" marL="179999" rtl="0" algn="l">
              <a:spcBef>
                <a:spcPts val="0"/>
              </a:spcBef>
              <a:spcAft>
                <a:spcPts val="0"/>
              </a:spcAft>
              <a:buClr>
                <a:srgbClr val="6AA84F"/>
              </a:buClr>
              <a:buSzPts val="1000"/>
              <a:buFont typeface="Mada"/>
              <a:buAutoNum type="arabicPeriod"/>
            </a:pPr>
            <a:r>
              <a:rPr lang="en-GB" sz="1000">
                <a:solidFill>
                  <a:srgbClr val="6AA84F"/>
                </a:solidFill>
              </a:rPr>
              <a:t>U</a:t>
            </a:r>
            <a:r>
              <a:rPr lang="en-GB" sz="1000">
                <a:solidFill>
                  <a:srgbClr val="6AA84F"/>
                </a:solidFill>
              </a:rPr>
              <a:t>pper tract infections are usually more severe.</a:t>
            </a:r>
            <a:endParaRPr sz="1000">
              <a:solidFill>
                <a:srgbClr val="6AA84F"/>
              </a:solidFill>
            </a:endParaRPr>
          </a:p>
          <a:p>
            <a:pPr indent="0" lvl="0" marL="0" rtl="0" algn="l">
              <a:spcBef>
                <a:spcPts val="0"/>
              </a:spcBef>
              <a:spcAft>
                <a:spcPts val="0"/>
              </a:spcAft>
              <a:buNone/>
            </a:pPr>
            <a:r>
              <a:rPr lang="en-GB" sz="1000">
                <a:solidFill>
                  <a:srgbClr val="6AA84F"/>
                </a:solidFill>
              </a:rPr>
              <a:t>2</a:t>
            </a:r>
            <a:r>
              <a:rPr lang="en-GB" sz="1000">
                <a:solidFill>
                  <a:srgbClr val="6AA84F"/>
                </a:solidFill>
              </a:rPr>
              <a:t>.  </a:t>
            </a:r>
            <a:r>
              <a:rPr lang="en-GB" sz="1000">
                <a:solidFill>
                  <a:srgbClr val="6AA84F"/>
                </a:solidFill>
              </a:rPr>
              <a:t>Tb is then most common (but nowadays due to proper treatment Tb in general decreased so keep in mind stones &amp; cancer)</a:t>
            </a:r>
            <a:r>
              <a:rPr lang="en-GB" sz="1000">
                <a:solidFill>
                  <a:srgbClr val="6AA84F"/>
                </a:solidFill>
              </a:rPr>
              <a:t>.</a:t>
            </a:r>
            <a:endParaRPr sz="1000">
              <a:solidFill>
                <a:srgbClr val="6AA84F"/>
              </a:solidFill>
            </a:endParaRPr>
          </a:p>
          <a:p>
            <a:pPr indent="0" lvl="0" marL="0" rtl="0" algn="l">
              <a:spcBef>
                <a:spcPts val="0"/>
              </a:spcBef>
              <a:spcAft>
                <a:spcPts val="0"/>
              </a:spcAft>
              <a:buNone/>
            </a:pPr>
            <a:r>
              <a:rPr lang="en-GB" sz="1000">
                <a:solidFill>
                  <a:srgbClr val="6AA84F"/>
                </a:solidFill>
              </a:rPr>
              <a:t>3.  You don’t have to </a:t>
            </a:r>
            <a:r>
              <a:rPr lang="en-GB" sz="1000">
                <a:solidFill>
                  <a:srgbClr val="6AA84F"/>
                </a:solidFill>
              </a:rPr>
              <a:t>treat</a:t>
            </a:r>
            <a:r>
              <a:rPr lang="en-GB" sz="1000">
                <a:solidFill>
                  <a:srgbClr val="6AA84F"/>
                </a:solidFill>
              </a:rPr>
              <a:t> bacteriuria without pyuria because you'll get bacterial resistance</a:t>
            </a:r>
            <a:endParaRPr sz="1000">
              <a:solidFill>
                <a:srgbClr val="6AA84F"/>
              </a:solidFill>
            </a:endParaRPr>
          </a:p>
        </p:txBody>
      </p:sp>
      <p:grpSp>
        <p:nvGrpSpPr>
          <p:cNvPr id="124" name="Google Shape;124;p15"/>
          <p:cNvGrpSpPr/>
          <p:nvPr/>
        </p:nvGrpSpPr>
        <p:grpSpPr>
          <a:xfrm>
            <a:off x="178612" y="482569"/>
            <a:ext cx="7220799" cy="2143441"/>
            <a:chOff x="260562" y="1340134"/>
            <a:chExt cx="7220799" cy="2143441"/>
          </a:xfrm>
        </p:grpSpPr>
        <p:grpSp>
          <p:nvGrpSpPr>
            <p:cNvPr id="125" name="Google Shape;125;p15"/>
            <p:cNvGrpSpPr/>
            <p:nvPr/>
          </p:nvGrpSpPr>
          <p:grpSpPr>
            <a:xfrm>
              <a:off x="260562" y="1340134"/>
              <a:ext cx="7220799" cy="2143441"/>
              <a:chOff x="-168588" y="487039"/>
              <a:chExt cx="7220799" cy="2143441"/>
            </a:xfrm>
          </p:grpSpPr>
          <p:sp>
            <p:nvSpPr>
              <p:cNvPr id="126" name="Google Shape;126;p15"/>
              <p:cNvSpPr/>
              <p:nvPr/>
            </p:nvSpPr>
            <p:spPr>
              <a:xfrm>
                <a:off x="2742028" y="487039"/>
                <a:ext cx="1324200" cy="468900"/>
              </a:xfrm>
              <a:prstGeom prst="roundRect">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600">
                    <a:solidFill>
                      <a:srgbClr val="FFFFFF"/>
                    </a:solidFill>
                    <a:latin typeface="Lora"/>
                    <a:ea typeface="Lora"/>
                    <a:cs typeface="Lora"/>
                    <a:sym typeface="Lora"/>
                  </a:rPr>
                  <a:t>UTI</a:t>
                </a:r>
                <a:endParaRPr b="1" sz="1600">
                  <a:solidFill>
                    <a:srgbClr val="FFFFFF"/>
                  </a:solidFill>
                  <a:latin typeface="Lora"/>
                  <a:ea typeface="Lora"/>
                  <a:cs typeface="Lora"/>
                  <a:sym typeface="Lora"/>
                </a:endParaRPr>
              </a:p>
            </p:txBody>
          </p:sp>
          <p:sp>
            <p:nvSpPr>
              <p:cNvPr id="127" name="Google Shape;127;p15"/>
              <p:cNvSpPr/>
              <p:nvPr/>
            </p:nvSpPr>
            <p:spPr>
              <a:xfrm>
                <a:off x="4796338" y="1326055"/>
                <a:ext cx="1383000" cy="468900"/>
              </a:xfrm>
              <a:prstGeom prst="roundRect">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a:solidFill>
                      <a:srgbClr val="E29578"/>
                    </a:solidFill>
                    <a:latin typeface="Lora"/>
                    <a:ea typeface="Lora"/>
                    <a:cs typeface="Lora"/>
                    <a:sym typeface="Lora"/>
                  </a:rPr>
                  <a:t>Lower tract</a:t>
                </a:r>
                <a:r>
                  <a:rPr b="1" baseline="30000" lang="en-GB">
                    <a:solidFill>
                      <a:srgbClr val="E29578"/>
                    </a:solidFill>
                    <a:latin typeface="Lora"/>
                    <a:ea typeface="Lora"/>
                    <a:cs typeface="Lora"/>
                    <a:sym typeface="Lora"/>
                  </a:rPr>
                  <a:t>1</a:t>
                </a:r>
                <a:endParaRPr b="1" baseline="30000">
                  <a:solidFill>
                    <a:srgbClr val="E29578"/>
                  </a:solidFill>
                  <a:latin typeface="Lora"/>
                  <a:ea typeface="Lora"/>
                  <a:cs typeface="Lora"/>
                  <a:sym typeface="Lora"/>
                </a:endParaRPr>
              </a:p>
            </p:txBody>
          </p:sp>
          <p:sp>
            <p:nvSpPr>
              <p:cNvPr id="128" name="Google Shape;128;p15"/>
              <p:cNvSpPr/>
              <p:nvPr/>
            </p:nvSpPr>
            <p:spPr>
              <a:xfrm>
                <a:off x="701579" y="1326055"/>
                <a:ext cx="1383000" cy="468900"/>
              </a:xfrm>
              <a:prstGeom prst="roundRect">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a:solidFill>
                      <a:srgbClr val="E29578"/>
                    </a:solidFill>
                    <a:latin typeface="Lora"/>
                    <a:ea typeface="Lora"/>
                    <a:cs typeface="Lora"/>
                    <a:sym typeface="Lora"/>
                  </a:rPr>
                  <a:t>Upper tract</a:t>
                </a:r>
                <a:r>
                  <a:rPr b="1" baseline="30000" lang="en-GB">
                    <a:solidFill>
                      <a:srgbClr val="E29578"/>
                    </a:solidFill>
                    <a:latin typeface="Lora"/>
                    <a:ea typeface="Lora"/>
                    <a:cs typeface="Lora"/>
                    <a:sym typeface="Lora"/>
                  </a:rPr>
                  <a:t>1</a:t>
                </a:r>
                <a:endParaRPr b="1" sz="1300">
                  <a:solidFill>
                    <a:srgbClr val="E29578"/>
                  </a:solidFill>
                  <a:latin typeface="Lora"/>
                  <a:ea typeface="Lora"/>
                  <a:cs typeface="Lora"/>
                  <a:sym typeface="Lora"/>
                </a:endParaRPr>
              </a:p>
            </p:txBody>
          </p:sp>
          <p:sp>
            <p:nvSpPr>
              <p:cNvPr id="129" name="Google Shape;129;p15"/>
              <p:cNvSpPr/>
              <p:nvPr/>
            </p:nvSpPr>
            <p:spPr>
              <a:xfrm>
                <a:off x="-168588" y="2161430"/>
                <a:ext cx="1015500" cy="46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900">
                    <a:latin typeface="Mada"/>
                    <a:ea typeface="Mada"/>
                    <a:cs typeface="Mada"/>
                    <a:sym typeface="Mada"/>
                  </a:rPr>
                  <a:t>Acute Pyelonephritis</a:t>
                </a:r>
                <a:endParaRPr sz="900">
                  <a:latin typeface="Mada"/>
                  <a:ea typeface="Mada"/>
                  <a:cs typeface="Mada"/>
                  <a:sym typeface="Mada"/>
                </a:endParaRPr>
              </a:p>
            </p:txBody>
          </p:sp>
          <p:sp>
            <p:nvSpPr>
              <p:cNvPr id="130" name="Google Shape;130;p15"/>
              <p:cNvSpPr/>
              <p:nvPr/>
            </p:nvSpPr>
            <p:spPr>
              <a:xfrm>
                <a:off x="1938639" y="2161430"/>
                <a:ext cx="906300" cy="46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000">
                    <a:latin typeface="Mada"/>
                    <a:ea typeface="Mada"/>
                    <a:cs typeface="Mada"/>
                    <a:sym typeface="Mada"/>
                  </a:rPr>
                  <a:t>Renal abscess</a:t>
                </a:r>
                <a:endParaRPr sz="1000">
                  <a:latin typeface="Mada"/>
                  <a:ea typeface="Mada"/>
                  <a:cs typeface="Mada"/>
                  <a:sym typeface="Mada"/>
                </a:endParaRPr>
              </a:p>
            </p:txBody>
          </p:sp>
          <p:sp>
            <p:nvSpPr>
              <p:cNvPr id="131" name="Google Shape;131;p15"/>
              <p:cNvSpPr/>
              <p:nvPr/>
            </p:nvSpPr>
            <p:spPr>
              <a:xfrm>
                <a:off x="2987151" y="2161580"/>
                <a:ext cx="906300" cy="46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000">
                    <a:latin typeface="Mada"/>
                    <a:ea typeface="Mada"/>
                    <a:cs typeface="Mada"/>
                    <a:sym typeface="Mada"/>
                  </a:rPr>
                  <a:t>Urethritis</a:t>
                </a:r>
                <a:endParaRPr sz="1000">
                  <a:solidFill>
                    <a:srgbClr val="7575AC"/>
                  </a:solidFill>
                  <a:latin typeface="Mada"/>
                  <a:ea typeface="Mada"/>
                  <a:cs typeface="Mada"/>
                  <a:sym typeface="Mada"/>
                </a:endParaRPr>
              </a:p>
            </p:txBody>
          </p:sp>
          <p:sp>
            <p:nvSpPr>
              <p:cNvPr id="132" name="Google Shape;132;p15"/>
              <p:cNvSpPr/>
              <p:nvPr/>
            </p:nvSpPr>
            <p:spPr>
              <a:xfrm>
                <a:off x="4980111" y="2159480"/>
                <a:ext cx="1015500" cy="46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000">
                    <a:latin typeface="Mada"/>
                    <a:ea typeface="Mada"/>
                    <a:cs typeface="Mada"/>
                    <a:sym typeface="Mada"/>
                  </a:rPr>
                  <a:t>Prostatitis</a:t>
                </a:r>
                <a:endParaRPr baseline="30000" sz="1000">
                  <a:solidFill>
                    <a:srgbClr val="7575AC"/>
                  </a:solidFill>
                  <a:latin typeface="Mada"/>
                  <a:ea typeface="Mada"/>
                  <a:cs typeface="Mada"/>
                  <a:sym typeface="Mada"/>
                </a:endParaRPr>
              </a:p>
            </p:txBody>
          </p:sp>
          <p:cxnSp>
            <p:nvCxnSpPr>
              <p:cNvPr id="133" name="Google Shape;133;p15"/>
              <p:cNvCxnSpPr>
                <a:stCxn id="126" idx="2"/>
                <a:endCxn id="127" idx="0"/>
              </p:cNvCxnSpPr>
              <p:nvPr/>
            </p:nvCxnSpPr>
            <p:spPr>
              <a:xfrm flipH="1" rot="-5400000">
                <a:off x="4260928" y="99139"/>
                <a:ext cx="370200" cy="2083800"/>
              </a:xfrm>
              <a:prstGeom prst="bentConnector3">
                <a:avLst>
                  <a:gd fmla="val 49989" name="adj1"/>
                </a:avLst>
              </a:prstGeom>
              <a:noFill/>
              <a:ln cap="flat" cmpd="sng" w="19050">
                <a:solidFill>
                  <a:srgbClr val="FFDDD2"/>
                </a:solidFill>
                <a:prstDash val="solid"/>
                <a:round/>
                <a:headEnd len="sm" w="sm" type="none"/>
                <a:tailEnd len="sm" w="sm" type="none"/>
              </a:ln>
            </p:spPr>
          </p:cxnSp>
          <p:cxnSp>
            <p:nvCxnSpPr>
              <p:cNvPr id="134" name="Google Shape;134;p15"/>
              <p:cNvCxnSpPr>
                <a:stCxn id="128" idx="0"/>
                <a:endCxn id="126" idx="2"/>
              </p:cNvCxnSpPr>
              <p:nvPr/>
            </p:nvCxnSpPr>
            <p:spPr>
              <a:xfrm rot="-5400000">
                <a:off x="2213429" y="135505"/>
                <a:ext cx="370200" cy="2010900"/>
              </a:xfrm>
              <a:prstGeom prst="bentConnector3">
                <a:avLst>
                  <a:gd fmla="val 49989" name="adj1"/>
                </a:avLst>
              </a:prstGeom>
              <a:noFill/>
              <a:ln cap="flat" cmpd="sng" w="19050">
                <a:solidFill>
                  <a:srgbClr val="FFDDD2"/>
                </a:solidFill>
                <a:prstDash val="solid"/>
                <a:round/>
                <a:headEnd len="sm" w="sm" type="none"/>
                <a:tailEnd len="sm" w="sm" type="none"/>
              </a:ln>
            </p:spPr>
          </p:cxnSp>
          <p:cxnSp>
            <p:nvCxnSpPr>
              <p:cNvPr id="135" name="Google Shape;135;p15"/>
              <p:cNvCxnSpPr>
                <a:stCxn id="128" idx="2"/>
                <a:endCxn id="130" idx="0"/>
              </p:cNvCxnSpPr>
              <p:nvPr/>
            </p:nvCxnSpPr>
            <p:spPr>
              <a:xfrm flipH="1" rot="-5400000">
                <a:off x="1709129" y="1478905"/>
                <a:ext cx="366600" cy="998700"/>
              </a:xfrm>
              <a:prstGeom prst="bentConnector3">
                <a:avLst>
                  <a:gd fmla="val 49983" name="adj1"/>
                </a:avLst>
              </a:prstGeom>
              <a:noFill/>
              <a:ln cap="flat" cmpd="sng" w="19050">
                <a:solidFill>
                  <a:srgbClr val="FFDDD2"/>
                </a:solidFill>
                <a:prstDash val="solid"/>
                <a:round/>
                <a:headEnd len="sm" w="sm" type="none"/>
                <a:tailEnd len="sm" w="sm" type="none"/>
              </a:ln>
            </p:spPr>
          </p:cxnSp>
          <p:cxnSp>
            <p:nvCxnSpPr>
              <p:cNvPr id="136" name="Google Shape;136;p15"/>
              <p:cNvCxnSpPr>
                <a:stCxn id="129" idx="0"/>
                <a:endCxn id="128" idx="2"/>
              </p:cNvCxnSpPr>
              <p:nvPr/>
            </p:nvCxnSpPr>
            <p:spPr>
              <a:xfrm rot="-5400000">
                <a:off x="682812" y="1451180"/>
                <a:ext cx="366600" cy="1053900"/>
              </a:xfrm>
              <a:prstGeom prst="bentConnector3">
                <a:avLst>
                  <a:gd fmla="val 49983" name="adj1"/>
                </a:avLst>
              </a:prstGeom>
              <a:noFill/>
              <a:ln cap="flat" cmpd="sng" w="19050">
                <a:solidFill>
                  <a:srgbClr val="FFDDD2"/>
                </a:solidFill>
                <a:prstDash val="solid"/>
                <a:round/>
                <a:headEnd len="sm" w="sm" type="none"/>
                <a:tailEnd len="sm" w="sm" type="none"/>
              </a:ln>
            </p:spPr>
          </p:cxnSp>
          <p:cxnSp>
            <p:nvCxnSpPr>
              <p:cNvPr id="137" name="Google Shape;137;p15"/>
              <p:cNvCxnSpPr>
                <a:stCxn id="127" idx="2"/>
                <a:endCxn id="132" idx="0"/>
              </p:cNvCxnSpPr>
              <p:nvPr/>
            </p:nvCxnSpPr>
            <p:spPr>
              <a:xfrm flipH="1" rot="-5400000">
                <a:off x="5305888" y="1976905"/>
                <a:ext cx="364500" cy="600"/>
              </a:xfrm>
              <a:prstGeom prst="bentConnector3">
                <a:avLst>
                  <a:gd fmla="val 50003" name="adj1"/>
                </a:avLst>
              </a:prstGeom>
              <a:noFill/>
              <a:ln cap="flat" cmpd="sng" w="19050">
                <a:solidFill>
                  <a:srgbClr val="FFDDD2"/>
                </a:solidFill>
                <a:prstDash val="solid"/>
                <a:round/>
                <a:headEnd len="sm" w="sm" type="none"/>
                <a:tailEnd len="sm" w="sm" type="none"/>
              </a:ln>
            </p:spPr>
          </p:cxnSp>
          <p:cxnSp>
            <p:nvCxnSpPr>
              <p:cNvPr id="138" name="Google Shape;138;p15"/>
              <p:cNvCxnSpPr>
                <a:stCxn id="131" idx="0"/>
                <a:endCxn id="127" idx="2"/>
              </p:cNvCxnSpPr>
              <p:nvPr/>
            </p:nvCxnSpPr>
            <p:spPr>
              <a:xfrm rot="-5400000">
                <a:off x="4280751" y="954530"/>
                <a:ext cx="366600" cy="2047500"/>
              </a:xfrm>
              <a:prstGeom prst="bentConnector3">
                <a:avLst>
                  <a:gd fmla="val 50003" name="adj1"/>
                </a:avLst>
              </a:prstGeom>
              <a:noFill/>
              <a:ln cap="flat" cmpd="sng" w="19050">
                <a:solidFill>
                  <a:srgbClr val="FFDDD2"/>
                </a:solidFill>
                <a:prstDash val="solid"/>
                <a:round/>
                <a:headEnd len="sm" w="sm" type="none"/>
                <a:tailEnd len="sm" w="sm" type="none"/>
              </a:ln>
            </p:spPr>
          </p:cxnSp>
          <p:cxnSp>
            <p:nvCxnSpPr>
              <p:cNvPr id="139" name="Google Shape;139;p15"/>
              <p:cNvCxnSpPr>
                <a:stCxn id="127" idx="2"/>
                <a:endCxn id="140" idx="0"/>
              </p:cNvCxnSpPr>
              <p:nvPr/>
            </p:nvCxnSpPr>
            <p:spPr>
              <a:xfrm flipH="1" rot="-5400000">
                <a:off x="5838538" y="1444255"/>
                <a:ext cx="355200" cy="1056600"/>
              </a:xfrm>
              <a:prstGeom prst="bentConnector3">
                <a:avLst>
                  <a:gd fmla="val 49982" name="adj1"/>
                </a:avLst>
              </a:prstGeom>
              <a:noFill/>
              <a:ln cap="flat" cmpd="sng" w="19050">
                <a:solidFill>
                  <a:srgbClr val="FFDDD2"/>
                </a:solidFill>
                <a:prstDash val="solid"/>
                <a:round/>
                <a:headEnd len="sm" w="sm" type="none"/>
                <a:tailEnd len="sm" w="sm" type="none"/>
              </a:ln>
            </p:spPr>
          </p:cxnSp>
          <p:cxnSp>
            <p:nvCxnSpPr>
              <p:cNvPr id="141" name="Google Shape;141;p15"/>
              <p:cNvCxnSpPr>
                <a:stCxn id="127" idx="2"/>
                <a:endCxn id="142" idx="0"/>
              </p:cNvCxnSpPr>
              <p:nvPr/>
            </p:nvCxnSpPr>
            <p:spPr>
              <a:xfrm rot="5400000">
                <a:off x="4780588" y="1452205"/>
                <a:ext cx="364500" cy="1050000"/>
              </a:xfrm>
              <a:prstGeom prst="bentConnector3">
                <a:avLst>
                  <a:gd fmla="val 50003" name="adj1"/>
                </a:avLst>
              </a:prstGeom>
              <a:noFill/>
              <a:ln cap="flat" cmpd="sng" w="19050">
                <a:solidFill>
                  <a:srgbClr val="FFDDD2"/>
                </a:solidFill>
                <a:prstDash val="solid"/>
                <a:round/>
                <a:headEnd len="sm" w="sm" type="none"/>
                <a:tailEnd len="sm" w="sm" type="none"/>
              </a:ln>
            </p:spPr>
          </p:cxnSp>
          <p:sp>
            <p:nvSpPr>
              <p:cNvPr id="140" name="Google Shape;140;p15"/>
              <p:cNvSpPr/>
              <p:nvPr/>
            </p:nvSpPr>
            <p:spPr>
              <a:xfrm>
                <a:off x="6036711" y="2150030"/>
                <a:ext cx="1015500" cy="46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000">
                    <a:latin typeface="Mada"/>
                    <a:ea typeface="Mada"/>
                    <a:cs typeface="Mada"/>
                    <a:sym typeface="Mada"/>
                  </a:rPr>
                  <a:t>Cyctitis </a:t>
                </a:r>
                <a:endParaRPr sz="1000">
                  <a:solidFill>
                    <a:srgbClr val="7575AC"/>
                  </a:solidFill>
                  <a:latin typeface="Mada"/>
                  <a:ea typeface="Mada"/>
                  <a:cs typeface="Mada"/>
                  <a:sym typeface="Mada"/>
                </a:endParaRPr>
              </a:p>
            </p:txBody>
          </p:sp>
          <p:sp>
            <p:nvSpPr>
              <p:cNvPr id="142" name="Google Shape;142;p15"/>
              <p:cNvSpPr/>
              <p:nvPr/>
            </p:nvSpPr>
            <p:spPr>
              <a:xfrm>
                <a:off x="3936700" y="2159480"/>
                <a:ext cx="1002300" cy="46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000">
                    <a:latin typeface="Mada"/>
                    <a:ea typeface="Mada"/>
                    <a:cs typeface="Mada"/>
                    <a:sym typeface="Mada"/>
                  </a:rPr>
                  <a:t>Epididymitis/Orchitis</a:t>
                </a:r>
                <a:endParaRPr sz="1000">
                  <a:solidFill>
                    <a:srgbClr val="7575AC"/>
                  </a:solidFill>
                  <a:latin typeface="Mada"/>
                  <a:ea typeface="Mada"/>
                  <a:cs typeface="Mada"/>
                  <a:sym typeface="Mada"/>
                </a:endParaRPr>
              </a:p>
            </p:txBody>
          </p:sp>
        </p:grpSp>
        <p:sp>
          <p:nvSpPr>
            <p:cNvPr id="143" name="Google Shape;143;p15"/>
            <p:cNvSpPr/>
            <p:nvPr/>
          </p:nvSpPr>
          <p:spPr>
            <a:xfrm>
              <a:off x="1314184" y="3014526"/>
              <a:ext cx="1015500" cy="46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900">
                  <a:solidFill>
                    <a:schemeClr val="dk1"/>
                  </a:solidFill>
                  <a:latin typeface="Mada"/>
                  <a:ea typeface="Mada"/>
                  <a:cs typeface="Mada"/>
                  <a:sym typeface="Mada"/>
                </a:rPr>
                <a:t>Chronic Pyelonephritis</a:t>
              </a:r>
              <a:endParaRPr sz="1200">
                <a:latin typeface="Mada"/>
                <a:ea typeface="Mada"/>
                <a:cs typeface="Mada"/>
                <a:sym typeface="Mada"/>
              </a:endParaRPr>
            </a:p>
          </p:txBody>
        </p:sp>
        <p:cxnSp>
          <p:nvCxnSpPr>
            <p:cNvPr id="144" name="Google Shape;144;p15"/>
            <p:cNvCxnSpPr>
              <a:stCxn id="143" idx="0"/>
              <a:endCxn id="128" idx="2"/>
            </p:cNvCxnSpPr>
            <p:nvPr/>
          </p:nvCxnSpPr>
          <p:spPr>
            <a:xfrm rot="-5400000">
              <a:off x="1638934" y="2830926"/>
              <a:ext cx="366600" cy="600"/>
            </a:xfrm>
            <a:prstGeom prst="bentConnector3">
              <a:avLst>
                <a:gd fmla="val 49983" name="adj1"/>
              </a:avLst>
            </a:prstGeom>
            <a:noFill/>
            <a:ln cap="flat" cmpd="sng" w="19050">
              <a:solidFill>
                <a:srgbClr val="FFDDD2"/>
              </a:solidFill>
              <a:prstDash val="solid"/>
              <a:round/>
              <a:headEnd len="sm" w="sm" type="none"/>
              <a:tailEnd len="sm" w="sm" type="none"/>
            </a:ln>
          </p:spPr>
        </p:cxnSp>
      </p:grpSp>
      <p:sp>
        <p:nvSpPr>
          <p:cNvPr id="145" name="Google Shape;145;p15"/>
          <p:cNvSpPr txBox="1"/>
          <p:nvPr/>
        </p:nvSpPr>
        <p:spPr>
          <a:xfrm>
            <a:off x="218400" y="3070437"/>
            <a:ext cx="7365300" cy="4361700"/>
          </a:xfrm>
          <a:prstGeom prst="rect">
            <a:avLst/>
          </a:prstGeom>
          <a:noFill/>
          <a:ln>
            <a:noFill/>
          </a:ln>
        </p:spPr>
        <p:txBody>
          <a:bodyPr anchorCtr="0" anchor="t" bIns="91425" lIns="91425" spcFirstLastPara="1" rIns="91425" wrap="square" tIns="91425">
            <a:noAutofit/>
          </a:bodyPr>
          <a:lstStyle/>
          <a:p>
            <a:pPr indent="-168275" lvl="0" marL="269999" rtl="0" algn="l">
              <a:lnSpc>
                <a:spcPct val="125000"/>
              </a:lnSpc>
              <a:spcBef>
                <a:spcPts val="0"/>
              </a:spcBef>
              <a:spcAft>
                <a:spcPts val="0"/>
              </a:spcAft>
              <a:buSzPts val="1300"/>
              <a:buFont typeface="Mada"/>
              <a:buChar char="●"/>
            </a:pPr>
            <a:r>
              <a:rPr lang="en-GB" sz="1300">
                <a:solidFill>
                  <a:schemeClr val="dk1"/>
                </a:solidFill>
                <a:latin typeface="Mada"/>
                <a:ea typeface="Mada"/>
                <a:cs typeface="Mada"/>
                <a:sym typeface="Mada"/>
              </a:rPr>
              <a:t>(UTIs) are severe public health problems.</a:t>
            </a:r>
            <a:endParaRPr sz="1300">
              <a:latin typeface="Mada"/>
              <a:ea typeface="Mada"/>
              <a:cs typeface="Mada"/>
              <a:sym typeface="Mada"/>
            </a:endParaRPr>
          </a:p>
          <a:p>
            <a:pPr indent="-168275" lvl="0" marL="269999" rtl="0" algn="l">
              <a:lnSpc>
                <a:spcPct val="125000"/>
              </a:lnSpc>
              <a:spcBef>
                <a:spcPts val="0"/>
              </a:spcBef>
              <a:spcAft>
                <a:spcPts val="0"/>
              </a:spcAft>
              <a:buSzPts val="1300"/>
              <a:buFont typeface="Mada"/>
              <a:buChar char="●"/>
            </a:pPr>
            <a:r>
              <a:rPr lang="en-GB" sz="1300">
                <a:solidFill>
                  <a:schemeClr val="dk1"/>
                </a:solidFill>
                <a:latin typeface="Mada"/>
                <a:ea typeface="Mada"/>
                <a:cs typeface="Mada"/>
                <a:sym typeface="Mada"/>
              </a:rPr>
              <a:t>Most common:</a:t>
            </a:r>
            <a:endParaRPr sz="500">
              <a:solidFill>
                <a:srgbClr val="000000"/>
              </a:solidFill>
              <a:latin typeface="Mada"/>
              <a:ea typeface="Mada"/>
              <a:cs typeface="Mada"/>
              <a:sym typeface="Mada"/>
            </a:endParaRPr>
          </a:p>
          <a:p>
            <a:pPr indent="-168275" lvl="0" marL="727199" rtl="0" algn="l">
              <a:lnSpc>
                <a:spcPct val="125000"/>
              </a:lnSpc>
              <a:spcBef>
                <a:spcPts val="0"/>
              </a:spcBef>
              <a:spcAft>
                <a:spcPts val="0"/>
              </a:spcAft>
              <a:buSzPts val="1300"/>
              <a:buFont typeface="Mada"/>
              <a:buChar char="○"/>
            </a:pPr>
            <a:r>
              <a:rPr lang="en-GB" sz="1300">
                <a:solidFill>
                  <a:srgbClr val="FF0000"/>
                </a:solidFill>
                <a:latin typeface="Mada"/>
                <a:ea typeface="Mada"/>
                <a:cs typeface="Mada"/>
                <a:sym typeface="Mada"/>
              </a:rPr>
              <a:t>Gram –ve Bacteria (Escherichia coli)</a:t>
            </a:r>
            <a:r>
              <a:rPr lang="en-GB" sz="1300">
                <a:latin typeface="Mada"/>
                <a:ea typeface="Mada"/>
                <a:cs typeface="Mada"/>
                <a:sym typeface="Mada"/>
              </a:rPr>
              <a:t>.</a:t>
            </a:r>
            <a:endParaRPr sz="1300">
              <a:latin typeface="Mada"/>
              <a:ea typeface="Mada"/>
              <a:cs typeface="Mada"/>
              <a:sym typeface="Mada"/>
            </a:endParaRPr>
          </a:p>
          <a:p>
            <a:pPr indent="-168275" lvl="0" marL="727199" rtl="0" algn="l">
              <a:lnSpc>
                <a:spcPct val="125000"/>
              </a:lnSpc>
              <a:spcBef>
                <a:spcPts val="0"/>
              </a:spcBef>
              <a:spcAft>
                <a:spcPts val="0"/>
              </a:spcAft>
              <a:buSzPts val="1300"/>
              <a:buFont typeface="Mada"/>
              <a:buChar char="○"/>
            </a:pPr>
            <a:r>
              <a:rPr lang="en-GB" sz="1300">
                <a:solidFill>
                  <a:srgbClr val="FF0000"/>
                </a:solidFill>
                <a:latin typeface="Mada"/>
                <a:ea typeface="Mada"/>
                <a:cs typeface="Mada"/>
                <a:sym typeface="Mada"/>
              </a:rPr>
              <a:t>Enterococcus faecalis</a:t>
            </a:r>
            <a:r>
              <a:rPr lang="en-GB" sz="1300">
                <a:latin typeface="Mada"/>
                <a:ea typeface="Mada"/>
                <a:cs typeface="Mada"/>
                <a:sym typeface="Mada"/>
              </a:rPr>
              <a:t>.</a:t>
            </a:r>
            <a:endParaRPr sz="1300">
              <a:latin typeface="Mada"/>
              <a:ea typeface="Mada"/>
              <a:cs typeface="Mada"/>
              <a:sym typeface="Mada"/>
            </a:endParaRPr>
          </a:p>
          <a:p>
            <a:pPr indent="-168275" lvl="0" marL="727199" rtl="0" algn="l">
              <a:lnSpc>
                <a:spcPct val="125000"/>
              </a:lnSpc>
              <a:spcBef>
                <a:spcPts val="0"/>
              </a:spcBef>
              <a:spcAft>
                <a:spcPts val="0"/>
              </a:spcAft>
              <a:buSzPts val="1300"/>
              <a:buFont typeface="Mada"/>
              <a:buChar char="○"/>
            </a:pPr>
            <a:r>
              <a:rPr lang="en-GB" sz="1300">
                <a:solidFill>
                  <a:srgbClr val="1C4588"/>
                </a:solidFill>
                <a:latin typeface="Mada"/>
                <a:ea typeface="Mada"/>
                <a:cs typeface="Mada"/>
                <a:sym typeface="Mada"/>
              </a:rPr>
              <a:t>Klebsiella</a:t>
            </a:r>
            <a:endParaRPr sz="1300">
              <a:latin typeface="Mada"/>
              <a:ea typeface="Mada"/>
              <a:cs typeface="Mada"/>
              <a:sym typeface="Mada"/>
            </a:endParaRPr>
          </a:p>
          <a:p>
            <a:pPr indent="-168275" lvl="0" marL="727199" rtl="0" algn="l">
              <a:lnSpc>
                <a:spcPct val="125000"/>
              </a:lnSpc>
              <a:spcBef>
                <a:spcPts val="0"/>
              </a:spcBef>
              <a:spcAft>
                <a:spcPts val="0"/>
              </a:spcAft>
              <a:buSzPts val="1300"/>
              <a:buFont typeface="Mada"/>
              <a:buChar char="○"/>
            </a:pPr>
            <a:r>
              <a:rPr lang="en-GB" sz="1300">
                <a:solidFill>
                  <a:srgbClr val="1C4588"/>
                </a:solidFill>
                <a:latin typeface="Mada"/>
                <a:ea typeface="Mada"/>
                <a:cs typeface="Mada"/>
                <a:sym typeface="Mada"/>
              </a:rPr>
              <a:t>Pseudomonas aeruginosa</a:t>
            </a:r>
            <a:endParaRPr sz="1300">
              <a:latin typeface="Mada"/>
              <a:ea typeface="Mada"/>
              <a:cs typeface="Mada"/>
              <a:sym typeface="Mada"/>
            </a:endParaRPr>
          </a:p>
          <a:p>
            <a:pPr indent="0" lvl="0" marL="0" rtl="0" algn="l">
              <a:spcBef>
                <a:spcPts val="0"/>
              </a:spcBef>
              <a:spcAft>
                <a:spcPts val="0"/>
              </a:spcAft>
              <a:buNone/>
            </a:pPr>
            <a:r>
              <a:t/>
            </a:r>
            <a:endParaRPr sz="500">
              <a:solidFill>
                <a:srgbClr val="999999"/>
              </a:solidFill>
              <a:latin typeface="Mada"/>
              <a:ea typeface="Mada"/>
              <a:cs typeface="Mada"/>
              <a:sym typeface="Mada"/>
            </a:endParaRPr>
          </a:p>
          <a:p>
            <a:pPr indent="-177800" lvl="0" marL="269999" rtl="0" algn="l">
              <a:lnSpc>
                <a:spcPct val="125000"/>
              </a:lnSpc>
              <a:spcBef>
                <a:spcPts val="0"/>
              </a:spcBef>
              <a:spcAft>
                <a:spcPts val="0"/>
              </a:spcAft>
              <a:buClr>
                <a:srgbClr val="000000"/>
              </a:buClr>
              <a:buSzPts val="1300"/>
              <a:buFont typeface="Mada"/>
              <a:buChar char="●"/>
            </a:pPr>
            <a:r>
              <a:rPr lang="en-GB" sz="1300">
                <a:latin typeface="Mada"/>
                <a:ea typeface="Mada"/>
                <a:cs typeface="Mada"/>
                <a:sym typeface="Mada"/>
              </a:rPr>
              <a:t>Increasing problems due to:</a:t>
            </a:r>
            <a:endParaRPr sz="1300">
              <a:solidFill>
                <a:srgbClr val="000000"/>
              </a:solidFill>
              <a:latin typeface="Mada"/>
              <a:ea typeface="Mada"/>
              <a:cs typeface="Mada"/>
              <a:sym typeface="Mada"/>
            </a:endParaRPr>
          </a:p>
          <a:p>
            <a:pPr indent="-177800" lvl="0" marL="727199" rtl="0" algn="l">
              <a:lnSpc>
                <a:spcPct val="125000"/>
              </a:lnSpc>
              <a:spcBef>
                <a:spcPts val="0"/>
              </a:spcBef>
              <a:spcAft>
                <a:spcPts val="0"/>
              </a:spcAft>
              <a:buClr>
                <a:srgbClr val="000000"/>
              </a:buClr>
              <a:buSzPts val="1300"/>
              <a:buFont typeface="Mada"/>
              <a:buChar char="○"/>
            </a:pPr>
            <a:r>
              <a:rPr lang="en-GB" sz="1300">
                <a:latin typeface="Mada"/>
                <a:ea typeface="Mada"/>
                <a:cs typeface="Mada"/>
                <a:sym typeface="Mada"/>
              </a:rPr>
              <a:t>High recurrence rates.</a:t>
            </a:r>
            <a:endParaRPr sz="1300">
              <a:latin typeface="Mada"/>
              <a:ea typeface="Mada"/>
              <a:cs typeface="Mada"/>
              <a:sym typeface="Mada"/>
            </a:endParaRPr>
          </a:p>
          <a:p>
            <a:pPr indent="-177800" lvl="0" marL="727199" rtl="0" algn="l">
              <a:lnSpc>
                <a:spcPct val="125000"/>
              </a:lnSpc>
              <a:spcBef>
                <a:spcPts val="0"/>
              </a:spcBef>
              <a:spcAft>
                <a:spcPts val="0"/>
              </a:spcAft>
              <a:buSzPts val="1300"/>
              <a:buFont typeface="Mada"/>
              <a:buChar char="○"/>
            </a:pPr>
            <a:r>
              <a:rPr lang="en-GB" sz="1300">
                <a:latin typeface="Mada"/>
                <a:ea typeface="Mada"/>
                <a:cs typeface="Mada"/>
                <a:sym typeface="Mada"/>
              </a:rPr>
              <a:t>↑ Antimicrobial resistance</a:t>
            </a:r>
            <a:endParaRPr sz="1300">
              <a:latin typeface="Mada"/>
              <a:ea typeface="Mada"/>
              <a:cs typeface="Mada"/>
              <a:sym typeface="Mada"/>
            </a:endParaRPr>
          </a:p>
          <a:p>
            <a:pPr indent="0" lvl="0" marL="0" rtl="0" algn="l">
              <a:lnSpc>
                <a:spcPct val="125000"/>
              </a:lnSpc>
              <a:spcBef>
                <a:spcPts val="0"/>
              </a:spcBef>
              <a:spcAft>
                <a:spcPts val="0"/>
              </a:spcAft>
              <a:buNone/>
            </a:pPr>
            <a:r>
              <a:t/>
            </a:r>
            <a:endParaRPr sz="1300">
              <a:latin typeface="Mada"/>
              <a:ea typeface="Mada"/>
              <a:cs typeface="Mada"/>
              <a:sym typeface="Mada"/>
            </a:endParaRPr>
          </a:p>
          <a:p>
            <a:pPr indent="0" lvl="0" marL="0" rtl="0" algn="l">
              <a:lnSpc>
                <a:spcPct val="125000"/>
              </a:lnSpc>
              <a:spcBef>
                <a:spcPts val="0"/>
              </a:spcBef>
              <a:spcAft>
                <a:spcPts val="0"/>
              </a:spcAft>
              <a:buNone/>
            </a:pPr>
            <a:r>
              <a:t/>
            </a:r>
            <a:endParaRPr sz="600">
              <a:latin typeface="Mada"/>
              <a:ea typeface="Mada"/>
              <a:cs typeface="Mada"/>
              <a:sym typeface="Mada"/>
            </a:endParaRPr>
          </a:p>
          <a:p>
            <a:pPr indent="0" lvl="0" marL="0" rtl="0" algn="l">
              <a:lnSpc>
                <a:spcPct val="125000"/>
              </a:lnSpc>
              <a:spcBef>
                <a:spcPts val="0"/>
              </a:spcBef>
              <a:spcAft>
                <a:spcPts val="0"/>
              </a:spcAft>
              <a:buNone/>
            </a:pPr>
            <a:r>
              <a:t/>
            </a:r>
            <a:endParaRPr sz="600">
              <a:latin typeface="Mada"/>
              <a:ea typeface="Mada"/>
              <a:cs typeface="Mada"/>
              <a:sym typeface="Mada"/>
            </a:endParaRPr>
          </a:p>
          <a:p>
            <a:pPr indent="0" lvl="0" marL="0" rtl="0" algn="l">
              <a:lnSpc>
                <a:spcPct val="125000"/>
              </a:lnSpc>
              <a:spcBef>
                <a:spcPts val="0"/>
              </a:spcBef>
              <a:spcAft>
                <a:spcPts val="0"/>
              </a:spcAft>
              <a:buNone/>
            </a:pPr>
            <a:r>
              <a:t/>
            </a:r>
            <a:endParaRPr sz="600">
              <a:latin typeface="Mada"/>
              <a:ea typeface="Mada"/>
              <a:cs typeface="Mada"/>
              <a:sym typeface="Mada"/>
            </a:endParaRPr>
          </a:p>
          <a:p>
            <a:pPr indent="0" lvl="0" marL="0" rtl="0" algn="l">
              <a:lnSpc>
                <a:spcPct val="125000"/>
              </a:lnSpc>
              <a:spcBef>
                <a:spcPts val="0"/>
              </a:spcBef>
              <a:spcAft>
                <a:spcPts val="0"/>
              </a:spcAft>
              <a:buNone/>
            </a:pPr>
            <a:r>
              <a:t/>
            </a:r>
            <a:endParaRPr sz="600">
              <a:latin typeface="Mada"/>
              <a:ea typeface="Mada"/>
              <a:cs typeface="Mada"/>
              <a:sym typeface="Mada"/>
            </a:endParaRPr>
          </a:p>
          <a:p>
            <a:pPr indent="0" lvl="0" marL="0" rtl="0" algn="l">
              <a:lnSpc>
                <a:spcPct val="125000"/>
              </a:lnSpc>
              <a:spcBef>
                <a:spcPts val="0"/>
              </a:spcBef>
              <a:spcAft>
                <a:spcPts val="0"/>
              </a:spcAft>
              <a:buNone/>
            </a:pPr>
            <a:r>
              <a:t/>
            </a:r>
            <a:endParaRPr sz="600">
              <a:latin typeface="Mada"/>
              <a:ea typeface="Mada"/>
              <a:cs typeface="Mada"/>
              <a:sym typeface="Mada"/>
            </a:endParaRPr>
          </a:p>
          <a:p>
            <a:pPr indent="0" lvl="0" marL="0" rtl="0" algn="l">
              <a:lnSpc>
                <a:spcPct val="125000"/>
              </a:lnSpc>
              <a:spcBef>
                <a:spcPts val="0"/>
              </a:spcBef>
              <a:spcAft>
                <a:spcPts val="0"/>
              </a:spcAft>
              <a:buNone/>
            </a:pPr>
            <a:r>
              <a:t/>
            </a:r>
            <a:endParaRPr sz="1300">
              <a:latin typeface="Mada"/>
              <a:ea typeface="Mada"/>
              <a:cs typeface="Mada"/>
              <a:sym typeface="Mada"/>
            </a:endParaRPr>
          </a:p>
          <a:p>
            <a:pPr indent="0" lvl="0" marL="0" rtl="0" algn="l">
              <a:lnSpc>
                <a:spcPct val="125000"/>
              </a:lnSpc>
              <a:spcBef>
                <a:spcPts val="0"/>
              </a:spcBef>
              <a:spcAft>
                <a:spcPts val="0"/>
              </a:spcAft>
              <a:buNone/>
            </a:pPr>
            <a:r>
              <a:t/>
            </a:r>
            <a:endParaRPr sz="1300">
              <a:latin typeface="Mada"/>
              <a:ea typeface="Mada"/>
              <a:cs typeface="Mada"/>
              <a:sym typeface="Mada"/>
            </a:endParaRPr>
          </a:p>
          <a:p>
            <a:pPr indent="0" lvl="0" marL="0" rtl="0" algn="l">
              <a:lnSpc>
                <a:spcPct val="125000"/>
              </a:lnSpc>
              <a:spcBef>
                <a:spcPts val="0"/>
              </a:spcBef>
              <a:spcAft>
                <a:spcPts val="0"/>
              </a:spcAft>
              <a:buNone/>
            </a:pPr>
            <a:r>
              <a:t/>
            </a:r>
            <a:endParaRPr sz="1300">
              <a:latin typeface="Mada"/>
              <a:ea typeface="Mada"/>
              <a:cs typeface="Mada"/>
              <a:sym typeface="Mada"/>
            </a:endParaRPr>
          </a:p>
          <a:p>
            <a:pPr indent="0" lvl="0" marL="0" rtl="0" algn="l">
              <a:lnSpc>
                <a:spcPct val="125000"/>
              </a:lnSpc>
              <a:spcBef>
                <a:spcPts val="0"/>
              </a:spcBef>
              <a:spcAft>
                <a:spcPts val="0"/>
              </a:spcAft>
              <a:buNone/>
            </a:pPr>
            <a:r>
              <a:t/>
            </a:r>
            <a:endParaRPr sz="1300">
              <a:latin typeface="Mada"/>
              <a:ea typeface="Mada"/>
              <a:cs typeface="Mada"/>
              <a:sym typeface="Mada"/>
            </a:endParaRPr>
          </a:p>
          <a:p>
            <a:pPr indent="0" lvl="0" marL="0" rtl="0" algn="l">
              <a:lnSpc>
                <a:spcPct val="125000"/>
              </a:lnSpc>
              <a:spcBef>
                <a:spcPts val="0"/>
              </a:spcBef>
              <a:spcAft>
                <a:spcPts val="0"/>
              </a:spcAft>
              <a:buNone/>
            </a:pPr>
            <a:r>
              <a:t/>
            </a:r>
            <a:endParaRPr sz="800">
              <a:solidFill>
                <a:schemeClr val="dk1"/>
              </a:solidFill>
              <a:latin typeface="Mada"/>
              <a:ea typeface="Mada"/>
              <a:cs typeface="Mada"/>
              <a:sym typeface="Mada"/>
            </a:endParaRPr>
          </a:p>
          <a:p>
            <a:pPr indent="0" lvl="0" marL="0" rtl="0" algn="l">
              <a:lnSpc>
                <a:spcPct val="125000"/>
              </a:lnSpc>
              <a:spcBef>
                <a:spcPts val="0"/>
              </a:spcBef>
              <a:spcAft>
                <a:spcPts val="0"/>
              </a:spcAft>
              <a:buNone/>
            </a:pPr>
            <a:r>
              <a:t/>
            </a:r>
            <a:endParaRPr sz="1000">
              <a:solidFill>
                <a:schemeClr val="dk1"/>
              </a:solidFill>
              <a:latin typeface="Mada"/>
              <a:ea typeface="Mada"/>
              <a:cs typeface="Mada"/>
              <a:sym typeface="Mada"/>
            </a:endParaRPr>
          </a:p>
          <a:p>
            <a:pPr indent="-177800" lvl="0" marL="269999" rtl="0" algn="l">
              <a:lnSpc>
                <a:spcPct val="125000"/>
              </a:lnSpc>
              <a:spcBef>
                <a:spcPts val="0"/>
              </a:spcBef>
              <a:spcAft>
                <a:spcPts val="0"/>
              </a:spcAft>
              <a:buClr>
                <a:schemeClr val="dk1"/>
              </a:buClr>
              <a:buSzPts val="1300"/>
              <a:buFont typeface="Mada"/>
              <a:buChar char="●"/>
            </a:pPr>
            <a:r>
              <a:rPr lang="en-GB" sz="1300">
                <a:solidFill>
                  <a:schemeClr val="dk1"/>
                </a:solidFill>
                <a:latin typeface="Mada"/>
                <a:ea typeface="Mada"/>
                <a:cs typeface="Mada"/>
                <a:sym typeface="Mada"/>
              </a:rPr>
              <a:t>The presence of them indicate:</a:t>
            </a:r>
            <a:endParaRPr sz="1300">
              <a:latin typeface="Mada"/>
              <a:ea typeface="Mada"/>
              <a:cs typeface="Mada"/>
              <a:sym typeface="Mada"/>
            </a:endParaRPr>
          </a:p>
        </p:txBody>
      </p:sp>
      <p:graphicFrame>
        <p:nvGraphicFramePr>
          <p:cNvPr id="146" name="Google Shape;146;p15"/>
          <p:cNvGraphicFramePr/>
          <p:nvPr/>
        </p:nvGraphicFramePr>
        <p:xfrm>
          <a:off x="391800" y="5756860"/>
          <a:ext cx="3000000" cy="3000000"/>
        </p:xfrm>
        <a:graphic>
          <a:graphicData uri="http://schemas.openxmlformats.org/drawingml/2006/table">
            <a:tbl>
              <a:tblPr>
                <a:noFill/>
                <a:tableStyleId>{A0C48FD6-D413-46EF-9043-8DE7BB8083C1}</a:tableStyleId>
              </a:tblPr>
              <a:tblGrid>
                <a:gridCol w="1337125"/>
                <a:gridCol w="5468825"/>
              </a:tblGrid>
              <a:tr h="373625">
                <a:tc>
                  <a:txBody>
                    <a:bodyPr/>
                    <a:lstStyle/>
                    <a:p>
                      <a:pPr indent="0" lvl="0" marL="0" rtl="0" algn="ctr">
                        <a:spcBef>
                          <a:spcPts val="0"/>
                        </a:spcBef>
                        <a:spcAft>
                          <a:spcPts val="0"/>
                        </a:spcAft>
                        <a:buNone/>
                      </a:pPr>
                      <a:r>
                        <a:t/>
                      </a:r>
                      <a:endParaRPr sz="2000">
                        <a:solidFill>
                          <a:srgbClr val="006D77"/>
                        </a:solidFill>
                        <a:latin typeface="Mada"/>
                        <a:ea typeface="Mada"/>
                        <a:cs typeface="Mada"/>
                        <a:sym typeface="Mada"/>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b="1" lang="en-GB" sz="1600">
                          <a:solidFill>
                            <a:srgbClr val="E29578"/>
                          </a:solidFill>
                          <a:latin typeface="Lora"/>
                          <a:ea typeface="Lora"/>
                          <a:cs typeface="Lora"/>
                          <a:sym typeface="Lora"/>
                        </a:rPr>
                        <a:t>Definition</a:t>
                      </a:r>
                      <a:endParaRPr b="1" sz="16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380975">
                <a:tc>
                  <a:txBody>
                    <a:bodyPr/>
                    <a:lstStyle/>
                    <a:p>
                      <a:pPr indent="0" lvl="0" marL="0" rtl="0" algn="ctr">
                        <a:spcBef>
                          <a:spcPts val="0"/>
                        </a:spcBef>
                        <a:spcAft>
                          <a:spcPts val="0"/>
                        </a:spcAft>
                        <a:buNone/>
                      </a:pPr>
                      <a:r>
                        <a:rPr b="1" lang="en-GB" sz="1600">
                          <a:solidFill>
                            <a:srgbClr val="006D77"/>
                          </a:solidFill>
                          <a:latin typeface="Lora"/>
                          <a:ea typeface="Lora"/>
                          <a:cs typeface="Lora"/>
                          <a:sym typeface="Lora"/>
                        </a:rPr>
                        <a:t>Bacteriuria</a:t>
                      </a:r>
                      <a:endParaRPr b="1" sz="1600">
                        <a:solidFill>
                          <a:srgbClr val="006D77"/>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l">
                        <a:spcBef>
                          <a:spcPts val="0"/>
                        </a:spcBef>
                        <a:spcAft>
                          <a:spcPts val="0"/>
                        </a:spcAft>
                        <a:buNone/>
                      </a:pPr>
                      <a:r>
                        <a:rPr lang="en-GB" sz="1300">
                          <a:solidFill>
                            <a:srgbClr val="6AA84F"/>
                          </a:solidFill>
                          <a:latin typeface="Mada"/>
                          <a:ea typeface="Mada"/>
                          <a:cs typeface="Mada"/>
                          <a:sym typeface="Mada"/>
                        </a:rPr>
                        <a:t>The presence of bacteria in the urine, can be </a:t>
                      </a:r>
                      <a:r>
                        <a:rPr lang="en-GB" sz="1300">
                          <a:latin typeface="Mada"/>
                          <a:ea typeface="Mada"/>
                          <a:cs typeface="Mada"/>
                          <a:sym typeface="Mada"/>
                        </a:rPr>
                        <a:t> Symptomatic or Asymptomatic.</a:t>
                      </a:r>
                      <a:endParaRPr sz="13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601950">
                <a:tc>
                  <a:txBody>
                    <a:bodyPr/>
                    <a:lstStyle/>
                    <a:p>
                      <a:pPr indent="0" lvl="0" marL="0" rtl="0" algn="ctr">
                        <a:spcBef>
                          <a:spcPts val="0"/>
                        </a:spcBef>
                        <a:spcAft>
                          <a:spcPts val="0"/>
                        </a:spcAft>
                        <a:buNone/>
                      </a:pPr>
                      <a:r>
                        <a:rPr b="1" lang="en-GB" sz="1600">
                          <a:solidFill>
                            <a:srgbClr val="006D77"/>
                          </a:solidFill>
                          <a:latin typeface="Lora"/>
                          <a:ea typeface="Lora"/>
                          <a:cs typeface="Lora"/>
                          <a:sym typeface="Lora"/>
                        </a:rPr>
                        <a:t>Pyuria</a:t>
                      </a:r>
                      <a:endParaRPr b="1" sz="16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317500" lvl="0" marL="457200" rtl="0" algn="l">
                        <a:spcBef>
                          <a:spcPts val="0"/>
                        </a:spcBef>
                        <a:spcAft>
                          <a:spcPts val="0"/>
                        </a:spcAft>
                        <a:buSzPts val="1400"/>
                        <a:buFont typeface="Mada"/>
                        <a:buChar char="●"/>
                      </a:pPr>
                      <a:r>
                        <a:rPr lang="en-GB">
                          <a:latin typeface="Mada"/>
                          <a:ea typeface="Mada"/>
                          <a:cs typeface="Mada"/>
                          <a:sym typeface="Mada"/>
                        </a:rPr>
                        <a:t>Presence of white blood cells </a:t>
                      </a:r>
                      <a:r>
                        <a:rPr lang="en-GB">
                          <a:solidFill>
                            <a:srgbClr val="6AA84F"/>
                          </a:solidFill>
                          <a:latin typeface="Mada"/>
                          <a:ea typeface="Mada"/>
                          <a:cs typeface="Mada"/>
                          <a:sym typeface="Mada"/>
                        </a:rPr>
                        <a:t>(pus cells)</a:t>
                      </a:r>
                      <a:r>
                        <a:rPr lang="en-GB">
                          <a:latin typeface="Mada"/>
                          <a:ea typeface="Mada"/>
                          <a:cs typeface="Mada"/>
                          <a:sym typeface="Mada"/>
                        </a:rPr>
                        <a:t> in the urine. </a:t>
                      </a:r>
                      <a:endParaRPr>
                        <a:solidFill>
                          <a:srgbClr val="6AA84F"/>
                        </a:solidFill>
                        <a:latin typeface="Mada"/>
                        <a:ea typeface="Mada"/>
                        <a:cs typeface="Mada"/>
                        <a:sym typeface="Mada"/>
                      </a:endParaRPr>
                    </a:p>
                    <a:p>
                      <a:pPr indent="-317500" lvl="0" marL="457200" rtl="0" algn="l">
                        <a:spcBef>
                          <a:spcPts val="0"/>
                        </a:spcBef>
                        <a:spcAft>
                          <a:spcPts val="0"/>
                        </a:spcAft>
                        <a:buSzPts val="1400"/>
                        <a:buFont typeface="Mada"/>
                        <a:buChar char="●"/>
                      </a:pPr>
                      <a:r>
                        <a:rPr lang="en-GB">
                          <a:solidFill>
                            <a:srgbClr val="6AA84F"/>
                          </a:solidFill>
                          <a:latin typeface="Mada"/>
                          <a:ea typeface="Mada"/>
                          <a:cs typeface="Mada"/>
                          <a:sym typeface="Mada"/>
                        </a:rPr>
                        <a:t>not only signify </a:t>
                      </a:r>
                      <a:r>
                        <a:rPr lang="en-GB">
                          <a:latin typeface="Mada"/>
                          <a:ea typeface="Mada"/>
                          <a:cs typeface="Mada"/>
                          <a:sym typeface="Mada"/>
                        </a:rPr>
                        <a:t>infection, </a:t>
                      </a:r>
                      <a:r>
                        <a:rPr lang="en-GB">
                          <a:solidFill>
                            <a:srgbClr val="6AA84F"/>
                          </a:solidFill>
                          <a:latin typeface="Mada"/>
                          <a:ea typeface="Mada"/>
                          <a:cs typeface="Mada"/>
                          <a:sym typeface="Mada"/>
                        </a:rPr>
                        <a:t>also it can mean only </a:t>
                      </a:r>
                      <a:r>
                        <a:rPr lang="en-GB">
                          <a:latin typeface="Mada"/>
                          <a:ea typeface="Mada"/>
                          <a:cs typeface="Mada"/>
                          <a:sym typeface="Mada"/>
                        </a:rPr>
                        <a:t>inflammation.</a:t>
                      </a:r>
                      <a:endParaRPr>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sp>
        <p:nvSpPr>
          <p:cNvPr id="147" name="Google Shape;147;p15"/>
          <p:cNvSpPr/>
          <p:nvPr/>
        </p:nvSpPr>
        <p:spPr>
          <a:xfrm rot="9866064">
            <a:off x="2398824" y="7842961"/>
            <a:ext cx="3476929" cy="2365871"/>
          </a:xfrm>
          <a:custGeom>
            <a:rect b="b" l="l" r="r" t="t"/>
            <a:pathLst>
              <a:path extrusionOk="0" h="152869" w="280814">
                <a:moveTo>
                  <a:pt x="129208" y="1"/>
                </a:moveTo>
                <a:cubicBezTo>
                  <a:pt x="96901" y="1"/>
                  <a:pt x="66152" y="4569"/>
                  <a:pt x="32805" y="11476"/>
                </a:cubicBezTo>
                <a:cubicBezTo>
                  <a:pt x="7839" y="16658"/>
                  <a:pt x="6821" y="45129"/>
                  <a:pt x="3448" y="63859"/>
                </a:cubicBezTo>
                <a:cubicBezTo>
                  <a:pt x="0" y="82928"/>
                  <a:pt x="2770" y="103183"/>
                  <a:pt x="13435" y="119369"/>
                </a:cubicBezTo>
                <a:cubicBezTo>
                  <a:pt x="19144" y="128056"/>
                  <a:pt x="26700" y="135649"/>
                  <a:pt x="35933" y="140435"/>
                </a:cubicBezTo>
                <a:cubicBezTo>
                  <a:pt x="46673" y="145994"/>
                  <a:pt x="58997" y="147464"/>
                  <a:pt x="71056" y="148632"/>
                </a:cubicBezTo>
                <a:cubicBezTo>
                  <a:pt x="99074" y="151344"/>
                  <a:pt x="127239" y="152869"/>
                  <a:pt x="155390" y="152869"/>
                </a:cubicBezTo>
                <a:cubicBezTo>
                  <a:pt x="180440" y="152869"/>
                  <a:pt x="205477" y="151662"/>
                  <a:pt x="230390" y="149009"/>
                </a:cubicBezTo>
                <a:cubicBezTo>
                  <a:pt x="240301" y="147954"/>
                  <a:pt x="250401" y="146616"/>
                  <a:pt x="259408" y="142320"/>
                </a:cubicBezTo>
                <a:cubicBezTo>
                  <a:pt x="268415" y="138042"/>
                  <a:pt x="276291" y="130298"/>
                  <a:pt x="278326" y="120538"/>
                </a:cubicBezTo>
                <a:cubicBezTo>
                  <a:pt x="280813" y="108497"/>
                  <a:pt x="273898" y="96174"/>
                  <a:pt x="264439" y="88335"/>
                </a:cubicBezTo>
                <a:cubicBezTo>
                  <a:pt x="254980" y="80497"/>
                  <a:pt x="243260" y="76069"/>
                  <a:pt x="232124" y="70868"/>
                </a:cubicBezTo>
                <a:cubicBezTo>
                  <a:pt x="220988" y="65687"/>
                  <a:pt x="209814" y="59205"/>
                  <a:pt x="203238" y="48841"/>
                </a:cubicBezTo>
                <a:cubicBezTo>
                  <a:pt x="197170" y="39269"/>
                  <a:pt x="195606" y="27266"/>
                  <a:pt x="188880" y="18184"/>
                </a:cubicBezTo>
                <a:cubicBezTo>
                  <a:pt x="178158" y="3713"/>
                  <a:pt x="157959" y="755"/>
                  <a:pt x="139964" y="171"/>
                </a:cubicBezTo>
                <a:cubicBezTo>
                  <a:pt x="136356" y="56"/>
                  <a:pt x="132773" y="1"/>
                  <a:pt x="129208"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5"/>
          <p:cNvSpPr/>
          <p:nvPr/>
        </p:nvSpPr>
        <p:spPr>
          <a:xfrm flipH="1">
            <a:off x="860324" y="8322741"/>
            <a:ext cx="3653678" cy="1124616"/>
          </a:xfrm>
          <a:custGeom>
            <a:rect b="b" l="l" r="r" t="t"/>
            <a:pathLst>
              <a:path extrusionOk="0" h="153061" w="283176">
                <a:moveTo>
                  <a:pt x="168404" y="0"/>
                </a:moveTo>
                <a:cubicBezTo>
                  <a:pt x="157709" y="0"/>
                  <a:pt x="146666" y="1269"/>
                  <a:pt x="137470" y="1958"/>
                </a:cubicBezTo>
                <a:cubicBezTo>
                  <a:pt x="99769" y="4776"/>
                  <a:pt x="61970" y="14736"/>
                  <a:pt x="30657" y="36550"/>
                </a:cubicBezTo>
                <a:cubicBezTo>
                  <a:pt x="16422" y="46461"/>
                  <a:pt x="2915" y="60284"/>
                  <a:pt x="1336" y="77580"/>
                </a:cubicBezTo>
                <a:cubicBezTo>
                  <a:pt x="0" y="92204"/>
                  <a:pt x="7774" y="106560"/>
                  <a:pt x="18778" y="116301"/>
                </a:cubicBezTo>
                <a:cubicBezTo>
                  <a:pt x="29807" y="126043"/>
                  <a:pt x="43726" y="131800"/>
                  <a:pt x="57670" y="136415"/>
                </a:cubicBezTo>
                <a:cubicBezTo>
                  <a:pt x="91058" y="147472"/>
                  <a:pt x="125903" y="153060"/>
                  <a:pt x="160873" y="153060"/>
                </a:cubicBezTo>
                <a:cubicBezTo>
                  <a:pt x="176382" y="153060"/>
                  <a:pt x="191917" y="151961"/>
                  <a:pt x="207359" y="149752"/>
                </a:cubicBezTo>
                <a:cubicBezTo>
                  <a:pt x="222226" y="147614"/>
                  <a:pt x="237360" y="144286"/>
                  <a:pt x="249871" y="135929"/>
                </a:cubicBezTo>
                <a:cubicBezTo>
                  <a:pt x="275062" y="119095"/>
                  <a:pt x="283175" y="80398"/>
                  <a:pt x="265102" y="56057"/>
                </a:cubicBezTo>
                <a:cubicBezTo>
                  <a:pt x="255968" y="43789"/>
                  <a:pt x="242097" y="36137"/>
                  <a:pt x="229125" y="28024"/>
                </a:cubicBezTo>
                <a:cubicBezTo>
                  <a:pt x="217003" y="20420"/>
                  <a:pt x="204881" y="7643"/>
                  <a:pt x="191278" y="3027"/>
                </a:cubicBezTo>
                <a:cubicBezTo>
                  <a:pt x="184502" y="737"/>
                  <a:pt x="176554" y="0"/>
                  <a:pt x="168404" y="0"/>
                </a:cubicBezTo>
                <a:close/>
              </a:path>
            </a:pathLst>
          </a:cu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5"/>
          <p:cNvSpPr/>
          <p:nvPr/>
        </p:nvSpPr>
        <p:spPr>
          <a:xfrm flipH="1">
            <a:off x="891354" y="8277142"/>
            <a:ext cx="3678129" cy="1214623"/>
          </a:xfrm>
          <a:custGeom>
            <a:rect b="b" l="l" r="r" t="t"/>
            <a:pathLst>
              <a:path extrusionOk="0" h="165311" w="285071">
                <a:moveTo>
                  <a:pt x="193683" y="2310"/>
                </a:moveTo>
                <a:lnTo>
                  <a:pt x="194120" y="2431"/>
                </a:lnTo>
                <a:lnTo>
                  <a:pt x="194557" y="2553"/>
                </a:lnTo>
                <a:lnTo>
                  <a:pt x="195456" y="2820"/>
                </a:lnTo>
                <a:lnTo>
                  <a:pt x="196198" y="3047"/>
                </a:lnTo>
                <a:lnTo>
                  <a:pt x="196198" y="3047"/>
                </a:lnTo>
                <a:cubicBezTo>
                  <a:pt x="196113" y="3020"/>
                  <a:pt x="196027" y="2993"/>
                  <a:pt x="195942" y="2966"/>
                </a:cubicBezTo>
                <a:lnTo>
                  <a:pt x="194825" y="2626"/>
                </a:lnTo>
                <a:cubicBezTo>
                  <a:pt x="194436" y="2504"/>
                  <a:pt x="194072" y="2383"/>
                  <a:pt x="193683" y="2310"/>
                </a:cubicBezTo>
                <a:close/>
                <a:moveTo>
                  <a:pt x="196198" y="3047"/>
                </a:moveTo>
                <a:cubicBezTo>
                  <a:pt x="196309" y="3081"/>
                  <a:pt x="196421" y="3115"/>
                  <a:pt x="196532" y="3149"/>
                </a:cubicBezTo>
                <a:lnTo>
                  <a:pt x="196532" y="3149"/>
                </a:lnTo>
                <a:lnTo>
                  <a:pt x="196198" y="3047"/>
                </a:lnTo>
                <a:close/>
                <a:moveTo>
                  <a:pt x="196532" y="3149"/>
                </a:moveTo>
                <a:lnTo>
                  <a:pt x="197205" y="3354"/>
                </a:lnTo>
                <a:cubicBezTo>
                  <a:pt x="197213" y="3356"/>
                  <a:pt x="197220" y="3358"/>
                  <a:pt x="197228" y="3360"/>
                </a:cubicBezTo>
                <a:lnTo>
                  <a:pt x="197228" y="3360"/>
                </a:lnTo>
                <a:cubicBezTo>
                  <a:pt x="196996" y="3288"/>
                  <a:pt x="196764" y="3219"/>
                  <a:pt x="196532" y="3149"/>
                </a:cubicBezTo>
                <a:close/>
                <a:moveTo>
                  <a:pt x="197228" y="3360"/>
                </a:moveTo>
                <a:lnTo>
                  <a:pt x="197228" y="3360"/>
                </a:lnTo>
                <a:cubicBezTo>
                  <a:pt x="197350" y="3398"/>
                  <a:pt x="197472" y="3437"/>
                  <a:pt x="197593" y="3477"/>
                </a:cubicBezTo>
                <a:lnTo>
                  <a:pt x="197593" y="3477"/>
                </a:lnTo>
                <a:cubicBezTo>
                  <a:pt x="197473" y="3434"/>
                  <a:pt x="197353" y="3392"/>
                  <a:pt x="197228" y="3360"/>
                </a:cubicBezTo>
                <a:close/>
                <a:moveTo>
                  <a:pt x="197593" y="3477"/>
                </a:moveTo>
                <a:lnTo>
                  <a:pt x="197593" y="3477"/>
                </a:lnTo>
                <a:cubicBezTo>
                  <a:pt x="197745" y="3533"/>
                  <a:pt x="197897" y="3593"/>
                  <a:pt x="198055" y="3646"/>
                </a:cubicBezTo>
                <a:lnTo>
                  <a:pt x="198930" y="3986"/>
                </a:lnTo>
                <a:cubicBezTo>
                  <a:pt x="199513" y="4205"/>
                  <a:pt x="200096" y="4423"/>
                  <a:pt x="200655" y="4666"/>
                </a:cubicBezTo>
                <a:cubicBezTo>
                  <a:pt x="200971" y="4803"/>
                  <a:pt x="201287" y="4943"/>
                  <a:pt x="201601" y="5085"/>
                </a:cubicBezTo>
                <a:lnTo>
                  <a:pt x="201601" y="5085"/>
                </a:lnTo>
                <a:lnTo>
                  <a:pt x="200412" y="4545"/>
                </a:lnTo>
                <a:lnTo>
                  <a:pt x="198201" y="3694"/>
                </a:lnTo>
                <a:cubicBezTo>
                  <a:pt x="197999" y="3616"/>
                  <a:pt x="197796" y="3545"/>
                  <a:pt x="197593" y="3477"/>
                </a:cubicBezTo>
                <a:close/>
                <a:moveTo>
                  <a:pt x="201601" y="5085"/>
                </a:moveTo>
                <a:lnTo>
                  <a:pt x="201792" y="5172"/>
                </a:lnTo>
                <a:lnTo>
                  <a:pt x="201792" y="5172"/>
                </a:lnTo>
                <a:cubicBezTo>
                  <a:pt x="201728" y="5143"/>
                  <a:pt x="201665" y="5114"/>
                  <a:pt x="201601" y="5085"/>
                </a:cubicBezTo>
                <a:close/>
                <a:moveTo>
                  <a:pt x="201792" y="5172"/>
                </a:moveTo>
                <a:cubicBezTo>
                  <a:pt x="202347" y="5425"/>
                  <a:pt x="202898" y="5687"/>
                  <a:pt x="203447" y="5957"/>
                </a:cubicBezTo>
                <a:lnTo>
                  <a:pt x="203447" y="5957"/>
                </a:lnTo>
                <a:cubicBezTo>
                  <a:pt x="203149" y="5808"/>
                  <a:pt x="202850" y="5661"/>
                  <a:pt x="202550" y="5516"/>
                </a:cubicBezTo>
                <a:lnTo>
                  <a:pt x="201792" y="5172"/>
                </a:lnTo>
                <a:close/>
                <a:moveTo>
                  <a:pt x="203447" y="5957"/>
                </a:moveTo>
                <a:cubicBezTo>
                  <a:pt x="205025" y="6746"/>
                  <a:pt x="206570" y="7594"/>
                  <a:pt x="208082" y="8506"/>
                </a:cubicBezTo>
                <a:lnTo>
                  <a:pt x="208082" y="8506"/>
                </a:lnTo>
                <a:cubicBezTo>
                  <a:pt x="207745" y="8301"/>
                  <a:pt x="207407" y="8098"/>
                  <a:pt x="207068" y="7897"/>
                </a:cubicBezTo>
                <a:cubicBezTo>
                  <a:pt x="205877" y="7204"/>
                  <a:pt x="204670" y="6559"/>
                  <a:pt x="203447" y="5957"/>
                </a:cubicBezTo>
                <a:close/>
                <a:moveTo>
                  <a:pt x="208082" y="8506"/>
                </a:moveTo>
                <a:cubicBezTo>
                  <a:pt x="208378" y="8686"/>
                  <a:pt x="208674" y="8868"/>
                  <a:pt x="208969" y="9051"/>
                </a:cubicBezTo>
                <a:lnTo>
                  <a:pt x="208969" y="9051"/>
                </a:lnTo>
                <a:cubicBezTo>
                  <a:pt x="208675" y="8867"/>
                  <a:pt x="208379" y="8685"/>
                  <a:pt x="208082" y="8506"/>
                </a:cubicBezTo>
                <a:close/>
                <a:moveTo>
                  <a:pt x="274827" y="94613"/>
                </a:moveTo>
                <a:cubicBezTo>
                  <a:pt x="274825" y="94672"/>
                  <a:pt x="274822" y="94731"/>
                  <a:pt x="274819" y="94790"/>
                </a:cubicBezTo>
                <a:lnTo>
                  <a:pt x="274827" y="94613"/>
                </a:lnTo>
                <a:close/>
                <a:moveTo>
                  <a:pt x="182036" y="164515"/>
                </a:moveTo>
                <a:cubicBezTo>
                  <a:pt x="182009" y="164557"/>
                  <a:pt x="182151" y="164591"/>
                  <a:pt x="182606" y="164606"/>
                </a:cubicBezTo>
                <a:cubicBezTo>
                  <a:pt x="182112" y="164589"/>
                  <a:pt x="181975" y="164562"/>
                  <a:pt x="182036" y="164515"/>
                </a:cubicBezTo>
                <a:close/>
                <a:moveTo>
                  <a:pt x="171889" y="1"/>
                </a:moveTo>
                <a:cubicBezTo>
                  <a:pt x="169431" y="1"/>
                  <a:pt x="166985" y="62"/>
                  <a:pt x="164556" y="148"/>
                </a:cubicBezTo>
                <a:cubicBezTo>
                  <a:pt x="156370" y="512"/>
                  <a:pt x="148378" y="1314"/>
                  <a:pt x="140483" y="1872"/>
                </a:cubicBezTo>
                <a:cubicBezTo>
                  <a:pt x="132321" y="2456"/>
                  <a:pt x="124183" y="3379"/>
                  <a:pt x="116020" y="4666"/>
                </a:cubicBezTo>
                <a:lnTo>
                  <a:pt x="112960" y="5128"/>
                </a:lnTo>
                <a:cubicBezTo>
                  <a:pt x="111964" y="5298"/>
                  <a:pt x="110943" y="5516"/>
                  <a:pt x="109923" y="5686"/>
                </a:cubicBezTo>
                <a:lnTo>
                  <a:pt x="106887" y="6269"/>
                </a:lnTo>
                <a:lnTo>
                  <a:pt x="105380" y="6537"/>
                </a:lnTo>
                <a:lnTo>
                  <a:pt x="103850" y="6877"/>
                </a:lnTo>
                <a:cubicBezTo>
                  <a:pt x="101834" y="7314"/>
                  <a:pt x="99817" y="7727"/>
                  <a:pt x="97777" y="8188"/>
                </a:cubicBezTo>
                <a:lnTo>
                  <a:pt x="91704" y="9719"/>
                </a:lnTo>
                <a:cubicBezTo>
                  <a:pt x="90878" y="9913"/>
                  <a:pt x="90052" y="10180"/>
                  <a:pt x="89226" y="10423"/>
                </a:cubicBezTo>
                <a:lnTo>
                  <a:pt x="86797" y="11128"/>
                </a:lnTo>
                <a:lnTo>
                  <a:pt x="84416" y="11857"/>
                </a:lnTo>
                <a:cubicBezTo>
                  <a:pt x="83615" y="12099"/>
                  <a:pt x="82861" y="12391"/>
                  <a:pt x="82108" y="12634"/>
                </a:cubicBezTo>
                <a:lnTo>
                  <a:pt x="77614" y="14213"/>
                </a:lnTo>
                <a:cubicBezTo>
                  <a:pt x="76157" y="14747"/>
                  <a:pt x="74748" y="15355"/>
                  <a:pt x="73363" y="15889"/>
                </a:cubicBezTo>
                <a:lnTo>
                  <a:pt x="71323" y="16739"/>
                </a:lnTo>
                <a:lnTo>
                  <a:pt x="70327" y="17152"/>
                </a:lnTo>
                <a:lnTo>
                  <a:pt x="69331" y="17590"/>
                </a:lnTo>
                <a:lnTo>
                  <a:pt x="65517" y="19363"/>
                </a:lnTo>
                <a:lnTo>
                  <a:pt x="63671" y="20213"/>
                </a:lnTo>
                <a:lnTo>
                  <a:pt x="61922" y="21136"/>
                </a:lnTo>
                <a:lnTo>
                  <a:pt x="58521" y="22910"/>
                </a:lnTo>
                <a:lnTo>
                  <a:pt x="62772" y="21088"/>
                </a:lnTo>
                <a:lnTo>
                  <a:pt x="63841" y="20650"/>
                </a:lnTo>
                <a:lnTo>
                  <a:pt x="64909" y="20213"/>
                </a:lnTo>
                <a:lnTo>
                  <a:pt x="67072" y="19387"/>
                </a:lnTo>
                <a:lnTo>
                  <a:pt x="69234" y="18561"/>
                </a:lnTo>
                <a:cubicBezTo>
                  <a:pt x="69962" y="18270"/>
                  <a:pt x="70691" y="17978"/>
                  <a:pt x="71420" y="17735"/>
                </a:cubicBezTo>
                <a:lnTo>
                  <a:pt x="75817" y="16229"/>
                </a:lnTo>
                <a:cubicBezTo>
                  <a:pt x="76545" y="15962"/>
                  <a:pt x="77274" y="15695"/>
                  <a:pt x="78027" y="15476"/>
                </a:cubicBezTo>
                <a:lnTo>
                  <a:pt x="80238" y="14796"/>
                </a:lnTo>
                <a:cubicBezTo>
                  <a:pt x="81720" y="14334"/>
                  <a:pt x="83202" y="13873"/>
                  <a:pt x="84708" y="13411"/>
                </a:cubicBezTo>
                <a:lnTo>
                  <a:pt x="89202" y="12172"/>
                </a:lnTo>
                <a:lnTo>
                  <a:pt x="91461" y="11565"/>
                </a:lnTo>
                <a:lnTo>
                  <a:pt x="93744" y="11031"/>
                </a:lnTo>
                <a:lnTo>
                  <a:pt x="98287" y="9913"/>
                </a:lnTo>
                <a:cubicBezTo>
                  <a:pt x="99817" y="9597"/>
                  <a:pt x="101372" y="9282"/>
                  <a:pt x="102878" y="8942"/>
                </a:cubicBezTo>
                <a:lnTo>
                  <a:pt x="105186" y="8480"/>
                </a:lnTo>
                <a:cubicBezTo>
                  <a:pt x="105963" y="8310"/>
                  <a:pt x="106716" y="8188"/>
                  <a:pt x="107494" y="8043"/>
                </a:cubicBezTo>
                <a:lnTo>
                  <a:pt x="112134" y="7217"/>
                </a:lnTo>
                <a:cubicBezTo>
                  <a:pt x="118328" y="6197"/>
                  <a:pt x="124547" y="5322"/>
                  <a:pt x="130839" y="4715"/>
                </a:cubicBezTo>
                <a:lnTo>
                  <a:pt x="133195" y="4472"/>
                </a:lnTo>
                <a:lnTo>
                  <a:pt x="134361" y="4350"/>
                </a:lnTo>
                <a:lnTo>
                  <a:pt x="135551" y="4277"/>
                </a:lnTo>
                <a:lnTo>
                  <a:pt x="140264" y="3913"/>
                </a:lnTo>
                <a:lnTo>
                  <a:pt x="141454" y="3816"/>
                </a:lnTo>
                <a:lnTo>
                  <a:pt x="142596" y="3743"/>
                </a:lnTo>
                <a:lnTo>
                  <a:pt x="144928" y="3573"/>
                </a:lnTo>
                <a:lnTo>
                  <a:pt x="149568" y="3209"/>
                </a:lnTo>
                <a:cubicBezTo>
                  <a:pt x="155811" y="2747"/>
                  <a:pt x="162151" y="2261"/>
                  <a:pt x="168589" y="2140"/>
                </a:cubicBezTo>
                <a:lnTo>
                  <a:pt x="171018" y="2115"/>
                </a:lnTo>
                <a:cubicBezTo>
                  <a:pt x="171419" y="2103"/>
                  <a:pt x="171820" y="2097"/>
                  <a:pt x="172224" y="2097"/>
                </a:cubicBezTo>
                <a:cubicBezTo>
                  <a:pt x="172628" y="2097"/>
                  <a:pt x="173034" y="2103"/>
                  <a:pt x="173447" y="2115"/>
                </a:cubicBezTo>
                <a:lnTo>
                  <a:pt x="175877" y="2164"/>
                </a:lnTo>
                <a:cubicBezTo>
                  <a:pt x="176678" y="2188"/>
                  <a:pt x="177504" y="2237"/>
                  <a:pt x="178330" y="2261"/>
                </a:cubicBezTo>
                <a:lnTo>
                  <a:pt x="179545" y="2334"/>
                </a:lnTo>
                <a:cubicBezTo>
                  <a:pt x="179958" y="2358"/>
                  <a:pt x="180346" y="2407"/>
                  <a:pt x="180759" y="2431"/>
                </a:cubicBezTo>
                <a:lnTo>
                  <a:pt x="183237" y="2650"/>
                </a:lnTo>
                <a:lnTo>
                  <a:pt x="185691" y="2941"/>
                </a:lnTo>
                <a:cubicBezTo>
                  <a:pt x="186104" y="2990"/>
                  <a:pt x="186517" y="3039"/>
                  <a:pt x="186930" y="3111"/>
                </a:cubicBezTo>
                <a:lnTo>
                  <a:pt x="188168" y="3330"/>
                </a:lnTo>
                <a:lnTo>
                  <a:pt x="189407" y="3549"/>
                </a:lnTo>
                <a:cubicBezTo>
                  <a:pt x="189820" y="3622"/>
                  <a:pt x="190233" y="3694"/>
                  <a:pt x="190646" y="3792"/>
                </a:cubicBezTo>
                <a:lnTo>
                  <a:pt x="193124" y="4350"/>
                </a:lnTo>
                <a:cubicBezTo>
                  <a:pt x="193537" y="4447"/>
                  <a:pt x="193950" y="4569"/>
                  <a:pt x="194363" y="4690"/>
                </a:cubicBezTo>
                <a:lnTo>
                  <a:pt x="195602" y="5079"/>
                </a:lnTo>
                <a:lnTo>
                  <a:pt x="196841" y="5443"/>
                </a:lnTo>
                <a:lnTo>
                  <a:pt x="198055" y="5905"/>
                </a:lnTo>
                <a:cubicBezTo>
                  <a:pt x="201238" y="7144"/>
                  <a:pt x="204299" y="8650"/>
                  <a:pt x="207189" y="10448"/>
                </a:cubicBezTo>
                <a:cubicBezTo>
                  <a:pt x="212898" y="13921"/>
                  <a:pt x="217975" y="17954"/>
                  <a:pt x="222955" y="21865"/>
                </a:cubicBezTo>
                <a:cubicBezTo>
                  <a:pt x="225433" y="23808"/>
                  <a:pt x="227911" y="25752"/>
                  <a:pt x="230388" y="27574"/>
                </a:cubicBezTo>
                <a:cubicBezTo>
                  <a:pt x="231020" y="28035"/>
                  <a:pt x="231627" y="28472"/>
                  <a:pt x="232259" y="28910"/>
                </a:cubicBezTo>
                <a:lnTo>
                  <a:pt x="233206" y="29566"/>
                </a:lnTo>
                <a:lnTo>
                  <a:pt x="234154" y="30173"/>
                </a:lnTo>
                <a:cubicBezTo>
                  <a:pt x="235368" y="30999"/>
                  <a:pt x="236753" y="31849"/>
                  <a:pt x="238065" y="32675"/>
                </a:cubicBezTo>
                <a:cubicBezTo>
                  <a:pt x="240761" y="34351"/>
                  <a:pt x="243482" y="36027"/>
                  <a:pt x="246178" y="37752"/>
                </a:cubicBezTo>
                <a:cubicBezTo>
                  <a:pt x="248875" y="39477"/>
                  <a:pt x="251571" y="41250"/>
                  <a:pt x="254243" y="43145"/>
                </a:cubicBezTo>
                <a:cubicBezTo>
                  <a:pt x="256891" y="45040"/>
                  <a:pt x="259491" y="47032"/>
                  <a:pt x="262017" y="49194"/>
                </a:cubicBezTo>
                <a:cubicBezTo>
                  <a:pt x="264543" y="51356"/>
                  <a:pt x="266924" y="53712"/>
                  <a:pt x="269135" y="56214"/>
                </a:cubicBezTo>
                <a:lnTo>
                  <a:pt x="269961" y="57161"/>
                </a:lnTo>
                <a:cubicBezTo>
                  <a:pt x="270228" y="57477"/>
                  <a:pt x="270495" y="57817"/>
                  <a:pt x="270762" y="58133"/>
                </a:cubicBezTo>
                <a:lnTo>
                  <a:pt x="272317" y="60125"/>
                </a:lnTo>
                <a:lnTo>
                  <a:pt x="273774" y="62239"/>
                </a:lnTo>
                <a:cubicBezTo>
                  <a:pt x="274017" y="62579"/>
                  <a:pt x="274236" y="62943"/>
                  <a:pt x="274455" y="63307"/>
                </a:cubicBezTo>
                <a:lnTo>
                  <a:pt x="275111" y="64401"/>
                </a:lnTo>
                <a:cubicBezTo>
                  <a:pt x="276811" y="67340"/>
                  <a:pt x="278269" y="70401"/>
                  <a:pt x="279410" y="73607"/>
                </a:cubicBezTo>
                <a:cubicBezTo>
                  <a:pt x="280528" y="76790"/>
                  <a:pt x="281354" y="80069"/>
                  <a:pt x="281864" y="83397"/>
                </a:cubicBezTo>
                <a:lnTo>
                  <a:pt x="282082" y="84636"/>
                </a:lnTo>
                <a:cubicBezTo>
                  <a:pt x="282155" y="85049"/>
                  <a:pt x="282180" y="85462"/>
                  <a:pt x="282228" y="85875"/>
                </a:cubicBezTo>
                <a:lnTo>
                  <a:pt x="282350" y="87138"/>
                </a:lnTo>
                <a:cubicBezTo>
                  <a:pt x="282398" y="87551"/>
                  <a:pt x="282447" y="87964"/>
                  <a:pt x="282471" y="88377"/>
                </a:cubicBezTo>
                <a:lnTo>
                  <a:pt x="282617" y="90879"/>
                </a:lnTo>
                <a:lnTo>
                  <a:pt x="282641" y="93381"/>
                </a:lnTo>
                <a:cubicBezTo>
                  <a:pt x="282593" y="100037"/>
                  <a:pt x="281524" y="106620"/>
                  <a:pt x="279459" y="112961"/>
                </a:cubicBezTo>
                <a:lnTo>
                  <a:pt x="279094" y="114127"/>
                </a:lnTo>
                <a:cubicBezTo>
                  <a:pt x="278973" y="114515"/>
                  <a:pt x="278803" y="114904"/>
                  <a:pt x="278657" y="115293"/>
                </a:cubicBezTo>
                <a:lnTo>
                  <a:pt x="278220" y="116459"/>
                </a:lnTo>
                <a:cubicBezTo>
                  <a:pt x="278074" y="116847"/>
                  <a:pt x="277928" y="117236"/>
                  <a:pt x="277758" y="117600"/>
                </a:cubicBezTo>
                <a:lnTo>
                  <a:pt x="276787" y="119884"/>
                </a:lnTo>
                <a:lnTo>
                  <a:pt x="275718" y="122094"/>
                </a:lnTo>
                <a:cubicBezTo>
                  <a:pt x="274236" y="125058"/>
                  <a:pt x="272536" y="127876"/>
                  <a:pt x="270616" y="130572"/>
                </a:cubicBezTo>
                <a:cubicBezTo>
                  <a:pt x="277224" y="121171"/>
                  <a:pt x="281208" y="110191"/>
                  <a:pt x="282204" y="98774"/>
                </a:cubicBezTo>
                <a:cubicBezTo>
                  <a:pt x="282447" y="95835"/>
                  <a:pt x="282495" y="92895"/>
                  <a:pt x="282350" y="89980"/>
                </a:cubicBezTo>
                <a:cubicBezTo>
                  <a:pt x="282180" y="87017"/>
                  <a:pt x="281815" y="84077"/>
                  <a:pt x="281208" y="81162"/>
                </a:cubicBezTo>
                <a:cubicBezTo>
                  <a:pt x="280601" y="78247"/>
                  <a:pt x="279775" y="75381"/>
                  <a:pt x="278706" y="72587"/>
                </a:cubicBezTo>
                <a:cubicBezTo>
                  <a:pt x="277637" y="69769"/>
                  <a:pt x="276325" y="67073"/>
                  <a:pt x="274770" y="64498"/>
                </a:cubicBezTo>
                <a:cubicBezTo>
                  <a:pt x="274357" y="63842"/>
                  <a:pt x="273993" y="63186"/>
                  <a:pt x="273580" y="62579"/>
                </a:cubicBezTo>
                <a:lnTo>
                  <a:pt x="272293" y="60708"/>
                </a:lnTo>
                <a:cubicBezTo>
                  <a:pt x="272171" y="60562"/>
                  <a:pt x="272074" y="60417"/>
                  <a:pt x="271953" y="60271"/>
                </a:cubicBezTo>
                <a:lnTo>
                  <a:pt x="271612" y="59809"/>
                </a:lnTo>
                <a:lnTo>
                  <a:pt x="270932" y="58935"/>
                </a:lnTo>
                <a:lnTo>
                  <a:pt x="270228" y="58060"/>
                </a:lnTo>
                <a:cubicBezTo>
                  <a:pt x="270009" y="57769"/>
                  <a:pt x="269742" y="57502"/>
                  <a:pt x="269523" y="57210"/>
                </a:cubicBezTo>
                <a:cubicBezTo>
                  <a:pt x="267604" y="54951"/>
                  <a:pt x="265539" y="52837"/>
                  <a:pt x="263353" y="50845"/>
                </a:cubicBezTo>
                <a:cubicBezTo>
                  <a:pt x="259005" y="46910"/>
                  <a:pt x="254341" y="43534"/>
                  <a:pt x="249652" y="40424"/>
                </a:cubicBezTo>
                <a:cubicBezTo>
                  <a:pt x="244964" y="37339"/>
                  <a:pt x="240251" y="34448"/>
                  <a:pt x="235708" y="31558"/>
                </a:cubicBezTo>
                <a:cubicBezTo>
                  <a:pt x="231312" y="28764"/>
                  <a:pt x="227230" y="25533"/>
                  <a:pt x="223125" y="22254"/>
                </a:cubicBezTo>
                <a:cubicBezTo>
                  <a:pt x="220186" y="19922"/>
                  <a:pt x="217222" y="17565"/>
                  <a:pt x="214161" y="15330"/>
                </a:cubicBezTo>
                <a:cubicBezTo>
                  <a:pt x="211076" y="13023"/>
                  <a:pt x="207845" y="10933"/>
                  <a:pt x="204469" y="9039"/>
                </a:cubicBezTo>
                <a:lnTo>
                  <a:pt x="203181" y="8359"/>
                </a:lnTo>
                <a:cubicBezTo>
                  <a:pt x="202744" y="8140"/>
                  <a:pt x="202307" y="7897"/>
                  <a:pt x="201869" y="7703"/>
                </a:cubicBezTo>
                <a:lnTo>
                  <a:pt x="200509" y="7095"/>
                </a:lnTo>
                <a:cubicBezTo>
                  <a:pt x="200072" y="6901"/>
                  <a:pt x="199634" y="6658"/>
                  <a:pt x="199149" y="6488"/>
                </a:cubicBezTo>
                <a:lnTo>
                  <a:pt x="197764" y="5954"/>
                </a:lnTo>
                <a:cubicBezTo>
                  <a:pt x="197278" y="5784"/>
                  <a:pt x="196817" y="5589"/>
                  <a:pt x="196355" y="5468"/>
                </a:cubicBezTo>
                <a:lnTo>
                  <a:pt x="193513" y="4593"/>
                </a:lnTo>
                <a:cubicBezTo>
                  <a:pt x="189796" y="3670"/>
                  <a:pt x="186031" y="3014"/>
                  <a:pt x="182217" y="2698"/>
                </a:cubicBezTo>
                <a:cubicBezTo>
                  <a:pt x="178826" y="2386"/>
                  <a:pt x="175435" y="2258"/>
                  <a:pt x="172044" y="2258"/>
                </a:cubicBezTo>
                <a:cubicBezTo>
                  <a:pt x="171743" y="2258"/>
                  <a:pt x="171441" y="2259"/>
                  <a:pt x="171140" y="2261"/>
                </a:cubicBezTo>
                <a:cubicBezTo>
                  <a:pt x="167496" y="2285"/>
                  <a:pt x="163876" y="2480"/>
                  <a:pt x="160305" y="2674"/>
                </a:cubicBezTo>
                <a:cubicBezTo>
                  <a:pt x="156734" y="2868"/>
                  <a:pt x="153212" y="3184"/>
                  <a:pt x="149738" y="3476"/>
                </a:cubicBezTo>
                <a:lnTo>
                  <a:pt x="139341" y="4326"/>
                </a:lnTo>
                <a:lnTo>
                  <a:pt x="134094" y="4763"/>
                </a:lnTo>
                <a:lnTo>
                  <a:pt x="128847" y="5322"/>
                </a:lnTo>
                <a:cubicBezTo>
                  <a:pt x="127122" y="5492"/>
                  <a:pt x="125373" y="5735"/>
                  <a:pt x="123648" y="5954"/>
                </a:cubicBezTo>
                <a:cubicBezTo>
                  <a:pt x="121923" y="6197"/>
                  <a:pt x="120199" y="6391"/>
                  <a:pt x="118474" y="6682"/>
                </a:cubicBezTo>
                <a:lnTo>
                  <a:pt x="113300" y="7508"/>
                </a:lnTo>
                <a:cubicBezTo>
                  <a:pt x="111599" y="7824"/>
                  <a:pt x="109899" y="8164"/>
                  <a:pt x="108174" y="8456"/>
                </a:cubicBezTo>
                <a:lnTo>
                  <a:pt x="105623" y="8942"/>
                </a:lnTo>
                <a:lnTo>
                  <a:pt x="103073" y="9500"/>
                </a:lnTo>
                <a:lnTo>
                  <a:pt x="100546" y="10059"/>
                </a:lnTo>
                <a:cubicBezTo>
                  <a:pt x="99696" y="10253"/>
                  <a:pt x="98846" y="10399"/>
                  <a:pt x="97996" y="10618"/>
                </a:cubicBezTo>
                <a:lnTo>
                  <a:pt x="92967" y="11881"/>
                </a:lnTo>
                <a:lnTo>
                  <a:pt x="91704" y="12172"/>
                </a:lnTo>
                <a:lnTo>
                  <a:pt x="90441" y="12537"/>
                </a:lnTo>
                <a:lnTo>
                  <a:pt x="87963" y="13241"/>
                </a:lnTo>
                <a:cubicBezTo>
                  <a:pt x="84611" y="14116"/>
                  <a:pt x="81331" y="15233"/>
                  <a:pt x="78027" y="16253"/>
                </a:cubicBezTo>
                <a:cubicBezTo>
                  <a:pt x="76400" y="16812"/>
                  <a:pt x="74772" y="17395"/>
                  <a:pt x="73120" y="17978"/>
                </a:cubicBezTo>
                <a:cubicBezTo>
                  <a:pt x="72343" y="18270"/>
                  <a:pt x="71517" y="18537"/>
                  <a:pt x="70691" y="18828"/>
                </a:cubicBezTo>
                <a:lnTo>
                  <a:pt x="68262" y="19776"/>
                </a:lnTo>
                <a:lnTo>
                  <a:pt x="65833" y="20723"/>
                </a:lnTo>
                <a:cubicBezTo>
                  <a:pt x="65055" y="21063"/>
                  <a:pt x="64229" y="21355"/>
                  <a:pt x="63452" y="21719"/>
                </a:cubicBezTo>
                <a:lnTo>
                  <a:pt x="58666" y="23784"/>
                </a:lnTo>
                <a:lnTo>
                  <a:pt x="57646" y="24221"/>
                </a:lnTo>
                <a:cubicBezTo>
                  <a:pt x="57306" y="24367"/>
                  <a:pt x="56966" y="24537"/>
                  <a:pt x="56626" y="24707"/>
                </a:cubicBezTo>
                <a:lnTo>
                  <a:pt x="54585" y="25679"/>
                </a:lnTo>
                <a:lnTo>
                  <a:pt x="52520" y="26651"/>
                </a:lnTo>
                <a:lnTo>
                  <a:pt x="51500" y="27136"/>
                </a:lnTo>
                <a:cubicBezTo>
                  <a:pt x="51160" y="27282"/>
                  <a:pt x="50820" y="27452"/>
                  <a:pt x="50480" y="27622"/>
                </a:cubicBezTo>
                <a:lnTo>
                  <a:pt x="45791" y="30732"/>
                </a:lnTo>
                <a:cubicBezTo>
                  <a:pt x="45427" y="30975"/>
                  <a:pt x="45063" y="31217"/>
                  <a:pt x="44698" y="31460"/>
                </a:cubicBezTo>
                <a:lnTo>
                  <a:pt x="43678" y="32213"/>
                </a:lnTo>
                <a:lnTo>
                  <a:pt x="41710" y="33671"/>
                </a:lnTo>
                <a:lnTo>
                  <a:pt x="39961" y="35031"/>
                </a:lnTo>
                <a:lnTo>
                  <a:pt x="39160" y="35687"/>
                </a:lnTo>
                <a:cubicBezTo>
                  <a:pt x="38892" y="35882"/>
                  <a:pt x="38650" y="36124"/>
                  <a:pt x="38382" y="36343"/>
                </a:cubicBezTo>
                <a:cubicBezTo>
                  <a:pt x="37411" y="37218"/>
                  <a:pt x="36560" y="37995"/>
                  <a:pt x="35880" y="38699"/>
                </a:cubicBezTo>
                <a:cubicBezTo>
                  <a:pt x="34520" y="40084"/>
                  <a:pt x="33791" y="41056"/>
                  <a:pt x="34034" y="41396"/>
                </a:cubicBezTo>
                <a:cubicBezTo>
                  <a:pt x="34094" y="41474"/>
                  <a:pt x="34212" y="41515"/>
                  <a:pt x="34392" y="41515"/>
                </a:cubicBezTo>
                <a:cubicBezTo>
                  <a:pt x="34934" y="41515"/>
                  <a:pt x="36041" y="41142"/>
                  <a:pt x="37848" y="40303"/>
                </a:cubicBezTo>
                <a:cubicBezTo>
                  <a:pt x="38455" y="40011"/>
                  <a:pt x="39135" y="39671"/>
                  <a:pt x="39913" y="39282"/>
                </a:cubicBezTo>
                <a:cubicBezTo>
                  <a:pt x="40301" y="39112"/>
                  <a:pt x="40690" y="38894"/>
                  <a:pt x="41127" y="38675"/>
                </a:cubicBezTo>
                <a:lnTo>
                  <a:pt x="42488" y="38019"/>
                </a:lnTo>
                <a:cubicBezTo>
                  <a:pt x="43435" y="37558"/>
                  <a:pt x="44480" y="37023"/>
                  <a:pt x="45597" y="36440"/>
                </a:cubicBezTo>
                <a:lnTo>
                  <a:pt x="47370" y="35541"/>
                </a:lnTo>
                <a:lnTo>
                  <a:pt x="49338" y="34618"/>
                </a:lnTo>
                <a:lnTo>
                  <a:pt x="51500" y="33404"/>
                </a:lnTo>
                <a:lnTo>
                  <a:pt x="52715" y="32748"/>
                </a:lnTo>
                <a:cubicBezTo>
                  <a:pt x="53152" y="32529"/>
                  <a:pt x="53565" y="32286"/>
                  <a:pt x="54002" y="32068"/>
                </a:cubicBezTo>
                <a:lnTo>
                  <a:pt x="59274" y="29444"/>
                </a:lnTo>
                <a:lnTo>
                  <a:pt x="59881" y="29128"/>
                </a:lnTo>
                <a:lnTo>
                  <a:pt x="60488" y="28861"/>
                </a:lnTo>
                <a:lnTo>
                  <a:pt x="61654" y="28351"/>
                </a:lnTo>
                <a:lnTo>
                  <a:pt x="63598" y="27452"/>
                </a:lnTo>
                <a:lnTo>
                  <a:pt x="65395" y="26651"/>
                </a:lnTo>
                <a:cubicBezTo>
                  <a:pt x="65757" y="26575"/>
                  <a:pt x="66038" y="26542"/>
                  <a:pt x="66253" y="26542"/>
                </a:cubicBezTo>
                <a:cubicBezTo>
                  <a:pt x="66730" y="26542"/>
                  <a:pt x="66871" y="26707"/>
                  <a:pt x="66804" y="26942"/>
                </a:cubicBezTo>
                <a:cubicBezTo>
                  <a:pt x="66707" y="27258"/>
                  <a:pt x="66197" y="27817"/>
                  <a:pt x="65687" y="28375"/>
                </a:cubicBezTo>
                <a:cubicBezTo>
                  <a:pt x="83323" y="20820"/>
                  <a:pt x="102077" y="15986"/>
                  <a:pt x="121098" y="13241"/>
                </a:cubicBezTo>
                <a:lnTo>
                  <a:pt x="128239" y="12318"/>
                </a:lnTo>
                <a:cubicBezTo>
                  <a:pt x="130644" y="12075"/>
                  <a:pt x="133025" y="11808"/>
                  <a:pt x="135430" y="11565"/>
                </a:cubicBezTo>
                <a:lnTo>
                  <a:pt x="149908" y="10448"/>
                </a:lnTo>
                <a:cubicBezTo>
                  <a:pt x="154742" y="10059"/>
                  <a:pt x="159552" y="9695"/>
                  <a:pt x="164338" y="9476"/>
                </a:cubicBezTo>
                <a:cubicBezTo>
                  <a:pt x="166718" y="9354"/>
                  <a:pt x="169093" y="9294"/>
                  <a:pt x="171468" y="9294"/>
                </a:cubicBezTo>
                <a:cubicBezTo>
                  <a:pt x="173842" y="9294"/>
                  <a:pt x="176217" y="9354"/>
                  <a:pt x="178597" y="9476"/>
                </a:cubicBezTo>
                <a:cubicBezTo>
                  <a:pt x="179326" y="9500"/>
                  <a:pt x="180055" y="9573"/>
                  <a:pt x="180784" y="9646"/>
                </a:cubicBezTo>
                <a:lnTo>
                  <a:pt x="181877" y="9719"/>
                </a:lnTo>
                <a:cubicBezTo>
                  <a:pt x="182241" y="9743"/>
                  <a:pt x="182606" y="9767"/>
                  <a:pt x="182970" y="9840"/>
                </a:cubicBezTo>
                <a:lnTo>
                  <a:pt x="185132" y="10108"/>
                </a:lnTo>
                <a:lnTo>
                  <a:pt x="185666" y="10156"/>
                </a:lnTo>
                <a:cubicBezTo>
                  <a:pt x="185861" y="10180"/>
                  <a:pt x="186031" y="10229"/>
                  <a:pt x="186201" y="10253"/>
                </a:cubicBezTo>
                <a:lnTo>
                  <a:pt x="187270" y="10448"/>
                </a:lnTo>
                <a:lnTo>
                  <a:pt x="188339" y="10618"/>
                </a:lnTo>
                <a:cubicBezTo>
                  <a:pt x="188509" y="10666"/>
                  <a:pt x="188703" y="10691"/>
                  <a:pt x="188873" y="10715"/>
                </a:cubicBezTo>
                <a:lnTo>
                  <a:pt x="189407" y="10836"/>
                </a:lnTo>
                <a:lnTo>
                  <a:pt x="191472" y="11322"/>
                </a:lnTo>
                <a:cubicBezTo>
                  <a:pt x="191837" y="11419"/>
                  <a:pt x="192152" y="11541"/>
                  <a:pt x="192493" y="11638"/>
                </a:cubicBezTo>
                <a:lnTo>
                  <a:pt x="193513" y="11929"/>
                </a:lnTo>
                <a:lnTo>
                  <a:pt x="194533" y="12245"/>
                </a:lnTo>
                <a:cubicBezTo>
                  <a:pt x="194849" y="12367"/>
                  <a:pt x="195165" y="12488"/>
                  <a:pt x="195505" y="12610"/>
                </a:cubicBezTo>
                <a:cubicBezTo>
                  <a:pt x="196817" y="13071"/>
                  <a:pt x="198080" y="13678"/>
                  <a:pt x="199367" y="14286"/>
                </a:cubicBezTo>
                <a:lnTo>
                  <a:pt x="201262" y="15282"/>
                </a:lnTo>
                <a:cubicBezTo>
                  <a:pt x="201894" y="15622"/>
                  <a:pt x="202501" y="16011"/>
                  <a:pt x="203133" y="16351"/>
                </a:cubicBezTo>
                <a:cubicBezTo>
                  <a:pt x="205610" y="17832"/>
                  <a:pt x="208015" y="19460"/>
                  <a:pt x="210396" y="21209"/>
                </a:cubicBezTo>
                <a:cubicBezTo>
                  <a:pt x="215157" y="24707"/>
                  <a:pt x="219773" y="28545"/>
                  <a:pt x="224655" y="32238"/>
                </a:cubicBezTo>
                <a:cubicBezTo>
                  <a:pt x="225870" y="33137"/>
                  <a:pt x="227109" y="34060"/>
                  <a:pt x="228396" y="34934"/>
                </a:cubicBezTo>
                <a:lnTo>
                  <a:pt x="229344" y="35614"/>
                </a:lnTo>
                <a:lnTo>
                  <a:pt x="230316" y="36270"/>
                </a:lnTo>
                <a:cubicBezTo>
                  <a:pt x="230971" y="36683"/>
                  <a:pt x="231627" y="37145"/>
                  <a:pt x="232259" y="37533"/>
                </a:cubicBezTo>
                <a:lnTo>
                  <a:pt x="239838" y="42295"/>
                </a:lnTo>
                <a:cubicBezTo>
                  <a:pt x="242365" y="43898"/>
                  <a:pt x="244818" y="45477"/>
                  <a:pt x="247223" y="47129"/>
                </a:cubicBezTo>
                <a:cubicBezTo>
                  <a:pt x="248438" y="47955"/>
                  <a:pt x="249652" y="48781"/>
                  <a:pt x="250794" y="49631"/>
                </a:cubicBezTo>
                <a:cubicBezTo>
                  <a:pt x="251960" y="50505"/>
                  <a:pt x="253102" y="51356"/>
                  <a:pt x="254219" y="52254"/>
                </a:cubicBezTo>
                <a:cubicBezTo>
                  <a:pt x="258713" y="55825"/>
                  <a:pt x="262746" y="59761"/>
                  <a:pt x="266025" y="64158"/>
                </a:cubicBezTo>
                <a:cubicBezTo>
                  <a:pt x="267629" y="66344"/>
                  <a:pt x="269037" y="68676"/>
                  <a:pt x="270228" y="71105"/>
                </a:cubicBezTo>
                <a:cubicBezTo>
                  <a:pt x="271370" y="73559"/>
                  <a:pt x="272341" y="76109"/>
                  <a:pt x="273070" y="78709"/>
                </a:cubicBezTo>
                <a:cubicBezTo>
                  <a:pt x="274386" y="83525"/>
                  <a:pt x="274985" y="88486"/>
                  <a:pt x="274868" y="93457"/>
                </a:cubicBezTo>
                <a:lnTo>
                  <a:pt x="274868" y="93457"/>
                </a:lnTo>
                <a:lnTo>
                  <a:pt x="274868" y="91170"/>
                </a:lnTo>
                <a:lnTo>
                  <a:pt x="274843" y="90660"/>
                </a:lnTo>
                <a:lnTo>
                  <a:pt x="274746" y="88571"/>
                </a:lnTo>
                <a:lnTo>
                  <a:pt x="274528" y="86531"/>
                </a:lnTo>
                <a:cubicBezTo>
                  <a:pt x="274212" y="83786"/>
                  <a:pt x="273677" y="81089"/>
                  <a:pt x="272924" y="78417"/>
                </a:cubicBezTo>
                <a:cubicBezTo>
                  <a:pt x="272147" y="75794"/>
                  <a:pt x="271151" y="73243"/>
                  <a:pt x="269936" y="70789"/>
                </a:cubicBezTo>
                <a:lnTo>
                  <a:pt x="269013" y="68967"/>
                </a:lnTo>
                <a:lnTo>
                  <a:pt x="267944" y="67194"/>
                </a:lnTo>
                <a:lnTo>
                  <a:pt x="267701" y="66757"/>
                </a:lnTo>
                <a:lnTo>
                  <a:pt x="267386" y="66344"/>
                </a:lnTo>
                <a:lnTo>
                  <a:pt x="266778" y="65494"/>
                </a:lnTo>
                <a:lnTo>
                  <a:pt x="266195" y="64643"/>
                </a:lnTo>
                <a:lnTo>
                  <a:pt x="265564" y="63818"/>
                </a:lnTo>
                <a:lnTo>
                  <a:pt x="264932" y="62992"/>
                </a:lnTo>
                <a:cubicBezTo>
                  <a:pt x="264738" y="62724"/>
                  <a:pt x="264519" y="62457"/>
                  <a:pt x="264300" y="62190"/>
                </a:cubicBezTo>
                <a:lnTo>
                  <a:pt x="262940" y="60587"/>
                </a:lnTo>
                <a:cubicBezTo>
                  <a:pt x="261993" y="59566"/>
                  <a:pt x="261045" y="58522"/>
                  <a:pt x="260025" y="57550"/>
                </a:cubicBezTo>
                <a:cubicBezTo>
                  <a:pt x="257984" y="55582"/>
                  <a:pt x="255822" y="53712"/>
                  <a:pt x="253588" y="51963"/>
                </a:cubicBezTo>
                <a:cubicBezTo>
                  <a:pt x="249069" y="48416"/>
                  <a:pt x="244138" y="45210"/>
                  <a:pt x="239134" y="42027"/>
                </a:cubicBezTo>
                <a:lnTo>
                  <a:pt x="231554" y="37266"/>
                </a:lnTo>
                <a:cubicBezTo>
                  <a:pt x="228907" y="35566"/>
                  <a:pt x="226429" y="33768"/>
                  <a:pt x="224000" y="31922"/>
                </a:cubicBezTo>
                <a:cubicBezTo>
                  <a:pt x="219165" y="28229"/>
                  <a:pt x="214598" y="24440"/>
                  <a:pt x="209886" y="20990"/>
                </a:cubicBezTo>
                <a:cubicBezTo>
                  <a:pt x="207578" y="19290"/>
                  <a:pt x="205173" y="17687"/>
                  <a:pt x="202695" y="16205"/>
                </a:cubicBezTo>
                <a:cubicBezTo>
                  <a:pt x="201481" y="15476"/>
                  <a:pt x="200242" y="14845"/>
                  <a:pt x="199003" y="14189"/>
                </a:cubicBezTo>
                <a:lnTo>
                  <a:pt x="197108" y="13314"/>
                </a:lnTo>
                <a:cubicBezTo>
                  <a:pt x="196792" y="13168"/>
                  <a:pt x="196476" y="13071"/>
                  <a:pt x="196136" y="12925"/>
                </a:cubicBezTo>
                <a:lnTo>
                  <a:pt x="195189" y="12561"/>
                </a:lnTo>
                <a:cubicBezTo>
                  <a:pt x="194557" y="12318"/>
                  <a:pt x="193901" y="12099"/>
                  <a:pt x="193221" y="11905"/>
                </a:cubicBezTo>
                <a:lnTo>
                  <a:pt x="192225" y="11614"/>
                </a:lnTo>
                <a:lnTo>
                  <a:pt x="191739" y="11444"/>
                </a:lnTo>
                <a:lnTo>
                  <a:pt x="191229" y="11322"/>
                </a:lnTo>
                <a:lnTo>
                  <a:pt x="189189" y="10836"/>
                </a:lnTo>
                <a:cubicBezTo>
                  <a:pt x="188849" y="10763"/>
                  <a:pt x="188484" y="10691"/>
                  <a:pt x="188144" y="10642"/>
                </a:cubicBezTo>
                <a:lnTo>
                  <a:pt x="187100" y="10448"/>
                </a:lnTo>
                <a:cubicBezTo>
                  <a:pt x="185715" y="10180"/>
                  <a:pt x="184282" y="10035"/>
                  <a:pt x="182873" y="9840"/>
                </a:cubicBezTo>
                <a:cubicBezTo>
                  <a:pt x="182144" y="9767"/>
                  <a:pt x="181440" y="9719"/>
                  <a:pt x="180711" y="9646"/>
                </a:cubicBezTo>
                <a:cubicBezTo>
                  <a:pt x="180006" y="9597"/>
                  <a:pt x="179278" y="9500"/>
                  <a:pt x="178549" y="9500"/>
                </a:cubicBezTo>
                <a:cubicBezTo>
                  <a:pt x="176287" y="9385"/>
                  <a:pt x="174025" y="9330"/>
                  <a:pt x="171763" y="9330"/>
                </a:cubicBezTo>
                <a:cubicBezTo>
                  <a:pt x="169264" y="9330"/>
                  <a:pt x="166764" y="9397"/>
                  <a:pt x="164265" y="9525"/>
                </a:cubicBezTo>
                <a:cubicBezTo>
                  <a:pt x="159479" y="9767"/>
                  <a:pt x="154621" y="10156"/>
                  <a:pt x="149762" y="10569"/>
                </a:cubicBezTo>
                <a:cubicBezTo>
                  <a:pt x="147333" y="10788"/>
                  <a:pt x="144880" y="10982"/>
                  <a:pt x="142402" y="11176"/>
                </a:cubicBezTo>
                <a:lnTo>
                  <a:pt x="135163" y="11784"/>
                </a:lnTo>
                <a:lnTo>
                  <a:pt x="127924" y="12561"/>
                </a:lnTo>
                <a:lnTo>
                  <a:pt x="120709" y="13557"/>
                </a:lnTo>
                <a:cubicBezTo>
                  <a:pt x="101518" y="16424"/>
                  <a:pt x="82546" y="21476"/>
                  <a:pt x="64739" y="29347"/>
                </a:cubicBezTo>
                <a:cubicBezTo>
                  <a:pt x="64352" y="29816"/>
                  <a:pt x="64239" y="30165"/>
                  <a:pt x="64800" y="30165"/>
                </a:cubicBezTo>
                <a:cubicBezTo>
                  <a:pt x="64908" y="30165"/>
                  <a:pt x="65040" y="30152"/>
                  <a:pt x="65201" y="30124"/>
                </a:cubicBezTo>
                <a:cubicBezTo>
                  <a:pt x="66027" y="29979"/>
                  <a:pt x="66829" y="29760"/>
                  <a:pt x="67630" y="29468"/>
                </a:cubicBezTo>
                <a:cubicBezTo>
                  <a:pt x="68796" y="29128"/>
                  <a:pt x="70302" y="28618"/>
                  <a:pt x="72294" y="27914"/>
                </a:cubicBezTo>
                <a:lnTo>
                  <a:pt x="73436" y="27549"/>
                </a:lnTo>
                <a:cubicBezTo>
                  <a:pt x="73825" y="27404"/>
                  <a:pt x="74238" y="27258"/>
                  <a:pt x="74699" y="27112"/>
                </a:cubicBezTo>
                <a:cubicBezTo>
                  <a:pt x="75622" y="26821"/>
                  <a:pt x="76618" y="26480"/>
                  <a:pt x="77712" y="26116"/>
                </a:cubicBezTo>
                <a:cubicBezTo>
                  <a:pt x="78780" y="25752"/>
                  <a:pt x="79946" y="25339"/>
                  <a:pt x="81210" y="24926"/>
                </a:cubicBezTo>
                <a:lnTo>
                  <a:pt x="85194" y="23687"/>
                </a:lnTo>
                <a:lnTo>
                  <a:pt x="87356" y="22982"/>
                </a:lnTo>
                <a:lnTo>
                  <a:pt x="89590" y="22326"/>
                </a:lnTo>
                <a:cubicBezTo>
                  <a:pt x="91145" y="21889"/>
                  <a:pt x="92724" y="21428"/>
                  <a:pt x="94352" y="20966"/>
                </a:cubicBezTo>
                <a:lnTo>
                  <a:pt x="99405" y="19654"/>
                </a:lnTo>
                <a:lnTo>
                  <a:pt x="100716" y="19314"/>
                </a:lnTo>
                <a:lnTo>
                  <a:pt x="102028" y="19023"/>
                </a:lnTo>
                <a:lnTo>
                  <a:pt x="104700" y="18415"/>
                </a:lnTo>
                <a:lnTo>
                  <a:pt x="107421" y="17808"/>
                </a:lnTo>
                <a:lnTo>
                  <a:pt x="110166" y="17249"/>
                </a:lnTo>
                <a:lnTo>
                  <a:pt x="112935" y="16691"/>
                </a:lnTo>
                <a:lnTo>
                  <a:pt x="114320" y="16424"/>
                </a:lnTo>
                <a:lnTo>
                  <a:pt x="115705" y="16181"/>
                </a:lnTo>
                <a:lnTo>
                  <a:pt x="121292" y="15233"/>
                </a:lnTo>
                <a:lnTo>
                  <a:pt x="126831" y="14456"/>
                </a:lnTo>
                <a:lnTo>
                  <a:pt x="128191" y="14261"/>
                </a:lnTo>
                <a:lnTo>
                  <a:pt x="129551" y="14116"/>
                </a:lnTo>
                <a:lnTo>
                  <a:pt x="132248" y="13800"/>
                </a:lnTo>
                <a:lnTo>
                  <a:pt x="134871" y="13508"/>
                </a:lnTo>
                <a:cubicBezTo>
                  <a:pt x="135746" y="13411"/>
                  <a:pt x="136620" y="13338"/>
                  <a:pt x="137471" y="13266"/>
                </a:cubicBezTo>
                <a:lnTo>
                  <a:pt x="142426" y="12853"/>
                </a:lnTo>
                <a:lnTo>
                  <a:pt x="147163" y="12512"/>
                </a:lnTo>
                <a:cubicBezTo>
                  <a:pt x="151317" y="12245"/>
                  <a:pt x="155423" y="11929"/>
                  <a:pt x="159528" y="11711"/>
                </a:cubicBezTo>
                <a:cubicBezTo>
                  <a:pt x="163335" y="11486"/>
                  <a:pt x="167122" y="11344"/>
                  <a:pt x="170888" y="11344"/>
                </a:cubicBezTo>
                <a:cubicBezTo>
                  <a:pt x="171182" y="11344"/>
                  <a:pt x="171477" y="11345"/>
                  <a:pt x="171771" y="11346"/>
                </a:cubicBezTo>
                <a:cubicBezTo>
                  <a:pt x="175779" y="11346"/>
                  <a:pt x="179788" y="11589"/>
                  <a:pt x="183772" y="12075"/>
                </a:cubicBezTo>
                <a:cubicBezTo>
                  <a:pt x="187585" y="12512"/>
                  <a:pt x="191326" y="13411"/>
                  <a:pt x="194922" y="14747"/>
                </a:cubicBezTo>
                <a:cubicBezTo>
                  <a:pt x="198371" y="16083"/>
                  <a:pt x="201796" y="18002"/>
                  <a:pt x="205149" y="20262"/>
                </a:cubicBezTo>
                <a:cubicBezTo>
                  <a:pt x="208477" y="22497"/>
                  <a:pt x="211781" y="25047"/>
                  <a:pt x="215133" y="27671"/>
                </a:cubicBezTo>
                <a:cubicBezTo>
                  <a:pt x="218510" y="30319"/>
                  <a:pt x="221910" y="33064"/>
                  <a:pt x="225554" y="35711"/>
                </a:cubicBezTo>
                <a:cubicBezTo>
                  <a:pt x="226502" y="36343"/>
                  <a:pt x="227401" y="37023"/>
                  <a:pt x="228372" y="37655"/>
                </a:cubicBezTo>
                <a:lnTo>
                  <a:pt x="229805" y="38602"/>
                </a:lnTo>
                <a:lnTo>
                  <a:pt x="230534" y="39088"/>
                </a:lnTo>
                <a:lnTo>
                  <a:pt x="231214" y="39501"/>
                </a:lnTo>
                <a:lnTo>
                  <a:pt x="236729" y="42951"/>
                </a:lnTo>
                <a:cubicBezTo>
                  <a:pt x="240373" y="45234"/>
                  <a:pt x="243944" y="47493"/>
                  <a:pt x="247369" y="49850"/>
                </a:cubicBezTo>
                <a:cubicBezTo>
                  <a:pt x="250721" y="52157"/>
                  <a:pt x="253928" y="54659"/>
                  <a:pt x="256940" y="57356"/>
                </a:cubicBezTo>
                <a:cubicBezTo>
                  <a:pt x="259855" y="59955"/>
                  <a:pt x="262503" y="62846"/>
                  <a:pt x="264811" y="65980"/>
                </a:cubicBezTo>
                <a:cubicBezTo>
                  <a:pt x="266997" y="69040"/>
                  <a:pt x="268770" y="72368"/>
                  <a:pt x="270082" y="75891"/>
                </a:cubicBezTo>
                <a:lnTo>
                  <a:pt x="270349" y="76547"/>
                </a:lnTo>
                <a:cubicBezTo>
                  <a:pt x="270422" y="76765"/>
                  <a:pt x="270495" y="76984"/>
                  <a:pt x="270568" y="77202"/>
                </a:cubicBezTo>
                <a:lnTo>
                  <a:pt x="270981" y="78539"/>
                </a:lnTo>
                <a:cubicBezTo>
                  <a:pt x="271151" y="79000"/>
                  <a:pt x="271248" y="79462"/>
                  <a:pt x="271370" y="79899"/>
                </a:cubicBezTo>
                <a:lnTo>
                  <a:pt x="271734" y="81284"/>
                </a:lnTo>
                <a:lnTo>
                  <a:pt x="272050" y="82668"/>
                </a:lnTo>
                <a:cubicBezTo>
                  <a:pt x="272123" y="83130"/>
                  <a:pt x="272244" y="83591"/>
                  <a:pt x="272317" y="84053"/>
                </a:cubicBezTo>
                <a:lnTo>
                  <a:pt x="272536" y="85462"/>
                </a:lnTo>
                <a:lnTo>
                  <a:pt x="272633" y="86166"/>
                </a:lnTo>
                <a:cubicBezTo>
                  <a:pt x="272681" y="86385"/>
                  <a:pt x="272706" y="86628"/>
                  <a:pt x="272730" y="86871"/>
                </a:cubicBezTo>
                <a:cubicBezTo>
                  <a:pt x="273143" y="90636"/>
                  <a:pt x="273167" y="94426"/>
                  <a:pt x="272778" y="98215"/>
                </a:cubicBezTo>
                <a:cubicBezTo>
                  <a:pt x="272754" y="98677"/>
                  <a:pt x="272681" y="99138"/>
                  <a:pt x="272608" y="99624"/>
                </a:cubicBezTo>
                <a:lnTo>
                  <a:pt x="272414" y="101009"/>
                </a:lnTo>
                <a:cubicBezTo>
                  <a:pt x="272268" y="101956"/>
                  <a:pt x="272074" y="102879"/>
                  <a:pt x="271928" y="103802"/>
                </a:cubicBezTo>
                <a:cubicBezTo>
                  <a:pt x="271710" y="104750"/>
                  <a:pt x="271515" y="105649"/>
                  <a:pt x="271272" y="106572"/>
                </a:cubicBezTo>
                <a:lnTo>
                  <a:pt x="270884" y="107932"/>
                </a:lnTo>
                <a:cubicBezTo>
                  <a:pt x="270762" y="108369"/>
                  <a:pt x="270641" y="108831"/>
                  <a:pt x="270471" y="109268"/>
                </a:cubicBezTo>
                <a:cubicBezTo>
                  <a:pt x="269353" y="112815"/>
                  <a:pt x="267871" y="116264"/>
                  <a:pt x="266050" y="119519"/>
                </a:cubicBezTo>
                <a:lnTo>
                  <a:pt x="265564" y="120394"/>
                </a:lnTo>
                <a:lnTo>
                  <a:pt x="265029" y="121244"/>
                </a:lnTo>
                <a:lnTo>
                  <a:pt x="264495" y="122119"/>
                </a:lnTo>
                <a:lnTo>
                  <a:pt x="264252" y="122532"/>
                </a:lnTo>
                <a:lnTo>
                  <a:pt x="263960" y="122945"/>
                </a:lnTo>
                <a:lnTo>
                  <a:pt x="262843" y="124596"/>
                </a:lnTo>
                <a:lnTo>
                  <a:pt x="261628" y="126200"/>
                </a:lnTo>
                <a:cubicBezTo>
                  <a:pt x="260001" y="128289"/>
                  <a:pt x="258203" y="130257"/>
                  <a:pt x="256284" y="132054"/>
                </a:cubicBezTo>
                <a:cubicBezTo>
                  <a:pt x="254341" y="133828"/>
                  <a:pt x="252276" y="135431"/>
                  <a:pt x="250089" y="136864"/>
                </a:cubicBezTo>
                <a:lnTo>
                  <a:pt x="248389" y="137933"/>
                </a:lnTo>
                <a:lnTo>
                  <a:pt x="246616" y="138929"/>
                </a:lnTo>
                <a:lnTo>
                  <a:pt x="246178" y="139196"/>
                </a:lnTo>
                <a:lnTo>
                  <a:pt x="245741" y="139415"/>
                </a:lnTo>
                <a:lnTo>
                  <a:pt x="244818" y="139876"/>
                </a:lnTo>
                <a:lnTo>
                  <a:pt x="243919" y="140338"/>
                </a:lnTo>
                <a:lnTo>
                  <a:pt x="242996" y="140775"/>
                </a:lnTo>
                <a:lnTo>
                  <a:pt x="242049" y="141188"/>
                </a:lnTo>
                <a:lnTo>
                  <a:pt x="241587" y="141407"/>
                </a:lnTo>
                <a:lnTo>
                  <a:pt x="241126" y="141601"/>
                </a:lnTo>
                <a:lnTo>
                  <a:pt x="239231" y="142403"/>
                </a:lnTo>
                <a:lnTo>
                  <a:pt x="237287" y="143131"/>
                </a:lnTo>
                <a:cubicBezTo>
                  <a:pt x="236656" y="143399"/>
                  <a:pt x="235976" y="143593"/>
                  <a:pt x="235344" y="143836"/>
                </a:cubicBezTo>
                <a:cubicBezTo>
                  <a:pt x="232721" y="144735"/>
                  <a:pt x="230000" y="145512"/>
                  <a:pt x="227255" y="146192"/>
                </a:cubicBezTo>
                <a:cubicBezTo>
                  <a:pt x="224485" y="146872"/>
                  <a:pt x="221692" y="147455"/>
                  <a:pt x="218850" y="147990"/>
                </a:cubicBezTo>
                <a:cubicBezTo>
                  <a:pt x="216007" y="148500"/>
                  <a:pt x="213117" y="148986"/>
                  <a:pt x="210226" y="149374"/>
                </a:cubicBezTo>
                <a:cubicBezTo>
                  <a:pt x="194787" y="151592"/>
                  <a:pt x="179230" y="152704"/>
                  <a:pt x="163670" y="152704"/>
                </a:cubicBezTo>
                <a:cubicBezTo>
                  <a:pt x="155702" y="152704"/>
                  <a:pt x="147733" y="152412"/>
                  <a:pt x="139778" y="151828"/>
                </a:cubicBezTo>
                <a:lnTo>
                  <a:pt x="136742" y="151634"/>
                </a:lnTo>
                <a:lnTo>
                  <a:pt x="133705" y="151342"/>
                </a:lnTo>
                <a:lnTo>
                  <a:pt x="127608" y="150735"/>
                </a:lnTo>
                <a:cubicBezTo>
                  <a:pt x="125567" y="150492"/>
                  <a:pt x="123551" y="150225"/>
                  <a:pt x="121510" y="149958"/>
                </a:cubicBezTo>
                <a:lnTo>
                  <a:pt x="118450" y="149569"/>
                </a:lnTo>
                <a:cubicBezTo>
                  <a:pt x="117454" y="149423"/>
                  <a:pt x="116433" y="149253"/>
                  <a:pt x="115413" y="149107"/>
                </a:cubicBezTo>
                <a:lnTo>
                  <a:pt x="109316" y="148111"/>
                </a:lnTo>
                <a:cubicBezTo>
                  <a:pt x="107275" y="147747"/>
                  <a:pt x="105235" y="147358"/>
                  <a:pt x="103218" y="146970"/>
                </a:cubicBezTo>
                <a:lnTo>
                  <a:pt x="100182" y="146387"/>
                </a:lnTo>
                <a:cubicBezTo>
                  <a:pt x="99162" y="146192"/>
                  <a:pt x="98141" y="145949"/>
                  <a:pt x="97145" y="145731"/>
                </a:cubicBezTo>
                <a:lnTo>
                  <a:pt x="91072" y="144370"/>
                </a:lnTo>
                <a:cubicBezTo>
                  <a:pt x="89056" y="143884"/>
                  <a:pt x="87040" y="143374"/>
                  <a:pt x="85048" y="142864"/>
                </a:cubicBezTo>
                <a:lnTo>
                  <a:pt x="82036" y="142087"/>
                </a:lnTo>
                <a:cubicBezTo>
                  <a:pt x="81040" y="141820"/>
                  <a:pt x="80044" y="141528"/>
                  <a:pt x="79048" y="141237"/>
                </a:cubicBezTo>
                <a:lnTo>
                  <a:pt x="73096" y="139536"/>
                </a:lnTo>
                <a:cubicBezTo>
                  <a:pt x="71128" y="138929"/>
                  <a:pt x="69161" y="138273"/>
                  <a:pt x="67193" y="137666"/>
                </a:cubicBezTo>
                <a:cubicBezTo>
                  <a:pt x="63258" y="136451"/>
                  <a:pt x="59395" y="135115"/>
                  <a:pt x="55630" y="133682"/>
                </a:cubicBezTo>
                <a:cubicBezTo>
                  <a:pt x="51865" y="132249"/>
                  <a:pt x="48221" y="130694"/>
                  <a:pt x="44698" y="128993"/>
                </a:cubicBezTo>
                <a:cubicBezTo>
                  <a:pt x="41249" y="127342"/>
                  <a:pt x="37921" y="125471"/>
                  <a:pt x="34714" y="123358"/>
                </a:cubicBezTo>
                <a:cubicBezTo>
                  <a:pt x="33937" y="122847"/>
                  <a:pt x="33159" y="122337"/>
                  <a:pt x="32406" y="121779"/>
                </a:cubicBezTo>
                <a:lnTo>
                  <a:pt x="31289" y="120953"/>
                </a:lnTo>
                <a:cubicBezTo>
                  <a:pt x="30925" y="120685"/>
                  <a:pt x="30560" y="120394"/>
                  <a:pt x="30196" y="120127"/>
                </a:cubicBezTo>
                <a:cubicBezTo>
                  <a:pt x="29831" y="119835"/>
                  <a:pt x="29467" y="119568"/>
                  <a:pt x="29103" y="119252"/>
                </a:cubicBezTo>
                <a:lnTo>
                  <a:pt x="28058" y="118378"/>
                </a:lnTo>
                <a:cubicBezTo>
                  <a:pt x="27354" y="117795"/>
                  <a:pt x="26722" y="117187"/>
                  <a:pt x="26066" y="116580"/>
                </a:cubicBezTo>
                <a:cubicBezTo>
                  <a:pt x="23491" y="114151"/>
                  <a:pt x="21159" y="111479"/>
                  <a:pt x="19143" y="108588"/>
                </a:cubicBezTo>
                <a:cubicBezTo>
                  <a:pt x="17199" y="105770"/>
                  <a:pt x="15572" y="102782"/>
                  <a:pt x="14309" y="99624"/>
                </a:cubicBezTo>
                <a:cubicBezTo>
                  <a:pt x="13094" y="96612"/>
                  <a:pt x="12317" y="93478"/>
                  <a:pt x="11928" y="90247"/>
                </a:cubicBezTo>
                <a:lnTo>
                  <a:pt x="11807" y="89081"/>
                </a:lnTo>
                <a:cubicBezTo>
                  <a:pt x="11782" y="88887"/>
                  <a:pt x="11782" y="88693"/>
                  <a:pt x="11782" y="88523"/>
                </a:cubicBezTo>
                <a:lnTo>
                  <a:pt x="11758" y="87940"/>
                </a:lnTo>
                <a:lnTo>
                  <a:pt x="11734" y="86774"/>
                </a:lnTo>
                <a:cubicBezTo>
                  <a:pt x="11709" y="86385"/>
                  <a:pt x="11758" y="86021"/>
                  <a:pt x="11758" y="85632"/>
                </a:cubicBezTo>
                <a:cubicBezTo>
                  <a:pt x="11807" y="84101"/>
                  <a:pt x="11977" y="82571"/>
                  <a:pt x="12268" y="81065"/>
                </a:cubicBezTo>
                <a:cubicBezTo>
                  <a:pt x="13361" y="75065"/>
                  <a:pt x="16228" y="69478"/>
                  <a:pt x="19823" y="64571"/>
                </a:cubicBezTo>
                <a:cubicBezTo>
                  <a:pt x="21305" y="62530"/>
                  <a:pt x="22884" y="60562"/>
                  <a:pt x="24584" y="58692"/>
                </a:cubicBezTo>
                <a:cubicBezTo>
                  <a:pt x="26139" y="56967"/>
                  <a:pt x="27621" y="55485"/>
                  <a:pt x="28981" y="54149"/>
                </a:cubicBezTo>
                <a:cubicBezTo>
                  <a:pt x="31678" y="51501"/>
                  <a:pt x="33864" y="49534"/>
                  <a:pt x="35394" y="48100"/>
                </a:cubicBezTo>
                <a:cubicBezTo>
                  <a:pt x="36147" y="47372"/>
                  <a:pt x="36730" y="46789"/>
                  <a:pt x="37168" y="46327"/>
                </a:cubicBezTo>
                <a:cubicBezTo>
                  <a:pt x="37484" y="45987"/>
                  <a:pt x="37751" y="45623"/>
                  <a:pt x="37969" y="45210"/>
                </a:cubicBezTo>
                <a:cubicBezTo>
                  <a:pt x="38077" y="44940"/>
                  <a:pt x="37975" y="44805"/>
                  <a:pt x="37672" y="44805"/>
                </a:cubicBezTo>
                <a:cubicBezTo>
                  <a:pt x="37429" y="44805"/>
                  <a:pt x="37057" y="44891"/>
                  <a:pt x="36560" y="45064"/>
                </a:cubicBezTo>
                <a:cubicBezTo>
                  <a:pt x="34836" y="45720"/>
                  <a:pt x="33184" y="46546"/>
                  <a:pt x="31605" y="47517"/>
                </a:cubicBezTo>
                <a:cubicBezTo>
                  <a:pt x="28860" y="49145"/>
                  <a:pt x="26260" y="50967"/>
                  <a:pt x="23783" y="52983"/>
                </a:cubicBezTo>
                <a:cubicBezTo>
                  <a:pt x="20333" y="55753"/>
                  <a:pt x="17199" y="58886"/>
                  <a:pt x="14454" y="62311"/>
                </a:cubicBezTo>
                <a:cubicBezTo>
                  <a:pt x="12778" y="64352"/>
                  <a:pt x="11272" y="66538"/>
                  <a:pt x="9960" y="68822"/>
                </a:cubicBezTo>
                <a:cubicBezTo>
                  <a:pt x="9620" y="69429"/>
                  <a:pt x="9280" y="70061"/>
                  <a:pt x="8989" y="70692"/>
                </a:cubicBezTo>
                <a:cubicBezTo>
                  <a:pt x="8673" y="71324"/>
                  <a:pt x="8381" y="71980"/>
                  <a:pt x="8066" y="72636"/>
                </a:cubicBezTo>
                <a:cubicBezTo>
                  <a:pt x="7458" y="73996"/>
                  <a:pt x="6948" y="75381"/>
                  <a:pt x="6511" y="76814"/>
                </a:cubicBezTo>
                <a:lnTo>
                  <a:pt x="5466" y="76498"/>
                </a:lnTo>
                <a:cubicBezTo>
                  <a:pt x="5879" y="75065"/>
                  <a:pt x="6365" y="73680"/>
                  <a:pt x="6924" y="72295"/>
                </a:cubicBezTo>
                <a:cubicBezTo>
                  <a:pt x="7483" y="71008"/>
                  <a:pt x="8017" y="69769"/>
                  <a:pt x="8600" y="68652"/>
                </a:cubicBezTo>
                <a:cubicBezTo>
                  <a:pt x="9669" y="66611"/>
                  <a:pt x="10835" y="64643"/>
                  <a:pt x="12098" y="62749"/>
                </a:cubicBezTo>
                <a:cubicBezTo>
                  <a:pt x="13896" y="60149"/>
                  <a:pt x="15815" y="57623"/>
                  <a:pt x="17880" y="55218"/>
                </a:cubicBezTo>
                <a:cubicBezTo>
                  <a:pt x="19386" y="53420"/>
                  <a:pt x="20455" y="52206"/>
                  <a:pt x="21135" y="51356"/>
                </a:cubicBezTo>
                <a:cubicBezTo>
                  <a:pt x="21791" y="50505"/>
                  <a:pt x="22058" y="50020"/>
                  <a:pt x="22058" y="49728"/>
                </a:cubicBezTo>
                <a:cubicBezTo>
                  <a:pt x="22068" y="49503"/>
                  <a:pt x="21894" y="49429"/>
                  <a:pt x="21629" y="49429"/>
                </a:cubicBezTo>
                <a:cubicBezTo>
                  <a:pt x="21263" y="49429"/>
                  <a:pt x="20725" y="49571"/>
                  <a:pt x="20260" y="49655"/>
                </a:cubicBezTo>
                <a:cubicBezTo>
                  <a:pt x="20065" y="49697"/>
                  <a:pt x="19883" y="49725"/>
                  <a:pt x="19731" y="49725"/>
                </a:cubicBezTo>
                <a:cubicBezTo>
                  <a:pt x="19262" y="49725"/>
                  <a:pt x="19095" y="49451"/>
                  <a:pt x="19774" y="48441"/>
                </a:cubicBezTo>
                <a:lnTo>
                  <a:pt x="19774" y="48441"/>
                </a:lnTo>
                <a:cubicBezTo>
                  <a:pt x="15159" y="52789"/>
                  <a:pt x="10859" y="57672"/>
                  <a:pt x="7385" y="63283"/>
                </a:cubicBezTo>
                <a:cubicBezTo>
                  <a:pt x="6511" y="64692"/>
                  <a:pt x="5685" y="66125"/>
                  <a:pt x="4956" y="67631"/>
                </a:cubicBezTo>
                <a:cubicBezTo>
                  <a:pt x="4227" y="69162"/>
                  <a:pt x="3547" y="70668"/>
                  <a:pt x="2964" y="72271"/>
                </a:cubicBezTo>
                <a:cubicBezTo>
                  <a:pt x="2357" y="73850"/>
                  <a:pt x="1847" y="75478"/>
                  <a:pt x="1434" y="77130"/>
                </a:cubicBezTo>
                <a:cubicBezTo>
                  <a:pt x="1215" y="77956"/>
                  <a:pt x="997" y="78781"/>
                  <a:pt x="875" y="79632"/>
                </a:cubicBezTo>
                <a:cubicBezTo>
                  <a:pt x="729" y="80458"/>
                  <a:pt x="559" y="81308"/>
                  <a:pt x="462" y="82158"/>
                </a:cubicBezTo>
                <a:cubicBezTo>
                  <a:pt x="49" y="85583"/>
                  <a:pt x="1" y="89033"/>
                  <a:pt x="365" y="92458"/>
                </a:cubicBezTo>
                <a:cubicBezTo>
                  <a:pt x="754" y="95835"/>
                  <a:pt x="1507" y="99187"/>
                  <a:pt x="2576" y="102418"/>
                </a:cubicBezTo>
                <a:cubicBezTo>
                  <a:pt x="3620" y="105600"/>
                  <a:pt x="4980" y="108685"/>
                  <a:pt x="6608" y="111624"/>
                </a:cubicBezTo>
                <a:cubicBezTo>
                  <a:pt x="8211" y="114564"/>
                  <a:pt x="10033" y="117357"/>
                  <a:pt x="12098" y="120005"/>
                </a:cubicBezTo>
                <a:cubicBezTo>
                  <a:pt x="12608" y="120661"/>
                  <a:pt x="13264" y="121341"/>
                  <a:pt x="13920" y="122094"/>
                </a:cubicBezTo>
                <a:cubicBezTo>
                  <a:pt x="14576" y="122872"/>
                  <a:pt x="15353" y="123649"/>
                  <a:pt x="16155" y="124451"/>
                </a:cubicBezTo>
                <a:lnTo>
                  <a:pt x="16762" y="125058"/>
                </a:lnTo>
                <a:lnTo>
                  <a:pt x="17418" y="125665"/>
                </a:lnTo>
                <a:lnTo>
                  <a:pt x="18730" y="126880"/>
                </a:lnTo>
                <a:cubicBezTo>
                  <a:pt x="19191" y="127293"/>
                  <a:pt x="19653" y="127682"/>
                  <a:pt x="20115" y="128070"/>
                </a:cubicBezTo>
                <a:cubicBezTo>
                  <a:pt x="20576" y="128459"/>
                  <a:pt x="21038" y="128872"/>
                  <a:pt x="21523" y="129261"/>
                </a:cubicBezTo>
                <a:cubicBezTo>
                  <a:pt x="24900" y="131957"/>
                  <a:pt x="28471" y="134386"/>
                  <a:pt x="32212" y="136548"/>
                </a:cubicBezTo>
                <a:cubicBezTo>
                  <a:pt x="36245" y="138856"/>
                  <a:pt x="40399" y="140921"/>
                  <a:pt x="44674" y="142743"/>
                </a:cubicBezTo>
                <a:cubicBezTo>
                  <a:pt x="48901" y="144540"/>
                  <a:pt x="53152" y="146119"/>
                  <a:pt x="57379" y="147577"/>
                </a:cubicBezTo>
                <a:cubicBezTo>
                  <a:pt x="58423" y="147917"/>
                  <a:pt x="59492" y="148306"/>
                  <a:pt x="60561" y="148621"/>
                </a:cubicBezTo>
                <a:lnTo>
                  <a:pt x="63743" y="149642"/>
                </a:lnTo>
                <a:lnTo>
                  <a:pt x="66926" y="150638"/>
                </a:lnTo>
                <a:cubicBezTo>
                  <a:pt x="67970" y="150953"/>
                  <a:pt x="69039" y="151318"/>
                  <a:pt x="70108" y="151609"/>
                </a:cubicBezTo>
                <a:cubicBezTo>
                  <a:pt x="74383" y="152824"/>
                  <a:pt x="78635" y="154087"/>
                  <a:pt x="82934" y="155107"/>
                </a:cubicBezTo>
                <a:lnTo>
                  <a:pt x="86141" y="155909"/>
                </a:lnTo>
                <a:lnTo>
                  <a:pt x="87769" y="156346"/>
                </a:lnTo>
                <a:lnTo>
                  <a:pt x="89372" y="156711"/>
                </a:lnTo>
                <a:lnTo>
                  <a:pt x="95834" y="158144"/>
                </a:lnTo>
                <a:cubicBezTo>
                  <a:pt x="96392" y="158241"/>
                  <a:pt x="96927" y="158387"/>
                  <a:pt x="97461" y="158484"/>
                </a:cubicBezTo>
                <a:lnTo>
                  <a:pt x="99089" y="158800"/>
                </a:lnTo>
                <a:lnTo>
                  <a:pt x="102320" y="159407"/>
                </a:lnTo>
                <a:cubicBezTo>
                  <a:pt x="104506" y="159796"/>
                  <a:pt x="106644" y="160257"/>
                  <a:pt x="108830" y="160573"/>
                </a:cubicBezTo>
                <a:lnTo>
                  <a:pt x="115340" y="161618"/>
                </a:lnTo>
                <a:cubicBezTo>
                  <a:pt x="116409" y="161812"/>
                  <a:pt x="117502" y="161934"/>
                  <a:pt x="118595" y="162079"/>
                </a:cubicBezTo>
                <a:lnTo>
                  <a:pt x="121851" y="162492"/>
                </a:lnTo>
                <a:lnTo>
                  <a:pt x="125106" y="162930"/>
                </a:lnTo>
                <a:lnTo>
                  <a:pt x="125932" y="163027"/>
                </a:lnTo>
                <a:lnTo>
                  <a:pt x="126758" y="163124"/>
                </a:lnTo>
                <a:lnTo>
                  <a:pt x="128385" y="163270"/>
                </a:lnTo>
                <a:lnTo>
                  <a:pt x="134920" y="163950"/>
                </a:lnTo>
                <a:cubicBezTo>
                  <a:pt x="137082" y="164144"/>
                  <a:pt x="139268" y="164290"/>
                  <a:pt x="141454" y="164436"/>
                </a:cubicBezTo>
                <a:lnTo>
                  <a:pt x="144734" y="164679"/>
                </a:lnTo>
                <a:cubicBezTo>
                  <a:pt x="145827" y="164751"/>
                  <a:pt x="146920" y="164800"/>
                  <a:pt x="147989" y="164849"/>
                </a:cubicBezTo>
                <a:lnTo>
                  <a:pt x="154548" y="165140"/>
                </a:lnTo>
                <a:lnTo>
                  <a:pt x="161083" y="165262"/>
                </a:lnTo>
                <a:lnTo>
                  <a:pt x="164338" y="165310"/>
                </a:lnTo>
                <a:lnTo>
                  <a:pt x="167617" y="165262"/>
                </a:lnTo>
                <a:lnTo>
                  <a:pt x="174152" y="165189"/>
                </a:lnTo>
                <a:lnTo>
                  <a:pt x="180662" y="164897"/>
                </a:lnTo>
                <a:cubicBezTo>
                  <a:pt x="181755" y="164849"/>
                  <a:pt x="182824" y="164824"/>
                  <a:pt x="183917" y="164776"/>
                </a:cubicBezTo>
                <a:lnTo>
                  <a:pt x="187173" y="164533"/>
                </a:lnTo>
                <a:cubicBezTo>
                  <a:pt x="189335" y="164363"/>
                  <a:pt x="191497" y="164241"/>
                  <a:pt x="193659" y="164071"/>
                </a:cubicBezTo>
                <a:lnTo>
                  <a:pt x="200145" y="163415"/>
                </a:lnTo>
                <a:cubicBezTo>
                  <a:pt x="201213" y="163294"/>
                  <a:pt x="202307" y="163197"/>
                  <a:pt x="203375" y="163075"/>
                </a:cubicBezTo>
                <a:lnTo>
                  <a:pt x="206606" y="162662"/>
                </a:lnTo>
                <a:cubicBezTo>
                  <a:pt x="208744" y="162371"/>
                  <a:pt x="210882" y="162104"/>
                  <a:pt x="213044" y="161812"/>
                </a:cubicBezTo>
                <a:cubicBezTo>
                  <a:pt x="217344" y="161156"/>
                  <a:pt x="221668" y="160427"/>
                  <a:pt x="225992" y="159504"/>
                </a:cubicBezTo>
                <a:cubicBezTo>
                  <a:pt x="230364" y="158581"/>
                  <a:pt x="234688" y="157415"/>
                  <a:pt x="238915" y="155982"/>
                </a:cubicBezTo>
                <a:cubicBezTo>
                  <a:pt x="243263" y="154524"/>
                  <a:pt x="247466" y="152727"/>
                  <a:pt x="251523" y="150613"/>
                </a:cubicBezTo>
                <a:cubicBezTo>
                  <a:pt x="251766" y="150468"/>
                  <a:pt x="252033" y="150346"/>
                  <a:pt x="252276" y="150200"/>
                </a:cubicBezTo>
                <a:lnTo>
                  <a:pt x="253029" y="149763"/>
                </a:lnTo>
                <a:lnTo>
                  <a:pt x="254559" y="148913"/>
                </a:lnTo>
                <a:cubicBezTo>
                  <a:pt x="255555" y="148306"/>
                  <a:pt x="256527" y="147674"/>
                  <a:pt x="257499" y="147042"/>
                </a:cubicBezTo>
                <a:lnTo>
                  <a:pt x="258956" y="146022"/>
                </a:lnTo>
                <a:lnTo>
                  <a:pt x="259685" y="145488"/>
                </a:lnTo>
                <a:lnTo>
                  <a:pt x="260049" y="145245"/>
                </a:lnTo>
                <a:lnTo>
                  <a:pt x="260389" y="144953"/>
                </a:lnTo>
                <a:lnTo>
                  <a:pt x="261774" y="143860"/>
                </a:lnTo>
                <a:lnTo>
                  <a:pt x="262479" y="143301"/>
                </a:lnTo>
                <a:cubicBezTo>
                  <a:pt x="262697" y="143107"/>
                  <a:pt x="262916" y="142913"/>
                  <a:pt x="263134" y="142718"/>
                </a:cubicBezTo>
                <a:cubicBezTo>
                  <a:pt x="266657" y="139609"/>
                  <a:pt x="269839" y="136111"/>
                  <a:pt x="272560" y="132297"/>
                </a:cubicBezTo>
                <a:cubicBezTo>
                  <a:pt x="272924" y="131836"/>
                  <a:pt x="273240" y="131350"/>
                  <a:pt x="273556" y="130864"/>
                </a:cubicBezTo>
                <a:lnTo>
                  <a:pt x="274528" y="129406"/>
                </a:lnTo>
                <a:cubicBezTo>
                  <a:pt x="275159" y="128410"/>
                  <a:pt x="275718" y="127414"/>
                  <a:pt x="276325" y="126418"/>
                </a:cubicBezTo>
                <a:lnTo>
                  <a:pt x="277151" y="124864"/>
                </a:lnTo>
                <a:cubicBezTo>
                  <a:pt x="277418" y="124354"/>
                  <a:pt x="277710" y="123843"/>
                  <a:pt x="277953" y="123309"/>
                </a:cubicBezTo>
                <a:lnTo>
                  <a:pt x="278706" y="121754"/>
                </a:lnTo>
                <a:lnTo>
                  <a:pt x="279094" y="120953"/>
                </a:lnTo>
                <a:lnTo>
                  <a:pt x="279435" y="120151"/>
                </a:lnTo>
                <a:cubicBezTo>
                  <a:pt x="281256" y="115900"/>
                  <a:pt x="282665" y="111454"/>
                  <a:pt x="283637" y="106912"/>
                </a:cubicBezTo>
                <a:cubicBezTo>
                  <a:pt x="283686" y="106645"/>
                  <a:pt x="283759" y="106353"/>
                  <a:pt x="283807" y="106062"/>
                </a:cubicBezTo>
                <a:lnTo>
                  <a:pt x="283953" y="105211"/>
                </a:lnTo>
                <a:lnTo>
                  <a:pt x="284269" y="103487"/>
                </a:lnTo>
                <a:cubicBezTo>
                  <a:pt x="284439" y="102345"/>
                  <a:pt x="284560" y="101179"/>
                  <a:pt x="284730" y="100037"/>
                </a:cubicBezTo>
                <a:cubicBezTo>
                  <a:pt x="284803" y="98871"/>
                  <a:pt x="284925" y="97729"/>
                  <a:pt x="284973" y="96563"/>
                </a:cubicBezTo>
                <a:lnTo>
                  <a:pt x="285046" y="94814"/>
                </a:lnTo>
                <a:lnTo>
                  <a:pt x="285070" y="93940"/>
                </a:lnTo>
                <a:lnTo>
                  <a:pt x="285070" y="93065"/>
                </a:lnTo>
                <a:cubicBezTo>
                  <a:pt x="285070" y="88377"/>
                  <a:pt x="284536" y="83688"/>
                  <a:pt x="283491" y="79122"/>
                </a:cubicBezTo>
                <a:cubicBezTo>
                  <a:pt x="282423" y="74482"/>
                  <a:pt x="280771" y="70012"/>
                  <a:pt x="278560" y="65809"/>
                </a:cubicBezTo>
                <a:lnTo>
                  <a:pt x="277710" y="64230"/>
                </a:lnTo>
                <a:cubicBezTo>
                  <a:pt x="277443" y="63720"/>
                  <a:pt x="277127" y="63210"/>
                  <a:pt x="276811" y="62700"/>
                </a:cubicBezTo>
                <a:cubicBezTo>
                  <a:pt x="276495" y="62190"/>
                  <a:pt x="276179" y="61680"/>
                  <a:pt x="275864" y="61170"/>
                </a:cubicBezTo>
                <a:lnTo>
                  <a:pt x="274819" y="59712"/>
                </a:lnTo>
                <a:cubicBezTo>
                  <a:pt x="273459" y="57793"/>
                  <a:pt x="272001" y="55947"/>
                  <a:pt x="270422" y="54198"/>
                </a:cubicBezTo>
                <a:cubicBezTo>
                  <a:pt x="267313" y="50797"/>
                  <a:pt x="263936" y="47688"/>
                  <a:pt x="260292" y="44870"/>
                </a:cubicBezTo>
                <a:cubicBezTo>
                  <a:pt x="253199" y="39307"/>
                  <a:pt x="245668" y="34813"/>
                  <a:pt x="238502" y="30343"/>
                </a:cubicBezTo>
                <a:lnTo>
                  <a:pt x="237166" y="29517"/>
                </a:lnTo>
                <a:lnTo>
                  <a:pt x="236486" y="29104"/>
                </a:lnTo>
                <a:lnTo>
                  <a:pt x="235879" y="28691"/>
                </a:lnTo>
                <a:lnTo>
                  <a:pt x="234640" y="27889"/>
                </a:lnTo>
                <a:cubicBezTo>
                  <a:pt x="234227" y="27622"/>
                  <a:pt x="233838" y="27331"/>
                  <a:pt x="233425" y="27039"/>
                </a:cubicBezTo>
                <a:cubicBezTo>
                  <a:pt x="233012" y="26748"/>
                  <a:pt x="232599" y="26456"/>
                  <a:pt x="232186" y="26165"/>
                </a:cubicBezTo>
                <a:lnTo>
                  <a:pt x="230947" y="25242"/>
                </a:lnTo>
                <a:cubicBezTo>
                  <a:pt x="230121" y="24659"/>
                  <a:pt x="229295" y="24003"/>
                  <a:pt x="228469" y="23395"/>
                </a:cubicBezTo>
                <a:cubicBezTo>
                  <a:pt x="225166" y="20869"/>
                  <a:pt x="221813" y="18173"/>
                  <a:pt x="218315" y="15525"/>
                </a:cubicBezTo>
                <a:cubicBezTo>
                  <a:pt x="215309" y="13209"/>
                  <a:pt x="212185" y="11047"/>
                  <a:pt x="208969" y="9051"/>
                </a:cubicBezTo>
                <a:lnTo>
                  <a:pt x="208969" y="9051"/>
                </a:lnTo>
                <a:cubicBezTo>
                  <a:pt x="209456" y="9356"/>
                  <a:pt x="209940" y="9668"/>
                  <a:pt x="210420" y="9986"/>
                </a:cubicBezTo>
                <a:cubicBezTo>
                  <a:pt x="210736" y="10180"/>
                  <a:pt x="211028" y="10375"/>
                  <a:pt x="211343" y="10593"/>
                </a:cubicBezTo>
                <a:lnTo>
                  <a:pt x="212242" y="11201"/>
                </a:lnTo>
                <a:cubicBezTo>
                  <a:pt x="212849" y="11614"/>
                  <a:pt x="213457" y="12002"/>
                  <a:pt x="214040" y="12415"/>
                </a:cubicBezTo>
                <a:cubicBezTo>
                  <a:pt x="215206" y="13266"/>
                  <a:pt x="216372" y="14091"/>
                  <a:pt x="217489" y="14966"/>
                </a:cubicBezTo>
                <a:cubicBezTo>
                  <a:pt x="219748" y="16642"/>
                  <a:pt x="221910" y="18367"/>
                  <a:pt x="224072" y="20067"/>
                </a:cubicBezTo>
                <a:cubicBezTo>
                  <a:pt x="226210" y="21743"/>
                  <a:pt x="228299" y="23395"/>
                  <a:pt x="230413" y="24974"/>
                </a:cubicBezTo>
                <a:cubicBezTo>
                  <a:pt x="232526" y="26553"/>
                  <a:pt x="234591" y="27987"/>
                  <a:pt x="236729" y="29371"/>
                </a:cubicBezTo>
                <a:cubicBezTo>
                  <a:pt x="241271" y="32213"/>
                  <a:pt x="245911" y="35056"/>
                  <a:pt x="250551" y="38092"/>
                </a:cubicBezTo>
                <a:cubicBezTo>
                  <a:pt x="252883" y="39647"/>
                  <a:pt x="255191" y="41226"/>
                  <a:pt x="257450" y="42902"/>
                </a:cubicBezTo>
                <a:cubicBezTo>
                  <a:pt x="258592" y="43728"/>
                  <a:pt x="259709" y="44627"/>
                  <a:pt x="260827" y="45501"/>
                </a:cubicBezTo>
                <a:cubicBezTo>
                  <a:pt x="261385" y="45963"/>
                  <a:pt x="261944" y="46424"/>
                  <a:pt x="262503" y="46886"/>
                </a:cubicBezTo>
                <a:lnTo>
                  <a:pt x="263329" y="47566"/>
                </a:lnTo>
                <a:lnTo>
                  <a:pt x="264130" y="48295"/>
                </a:lnTo>
                <a:cubicBezTo>
                  <a:pt x="266317" y="50214"/>
                  <a:pt x="268382" y="52279"/>
                  <a:pt x="270325" y="54441"/>
                </a:cubicBezTo>
                <a:lnTo>
                  <a:pt x="271782" y="56117"/>
                </a:lnTo>
                <a:cubicBezTo>
                  <a:pt x="272244" y="56676"/>
                  <a:pt x="272706" y="57283"/>
                  <a:pt x="273167" y="57866"/>
                </a:cubicBezTo>
                <a:lnTo>
                  <a:pt x="273847" y="58740"/>
                </a:lnTo>
                <a:cubicBezTo>
                  <a:pt x="274066" y="59032"/>
                  <a:pt x="274260" y="59348"/>
                  <a:pt x="274503" y="59664"/>
                </a:cubicBezTo>
                <a:lnTo>
                  <a:pt x="275766" y="61510"/>
                </a:lnTo>
                <a:cubicBezTo>
                  <a:pt x="276544" y="62797"/>
                  <a:pt x="277370" y="64060"/>
                  <a:pt x="278050" y="65396"/>
                </a:cubicBezTo>
                <a:lnTo>
                  <a:pt x="278560" y="66392"/>
                </a:lnTo>
                <a:lnTo>
                  <a:pt x="278827" y="66903"/>
                </a:lnTo>
                <a:cubicBezTo>
                  <a:pt x="278900" y="67073"/>
                  <a:pt x="278997" y="67243"/>
                  <a:pt x="279070" y="67413"/>
                </a:cubicBezTo>
                <a:lnTo>
                  <a:pt x="279993" y="69453"/>
                </a:lnTo>
                <a:cubicBezTo>
                  <a:pt x="280309" y="70133"/>
                  <a:pt x="280552" y="70838"/>
                  <a:pt x="280844" y="71518"/>
                </a:cubicBezTo>
                <a:lnTo>
                  <a:pt x="281232" y="72563"/>
                </a:lnTo>
                <a:cubicBezTo>
                  <a:pt x="281378" y="72927"/>
                  <a:pt x="281475" y="73267"/>
                  <a:pt x="281597" y="73632"/>
                </a:cubicBezTo>
                <a:cubicBezTo>
                  <a:pt x="281815" y="74336"/>
                  <a:pt x="282058" y="75040"/>
                  <a:pt x="282277" y="75745"/>
                </a:cubicBezTo>
                <a:lnTo>
                  <a:pt x="282884" y="77907"/>
                </a:lnTo>
                <a:cubicBezTo>
                  <a:pt x="283589" y="80773"/>
                  <a:pt x="284099" y="83688"/>
                  <a:pt x="284390" y="86628"/>
                </a:cubicBezTo>
                <a:lnTo>
                  <a:pt x="284536" y="87721"/>
                </a:lnTo>
                <a:lnTo>
                  <a:pt x="284609" y="88838"/>
                </a:lnTo>
                <a:cubicBezTo>
                  <a:pt x="284657" y="89567"/>
                  <a:pt x="284706" y="90296"/>
                  <a:pt x="284730" y="91025"/>
                </a:cubicBezTo>
                <a:cubicBezTo>
                  <a:pt x="284755" y="92507"/>
                  <a:pt x="284779" y="93964"/>
                  <a:pt x="284706" y="95422"/>
                </a:cubicBezTo>
                <a:cubicBezTo>
                  <a:pt x="284682" y="96903"/>
                  <a:pt x="284512" y="98337"/>
                  <a:pt x="284414" y="99794"/>
                </a:cubicBezTo>
                <a:cubicBezTo>
                  <a:pt x="284317" y="100523"/>
                  <a:pt x="284220" y="101252"/>
                  <a:pt x="284123" y="101980"/>
                </a:cubicBezTo>
                <a:lnTo>
                  <a:pt x="284002" y="103074"/>
                </a:lnTo>
                <a:lnTo>
                  <a:pt x="283807" y="104142"/>
                </a:lnTo>
                <a:cubicBezTo>
                  <a:pt x="283321" y="107009"/>
                  <a:pt x="282641" y="109851"/>
                  <a:pt x="281791" y="112645"/>
                </a:cubicBezTo>
                <a:lnTo>
                  <a:pt x="281135" y="114734"/>
                </a:lnTo>
                <a:cubicBezTo>
                  <a:pt x="280892" y="115414"/>
                  <a:pt x="280625" y="116094"/>
                  <a:pt x="280382" y="116799"/>
                </a:cubicBezTo>
                <a:lnTo>
                  <a:pt x="279993" y="117819"/>
                </a:lnTo>
                <a:cubicBezTo>
                  <a:pt x="279872" y="118159"/>
                  <a:pt x="279726" y="118499"/>
                  <a:pt x="279580" y="118839"/>
                </a:cubicBezTo>
                <a:cubicBezTo>
                  <a:pt x="279289" y="119495"/>
                  <a:pt x="279022" y="120175"/>
                  <a:pt x="278706" y="120856"/>
                </a:cubicBezTo>
                <a:cubicBezTo>
                  <a:pt x="278074" y="122167"/>
                  <a:pt x="277491" y="123503"/>
                  <a:pt x="276762" y="124767"/>
                </a:cubicBezTo>
                <a:lnTo>
                  <a:pt x="276252" y="125738"/>
                </a:lnTo>
                <a:lnTo>
                  <a:pt x="275985" y="126224"/>
                </a:lnTo>
                <a:lnTo>
                  <a:pt x="275694" y="126710"/>
                </a:lnTo>
                <a:lnTo>
                  <a:pt x="274576" y="128580"/>
                </a:lnTo>
                <a:cubicBezTo>
                  <a:pt x="271442" y="133609"/>
                  <a:pt x="267604" y="138152"/>
                  <a:pt x="263159" y="142063"/>
                </a:cubicBezTo>
                <a:lnTo>
                  <a:pt x="262333" y="142816"/>
                </a:lnTo>
                <a:cubicBezTo>
                  <a:pt x="262041" y="143059"/>
                  <a:pt x="261750" y="143277"/>
                  <a:pt x="261458" y="143520"/>
                </a:cubicBezTo>
                <a:cubicBezTo>
                  <a:pt x="260875" y="144006"/>
                  <a:pt x="260292" y="144443"/>
                  <a:pt x="259709" y="144905"/>
                </a:cubicBezTo>
                <a:cubicBezTo>
                  <a:pt x="258495" y="145755"/>
                  <a:pt x="257280" y="146678"/>
                  <a:pt x="256017" y="147431"/>
                </a:cubicBezTo>
                <a:lnTo>
                  <a:pt x="255094" y="148014"/>
                </a:lnTo>
                <a:lnTo>
                  <a:pt x="254632" y="148330"/>
                </a:lnTo>
                <a:lnTo>
                  <a:pt x="254195" y="148621"/>
                </a:lnTo>
                <a:lnTo>
                  <a:pt x="252276" y="149715"/>
                </a:lnTo>
                <a:cubicBezTo>
                  <a:pt x="251644" y="150079"/>
                  <a:pt x="250988" y="150395"/>
                  <a:pt x="250357" y="150735"/>
                </a:cubicBezTo>
                <a:lnTo>
                  <a:pt x="249385" y="151245"/>
                </a:lnTo>
                <a:lnTo>
                  <a:pt x="248389" y="151707"/>
                </a:lnTo>
                <a:cubicBezTo>
                  <a:pt x="243166" y="154160"/>
                  <a:pt x="237749" y="156103"/>
                  <a:pt x="232162" y="157561"/>
                </a:cubicBezTo>
                <a:cubicBezTo>
                  <a:pt x="229417" y="158290"/>
                  <a:pt x="226672" y="158921"/>
                  <a:pt x="223902" y="159480"/>
                </a:cubicBezTo>
                <a:cubicBezTo>
                  <a:pt x="221133" y="160039"/>
                  <a:pt x="218364" y="160525"/>
                  <a:pt x="215619" y="160962"/>
                </a:cubicBezTo>
                <a:lnTo>
                  <a:pt x="213554" y="161278"/>
                </a:lnTo>
                <a:cubicBezTo>
                  <a:pt x="212849" y="161399"/>
                  <a:pt x="212169" y="161496"/>
                  <a:pt x="211465" y="161569"/>
                </a:cubicBezTo>
                <a:lnTo>
                  <a:pt x="207335" y="162128"/>
                </a:lnTo>
                <a:lnTo>
                  <a:pt x="203181" y="162662"/>
                </a:lnTo>
                <a:cubicBezTo>
                  <a:pt x="201796" y="162808"/>
                  <a:pt x="200412" y="162954"/>
                  <a:pt x="199027" y="163100"/>
                </a:cubicBezTo>
                <a:cubicBezTo>
                  <a:pt x="196234" y="163367"/>
                  <a:pt x="193464" y="163707"/>
                  <a:pt x="190646" y="163853"/>
                </a:cubicBezTo>
                <a:lnTo>
                  <a:pt x="186444" y="164168"/>
                </a:lnTo>
                <a:cubicBezTo>
                  <a:pt x="185059" y="164266"/>
                  <a:pt x="183650" y="164387"/>
                  <a:pt x="182241" y="164436"/>
                </a:cubicBezTo>
                <a:cubicBezTo>
                  <a:pt x="182897" y="164217"/>
                  <a:pt x="184816" y="163901"/>
                  <a:pt x="181561" y="163901"/>
                </a:cubicBezTo>
                <a:lnTo>
                  <a:pt x="183699" y="163804"/>
                </a:lnTo>
                <a:lnTo>
                  <a:pt x="185812" y="163610"/>
                </a:lnTo>
                <a:lnTo>
                  <a:pt x="190063" y="163270"/>
                </a:lnTo>
                <a:lnTo>
                  <a:pt x="192201" y="163075"/>
                </a:lnTo>
                <a:lnTo>
                  <a:pt x="193246" y="163002"/>
                </a:lnTo>
                <a:lnTo>
                  <a:pt x="194314" y="162881"/>
                </a:lnTo>
                <a:lnTo>
                  <a:pt x="198541" y="162419"/>
                </a:lnTo>
                <a:lnTo>
                  <a:pt x="202768" y="161958"/>
                </a:lnTo>
                <a:lnTo>
                  <a:pt x="206971" y="161375"/>
                </a:lnTo>
                <a:cubicBezTo>
                  <a:pt x="209764" y="160986"/>
                  <a:pt x="212558" y="160597"/>
                  <a:pt x="215352" y="160160"/>
                </a:cubicBezTo>
                <a:cubicBezTo>
                  <a:pt x="218145" y="159699"/>
                  <a:pt x="220939" y="159213"/>
                  <a:pt x="223732" y="158630"/>
                </a:cubicBezTo>
                <a:cubicBezTo>
                  <a:pt x="226526" y="158047"/>
                  <a:pt x="229320" y="157415"/>
                  <a:pt x="232089" y="156662"/>
                </a:cubicBezTo>
                <a:cubicBezTo>
                  <a:pt x="234858" y="155909"/>
                  <a:pt x="237603" y="155059"/>
                  <a:pt x="240324" y="154087"/>
                </a:cubicBezTo>
                <a:cubicBezTo>
                  <a:pt x="241028" y="153844"/>
                  <a:pt x="241684" y="153553"/>
                  <a:pt x="242365" y="153310"/>
                </a:cubicBezTo>
                <a:lnTo>
                  <a:pt x="243385" y="152921"/>
                </a:lnTo>
                <a:cubicBezTo>
                  <a:pt x="243725" y="152775"/>
                  <a:pt x="244065" y="152630"/>
                  <a:pt x="244381" y="152484"/>
                </a:cubicBezTo>
                <a:cubicBezTo>
                  <a:pt x="245061" y="152217"/>
                  <a:pt x="245717" y="151925"/>
                  <a:pt x="246397" y="151634"/>
                </a:cubicBezTo>
                <a:lnTo>
                  <a:pt x="248389" y="150711"/>
                </a:lnTo>
                <a:cubicBezTo>
                  <a:pt x="249045" y="150395"/>
                  <a:pt x="249677" y="150055"/>
                  <a:pt x="250332" y="149715"/>
                </a:cubicBezTo>
                <a:cubicBezTo>
                  <a:pt x="250988" y="149374"/>
                  <a:pt x="251644" y="149034"/>
                  <a:pt x="252276" y="148670"/>
                </a:cubicBezTo>
                <a:lnTo>
                  <a:pt x="254195" y="147553"/>
                </a:lnTo>
                <a:lnTo>
                  <a:pt x="256041" y="146387"/>
                </a:lnTo>
                <a:cubicBezTo>
                  <a:pt x="258543" y="144759"/>
                  <a:pt x="260924" y="142937"/>
                  <a:pt x="263134" y="140945"/>
                </a:cubicBezTo>
                <a:lnTo>
                  <a:pt x="263960" y="140192"/>
                </a:lnTo>
                <a:lnTo>
                  <a:pt x="264762" y="139415"/>
                </a:lnTo>
                <a:cubicBezTo>
                  <a:pt x="265272" y="138905"/>
                  <a:pt x="265831" y="138394"/>
                  <a:pt x="266341" y="137836"/>
                </a:cubicBezTo>
                <a:lnTo>
                  <a:pt x="267847" y="136208"/>
                </a:lnTo>
                <a:lnTo>
                  <a:pt x="268212" y="135795"/>
                </a:lnTo>
                <a:lnTo>
                  <a:pt x="268552" y="135358"/>
                </a:lnTo>
                <a:lnTo>
                  <a:pt x="269256" y="134508"/>
                </a:lnTo>
                <a:cubicBezTo>
                  <a:pt x="270228" y="133390"/>
                  <a:pt x="271078" y="132176"/>
                  <a:pt x="271953" y="130985"/>
                </a:cubicBezTo>
                <a:cubicBezTo>
                  <a:pt x="272778" y="129771"/>
                  <a:pt x="273629" y="128556"/>
                  <a:pt x="274382" y="127293"/>
                </a:cubicBezTo>
                <a:lnTo>
                  <a:pt x="274916" y="126346"/>
                </a:lnTo>
                <a:lnTo>
                  <a:pt x="275208" y="125860"/>
                </a:lnTo>
                <a:lnTo>
                  <a:pt x="275451" y="125374"/>
                </a:lnTo>
                <a:lnTo>
                  <a:pt x="276519" y="123455"/>
                </a:lnTo>
                <a:cubicBezTo>
                  <a:pt x="276860" y="122799"/>
                  <a:pt x="277151" y="122119"/>
                  <a:pt x="277491" y="121463"/>
                </a:cubicBezTo>
                <a:lnTo>
                  <a:pt x="277953" y="120467"/>
                </a:lnTo>
                <a:lnTo>
                  <a:pt x="278390" y="119471"/>
                </a:lnTo>
                <a:cubicBezTo>
                  <a:pt x="279556" y="116774"/>
                  <a:pt x="280552" y="114005"/>
                  <a:pt x="281378" y="111187"/>
                </a:cubicBezTo>
                <a:lnTo>
                  <a:pt x="281961" y="109074"/>
                </a:lnTo>
                <a:cubicBezTo>
                  <a:pt x="282131" y="108369"/>
                  <a:pt x="282277" y="107641"/>
                  <a:pt x="282447" y="106936"/>
                </a:cubicBezTo>
                <a:lnTo>
                  <a:pt x="282690" y="105867"/>
                </a:lnTo>
                <a:lnTo>
                  <a:pt x="282884" y="104774"/>
                </a:lnTo>
                <a:cubicBezTo>
                  <a:pt x="283006" y="104045"/>
                  <a:pt x="283151" y="103341"/>
                  <a:pt x="283248" y="102612"/>
                </a:cubicBezTo>
                <a:cubicBezTo>
                  <a:pt x="283686" y="99697"/>
                  <a:pt x="283929" y="96758"/>
                  <a:pt x="283977" y="93818"/>
                </a:cubicBezTo>
                <a:cubicBezTo>
                  <a:pt x="284026" y="90879"/>
                  <a:pt x="283856" y="87915"/>
                  <a:pt x="283491" y="85000"/>
                </a:cubicBezTo>
                <a:cubicBezTo>
                  <a:pt x="283394" y="84247"/>
                  <a:pt x="283273" y="83518"/>
                  <a:pt x="283151" y="82790"/>
                </a:cubicBezTo>
                <a:lnTo>
                  <a:pt x="282981" y="81697"/>
                </a:lnTo>
                <a:lnTo>
                  <a:pt x="282763" y="80603"/>
                </a:lnTo>
                <a:cubicBezTo>
                  <a:pt x="282593" y="79875"/>
                  <a:pt x="282471" y="79146"/>
                  <a:pt x="282277" y="78417"/>
                </a:cubicBezTo>
                <a:lnTo>
                  <a:pt x="281694" y="76255"/>
                </a:lnTo>
                <a:cubicBezTo>
                  <a:pt x="281621" y="75891"/>
                  <a:pt x="281499" y="75551"/>
                  <a:pt x="281378" y="75186"/>
                </a:cubicBezTo>
                <a:lnTo>
                  <a:pt x="281038" y="74117"/>
                </a:lnTo>
                <a:lnTo>
                  <a:pt x="280698" y="73049"/>
                </a:lnTo>
                <a:cubicBezTo>
                  <a:pt x="280576" y="72708"/>
                  <a:pt x="280431" y="72344"/>
                  <a:pt x="280285" y="72004"/>
                </a:cubicBezTo>
                <a:cubicBezTo>
                  <a:pt x="280018" y="71324"/>
                  <a:pt x="279750" y="70595"/>
                  <a:pt x="279483" y="69915"/>
                </a:cubicBezTo>
                <a:lnTo>
                  <a:pt x="278536" y="67874"/>
                </a:lnTo>
                <a:cubicBezTo>
                  <a:pt x="278244" y="67170"/>
                  <a:pt x="277880" y="66514"/>
                  <a:pt x="277515" y="65858"/>
                </a:cubicBezTo>
                <a:cubicBezTo>
                  <a:pt x="277175" y="65178"/>
                  <a:pt x="276835" y="64498"/>
                  <a:pt x="276447" y="63866"/>
                </a:cubicBezTo>
                <a:lnTo>
                  <a:pt x="275256" y="61923"/>
                </a:lnTo>
                <a:cubicBezTo>
                  <a:pt x="274843" y="61291"/>
                  <a:pt x="274406" y="60684"/>
                  <a:pt x="273993" y="60052"/>
                </a:cubicBezTo>
                <a:cubicBezTo>
                  <a:pt x="273774" y="59736"/>
                  <a:pt x="273556" y="59445"/>
                  <a:pt x="273337" y="59129"/>
                </a:cubicBezTo>
                <a:lnTo>
                  <a:pt x="272657" y="58255"/>
                </a:lnTo>
                <a:cubicBezTo>
                  <a:pt x="272171" y="57672"/>
                  <a:pt x="271758" y="57064"/>
                  <a:pt x="271272" y="56506"/>
                </a:cubicBezTo>
                <a:lnTo>
                  <a:pt x="269815" y="54805"/>
                </a:lnTo>
                <a:cubicBezTo>
                  <a:pt x="269572" y="54514"/>
                  <a:pt x="269329" y="54246"/>
                  <a:pt x="269062" y="53979"/>
                </a:cubicBezTo>
                <a:lnTo>
                  <a:pt x="268309" y="53178"/>
                </a:lnTo>
                <a:cubicBezTo>
                  <a:pt x="267313" y="52084"/>
                  <a:pt x="266244" y="51113"/>
                  <a:pt x="265199" y="50068"/>
                </a:cubicBezTo>
                <a:cubicBezTo>
                  <a:pt x="264106" y="49096"/>
                  <a:pt x="263037" y="48100"/>
                  <a:pt x="261920" y="47202"/>
                </a:cubicBezTo>
                <a:cubicBezTo>
                  <a:pt x="257474" y="43461"/>
                  <a:pt x="252762" y="40230"/>
                  <a:pt x="248049" y="37193"/>
                </a:cubicBezTo>
                <a:cubicBezTo>
                  <a:pt x="245693" y="35687"/>
                  <a:pt x="243361" y="34230"/>
                  <a:pt x="241004" y="32772"/>
                </a:cubicBezTo>
                <a:lnTo>
                  <a:pt x="237506" y="30610"/>
                </a:lnTo>
                <a:lnTo>
                  <a:pt x="236656" y="30076"/>
                </a:lnTo>
                <a:lnTo>
                  <a:pt x="236219" y="29784"/>
                </a:lnTo>
                <a:lnTo>
                  <a:pt x="235806" y="29541"/>
                </a:lnTo>
                <a:lnTo>
                  <a:pt x="234178" y="28472"/>
                </a:lnTo>
                <a:cubicBezTo>
                  <a:pt x="229878" y="25557"/>
                  <a:pt x="225627" y="22156"/>
                  <a:pt x="221206" y="18731"/>
                </a:cubicBezTo>
                <a:cubicBezTo>
                  <a:pt x="218971" y="17031"/>
                  <a:pt x="216712" y="15306"/>
                  <a:pt x="214331" y="13630"/>
                </a:cubicBezTo>
                <a:cubicBezTo>
                  <a:pt x="213190" y="12804"/>
                  <a:pt x="211951" y="12002"/>
                  <a:pt x="210736" y="11176"/>
                </a:cubicBezTo>
                <a:cubicBezTo>
                  <a:pt x="209473" y="10399"/>
                  <a:pt x="208210" y="9622"/>
                  <a:pt x="206898" y="8844"/>
                </a:cubicBezTo>
                <a:cubicBezTo>
                  <a:pt x="205610" y="8067"/>
                  <a:pt x="204226" y="7387"/>
                  <a:pt x="202865" y="6707"/>
                </a:cubicBezTo>
                <a:cubicBezTo>
                  <a:pt x="201456" y="6051"/>
                  <a:pt x="200072" y="5395"/>
                  <a:pt x="198541" y="4885"/>
                </a:cubicBezTo>
                <a:lnTo>
                  <a:pt x="197424" y="4472"/>
                </a:lnTo>
                <a:cubicBezTo>
                  <a:pt x="197059" y="4326"/>
                  <a:pt x="196695" y="4229"/>
                  <a:pt x="196306" y="4132"/>
                </a:cubicBezTo>
                <a:lnTo>
                  <a:pt x="194047" y="3476"/>
                </a:lnTo>
                <a:cubicBezTo>
                  <a:pt x="193318" y="3257"/>
                  <a:pt x="192541" y="3111"/>
                  <a:pt x="191812" y="2941"/>
                </a:cubicBezTo>
                <a:cubicBezTo>
                  <a:pt x="191059" y="2796"/>
                  <a:pt x="190306" y="2601"/>
                  <a:pt x="189553" y="2504"/>
                </a:cubicBezTo>
                <a:lnTo>
                  <a:pt x="189747" y="1435"/>
                </a:lnTo>
                <a:lnTo>
                  <a:pt x="188144" y="1168"/>
                </a:lnTo>
                <a:cubicBezTo>
                  <a:pt x="187610" y="1071"/>
                  <a:pt x="187051" y="949"/>
                  <a:pt x="186541" y="901"/>
                </a:cubicBezTo>
                <a:lnTo>
                  <a:pt x="183334" y="512"/>
                </a:lnTo>
                <a:lnTo>
                  <a:pt x="180152" y="245"/>
                </a:lnTo>
                <a:cubicBezTo>
                  <a:pt x="179107" y="172"/>
                  <a:pt x="178063" y="148"/>
                  <a:pt x="176994" y="99"/>
                </a:cubicBezTo>
                <a:cubicBezTo>
                  <a:pt x="175288" y="30"/>
                  <a:pt x="173586" y="1"/>
                  <a:pt x="171889" y="1"/>
                </a:cubicBezTo>
                <a:close/>
              </a:path>
            </a:pathLst>
          </a:cu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5"/>
          <p:cNvSpPr/>
          <p:nvPr/>
        </p:nvSpPr>
        <p:spPr>
          <a:xfrm rot="-9514452">
            <a:off x="2534697" y="8075616"/>
            <a:ext cx="1889154" cy="1638014"/>
          </a:xfrm>
          <a:custGeom>
            <a:rect b="b" l="l" r="r" t="t"/>
            <a:pathLst>
              <a:path extrusionOk="0" h="152869" w="280814">
                <a:moveTo>
                  <a:pt x="129208" y="1"/>
                </a:moveTo>
                <a:cubicBezTo>
                  <a:pt x="96901" y="1"/>
                  <a:pt x="66152" y="4569"/>
                  <a:pt x="32805" y="11476"/>
                </a:cubicBezTo>
                <a:cubicBezTo>
                  <a:pt x="7839" y="16658"/>
                  <a:pt x="6821" y="45129"/>
                  <a:pt x="3448" y="63859"/>
                </a:cubicBezTo>
                <a:cubicBezTo>
                  <a:pt x="0" y="82928"/>
                  <a:pt x="2770" y="103183"/>
                  <a:pt x="13435" y="119369"/>
                </a:cubicBezTo>
                <a:cubicBezTo>
                  <a:pt x="19144" y="128056"/>
                  <a:pt x="26700" y="135649"/>
                  <a:pt x="35933" y="140435"/>
                </a:cubicBezTo>
                <a:cubicBezTo>
                  <a:pt x="46673" y="145994"/>
                  <a:pt x="58997" y="147464"/>
                  <a:pt x="71056" y="148632"/>
                </a:cubicBezTo>
                <a:cubicBezTo>
                  <a:pt x="99074" y="151344"/>
                  <a:pt x="127239" y="152869"/>
                  <a:pt x="155390" y="152869"/>
                </a:cubicBezTo>
                <a:cubicBezTo>
                  <a:pt x="180440" y="152869"/>
                  <a:pt x="205477" y="151662"/>
                  <a:pt x="230390" y="149009"/>
                </a:cubicBezTo>
                <a:cubicBezTo>
                  <a:pt x="240301" y="147954"/>
                  <a:pt x="250401" y="146616"/>
                  <a:pt x="259408" y="142320"/>
                </a:cubicBezTo>
                <a:cubicBezTo>
                  <a:pt x="268415" y="138042"/>
                  <a:pt x="276291" y="130298"/>
                  <a:pt x="278326" y="120538"/>
                </a:cubicBezTo>
                <a:cubicBezTo>
                  <a:pt x="280813" y="108497"/>
                  <a:pt x="273898" y="96174"/>
                  <a:pt x="264439" y="88335"/>
                </a:cubicBezTo>
                <a:cubicBezTo>
                  <a:pt x="254980" y="80497"/>
                  <a:pt x="243260" y="76069"/>
                  <a:pt x="232124" y="70868"/>
                </a:cubicBezTo>
                <a:cubicBezTo>
                  <a:pt x="220988" y="65687"/>
                  <a:pt x="209814" y="59205"/>
                  <a:pt x="203238" y="48841"/>
                </a:cubicBezTo>
                <a:cubicBezTo>
                  <a:pt x="197170" y="39269"/>
                  <a:pt x="195606" y="27266"/>
                  <a:pt x="188880" y="18184"/>
                </a:cubicBezTo>
                <a:cubicBezTo>
                  <a:pt x="178158" y="3713"/>
                  <a:pt x="157959" y="755"/>
                  <a:pt x="139964" y="171"/>
                </a:cubicBezTo>
                <a:cubicBezTo>
                  <a:pt x="136356" y="56"/>
                  <a:pt x="132773" y="1"/>
                  <a:pt x="129208" y="1"/>
                </a:cubicBezTo>
                <a:close/>
              </a:path>
            </a:pathLst>
          </a:custGeom>
          <a:solidFill>
            <a:srgbClr val="F0DF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5"/>
          <p:cNvSpPr txBox="1"/>
          <p:nvPr/>
        </p:nvSpPr>
        <p:spPr>
          <a:xfrm>
            <a:off x="1753066" y="7925656"/>
            <a:ext cx="1406700" cy="45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600"/>
              </a:spcAft>
              <a:buNone/>
            </a:pPr>
            <a:r>
              <a:rPr b="1" lang="en-GB" sz="1600">
                <a:latin typeface="Mada"/>
                <a:ea typeface="Mada"/>
                <a:cs typeface="Mada"/>
                <a:sym typeface="Mada"/>
              </a:rPr>
              <a:t>Only Pyuria</a:t>
            </a:r>
            <a:endParaRPr b="1" baseline="30000" sz="1600">
              <a:solidFill>
                <a:srgbClr val="1D2542"/>
              </a:solidFill>
              <a:latin typeface="Mada"/>
              <a:ea typeface="Mada"/>
              <a:cs typeface="Mada"/>
              <a:sym typeface="Mada"/>
            </a:endParaRPr>
          </a:p>
        </p:txBody>
      </p:sp>
      <p:sp>
        <p:nvSpPr>
          <p:cNvPr id="152" name="Google Shape;152;p15"/>
          <p:cNvSpPr txBox="1"/>
          <p:nvPr/>
        </p:nvSpPr>
        <p:spPr>
          <a:xfrm>
            <a:off x="4116531" y="7925657"/>
            <a:ext cx="1819800" cy="45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600"/>
              </a:spcAft>
              <a:buNone/>
            </a:pPr>
            <a:r>
              <a:rPr b="1" lang="en-GB" sz="1600">
                <a:latin typeface="Mada"/>
                <a:ea typeface="Mada"/>
                <a:cs typeface="Mada"/>
                <a:sym typeface="Mada"/>
              </a:rPr>
              <a:t>Only Bacteriuria</a:t>
            </a:r>
            <a:r>
              <a:rPr b="1" baseline="30000" lang="en-GB" sz="1600">
                <a:latin typeface="Mada"/>
                <a:ea typeface="Mada"/>
                <a:cs typeface="Mada"/>
                <a:sym typeface="Mada"/>
              </a:rPr>
              <a:t>3</a:t>
            </a:r>
            <a:endParaRPr b="1" sz="1600">
              <a:solidFill>
                <a:srgbClr val="1D2542"/>
              </a:solidFill>
              <a:latin typeface="Mada"/>
              <a:ea typeface="Mada"/>
              <a:cs typeface="Mada"/>
              <a:sym typeface="Mada"/>
            </a:endParaRPr>
          </a:p>
        </p:txBody>
      </p:sp>
      <p:sp>
        <p:nvSpPr>
          <p:cNvPr id="153" name="Google Shape;153;p15"/>
          <p:cNvSpPr txBox="1"/>
          <p:nvPr/>
        </p:nvSpPr>
        <p:spPr>
          <a:xfrm>
            <a:off x="3256247" y="7925658"/>
            <a:ext cx="763800" cy="45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600"/>
              </a:spcAft>
              <a:buNone/>
            </a:pPr>
            <a:r>
              <a:rPr b="1" lang="en-GB" sz="1600">
                <a:latin typeface="Mada"/>
                <a:ea typeface="Mada"/>
                <a:cs typeface="Mada"/>
                <a:sym typeface="Mada"/>
              </a:rPr>
              <a:t>Both</a:t>
            </a:r>
            <a:endParaRPr b="1" sz="1600">
              <a:solidFill>
                <a:srgbClr val="1D2542"/>
              </a:solidFill>
              <a:latin typeface="Mada"/>
              <a:ea typeface="Mada"/>
              <a:cs typeface="Mada"/>
              <a:sym typeface="Mada"/>
            </a:endParaRPr>
          </a:p>
        </p:txBody>
      </p:sp>
      <p:sp>
        <p:nvSpPr>
          <p:cNvPr id="154" name="Google Shape;154;p15"/>
          <p:cNvSpPr txBox="1"/>
          <p:nvPr/>
        </p:nvSpPr>
        <p:spPr>
          <a:xfrm>
            <a:off x="1514779" y="8467007"/>
            <a:ext cx="4894500" cy="705900"/>
          </a:xfrm>
          <a:prstGeom prst="rect">
            <a:avLst/>
          </a:prstGeom>
          <a:noFill/>
          <a:ln>
            <a:noFill/>
          </a:ln>
        </p:spPr>
        <p:txBody>
          <a:bodyPr anchorCtr="0" anchor="t" bIns="91425" lIns="91425" spcFirstLastPara="1" rIns="91425" wrap="square" tIns="91425">
            <a:noAutofit/>
          </a:bodyPr>
          <a:lstStyle/>
          <a:p>
            <a:pPr indent="-174625" lvl="0" marL="269999" rtl="0" algn="l">
              <a:lnSpc>
                <a:spcPct val="125000"/>
              </a:lnSpc>
              <a:spcBef>
                <a:spcPts val="0"/>
              </a:spcBef>
              <a:spcAft>
                <a:spcPts val="0"/>
              </a:spcAft>
              <a:buSzPts val="1400"/>
              <a:buFont typeface="Mada"/>
              <a:buChar char="●"/>
            </a:pPr>
            <a:r>
              <a:rPr lang="en-GB">
                <a:solidFill>
                  <a:schemeClr val="dk1"/>
                </a:solidFill>
                <a:latin typeface="Mada"/>
                <a:ea typeface="Mada"/>
                <a:cs typeface="Mada"/>
                <a:sym typeface="Mada"/>
              </a:rPr>
              <a:t>TB</a:t>
            </a:r>
            <a:r>
              <a:rPr baseline="30000" lang="en-GB">
                <a:solidFill>
                  <a:schemeClr val="dk1"/>
                </a:solidFill>
                <a:latin typeface="Mada"/>
                <a:ea typeface="Mada"/>
                <a:cs typeface="Mada"/>
                <a:sym typeface="Mada"/>
              </a:rPr>
              <a:t>2</a:t>
            </a:r>
            <a:r>
              <a:rPr lang="en-GB">
                <a:solidFill>
                  <a:schemeClr val="dk1"/>
                </a:solidFill>
                <a:latin typeface="Mada"/>
                <a:ea typeface="Mada"/>
                <a:cs typeface="Mada"/>
                <a:sym typeface="Mada"/>
              </a:rPr>
              <a:t>                                                                           bacterial </a:t>
            </a:r>
            <a:endParaRPr>
              <a:solidFill>
                <a:schemeClr val="dk1"/>
              </a:solidFill>
              <a:latin typeface="Mada"/>
              <a:ea typeface="Mada"/>
              <a:cs typeface="Mada"/>
              <a:sym typeface="Mada"/>
            </a:endParaRPr>
          </a:p>
          <a:p>
            <a:pPr indent="-174625" lvl="0" marL="269999"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Stones                             Infection                     colonization                          </a:t>
            </a:r>
            <a:endParaRPr>
              <a:solidFill>
                <a:schemeClr val="dk1"/>
              </a:solidFill>
              <a:latin typeface="Mada"/>
              <a:ea typeface="Mada"/>
              <a:cs typeface="Mada"/>
              <a:sym typeface="Mada"/>
            </a:endParaRPr>
          </a:p>
          <a:p>
            <a:pPr indent="-174625" lvl="0" marL="269999"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Cancer                                                                    without infection</a:t>
            </a:r>
            <a:endParaRPr>
              <a:solidFill>
                <a:srgbClr val="6AA84F"/>
              </a:solidFill>
              <a:latin typeface="Mada"/>
              <a:ea typeface="Mada"/>
              <a:cs typeface="Mada"/>
              <a:sym typeface="Mada"/>
            </a:endParaRPr>
          </a:p>
        </p:txBody>
      </p:sp>
      <p:pic>
        <p:nvPicPr>
          <p:cNvPr id="155" name="Google Shape;155;p15"/>
          <p:cNvPicPr preferRelativeResize="0"/>
          <p:nvPr/>
        </p:nvPicPr>
        <p:blipFill rotWithShape="1">
          <a:blip r:embed="rId3">
            <a:alphaModFix/>
          </a:blip>
          <a:srcRect b="17103" l="50871" r="6710" t="49517"/>
          <a:stretch/>
        </p:blipFill>
        <p:spPr>
          <a:xfrm>
            <a:off x="4132875" y="3171262"/>
            <a:ext cx="3281551" cy="1936886"/>
          </a:xfrm>
          <a:prstGeom prst="rect">
            <a:avLst/>
          </a:prstGeom>
          <a:noFill/>
          <a:ln cap="flat" cmpd="sng" w="9525">
            <a:solidFill>
              <a:schemeClr val="dk2"/>
            </a:solidFill>
            <a:prstDash val="solid"/>
            <a:round/>
            <a:headEnd len="sm" w="sm" type="none"/>
            <a:tailEnd len="sm" w="sm" type="none"/>
          </a:ln>
        </p:spPr>
      </p:pic>
      <p:sp>
        <p:nvSpPr>
          <p:cNvPr id="156" name="Google Shape;156;p15"/>
          <p:cNvSpPr/>
          <p:nvPr/>
        </p:nvSpPr>
        <p:spPr>
          <a:xfrm>
            <a:off x="1567550" y="7925673"/>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5"/>
          <p:cNvSpPr/>
          <p:nvPr/>
        </p:nvSpPr>
        <p:spPr>
          <a:xfrm>
            <a:off x="1624450" y="8571025"/>
            <a:ext cx="234300" cy="2172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5"/>
          <p:cNvSpPr txBox="1"/>
          <p:nvPr/>
        </p:nvSpPr>
        <p:spPr>
          <a:xfrm>
            <a:off x="0" y="10774825"/>
            <a:ext cx="7589400" cy="1520100"/>
          </a:xfrm>
          <a:prstGeom prst="rect">
            <a:avLst/>
          </a:prstGeom>
          <a:noFill/>
          <a:ln>
            <a:noFill/>
          </a:ln>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Discuss urinary tract infection (UTI): pathogenesis, epidemiology, how to evaluate and the treatment options. Recognize presentation and symptoms</a:t>
            </a:r>
            <a:endParaRPr sz="2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6"/>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4" name="Google Shape;164;p16"/>
          <p:cNvPicPr preferRelativeResize="0"/>
          <p:nvPr/>
        </p:nvPicPr>
        <p:blipFill rotWithShape="1">
          <a:blip r:embed="rId3">
            <a:alphaModFix/>
          </a:blip>
          <a:srcRect b="10057" l="6880" r="50806" t="25053"/>
          <a:stretch/>
        </p:blipFill>
        <p:spPr>
          <a:xfrm>
            <a:off x="5161425" y="1301713"/>
            <a:ext cx="2273100" cy="2614315"/>
          </a:xfrm>
          <a:prstGeom prst="rect">
            <a:avLst/>
          </a:prstGeom>
          <a:noFill/>
          <a:ln cap="flat" cmpd="sng" w="9525">
            <a:solidFill>
              <a:schemeClr val="dk2"/>
            </a:solidFill>
            <a:prstDash val="solid"/>
            <a:round/>
            <a:headEnd len="sm" w="sm" type="none"/>
            <a:tailEnd len="sm" w="sm" type="none"/>
          </a:ln>
        </p:spPr>
      </p:pic>
      <p:grpSp>
        <p:nvGrpSpPr>
          <p:cNvPr id="165" name="Google Shape;165;p16"/>
          <p:cNvGrpSpPr/>
          <p:nvPr/>
        </p:nvGrpSpPr>
        <p:grpSpPr>
          <a:xfrm>
            <a:off x="278963" y="938583"/>
            <a:ext cx="467181" cy="476434"/>
            <a:chOff x="2410712" y="2415450"/>
            <a:chExt cx="312600" cy="312600"/>
          </a:xfrm>
        </p:grpSpPr>
        <p:sp>
          <p:nvSpPr>
            <p:cNvPr id="166" name="Google Shape;166;p1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8" name="Google Shape;168;p16"/>
          <p:cNvSpPr txBox="1"/>
          <p:nvPr/>
        </p:nvSpPr>
        <p:spPr>
          <a:xfrm>
            <a:off x="736238" y="965211"/>
            <a:ext cx="40929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Routes of urinary tract infections:</a:t>
            </a:r>
            <a:endParaRPr b="1" sz="1800">
              <a:solidFill>
                <a:srgbClr val="006D77"/>
              </a:solidFill>
              <a:highlight>
                <a:srgbClr val="EDF9F9"/>
              </a:highlight>
              <a:latin typeface="Lora"/>
              <a:ea typeface="Lora"/>
              <a:cs typeface="Lora"/>
              <a:sym typeface="Lora"/>
            </a:endParaRPr>
          </a:p>
        </p:txBody>
      </p:sp>
      <p:sp>
        <p:nvSpPr>
          <p:cNvPr id="169" name="Google Shape;169;p16"/>
          <p:cNvSpPr txBox="1"/>
          <p:nvPr/>
        </p:nvSpPr>
        <p:spPr>
          <a:xfrm>
            <a:off x="194625" y="1729600"/>
            <a:ext cx="4966800" cy="2031600"/>
          </a:xfrm>
          <a:prstGeom prst="rect">
            <a:avLst/>
          </a:prstGeom>
          <a:noFill/>
          <a:ln>
            <a:noFill/>
          </a:ln>
        </p:spPr>
        <p:txBody>
          <a:bodyPr anchorCtr="0" anchor="t" bIns="91425" lIns="91425" spcFirstLastPara="1" rIns="91425" wrap="square" tIns="91425">
            <a:noAutofit/>
          </a:bodyPr>
          <a:lstStyle/>
          <a:p>
            <a:pPr indent="-178899" lvl="0" marL="269999" rtl="0" algn="l">
              <a:lnSpc>
                <a:spcPct val="125000"/>
              </a:lnSpc>
              <a:spcBef>
                <a:spcPts val="0"/>
              </a:spcBef>
              <a:spcAft>
                <a:spcPts val="0"/>
              </a:spcAft>
              <a:buSzPts val="1400"/>
              <a:buFont typeface="Mada"/>
              <a:buChar char="●"/>
            </a:pPr>
            <a:r>
              <a:rPr lang="en-GB">
                <a:solidFill>
                  <a:srgbClr val="FF0000"/>
                </a:solidFill>
                <a:latin typeface="Mada"/>
                <a:ea typeface="Mada"/>
                <a:cs typeface="Mada"/>
                <a:sym typeface="Mada"/>
              </a:rPr>
              <a:t>Ascending Route</a:t>
            </a:r>
            <a:r>
              <a:rPr lang="en-GB">
                <a:solidFill>
                  <a:schemeClr val="dk1"/>
                </a:solidFill>
                <a:latin typeface="Mada"/>
                <a:ea typeface="Mada"/>
                <a:cs typeface="Mada"/>
                <a:sym typeface="Mada"/>
              </a:rPr>
              <a:t> (most common) </a:t>
            </a:r>
            <a:r>
              <a:rPr lang="en-GB">
                <a:solidFill>
                  <a:srgbClr val="6AA84F"/>
                </a:solidFill>
                <a:latin typeface="Mada"/>
                <a:ea typeface="Mada"/>
                <a:cs typeface="Mada"/>
                <a:sym typeface="Mada"/>
              </a:rPr>
              <a:t>Especially in females because the shorter urethra allows GI pathogens to ascend to the urinary system much easily.  And if left untreated it causes upper UTI.</a:t>
            </a:r>
            <a:endParaRPr>
              <a:solidFill>
                <a:srgbClr val="6AA84F"/>
              </a:solidFill>
              <a:latin typeface="Mada"/>
              <a:ea typeface="Mada"/>
              <a:cs typeface="Mada"/>
              <a:sym typeface="Mada"/>
            </a:endParaRPr>
          </a:p>
          <a:p>
            <a:pPr indent="-174625" lvl="0" marL="269999" rtl="0" algn="l">
              <a:lnSpc>
                <a:spcPct val="125000"/>
              </a:lnSpc>
              <a:spcBef>
                <a:spcPts val="0"/>
              </a:spcBef>
              <a:spcAft>
                <a:spcPts val="0"/>
              </a:spcAft>
              <a:buSzPts val="1400"/>
              <a:buFont typeface="Mada"/>
              <a:buChar char="●"/>
            </a:pPr>
            <a:r>
              <a:rPr lang="en-GB">
                <a:solidFill>
                  <a:schemeClr val="dk1"/>
                </a:solidFill>
                <a:latin typeface="Mada"/>
                <a:ea typeface="Mada"/>
                <a:cs typeface="Mada"/>
                <a:sym typeface="Mada"/>
              </a:rPr>
              <a:t>Hematogenous Route (uncommon)</a:t>
            </a:r>
            <a:endParaRPr>
              <a:solidFill>
                <a:srgbClr val="000000"/>
              </a:solidFill>
              <a:latin typeface="Mada"/>
              <a:ea typeface="Mada"/>
              <a:cs typeface="Mada"/>
              <a:sym typeface="Mada"/>
            </a:endParaRPr>
          </a:p>
          <a:p>
            <a:pPr indent="-174625" lvl="0" marL="450000" rtl="0" algn="l">
              <a:lnSpc>
                <a:spcPct val="125000"/>
              </a:lnSpc>
              <a:spcBef>
                <a:spcPts val="0"/>
              </a:spcBef>
              <a:spcAft>
                <a:spcPts val="0"/>
              </a:spcAft>
              <a:buSzPts val="1400"/>
              <a:buFont typeface="Mada"/>
              <a:buChar char="○"/>
            </a:pPr>
            <a:r>
              <a:rPr lang="en-GB">
                <a:solidFill>
                  <a:schemeClr val="dk1"/>
                </a:solidFill>
                <a:latin typeface="Mada"/>
                <a:ea typeface="Mada"/>
                <a:cs typeface="Mada"/>
                <a:sym typeface="Mada"/>
              </a:rPr>
              <a:t>Staph bacteremia (oral sites/candida fungemia) </a:t>
            </a:r>
            <a:r>
              <a:rPr lang="en-GB">
                <a:solidFill>
                  <a:srgbClr val="6AA84F"/>
                </a:solidFill>
                <a:latin typeface="Mada"/>
                <a:ea typeface="Mada"/>
                <a:cs typeface="Mada"/>
                <a:sym typeface="Mada"/>
              </a:rPr>
              <a:t>Dental issues and dental infections →  disseminate into the bloodstream → renal abscesses.</a:t>
            </a:r>
            <a:endParaRPr>
              <a:solidFill>
                <a:srgbClr val="6AA84F"/>
              </a:solidFill>
              <a:latin typeface="Mada"/>
              <a:ea typeface="Mada"/>
              <a:cs typeface="Mada"/>
              <a:sym typeface="Mada"/>
            </a:endParaRPr>
          </a:p>
        </p:txBody>
      </p:sp>
      <p:grpSp>
        <p:nvGrpSpPr>
          <p:cNvPr id="170" name="Google Shape;170;p16"/>
          <p:cNvGrpSpPr/>
          <p:nvPr/>
        </p:nvGrpSpPr>
        <p:grpSpPr>
          <a:xfrm>
            <a:off x="328172" y="6407456"/>
            <a:ext cx="467181" cy="476434"/>
            <a:chOff x="2410712" y="2415450"/>
            <a:chExt cx="312600" cy="312600"/>
          </a:xfrm>
        </p:grpSpPr>
        <p:sp>
          <p:nvSpPr>
            <p:cNvPr id="171" name="Google Shape;171;p1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3" name="Google Shape;173;p16"/>
          <p:cNvSpPr txBox="1"/>
          <p:nvPr/>
        </p:nvSpPr>
        <p:spPr>
          <a:xfrm>
            <a:off x="785446" y="6434097"/>
            <a:ext cx="4092900" cy="32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Types of urinary tract infections:</a:t>
            </a:r>
            <a:endParaRPr b="1" sz="1800">
              <a:solidFill>
                <a:srgbClr val="006D77"/>
              </a:solidFill>
              <a:highlight>
                <a:srgbClr val="EDF9F9"/>
              </a:highlight>
              <a:latin typeface="Lora"/>
              <a:ea typeface="Lora"/>
              <a:cs typeface="Lora"/>
              <a:sym typeface="Lora"/>
            </a:endParaRPr>
          </a:p>
        </p:txBody>
      </p:sp>
      <p:cxnSp>
        <p:nvCxnSpPr>
          <p:cNvPr id="174" name="Google Shape;174;p16"/>
          <p:cNvCxnSpPr/>
          <p:nvPr/>
        </p:nvCxnSpPr>
        <p:spPr>
          <a:xfrm>
            <a:off x="561127" y="7651901"/>
            <a:ext cx="6618900" cy="22500"/>
          </a:xfrm>
          <a:prstGeom prst="straightConnector1">
            <a:avLst/>
          </a:prstGeom>
          <a:noFill/>
          <a:ln cap="flat" cmpd="sng" w="28575">
            <a:solidFill>
              <a:srgbClr val="83C5BE"/>
            </a:solidFill>
            <a:prstDash val="solid"/>
            <a:round/>
            <a:headEnd len="med" w="med" type="oval"/>
            <a:tailEnd len="med" w="med" type="oval"/>
          </a:ln>
        </p:spPr>
      </p:cxnSp>
      <p:sp>
        <p:nvSpPr>
          <p:cNvPr id="175" name="Google Shape;175;p16"/>
          <p:cNvSpPr/>
          <p:nvPr/>
        </p:nvSpPr>
        <p:spPr>
          <a:xfrm>
            <a:off x="3421608" y="7202319"/>
            <a:ext cx="822600" cy="856800"/>
          </a:xfrm>
          <a:prstGeom prst="ellipse">
            <a:avLst/>
          </a:prstGeom>
          <a:solidFill>
            <a:srgbClr val="83C5BE"/>
          </a:solidFill>
          <a:ln cap="flat" cmpd="sng" w="9525">
            <a:solidFill>
              <a:srgbClr val="83C5BE"/>
            </a:solidFill>
            <a:prstDash val="solid"/>
            <a:round/>
            <a:headEnd len="sm" w="sm" type="none"/>
            <a:tailEnd len="sm" w="sm" type="none"/>
          </a:ln>
          <a:effectLst>
            <a:outerShdw blurRad="57150" rotWithShape="0" algn="bl" dir="5400000" dist="19050">
              <a:srgbClr val="999999">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6"/>
          <p:cNvSpPr txBox="1"/>
          <p:nvPr/>
        </p:nvSpPr>
        <p:spPr>
          <a:xfrm>
            <a:off x="1163321" y="7264859"/>
            <a:ext cx="2258400" cy="7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GB">
                <a:solidFill>
                  <a:srgbClr val="1F1A33"/>
                </a:solidFill>
                <a:latin typeface="Mada"/>
                <a:ea typeface="Mada"/>
                <a:cs typeface="Mada"/>
                <a:sym typeface="Mada"/>
              </a:rPr>
              <a:t>Uncomplicated</a:t>
            </a:r>
            <a:r>
              <a:rPr b="1" lang="en-GB">
                <a:solidFill>
                  <a:srgbClr val="1F1A33"/>
                </a:solidFill>
                <a:latin typeface="Mada"/>
                <a:ea typeface="Mada"/>
                <a:cs typeface="Mada"/>
                <a:sym typeface="Mada"/>
              </a:rPr>
              <a:t> UTI</a:t>
            </a:r>
            <a:endParaRPr b="1">
              <a:solidFill>
                <a:srgbClr val="1F1A33"/>
              </a:solidFill>
              <a:latin typeface="Mada"/>
              <a:ea typeface="Mada"/>
              <a:cs typeface="Mada"/>
              <a:sym typeface="Mada"/>
            </a:endParaRPr>
          </a:p>
        </p:txBody>
      </p:sp>
      <p:sp>
        <p:nvSpPr>
          <p:cNvPr id="177" name="Google Shape;177;p16"/>
          <p:cNvSpPr txBox="1"/>
          <p:nvPr/>
        </p:nvSpPr>
        <p:spPr>
          <a:xfrm>
            <a:off x="4808346" y="7286134"/>
            <a:ext cx="1875300" cy="7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GB">
                <a:solidFill>
                  <a:srgbClr val="1F1A33"/>
                </a:solidFill>
                <a:latin typeface="Mada"/>
                <a:ea typeface="Mada"/>
                <a:cs typeface="Mada"/>
                <a:sym typeface="Mada"/>
              </a:rPr>
              <a:t>Complicated UTI</a:t>
            </a:r>
            <a:endParaRPr b="1">
              <a:solidFill>
                <a:srgbClr val="1F1A33"/>
              </a:solidFill>
              <a:latin typeface="Mada"/>
              <a:ea typeface="Mada"/>
              <a:cs typeface="Mada"/>
              <a:sym typeface="Mada"/>
            </a:endParaRPr>
          </a:p>
        </p:txBody>
      </p:sp>
      <p:sp>
        <p:nvSpPr>
          <p:cNvPr id="178" name="Google Shape;178;p16"/>
          <p:cNvSpPr txBox="1"/>
          <p:nvPr/>
        </p:nvSpPr>
        <p:spPr>
          <a:xfrm>
            <a:off x="4192133" y="7708681"/>
            <a:ext cx="3283500" cy="1781400"/>
          </a:xfrm>
          <a:prstGeom prst="rect">
            <a:avLst/>
          </a:prstGeom>
          <a:noFill/>
          <a:ln>
            <a:noFill/>
          </a:ln>
        </p:spPr>
        <p:txBody>
          <a:bodyPr anchorCtr="0" anchor="t" bIns="91425" lIns="91425" spcFirstLastPara="1" rIns="91425" wrap="square" tIns="91425">
            <a:noAutofit/>
          </a:bodyPr>
          <a:lstStyle/>
          <a:p>
            <a:pPr indent="-165100" lvl="0" marL="269999" rtl="0" algn="l">
              <a:lnSpc>
                <a:spcPct val="125000"/>
              </a:lnSpc>
              <a:spcBef>
                <a:spcPts val="0"/>
              </a:spcBef>
              <a:spcAft>
                <a:spcPts val="0"/>
              </a:spcAft>
              <a:buClr>
                <a:srgbClr val="000000"/>
              </a:buClr>
              <a:buSzPts val="1100"/>
              <a:buFont typeface="Mada"/>
              <a:buChar char="●"/>
            </a:pPr>
            <a:r>
              <a:rPr lang="en-GB" sz="1200">
                <a:solidFill>
                  <a:srgbClr val="1F1A33"/>
                </a:solidFill>
                <a:latin typeface="Mada"/>
                <a:ea typeface="Mada"/>
                <a:cs typeface="Mada"/>
                <a:sym typeface="Mada"/>
              </a:rPr>
              <a:t>Ureteric obstruction (stone, stricture)</a:t>
            </a:r>
            <a:endParaRPr sz="1100">
              <a:solidFill>
                <a:srgbClr val="000000"/>
              </a:solidFill>
              <a:latin typeface="Mada"/>
              <a:ea typeface="Mada"/>
              <a:cs typeface="Mada"/>
              <a:sym typeface="Mada"/>
            </a:endParaRPr>
          </a:p>
          <a:p>
            <a:pPr indent="-159849" lvl="0" marL="269999" rtl="0" algn="l">
              <a:lnSpc>
                <a:spcPct val="125000"/>
              </a:lnSpc>
              <a:spcBef>
                <a:spcPts val="0"/>
              </a:spcBef>
              <a:spcAft>
                <a:spcPts val="0"/>
              </a:spcAft>
              <a:buClr>
                <a:srgbClr val="000000"/>
              </a:buClr>
              <a:buSzPts val="1100"/>
              <a:buFont typeface="Mada"/>
              <a:buChar char="●"/>
            </a:pPr>
            <a:r>
              <a:rPr lang="en-GB" sz="1200">
                <a:solidFill>
                  <a:srgbClr val="1F1A33"/>
                </a:solidFill>
                <a:latin typeface="Mada"/>
                <a:ea typeface="Mada"/>
                <a:cs typeface="Mada"/>
                <a:sym typeface="Mada"/>
              </a:rPr>
              <a:t>Urinary retention </a:t>
            </a:r>
            <a:endParaRPr sz="1200">
              <a:solidFill>
                <a:srgbClr val="1F1A33"/>
              </a:solidFill>
              <a:latin typeface="Mada"/>
              <a:ea typeface="Mada"/>
              <a:cs typeface="Mada"/>
              <a:sym typeface="Mada"/>
            </a:endParaRPr>
          </a:p>
          <a:p>
            <a:pPr indent="-171450" lvl="0" marL="269999" rtl="0" algn="l">
              <a:lnSpc>
                <a:spcPct val="125000"/>
              </a:lnSpc>
              <a:spcBef>
                <a:spcPts val="0"/>
              </a:spcBef>
              <a:spcAft>
                <a:spcPts val="0"/>
              </a:spcAft>
              <a:buClr>
                <a:srgbClr val="1F1A33"/>
              </a:buClr>
              <a:buSzPts val="1200"/>
              <a:buFont typeface="Mada"/>
              <a:buChar char="●"/>
            </a:pPr>
            <a:r>
              <a:rPr lang="en-GB" sz="1200">
                <a:solidFill>
                  <a:srgbClr val="1F1A33"/>
                </a:solidFill>
                <a:latin typeface="Mada"/>
                <a:ea typeface="Mada"/>
                <a:cs typeface="Mada"/>
                <a:sym typeface="Mada"/>
              </a:rPr>
              <a:t>Decreased immune system (renal failure, </a:t>
            </a:r>
            <a:endParaRPr sz="1200">
              <a:solidFill>
                <a:srgbClr val="1F1A33"/>
              </a:solidFill>
              <a:latin typeface="Mada"/>
              <a:ea typeface="Mada"/>
              <a:cs typeface="Mada"/>
              <a:sym typeface="Mada"/>
            </a:endParaRPr>
          </a:p>
          <a:p>
            <a:pPr indent="0" lvl="0" marL="0" rtl="0" algn="l">
              <a:lnSpc>
                <a:spcPct val="125000"/>
              </a:lnSpc>
              <a:spcBef>
                <a:spcPts val="0"/>
              </a:spcBef>
              <a:spcAft>
                <a:spcPts val="0"/>
              </a:spcAft>
              <a:buNone/>
            </a:pPr>
            <a:r>
              <a:rPr lang="en-GB" sz="1200">
                <a:solidFill>
                  <a:srgbClr val="1F1A33"/>
                </a:solidFill>
                <a:latin typeface="Mada"/>
                <a:ea typeface="Mada"/>
                <a:cs typeface="Mada"/>
                <a:sym typeface="Mada"/>
              </a:rPr>
              <a:t>         transplant)</a:t>
            </a:r>
            <a:endParaRPr sz="1200">
              <a:solidFill>
                <a:srgbClr val="1F1A33"/>
              </a:solidFill>
              <a:latin typeface="Mada"/>
              <a:ea typeface="Mada"/>
              <a:cs typeface="Mada"/>
              <a:sym typeface="Mada"/>
            </a:endParaRPr>
          </a:p>
          <a:p>
            <a:pPr indent="-171450" lvl="0" marL="269999" rtl="0" algn="l">
              <a:lnSpc>
                <a:spcPct val="125000"/>
              </a:lnSpc>
              <a:spcBef>
                <a:spcPts val="0"/>
              </a:spcBef>
              <a:spcAft>
                <a:spcPts val="0"/>
              </a:spcAft>
              <a:buClr>
                <a:srgbClr val="1F1A33"/>
              </a:buClr>
              <a:buSzPts val="1200"/>
              <a:buFont typeface="Mada"/>
              <a:buChar char="●"/>
            </a:pPr>
            <a:r>
              <a:rPr lang="en-GB" sz="1200">
                <a:solidFill>
                  <a:srgbClr val="1F1A33"/>
                </a:solidFill>
                <a:latin typeface="Mada"/>
                <a:ea typeface="Mada"/>
                <a:cs typeface="Mada"/>
                <a:sym typeface="Mada"/>
              </a:rPr>
              <a:t>Foreign body ( catheter ) </a:t>
            </a:r>
            <a:r>
              <a:rPr lang="en-GB" sz="1200">
                <a:solidFill>
                  <a:srgbClr val="6AA84F"/>
                </a:solidFill>
                <a:latin typeface="Mada"/>
                <a:ea typeface="Mada"/>
                <a:cs typeface="Mada"/>
                <a:sym typeface="Mada"/>
              </a:rPr>
              <a:t>or stent</a:t>
            </a:r>
            <a:endParaRPr sz="1200">
              <a:solidFill>
                <a:srgbClr val="6AA84F"/>
              </a:solidFill>
              <a:latin typeface="Mada"/>
              <a:ea typeface="Mada"/>
              <a:cs typeface="Mada"/>
              <a:sym typeface="Mada"/>
            </a:endParaRPr>
          </a:p>
          <a:p>
            <a:pPr indent="-171450" lvl="0" marL="269999" rtl="0" algn="l">
              <a:lnSpc>
                <a:spcPct val="125000"/>
              </a:lnSpc>
              <a:spcBef>
                <a:spcPts val="0"/>
              </a:spcBef>
              <a:spcAft>
                <a:spcPts val="0"/>
              </a:spcAft>
              <a:buClr>
                <a:srgbClr val="000000"/>
              </a:buClr>
              <a:buSzPts val="1200"/>
              <a:buFont typeface="Mada"/>
              <a:buChar char="●"/>
            </a:pPr>
            <a:r>
              <a:rPr lang="en-GB" sz="1300">
                <a:solidFill>
                  <a:srgbClr val="6AA84F"/>
                </a:solidFill>
                <a:latin typeface="Mada"/>
                <a:ea typeface="Mada"/>
                <a:cs typeface="Mada"/>
                <a:sym typeface="Mada"/>
              </a:rPr>
              <a:t>Male or patient &gt; 65 years</a:t>
            </a:r>
            <a:endParaRPr sz="1300">
              <a:solidFill>
                <a:srgbClr val="6AA84F"/>
              </a:solidFill>
              <a:latin typeface="Mada"/>
              <a:ea typeface="Mada"/>
              <a:cs typeface="Mada"/>
              <a:sym typeface="Mada"/>
            </a:endParaRPr>
          </a:p>
          <a:p>
            <a:pPr indent="-171450" lvl="0" marL="269999" rtl="0" algn="l">
              <a:lnSpc>
                <a:spcPct val="125000"/>
              </a:lnSpc>
              <a:spcBef>
                <a:spcPts val="0"/>
              </a:spcBef>
              <a:spcAft>
                <a:spcPts val="0"/>
              </a:spcAft>
              <a:buClr>
                <a:srgbClr val="000000"/>
              </a:buClr>
              <a:buSzPts val="1200"/>
              <a:buFont typeface="Mada"/>
              <a:buChar char="●"/>
            </a:pPr>
            <a:r>
              <a:rPr lang="en-GB" sz="1300">
                <a:solidFill>
                  <a:srgbClr val="6AA84F"/>
                </a:solidFill>
                <a:latin typeface="Mada"/>
                <a:ea typeface="Mada"/>
                <a:cs typeface="Mada"/>
                <a:sym typeface="Mada"/>
              </a:rPr>
              <a:t>patients with spinal cord injury (they are prone to develop  UTI).</a:t>
            </a:r>
            <a:endParaRPr sz="1200">
              <a:latin typeface="Mada"/>
              <a:ea typeface="Mada"/>
              <a:cs typeface="Mada"/>
              <a:sym typeface="Mada"/>
            </a:endParaRPr>
          </a:p>
        </p:txBody>
      </p:sp>
      <p:sp>
        <p:nvSpPr>
          <p:cNvPr id="179" name="Google Shape;179;p16"/>
          <p:cNvSpPr txBox="1"/>
          <p:nvPr/>
        </p:nvSpPr>
        <p:spPr>
          <a:xfrm>
            <a:off x="3493621" y="7323659"/>
            <a:ext cx="752100" cy="61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900">
                <a:solidFill>
                  <a:srgbClr val="FFFFFF"/>
                </a:solidFill>
                <a:latin typeface="Lora"/>
                <a:ea typeface="Lora"/>
                <a:cs typeface="Lora"/>
                <a:sym typeface="Lora"/>
              </a:rPr>
              <a:t>VS</a:t>
            </a:r>
            <a:endParaRPr b="1" sz="2900">
              <a:solidFill>
                <a:srgbClr val="FFFFFF"/>
              </a:solidFill>
              <a:latin typeface="Lora"/>
              <a:ea typeface="Lora"/>
              <a:cs typeface="Lora"/>
              <a:sym typeface="Lora"/>
            </a:endParaRPr>
          </a:p>
        </p:txBody>
      </p:sp>
      <p:sp>
        <p:nvSpPr>
          <p:cNvPr id="180" name="Google Shape;180;p16"/>
          <p:cNvSpPr txBox="1"/>
          <p:nvPr/>
        </p:nvSpPr>
        <p:spPr>
          <a:xfrm>
            <a:off x="278975" y="3925875"/>
            <a:ext cx="6675900" cy="1342800"/>
          </a:xfrm>
          <a:prstGeom prst="rect">
            <a:avLst/>
          </a:prstGeom>
          <a:noFill/>
          <a:ln>
            <a:noFill/>
          </a:ln>
        </p:spPr>
        <p:txBody>
          <a:bodyPr anchorCtr="0" anchor="t" bIns="91425" lIns="91425" spcFirstLastPara="1" rIns="91425" wrap="square" tIns="91425">
            <a:noAutofit/>
          </a:bodyPr>
          <a:lstStyle/>
          <a:p>
            <a:pPr indent="-184150" lvl="0" marL="179999"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Lymphatic Route (Rare)</a:t>
            </a:r>
            <a:r>
              <a:rPr lang="en-GB">
                <a:solidFill>
                  <a:srgbClr val="1C4588"/>
                </a:solidFill>
                <a:latin typeface="Mada"/>
                <a:ea typeface="Mada"/>
                <a:cs typeface="Mada"/>
                <a:sym typeface="Mada"/>
              </a:rPr>
              <a:t>.</a:t>
            </a:r>
            <a:endParaRPr>
              <a:solidFill>
                <a:schemeClr val="dk1"/>
              </a:solidFill>
              <a:latin typeface="Mada"/>
              <a:ea typeface="Mada"/>
              <a:cs typeface="Mada"/>
              <a:sym typeface="Mada"/>
            </a:endParaRPr>
          </a:p>
          <a:p>
            <a:pPr indent="-184150" lvl="0" marL="360000"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Bowel obstruction inflammation.</a:t>
            </a:r>
            <a:endParaRPr>
              <a:solidFill>
                <a:schemeClr val="dk1"/>
              </a:solidFill>
              <a:latin typeface="Mada"/>
              <a:ea typeface="Mada"/>
              <a:cs typeface="Mada"/>
              <a:sym typeface="Mada"/>
            </a:endParaRPr>
          </a:p>
          <a:p>
            <a:pPr indent="-184150" lvl="0" marL="360000" rtl="0" algn="l">
              <a:lnSpc>
                <a:spcPct val="125000"/>
              </a:lnSpc>
              <a:spcBef>
                <a:spcPts val="0"/>
              </a:spcBef>
              <a:spcAft>
                <a:spcPts val="0"/>
              </a:spcAft>
              <a:buClr>
                <a:schemeClr val="dk1"/>
              </a:buClr>
              <a:buSzPts val="1400"/>
              <a:buFont typeface="Mada"/>
              <a:buChar char="○"/>
            </a:pPr>
            <a:r>
              <a:rPr lang="en-GB">
                <a:solidFill>
                  <a:srgbClr val="6AA84F"/>
                </a:solidFill>
                <a:latin typeface="Mada"/>
                <a:ea typeface="Mada"/>
                <a:cs typeface="Mada"/>
                <a:sym typeface="Mada"/>
              </a:rPr>
              <a:t>Fistula between the bowel and the female genital tract can also cause UTI.</a:t>
            </a:r>
            <a:endParaRPr>
              <a:solidFill>
                <a:schemeClr val="dk1"/>
              </a:solidFill>
              <a:latin typeface="Mada"/>
              <a:ea typeface="Mada"/>
              <a:cs typeface="Mada"/>
              <a:sym typeface="Mada"/>
            </a:endParaRPr>
          </a:p>
          <a:p>
            <a:pPr indent="-184150" lvl="0" marL="179999" rtl="0" algn="l">
              <a:spcBef>
                <a:spcPts val="0"/>
              </a:spcBef>
              <a:spcAft>
                <a:spcPts val="0"/>
              </a:spcAft>
              <a:buClr>
                <a:schemeClr val="dk1"/>
              </a:buClr>
              <a:buSzPts val="1400"/>
              <a:buFont typeface="Mada"/>
              <a:buChar char="●"/>
            </a:pPr>
            <a:r>
              <a:rPr lang="en-GB">
                <a:solidFill>
                  <a:srgbClr val="1C4588"/>
                </a:solidFill>
                <a:latin typeface="Mada"/>
                <a:ea typeface="Mada"/>
                <a:cs typeface="Mada"/>
                <a:sym typeface="Mada"/>
              </a:rPr>
              <a:t>Catheterized patients are at increased risk of infection. </a:t>
            </a:r>
            <a:endParaRPr>
              <a:solidFill>
                <a:srgbClr val="1C4588"/>
              </a:solidFill>
              <a:latin typeface="Mada"/>
              <a:ea typeface="Mada"/>
              <a:cs typeface="Mada"/>
              <a:sym typeface="Mada"/>
            </a:endParaRPr>
          </a:p>
          <a:p>
            <a:pPr indent="-184150" lvl="0" marL="179999" rtl="0" algn="l">
              <a:spcBef>
                <a:spcPts val="0"/>
              </a:spcBef>
              <a:spcAft>
                <a:spcPts val="0"/>
              </a:spcAft>
              <a:buClr>
                <a:schemeClr val="dk1"/>
              </a:buClr>
              <a:buSzPts val="1400"/>
              <a:buFont typeface="Mada"/>
              <a:buChar char="●"/>
            </a:pPr>
            <a:r>
              <a:rPr lang="en-GB">
                <a:solidFill>
                  <a:srgbClr val="1C4588"/>
                </a:solidFill>
                <a:latin typeface="Mada"/>
                <a:ea typeface="Mada"/>
                <a:cs typeface="Mada"/>
                <a:sym typeface="Mada"/>
              </a:rPr>
              <a:t>UTI’s are also common after urological or gynaecological operations.</a:t>
            </a:r>
            <a:endParaRPr/>
          </a:p>
        </p:txBody>
      </p:sp>
      <p:sp>
        <p:nvSpPr>
          <p:cNvPr id="181" name="Google Shape;181;p16"/>
          <p:cNvSpPr txBox="1"/>
          <p:nvPr/>
        </p:nvSpPr>
        <p:spPr>
          <a:xfrm>
            <a:off x="725133" y="7704861"/>
            <a:ext cx="2908500" cy="1077000"/>
          </a:xfrm>
          <a:prstGeom prst="rect">
            <a:avLst/>
          </a:prstGeom>
          <a:noFill/>
          <a:ln>
            <a:noFill/>
          </a:ln>
        </p:spPr>
        <p:txBody>
          <a:bodyPr anchorCtr="0" anchor="t" bIns="91425" lIns="91425" spcFirstLastPara="1" rIns="91425" wrap="square" tIns="91425">
            <a:noAutofit/>
          </a:bodyPr>
          <a:lstStyle/>
          <a:p>
            <a:pPr indent="-159849" lvl="0" marL="269999" rtl="0" algn="l">
              <a:lnSpc>
                <a:spcPct val="125000"/>
              </a:lnSpc>
              <a:spcBef>
                <a:spcPts val="0"/>
              </a:spcBef>
              <a:spcAft>
                <a:spcPts val="0"/>
              </a:spcAft>
              <a:buClr>
                <a:srgbClr val="000000"/>
              </a:buClr>
              <a:buSzPts val="1100"/>
              <a:buFont typeface="Mada"/>
              <a:buChar char="●"/>
            </a:pPr>
            <a:r>
              <a:rPr lang="en-GB" sz="1200">
                <a:solidFill>
                  <a:srgbClr val="6AA84F"/>
                </a:solidFill>
                <a:latin typeface="Mada"/>
                <a:ea typeface="Mada"/>
                <a:cs typeface="Mada"/>
                <a:sym typeface="Mada"/>
              </a:rPr>
              <a:t>Treated</a:t>
            </a:r>
            <a:r>
              <a:rPr lang="en-GB" sz="1200">
                <a:solidFill>
                  <a:srgbClr val="6AA84F"/>
                </a:solidFill>
                <a:latin typeface="Mada"/>
                <a:ea typeface="Mada"/>
                <a:cs typeface="Mada"/>
                <a:sym typeface="Mada"/>
              </a:rPr>
              <a:t> by GP</a:t>
            </a:r>
            <a:endParaRPr sz="1200">
              <a:solidFill>
                <a:srgbClr val="6AA84F"/>
              </a:solidFill>
              <a:latin typeface="Mada"/>
              <a:ea typeface="Mada"/>
              <a:cs typeface="Mada"/>
              <a:sym typeface="Mada"/>
            </a:endParaRPr>
          </a:p>
          <a:p>
            <a:pPr indent="-159849" lvl="0" marL="269999" rtl="0" algn="l">
              <a:lnSpc>
                <a:spcPct val="125000"/>
              </a:lnSpc>
              <a:spcBef>
                <a:spcPts val="0"/>
              </a:spcBef>
              <a:spcAft>
                <a:spcPts val="0"/>
              </a:spcAft>
              <a:buClr>
                <a:srgbClr val="000000"/>
              </a:buClr>
              <a:buSzPts val="1100"/>
              <a:buFont typeface="Mada"/>
              <a:buChar char="●"/>
            </a:pPr>
            <a:r>
              <a:rPr lang="en-GB" sz="1200">
                <a:solidFill>
                  <a:srgbClr val="1F1A33"/>
                </a:solidFill>
                <a:latin typeface="Mada"/>
                <a:ea typeface="Mada"/>
                <a:cs typeface="Mada"/>
                <a:sym typeface="Mada"/>
              </a:rPr>
              <a:t>Healthy patient </a:t>
            </a:r>
            <a:r>
              <a:rPr lang="en-GB" sz="1200">
                <a:solidFill>
                  <a:srgbClr val="6AA84F"/>
                </a:solidFill>
                <a:latin typeface="Mada"/>
                <a:ea typeface="Mada"/>
                <a:cs typeface="Mada"/>
                <a:sym typeface="Mada"/>
              </a:rPr>
              <a:t>(</a:t>
            </a:r>
            <a:r>
              <a:rPr lang="en-GB" sz="1200">
                <a:solidFill>
                  <a:srgbClr val="6AA84F"/>
                </a:solidFill>
                <a:latin typeface="Mada"/>
                <a:ea typeface="Mada"/>
                <a:cs typeface="Mada"/>
                <a:sym typeface="Mada"/>
              </a:rPr>
              <a:t>healthy young women not pregnant)</a:t>
            </a:r>
            <a:endParaRPr sz="1100">
              <a:solidFill>
                <a:srgbClr val="6AA84F"/>
              </a:solidFill>
              <a:latin typeface="Mada"/>
              <a:ea typeface="Mada"/>
              <a:cs typeface="Mada"/>
              <a:sym typeface="Mada"/>
            </a:endParaRPr>
          </a:p>
          <a:p>
            <a:pPr indent="-159849" lvl="0" marL="269999" rtl="0" algn="l">
              <a:lnSpc>
                <a:spcPct val="125000"/>
              </a:lnSpc>
              <a:spcBef>
                <a:spcPts val="0"/>
              </a:spcBef>
              <a:spcAft>
                <a:spcPts val="0"/>
              </a:spcAft>
              <a:buClr>
                <a:srgbClr val="000000"/>
              </a:buClr>
              <a:buSzPts val="1100"/>
              <a:buFont typeface="Mada"/>
              <a:buChar char="●"/>
            </a:pPr>
            <a:r>
              <a:rPr lang="en-GB" sz="1200">
                <a:solidFill>
                  <a:srgbClr val="1F1A33"/>
                </a:solidFill>
                <a:latin typeface="Mada"/>
                <a:ea typeface="Mada"/>
                <a:cs typeface="Mada"/>
                <a:sym typeface="Mada"/>
              </a:rPr>
              <a:t>No anatomic or neurological  genitourinary abnormality</a:t>
            </a:r>
            <a:endParaRPr sz="1100">
              <a:solidFill>
                <a:srgbClr val="000000"/>
              </a:solidFill>
              <a:latin typeface="Mada"/>
              <a:ea typeface="Mada"/>
              <a:cs typeface="Mada"/>
              <a:sym typeface="Mada"/>
            </a:endParaRPr>
          </a:p>
        </p:txBody>
      </p:sp>
      <p:sp>
        <p:nvSpPr>
          <p:cNvPr id="182" name="Google Shape;182;p16"/>
          <p:cNvSpPr txBox="1"/>
          <p:nvPr/>
        </p:nvSpPr>
        <p:spPr>
          <a:xfrm>
            <a:off x="0" y="10774825"/>
            <a:ext cx="7589400" cy="1480500"/>
          </a:xfrm>
          <a:prstGeom prst="rect">
            <a:avLst/>
          </a:prstGeom>
          <a:noFill/>
          <a:ln>
            <a:noFill/>
          </a:ln>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Discuss urinary tract infection (UTI): pathogenesis, epidemiology, how to evaluate and the treatment options. Recognize presentation and symptoms</a:t>
            </a:r>
            <a:endParaRPr sz="2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17"/>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7"/>
          <p:cNvSpPr/>
          <p:nvPr/>
        </p:nvSpPr>
        <p:spPr>
          <a:xfrm>
            <a:off x="323475" y="1210552"/>
            <a:ext cx="2558700" cy="459300"/>
          </a:xfrm>
          <a:prstGeom prst="homePlate">
            <a:avLst>
              <a:gd fmla="val 50000" name="adj"/>
            </a:avLst>
          </a:pr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006D77"/>
                </a:solidFill>
                <a:latin typeface="Lora"/>
                <a:ea typeface="Lora"/>
                <a:cs typeface="Lora"/>
                <a:sym typeface="Lora"/>
              </a:rPr>
              <a:t>Urethritis</a:t>
            </a:r>
            <a:endParaRPr baseline="30000"/>
          </a:p>
        </p:txBody>
      </p:sp>
      <p:sp>
        <p:nvSpPr>
          <p:cNvPr id="189" name="Google Shape;189;p17"/>
          <p:cNvSpPr txBox="1"/>
          <p:nvPr/>
        </p:nvSpPr>
        <p:spPr>
          <a:xfrm>
            <a:off x="22571" y="3020917"/>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Signs and symptoms </a:t>
            </a:r>
            <a:endParaRPr b="1">
              <a:solidFill>
                <a:srgbClr val="006D77"/>
              </a:solidFill>
              <a:latin typeface="Mada"/>
              <a:ea typeface="Mada"/>
              <a:cs typeface="Mada"/>
              <a:sym typeface="Mada"/>
            </a:endParaRPr>
          </a:p>
        </p:txBody>
      </p:sp>
      <p:grpSp>
        <p:nvGrpSpPr>
          <p:cNvPr id="190" name="Google Shape;190;p17"/>
          <p:cNvGrpSpPr/>
          <p:nvPr/>
        </p:nvGrpSpPr>
        <p:grpSpPr>
          <a:xfrm>
            <a:off x="377741" y="2072966"/>
            <a:ext cx="893400" cy="459195"/>
            <a:chOff x="3969900" y="337650"/>
            <a:chExt cx="608500" cy="312675"/>
          </a:xfrm>
        </p:grpSpPr>
        <p:sp>
          <p:nvSpPr>
            <p:cNvPr id="191" name="Google Shape;191;p17"/>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7"/>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7"/>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7"/>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7"/>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96" name="Google Shape;196;p17"/>
          <p:cNvCxnSpPr/>
          <p:nvPr/>
        </p:nvCxnSpPr>
        <p:spPr>
          <a:xfrm>
            <a:off x="1428750" y="2267575"/>
            <a:ext cx="0" cy="762000"/>
          </a:xfrm>
          <a:prstGeom prst="straightConnector1">
            <a:avLst/>
          </a:prstGeom>
          <a:noFill/>
          <a:ln cap="flat" cmpd="sng" w="9525">
            <a:solidFill>
              <a:srgbClr val="B7B7B7"/>
            </a:solidFill>
            <a:prstDash val="solid"/>
            <a:round/>
            <a:headEnd len="med" w="med" type="none"/>
            <a:tailEnd len="med" w="med" type="none"/>
          </a:ln>
        </p:spPr>
      </p:cxnSp>
      <p:sp>
        <p:nvSpPr>
          <p:cNvPr id="197" name="Google Shape;197;p17"/>
          <p:cNvSpPr txBox="1"/>
          <p:nvPr/>
        </p:nvSpPr>
        <p:spPr>
          <a:xfrm>
            <a:off x="1238250" y="2164725"/>
            <a:ext cx="6196200" cy="996300"/>
          </a:xfrm>
          <a:prstGeom prst="rect">
            <a:avLst/>
          </a:prstGeom>
          <a:noFill/>
          <a:ln>
            <a:noFill/>
          </a:ln>
        </p:spPr>
        <p:txBody>
          <a:bodyPr anchorCtr="0" anchor="t" bIns="91425" lIns="91425" spcFirstLastPara="1" rIns="91425" wrap="square" tIns="91425">
            <a:noAutofit/>
          </a:bodyPr>
          <a:lstStyle/>
          <a:p>
            <a:pPr indent="-173399" lvl="0" marL="457200" rtl="0" algn="l">
              <a:lnSpc>
                <a:spcPct val="125000"/>
              </a:lnSpc>
              <a:spcBef>
                <a:spcPts val="0"/>
              </a:spcBef>
              <a:spcAft>
                <a:spcPts val="0"/>
              </a:spcAft>
              <a:buSzPts val="1200"/>
              <a:buFont typeface="Mada"/>
              <a:buChar char="●"/>
            </a:pPr>
            <a:r>
              <a:rPr lang="en-GB" sz="1200">
                <a:solidFill>
                  <a:schemeClr val="dk1"/>
                </a:solidFill>
                <a:latin typeface="Mada"/>
                <a:ea typeface="Mada"/>
                <a:cs typeface="Mada"/>
                <a:sym typeface="Mada"/>
              </a:rPr>
              <a:t>Asymptomatic </a:t>
            </a:r>
            <a:r>
              <a:rPr lang="en-GB" sz="1200">
                <a:solidFill>
                  <a:srgbClr val="6AA84F"/>
                </a:solidFill>
                <a:latin typeface="Mada"/>
                <a:ea typeface="Mada"/>
                <a:cs typeface="Mada"/>
                <a:sym typeface="Mada"/>
              </a:rPr>
              <a:t>(usually asymptomatic in females)</a:t>
            </a:r>
            <a:r>
              <a:rPr lang="en-GB"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173399" lvl="0" marL="457200"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Burning on urination.</a:t>
            </a:r>
            <a:endParaRPr sz="1200">
              <a:solidFill>
                <a:schemeClr val="dk1"/>
              </a:solidFill>
              <a:latin typeface="Mada"/>
              <a:ea typeface="Mada"/>
              <a:cs typeface="Mada"/>
              <a:sym typeface="Mada"/>
            </a:endParaRPr>
          </a:p>
          <a:p>
            <a:pPr indent="-173399" lvl="0" marL="457200"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Urethral discharge </a:t>
            </a:r>
            <a:r>
              <a:rPr lang="en-GB" sz="1200">
                <a:solidFill>
                  <a:srgbClr val="6AA84F"/>
                </a:solidFill>
                <a:latin typeface="Mada"/>
                <a:ea typeface="Mada"/>
                <a:cs typeface="Mada"/>
                <a:sym typeface="Mada"/>
              </a:rPr>
              <a:t>(especially in young sexually active men. And you have to determine whether this urethral discharge is caused by a gonococcal or a non-gonococcal infection).</a:t>
            </a:r>
            <a:endParaRPr sz="1200">
              <a:solidFill>
                <a:srgbClr val="6AA84F"/>
              </a:solidFill>
              <a:latin typeface="Mada"/>
              <a:ea typeface="Mada"/>
              <a:cs typeface="Mada"/>
              <a:sym typeface="Mada"/>
            </a:endParaRPr>
          </a:p>
        </p:txBody>
      </p:sp>
      <p:sp>
        <p:nvSpPr>
          <p:cNvPr id="198" name="Google Shape;198;p17"/>
          <p:cNvSpPr txBox="1"/>
          <p:nvPr/>
        </p:nvSpPr>
        <p:spPr>
          <a:xfrm>
            <a:off x="-4404" y="6367529"/>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Treatment</a:t>
            </a:r>
            <a:endParaRPr b="1">
              <a:solidFill>
                <a:srgbClr val="006D77"/>
              </a:solidFill>
              <a:latin typeface="Mada"/>
              <a:ea typeface="Mada"/>
              <a:cs typeface="Mada"/>
              <a:sym typeface="Mada"/>
            </a:endParaRPr>
          </a:p>
        </p:txBody>
      </p:sp>
      <p:grpSp>
        <p:nvGrpSpPr>
          <p:cNvPr id="199" name="Google Shape;199;p17"/>
          <p:cNvGrpSpPr/>
          <p:nvPr/>
        </p:nvGrpSpPr>
        <p:grpSpPr>
          <a:xfrm>
            <a:off x="350766" y="5648179"/>
            <a:ext cx="893400" cy="459195"/>
            <a:chOff x="3969900" y="337650"/>
            <a:chExt cx="608500" cy="312675"/>
          </a:xfrm>
        </p:grpSpPr>
        <p:sp>
          <p:nvSpPr>
            <p:cNvPr id="200" name="Google Shape;200;p17"/>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7"/>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7"/>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7"/>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7"/>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05" name="Google Shape;205;p17"/>
          <p:cNvCxnSpPr/>
          <p:nvPr/>
        </p:nvCxnSpPr>
        <p:spPr>
          <a:xfrm>
            <a:off x="1455250" y="5848538"/>
            <a:ext cx="0" cy="762000"/>
          </a:xfrm>
          <a:prstGeom prst="straightConnector1">
            <a:avLst/>
          </a:prstGeom>
          <a:noFill/>
          <a:ln cap="flat" cmpd="sng" w="9525">
            <a:solidFill>
              <a:srgbClr val="B7B7B7"/>
            </a:solidFill>
            <a:prstDash val="solid"/>
            <a:round/>
            <a:headEnd len="med" w="med" type="none"/>
            <a:tailEnd len="med" w="med" type="none"/>
          </a:ln>
        </p:spPr>
      </p:cxnSp>
      <p:pic>
        <p:nvPicPr>
          <p:cNvPr id="206" name="Google Shape;206;p17"/>
          <p:cNvPicPr preferRelativeResize="0"/>
          <p:nvPr/>
        </p:nvPicPr>
        <p:blipFill>
          <a:blip r:embed="rId3">
            <a:alphaModFix/>
          </a:blip>
          <a:stretch>
            <a:fillRect/>
          </a:stretch>
        </p:blipFill>
        <p:spPr>
          <a:xfrm>
            <a:off x="585712" y="5873838"/>
            <a:ext cx="423549" cy="423549"/>
          </a:xfrm>
          <a:prstGeom prst="rect">
            <a:avLst/>
          </a:prstGeom>
          <a:noFill/>
          <a:ln>
            <a:noFill/>
          </a:ln>
        </p:spPr>
      </p:pic>
      <p:pic>
        <p:nvPicPr>
          <p:cNvPr id="207" name="Google Shape;207;p17"/>
          <p:cNvPicPr preferRelativeResize="0"/>
          <p:nvPr/>
        </p:nvPicPr>
        <p:blipFill>
          <a:blip r:embed="rId4">
            <a:alphaModFix/>
          </a:blip>
          <a:stretch>
            <a:fillRect/>
          </a:stretch>
        </p:blipFill>
        <p:spPr>
          <a:xfrm>
            <a:off x="576187" y="2335689"/>
            <a:ext cx="467174" cy="467148"/>
          </a:xfrm>
          <a:prstGeom prst="rect">
            <a:avLst/>
          </a:prstGeom>
          <a:noFill/>
          <a:ln>
            <a:noFill/>
          </a:ln>
        </p:spPr>
      </p:pic>
      <p:sp>
        <p:nvSpPr>
          <p:cNvPr id="208" name="Google Shape;208;p17"/>
          <p:cNvSpPr txBox="1"/>
          <p:nvPr/>
        </p:nvSpPr>
        <p:spPr>
          <a:xfrm>
            <a:off x="-4391" y="4383429"/>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Diagnosis</a:t>
            </a:r>
            <a:endParaRPr>
              <a:solidFill>
                <a:srgbClr val="006D77"/>
              </a:solidFill>
              <a:latin typeface="Mada"/>
              <a:ea typeface="Mada"/>
              <a:cs typeface="Mada"/>
              <a:sym typeface="Mada"/>
            </a:endParaRPr>
          </a:p>
        </p:txBody>
      </p:sp>
      <p:grpSp>
        <p:nvGrpSpPr>
          <p:cNvPr id="209" name="Google Shape;209;p17"/>
          <p:cNvGrpSpPr/>
          <p:nvPr/>
        </p:nvGrpSpPr>
        <p:grpSpPr>
          <a:xfrm>
            <a:off x="350779" y="3740279"/>
            <a:ext cx="893400" cy="459195"/>
            <a:chOff x="3969900" y="337650"/>
            <a:chExt cx="608500" cy="312675"/>
          </a:xfrm>
        </p:grpSpPr>
        <p:sp>
          <p:nvSpPr>
            <p:cNvPr id="210" name="Google Shape;210;p17"/>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7"/>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7"/>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7"/>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7"/>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5" name="Google Shape;215;p17"/>
          <p:cNvSpPr txBox="1"/>
          <p:nvPr/>
        </p:nvSpPr>
        <p:spPr>
          <a:xfrm>
            <a:off x="1371750" y="3619150"/>
            <a:ext cx="5062800" cy="1417500"/>
          </a:xfrm>
          <a:prstGeom prst="rect">
            <a:avLst/>
          </a:prstGeom>
          <a:noFill/>
          <a:ln>
            <a:noFill/>
          </a:ln>
        </p:spPr>
        <p:txBody>
          <a:bodyPr anchorCtr="0" anchor="t" bIns="91425" lIns="91425" spcFirstLastPara="1" rIns="91425" wrap="square" tIns="91425">
            <a:noAutofit/>
          </a:bodyPr>
          <a:lstStyle/>
          <a:p>
            <a:pPr indent="-177800" lvl="0" marL="360000" rtl="0" algn="l">
              <a:lnSpc>
                <a:spcPct val="125000"/>
              </a:lnSpc>
              <a:spcBef>
                <a:spcPts val="0"/>
              </a:spcBef>
              <a:spcAft>
                <a:spcPts val="0"/>
              </a:spcAft>
              <a:buClr>
                <a:schemeClr val="dk1"/>
              </a:buClr>
              <a:buSzPts val="1300"/>
              <a:buFont typeface="Mada"/>
              <a:buChar char="●"/>
            </a:pPr>
            <a:r>
              <a:rPr lang="en-GB" sz="1200">
                <a:solidFill>
                  <a:srgbClr val="6AA84F"/>
                </a:solidFill>
                <a:latin typeface="Mada"/>
                <a:ea typeface="Mada"/>
                <a:cs typeface="Mada"/>
                <a:sym typeface="Mada"/>
              </a:rPr>
              <a:t>By history</a:t>
            </a:r>
            <a:r>
              <a:rPr lang="en-GB" sz="1200">
                <a:solidFill>
                  <a:schemeClr val="dk1"/>
                </a:solidFill>
                <a:latin typeface="Mada"/>
                <a:ea typeface="Mada"/>
                <a:cs typeface="Mada"/>
                <a:sym typeface="Mada"/>
              </a:rPr>
              <a:t> Incubation period:</a:t>
            </a:r>
            <a:endParaRPr sz="1200">
              <a:solidFill>
                <a:schemeClr val="dk1"/>
              </a:solidFill>
              <a:latin typeface="Mada"/>
              <a:ea typeface="Mada"/>
              <a:cs typeface="Mada"/>
              <a:sym typeface="Mada"/>
            </a:endParaRPr>
          </a:p>
          <a:p>
            <a:pPr indent="-177800" lvl="0" marL="540000" rtl="0" algn="l">
              <a:spcBef>
                <a:spcPts val="0"/>
              </a:spcBef>
              <a:spcAft>
                <a:spcPts val="0"/>
              </a:spcAft>
              <a:buClr>
                <a:srgbClr val="CC0000"/>
              </a:buClr>
              <a:buSzPts val="1300"/>
              <a:buFont typeface="Mada"/>
              <a:buChar char="○"/>
            </a:pPr>
            <a:r>
              <a:rPr lang="en-GB" sz="1200">
                <a:solidFill>
                  <a:srgbClr val="CC0000"/>
                </a:solidFill>
                <a:latin typeface="Mada"/>
                <a:ea typeface="Mada"/>
                <a:cs typeface="Mada"/>
                <a:sym typeface="Mada"/>
              </a:rPr>
              <a:t>Gonococcal (3-10 days) comes with purulent discharge</a:t>
            </a:r>
            <a:endParaRPr sz="1200">
              <a:solidFill>
                <a:srgbClr val="CC0000"/>
              </a:solidFill>
              <a:latin typeface="Mada"/>
              <a:ea typeface="Mada"/>
              <a:cs typeface="Mada"/>
              <a:sym typeface="Mada"/>
            </a:endParaRPr>
          </a:p>
          <a:p>
            <a:pPr indent="-177800" lvl="0" marL="540000" rtl="0" algn="l">
              <a:spcBef>
                <a:spcPts val="0"/>
              </a:spcBef>
              <a:spcAft>
                <a:spcPts val="0"/>
              </a:spcAft>
              <a:buClr>
                <a:srgbClr val="CC0000"/>
              </a:buClr>
              <a:buSzPts val="1300"/>
              <a:buFont typeface="Mada"/>
              <a:buChar char="○"/>
            </a:pPr>
            <a:r>
              <a:rPr lang="en-GB" sz="1200">
                <a:solidFill>
                  <a:srgbClr val="CC0000"/>
                </a:solidFill>
                <a:latin typeface="Mada"/>
                <a:ea typeface="Mada"/>
                <a:cs typeface="Mada"/>
                <a:sym typeface="Mada"/>
              </a:rPr>
              <a:t>Nongonococcal (1-5 weeks) </a:t>
            </a:r>
            <a:r>
              <a:rPr lang="en-GB" sz="1200">
                <a:solidFill>
                  <a:srgbClr val="CC0000"/>
                </a:solidFill>
                <a:latin typeface="Mada"/>
                <a:ea typeface="Mada"/>
                <a:cs typeface="Mada"/>
                <a:sym typeface="Mada"/>
              </a:rPr>
              <a:t>comes with scant discharge</a:t>
            </a:r>
            <a:endParaRPr sz="1200">
              <a:solidFill>
                <a:srgbClr val="CC0000"/>
              </a:solidFill>
              <a:latin typeface="Mada"/>
              <a:ea typeface="Mada"/>
              <a:cs typeface="Mada"/>
              <a:sym typeface="Mada"/>
            </a:endParaRPr>
          </a:p>
          <a:p>
            <a:pPr indent="-171450" lvl="0" marL="36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Urethral swab </a:t>
            </a:r>
            <a:r>
              <a:rPr lang="en-GB" sz="1200">
                <a:solidFill>
                  <a:srgbClr val="6AA84F"/>
                </a:solidFill>
                <a:latin typeface="Mada"/>
                <a:ea typeface="Mada"/>
                <a:cs typeface="Mada"/>
                <a:sym typeface="Mada"/>
              </a:rPr>
              <a:t>(confirmatory)</a:t>
            </a:r>
            <a:endParaRPr sz="1200">
              <a:solidFill>
                <a:srgbClr val="6AA84F"/>
              </a:solidFill>
              <a:latin typeface="Mada"/>
              <a:ea typeface="Mada"/>
              <a:cs typeface="Mada"/>
              <a:sym typeface="Mada"/>
            </a:endParaRPr>
          </a:p>
          <a:p>
            <a:pPr indent="-171450" lvl="0" marL="36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 Serum: Chlamydia specific ribosomal RNA </a:t>
            </a:r>
            <a:r>
              <a:rPr lang="en-GB" sz="1200">
                <a:solidFill>
                  <a:srgbClr val="6AA84F"/>
                </a:solidFill>
                <a:latin typeface="Mada"/>
                <a:ea typeface="Mada"/>
                <a:cs typeface="Mada"/>
                <a:sym typeface="Mada"/>
              </a:rPr>
              <a:t>(confirmatory)</a:t>
            </a:r>
            <a:endParaRPr sz="1200">
              <a:solidFill>
                <a:schemeClr val="dk1"/>
              </a:solidFill>
              <a:latin typeface="Mada"/>
              <a:ea typeface="Mada"/>
              <a:cs typeface="Mada"/>
              <a:sym typeface="Mada"/>
            </a:endParaRPr>
          </a:p>
        </p:txBody>
      </p:sp>
      <p:cxnSp>
        <p:nvCxnSpPr>
          <p:cNvPr id="216" name="Google Shape;216;p17"/>
          <p:cNvCxnSpPr/>
          <p:nvPr/>
        </p:nvCxnSpPr>
        <p:spPr>
          <a:xfrm>
            <a:off x="1459727" y="3824663"/>
            <a:ext cx="0" cy="762000"/>
          </a:xfrm>
          <a:prstGeom prst="straightConnector1">
            <a:avLst/>
          </a:prstGeom>
          <a:noFill/>
          <a:ln cap="flat" cmpd="sng" w="9525">
            <a:solidFill>
              <a:srgbClr val="B7B7B7"/>
            </a:solidFill>
            <a:prstDash val="solid"/>
            <a:round/>
            <a:headEnd len="med" w="med" type="none"/>
            <a:tailEnd len="med" w="med" type="none"/>
          </a:ln>
        </p:spPr>
      </p:cxnSp>
      <p:pic>
        <p:nvPicPr>
          <p:cNvPr id="217" name="Google Shape;217;p17"/>
          <p:cNvPicPr preferRelativeResize="0"/>
          <p:nvPr/>
        </p:nvPicPr>
        <p:blipFill rotWithShape="1">
          <a:blip r:embed="rId5">
            <a:alphaModFix/>
          </a:blip>
          <a:srcRect b="0" l="0" r="0" t="0"/>
          <a:stretch/>
        </p:blipFill>
        <p:spPr>
          <a:xfrm>
            <a:off x="577237" y="3947037"/>
            <a:ext cx="421426" cy="421426"/>
          </a:xfrm>
          <a:prstGeom prst="rect">
            <a:avLst/>
          </a:prstGeom>
          <a:noFill/>
          <a:ln>
            <a:noFill/>
          </a:ln>
        </p:spPr>
      </p:pic>
      <p:sp>
        <p:nvSpPr>
          <p:cNvPr id="218" name="Google Shape;218;p17"/>
          <p:cNvSpPr txBox="1"/>
          <p:nvPr/>
        </p:nvSpPr>
        <p:spPr>
          <a:xfrm>
            <a:off x="1061300" y="389200"/>
            <a:ext cx="5525700" cy="29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UTI:</a:t>
            </a:r>
            <a:endParaRPr sz="2200"/>
          </a:p>
        </p:txBody>
      </p:sp>
      <p:cxnSp>
        <p:nvCxnSpPr>
          <p:cNvPr id="219" name="Google Shape;219;p17"/>
          <p:cNvCxnSpPr/>
          <p:nvPr/>
        </p:nvCxnSpPr>
        <p:spPr>
          <a:xfrm>
            <a:off x="3167907" y="846999"/>
            <a:ext cx="1312500" cy="0"/>
          </a:xfrm>
          <a:prstGeom prst="straightConnector1">
            <a:avLst/>
          </a:prstGeom>
          <a:noFill/>
          <a:ln cap="flat" cmpd="sng" w="19050">
            <a:solidFill>
              <a:srgbClr val="83C5BE"/>
            </a:solidFill>
            <a:prstDash val="solid"/>
            <a:round/>
            <a:headEnd len="med" w="med" type="oval"/>
            <a:tailEnd len="med" w="med" type="oval"/>
          </a:ln>
        </p:spPr>
      </p:cxnSp>
      <p:pic>
        <p:nvPicPr>
          <p:cNvPr id="220" name="Google Shape;220;p17"/>
          <p:cNvPicPr preferRelativeResize="0"/>
          <p:nvPr/>
        </p:nvPicPr>
        <p:blipFill>
          <a:blip r:embed="rId6">
            <a:alphaModFix/>
          </a:blip>
          <a:stretch>
            <a:fillRect/>
          </a:stretch>
        </p:blipFill>
        <p:spPr>
          <a:xfrm>
            <a:off x="1613713" y="5473550"/>
            <a:ext cx="2822976" cy="1512000"/>
          </a:xfrm>
          <a:prstGeom prst="rect">
            <a:avLst/>
          </a:prstGeom>
          <a:noFill/>
          <a:ln cap="flat" cmpd="sng" w="9525">
            <a:solidFill>
              <a:srgbClr val="000000"/>
            </a:solidFill>
            <a:prstDash val="solid"/>
            <a:round/>
            <a:headEnd len="sm" w="sm" type="none"/>
            <a:tailEnd len="sm" w="sm" type="none"/>
          </a:ln>
        </p:spPr>
      </p:pic>
      <p:sp>
        <p:nvSpPr>
          <p:cNvPr id="221" name="Google Shape;221;p17"/>
          <p:cNvSpPr txBox="1"/>
          <p:nvPr/>
        </p:nvSpPr>
        <p:spPr>
          <a:xfrm>
            <a:off x="4436700" y="5349242"/>
            <a:ext cx="3212400" cy="18912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lang="en-GB" sz="900">
                <a:solidFill>
                  <a:srgbClr val="6AA84F"/>
                </a:solidFill>
                <a:latin typeface="Mada"/>
                <a:ea typeface="Mada"/>
                <a:cs typeface="Mada"/>
                <a:sym typeface="Mada"/>
              </a:rPr>
              <a:t>Doctor said you don’t have to memorize it but know that:</a:t>
            </a:r>
            <a:endParaRPr sz="900">
              <a:solidFill>
                <a:schemeClr val="dk1"/>
              </a:solidFill>
              <a:latin typeface="Mada"/>
              <a:ea typeface="Mada"/>
              <a:cs typeface="Mada"/>
              <a:sym typeface="Mada"/>
            </a:endParaRPr>
          </a:p>
          <a:p>
            <a:pPr indent="-161925" lvl="0" marL="269999" rtl="0" algn="l">
              <a:lnSpc>
                <a:spcPct val="125000"/>
              </a:lnSpc>
              <a:spcBef>
                <a:spcPts val="0"/>
              </a:spcBef>
              <a:spcAft>
                <a:spcPts val="0"/>
              </a:spcAft>
              <a:buClr>
                <a:srgbClr val="6AA84F"/>
              </a:buClr>
              <a:buSzPts val="900"/>
              <a:buFont typeface="Mada"/>
              <a:buChar char="●"/>
            </a:pPr>
            <a:r>
              <a:rPr lang="en-GB" sz="900">
                <a:solidFill>
                  <a:srgbClr val="6AA84F"/>
                </a:solidFill>
                <a:latin typeface="Mada"/>
                <a:ea typeface="Mada"/>
                <a:cs typeface="Mada"/>
                <a:sym typeface="Mada"/>
              </a:rPr>
              <a:t>Gonococcal usually has incubation period 3-10 days after unprotected intercourse, while in case of chlamydia up to more than a month</a:t>
            </a:r>
            <a:endParaRPr sz="900">
              <a:solidFill>
                <a:schemeClr val="dk1"/>
              </a:solidFill>
              <a:latin typeface="Mada"/>
              <a:ea typeface="Mada"/>
              <a:cs typeface="Mada"/>
              <a:sym typeface="Mada"/>
            </a:endParaRPr>
          </a:p>
          <a:p>
            <a:pPr indent="-161925" lvl="0" marL="269999" rtl="0" algn="l">
              <a:lnSpc>
                <a:spcPct val="125000"/>
              </a:lnSpc>
              <a:spcBef>
                <a:spcPts val="0"/>
              </a:spcBef>
              <a:spcAft>
                <a:spcPts val="0"/>
              </a:spcAft>
              <a:buClr>
                <a:srgbClr val="6AA84F"/>
              </a:buClr>
              <a:buSzPts val="900"/>
              <a:buFont typeface="Mada"/>
              <a:buChar char="●"/>
            </a:pPr>
            <a:r>
              <a:rPr lang="en-GB" sz="900">
                <a:solidFill>
                  <a:srgbClr val="6AA84F"/>
                </a:solidFill>
                <a:latin typeface="Mada"/>
                <a:ea typeface="Mada"/>
                <a:cs typeface="Mada"/>
                <a:sym typeface="Mada"/>
              </a:rPr>
              <a:t>Do a swab and culture to avoid antibiotic resistance</a:t>
            </a:r>
            <a:endParaRPr sz="900">
              <a:solidFill>
                <a:srgbClr val="6AA84F"/>
              </a:solidFill>
              <a:latin typeface="Mada"/>
              <a:ea typeface="Mada"/>
              <a:cs typeface="Mada"/>
              <a:sym typeface="Mada"/>
            </a:endParaRPr>
          </a:p>
          <a:p>
            <a:pPr indent="0" lvl="0" marL="0" rtl="0" algn="l">
              <a:lnSpc>
                <a:spcPct val="125000"/>
              </a:lnSpc>
              <a:spcBef>
                <a:spcPts val="0"/>
              </a:spcBef>
              <a:spcAft>
                <a:spcPts val="0"/>
              </a:spcAft>
              <a:buNone/>
            </a:pPr>
            <a:r>
              <a:t/>
            </a:r>
            <a:endParaRPr sz="900">
              <a:solidFill>
                <a:srgbClr val="6AA84F"/>
              </a:solidFill>
              <a:latin typeface="Mada"/>
              <a:ea typeface="Mada"/>
              <a:cs typeface="Mada"/>
              <a:sym typeface="Mada"/>
            </a:endParaRPr>
          </a:p>
          <a:p>
            <a:pPr indent="0" lvl="0" marL="0" rtl="0" algn="l">
              <a:lnSpc>
                <a:spcPct val="125000"/>
              </a:lnSpc>
              <a:spcBef>
                <a:spcPts val="0"/>
              </a:spcBef>
              <a:spcAft>
                <a:spcPts val="0"/>
              </a:spcAft>
              <a:buNone/>
            </a:pPr>
            <a:r>
              <a:rPr lang="en-GB" sz="900">
                <a:solidFill>
                  <a:srgbClr val="6AA84F"/>
                </a:solidFill>
                <a:latin typeface="Mada"/>
                <a:ea typeface="Mada"/>
                <a:cs typeface="Mada"/>
                <a:sym typeface="Mada"/>
              </a:rPr>
              <a:t>The </a:t>
            </a:r>
            <a:r>
              <a:rPr lang="en-GB" sz="900">
                <a:solidFill>
                  <a:srgbClr val="6AA84F"/>
                </a:solidFill>
                <a:latin typeface="Mada"/>
                <a:ea typeface="Mada"/>
                <a:cs typeface="Mada"/>
                <a:sym typeface="Mada"/>
              </a:rPr>
              <a:t>treatment empirically: </a:t>
            </a:r>
            <a:endParaRPr sz="900">
              <a:solidFill>
                <a:srgbClr val="6AA84F"/>
              </a:solidFill>
              <a:latin typeface="Mada"/>
              <a:ea typeface="Mada"/>
              <a:cs typeface="Mada"/>
              <a:sym typeface="Mada"/>
            </a:endParaRPr>
          </a:p>
          <a:p>
            <a:pPr indent="-158750" lvl="0" marL="269999" rtl="0" algn="l">
              <a:lnSpc>
                <a:spcPct val="12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1g IM ceftriaxone</a:t>
            </a:r>
            <a:endParaRPr sz="1000">
              <a:solidFill>
                <a:srgbClr val="6AA84F"/>
              </a:solidFill>
              <a:latin typeface="Mada"/>
              <a:ea typeface="Mada"/>
              <a:cs typeface="Mada"/>
              <a:sym typeface="Mada"/>
            </a:endParaRPr>
          </a:p>
          <a:p>
            <a:pPr indent="-158750" lvl="0" marL="269999"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1 dose azithromycin orally</a:t>
            </a:r>
            <a:endParaRPr sz="900">
              <a:solidFill>
                <a:srgbClr val="6AA84F"/>
              </a:solidFill>
              <a:latin typeface="Mada"/>
              <a:ea typeface="Mada"/>
              <a:cs typeface="Mada"/>
              <a:sym typeface="Mada"/>
            </a:endParaRPr>
          </a:p>
        </p:txBody>
      </p:sp>
      <p:sp>
        <p:nvSpPr>
          <p:cNvPr id="222" name="Google Shape;222;p17"/>
          <p:cNvSpPr/>
          <p:nvPr/>
        </p:nvSpPr>
        <p:spPr>
          <a:xfrm>
            <a:off x="323475" y="7908914"/>
            <a:ext cx="2558700" cy="459300"/>
          </a:xfrm>
          <a:prstGeom prst="homePlate">
            <a:avLst>
              <a:gd fmla="val 50000" name="adj"/>
            </a:avLst>
          </a:pr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006D77"/>
                </a:solidFill>
                <a:latin typeface="Lora"/>
                <a:ea typeface="Lora"/>
                <a:cs typeface="Lora"/>
                <a:sym typeface="Lora"/>
              </a:rPr>
              <a:t>Epididymitis</a:t>
            </a:r>
            <a:endParaRPr baseline="30000"/>
          </a:p>
        </p:txBody>
      </p:sp>
      <p:sp>
        <p:nvSpPr>
          <p:cNvPr id="223" name="Google Shape;223;p17"/>
          <p:cNvSpPr txBox="1"/>
          <p:nvPr/>
        </p:nvSpPr>
        <p:spPr>
          <a:xfrm>
            <a:off x="22571" y="9645267"/>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Signs and symptoms </a:t>
            </a:r>
            <a:endParaRPr b="1">
              <a:solidFill>
                <a:srgbClr val="006D77"/>
              </a:solidFill>
              <a:latin typeface="Mada"/>
              <a:ea typeface="Mada"/>
              <a:cs typeface="Mada"/>
              <a:sym typeface="Mada"/>
            </a:endParaRPr>
          </a:p>
        </p:txBody>
      </p:sp>
      <p:grpSp>
        <p:nvGrpSpPr>
          <p:cNvPr id="224" name="Google Shape;224;p17"/>
          <p:cNvGrpSpPr/>
          <p:nvPr/>
        </p:nvGrpSpPr>
        <p:grpSpPr>
          <a:xfrm>
            <a:off x="377741" y="8697316"/>
            <a:ext cx="893400" cy="459195"/>
            <a:chOff x="3969900" y="337650"/>
            <a:chExt cx="608500" cy="312675"/>
          </a:xfrm>
        </p:grpSpPr>
        <p:sp>
          <p:nvSpPr>
            <p:cNvPr id="225" name="Google Shape;225;p17"/>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7"/>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7"/>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7"/>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7"/>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30" name="Google Shape;230;p17"/>
          <p:cNvCxnSpPr/>
          <p:nvPr/>
        </p:nvCxnSpPr>
        <p:spPr>
          <a:xfrm>
            <a:off x="1428750" y="8891925"/>
            <a:ext cx="0" cy="762000"/>
          </a:xfrm>
          <a:prstGeom prst="straightConnector1">
            <a:avLst/>
          </a:prstGeom>
          <a:noFill/>
          <a:ln cap="flat" cmpd="sng" w="9525">
            <a:solidFill>
              <a:srgbClr val="B7B7B7"/>
            </a:solidFill>
            <a:prstDash val="solid"/>
            <a:round/>
            <a:headEnd len="med" w="med" type="none"/>
            <a:tailEnd len="med" w="med" type="none"/>
          </a:ln>
        </p:spPr>
      </p:cxnSp>
      <p:pic>
        <p:nvPicPr>
          <p:cNvPr id="231" name="Google Shape;231;p17"/>
          <p:cNvPicPr preferRelativeResize="0"/>
          <p:nvPr/>
        </p:nvPicPr>
        <p:blipFill>
          <a:blip r:embed="rId4">
            <a:alphaModFix/>
          </a:blip>
          <a:stretch>
            <a:fillRect/>
          </a:stretch>
        </p:blipFill>
        <p:spPr>
          <a:xfrm>
            <a:off x="576187" y="8960039"/>
            <a:ext cx="467174" cy="467148"/>
          </a:xfrm>
          <a:prstGeom prst="rect">
            <a:avLst/>
          </a:prstGeom>
          <a:noFill/>
          <a:ln>
            <a:noFill/>
          </a:ln>
        </p:spPr>
      </p:pic>
      <p:sp>
        <p:nvSpPr>
          <p:cNvPr id="232" name="Google Shape;232;p17"/>
          <p:cNvSpPr txBox="1"/>
          <p:nvPr/>
        </p:nvSpPr>
        <p:spPr>
          <a:xfrm>
            <a:off x="1428750" y="8994775"/>
            <a:ext cx="7226400" cy="708000"/>
          </a:xfrm>
          <a:prstGeom prst="rect">
            <a:avLst/>
          </a:prstGeom>
          <a:noFill/>
          <a:ln>
            <a:noFill/>
          </a:ln>
        </p:spPr>
        <p:txBody>
          <a:bodyPr anchorCtr="0" anchor="t" bIns="91425" lIns="91425" spcFirstLastPara="1" rIns="91425" wrap="square" tIns="91425">
            <a:noAutofit/>
          </a:bodyPr>
          <a:lstStyle/>
          <a:p>
            <a:pPr indent="-161925" lvl="0" marL="269999" rtl="0" algn="l">
              <a:lnSpc>
                <a:spcPct val="125000"/>
              </a:lnSpc>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Acute: </a:t>
            </a:r>
            <a:r>
              <a:rPr lang="en-GB" sz="1200">
                <a:solidFill>
                  <a:schemeClr val="dk1"/>
                </a:solidFill>
                <a:latin typeface="Mada"/>
                <a:ea typeface="Mada"/>
                <a:cs typeface="Mada"/>
                <a:sym typeface="Mada"/>
              </a:rPr>
              <a:t>Pain , swelling of epididymis  &lt; 6 weeks</a:t>
            </a:r>
            <a:endParaRPr sz="1200">
              <a:solidFill>
                <a:schemeClr val="dk1"/>
              </a:solidFill>
              <a:latin typeface="Mada"/>
              <a:ea typeface="Mada"/>
              <a:cs typeface="Mada"/>
              <a:sym typeface="Mada"/>
            </a:endParaRPr>
          </a:p>
          <a:p>
            <a:pPr indent="-161925" lvl="0" marL="269999" rtl="0" algn="l">
              <a:lnSpc>
                <a:spcPct val="125000"/>
              </a:lnSpc>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Chronic: </a:t>
            </a:r>
            <a:r>
              <a:rPr lang="en-GB" sz="1200">
                <a:solidFill>
                  <a:schemeClr val="dk1"/>
                </a:solidFill>
                <a:latin typeface="Mada"/>
                <a:ea typeface="Mada"/>
                <a:cs typeface="Mada"/>
                <a:sym typeface="Mada"/>
              </a:rPr>
              <a:t>Long-standing pain in the epididymis and testicle. Usually no swelling </a:t>
            </a:r>
            <a:endParaRPr b="1" sz="1200">
              <a:solidFill>
                <a:schemeClr val="dk1"/>
              </a:solidFill>
              <a:latin typeface="Mada"/>
              <a:ea typeface="Mada"/>
              <a:cs typeface="Mada"/>
              <a:sym typeface="Mada"/>
            </a:endParaRPr>
          </a:p>
        </p:txBody>
      </p:sp>
      <p:sp>
        <p:nvSpPr>
          <p:cNvPr id="233" name="Google Shape;233;p17"/>
          <p:cNvSpPr/>
          <p:nvPr/>
        </p:nvSpPr>
        <p:spPr>
          <a:xfrm>
            <a:off x="164450" y="444830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7"/>
          <p:cNvSpPr txBox="1"/>
          <p:nvPr/>
        </p:nvSpPr>
        <p:spPr>
          <a:xfrm>
            <a:off x="0" y="10774825"/>
            <a:ext cx="7589400" cy="1417500"/>
          </a:xfrm>
          <a:prstGeom prst="rect">
            <a:avLst/>
          </a:prstGeom>
          <a:noFill/>
          <a:ln>
            <a:noFill/>
          </a:ln>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Discuss urinary tract infection (UTI): pathogenesis, epidemiology, how to evaluate and the treatment options. Recognize presentation and symptoms</a:t>
            </a:r>
            <a:endParaRPr sz="20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18"/>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8"/>
          <p:cNvSpPr txBox="1"/>
          <p:nvPr/>
        </p:nvSpPr>
        <p:spPr>
          <a:xfrm>
            <a:off x="84" y="1719776"/>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Diagnosis</a:t>
            </a:r>
            <a:endParaRPr>
              <a:solidFill>
                <a:srgbClr val="006D77"/>
              </a:solidFill>
              <a:latin typeface="Mada"/>
              <a:ea typeface="Mada"/>
              <a:cs typeface="Mada"/>
              <a:sym typeface="Mada"/>
            </a:endParaRPr>
          </a:p>
        </p:txBody>
      </p:sp>
      <p:grpSp>
        <p:nvGrpSpPr>
          <p:cNvPr id="241" name="Google Shape;241;p18"/>
          <p:cNvGrpSpPr/>
          <p:nvPr/>
        </p:nvGrpSpPr>
        <p:grpSpPr>
          <a:xfrm>
            <a:off x="355254" y="1076625"/>
            <a:ext cx="893400" cy="459195"/>
            <a:chOff x="3969900" y="337650"/>
            <a:chExt cx="608500" cy="312675"/>
          </a:xfrm>
        </p:grpSpPr>
        <p:sp>
          <p:nvSpPr>
            <p:cNvPr id="242" name="Google Shape;242;p18"/>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8"/>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8"/>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8"/>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8"/>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7" name="Google Shape;247;p18"/>
          <p:cNvSpPr txBox="1"/>
          <p:nvPr/>
        </p:nvSpPr>
        <p:spPr>
          <a:xfrm>
            <a:off x="1376225" y="955500"/>
            <a:ext cx="6012600" cy="1512000"/>
          </a:xfrm>
          <a:prstGeom prst="rect">
            <a:avLst/>
          </a:prstGeom>
          <a:noFill/>
          <a:ln>
            <a:noFill/>
          </a:ln>
        </p:spPr>
        <p:txBody>
          <a:bodyPr anchorCtr="0" anchor="t" bIns="91425" lIns="91425" spcFirstLastPara="1" rIns="91425" wrap="square" tIns="91425">
            <a:noAutofit/>
          </a:bodyPr>
          <a:lstStyle/>
          <a:p>
            <a:pPr indent="-177800" lvl="0" marL="269999" rtl="0" algn="l">
              <a:lnSpc>
                <a:spcPct val="125000"/>
              </a:lnSpc>
              <a:spcBef>
                <a:spcPts val="0"/>
              </a:spcBef>
              <a:spcAft>
                <a:spcPts val="0"/>
              </a:spcAft>
              <a:buClr>
                <a:schemeClr val="dk1"/>
              </a:buClr>
              <a:buSzPts val="1300"/>
              <a:buFont typeface="Mada"/>
              <a:buChar char="●"/>
            </a:pPr>
            <a:r>
              <a:rPr lang="en-GB" sz="1200">
                <a:solidFill>
                  <a:srgbClr val="6AA84F"/>
                </a:solidFill>
                <a:latin typeface="Mada"/>
                <a:ea typeface="Mada"/>
                <a:cs typeface="Mada"/>
                <a:sym typeface="Mada"/>
              </a:rPr>
              <a:t>By physical examination: you should be able to differentiate </a:t>
            </a:r>
            <a:r>
              <a:rPr lang="en-GB" sz="1200">
                <a:solidFill>
                  <a:srgbClr val="CC0000"/>
                </a:solidFill>
                <a:latin typeface="Mada"/>
                <a:ea typeface="Mada"/>
                <a:cs typeface="Mada"/>
                <a:sym typeface="Mada"/>
              </a:rPr>
              <a:t>Epididymitis vs. Torsion</a:t>
            </a:r>
            <a:endParaRPr sz="1200">
              <a:solidFill>
                <a:srgbClr val="CC0000"/>
              </a:solidFill>
              <a:latin typeface="Mada"/>
              <a:ea typeface="Mada"/>
              <a:cs typeface="Mada"/>
              <a:sym typeface="Mada"/>
            </a:endParaRPr>
          </a:p>
          <a:p>
            <a:pPr indent="-177800" lvl="0" marL="269999" rtl="0" algn="l">
              <a:spcBef>
                <a:spcPts val="0"/>
              </a:spcBef>
              <a:spcAft>
                <a:spcPts val="0"/>
              </a:spcAft>
              <a:buClr>
                <a:schemeClr val="dk1"/>
              </a:buClr>
              <a:buSzPts val="1300"/>
              <a:buFont typeface="Mada"/>
              <a:buChar char="●"/>
            </a:pPr>
            <a:r>
              <a:rPr lang="en-GB" sz="1200">
                <a:solidFill>
                  <a:schemeClr val="dk1"/>
                </a:solidFill>
                <a:latin typeface="Mada"/>
                <a:ea typeface="Mada"/>
                <a:cs typeface="Mada"/>
                <a:sym typeface="Mada"/>
              </a:rPr>
              <a:t>Ultrasound</a:t>
            </a:r>
            <a:r>
              <a:rPr lang="en-GB" sz="1200">
                <a:solidFill>
                  <a:schemeClr val="dk1"/>
                </a:solidFill>
                <a:latin typeface="Mada"/>
                <a:ea typeface="Mada"/>
                <a:cs typeface="Mada"/>
                <a:sym typeface="Mada"/>
              </a:rPr>
              <a:t> </a:t>
            </a:r>
            <a:r>
              <a:rPr lang="en-GB" sz="1200">
                <a:solidFill>
                  <a:srgbClr val="6AA84F"/>
                </a:solidFill>
                <a:latin typeface="Mada"/>
                <a:ea typeface="Mada"/>
                <a:cs typeface="Mada"/>
                <a:sym typeface="Mada"/>
              </a:rPr>
              <a:t>(confirmatory)</a:t>
            </a:r>
            <a:endParaRPr sz="1200">
              <a:solidFill>
                <a:srgbClr val="6AA84F"/>
              </a:solidFill>
              <a:latin typeface="Mada"/>
              <a:ea typeface="Mada"/>
              <a:cs typeface="Mada"/>
              <a:sym typeface="Mada"/>
            </a:endParaRPr>
          </a:p>
          <a:p>
            <a:pPr indent="-171450" lvl="0" marL="269999"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Testicular scan</a:t>
            </a:r>
            <a:endParaRPr sz="1200">
              <a:solidFill>
                <a:schemeClr val="dk1"/>
              </a:solidFill>
              <a:latin typeface="Mada"/>
              <a:ea typeface="Mada"/>
              <a:cs typeface="Mada"/>
              <a:sym typeface="Mada"/>
            </a:endParaRPr>
          </a:p>
          <a:p>
            <a:pPr indent="-177800" lvl="0" marL="269999" rtl="0" algn="l">
              <a:lnSpc>
                <a:spcPct val="125000"/>
              </a:lnSpc>
              <a:spcBef>
                <a:spcPts val="0"/>
              </a:spcBef>
              <a:spcAft>
                <a:spcPts val="0"/>
              </a:spcAft>
              <a:buClr>
                <a:schemeClr val="dk1"/>
              </a:buClr>
              <a:buSzPts val="1300"/>
              <a:buFont typeface="Mada"/>
              <a:buChar char="●"/>
            </a:pPr>
            <a:r>
              <a:rPr lang="en-GB" sz="1200">
                <a:solidFill>
                  <a:srgbClr val="6AA84F"/>
                </a:solidFill>
                <a:latin typeface="Mada"/>
                <a:ea typeface="Mada"/>
                <a:cs typeface="Mada"/>
                <a:sym typeface="Mada"/>
              </a:rPr>
              <a:t>By history (age):</a:t>
            </a:r>
            <a:endParaRPr sz="1200">
              <a:solidFill>
                <a:schemeClr val="dk1"/>
              </a:solidFill>
              <a:latin typeface="Mada"/>
              <a:ea typeface="Mada"/>
              <a:cs typeface="Mada"/>
              <a:sym typeface="Mada"/>
            </a:endParaRPr>
          </a:p>
          <a:p>
            <a:pPr indent="-187325" lvl="0" marL="450000" rtl="0" algn="l">
              <a:spcBef>
                <a:spcPts val="0"/>
              </a:spcBef>
              <a:spcAft>
                <a:spcPts val="0"/>
              </a:spcAft>
              <a:buClr>
                <a:schemeClr val="dk1"/>
              </a:buClr>
              <a:buSzPts val="1300"/>
              <a:buFont typeface="Mada"/>
              <a:buChar char="○"/>
            </a:pPr>
            <a:r>
              <a:rPr lang="en-GB" sz="1200">
                <a:solidFill>
                  <a:schemeClr val="dk1"/>
                </a:solidFill>
                <a:latin typeface="Mada"/>
                <a:ea typeface="Mada"/>
                <a:cs typeface="Mada"/>
                <a:sym typeface="Mada"/>
              </a:rPr>
              <a:t>Younger</a:t>
            </a:r>
            <a:r>
              <a:rPr baseline="30000" lang="en-GB" sz="1200">
                <a:solidFill>
                  <a:schemeClr val="dk1"/>
                </a:solidFill>
                <a:latin typeface="Mada"/>
                <a:ea typeface="Mada"/>
                <a:cs typeface="Mada"/>
                <a:sym typeface="Mada"/>
              </a:rPr>
              <a:t>1</a:t>
            </a:r>
            <a:r>
              <a:rPr lang="en-GB" sz="1200">
                <a:solidFill>
                  <a:schemeClr val="dk1"/>
                </a:solidFill>
                <a:latin typeface="Mada"/>
                <a:ea typeface="Mada"/>
                <a:cs typeface="Mada"/>
                <a:sym typeface="Mada"/>
              </a:rPr>
              <a:t> : N. gonorrhoeae or C. trachomatis</a:t>
            </a:r>
            <a:endParaRPr sz="1200">
              <a:solidFill>
                <a:schemeClr val="dk1"/>
              </a:solidFill>
              <a:latin typeface="Mada"/>
              <a:ea typeface="Mada"/>
              <a:cs typeface="Mada"/>
              <a:sym typeface="Mada"/>
            </a:endParaRPr>
          </a:p>
          <a:p>
            <a:pPr indent="-187325" lvl="0" marL="450000" rtl="0" algn="l">
              <a:spcBef>
                <a:spcPts val="0"/>
              </a:spcBef>
              <a:spcAft>
                <a:spcPts val="0"/>
              </a:spcAft>
              <a:buClr>
                <a:schemeClr val="dk1"/>
              </a:buClr>
              <a:buSzPts val="1300"/>
              <a:buFont typeface="Mada"/>
              <a:buChar char="○"/>
            </a:pPr>
            <a:r>
              <a:rPr lang="en-GB" sz="1200">
                <a:solidFill>
                  <a:schemeClr val="dk1"/>
                </a:solidFill>
                <a:latin typeface="Mada"/>
                <a:ea typeface="Mada"/>
                <a:cs typeface="Mada"/>
                <a:sym typeface="Mada"/>
              </a:rPr>
              <a:t> Older</a:t>
            </a:r>
            <a:r>
              <a:rPr baseline="30000" lang="en-GB" sz="1200">
                <a:solidFill>
                  <a:schemeClr val="dk1"/>
                </a:solidFill>
                <a:latin typeface="Mada"/>
                <a:ea typeface="Mada"/>
                <a:cs typeface="Mada"/>
                <a:sym typeface="Mada"/>
              </a:rPr>
              <a:t>2</a:t>
            </a:r>
            <a:r>
              <a:rPr lang="en-GB" sz="1200">
                <a:solidFill>
                  <a:schemeClr val="dk1"/>
                </a:solidFill>
                <a:latin typeface="Mada"/>
                <a:ea typeface="Mada"/>
                <a:cs typeface="Mada"/>
                <a:sym typeface="Mada"/>
              </a:rPr>
              <a:t> : E. coli.</a:t>
            </a:r>
            <a:endParaRPr sz="1200">
              <a:solidFill>
                <a:srgbClr val="6AA84F"/>
              </a:solidFill>
              <a:latin typeface="Mada"/>
              <a:ea typeface="Mada"/>
              <a:cs typeface="Mada"/>
              <a:sym typeface="Mada"/>
            </a:endParaRPr>
          </a:p>
        </p:txBody>
      </p:sp>
      <p:cxnSp>
        <p:nvCxnSpPr>
          <p:cNvPr id="248" name="Google Shape;248;p18"/>
          <p:cNvCxnSpPr/>
          <p:nvPr/>
        </p:nvCxnSpPr>
        <p:spPr>
          <a:xfrm>
            <a:off x="1464202" y="1161009"/>
            <a:ext cx="0" cy="762000"/>
          </a:xfrm>
          <a:prstGeom prst="straightConnector1">
            <a:avLst/>
          </a:prstGeom>
          <a:noFill/>
          <a:ln cap="flat" cmpd="sng" w="9525">
            <a:solidFill>
              <a:srgbClr val="B7B7B7"/>
            </a:solidFill>
            <a:prstDash val="solid"/>
            <a:round/>
            <a:headEnd len="med" w="med" type="none"/>
            <a:tailEnd len="med" w="med" type="none"/>
          </a:ln>
        </p:spPr>
      </p:cxnSp>
      <p:pic>
        <p:nvPicPr>
          <p:cNvPr id="249" name="Google Shape;249;p18"/>
          <p:cNvPicPr preferRelativeResize="0"/>
          <p:nvPr/>
        </p:nvPicPr>
        <p:blipFill rotWithShape="1">
          <a:blip r:embed="rId3">
            <a:alphaModFix/>
          </a:blip>
          <a:srcRect b="0" l="0" r="0" t="0"/>
          <a:stretch/>
        </p:blipFill>
        <p:spPr>
          <a:xfrm>
            <a:off x="581712" y="1283384"/>
            <a:ext cx="421426" cy="421426"/>
          </a:xfrm>
          <a:prstGeom prst="rect">
            <a:avLst/>
          </a:prstGeom>
          <a:noFill/>
          <a:ln>
            <a:noFill/>
          </a:ln>
        </p:spPr>
      </p:pic>
      <p:sp>
        <p:nvSpPr>
          <p:cNvPr id="250" name="Google Shape;250;p18"/>
          <p:cNvSpPr txBox="1"/>
          <p:nvPr/>
        </p:nvSpPr>
        <p:spPr>
          <a:xfrm>
            <a:off x="886499" y="2813225"/>
            <a:ext cx="6213000" cy="12219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lang="en-GB">
                <a:solidFill>
                  <a:srgbClr val="6AA84F"/>
                </a:solidFill>
                <a:latin typeface="Mada"/>
                <a:ea typeface="Mada"/>
                <a:cs typeface="Mada"/>
                <a:sym typeface="Mada"/>
              </a:rPr>
              <a:t>Case: a 12 year old boy </a:t>
            </a:r>
            <a:r>
              <a:rPr lang="en-GB">
                <a:solidFill>
                  <a:srgbClr val="6AA84F"/>
                </a:solidFill>
                <a:latin typeface="Mada"/>
                <a:ea typeface="Mada"/>
                <a:cs typeface="Mada"/>
                <a:sym typeface="Mada"/>
              </a:rPr>
              <a:t>came with his mother</a:t>
            </a:r>
            <a:r>
              <a:rPr lang="en-GB">
                <a:solidFill>
                  <a:srgbClr val="6AA84F"/>
                </a:solidFill>
                <a:latin typeface="Mada"/>
                <a:ea typeface="Mada"/>
                <a:cs typeface="Mada"/>
                <a:sym typeface="Mada"/>
              </a:rPr>
              <a:t> to the ER complaining of pain, swelling and dysuria. Is it Epididymitis or torsion?</a:t>
            </a:r>
            <a:endParaRPr/>
          </a:p>
        </p:txBody>
      </p:sp>
      <p:pic>
        <p:nvPicPr>
          <p:cNvPr id="251" name="Google Shape;251;p18"/>
          <p:cNvPicPr preferRelativeResize="0"/>
          <p:nvPr/>
        </p:nvPicPr>
        <p:blipFill>
          <a:blip r:embed="rId4">
            <a:alphaModFix/>
          </a:blip>
          <a:stretch>
            <a:fillRect/>
          </a:stretch>
        </p:blipFill>
        <p:spPr>
          <a:xfrm>
            <a:off x="355163" y="2915162"/>
            <a:ext cx="467174" cy="467174"/>
          </a:xfrm>
          <a:prstGeom prst="rect">
            <a:avLst/>
          </a:prstGeom>
          <a:noFill/>
          <a:ln>
            <a:noFill/>
          </a:ln>
        </p:spPr>
      </p:pic>
      <p:sp>
        <p:nvSpPr>
          <p:cNvPr id="252" name="Google Shape;252;p18"/>
          <p:cNvSpPr/>
          <p:nvPr/>
        </p:nvSpPr>
        <p:spPr>
          <a:xfrm>
            <a:off x="490825" y="4017525"/>
            <a:ext cx="3203400" cy="2363100"/>
          </a:xfrm>
          <a:prstGeom prst="roundRect">
            <a:avLst>
              <a:gd fmla="val 22613" name="adj"/>
            </a:avLst>
          </a:prstGeom>
          <a:noFill/>
          <a:ln cap="flat" cmpd="sng" w="19050">
            <a:solidFill>
              <a:srgbClr val="ABE5D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8"/>
          <p:cNvSpPr/>
          <p:nvPr/>
        </p:nvSpPr>
        <p:spPr>
          <a:xfrm>
            <a:off x="3895300" y="4017525"/>
            <a:ext cx="3203400" cy="2363100"/>
          </a:xfrm>
          <a:prstGeom prst="roundRect">
            <a:avLst>
              <a:gd fmla="val 22613" name="adj"/>
            </a:avLst>
          </a:prstGeom>
          <a:noFill/>
          <a:ln cap="flat" cmpd="sng" w="19050">
            <a:solidFill>
              <a:srgbClr val="ABE5D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8"/>
          <p:cNvSpPr/>
          <p:nvPr/>
        </p:nvSpPr>
        <p:spPr>
          <a:xfrm flipH="1">
            <a:off x="1364596" y="3549375"/>
            <a:ext cx="1455866" cy="723158"/>
          </a:xfrm>
          <a:custGeom>
            <a:rect b="b" l="l" r="r" t="t"/>
            <a:pathLst>
              <a:path extrusionOk="0" h="12132" w="16498">
                <a:moveTo>
                  <a:pt x="7973" y="1"/>
                </a:moveTo>
                <a:cubicBezTo>
                  <a:pt x="7489" y="1"/>
                  <a:pt x="7030" y="47"/>
                  <a:pt x="6606" y="126"/>
                </a:cubicBezTo>
                <a:cubicBezTo>
                  <a:pt x="3445" y="716"/>
                  <a:pt x="576" y="3394"/>
                  <a:pt x="100" y="6519"/>
                </a:cubicBezTo>
                <a:cubicBezTo>
                  <a:pt x="26" y="7013"/>
                  <a:pt x="1" y="7501"/>
                  <a:pt x="23" y="7969"/>
                </a:cubicBezTo>
                <a:cubicBezTo>
                  <a:pt x="112" y="9903"/>
                  <a:pt x="1424" y="12132"/>
                  <a:pt x="4189" y="12132"/>
                </a:cubicBezTo>
                <a:cubicBezTo>
                  <a:pt x="4828" y="12132"/>
                  <a:pt x="5545" y="12012"/>
                  <a:pt x="6342" y="11743"/>
                </a:cubicBezTo>
                <a:cubicBezTo>
                  <a:pt x="9464" y="10688"/>
                  <a:pt x="14252" y="11303"/>
                  <a:pt x="15724" y="7969"/>
                </a:cubicBezTo>
                <a:cubicBezTo>
                  <a:pt x="16497" y="6214"/>
                  <a:pt x="15097" y="3742"/>
                  <a:pt x="13112" y="1998"/>
                </a:cubicBezTo>
                <a:cubicBezTo>
                  <a:pt x="11406" y="499"/>
                  <a:pt x="9558" y="1"/>
                  <a:pt x="7973"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8"/>
          <p:cNvSpPr txBox="1"/>
          <p:nvPr/>
        </p:nvSpPr>
        <p:spPr>
          <a:xfrm>
            <a:off x="1248650" y="3682250"/>
            <a:ext cx="1766100" cy="544500"/>
          </a:xfrm>
          <a:prstGeom prst="rect">
            <a:avLst/>
          </a:prstGeom>
          <a:noFill/>
          <a:ln>
            <a:noFill/>
          </a:ln>
        </p:spPr>
        <p:txBody>
          <a:bodyPr anchorCtr="0" anchor="ctr" bIns="72000" lIns="91425" spcFirstLastPara="1" rIns="91425" wrap="square" tIns="0">
            <a:noAutofit/>
          </a:bodyPr>
          <a:lstStyle/>
          <a:p>
            <a:pPr indent="0" lvl="0" marL="0" rtl="0" algn="ctr">
              <a:spcBef>
                <a:spcPts val="0"/>
              </a:spcBef>
              <a:spcAft>
                <a:spcPts val="0"/>
              </a:spcAft>
              <a:buNone/>
            </a:pPr>
            <a:r>
              <a:rPr b="1" lang="en-GB" sz="1500">
                <a:solidFill>
                  <a:srgbClr val="006D77"/>
                </a:solidFill>
                <a:latin typeface="Lora"/>
                <a:ea typeface="Lora"/>
                <a:cs typeface="Lora"/>
                <a:sym typeface="Lora"/>
              </a:rPr>
              <a:t>Epididymitis</a:t>
            </a:r>
            <a:endParaRPr sz="1500">
              <a:solidFill>
                <a:srgbClr val="006D77"/>
              </a:solidFill>
              <a:latin typeface="Lora"/>
              <a:ea typeface="Lora"/>
              <a:cs typeface="Lora"/>
              <a:sym typeface="Lora"/>
            </a:endParaRPr>
          </a:p>
        </p:txBody>
      </p:sp>
      <p:sp>
        <p:nvSpPr>
          <p:cNvPr id="256" name="Google Shape;256;p18"/>
          <p:cNvSpPr txBox="1"/>
          <p:nvPr/>
        </p:nvSpPr>
        <p:spPr>
          <a:xfrm>
            <a:off x="3920650" y="4274000"/>
            <a:ext cx="2916900" cy="1775100"/>
          </a:xfrm>
          <a:prstGeom prst="rect">
            <a:avLst/>
          </a:prstGeom>
          <a:noFill/>
          <a:ln>
            <a:noFill/>
          </a:ln>
        </p:spPr>
        <p:txBody>
          <a:bodyPr anchorCtr="0" anchor="t" bIns="0" lIns="0" spcFirstLastPara="1" rIns="0" wrap="square" tIns="6025">
            <a:noAutofit/>
          </a:bodyPr>
          <a:lstStyle/>
          <a:p>
            <a:pPr indent="-152400" lvl="0" marL="360000" rtl="0" algn="l">
              <a:spcBef>
                <a:spcPts val="0"/>
              </a:spcBef>
              <a:spcAft>
                <a:spcPts val="0"/>
              </a:spcAft>
              <a:buClr>
                <a:srgbClr val="6AA84F"/>
              </a:buClr>
              <a:buSzPts val="900"/>
              <a:buFont typeface="Mada"/>
              <a:buChar char="●"/>
            </a:pPr>
            <a:r>
              <a:rPr lang="en-GB" sz="900">
                <a:solidFill>
                  <a:srgbClr val="6AA84F"/>
                </a:solidFill>
                <a:latin typeface="Mada"/>
                <a:ea typeface="Mada"/>
                <a:cs typeface="Mada"/>
                <a:sym typeface="Mada"/>
              </a:rPr>
              <a:t>usually in younger patients</a:t>
            </a:r>
            <a:endParaRPr sz="900">
              <a:solidFill>
                <a:srgbClr val="6AA84F"/>
              </a:solidFill>
              <a:latin typeface="Mada"/>
              <a:ea typeface="Mada"/>
              <a:cs typeface="Mada"/>
              <a:sym typeface="Mada"/>
            </a:endParaRPr>
          </a:p>
          <a:p>
            <a:pPr indent="-95250" lvl="0" marL="360000" rtl="0" algn="l">
              <a:spcBef>
                <a:spcPts val="0"/>
              </a:spcBef>
              <a:spcAft>
                <a:spcPts val="0"/>
              </a:spcAft>
              <a:buNone/>
            </a:pPr>
            <a:r>
              <a:t/>
            </a:r>
            <a:endParaRPr sz="900">
              <a:solidFill>
                <a:srgbClr val="6AA84F"/>
              </a:solidFill>
              <a:latin typeface="Mada"/>
              <a:ea typeface="Mada"/>
              <a:cs typeface="Mada"/>
              <a:sym typeface="Mada"/>
            </a:endParaRPr>
          </a:p>
          <a:p>
            <a:pPr indent="-152400" lvl="0" marL="360000" rtl="0" algn="l">
              <a:spcBef>
                <a:spcPts val="0"/>
              </a:spcBef>
              <a:spcAft>
                <a:spcPts val="0"/>
              </a:spcAft>
              <a:buClr>
                <a:srgbClr val="6AA84F"/>
              </a:buClr>
              <a:buSzPts val="900"/>
              <a:buFont typeface="Mada"/>
              <a:buChar char="●"/>
            </a:pPr>
            <a:r>
              <a:rPr lang="en-GB" sz="900">
                <a:solidFill>
                  <a:srgbClr val="6AA84F"/>
                </a:solidFill>
                <a:latin typeface="Mada"/>
                <a:ea typeface="Mada"/>
                <a:cs typeface="Mada"/>
                <a:sym typeface="Mada"/>
              </a:rPr>
              <a:t>Acute sudden onset of pain. Pain increases with movement. </a:t>
            </a:r>
            <a:endParaRPr sz="900">
              <a:solidFill>
                <a:srgbClr val="6AA84F"/>
              </a:solidFill>
              <a:latin typeface="Mada"/>
              <a:ea typeface="Mada"/>
              <a:cs typeface="Mada"/>
              <a:sym typeface="Mada"/>
            </a:endParaRPr>
          </a:p>
          <a:p>
            <a:pPr indent="-95250" lvl="0" marL="360000" rtl="0" algn="l">
              <a:spcBef>
                <a:spcPts val="0"/>
              </a:spcBef>
              <a:spcAft>
                <a:spcPts val="0"/>
              </a:spcAft>
              <a:buNone/>
            </a:pPr>
            <a:r>
              <a:t/>
            </a:r>
            <a:endParaRPr sz="900">
              <a:solidFill>
                <a:srgbClr val="6AA84F"/>
              </a:solidFill>
              <a:latin typeface="Mada"/>
              <a:ea typeface="Mada"/>
              <a:cs typeface="Mada"/>
              <a:sym typeface="Mada"/>
            </a:endParaRPr>
          </a:p>
          <a:p>
            <a:pPr indent="-152400" lvl="0" marL="360000" rtl="0" algn="l">
              <a:spcBef>
                <a:spcPts val="0"/>
              </a:spcBef>
              <a:spcAft>
                <a:spcPts val="0"/>
              </a:spcAft>
              <a:buClr>
                <a:srgbClr val="6AA84F"/>
              </a:buClr>
              <a:buSzPts val="900"/>
              <a:buFont typeface="Mada"/>
              <a:buChar char="●"/>
            </a:pPr>
            <a:r>
              <a:rPr lang="en-GB" sz="900">
                <a:solidFill>
                  <a:srgbClr val="6AA84F"/>
                </a:solidFill>
                <a:latin typeface="Mada"/>
                <a:ea typeface="Mada"/>
                <a:cs typeface="Mada"/>
                <a:sym typeface="Mada"/>
              </a:rPr>
              <a:t>Physical examination reveals: High-riding testicle (testicle may appear to be retracted upward and in an abnormal horizontal orientation), absent cremasteric reflex</a:t>
            </a:r>
            <a:r>
              <a:rPr baseline="30000" lang="en-GB" sz="900">
                <a:solidFill>
                  <a:srgbClr val="6AA84F"/>
                </a:solidFill>
                <a:latin typeface="Mada"/>
                <a:ea typeface="Mada"/>
                <a:cs typeface="Mada"/>
                <a:sym typeface="Mada"/>
              </a:rPr>
              <a:t>3</a:t>
            </a:r>
            <a:endParaRPr baseline="30000" sz="900">
              <a:solidFill>
                <a:srgbClr val="6AA84F"/>
              </a:solidFill>
              <a:latin typeface="Mada"/>
              <a:ea typeface="Mada"/>
              <a:cs typeface="Mada"/>
              <a:sym typeface="Mada"/>
            </a:endParaRPr>
          </a:p>
          <a:p>
            <a:pPr indent="-95250" lvl="0" marL="360000" rtl="0" algn="l">
              <a:spcBef>
                <a:spcPts val="0"/>
              </a:spcBef>
              <a:spcAft>
                <a:spcPts val="0"/>
              </a:spcAft>
              <a:buNone/>
            </a:pPr>
            <a:r>
              <a:t/>
            </a:r>
            <a:endParaRPr sz="900">
              <a:solidFill>
                <a:srgbClr val="6AA84F"/>
              </a:solidFill>
              <a:latin typeface="Mada"/>
              <a:ea typeface="Mada"/>
              <a:cs typeface="Mada"/>
              <a:sym typeface="Mada"/>
            </a:endParaRPr>
          </a:p>
          <a:p>
            <a:pPr indent="-152400" lvl="0" marL="360000" rtl="0" algn="l">
              <a:spcBef>
                <a:spcPts val="0"/>
              </a:spcBef>
              <a:spcAft>
                <a:spcPts val="0"/>
              </a:spcAft>
              <a:buClr>
                <a:srgbClr val="6AA84F"/>
              </a:buClr>
              <a:buSzPts val="900"/>
              <a:buFont typeface="Mada"/>
              <a:buChar char="●"/>
            </a:pPr>
            <a:r>
              <a:rPr lang="en-GB" sz="900">
                <a:solidFill>
                  <a:srgbClr val="6AA84F"/>
                </a:solidFill>
                <a:latin typeface="Mada"/>
                <a:ea typeface="Mada"/>
                <a:cs typeface="Mada"/>
                <a:sym typeface="Mada"/>
              </a:rPr>
              <a:t>Ultrasound: No blood flow.</a:t>
            </a:r>
            <a:endParaRPr sz="900">
              <a:solidFill>
                <a:srgbClr val="6AA84F"/>
              </a:solidFill>
              <a:latin typeface="Mada"/>
              <a:ea typeface="Mada"/>
              <a:cs typeface="Mada"/>
              <a:sym typeface="Mada"/>
            </a:endParaRPr>
          </a:p>
          <a:p>
            <a:pPr indent="-95250" lvl="0" marL="360000" rtl="0" algn="l">
              <a:spcBef>
                <a:spcPts val="0"/>
              </a:spcBef>
              <a:spcAft>
                <a:spcPts val="0"/>
              </a:spcAft>
              <a:buNone/>
            </a:pPr>
            <a:r>
              <a:t/>
            </a:r>
            <a:endParaRPr sz="900">
              <a:solidFill>
                <a:srgbClr val="6AA84F"/>
              </a:solidFill>
              <a:latin typeface="Mada"/>
              <a:ea typeface="Mada"/>
              <a:cs typeface="Mada"/>
              <a:sym typeface="Mada"/>
            </a:endParaRPr>
          </a:p>
          <a:p>
            <a:pPr indent="-152400" lvl="0" marL="360000" rtl="0" algn="l">
              <a:spcBef>
                <a:spcPts val="0"/>
              </a:spcBef>
              <a:spcAft>
                <a:spcPts val="0"/>
              </a:spcAft>
              <a:buClr>
                <a:srgbClr val="6AA84F"/>
              </a:buClr>
              <a:buSzPts val="900"/>
              <a:buFont typeface="Mada"/>
              <a:buChar char="●"/>
            </a:pPr>
            <a:r>
              <a:rPr lang="en-GB" sz="900">
                <a:solidFill>
                  <a:srgbClr val="6AA84F"/>
                </a:solidFill>
                <a:latin typeface="Mada"/>
                <a:ea typeface="Mada"/>
                <a:cs typeface="Mada"/>
                <a:sym typeface="Mada"/>
              </a:rPr>
              <a:t>Torsion is a medical emergency if not treated immediately the testicle will die within 8 hours.</a:t>
            </a:r>
            <a:endParaRPr sz="900">
              <a:latin typeface="Mada"/>
              <a:ea typeface="Mada"/>
              <a:cs typeface="Mada"/>
              <a:sym typeface="Mada"/>
            </a:endParaRPr>
          </a:p>
        </p:txBody>
      </p:sp>
      <p:sp>
        <p:nvSpPr>
          <p:cNvPr id="257" name="Google Shape;257;p18"/>
          <p:cNvSpPr/>
          <p:nvPr/>
        </p:nvSpPr>
        <p:spPr>
          <a:xfrm flipH="1">
            <a:off x="4791190" y="3550875"/>
            <a:ext cx="1574385" cy="723135"/>
          </a:xfrm>
          <a:custGeom>
            <a:rect b="b" l="l" r="r" t="t"/>
            <a:pathLst>
              <a:path extrusionOk="0" h="12087" w="16893">
                <a:moveTo>
                  <a:pt x="9066" y="1"/>
                </a:moveTo>
                <a:cubicBezTo>
                  <a:pt x="7695" y="1"/>
                  <a:pt x="6073" y="215"/>
                  <a:pt x="4159" y="725"/>
                </a:cubicBezTo>
                <a:cubicBezTo>
                  <a:pt x="1862" y="1337"/>
                  <a:pt x="375" y="2074"/>
                  <a:pt x="177" y="4210"/>
                </a:cubicBezTo>
                <a:cubicBezTo>
                  <a:pt x="1" y="6115"/>
                  <a:pt x="800" y="8433"/>
                  <a:pt x="2785" y="10177"/>
                </a:cubicBezTo>
                <a:cubicBezTo>
                  <a:pt x="4602" y="11773"/>
                  <a:pt x="6115" y="12087"/>
                  <a:pt x="7966" y="12087"/>
                </a:cubicBezTo>
                <a:cubicBezTo>
                  <a:pt x="8388" y="12087"/>
                  <a:pt x="8827" y="12070"/>
                  <a:pt x="9291" y="12049"/>
                </a:cubicBezTo>
                <a:cubicBezTo>
                  <a:pt x="12991" y="11881"/>
                  <a:pt x="16893" y="8342"/>
                  <a:pt x="15878" y="4210"/>
                </a:cubicBezTo>
                <a:cubicBezTo>
                  <a:pt x="15438" y="2422"/>
                  <a:pt x="13671" y="1"/>
                  <a:pt x="9066"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8"/>
          <p:cNvSpPr txBox="1"/>
          <p:nvPr/>
        </p:nvSpPr>
        <p:spPr>
          <a:xfrm>
            <a:off x="490825" y="4380852"/>
            <a:ext cx="2956800" cy="1457100"/>
          </a:xfrm>
          <a:prstGeom prst="rect">
            <a:avLst/>
          </a:prstGeom>
          <a:noFill/>
          <a:ln>
            <a:noFill/>
          </a:ln>
        </p:spPr>
        <p:txBody>
          <a:bodyPr anchorCtr="0" anchor="t" bIns="0" lIns="0" spcFirstLastPara="1" rIns="0" wrap="square" tIns="6025">
            <a:noAutofit/>
          </a:bodyPr>
          <a:lstStyle/>
          <a:p>
            <a:pPr indent="-158750" lvl="0" marL="3600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usually in older patients and shows the cardinal signs of inflammation.</a:t>
            </a:r>
            <a:endParaRPr sz="1000">
              <a:solidFill>
                <a:srgbClr val="6AA84F"/>
              </a:solidFill>
              <a:latin typeface="Mada"/>
              <a:ea typeface="Mada"/>
              <a:cs typeface="Mada"/>
              <a:sym typeface="Mada"/>
            </a:endParaRPr>
          </a:p>
          <a:p>
            <a:pPr indent="-95250" lvl="0" marL="360000" rtl="0" algn="l">
              <a:spcBef>
                <a:spcPts val="0"/>
              </a:spcBef>
              <a:spcAft>
                <a:spcPts val="0"/>
              </a:spcAft>
              <a:buNone/>
            </a:pPr>
            <a:r>
              <a:t/>
            </a:r>
            <a:endParaRPr sz="1000">
              <a:solidFill>
                <a:srgbClr val="6AA84F"/>
              </a:solidFill>
              <a:latin typeface="Mada"/>
              <a:ea typeface="Mada"/>
              <a:cs typeface="Mada"/>
              <a:sym typeface="Mada"/>
            </a:endParaRPr>
          </a:p>
          <a:p>
            <a:pPr indent="-158750" lvl="0" marL="3600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Onset: gradual onset of pain (usually preceding UTI). </a:t>
            </a:r>
            <a:endParaRPr sz="1000">
              <a:solidFill>
                <a:srgbClr val="6AA84F"/>
              </a:solidFill>
              <a:latin typeface="Mada"/>
              <a:ea typeface="Mada"/>
              <a:cs typeface="Mada"/>
              <a:sym typeface="Mada"/>
            </a:endParaRPr>
          </a:p>
          <a:p>
            <a:pPr indent="-95250" lvl="0" marL="360000" rtl="0" algn="l">
              <a:spcBef>
                <a:spcPts val="0"/>
              </a:spcBef>
              <a:spcAft>
                <a:spcPts val="0"/>
              </a:spcAft>
              <a:buNone/>
            </a:pPr>
            <a:r>
              <a:t/>
            </a:r>
            <a:endParaRPr sz="1000">
              <a:solidFill>
                <a:srgbClr val="6AA84F"/>
              </a:solidFill>
              <a:latin typeface="Mada"/>
              <a:ea typeface="Mada"/>
              <a:cs typeface="Mada"/>
              <a:sym typeface="Mada"/>
            </a:endParaRPr>
          </a:p>
          <a:p>
            <a:pPr indent="-158750" lvl="0" marL="3600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Physical examination reveals: Fever, local signs of inflammation (redness, hotness). </a:t>
            </a:r>
            <a:endParaRPr sz="1000">
              <a:solidFill>
                <a:srgbClr val="6AA84F"/>
              </a:solidFill>
              <a:latin typeface="Mada"/>
              <a:ea typeface="Mada"/>
              <a:cs typeface="Mada"/>
              <a:sym typeface="Mada"/>
            </a:endParaRPr>
          </a:p>
          <a:p>
            <a:pPr indent="-95250" lvl="0" marL="360000" rtl="0" algn="l">
              <a:spcBef>
                <a:spcPts val="0"/>
              </a:spcBef>
              <a:spcAft>
                <a:spcPts val="0"/>
              </a:spcAft>
              <a:buNone/>
            </a:pPr>
            <a:r>
              <a:t/>
            </a:r>
            <a:endParaRPr sz="1000">
              <a:solidFill>
                <a:srgbClr val="6AA84F"/>
              </a:solidFill>
              <a:latin typeface="Mada"/>
              <a:ea typeface="Mada"/>
              <a:cs typeface="Mada"/>
              <a:sym typeface="Mada"/>
            </a:endParaRPr>
          </a:p>
          <a:p>
            <a:pPr indent="-158750" lvl="0" marL="3600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Ultrasound: increased blood flow to the testis and the epididymis.</a:t>
            </a:r>
            <a:endParaRPr sz="1000">
              <a:latin typeface="Mada"/>
              <a:ea typeface="Mada"/>
              <a:cs typeface="Mada"/>
              <a:sym typeface="Mada"/>
            </a:endParaRPr>
          </a:p>
        </p:txBody>
      </p:sp>
      <p:sp>
        <p:nvSpPr>
          <p:cNvPr id="259" name="Google Shape;259;p18"/>
          <p:cNvSpPr txBox="1"/>
          <p:nvPr/>
        </p:nvSpPr>
        <p:spPr>
          <a:xfrm>
            <a:off x="4695329" y="3663050"/>
            <a:ext cx="1766100" cy="544500"/>
          </a:xfrm>
          <a:prstGeom prst="rect">
            <a:avLst/>
          </a:prstGeom>
          <a:noFill/>
          <a:ln>
            <a:noFill/>
          </a:ln>
        </p:spPr>
        <p:txBody>
          <a:bodyPr anchorCtr="0" anchor="ctr" bIns="72000" lIns="91425" spcFirstLastPara="1" rIns="91425" wrap="square" tIns="0">
            <a:noAutofit/>
          </a:bodyPr>
          <a:lstStyle/>
          <a:p>
            <a:pPr indent="0" lvl="0" marL="0" rtl="0" algn="ctr">
              <a:spcBef>
                <a:spcPts val="0"/>
              </a:spcBef>
              <a:spcAft>
                <a:spcPts val="0"/>
              </a:spcAft>
              <a:buNone/>
            </a:pPr>
            <a:r>
              <a:rPr b="1" lang="en-GB" sz="1500">
                <a:solidFill>
                  <a:srgbClr val="006D77"/>
                </a:solidFill>
                <a:latin typeface="Lora"/>
                <a:ea typeface="Lora"/>
                <a:cs typeface="Lora"/>
                <a:sym typeface="Lora"/>
              </a:rPr>
              <a:t>Torsion</a:t>
            </a:r>
            <a:endParaRPr sz="1500">
              <a:solidFill>
                <a:srgbClr val="006D77"/>
              </a:solidFill>
              <a:latin typeface="Lora"/>
              <a:ea typeface="Lora"/>
              <a:cs typeface="Lora"/>
              <a:sym typeface="Lora"/>
            </a:endParaRPr>
          </a:p>
        </p:txBody>
      </p:sp>
      <p:sp>
        <p:nvSpPr>
          <p:cNvPr id="260" name="Google Shape;260;p18"/>
          <p:cNvSpPr/>
          <p:nvPr/>
        </p:nvSpPr>
        <p:spPr>
          <a:xfrm>
            <a:off x="74475" y="9798075"/>
            <a:ext cx="7440600" cy="8178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158750" lvl="0" marL="179999" rtl="0" algn="l">
              <a:spcBef>
                <a:spcPts val="0"/>
              </a:spcBef>
              <a:spcAft>
                <a:spcPts val="0"/>
              </a:spcAft>
              <a:buClr>
                <a:srgbClr val="6AA84F"/>
              </a:buClr>
              <a:buSzPts val="1000"/>
              <a:buFont typeface="Mada"/>
              <a:buAutoNum type="arabicPeriod"/>
            </a:pPr>
            <a:r>
              <a:rPr lang="en-GB" sz="1000">
                <a:solidFill>
                  <a:srgbClr val="6AA84F"/>
                </a:solidFill>
              </a:rPr>
              <a:t>thus you have to ask about sexual history with young patients.</a:t>
            </a:r>
            <a:endParaRPr sz="1000">
              <a:solidFill>
                <a:srgbClr val="6AA84F"/>
              </a:solidFill>
            </a:endParaRPr>
          </a:p>
          <a:p>
            <a:pPr indent="-158750" lvl="0" marL="180975" rtl="0" algn="l">
              <a:spcBef>
                <a:spcPts val="0"/>
              </a:spcBef>
              <a:spcAft>
                <a:spcPts val="0"/>
              </a:spcAft>
              <a:buClr>
                <a:srgbClr val="6AA84F"/>
              </a:buClr>
              <a:buSzPts val="1000"/>
              <a:buFont typeface="Mada"/>
              <a:buAutoNum type="arabicPeriod"/>
            </a:pPr>
            <a:r>
              <a:rPr lang="en-GB" sz="1000">
                <a:solidFill>
                  <a:srgbClr val="6AA84F"/>
                </a:solidFill>
              </a:rPr>
              <a:t>usually elderly patients present with prostate-related symptoms, inability to pass urine, and urethral stricture.</a:t>
            </a:r>
            <a:endParaRPr sz="1000">
              <a:solidFill>
                <a:srgbClr val="6AA84F"/>
              </a:solidFill>
            </a:endParaRPr>
          </a:p>
          <a:p>
            <a:pPr indent="-158750" lvl="0" marL="180975" rtl="0" algn="l">
              <a:spcBef>
                <a:spcPts val="0"/>
              </a:spcBef>
              <a:spcAft>
                <a:spcPts val="0"/>
              </a:spcAft>
              <a:buClr>
                <a:srgbClr val="999999"/>
              </a:buClr>
              <a:buSzPts val="1000"/>
              <a:buFont typeface="Mada"/>
              <a:buAutoNum type="arabicPeriod"/>
            </a:pPr>
            <a:r>
              <a:rPr lang="en-GB" sz="1000">
                <a:solidFill>
                  <a:srgbClr val="999999"/>
                </a:solidFill>
              </a:rPr>
              <a:t>The cremasteric reflex, is elicited by pinching the medial thigh, which causes elevation of the testicle. Presence of the reflex suggests, but does not confirm, the absence of testicular torsion</a:t>
            </a:r>
            <a:endParaRPr sz="1000">
              <a:solidFill>
                <a:srgbClr val="999999"/>
              </a:solidFill>
            </a:endParaRPr>
          </a:p>
        </p:txBody>
      </p:sp>
      <p:sp>
        <p:nvSpPr>
          <p:cNvPr id="261" name="Google Shape;261;p18"/>
          <p:cNvSpPr txBox="1"/>
          <p:nvPr/>
        </p:nvSpPr>
        <p:spPr>
          <a:xfrm>
            <a:off x="-4" y="8182929"/>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Treatment</a:t>
            </a:r>
            <a:endParaRPr b="1">
              <a:solidFill>
                <a:srgbClr val="006D77"/>
              </a:solidFill>
              <a:latin typeface="Mada"/>
              <a:ea typeface="Mada"/>
              <a:cs typeface="Mada"/>
              <a:sym typeface="Mada"/>
            </a:endParaRPr>
          </a:p>
        </p:txBody>
      </p:sp>
      <p:grpSp>
        <p:nvGrpSpPr>
          <p:cNvPr id="262" name="Google Shape;262;p18"/>
          <p:cNvGrpSpPr/>
          <p:nvPr/>
        </p:nvGrpSpPr>
        <p:grpSpPr>
          <a:xfrm>
            <a:off x="355166" y="7463578"/>
            <a:ext cx="893400" cy="459195"/>
            <a:chOff x="3969900" y="337650"/>
            <a:chExt cx="608500" cy="312675"/>
          </a:xfrm>
        </p:grpSpPr>
        <p:sp>
          <p:nvSpPr>
            <p:cNvPr id="263" name="Google Shape;263;p18"/>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8"/>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8"/>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8"/>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8"/>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68" name="Google Shape;268;p18"/>
          <p:cNvCxnSpPr/>
          <p:nvPr/>
        </p:nvCxnSpPr>
        <p:spPr>
          <a:xfrm>
            <a:off x="1459650" y="7663937"/>
            <a:ext cx="0" cy="762000"/>
          </a:xfrm>
          <a:prstGeom prst="straightConnector1">
            <a:avLst/>
          </a:prstGeom>
          <a:noFill/>
          <a:ln cap="flat" cmpd="sng" w="9525">
            <a:solidFill>
              <a:srgbClr val="B7B7B7"/>
            </a:solidFill>
            <a:prstDash val="solid"/>
            <a:round/>
            <a:headEnd len="med" w="med" type="none"/>
            <a:tailEnd len="med" w="med" type="none"/>
          </a:ln>
        </p:spPr>
      </p:cxnSp>
      <p:pic>
        <p:nvPicPr>
          <p:cNvPr id="269" name="Google Shape;269;p18"/>
          <p:cNvPicPr preferRelativeResize="0"/>
          <p:nvPr/>
        </p:nvPicPr>
        <p:blipFill>
          <a:blip r:embed="rId5">
            <a:alphaModFix/>
          </a:blip>
          <a:stretch>
            <a:fillRect/>
          </a:stretch>
        </p:blipFill>
        <p:spPr>
          <a:xfrm>
            <a:off x="590112" y="7689237"/>
            <a:ext cx="423549" cy="423549"/>
          </a:xfrm>
          <a:prstGeom prst="rect">
            <a:avLst/>
          </a:prstGeom>
          <a:noFill/>
          <a:ln>
            <a:noFill/>
          </a:ln>
        </p:spPr>
      </p:pic>
      <p:pic>
        <p:nvPicPr>
          <p:cNvPr id="270" name="Google Shape;270;p18"/>
          <p:cNvPicPr preferRelativeResize="0"/>
          <p:nvPr/>
        </p:nvPicPr>
        <p:blipFill>
          <a:blip r:embed="rId6">
            <a:alphaModFix/>
          </a:blip>
          <a:stretch>
            <a:fillRect/>
          </a:stretch>
        </p:blipFill>
        <p:spPr>
          <a:xfrm>
            <a:off x="1670725" y="6761791"/>
            <a:ext cx="3634022" cy="2566300"/>
          </a:xfrm>
          <a:prstGeom prst="rect">
            <a:avLst/>
          </a:prstGeom>
          <a:noFill/>
          <a:ln cap="flat" cmpd="sng" w="9525">
            <a:solidFill>
              <a:schemeClr val="dk2"/>
            </a:solidFill>
            <a:prstDash val="solid"/>
            <a:round/>
            <a:headEnd len="sm" w="sm" type="none"/>
            <a:tailEnd len="sm" w="sm" type="none"/>
          </a:ln>
        </p:spPr>
      </p:pic>
      <p:sp>
        <p:nvSpPr>
          <p:cNvPr id="271" name="Google Shape;271;p18"/>
          <p:cNvSpPr txBox="1"/>
          <p:nvPr/>
        </p:nvSpPr>
        <p:spPr>
          <a:xfrm>
            <a:off x="5100750" y="7642100"/>
            <a:ext cx="2414400" cy="1221900"/>
          </a:xfrm>
          <a:prstGeom prst="rect">
            <a:avLst/>
          </a:prstGeom>
          <a:noFill/>
          <a:ln>
            <a:noFill/>
          </a:ln>
        </p:spPr>
        <p:txBody>
          <a:bodyPr anchorCtr="0" anchor="t" bIns="91425" lIns="91425" spcFirstLastPara="1" rIns="91425" wrap="square" tIns="91425">
            <a:noAutofit/>
          </a:bodyPr>
          <a:lstStyle/>
          <a:p>
            <a:pPr indent="-158750" lvl="0" marL="360000" rtl="0" algn="l">
              <a:spcBef>
                <a:spcPts val="0"/>
              </a:spcBef>
              <a:spcAft>
                <a:spcPts val="0"/>
              </a:spcAft>
              <a:buClr>
                <a:srgbClr val="6AA84F"/>
              </a:buClr>
              <a:buSzPts val="1000"/>
              <a:buFont typeface="Mada"/>
              <a:buChar char="●"/>
            </a:pPr>
            <a:r>
              <a:rPr b="1" lang="en-GB" sz="1000">
                <a:solidFill>
                  <a:srgbClr val="6AA84F"/>
                </a:solidFill>
                <a:latin typeface="Mada"/>
                <a:ea typeface="Mada"/>
                <a:cs typeface="Mada"/>
                <a:sym typeface="Mada"/>
              </a:rPr>
              <a:t>Secondary to </a:t>
            </a:r>
            <a:r>
              <a:rPr b="1" lang="en-GB" sz="1000">
                <a:solidFill>
                  <a:srgbClr val="6AA84F"/>
                </a:solidFill>
                <a:latin typeface="Mada"/>
                <a:ea typeface="Mada"/>
                <a:cs typeface="Mada"/>
                <a:sym typeface="Mada"/>
              </a:rPr>
              <a:t>Bacteriuria:</a:t>
            </a:r>
            <a:r>
              <a:rPr lang="en-GB" sz="1000">
                <a:solidFill>
                  <a:srgbClr val="6AA84F"/>
                </a:solidFill>
                <a:latin typeface="Mada"/>
                <a:ea typeface="Mada"/>
                <a:cs typeface="Mada"/>
                <a:sym typeface="Mada"/>
              </a:rPr>
              <a:t> 2 weeks wide spectrum antibiotics </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1000">
              <a:solidFill>
                <a:srgbClr val="6AA84F"/>
              </a:solidFill>
              <a:latin typeface="Mada"/>
              <a:ea typeface="Mada"/>
              <a:cs typeface="Mada"/>
              <a:sym typeface="Mada"/>
            </a:endParaRPr>
          </a:p>
          <a:p>
            <a:pPr indent="-158750" lvl="0" marL="360000" rtl="0" algn="l">
              <a:spcBef>
                <a:spcPts val="0"/>
              </a:spcBef>
              <a:spcAft>
                <a:spcPts val="0"/>
              </a:spcAft>
              <a:buClr>
                <a:srgbClr val="6AA84F"/>
              </a:buClr>
              <a:buSzPts val="1000"/>
              <a:buFont typeface="Mada"/>
              <a:buChar char="●"/>
            </a:pPr>
            <a:r>
              <a:rPr b="1" lang="en-GB" sz="1000">
                <a:solidFill>
                  <a:srgbClr val="6AA84F"/>
                </a:solidFill>
                <a:latin typeface="Mada"/>
                <a:ea typeface="Mada"/>
                <a:cs typeface="Mada"/>
                <a:sym typeface="Mada"/>
              </a:rPr>
              <a:t>Secondary to </a:t>
            </a:r>
            <a:r>
              <a:rPr b="1" lang="en-GB" sz="1000">
                <a:solidFill>
                  <a:srgbClr val="6AA84F"/>
                </a:solidFill>
                <a:latin typeface="Mada"/>
                <a:ea typeface="Mada"/>
                <a:cs typeface="Mada"/>
                <a:sym typeface="Mada"/>
              </a:rPr>
              <a:t>Sexually transmitted urethritis: </a:t>
            </a:r>
            <a:r>
              <a:rPr lang="en-GB" sz="1000">
                <a:solidFill>
                  <a:srgbClr val="6AA84F"/>
                </a:solidFill>
                <a:latin typeface="Mada"/>
                <a:ea typeface="Mada"/>
                <a:cs typeface="Mada"/>
                <a:sym typeface="Mada"/>
              </a:rPr>
              <a:t>tetracycline or doxycycline for 10 days</a:t>
            </a:r>
            <a:endParaRPr>
              <a:solidFill>
                <a:srgbClr val="6AA84F"/>
              </a:solidFill>
            </a:endParaRPr>
          </a:p>
        </p:txBody>
      </p:sp>
      <p:sp>
        <p:nvSpPr>
          <p:cNvPr id="272" name="Google Shape;272;p18"/>
          <p:cNvSpPr txBox="1"/>
          <p:nvPr/>
        </p:nvSpPr>
        <p:spPr>
          <a:xfrm>
            <a:off x="0" y="10774825"/>
            <a:ext cx="7589400" cy="1512000"/>
          </a:xfrm>
          <a:prstGeom prst="rect">
            <a:avLst/>
          </a:prstGeom>
          <a:noFill/>
          <a:ln>
            <a:noFill/>
          </a:ln>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Discuss urinary tract infection (UTI): pathogenesis, epidemiology, how to evaluate and the treatment options. Recognize presentation and symptoms</a:t>
            </a:r>
            <a:endParaRPr sz="20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19"/>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9"/>
          <p:cNvSpPr txBox="1"/>
          <p:nvPr/>
        </p:nvSpPr>
        <p:spPr>
          <a:xfrm>
            <a:off x="222425" y="1307825"/>
            <a:ext cx="7279200" cy="2121300"/>
          </a:xfrm>
          <a:prstGeom prst="rect">
            <a:avLst/>
          </a:prstGeom>
          <a:noFill/>
          <a:ln>
            <a:noFill/>
          </a:ln>
        </p:spPr>
        <p:txBody>
          <a:bodyPr anchorCtr="0" anchor="t" bIns="91425" lIns="91425" spcFirstLastPara="1" rIns="91425" wrap="square" tIns="91425">
            <a:noAutofit/>
          </a:bodyPr>
          <a:lstStyle/>
          <a:p>
            <a:pPr indent="-184150" lvl="0" marL="269999" rtl="0" algn="l">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A syndrome that presents with inflammation ± infection of the prostate gland  including:</a:t>
            </a:r>
            <a:endParaRPr>
              <a:solidFill>
                <a:schemeClr val="dk1"/>
              </a:solidFill>
              <a:latin typeface="Mada"/>
              <a:ea typeface="Mada"/>
              <a:cs typeface="Mada"/>
              <a:sym typeface="Mada"/>
            </a:endParaRPr>
          </a:p>
          <a:p>
            <a:pPr indent="0" lvl="0" marL="0" rtl="0" algn="l">
              <a:spcBef>
                <a:spcPts val="0"/>
              </a:spcBef>
              <a:spcAft>
                <a:spcPts val="0"/>
              </a:spcAft>
              <a:buNone/>
            </a:pPr>
            <a:r>
              <a:t/>
            </a:r>
            <a:endParaRPr>
              <a:solidFill>
                <a:schemeClr val="dk1"/>
              </a:solidFill>
              <a:latin typeface="Mada"/>
              <a:ea typeface="Mada"/>
              <a:cs typeface="Mada"/>
              <a:sym typeface="Mada"/>
            </a:endParaRPr>
          </a:p>
          <a:p>
            <a:pPr indent="0" lvl="0" marL="0" rtl="0" algn="l">
              <a:spcBef>
                <a:spcPts val="0"/>
              </a:spcBef>
              <a:spcAft>
                <a:spcPts val="0"/>
              </a:spcAft>
              <a:buNone/>
            </a:pPr>
            <a:r>
              <a:t/>
            </a:r>
            <a:endParaRPr>
              <a:solidFill>
                <a:schemeClr val="dk1"/>
              </a:solidFill>
              <a:latin typeface="Mada"/>
              <a:ea typeface="Mada"/>
              <a:cs typeface="Mada"/>
              <a:sym typeface="Mada"/>
            </a:endParaRPr>
          </a:p>
          <a:p>
            <a:pPr indent="0" lvl="0" marL="0" rtl="0" algn="l">
              <a:spcBef>
                <a:spcPts val="0"/>
              </a:spcBef>
              <a:spcAft>
                <a:spcPts val="0"/>
              </a:spcAft>
              <a:buNone/>
            </a:pPr>
            <a:r>
              <a:t/>
            </a:r>
            <a:endParaRPr>
              <a:solidFill>
                <a:schemeClr val="dk1"/>
              </a:solidFill>
              <a:latin typeface="Mada"/>
              <a:ea typeface="Mada"/>
              <a:cs typeface="Mada"/>
              <a:sym typeface="Mada"/>
            </a:endParaRPr>
          </a:p>
          <a:p>
            <a:pPr indent="0" lvl="0" marL="0" rtl="0" algn="l">
              <a:spcBef>
                <a:spcPts val="0"/>
              </a:spcBef>
              <a:spcAft>
                <a:spcPts val="0"/>
              </a:spcAft>
              <a:buNone/>
            </a:pPr>
            <a:r>
              <a:t/>
            </a:r>
            <a:endParaRPr>
              <a:solidFill>
                <a:schemeClr val="dk1"/>
              </a:solidFill>
              <a:latin typeface="Mada"/>
              <a:ea typeface="Mada"/>
              <a:cs typeface="Mada"/>
              <a:sym typeface="Mada"/>
            </a:endParaRPr>
          </a:p>
          <a:p>
            <a:pPr indent="0" lvl="0" marL="0" rtl="0" algn="l">
              <a:spcBef>
                <a:spcPts val="0"/>
              </a:spcBef>
              <a:spcAft>
                <a:spcPts val="0"/>
              </a:spcAft>
              <a:buNone/>
            </a:pPr>
            <a:r>
              <a:t/>
            </a:r>
            <a:endParaRPr>
              <a:solidFill>
                <a:schemeClr val="dk1"/>
              </a:solidFill>
              <a:latin typeface="Mada"/>
              <a:ea typeface="Mada"/>
              <a:cs typeface="Mada"/>
              <a:sym typeface="Mada"/>
            </a:endParaRPr>
          </a:p>
          <a:p>
            <a:pPr indent="0" lvl="0" marL="0" rtl="0" algn="l">
              <a:spcBef>
                <a:spcPts val="0"/>
              </a:spcBef>
              <a:spcAft>
                <a:spcPts val="0"/>
              </a:spcAft>
              <a:buNone/>
            </a:pPr>
            <a:r>
              <a:t/>
            </a:r>
            <a:endParaRPr>
              <a:solidFill>
                <a:schemeClr val="dk1"/>
              </a:solidFill>
              <a:latin typeface="Mada"/>
              <a:ea typeface="Mada"/>
              <a:cs typeface="Mada"/>
              <a:sym typeface="Mada"/>
            </a:endParaRPr>
          </a:p>
          <a:p>
            <a:pPr indent="0" lvl="0" marL="0" rtl="0" algn="l">
              <a:spcBef>
                <a:spcPts val="0"/>
              </a:spcBef>
              <a:spcAft>
                <a:spcPts val="0"/>
              </a:spcAft>
              <a:buNone/>
            </a:pPr>
            <a:r>
              <a:t/>
            </a:r>
            <a:endParaRPr>
              <a:solidFill>
                <a:srgbClr val="6AA84F"/>
              </a:solidFill>
              <a:latin typeface="Mada"/>
              <a:ea typeface="Mada"/>
              <a:cs typeface="Mada"/>
              <a:sym typeface="Mada"/>
            </a:endParaRPr>
          </a:p>
        </p:txBody>
      </p:sp>
      <p:pic>
        <p:nvPicPr>
          <p:cNvPr id="279" name="Google Shape;279;p19"/>
          <p:cNvPicPr preferRelativeResize="0"/>
          <p:nvPr/>
        </p:nvPicPr>
        <p:blipFill>
          <a:blip r:embed="rId3">
            <a:alphaModFix/>
          </a:blip>
          <a:stretch>
            <a:fillRect/>
          </a:stretch>
        </p:blipFill>
        <p:spPr>
          <a:xfrm>
            <a:off x="314825" y="4323525"/>
            <a:ext cx="4049875" cy="2121275"/>
          </a:xfrm>
          <a:prstGeom prst="rect">
            <a:avLst/>
          </a:prstGeom>
          <a:noFill/>
          <a:ln cap="flat" cmpd="sng" w="9525">
            <a:solidFill>
              <a:schemeClr val="dk2"/>
            </a:solidFill>
            <a:prstDash val="solid"/>
            <a:round/>
            <a:headEnd len="sm" w="sm" type="none"/>
            <a:tailEnd len="sm" w="sm" type="none"/>
          </a:ln>
        </p:spPr>
      </p:pic>
      <p:sp>
        <p:nvSpPr>
          <p:cNvPr id="280" name="Google Shape;280;p19"/>
          <p:cNvSpPr/>
          <p:nvPr/>
        </p:nvSpPr>
        <p:spPr>
          <a:xfrm>
            <a:off x="2682201" y="2148638"/>
            <a:ext cx="922994" cy="547878"/>
          </a:xfrm>
          <a:custGeom>
            <a:rect b="b" l="l" r="r" t="t"/>
            <a:pathLst>
              <a:path extrusionOk="0" h="34512" w="56756">
                <a:moveTo>
                  <a:pt x="0" y="34512"/>
                </a:moveTo>
                <a:cubicBezTo>
                  <a:pt x="4302" y="31932"/>
                  <a:pt x="925" y="24476"/>
                  <a:pt x="567" y="19472"/>
                </a:cubicBezTo>
                <a:cubicBezTo>
                  <a:pt x="69" y="12507"/>
                  <a:pt x="2825" y="2910"/>
                  <a:pt x="9364" y="459"/>
                </a:cubicBezTo>
                <a:cubicBezTo>
                  <a:pt x="17000" y="-2404"/>
                  <a:pt x="21744" y="11178"/>
                  <a:pt x="28661" y="15499"/>
                </a:cubicBezTo>
                <a:cubicBezTo>
                  <a:pt x="32932" y="18167"/>
                  <a:pt x="38925" y="15324"/>
                  <a:pt x="43702" y="16918"/>
                </a:cubicBezTo>
                <a:cubicBezTo>
                  <a:pt x="50415" y="19157"/>
                  <a:pt x="54516" y="26948"/>
                  <a:pt x="56756" y="33661"/>
                </a:cubicBezTo>
              </a:path>
            </a:pathLst>
          </a:custGeom>
          <a:noFill/>
          <a:ln cap="flat" cmpd="sng" w="9525">
            <a:solidFill>
              <a:srgbClr val="FFDDD2"/>
            </a:solidFill>
            <a:prstDash val="solid"/>
            <a:round/>
            <a:headEnd len="med" w="med" type="none"/>
            <a:tailEnd len="med" w="med" type="none"/>
          </a:ln>
        </p:spPr>
      </p:sp>
      <p:sp>
        <p:nvSpPr>
          <p:cNvPr id="281" name="Google Shape;281;p19"/>
          <p:cNvSpPr/>
          <p:nvPr/>
        </p:nvSpPr>
        <p:spPr>
          <a:xfrm>
            <a:off x="3487603" y="2227996"/>
            <a:ext cx="1005963" cy="1315505"/>
          </a:xfrm>
          <a:custGeom>
            <a:rect b="b" l="l" r="r" t="t"/>
            <a:pathLst>
              <a:path extrusionOk="0" h="86875" w="65227">
                <a:moveTo>
                  <a:pt x="58590" y="0"/>
                </a:moveTo>
                <a:cubicBezTo>
                  <a:pt x="58590" y="7737"/>
                  <a:pt x="69288" y="17668"/>
                  <a:pt x="63414" y="22703"/>
                </a:cubicBezTo>
                <a:cubicBezTo>
                  <a:pt x="56725" y="28436"/>
                  <a:pt x="45796" y="23327"/>
                  <a:pt x="37022" y="24122"/>
                </a:cubicBezTo>
                <a:cubicBezTo>
                  <a:pt x="28104" y="24930"/>
                  <a:pt x="21936" y="33811"/>
                  <a:pt x="14036" y="38027"/>
                </a:cubicBezTo>
                <a:cubicBezTo>
                  <a:pt x="8757" y="40844"/>
                  <a:pt x="673" y="43419"/>
                  <a:pt x="131" y="49378"/>
                </a:cubicBezTo>
                <a:cubicBezTo>
                  <a:pt x="-395" y="55155"/>
                  <a:pt x="1794" y="63234"/>
                  <a:pt x="7226" y="65270"/>
                </a:cubicBezTo>
                <a:cubicBezTo>
                  <a:pt x="15375" y="68324"/>
                  <a:pt x="24965" y="63162"/>
                  <a:pt x="33333" y="65553"/>
                </a:cubicBezTo>
                <a:cubicBezTo>
                  <a:pt x="40251" y="67529"/>
                  <a:pt x="35864" y="82157"/>
                  <a:pt x="42414" y="85134"/>
                </a:cubicBezTo>
                <a:cubicBezTo>
                  <a:pt x="48215" y="87771"/>
                  <a:pt x="56691" y="87411"/>
                  <a:pt x="61427" y="83148"/>
                </a:cubicBezTo>
                <a:cubicBezTo>
                  <a:pt x="63936" y="80889"/>
                  <a:pt x="63414" y="76592"/>
                  <a:pt x="63414" y="73215"/>
                </a:cubicBezTo>
              </a:path>
            </a:pathLst>
          </a:custGeom>
          <a:noFill/>
          <a:ln cap="flat" cmpd="sng" w="9525">
            <a:solidFill>
              <a:srgbClr val="FFDDD2"/>
            </a:solidFill>
            <a:prstDash val="solid"/>
            <a:round/>
            <a:headEnd len="med" w="med" type="none"/>
            <a:tailEnd len="med" w="med" type="none"/>
          </a:ln>
        </p:spPr>
      </p:sp>
      <p:sp>
        <p:nvSpPr>
          <p:cNvPr id="282" name="Google Shape;282;p19"/>
          <p:cNvSpPr/>
          <p:nvPr/>
        </p:nvSpPr>
        <p:spPr>
          <a:xfrm>
            <a:off x="3159572" y="2289719"/>
            <a:ext cx="1005900" cy="9822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9"/>
          <p:cNvSpPr/>
          <p:nvPr/>
        </p:nvSpPr>
        <p:spPr>
          <a:xfrm>
            <a:off x="2532877" y="2597283"/>
            <a:ext cx="459140" cy="366939"/>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9"/>
          <p:cNvSpPr/>
          <p:nvPr/>
        </p:nvSpPr>
        <p:spPr>
          <a:xfrm rot="1849625">
            <a:off x="4216778" y="3135277"/>
            <a:ext cx="456195" cy="369396"/>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9"/>
          <p:cNvSpPr/>
          <p:nvPr/>
        </p:nvSpPr>
        <p:spPr>
          <a:xfrm rot="5197861">
            <a:off x="4220708" y="2033289"/>
            <a:ext cx="448282" cy="375834"/>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9"/>
          <p:cNvSpPr txBox="1"/>
          <p:nvPr/>
        </p:nvSpPr>
        <p:spPr>
          <a:xfrm flipH="1">
            <a:off x="2458707" y="2517367"/>
            <a:ext cx="469500" cy="521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2200">
                <a:solidFill>
                  <a:srgbClr val="006D77"/>
                </a:solidFill>
                <a:latin typeface="Pathway Gothic One"/>
                <a:ea typeface="Pathway Gothic One"/>
                <a:cs typeface="Pathway Gothic One"/>
                <a:sym typeface="Pathway Gothic One"/>
              </a:rPr>
              <a:t>01</a:t>
            </a:r>
            <a:endParaRPr sz="2200">
              <a:solidFill>
                <a:srgbClr val="006D77"/>
              </a:solidFill>
              <a:latin typeface="Pathway Gothic One"/>
              <a:ea typeface="Pathway Gothic One"/>
              <a:cs typeface="Pathway Gothic One"/>
              <a:sym typeface="Pathway Gothic One"/>
            </a:endParaRPr>
          </a:p>
        </p:txBody>
      </p:sp>
      <p:sp>
        <p:nvSpPr>
          <p:cNvPr id="287" name="Google Shape;287;p19"/>
          <p:cNvSpPr txBox="1"/>
          <p:nvPr/>
        </p:nvSpPr>
        <p:spPr>
          <a:xfrm flipH="1">
            <a:off x="4251138" y="1968934"/>
            <a:ext cx="922800" cy="3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200">
                <a:solidFill>
                  <a:srgbClr val="006D77"/>
                </a:solidFill>
                <a:latin typeface="Pathway Gothic One"/>
                <a:ea typeface="Pathway Gothic One"/>
                <a:cs typeface="Pathway Gothic One"/>
                <a:sym typeface="Pathway Gothic One"/>
              </a:rPr>
              <a:t>02</a:t>
            </a:r>
            <a:endParaRPr sz="2200">
              <a:solidFill>
                <a:srgbClr val="006D77"/>
              </a:solidFill>
              <a:latin typeface="Pathway Gothic One"/>
              <a:ea typeface="Pathway Gothic One"/>
              <a:cs typeface="Pathway Gothic One"/>
              <a:sym typeface="Pathway Gothic One"/>
            </a:endParaRPr>
          </a:p>
        </p:txBody>
      </p:sp>
      <p:sp>
        <p:nvSpPr>
          <p:cNvPr id="288" name="Google Shape;288;p19"/>
          <p:cNvSpPr txBox="1"/>
          <p:nvPr/>
        </p:nvSpPr>
        <p:spPr>
          <a:xfrm flipH="1">
            <a:off x="4232312" y="3042820"/>
            <a:ext cx="587700" cy="3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200">
                <a:solidFill>
                  <a:srgbClr val="006D77"/>
                </a:solidFill>
                <a:latin typeface="Pathway Gothic One"/>
                <a:ea typeface="Pathway Gothic One"/>
                <a:cs typeface="Pathway Gothic One"/>
                <a:sym typeface="Pathway Gothic One"/>
              </a:rPr>
              <a:t>03</a:t>
            </a:r>
            <a:endParaRPr sz="2200">
              <a:solidFill>
                <a:srgbClr val="006D77"/>
              </a:solidFill>
              <a:latin typeface="Pathway Gothic One"/>
              <a:ea typeface="Pathway Gothic One"/>
              <a:cs typeface="Pathway Gothic One"/>
              <a:sym typeface="Pathway Gothic One"/>
            </a:endParaRPr>
          </a:p>
        </p:txBody>
      </p:sp>
      <p:sp>
        <p:nvSpPr>
          <p:cNvPr id="289" name="Google Shape;289;p19"/>
          <p:cNvSpPr txBox="1"/>
          <p:nvPr/>
        </p:nvSpPr>
        <p:spPr>
          <a:xfrm>
            <a:off x="856775" y="2589263"/>
            <a:ext cx="1676100" cy="44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latin typeface="Mada"/>
                <a:ea typeface="Mada"/>
                <a:cs typeface="Mada"/>
                <a:sym typeface="Mada"/>
              </a:rPr>
              <a:t>Dysuria, frequency</a:t>
            </a:r>
            <a:endParaRPr>
              <a:solidFill>
                <a:srgbClr val="0B5394"/>
              </a:solidFill>
              <a:latin typeface="Mada"/>
              <a:ea typeface="Mada"/>
              <a:cs typeface="Mada"/>
              <a:sym typeface="Mada"/>
            </a:endParaRPr>
          </a:p>
        </p:txBody>
      </p:sp>
      <p:sp>
        <p:nvSpPr>
          <p:cNvPr id="290" name="Google Shape;290;p19"/>
          <p:cNvSpPr txBox="1"/>
          <p:nvPr/>
        </p:nvSpPr>
        <p:spPr>
          <a:xfrm>
            <a:off x="4675625" y="1925375"/>
            <a:ext cx="1724700" cy="60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Mada"/>
                <a:ea typeface="Mada"/>
                <a:cs typeface="Mada"/>
                <a:sym typeface="Mada"/>
              </a:rPr>
              <a:t>Dysfunctional void </a:t>
            </a:r>
            <a:r>
              <a:rPr lang="en-GB">
                <a:solidFill>
                  <a:srgbClr val="6AA84F"/>
                </a:solidFill>
                <a:latin typeface="Mada"/>
                <a:ea typeface="Mada"/>
                <a:cs typeface="Mada"/>
                <a:sym typeface="Mada"/>
              </a:rPr>
              <a:t>(slow urine stream)</a:t>
            </a:r>
            <a:endParaRPr>
              <a:solidFill>
                <a:srgbClr val="6AA84F"/>
              </a:solidFill>
              <a:latin typeface="Mada"/>
              <a:ea typeface="Mada"/>
              <a:cs typeface="Mada"/>
              <a:sym typeface="Mada"/>
            </a:endParaRPr>
          </a:p>
        </p:txBody>
      </p:sp>
      <p:sp>
        <p:nvSpPr>
          <p:cNvPr id="291" name="Google Shape;291;p19"/>
          <p:cNvSpPr txBox="1"/>
          <p:nvPr/>
        </p:nvSpPr>
        <p:spPr>
          <a:xfrm>
            <a:off x="4550125" y="2985475"/>
            <a:ext cx="2076300" cy="669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Mada"/>
              <a:buChar char="●"/>
            </a:pPr>
            <a:r>
              <a:rPr lang="en-GB">
                <a:latin typeface="Mada"/>
                <a:ea typeface="Mada"/>
                <a:cs typeface="Mada"/>
                <a:sym typeface="Mada"/>
              </a:rPr>
              <a:t>Perineal Pain</a:t>
            </a:r>
            <a:endParaRPr>
              <a:latin typeface="Mada"/>
              <a:ea typeface="Mada"/>
              <a:cs typeface="Mada"/>
              <a:sym typeface="Mada"/>
            </a:endParaRPr>
          </a:p>
          <a:p>
            <a:pPr indent="-317500" lvl="0" marL="457200" rtl="0" algn="l">
              <a:spcBef>
                <a:spcPts val="0"/>
              </a:spcBef>
              <a:spcAft>
                <a:spcPts val="0"/>
              </a:spcAft>
              <a:buSzPts val="1400"/>
              <a:buFont typeface="Mada"/>
              <a:buChar char="●"/>
            </a:pPr>
            <a:r>
              <a:rPr lang="en-GB">
                <a:latin typeface="Mada"/>
                <a:ea typeface="Mada"/>
                <a:cs typeface="Mada"/>
                <a:sym typeface="Mada"/>
              </a:rPr>
              <a:t>Painful ejaculation</a:t>
            </a:r>
            <a:endParaRPr>
              <a:latin typeface="Mada"/>
              <a:ea typeface="Mada"/>
              <a:cs typeface="Mada"/>
              <a:sym typeface="Mada"/>
            </a:endParaRPr>
          </a:p>
        </p:txBody>
      </p:sp>
      <p:pic>
        <p:nvPicPr>
          <p:cNvPr id="292" name="Google Shape;292;p19"/>
          <p:cNvPicPr preferRelativeResize="0"/>
          <p:nvPr/>
        </p:nvPicPr>
        <p:blipFill rotWithShape="1">
          <a:blip r:embed="rId4">
            <a:alphaModFix/>
          </a:blip>
          <a:srcRect b="9935" l="8503" r="1129" t="3439"/>
          <a:stretch/>
        </p:blipFill>
        <p:spPr>
          <a:xfrm>
            <a:off x="3159500" y="2293200"/>
            <a:ext cx="1005900" cy="982200"/>
          </a:xfrm>
          <a:prstGeom prst="ellipse">
            <a:avLst/>
          </a:prstGeom>
          <a:noFill/>
          <a:ln>
            <a:noFill/>
          </a:ln>
        </p:spPr>
      </p:pic>
      <p:sp>
        <p:nvSpPr>
          <p:cNvPr id="293" name="Google Shape;293;p19"/>
          <p:cNvSpPr/>
          <p:nvPr/>
        </p:nvSpPr>
        <p:spPr>
          <a:xfrm>
            <a:off x="314816" y="720927"/>
            <a:ext cx="2558700" cy="459300"/>
          </a:xfrm>
          <a:prstGeom prst="homePlate">
            <a:avLst>
              <a:gd fmla="val 50000" name="adj"/>
            </a:avLst>
          </a:pr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800">
                <a:solidFill>
                  <a:srgbClr val="006D77"/>
                </a:solidFill>
                <a:highlight>
                  <a:srgbClr val="EDF9F9"/>
                </a:highlight>
                <a:latin typeface="Lora"/>
                <a:ea typeface="Lora"/>
                <a:cs typeface="Lora"/>
                <a:sym typeface="Lora"/>
              </a:rPr>
              <a:t>Prostatitis</a:t>
            </a:r>
            <a:endParaRPr baseline="30000"/>
          </a:p>
        </p:txBody>
      </p:sp>
      <p:grpSp>
        <p:nvGrpSpPr>
          <p:cNvPr id="294" name="Google Shape;294;p19"/>
          <p:cNvGrpSpPr/>
          <p:nvPr/>
        </p:nvGrpSpPr>
        <p:grpSpPr>
          <a:xfrm>
            <a:off x="3560849" y="8431273"/>
            <a:ext cx="459315" cy="500619"/>
            <a:chOff x="3912982" y="3339018"/>
            <a:chExt cx="1307100" cy="1307100"/>
          </a:xfrm>
        </p:grpSpPr>
        <p:sp>
          <p:nvSpPr>
            <p:cNvPr id="295" name="Google Shape;295;p19"/>
            <p:cNvSpPr/>
            <p:nvPr/>
          </p:nvSpPr>
          <p:spPr>
            <a:xfrm>
              <a:off x="3912982" y="3339018"/>
              <a:ext cx="1307100" cy="1307100"/>
            </a:xfrm>
            <a:prstGeom prst="ellipse">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sp>
          <p:nvSpPr>
            <p:cNvPr id="296" name="Google Shape;296;p19"/>
            <p:cNvSpPr/>
            <p:nvPr/>
          </p:nvSpPr>
          <p:spPr>
            <a:xfrm>
              <a:off x="4144138" y="3576556"/>
              <a:ext cx="840600" cy="840600"/>
            </a:xfrm>
            <a:prstGeom prst="ellipse">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grpSp>
      <p:sp>
        <p:nvSpPr>
          <p:cNvPr id="297" name="Google Shape;297;p19"/>
          <p:cNvSpPr/>
          <p:nvPr/>
        </p:nvSpPr>
        <p:spPr>
          <a:xfrm>
            <a:off x="3440575" y="7851741"/>
            <a:ext cx="356552" cy="841080"/>
          </a:xfrm>
          <a:custGeom>
            <a:rect b="b" l="l" r="r" t="t"/>
            <a:pathLst>
              <a:path extrusionOk="0" h="1482080" w="685676">
                <a:moveTo>
                  <a:pt x="10160" y="0"/>
                </a:moveTo>
                <a:lnTo>
                  <a:pt x="675516" y="728980"/>
                </a:lnTo>
                <a:lnTo>
                  <a:pt x="685676" y="1482080"/>
                </a:lnTo>
                <a:lnTo>
                  <a:pt x="0" y="730240"/>
                </a:lnTo>
                <a:cubicBezTo>
                  <a:pt x="6773" y="63493"/>
                  <a:pt x="5927" y="671827"/>
                  <a:pt x="10160" y="0"/>
                </a:cubicBezTo>
                <a:close/>
              </a:path>
            </a:pathLst>
          </a:custGeom>
          <a:solidFill>
            <a:srgbClr val="E2957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cxnSp>
        <p:nvCxnSpPr>
          <p:cNvPr id="298" name="Google Shape;298;p19"/>
          <p:cNvCxnSpPr/>
          <p:nvPr/>
        </p:nvCxnSpPr>
        <p:spPr>
          <a:xfrm>
            <a:off x="3793279" y="7604700"/>
            <a:ext cx="0" cy="2121300"/>
          </a:xfrm>
          <a:prstGeom prst="straightConnector1">
            <a:avLst/>
          </a:prstGeom>
          <a:noFill/>
          <a:ln cap="flat" cmpd="sng" w="19050">
            <a:solidFill>
              <a:srgbClr val="B7B7B7"/>
            </a:solidFill>
            <a:prstDash val="solid"/>
            <a:miter lim="800000"/>
            <a:headEnd len="sm" w="sm" type="none"/>
            <a:tailEnd len="sm" w="sm" type="none"/>
          </a:ln>
        </p:spPr>
      </p:cxnSp>
      <p:sp>
        <p:nvSpPr>
          <p:cNvPr id="299" name="Google Shape;299;p19"/>
          <p:cNvSpPr/>
          <p:nvPr/>
        </p:nvSpPr>
        <p:spPr>
          <a:xfrm>
            <a:off x="3440578" y="7656002"/>
            <a:ext cx="1347300" cy="774900"/>
          </a:xfrm>
          <a:prstGeom prst="rightArrow">
            <a:avLst>
              <a:gd fmla="val 50000" name="adj1"/>
              <a:gd fmla="val 50000" name="adj2"/>
            </a:avLst>
          </a:prstGeom>
          <a:solidFill>
            <a:srgbClr val="FFDDD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grpSp>
        <p:nvGrpSpPr>
          <p:cNvPr id="300" name="Google Shape;300;p19"/>
          <p:cNvGrpSpPr/>
          <p:nvPr/>
        </p:nvGrpSpPr>
        <p:grpSpPr>
          <a:xfrm rot="10800000">
            <a:off x="2801627" y="8683899"/>
            <a:ext cx="1347322" cy="1027812"/>
            <a:chOff x="4045951" y="2348472"/>
            <a:chExt cx="2592000" cy="1814320"/>
          </a:xfrm>
        </p:grpSpPr>
        <p:sp>
          <p:nvSpPr>
            <p:cNvPr id="301" name="Google Shape;301;p19"/>
            <p:cNvSpPr/>
            <p:nvPr/>
          </p:nvSpPr>
          <p:spPr>
            <a:xfrm>
              <a:off x="4045951" y="2680712"/>
              <a:ext cx="685676" cy="1482080"/>
            </a:xfrm>
            <a:custGeom>
              <a:rect b="b" l="l" r="r" t="t"/>
              <a:pathLst>
                <a:path extrusionOk="0" h="1482080" w="685676">
                  <a:moveTo>
                    <a:pt x="10160" y="0"/>
                  </a:moveTo>
                  <a:lnTo>
                    <a:pt x="675516" y="728980"/>
                  </a:lnTo>
                  <a:lnTo>
                    <a:pt x="685676" y="1482080"/>
                  </a:lnTo>
                  <a:lnTo>
                    <a:pt x="0" y="730240"/>
                  </a:lnTo>
                  <a:cubicBezTo>
                    <a:pt x="6773" y="63493"/>
                    <a:pt x="5927" y="671827"/>
                    <a:pt x="10160" y="0"/>
                  </a:cubicBezTo>
                  <a:close/>
                </a:path>
              </a:pathLst>
            </a:custGeom>
            <a:solidFill>
              <a:srgbClr val="006D7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sp>
          <p:nvSpPr>
            <p:cNvPr id="302" name="Google Shape;302;p19"/>
            <p:cNvSpPr/>
            <p:nvPr/>
          </p:nvSpPr>
          <p:spPr>
            <a:xfrm>
              <a:off x="4045951" y="2348472"/>
              <a:ext cx="2592000" cy="1368300"/>
            </a:xfrm>
            <a:prstGeom prst="rightArrow">
              <a:avLst>
                <a:gd fmla="val 50000" name="adj1"/>
                <a:gd fmla="val 50000" name="adj2"/>
              </a:avLst>
            </a:prstGeom>
            <a:solidFill>
              <a:srgbClr val="ABE5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grpSp>
      <p:sp>
        <p:nvSpPr>
          <p:cNvPr id="303" name="Google Shape;303;p19"/>
          <p:cNvSpPr txBox="1"/>
          <p:nvPr/>
        </p:nvSpPr>
        <p:spPr>
          <a:xfrm>
            <a:off x="4549950" y="4826825"/>
            <a:ext cx="2558700" cy="81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6AA84F"/>
                </a:solidFill>
                <a:latin typeface="Mada"/>
                <a:ea typeface="Mada"/>
                <a:cs typeface="Mada"/>
                <a:sym typeface="Mada"/>
              </a:rPr>
              <a:t>Doctor said </a:t>
            </a:r>
            <a:r>
              <a:rPr lang="en-GB">
                <a:solidFill>
                  <a:srgbClr val="6AA84F"/>
                </a:solidFill>
                <a:latin typeface="Mada"/>
                <a:ea typeface="Mada"/>
                <a:cs typeface="Mada"/>
                <a:sym typeface="Mada"/>
              </a:rPr>
              <a:t>Just know that prostatitis can be categorized into more than acute or chronic</a:t>
            </a:r>
            <a:endParaRPr/>
          </a:p>
        </p:txBody>
      </p:sp>
      <p:sp>
        <p:nvSpPr>
          <p:cNvPr id="304" name="Google Shape;304;p19"/>
          <p:cNvSpPr txBox="1"/>
          <p:nvPr/>
        </p:nvSpPr>
        <p:spPr>
          <a:xfrm>
            <a:off x="134788" y="6756525"/>
            <a:ext cx="3143100" cy="46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006D77"/>
                </a:solidFill>
                <a:highlight>
                  <a:srgbClr val="EDF9F9"/>
                </a:highlight>
                <a:latin typeface="Lora"/>
                <a:ea typeface="Lora"/>
                <a:cs typeface="Lora"/>
                <a:sym typeface="Lora"/>
              </a:rPr>
              <a:t>Acute Bacterial </a:t>
            </a:r>
            <a:r>
              <a:rPr b="1" lang="en-GB" sz="1800">
                <a:solidFill>
                  <a:srgbClr val="006D77"/>
                </a:solidFill>
                <a:highlight>
                  <a:srgbClr val="EDF9F9"/>
                </a:highlight>
                <a:latin typeface="Lora"/>
                <a:ea typeface="Lora"/>
                <a:cs typeface="Lora"/>
                <a:sym typeface="Lora"/>
              </a:rPr>
              <a:t>Prostatitis</a:t>
            </a:r>
            <a:endParaRPr/>
          </a:p>
        </p:txBody>
      </p:sp>
      <p:sp>
        <p:nvSpPr>
          <p:cNvPr id="305" name="Google Shape;305;p19"/>
          <p:cNvSpPr txBox="1"/>
          <p:nvPr/>
        </p:nvSpPr>
        <p:spPr>
          <a:xfrm>
            <a:off x="75" y="7358588"/>
            <a:ext cx="2854800" cy="2646000"/>
          </a:xfrm>
          <a:prstGeom prst="rect">
            <a:avLst/>
          </a:prstGeom>
          <a:noFill/>
          <a:ln>
            <a:noFill/>
          </a:ln>
        </p:spPr>
        <p:txBody>
          <a:bodyPr anchorCtr="0" anchor="t" bIns="91425" lIns="91425" spcFirstLastPara="1" rIns="91425" wrap="square" tIns="91425">
            <a:noAutofit/>
          </a:bodyPr>
          <a:lstStyle/>
          <a:p>
            <a:pPr indent="-171450" lvl="0" marL="36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Rare</a:t>
            </a:r>
            <a:endParaRPr sz="1200">
              <a:solidFill>
                <a:schemeClr val="dk1"/>
              </a:solidFill>
              <a:latin typeface="Mada"/>
              <a:ea typeface="Mada"/>
              <a:cs typeface="Mada"/>
              <a:sym typeface="Mada"/>
            </a:endParaRPr>
          </a:p>
          <a:p>
            <a:pPr indent="-171450" lvl="0" marL="36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Acute pain</a:t>
            </a:r>
            <a:endParaRPr sz="1200">
              <a:solidFill>
                <a:schemeClr val="dk1"/>
              </a:solidFill>
              <a:latin typeface="Mada"/>
              <a:ea typeface="Mada"/>
              <a:cs typeface="Mada"/>
              <a:sym typeface="Mada"/>
            </a:endParaRPr>
          </a:p>
          <a:p>
            <a:pPr indent="-171450" lvl="0" marL="36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Storage and voiding urinary symptoms</a:t>
            </a:r>
            <a:endParaRPr sz="1200">
              <a:solidFill>
                <a:schemeClr val="dk1"/>
              </a:solidFill>
              <a:latin typeface="Mada"/>
              <a:ea typeface="Mada"/>
              <a:cs typeface="Mada"/>
              <a:sym typeface="Mada"/>
            </a:endParaRPr>
          </a:p>
          <a:p>
            <a:pPr indent="-171450" lvl="0" marL="36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Fever, chills, malaise, </a:t>
            </a:r>
            <a:r>
              <a:rPr lang="en-GB" sz="1200">
                <a:solidFill>
                  <a:schemeClr val="dk1"/>
                </a:solidFill>
                <a:latin typeface="Mada"/>
                <a:ea typeface="Mada"/>
                <a:cs typeface="Mada"/>
                <a:sym typeface="Mada"/>
              </a:rPr>
              <a:t>Nausea</a:t>
            </a:r>
            <a:r>
              <a:rPr lang="en-GB" sz="1200">
                <a:solidFill>
                  <a:schemeClr val="dk1"/>
                </a:solidFill>
                <a:latin typeface="Mada"/>
                <a:ea typeface="Mada"/>
                <a:cs typeface="Mada"/>
                <a:sym typeface="Mada"/>
              </a:rPr>
              <a:t> and vomiting </a:t>
            </a:r>
            <a:r>
              <a:rPr lang="en-GB" sz="1200">
                <a:solidFill>
                  <a:srgbClr val="6AA84F"/>
                </a:solidFill>
                <a:latin typeface="Mada"/>
                <a:ea typeface="Mada"/>
                <a:cs typeface="Mada"/>
                <a:sym typeface="Mada"/>
              </a:rPr>
              <a:t>(The usual presentation of urosepsis)</a:t>
            </a:r>
            <a:endParaRPr sz="1200">
              <a:solidFill>
                <a:srgbClr val="6AA84F"/>
              </a:solidFill>
              <a:latin typeface="Mada"/>
              <a:ea typeface="Mada"/>
              <a:cs typeface="Mada"/>
              <a:sym typeface="Mada"/>
            </a:endParaRPr>
          </a:p>
          <a:p>
            <a:pPr indent="-171450" lvl="0" marL="36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Perineal and suprapubic pain</a:t>
            </a:r>
            <a:endParaRPr sz="1200">
              <a:solidFill>
                <a:schemeClr val="dk1"/>
              </a:solidFill>
              <a:latin typeface="Mada"/>
              <a:ea typeface="Mada"/>
              <a:cs typeface="Mada"/>
              <a:sym typeface="Mada"/>
            </a:endParaRPr>
          </a:p>
          <a:p>
            <a:pPr indent="-171450" lvl="0" marL="36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Tender swollen hot prostate </a:t>
            </a:r>
            <a:r>
              <a:rPr lang="en-GB" sz="1200">
                <a:solidFill>
                  <a:srgbClr val="6AA84F"/>
                </a:solidFill>
                <a:latin typeface="Mada"/>
                <a:ea typeface="Mada"/>
                <a:cs typeface="Mada"/>
                <a:sym typeface="Mada"/>
              </a:rPr>
              <a:t>(sometimes a prostate abscess can be found as well)</a:t>
            </a:r>
            <a:endParaRPr sz="1200">
              <a:solidFill>
                <a:srgbClr val="6AA84F"/>
              </a:solidFill>
              <a:latin typeface="Mada"/>
              <a:ea typeface="Mada"/>
              <a:cs typeface="Mada"/>
              <a:sym typeface="Mada"/>
            </a:endParaRPr>
          </a:p>
          <a:p>
            <a:pPr indent="-171450" lvl="0" marL="36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Treatment: antibiotics and urinary drainage</a:t>
            </a:r>
            <a:endParaRPr sz="1200">
              <a:solidFill>
                <a:schemeClr val="dk1"/>
              </a:solidFill>
              <a:latin typeface="Mada"/>
              <a:ea typeface="Mada"/>
              <a:cs typeface="Mada"/>
              <a:sym typeface="Mada"/>
            </a:endParaRPr>
          </a:p>
        </p:txBody>
      </p:sp>
      <p:sp>
        <p:nvSpPr>
          <p:cNvPr id="306" name="Google Shape;306;p19"/>
          <p:cNvSpPr txBox="1"/>
          <p:nvPr/>
        </p:nvSpPr>
        <p:spPr>
          <a:xfrm>
            <a:off x="4549950" y="6656313"/>
            <a:ext cx="3039300" cy="66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rgbClr val="006D77"/>
                </a:solidFill>
                <a:highlight>
                  <a:srgbClr val="EDF9F9"/>
                </a:highlight>
                <a:latin typeface="Lora"/>
                <a:ea typeface="Lora"/>
                <a:cs typeface="Lora"/>
                <a:sym typeface="Lora"/>
              </a:rPr>
              <a:t>Chronic prostatitis/Chronic Pelvic pain syndrome :</a:t>
            </a:r>
            <a:endParaRPr b="1" sz="1600">
              <a:solidFill>
                <a:srgbClr val="006D77"/>
              </a:solidFill>
              <a:highlight>
                <a:srgbClr val="EDF9F9"/>
              </a:highlight>
              <a:latin typeface="Lora"/>
              <a:ea typeface="Lora"/>
              <a:cs typeface="Lora"/>
              <a:sym typeface="Lora"/>
            </a:endParaRPr>
          </a:p>
        </p:txBody>
      </p:sp>
      <p:pic>
        <p:nvPicPr>
          <p:cNvPr id="307" name="Google Shape;307;p19"/>
          <p:cNvPicPr preferRelativeResize="0"/>
          <p:nvPr/>
        </p:nvPicPr>
        <p:blipFill>
          <a:blip r:embed="rId5">
            <a:alphaModFix/>
          </a:blip>
          <a:stretch>
            <a:fillRect/>
          </a:stretch>
        </p:blipFill>
        <p:spPr>
          <a:xfrm>
            <a:off x="4914225" y="7936450"/>
            <a:ext cx="2405611" cy="2121249"/>
          </a:xfrm>
          <a:prstGeom prst="rect">
            <a:avLst/>
          </a:prstGeom>
          <a:noFill/>
          <a:ln cap="flat" cmpd="sng" w="9525">
            <a:solidFill>
              <a:schemeClr val="dk2"/>
            </a:solidFill>
            <a:prstDash val="solid"/>
            <a:round/>
            <a:headEnd len="sm" w="sm" type="none"/>
            <a:tailEnd len="sm" w="sm" type="none"/>
          </a:ln>
        </p:spPr>
      </p:pic>
      <p:sp>
        <p:nvSpPr>
          <p:cNvPr id="308" name="Google Shape;308;p19"/>
          <p:cNvSpPr txBox="1"/>
          <p:nvPr/>
        </p:nvSpPr>
        <p:spPr>
          <a:xfrm>
            <a:off x="4493575" y="7425875"/>
            <a:ext cx="3039300" cy="608400"/>
          </a:xfrm>
          <a:prstGeom prst="rect">
            <a:avLst/>
          </a:prstGeom>
          <a:noFill/>
          <a:ln>
            <a:noFill/>
          </a:ln>
        </p:spPr>
        <p:txBody>
          <a:bodyPr anchorCtr="0" anchor="t" bIns="91425" lIns="91425" spcFirstLastPara="1" rIns="91425" wrap="square" tIns="91425">
            <a:noAutofit/>
          </a:bodyPr>
          <a:lstStyle/>
          <a:p>
            <a:pPr indent="-171450" lvl="0" marL="3600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Doctor said this is for your knowledge and we won’t ask you about it</a:t>
            </a:r>
            <a:endParaRPr sz="1200">
              <a:solidFill>
                <a:srgbClr val="6AA84F"/>
              </a:solidFill>
              <a:latin typeface="Mada"/>
              <a:ea typeface="Mada"/>
              <a:cs typeface="Mada"/>
              <a:sym typeface="Mada"/>
            </a:endParaRPr>
          </a:p>
        </p:txBody>
      </p:sp>
      <p:sp>
        <p:nvSpPr>
          <p:cNvPr id="309" name="Google Shape;309;p19"/>
          <p:cNvSpPr txBox="1"/>
          <p:nvPr/>
        </p:nvSpPr>
        <p:spPr>
          <a:xfrm>
            <a:off x="0" y="10774825"/>
            <a:ext cx="7589400" cy="1512000"/>
          </a:xfrm>
          <a:prstGeom prst="rect">
            <a:avLst/>
          </a:prstGeom>
          <a:noFill/>
          <a:ln>
            <a:noFill/>
          </a:ln>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Discuss urinary tract infection (UTI): pathogenesis, epidemiology, how to evaluate and the treatment options. Recognize presentation and symptoms</a:t>
            </a:r>
            <a:endParaRPr sz="2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20"/>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0"/>
          <p:cNvSpPr/>
          <p:nvPr/>
        </p:nvSpPr>
        <p:spPr>
          <a:xfrm>
            <a:off x="318280" y="565152"/>
            <a:ext cx="2558700" cy="459300"/>
          </a:xfrm>
          <a:prstGeom prst="homePlate">
            <a:avLst>
              <a:gd fmla="val 50000" name="adj"/>
            </a:avLst>
          </a:pr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006D77"/>
                </a:solidFill>
                <a:latin typeface="Lora"/>
                <a:ea typeface="Lora"/>
                <a:cs typeface="Lora"/>
                <a:sym typeface="Lora"/>
              </a:rPr>
              <a:t>Cystitis </a:t>
            </a:r>
            <a:endParaRPr baseline="30000"/>
          </a:p>
        </p:txBody>
      </p:sp>
      <p:sp>
        <p:nvSpPr>
          <p:cNvPr id="316" name="Google Shape;316;p20"/>
          <p:cNvSpPr txBox="1"/>
          <p:nvPr/>
        </p:nvSpPr>
        <p:spPr>
          <a:xfrm>
            <a:off x="15644" y="2256021"/>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Signs and symptoms </a:t>
            </a:r>
            <a:endParaRPr b="1">
              <a:solidFill>
                <a:srgbClr val="006D77"/>
              </a:solidFill>
              <a:latin typeface="Mada"/>
              <a:ea typeface="Mada"/>
              <a:cs typeface="Mada"/>
              <a:sym typeface="Mada"/>
            </a:endParaRPr>
          </a:p>
        </p:txBody>
      </p:sp>
      <p:grpSp>
        <p:nvGrpSpPr>
          <p:cNvPr id="317" name="Google Shape;317;p20"/>
          <p:cNvGrpSpPr/>
          <p:nvPr/>
        </p:nvGrpSpPr>
        <p:grpSpPr>
          <a:xfrm>
            <a:off x="370814" y="1308071"/>
            <a:ext cx="893400" cy="459195"/>
            <a:chOff x="3969900" y="337650"/>
            <a:chExt cx="608500" cy="312675"/>
          </a:xfrm>
        </p:grpSpPr>
        <p:sp>
          <p:nvSpPr>
            <p:cNvPr id="318" name="Google Shape;318;p20"/>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0"/>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0"/>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0"/>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0"/>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23" name="Google Shape;323;p20"/>
          <p:cNvCxnSpPr/>
          <p:nvPr/>
        </p:nvCxnSpPr>
        <p:spPr>
          <a:xfrm>
            <a:off x="1421823" y="1502679"/>
            <a:ext cx="0" cy="762000"/>
          </a:xfrm>
          <a:prstGeom prst="straightConnector1">
            <a:avLst/>
          </a:prstGeom>
          <a:noFill/>
          <a:ln cap="flat" cmpd="sng" w="9525">
            <a:solidFill>
              <a:srgbClr val="B7B7B7"/>
            </a:solidFill>
            <a:prstDash val="solid"/>
            <a:round/>
            <a:headEnd len="med" w="med" type="none"/>
            <a:tailEnd len="med" w="med" type="none"/>
          </a:ln>
        </p:spPr>
      </p:cxnSp>
      <p:sp>
        <p:nvSpPr>
          <p:cNvPr id="324" name="Google Shape;324;p20"/>
          <p:cNvSpPr txBox="1"/>
          <p:nvPr/>
        </p:nvSpPr>
        <p:spPr>
          <a:xfrm>
            <a:off x="1237250" y="1201700"/>
            <a:ext cx="6196200" cy="1197000"/>
          </a:xfrm>
          <a:prstGeom prst="rect">
            <a:avLst/>
          </a:prstGeom>
          <a:noFill/>
          <a:ln>
            <a:noFill/>
          </a:ln>
        </p:spPr>
        <p:txBody>
          <a:bodyPr anchorCtr="0" anchor="t" bIns="91425" lIns="91425" spcFirstLastPara="1" rIns="91425" wrap="square" tIns="91425">
            <a:noAutofit/>
          </a:bodyPr>
          <a:lstStyle/>
          <a:p>
            <a:pPr indent="-173399" lvl="0" marL="457200" rtl="0" algn="l">
              <a:lnSpc>
                <a:spcPct val="125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It’s more common in female.</a:t>
            </a:r>
            <a:endParaRPr sz="1200">
              <a:solidFill>
                <a:srgbClr val="6AA84F"/>
              </a:solidFill>
              <a:latin typeface="Mada"/>
              <a:ea typeface="Mada"/>
              <a:cs typeface="Mada"/>
              <a:sym typeface="Mada"/>
            </a:endParaRPr>
          </a:p>
          <a:p>
            <a:pPr indent="-173399" lvl="0" marL="457200" rtl="0" algn="l">
              <a:lnSpc>
                <a:spcPct val="125000"/>
              </a:lnSpc>
              <a:spcBef>
                <a:spcPts val="0"/>
              </a:spcBef>
              <a:spcAft>
                <a:spcPts val="0"/>
              </a:spcAft>
              <a:buSzPts val="1200"/>
              <a:buFont typeface="Mada"/>
              <a:buChar char="●"/>
            </a:pPr>
            <a:r>
              <a:rPr lang="en-GB" sz="1200">
                <a:solidFill>
                  <a:schemeClr val="dk1"/>
                </a:solidFill>
                <a:latin typeface="Mada"/>
                <a:ea typeface="Mada"/>
                <a:cs typeface="Mada"/>
                <a:sym typeface="Mada"/>
              </a:rPr>
              <a:t>dysuria, frequency, urgency, voiding of small urine volumes.</a:t>
            </a:r>
            <a:endParaRPr sz="1200">
              <a:solidFill>
                <a:schemeClr val="dk1"/>
              </a:solidFill>
              <a:latin typeface="Mada"/>
              <a:ea typeface="Mada"/>
              <a:cs typeface="Mada"/>
              <a:sym typeface="Mada"/>
            </a:endParaRPr>
          </a:p>
          <a:p>
            <a:pPr indent="-173399" lvl="0" marL="457200" rtl="0" algn="l">
              <a:lnSpc>
                <a:spcPct val="125000"/>
              </a:lnSpc>
              <a:spcBef>
                <a:spcPts val="0"/>
              </a:spcBef>
              <a:spcAft>
                <a:spcPts val="0"/>
              </a:spcAft>
              <a:buClr>
                <a:schemeClr val="dk1"/>
              </a:buClr>
              <a:buSzPts val="1200"/>
              <a:buFont typeface="Mada"/>
              <a:buChar char="●"/>
            </a:pPr>
            <a:r>
              <a:rPr lang="en-GB" sz="1200">
                <a:solidFill>
                  <a:srgbClr val="CC0000"/>
                </a:solidFill>
                <a:latin typeface="Mada"/>
                <a:ea typeface="Mada"/>
                <a:cs typeface="Mada"/>
                <a:sym typeface="Mada"/>
              </a:rPr>
              <a:t>Suprapubic /lower abdominal pain</a:t>
            </a:r>
            <a:r>
              <a:rPr lang="en-GB" sz="1200">
                <a:solidFill>
                  <a:schemeClr val="dk1"/>
                </a:solidFill>
                <a:latin typeface="Mada"/>
                <a:ea typeface="Mada"/>
                <a:cs typeface="Mada"/>
                <a:sym typeface="Mada"/>
              </a:rPr>
              <a:t>, </a:t>
            </a:r>
            <a:r>
              <a:rPr lang="en-GB" sz="1200">
                <a:solidFill>
                  <a:srgbClr val="6AA84F"/>
                </a:solidFill>
                <a:latin typeface="Mada"/>
                <a:ea typeface="Mada"/>
                <a:cs typeface="Mada"/>
                <a:sym typeface="Mada"/>
              </a:rPr>
              <a:t>on clinical examination : you percuss above symphysis pubis and there is no filled bladder and it is painful this maybe cystitis</a:t>
            </a:r>
            <a:endParaRPr sz="1200">
              <a:solidFill>
                <a:srgbClr val="6AA84F"/>
              </a:solidFill>
              <a:latin typeface="Mada"/>
              <a:ea typeface="Mada"/>
              <a:cs typeface="Mada"/>
              <a:sym typeface="Mada"/>
            </a:endParaRPr>
          </a:p>
          <a:p>
            <a:pPr indent="-173399" lvl="0" marL="457200" rtl="0" algn="l">
              <a:lnSpc>
                <a:spcPct val="9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 Hematuria, </a:t>
            </a:r>
            <a:r>
              <a:rPr lang="en-GB" sz="1200">
                <a:solidFill>
                  <a:srgbClr val="6AA84F"/>
                </a:solidFill>
                <a:latin typeface="Mada"/>
                <a:ea typeface="Mada"/>
                <a:cs typeface="Mada"/>
                <a:sym typeface="Mada"/>
              </a:rPr>
              <a:t>sometimes not visible grossly (microscopic hematuria)</a:t>
            </a:r>
            <a:endParaRPr sz="1200">
              <a:solidFill>
                <a:srgbClr val="6AA84F"/>
              </a:solidFill>
              <a:latin typeface="Mada"/>
              <a:ea typeface="Mada"/>
              <a:cs typeface="Mada"/>
              <a:sym typeface="Mada"/>
            </a:endParaRPr>
          </a:p>
        </p:txBody>
      </p:sp>
      <p:sp>
        <p:nvSpPr>
          <p:cNvPr id="325" name="Google Shape;325;p20"/>
          <p:cNvSpPr txBox="1"/>
          <p:nvPr/>
        </p:nvSpPr>
        <p:spPr>
          <a:xfrm>
            <a:off x="-55306" y="7383009"/>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Treatment</a:t>
            </a:r>
            <a:endParaRPr b="1">
              <a:solidFill>
                <a:srgbClr val="006D77"/>
              </a:solidFill>
              <a:latin typeface="Mada"/>
              <a:ea typeface="Mada"/>
              <a:cs typeface="Mada"/>
              <a:sym typeface="Mada"/>
            </a:endParaRPr>
          </a:p>
        </p:txBody>
      </p:sp>
      <p:grpSp>
        <p:nvGrpSpPr>
          <p:cNvPr id="326" name="Google Shape;326;p20"/>
          <p:cNvGrpSpPr/>
          <p:nvPr/>
        </p:nvGrpSpPr>
        <p:grpSpPr>
          <a:xfrm>
            <a:off x="299864" y="6663658"/>
            <a:ext cx="893400" cy="459195"/>
            <a:chOff x="3969900" y="337650"/>
            <a:chExt cx="608500" cy="312675"/>
          </a:xfrm>
        </p:grpSpPr>
        <p:sp>
          <p:nvSpPr>
            <p:cNvPr id="327" name="Google Shape;327;p20"/>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0"/>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0"/>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0"/>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0"/>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32" name="Google Shape;332;p20"/>
          <p:cNvCxnSpPr/>
          <p:nvPr/>
        </p:nvCxnSpPr>
        <p:spPr>
          <a:xfrm>
            <a:off x="1404348" y="6864017"/>
            <a:ext cx="0" cy="762000"/>
          </a:xfrm>
          <a:prstGeom prst="straightConnector1">
            <a:avLst/>
          </a:prstGeom>
          <a:noFill/>
          <a:ln cap="flat" cmpd="sng" w="9525">
            <a:solidFill>
              <a:srgbClr val="B7B7B7"/>
            </a:solidFill>
            <a:prstDash val="solid"/>
            <a:round/>
            <a:headEnd len="med" w="med" type="none"/>
            <a:tailEnd len="med" w="med" type="none"/>
          </a:ln>
        </p:spPr>
      </p:cxnSp>
      <p:pic>
        <p:nvPicPr>
          <p:cNvPr id="333" name="Google Shape;333;p20"/>
          <p:cNvPicPr preferRelativeResize="0"/>
          <p:nvPr/>
        </p:nvPicPr>
        <p:blipFill>
          <a:blip r:embed="rId3">
            <a:alphaModFix/>
          </a:blip>
          <a:stretch>
            <a:fillRect/>
          </a:stretch>
        </p:blipFill>
        <p:spPr>
          <a:xfrm>
            <a:off x="534810" y="6889317"/>
            <a:ext cx="423549" cy="423549"/>
          </a:xfrm>
          <a:prstGeom prst="rect">
            <a:avLst/>
          </a:prstGeom>
          <a:noFill/>
          <a:ln>
            <a:noFill/>
          </a:ln>
        </p:spPr>
      </p:pic>
      <p:pic>
        <p:nvPicPr>
          <p:cNvPr id="334" name="Google Shape;334;p20"/>
          <p:cNvPicPr preferRelativeResize="0"/>
          <p:nvPr/>
        </p:nvPicPr>
        <p:blipFill>
          <a:blip r:embed="rId4">
            <a:alphaModFix/>
          </a:blip>
          <a:stretch>
            <a:fillRect/>
          </a:stretch>
        </p:blipFill>
        <p:spPr>
          <a:xfrm>
            <a:off x="569260" y="1570793"/>
            <a:ext cx="467174" cy="467148"/>
          </a:xfrm>
          <a:prstGeom prst="rect">
            <a:avLst/>
          </a:prstGeom>
          <a:noFill/>
          <a:ln>
            <a:noFill/>
          </a:ln>
        </p:spPr>
      </p:pic>
      <p:sp>
        <p:nvSpPr>
          <p:cNvPr id="335" name="Google Shape;335;p20"/>
          <p:cNvSpPr txBox="1"/>
          <p:nvPr/>
        </p:nvSpPr>
        <p:spPr>
          <a:xfrm>
            <a:off x="6" y="3776059"/>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Diagnosis</a:t>
            </a:r>
            <a:endParaRPr>
              <a:solidFill>
                <a:srgbClr val="006D77"/>
              </a:solidFill>
              <a:latin typeface="Mada"/>
              <a:ea typeface="Mada"/>
              <a:cs typeface="Mada"/>
              <a:sym typeface="Mada"/>
            </a:endParaRPr>
          </a:p>
        </p:txBody>
      </p:sp>
      <p:grpSp>
        <p:nvGrpSpPr>
          <p:cNvPr id="336" name="Google Shape;336;p20"/>
          <p:cNvGrpSpPr/>
          <p:nvPr/>
        </p:nvGrpSpPr>
        <p:grpSpPr>
          <a:xfrm>
            <a:off x="355177" y="3132908"/>
            <a:ext cx="893400" cy="459195"/>
            <a:chOff x="3969900" y="337650"/>
            <a:chExt cx="608500" cy="312675"/>
          </a:xfrm>
        </p:grpSpPr>
        <p:sp>
          <p:nvSpPr>
            <p:cNvPr id="337" name="Google Shape;337;p20"/>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0"/>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0"/>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0"/>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0"/>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2" name="Google Shape;342;p20"/>
          <p:cNvSpPr txBox="1"/>
          <p:nvPr/>
        </p:nvSpPr>
        <p:spPr>
          <a:xfrm>
            <a:off x="1376150" y="3053962"/>
            <a:ext cx="6062700" cy="1375200"/>
          </a:xfrm>
          <a:prstGeom prst="rect">
            <a:avLst/>
          </a:prstGeom>
          <a:noFill/>
          <a:ln>
            <a:noFill/>
          </a:ln>
        </p:spPr>
        <p:txBody>
          <a:bodyPr anchorCtr="0" anchor="t" bIns="91425" lIns="91425" spcFirstLastPara="1" rIns="91425" wrap="square" tIns="91425">
            <a:noAutofit/>
          </a:bodyPr>
          <a:lstStyle/>
          <a:p>
            <a:pPr indent="-177800" lvl="0" marL="360000" rtl="0" algn="l">
              <a:lnSpc>
                <a:spcPct val="125000"/>
              </a:lnSpc>
              <a:spcBef>
                <a:spcPts val="0"/>
              </a:spcBef>
              <a:spcAft>
                <a:spcPts val="0"/>
              </a:spcAft>
              <a:buSzPts val="1300"/>
              <a:buFont typeface="Mada"/>
              <a:buChar char="●"/>
            </a:pPr>
            <a:r>
              <a:rPr lang="en-GB" sz="1200">
                <a:latin typeface="Mada"/>
                <a:ea typeface="Mada"/>
                <a:cs typeface="Mada"/>
                <a:sym typeface="Mada"/>
              </a:rPr>
              <a:t>dip-stick </a:t>
            </a:r>
            <a:r>
              <a:rPr lang="en-GB" sz="1200">
                <a:solidFill>
                  <a:srgbClr val="6AA84F"/>
                </a:solidFill>
                <a:latin typeface="Mada"/>
                <a:ea typeface="Mada"/>
                <a:cs typeface="Mada"/>
                <a:sym typeface="Mada"/>
              </a:rPr>
              <a:t>you see blood cell , pus , pyoria , positive nitrite</a:t>
            </a:r>
            <a:endParaRPr sz="1200">
              <a:solidFill>
                <a:srgbClr val="6AA84F"/>
              </a:solidFill>
              <a:latin typeface="Mada"/>
              <a:ea typeface="Mada"/>
              <a:cs typeface="Mada"/>
              <a:sym typeface="Mada"/>
            </a:endParaRPr>
          </a:p>
          <a:p>
            <a:pPr indent="-171450" lvl="0" marL="36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urinalysis </a:t>
            </a:r>
            <a:r>
              <a:rPr lang="en-GB" sz="1200">
                <a:solidFill>
                  <a:srgbClr val="6AA84F"/>
                </a:solidFill>
                <a:latin typeface="Mada"/>
                <a:ea typeface="Mada"/>
                <a:cs typeface="Mada"/>
                <a:sym typeface="Mada"/>
              </a:rPr>
              <a:t>It gives more accurate results than using a dipstick. However, dipstick is faster.</a:t>
            </a:r>
            <a:endParaRPr sz="1200">
              <a:solidFill>
                <a:srgbClr val="6AA84F"/>
              </a:solidFill>
              <a:latin typeface="Mada"/>
              <a:ea typeface="Mada"/>
              <a:cs typeface="Mada"/>
              <a:sym typeface="Mada"/>
            </a:endParaRPr>
          </a:p>
          <a:p>
            <a:pPr indent="-171450" lvl="0" marL="36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 </a:t>
            </a:r>
            <a:r>
              <a:rPr lang="en-GB" sz="1200">
                <a:solidFill>
                  <a:schemeClr val="dk1"/>
                </a:solidFill>
                <a:latin typeface="Mada"/>
                <a:ea typeface="Mada"/>
                <a:cs typeface="Mada"/>
                <a:sym typeface="Mada"/>
              </a:rPr>
              <a:t>Urine culture: </a:t>
            </a:r>
            <a:r>
              <a:rPr lang="en-GB" sz="1200">
                <a:solidFill>
                  <a:srgbClr val="6AA84F"/>
                </a:solidFill>
                <a:latin typeface="Mada"/>
                <a:ea typeface="Mada"/>
                <a:cs typeface="Mada"/>
                <a:sym typeface="Mada"/>
              </a:rPr>
              <a:t>the ultimate test but takes days, so we usually start by treating the patient empirically.</a:t>
            </a:r>
            <a:endParaRPr sz="1200">
              <a:solidFill>
                <a:srgbClr val="6AA84F"/>
              </a:solidFill>
              <a:latin typeface="Mada"/>
              <a:ea typeface="Mada"/>
              <a:cs typeface="Mada"/>
              <a:sym typeface="Mada"/>
            </a:endParaRPr>
          </a:p>
        </p:txBody>
      </p:sp>
      <p:cxnSp>
        <p:nvCxnSpPr>
          <p:cNvPr id="343" name="Google Shape;343;p20"/>
          <p:cNvCxnSpPr/>
          <p:nvPr/>
        </p:nvCxnSpPr>
        <p:spPr>
          <a:xfrm>
            <a:off x="1464125" y="3217292"/>
            <a:ext cx="0" cy="762000"/>
          </a:xfrm>
          <a:prstGeom prst="straightConnector1">
            <a:avLst/>
          </a:prstGeom>
          <a:noFill/>
          <a:ln cap="flat" cmpd="sng" w="9525">
            <a:solidFill>
              <a:srgbClr val="B7B7B7"/>
            </a:solidFill>
            <a:prstDash val="solid"/>
            <a:round/>
            <a:headEnd len="med" w="med" type="none"/>
            <a:tailEnd len="med" w="med" type="none"/>
          </a:ln>
        </p:spPr>
      </p:cxnSp>
      <p:pic>
        <p:nvPicPr>
          <p:cNvPr id="344" name="Google Shape;344;p20"/>
          <p:cNvPicPr preferRelativeResize="0"/>
          <p:nvPr/>
        </p:nvPicPr>
        <p:blipFill rotWithShape="1">
          <a:blip r:embed="rId5">
            <a:alphaModFix/>
          </a:blip>
          <a:srcRect b="0" l="0" r="0" t="0"/>
          <a:stretch/>
        </p:blipFill>
        <p:spPr>
          <a:xfrm>
            <a:off x="581635" y="3339667"/>
            <a:ext cx="421426" cy="421426"/>
          </a:xfrm>
          <a:prstGeom prst="rect">
            <a:avLst/>
          </a:prstGeom>
          <a:noFill/>
          <a:ln>
            <a:noFill/>
          </a:ln>
        </p:spPr>
      </p:pic>
      <p:cxnSp>
        <p:nvCxnSpPr>
          <p:cNvPr id="345" name="Google Shape;345;p20"/>
          <p:cNvCxnSpPr/>
          <p:nvPr/>
        </p:nvCxnSpPr>
        <p:spPr>
          <a:xfrm flipH="1">
            <a:off x="1608223" y="5263167"/>
            <a:ext cx="18600" cy="2030400"/>
          </a:xfrm>
          <a:prstGeom prst="straightConnector1">
            <a:avLst/>
          </a:prstGeom>
          <a:noFill/>
          <a:ln cap="flat" cmpd="sng" w="28575">
            <a:solidFill>
              <a:srgbClr val="FFDDD2"/>
            </a:solidFill>
            <a:prstDash val="solid"/>
            <a:round/>
            <a:headEnd len="med" w="med" type="none"/>
            <a:tailEnd len="med" w="med" type="none"/>
          </a:ln>
        </p:spPr>
      </p:cxnSp>
      <p:sp>
        <p:nvSpPr>
          <p:cNvPr id="346" name="Google Shape;346;p20"/>
          <p:cNvSpPr/>
          <p:nvPr/>
        </p:nvSpPr>
        <p:spPr>
          <a:xfrm rot="-5400000">
            <a:off x="1798710" y="5036879"/>
            <a:ext cx="247400" cy="613975"/>
          </a:xfrm>
          <a:prstGeom prst="flowChartOffpageConnector">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0"/>
          <p:cNvSpPr txBox="1"/>
          <p:nvPr/>
        </p:nvSpPr>
        <p:spPr>
          <a:xfrm>
            <a:off x="1661473" y="5130417"/>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29578"/>
                </a:solidFill>
                <a:latin typeface="Playfair Display"/>
                <a:ea typeface="Playfair Display"/>
                <a:cs typeface="Playfair Display"/>
                <a:sym typeface="Playfair Display"/>
              </a:rPr>
              <a:t>01</a:t>
            </a:r>
            <a:endParaRPr b="1">
              <a:solidFill>
                <a:srgbClr val="E29578"/>
              </a:solidFill>
              <a:latin typeface="Playfair Display"/>
              <a:ea typeface="Playfair Display"/>
              <a:cs typeface="Playfair Display"/>
              <a:sym typeface="Playfair Display"/>
            </a:endParaRPr>
          </a:p>
        </p:txBody>
      </p:sp>
      <p:sp>
        <p:nvSpPr>
          <p:cNvPr id="348" name="Google Shape;348;p20"/>
          <p:cNvSpPr/>
          <p:nvPr/>
        </p:nvSpPr>
        <p:spPr>
          <a:xfrm rot="-5400000">
            <a:off x="1798710" y="5494079"/>
            <a:ext cx="247400" cy="613975"/>
          </a:xfrm>
          <a:prstGeom prst="flowChartOffpageConnector">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0"/>
          <p:cNvSpPr txBox="1"/>
          <p:nvPr/>
        </p:nvSpPr>
        <p:spPr>
          <a:xfrm>
            <a:off x="1661473" y="5587617"/>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29578"/>
                </a:solidFill>
                <a:latin typeface="Playfair Display"/>
                <a:ea typeface="Playfair Display"/>
                <a:cs typeface="Playfair Display"/>
                <a:sym typeface="Playfair Display"/>
              </a:rPr>
              <a:t>02</a:t>
            </a:r>
            <a:endParaRPr b="1">
              <a:solidFill>
                <a:srgbClr val="E29578"/>
              </a:solidFill>
              <a:latin typeface="Playfair Display"/>
              <a:ea typeface="Playfair Display"/>
              <a:cs typeface="Playfair Display"/>
              <a:sym typeface="Playfair Display"/>
            </a:endParaRPr>
          </a:p>
        </p:txBody>
      </p:sp>
      <p:sp>
        <p:nvSpPr>
          <p:cNvPr id="350" name="Google Shape;350;p20"/>
          <p:cNvSpPr/>
          <p:nvPr/>
        </p:nvSpPr>
        <p:spPr>
          <a:xfrm rot="-5400000">
            <a:off x="1798710" y="5951279"/>
            <a:ext cx="247400" cy="613975"/>
          </a:xfrm>
          <a:prstGeom prst="flowChartOffpageConnector">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0"/>
          <p:cNvSpPr txBox="1"/>
          <p:nvPr/>
        </p:nvSpPr>
        <p:spPr>
          <a:xfrm>
            <a:off x="1661473" y="6044817"/>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29578"/>
                </a:solidFill>
                <a:latin typeface="Playfair Display"/>
                <a:ea typeface="Playfair Display"/>
                <a:cs typeface="Playfair Display"/>
                <a:sym typeface="Playfair Display"/>
              </a:rPr>
              <a:t>03</a:t>
            </a:r>
            <a:endParaRPr b="1">
              <a:solidFill>
                <a:srgbClr val="E29578"/>
              </a:solidFill>
              <a:latin typeface="Playfair Display"/>
              <a:ea typeface="Playfair Display"/>
              <a:cs typeface="Playfair Display"/>
              <a:sym typeface="Playfair Display"/>
            </a:endParaRPr>
          </a:p>
        </p:txBody>
      </p:sp>
      <p:sp>
        <p:nvSpPr>
          <p:cNvPr id="352" name="Google Shape;352;p20"/>
          <p:cNvSpPr/>
          <p:nvPr/>
        </p:nvSpPr>
        <p:spPr>
          <a:xfrm rot="-5400000">
            <a:off x="1796410" y="6401629"/>
            <a:ext cx="252000" cy="613975"/>
          </a:xfrm>
          <a:prstGeom prst="flowChartOffpageConnector">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0"/>
          <p:cNvSpPr txBox="1"/>
          <p:nvPr/>
        </p:nvSpPr>
        <p:spPr>
          <a:xfrm>
            <a:off x="1661473" y="6502017"/>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29578"/>
                </a:solidFill>
                <a:latin typeface="Playfair Display"/>
                <a:ea typeface="Playfair Display"/>
                <a:cs typeface="Playfair Display"/>
                <a:sym typeface="Playfair Display"/>
              </a:rPr>
              <a:t>04</a:t>
            </a:r>
            <a:endParaRPr b="1">
              <a:solidFill>
                <a:srgbClr val="E29578"/>
              </a:solidFill>
              <a:latin typeface="Playfair Display"/>
              <a:ea typeface="Playfair Display"/>
              <a:cs typeface="Playfair Display"/>
              <a:sym typeface="Playfair Display"/>
            </a:endParaRPr>
          </a:p>
        </p:txBody>
      </p:sp>
      <p:sp>
        <p:nvSpPr>
          <p:cNvPr id="354" name="Google Shape;354;p20"/>
          <p:cNvSpPr/>
          <p:nvPr/>
        </p:nvSpPr>
        <p:spPr>
          <a:xfrm rot="-5400000">
            <a:off x="1796410" y="6854279"/>
            <a:ext cx="252000" cy="613975"/>
          </a:xfrm>
          <a:prstGeom prst="flowChartOffpageConnector">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0"/>
          <p:cNvSpPr txBox="1"/>
          <p:nvPr/>
        </p:nvSpPr>
        <p:spPr>
          <a:xfrm>
            <a:off x="1661473" y="6929179"/>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29578"/>
                </a:solidFill>
                <a:latin typeface="Playfair Display"/>
                <a:ea typeface="Playfair Display"/>
                <a:cs typeface="Playfair Display"/>
                <a:sym typeface="Playfair Display"/>
              </a:rPr>
              <a:t>05</a:t>
            </a:r>
            <a:endParaRPr b="1">
              <a:solidFill>
                <a:srgbClr val="E29578"/>
              </a:solidFill>
              <a:latin typeface="Playfair Display"/>
              <a:ea typeface="Playfair Display"/>
              <a:cs typeface="Playfair Display"/>
              <a:sym typeface="Playfair Display"/>
            </a:endParaRPr>
          </a:p>
        </p:txBody>
      </p:sp>
      <p:sp>
        <p:nvSpPr>
          <p:cNvPr id="356" name="Google Shape;356;p20"/>
          <p:cNvSpPr txBox="1"/>
          <p:nvPr/>
        </p:nvSpPr>
        <p:spPr>
          <a:xfrm>
            <a:off x="2229398" y="5163292"/>
            <a:ext cx="5154000" cy="42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Nitrofurantoin–100 mg twice daily for 5 days. </a:t>
            </a:r>
            <a:r>
              <a:rPr lang="en-GB" sz="1000">
                <a:solidFill>
                  <a:srgbClr val="6AA84F"/>
                </a:solidFill>
                <a:latin typeface="Mada"/>
                <a:ea typeface="Mada"/>
                <a:cs typeface="Mada"/>
                <a:sym typeface="Mada"/>
              </a:rPr>
              <a:t>in KSA we usually use nitrofurantoin or Bactrim because they are least used so less likely to be resistant</a:t>
            </a:r>
            <a:endParaRPr sz="1000">
              <a:solidFill>
                <a:srgbClr val="6AA84F"/>
              </a:solidFill>
              <a:latin typeface="Mada"/>
              <a:ea typeface="Mada"/>
              <a:cs typeface="Mada"/>
              <a:sym typeface="Mada"/>
            </a:endParaRPr>
          </a:p>
        </p:txBody>
      </p:sp>
      <p:sp>
        <p:nvSpPr>
          <p:cNvPr id="357" name="Google Shape;357;p20"/>
          <p:cNvSpPr txBox="1"/>
          <p:nvPr/>
        </p:nvSpPr>
        <p:spPr>
          <a:xfrm>
            <a:off x="2229398" y="5621217"/>
            <a:ext cx="5154000" cy="42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Fosfomycin –one-time administration of 3 g.</a:t>
            </a:r>
            <a:endParaRPr sz="1200">
              <a:solidFill>
                <a:srgbClr val="6AA84F"/>
              </a:solidFill>
              <a:latin typeface="Mada"/>
              <a:ea typeface="Mada"/>
              <a:cs typeface="Mada"/>
              <a:sym typeface="Mada"/>
            </a:endParaRPr>
          </a:p>
        </p:txBody>
      </p:sp>
      <p:sp>
        <p:nvSpPr>
          <p:cNvPr id="358" name="Google Shape;358;p20"/>
          <p:cNvSpPr txBox="1"/>
          <p:nvPr/>
        </p:nvSpPr>
        <p:spPr>
          <a:xfrm>
            <a:off x="2229398" y="6079142"/>
            <a:ext cx="5154000" cy="42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Oral fluoroquinolones for more than three days.</a:t>
            </a:r>
            <a:endParaRPr sz="1200">
              <a:solidFill>
                <a:srgbClr val="6AA84F"/>
              </a:solidFill>
              <a:latin typeface="Mada"/>
              <a:ea typeface="Mada"/>
              <a:cs typeface="Mada"/>
              <a:sym typeface="Mada"/>
            </a:endParaRPr>
          </a:p>
        </p:txBody>
      </p:sp>
      <p:sp>
        <p:nvSpPr>
          <p:cNvPr id="359" name="Google Shape;359;p20"/>
          <p:cNvSpPr txBox="1"/>
          <p:nvPr/>
        </p:nvSpPr>
        <p:spPr>
          <a:xfrm>
            <a:off x="2210648" y="6525417"/>
            <a:ext cx="5154000" cy="42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Trimethoprim/ sulpha ( Bactrim) 160/800 mg, twice daily 3.</a:t>
            </a:r>
            <a:endParaRPr sz="1200">
              <a:solidFill>
                <a:srgbClr val="6AA84F"/>
              </a:solidFill>
              <a:latin typeface="Mada"/>
              <a:ea typeface="Mada"/>
              <a:cs typeface="Mada"/>
              <a:sym typeface="Mada"/>
            </a:endParaRPr>
          </a:p>
        </p:txBody>
      </p:sp>
      <p:sp>
        <p:nvSpPr>
          <p:cNvPr id="360" name="Google Shape;360;p20"/>
          <p:cNvSpPr txBox="1"/>
          <p:nvPr/>
        </p:nvSpPr>
        <p:spPr>
          <a:xfrm>
            <a:off x="2229398" y="6994979"/>
            <a:ext cx="5154000" cy="42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β-Lactams, oral cephalosporins may be used, 5 or more days.</a:t>
            </a:r>
            <a:endParaRPr sz="1200">
              <a:solidFill>
                <a:srgbClr val="6AA84F"/>
              </a:solidFill>
              <a:latin typeface="Mada"/>
              <a:ea typeface="Mada"/>
              <a:cs typeface="Mada"/>
              <a:sym typeface="Mada"/>
            </a:endParaRPr>
          </a:p>
        </p:txBody>
      </p:sp>
      <p:sp>
        <p:nvSpPr>
          <p:cNvPr id="361" name="Google Shape;361;p20"/>
          <p:cNvSpPr txBox="1"/>
          <p:nvPr/>
        </p:nvSpPr>
        <p:spPr>
          <a:xfrm>
            <a:off x="1364825" y="7330224"/>
            <a:ext cx="6196200" cy="3159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t/>
            </a:r>
            <a:endParaRPr sz="1200">
              <a:solidFill>
                <a:srgbClr val="6AA84F"/>
              </a:solidFill>
              <a:latin typeface="Mada"/>
              <a:ea typeface="Mada"/>
              <a:cs typeface="Mada"/>
              <a:sym typeface="Mada"/>
            </a:endParaRPr>
          </a:p>
        </p:txBody>
      </p:sp>
      <p:sp>
        <p:nvSpPr>
          <p:cNvPr id="362" name="Google Shape;362;p20"/>
          <p:cNvSpPr txBox="1"/>
          <p:nvPr/>
        </p:nvSpPr>
        <p:spPr>
          <a:xfrm>
            <a:off x="1409975" y="4624175"/>
            <a:ext cx="5703600" cy="559200"/>
          </a:xfrm>
          <a:prstGeom prst="rect">
            <a:avLst/>
          </a:prstGeom>
          <a:noFill/>
          <a:ln>
            <a:noFill/>
          </a:ln>
        </p:spPr>
        <p:txBody>
          <a:bodyPr anchorCtr="0" anchor="t" bIns="91425" lIns="91425" spcFirstLastPara="1" rIns="91425" wrap="square" tIns="91425">
            <a:noAutofit/>
          </a:bodyPr>
          <a:lstStyle/>
          <a:p>
            <a:pPr indent="-165100" lvl="0" marL="360000" rtl="0" algn="l">
              <a:lnSpc>
                <a:spcPct val="115000"/>
              </a:lnSpc>
              <a:spcBef>
                <a:spcPts val="0"/>
              </a:spcBef>
              <a:spcAft>
                <a:spcPts val="0"/>
              </a:spcAft>
              <a:buClr>
                <a:srgbClr val="6AA84F"/>
              </a:buClr>
              <a:buSzPts val="1100"/>
              <a:buFont typeface="Mada"/>
              <a:buChar char="●"/>
            </a:pPr>
            <a:r>
              <a:rPr lang="en-GB" sz="1000">
                <a:solidFill>
                  <a:srgbClr val="6AA84F"/>
                </a:solidFill>
                <a:latin typeface="Mada"/>
                <a:ea typeface="Mada"/>
                <a:cs typeface="Mada"/>
                <a:sym typeface="Mada"/>
              </a:rPr>
              <a:t>Single dose for 3 or 5 days depending on the antibiotic chosen.</a:t>
            </a:r>
            <a:endParaRPr sz="1000">
              <a:solidFill>
                <a:srgbClr val="6AA84F"/>
              </a:solidFill>
              <a:latin typeface="Mada"/>
              <a:ea typeface="Mada"/>
              <a:cs typeface="Mada"/>
              <a:sym typeface="Mada"/>
            </a:endParaRPr>
          </a:p>
          <a:p>
            <a:pPr indent="-158750" lvl="0" marL="360000" rtl="0" algn="l">
              <a:lnSpc>
                <a:spcPct val="11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Uncomplicated cystitis →  broad spectrum antibiotics for 3 days (mainly) as the following:</a:t>
            </a:r>
            <a:endParaRPr sz="1000">
              <a:solidFill>
                <a:srgbClr val="6AA84F"/>
              </a:solidFill>
              <a:latin typeface="Mada"/>
              <a:ea typeface="Mada"/>
              <a:cs typeface="Mada"/>
              <a:sym typeface="Mada"/>
            </a:endParaRPr>
          </a:p>
        </p:txBody>
      </p:sp>
      <p:sp>
        <p:nvSpPr>
          <p:cNvPr id="363" name="Google Shape;363;p20"/>
          <p:cNvSpPr/>
          <p:nvPr/>
        </p:nvSpPr>
        <p:spPr>
          <a:xfrm>
            <a:off x="1579468" y="4717260"/>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0"/>
          <p:cNvSpPr txBox="1"/>
          <p:nvPr/>
        </p:nvSpPr>
        <p:spPr>
          <a:xfrm>
            <a:off x="1409975" y="7340063"/>
            <a:ext cx="5835000" cy="559200"/>
          </a:xfrm>
          <a:prstGeom prst="rect">
            <a:avLst/>
          </a:prstGeom>
          <a:noFill/>
          <a:ln>
            <a:noFill/>
          </a:ln>
        </p:spPr>
        <p:txBody>
          <a:bodyPr anchorCtr="0" anchor="t" bIns="91425" lIns="91425" spcFirstLastPara="1" rIns="91425" wrap="square" tIns="91425">
            <a:noAutofit/>
          </a:bodyPr>
          <a:lstStyle/>
          <a:p>
            <a:pPr indent="-165100" lvl="0" marL="360000" rtl="0" algn="l">
              <a:lnSpc>
                <a:spcPct val="125000"/>
              </a:lnSpc>
              <a:spcBef>
                <a:spcPts val="0"/>
              </a:spcBef>
              <a:spcAft>
                <a:spcPts val="0"/>
              </a:spcAft>
              <a:buClr>
                <a:srgbClr val="000000"/>
              </a:buClr>
              <a:buSzPts val="1100"/>
              <a:buFont typeface="Mada"/>
              <a:buChar char="●"/>
            </a:pPr>
            <a:r>
              <a:rPr lang="en-GB" sz="1100">
                <a:solidFill>
                  <a:schemeClr val="dk1"/>
                </a:solidFill>
                <a:latin typeface="Mada"/>
                <a:ea typeface="Mada"/>
                <a:cs typeface="Mada"/>
                <a:sym typeface="Mada"/>
              </a:rPr>
              <a:t>For men it is recommended to have treatment for at least 7 days ( a Quinolone or Bactrim)</a:t>
            </a:r>
            <a:endParaRPr sz="1100">
              <a:latin typeface="Mada"/>
              <a:ea typeface="Mada"/>
              <a:cs typeface="Mada"/>
              <a:sym typeface="Mada"/>
            </a:endParaRPr>
          </a:p>
          <a:p>
            <a:pPr indent="-165100" lvl="0" marL="360000" rtl="0" algn="l">
              <a:lnSpc>
                <a:spcPct val="115000"/>
              </a:lnSpc>
              <a:spcBef>
                <a:spcPts val="0"/>
              </a:spcBef>
              <a:spcAft>
                <a:spcPts val="0"/>
              </a:spcAft>
              <a:buClr>
                <a:srgbClr val="6AA84F"/>
              </a:buClr>
              <a:buSzPts val="1100"/>
              <a:buFont typeface="Mada"/>
              <a:buChar char="●"/>
            </a:pPr>
            <a:r>
              <a:rPr lang="en-GB" sz="1000">
                <a:solidFill>
                  <a:srgbClr val="6AA84F"/>
                </a:solidFill>
                <a:latin typeface="Mada"/>
                <a:ea typeface="Mada"/>
                <a:cs typeface="Mada"/>
                <a:sym typeface="Mada"/>
              </a:rPr>
              <a:t>Complicated cystitis (symptoms for &gt;7 days or male patient or age &gt;65, recent UTI, diabetic, use of contraceptive diaphragm or pregnancy) → treatment should be extended for at least 7 days.</a:t>
            </a:r>
            <a:endParaRPr/>
          </a:p>
        </p:txBody>
      </p:sp>
      <p:pic>
        <p:nvPicPr>
          <p:cNvPr id="365" name="Google Shape;365;p20"/>
          <p:cNvPicPr preferRelativeResize="0"/>
          <p:nvPr/>
        </p:nvPicPr>
        <p:blipFill>
          <a:blip r:embed="rId6">
            <a:alphaModFix/>
          </a:blip>
          <a:stretch>
            <a:fillRect/>
          </a:stretch>
        </p:blipFill>
        <p:spPr>
          <a:xfrm>
            <a:off x="1839596" y="8141725"/>
            <a:ext cx="4030325" cy="2243761"/>
          </a:xfrm>
          <a:prstGeom prst="rect">
            <a:avLst/>
          </a:prstGeom>
          <a:noFill/>
          <a:ln cap="flat" cmpd="sng" w="9525">
            <a:solidFill>
              <a:srgbClr val="000000"/>
            </a:solidFill>
            <a:prstDash val="solid"/>
            <a:round/>
            <a:headEnd len="sm" w="sm" type="none"/>
            <a:tailEnd len="sm" w="sm" type="none"/>
          </a:ln>
        </p:spPr>
      </p:pic>
      <p:sp>
        <p:nvSpPr>
          <p:cNvPr id="366" name="Google Shape;366;p20"/>
          <p:cNvSpPr txBox="1"/>
          <p:nvPr/>
        </p:nvSpPr>
        <p:spPr>
          <a:xfrm>
            <a:off x="0" y="10774825"/>
            <a:ext cx="7589400" cy="1375200"/>
          </a:xfrm>
          <a:prstGeom prst="rect">
            <a:avLst/>
          </a:prstGeom>
          <a:noFill/>
          <a:ln>
            <a:noFill/>
          </a:ln>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Discuss urinary tract infection (UTI): pathogenesis, epidemiology, how to evaluate and the treatment options. Recognize presentation and symptoms</a:t>
            </a:r>
            <a:endParaRPr sz="2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21"/>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1"/>
          <p:cNvSpPr txBox="1"/>
          <p:nvPr/>
        </p:nvSpPr>
        <p:spPr>
          <a:xfrm>
            <a:off x="-41" y="4589345"/>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Investigation</a:t>
            </a:r>
            <a:endParaRPr>
              <a:solidFill>
                <a:srgbClr val="006D77"/>
              </a:solidFill>
              <a:latin typeface="Mada"/>
              <a:ea typeface="Mada"/>
              <a:cs typeface="Mada"/>
              <a:sym typeface="Mada"/>
            </a:endParaRPr>
          </a:p>
        </p:txBody>
      </p:sp>
      <p:grpSp>
        <p:nvGrpSpPr>
          <p:cNvPr id="373" name="Google Shape;373;p21"/>
          <p:cNvGrpSpPr/>
          <p:nvPr/>
        </p:nvGrpSpPr>
        <p:grpSpPr>
          <a:xfrm>
            <a:off x="355129" y="3946194"/>
            <a:ext cx="893400" cy="459195"/>
            <a:chOff x="3969900" y="337650"/>
            <a:chExt cx="608500" cy="312675"/>
          </a:xfrm>
        </p:grpSpPr>
        <p:sp>
          <p:nvSpPr>
            <p:cNvPr id="374" name="Google Shape;374;p21"/>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1"/>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1"/>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1"/>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1"/>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9" name="Google Shape;379;p21"/>
          <p:cNvSpPr txBox="1"/>
          <p:nvPr/>
        </p:nvSpPr>
        <p:spPr>
          <a:xfrm>
            <a:off x="1464075" y="3591956"/>
            <a:ext cx="5925600" cy="2877900"/>
          </a:xfrm>
          <a:prstGeom prst="rect">
            <a:avLst/>
          </a:prstGeom>
          <a:noFill/>
          <a:ln>
            <a:noFill/>
          </a:ln>
        </p:spPr>
        <p:txBody>
          <a:bodyPr anchorCtr="0" anchor="t" bIns="91425" lIns="91425" spcFirstLastPara="1" rIns="91425" wrap="square" tIns="91425">
            <a:noAutofit/>
          </a:bodyPr>
          <a:lstStyle/>
          <a:p>
            <a:pPr indent="-171450" lvl="0" marL="269999"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±↑serum Creatinine </a:t>
            </a:r>
            <a:r>
              <a:rPr lang="en-GB" sz="1200">
                <a:solidFill>
                  <a:srgbClr val="6AA84F"/>
                </a:solidFill>
                <a:latin typeface="Mada"/>
                <a:ea typeface="Mada"/>
                <a:cs typeface="Mada"/>
                <a:sym typeface="Mada"/>
              </a:rPr>
              <a:t>(Pyelonephritis can cause renal impairment with increased creatinine)</a:t>
            </a:r>
            <a:endParaRPr sz="1200">
              <a:solidFill>
                <a:srgbClr val="6AA84F"/>
              </a:solidFill>
              <a:latin typeface="Mada"/>
              <a:ea typeface="Mada"/>
              <a:cs typeface="Mada"/>
              <a:sym typeface="Mada"/>
            </a:endParaRPr>
          </a:p>
          <a:p>
            <a:pPr indent="-171450" lvl="0" marL="269999" rtl="0" algn="l">
              <a:lnSpc>
                <a:spcPct val="125000"/>
              </a:lnSpc>
              <a:spcBef>
                <a:spcPts val="0"/>
              </a:spcBef>
              <a:spcAft>
                <a:spcPts val="0"/>
              </a:spcAft>
              <a:buSzPts val="1200"/>
              <a:buFont typeface="Mada"/>
              <a:buChar char="●"/>
            </a:pPr>
            <a:r>
              <a:rPr lang="en-GB" sz="1200">
                <a:latin typeface="Mada"/>
                <a:ea typeface="Mada"/>
                <a:cs typeface="Mada"/>
                <a:sym typeface="Mada"/>
              </a:rPr>
              <a:t>Urine culture &amp; sensitivity test : 80% of cultures will be positive </a:t>
            </a:r>
            <a:endParaRPr sz="1200">
              <a:latin typeface="Mada"/>
              <a:ea typeface="Mada"/>
              <a:cs typeface="Mada"/>
              <a:sym typeface="Mada"/>
            </a:endParaRPr>
          </a:p>
          <a:p>
            <a:pPr indent="-171450" lvl="0" marL="450000" rtl="0" algn="l">
              <a:spcBef>
                <a:spcPts val="0"/>
              </a:spcBef>
              <a:spcAft>
                <a:spcPts val="0"/>
              </a:spcAft>
              <a:buClr>
                <a:srgbClr val="CC0000"/>
              </a:buClr>
              <a:buSzPts val="1200"/>
              <a:buFont typeface="Mada"/>
              <a:buChar char="○"/>
            </a:pPr>
            <a:r>
              <a:rPr lang="en-GB" sz="1200">
                <a:solidFill>
                  <a:srgbClr val="CC0000"/>
                </a:solidFill>
                <a:latin typeface="Mada"/>
                <a:ea typeface="Mada"/>
                <a:cs typeface="Mada"/>
                <a:sym typeface="Mada"/>
              </a:rPr>
              <a:t>Enterobacteriaceae (E. coli)</a:t>
            </a:r>
            <a:endParaRPr sz="1200">
              <a:solidFill>
                <a:srgbClr val="CC0000"/>
              </a:solidFill>
              <a:latin typeface="Mada"/>
              <a:ea typeface="Mada"/>
              <a:cs typeface="Mada"/>
              <a:sym typeface="Mada"/>
            </a:endParaRPr>
          </a:p>
          <a:p>
            <a:pPr indent="-171450" lvl="0" marL="45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Enterococcus</a:t>
            </a:r>
            <a:endParaRPr sz="1200">
              <a:solidFill>
                <a:schemeClr val="dk1"/>
              </a:solidFill>
              <a:latin typeface="Mada"/>
              <a:ea typeface="Mada"/>
              <a:cs typeface="Mada"/>
              <a:sym typeface="Mada"/>
            </a:endParaRPr>
          </a:p>
          <a:p>
            <a:pPr indent="-171450" lvl="0" marL="269999"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Urinalysis:</a:t>
            </a:r>
            <a:endParaRPr sz="1200">
              <a:solidFill>
                <a:schemeClr val="dk1"/>
              </a:solidFill>
              <a:latin typeface="Mada"/>
              <a:ea typeface="Mada"/>
              <a:cs typeface="Mada"/>
              <a:sym typeface="Mada"/>
            </a:endParaRPr>
          </a:p>
          <a:p>
            <a:pPr indent="-171450" lvl="0" marL="45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↑WBCs</a:t>
            </a:r>
            <a:endParaRPr sz="1200">
              <a:solidFill>
                <a:schemeClr val="dk1"/>
              </a:solidFill>
              <a:latin typeface="Mada"/>
              <a:ea typeface="Mada"/>
              <a:cs typeface="Mada"/>
              <a:sym typeface="Mada"/>
            </a:endParaRPr>
          </a:p>
          <a:p>
            <a:pPr indent="-171450" lvl="0" marL="45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RBCs</a:t>
            </a:r>
            <a:endParaRPr sz="1200">
              <a:solidFill>
                <a:schemeClr val="dk1"/>
              </a:solidFill>
              <a:latin typeface="Mada"/>
              <a:ea typeface="Mada"/>
              <a:cs typeface="Mada"/>
              <a:sym typeface="Mada"/>
            </a:endParaRPr>
          </a:p>
          <a:p>
            <a:pPr indent="-171450" lvl="0" marL="45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Bacteria</a:t>
            </a:r>
            <a:endParaRPr sz="1200">
              <a:solidFill>
                <a:schemeClr val="dk1"/>
              </a:solidFill>
              <a:latin typeface="Mada"/>
              <a:ea typeface="Mada"/>
              <a:cs typeface="Mada"/>
              <a:sym typeface="Mada"/>
            </a:endParaRPr>
          </a:p>
          <a:p>
            <a:pPr indent="-171450" lvl="0" marL="269999"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CBC:</a:t>
            </a:r>
            <a:endParaRPr sz="1200">
              <a:solidFill>
                <a:schemeClr val="dk1"/>
              </a:solidFill>
              <a:latin typeface="Mada"/>
              <a:ea typeface="Mada"/>
              <a:cs typeface="Mada"/>
              <a:sym typeface="Mada"/>
            </a:endParaRPr>
          </a:p>
          <a:p>
            <a:pPr indent="-180975" lvl="0" marL="45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Leukocytosis </a:t>
            </a:r>
            <a:r>
              <a:rPr lang="en-GB" sz="1200">
                <a:solidFill>
                  <a:srgbClr val="6AA84F"/>
                </a:solidFill>
                <a:latin typeface="Mada"/>
                <a:ea typeface="Mada"/>
                <a:cs typeface="Mada"/>
                <a:sym typeface="Mada"/>
              </a:rPr>
              <a:t>(In cystitis there’s NO leukocytosis)</a:t>
            </a:r>
            <a:endParaRPr sz="1200">
              <a:solidFill>
                <a:srgbClr val="6AA84F"/>
              </a:solidFill>
              <a:latin typeface="Mada"/>
              <a:ea typeface="Mada"/>
              <a:cs typeface="Mada"/>
              <a:sym typeface="Mada"/>
            </a:endParaRPr>
          </a:p>
        </p:txBody>
      </p:sp>
      <p:cxnSp>
        <p:nvCxnSpPr>
          <p:cNvPr id="380" name="Google Shape;380;p21"/>
          <p:cNvCxnSpPr/>
          <p:nvPr/>
        </p:nvCxnSpPr>
        <p:spPr>
          <a:xfrm>
            <a:off x="1464077" y="4030578"/>
            <a:ext cx="0" cy="762000"/>
          </a:xfrm>
          <a:prstGeom prst="straightConnector1">
            <a:avLst/>
          </a:prstGeom>
          <a:noFill/>
          <a:ln cap="flat" cmpd="sng" w="9525">
            <a:solidFill>
              <a:srgbClr val="B7B7B7"/>
            </a:solidFill>
            <a:prstDash val="solid"/>
            <a:round/>
            <a:headEnd len="med" w="med" type="none"/>
            <a:tailEnd len="med" w="med" type="none"/>
          </a:ln>
        </p:spPr>
      </p:cxnSp>
      <p:pic>
        <p:nvPicPr>
          <p:cNvPr id="381" name="Google Shape;381;p21"/>
          <p:cNvPicPr preferRelativeResize="0"/>
          <p:nvPr/>
        </p:nvPicPr>
        <p:blipFill rotWithShape="1">
          <a:blip r:embed="rId3">
            <a:alphaModFix/>
          </a:blip>
          <a:srcRect b="0" l="0" r="0" t="0"/>
          <a:stretch/>
        </p:blipFill>
        <p:spPr>
          <a:xfrm>
            <a:off x="581587" y="4152953"/>
            <a:ext cx="421426" cy="421426"/>
          </a:xfrm>
          <a:prstGeom prst="rect">
            <a:avLst/>
          </a:prstGeom>
          <a:noFill/>
          <a:ln>
            <a:noFill/>
          </a:ln>
        </p:spPr>
      </p:pic>
      <p:sp>
        <p:nvSpPr>
          <p:cNvPr id="382" name="Google Shape;382;p21"/>
          <p:cNvSpPr txBox="1"/>
          <p:nvPr/>
        </p:nvSpPr>
        <p:spPr>
          <a:xfrm>
            <a:off x="-59764" y="9348631"/>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Treatment</a:t>
            </a:r>
            <a:endParaRPr b="1">
              <a:solidFill>
                <a:srgbClr val="006D77"/>
              </a:solidFill>
              <a:latin typeface="Mada"/>
              <a:ea typeface="Mada"/>
              <a:cs typeface="Mada"/>
              <a:sym typeface="Mada"/>
            </a:endParaRPr>
          </a:p>
        </p:txBody>
      </p:sp>
      <p:grpSp>
        <p:nvGrpSpPr>
          <p:cNvPr id="383" name="Google Shape;383;p21"/>
          <p:cNvGrpSpPr/>
          <p:nvPr/>
        </p:nvGrpSpPr>
        <p:grpSpPr>
          <a:xfrm>
            <a:off x="295406" y="8629281"/>
            <a:ext cx="893400" cy="459195"/>
            <a:chOff x="3969900" y="337650"/>
            <a:chExt cx="608500" cy="312675"/>
          </a:xfrm>
        </p:grpSpPr>
        <p:sp>
          <p:nvSpPr>
            <p:cNvPr id="384" name="Google Shape;384;p21"/>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1"/>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1"/>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1"/>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1"/>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89" name="Google Shape;389;p21"/>
          <p:cNvCxnSpPr/>
          <p:nvPr/>
        </p:nvCxnSpPr>
        <p:spPr>
          <a:xfrm>
            <a:off x="1399890" y="8829639"/>
            <a:ext cx="0" cy="762000"/>
          </a:xfrm>
          <a:prstGeom prst="straightConnector1">
            <a:avLst/>
          </a:prstGeom>
          <a:noFill/>
          <a:ln cap="flat" cmpd="sng" w="9525">
            <a:solidFill>
              <a:srgbClr val="B7B7B7"/>
            </a:solidFill>
            <a:prstDash val="solid"/>
            <a:round/>
            <a:headEnd len="med" w="med" type="none"/>
            <a:tailEnd len="med" w="med" type="none"/>
          </a:ln>
        </p:spPr>
      </p:cxnSp>
      <p:pic>
        <p:nvPicPr>
          <p:cNvPr id="390" name="Google Shape;390;p21"/>
          <p:cNvPicPr preferRelativeResize="0"/>
          <p:nvPr/>
        </p:nvPicPr>
        <p:blipFill>
          <a:blip r:embed="rId4">
            <a:alphaModFix/>
          </a:blip>
          <a:stretch>
            <a:fillRect/>
          </a:stretch>
        </p:blipFill>
        <p:spPr>
          <a:xfrm>
            <a:off x="530352" y="8854939"/>
            <a:ext cx="423549" cy="423549"/>
          </a:xfrm>
          <a:prstGeom prst="rect">
            <a:avLst/>
          </a:prstGeom>
          <a:noFill/>
          <a:ln>
            <a:noFill/>
          </a:ln>
        </p:spPr>
      </p:pic>
      <p:pic>
        <p:nvPicPr>
          <p:cNvPr id="391" name="Google Shape;391;p21"/>
          <p:cNvPicPr preferRelativeResize="0"/>
          <p:nvPr/>
        </p:nvPicPr>
        <p:blipFill>
          <a:blip r:embed="rId5">
            <a:alphaModFix/>
          </a:blip>
          <a:stretch>
            <a:fillRect/>
          </a:stretch>
        </p:blipFill>
        <p:spPr>
          <a:xfrm>
            <a:off x="534597" y="6627641"/>
            <a:ext cx="504000" cy="504000"/>
          </a:xfrm>
          <a:prstGeom prst="rect">
            <a:avLst/>
          </a:prstGeom>
          <a:noFill/>
          <a:ln>
            <a:noFill/>
          </a:ln>
        </p:spPr>
      </p:pic>
      <p:grpSp>
        <p:nvGrpSpPr>
          <p:cNvPr id="392" name="Google Shape;392;p21"/>
          <p:cNvGrpSpPr/>
          <p:nvPr/>
        </p:nvGrpSpPr>
        <p:grpSpPr>
          <a:xfrm>
            <a:off x="339894" y="6361217"/>
            <a:ext cx="893400" cy="459195"/>
            <a:chOff x="3969900" y="337650"/>
            <a:chExt cx="608500" cy="312675"/>
          </a:xfrm>
        </p:grpSpPr>
        <p:sp>
          <p:nvSpPr>
            <p:cNvPr id="393" name="Google Shape;393;p21"/>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1"/>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1"/>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1"/>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1"/>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8" name="Google Shape;398;p21"/>
          <p:cNvSpPr txBox="1"/>
          <p:nvPr/>
        </p:nvSpPr>
        <p:spPr>
          <a:xfrm>
            <a:off x="59201" y="7083094"/>
            <a:ext cx="14559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Imaging</a:t>
            </a:r>
            <a:endParaRPr>
              <a:solidFill>
                <a:srgbClr val="006D77"/>
              </a:solidFill>
              <a:latin typeface="Mada"/>
              <a:ea typeface="Mada"/>
              <a:cs typeface="Mada"/>
              <a:sym typeface="Mada"/>
            </a:endParaRPr>
          </a:p>
        </p:txBody>
      </p:sp>
      <p:cxnSp>
        <p:nvCxnSpPr>
          <p:cNvPr id="399" name="Google Shape;399;p21"/>
          <p:cNvCxnSpPr/>
          <p:nvPr/>
        </p:nvCxnSpPr>
        <p:spPr>
          <a:xfrm>
            <a:off x="1448852" y="6517878"/>
            <a:ext cx="0" cy="762000"/>
          </a:xfrm>
          <a:prstGeom prst="straightConnector1">
            <a:avLst/>
          </a:prstGeom>
          <a:noFill/>
          <a:ln cap="flat" cmpd="sng" w="9525">
            <a:solidFill>
              <a:srgbClr val="B7B7B7"/>
            </a:solidFill>
            <a:prstDash val="solid"/>
            <a:round/>
            <a:headEnd len="med" w="med" type="none"/>
            <a:tailEnd len="med" w="med" type="none"/>
          </a:ln>
        </p:spPr>
      </p:cxnSp>
      <p:sp>
        <p:nvSpPr>
          <p:cNvPr id="400" name="Google Shape;400;p21"/>
          <p:cNvSpPr txBox="1"/>
          <p:nvPr/>
        </p:nvSpPr>
        <p:spPr>
          <a:xfrm>
            <a:off x="1385200" y="6516507"/>
            <a:ext cx="5140800" cy="723000"/>
          </a:xfrm>
          <a:prstGeom prst="rect">
            <a:avLst/>
          </a:prstGeom>
          <a:noFill/>
          <a:ln>
            <a:noFill/>
          </a:ln>
        </p:spPr>
        <p:txBody>
          <a:bodyPr anchorCtr="0" anchor="t" bIns="91425" lIns="91425" spcFirstLastPara="1" rIns="91425" wrap="square" tIns="91425">
            <a:noAutofit/>
          </a:bodyPr>
          <a:lstStyle/>
          <a:p>
            <a:pPr indent="-171450" lvl="0" marL="36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IVP (intravenous pyelogram) </a:t>
            </a:r>
            <a:r>
              <a:rPr lang="en-GB" sz="1200">
                <a:solidFill>
                  <a:srgbClr val="6AA84F"/>
                </a:solidFill>
                <a:latin typeface="Mada"/>
                <a:ea typeface="Mada"/>
                <a:cs typeface="Mada"/>
                <a:sym typeface="Mada"/>
              </a:rPr>
              <a:t>we don’t use anymore </a:t>
            </a:r>
            <a:endParaRPr sz="1200">
              <a:solidFill>
                <a:srgbClr val="6AA84F"/>
              </a:solidFill>
              <a:latin typeface="Mada"/>
              <a:ea typeface="Mada"/>
              <a:cs typeface="Mada"/>
              <a:sym typeface="Mada"/>
            </a:endParaRPr>
          </a:p>
          <a:p>
            <a:pPr indent="-171450" lvl="0" marL="36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Ultrasound </a:t>
            </a:r>
            <a:endParaRPr sz="1200">
              <a:solidFill>
                <a:schemeClr val="dk1"/>
              </a:solidFill>
              <a:latin typeface="Mada"/>
              <a:ea typeface="Mada"/>
              <a:cs typeface="Mada"/>
              <a:sym typeface="Mada"/>
            </a:endParaRPr>
          </a:p>
          <a:p>
            <a:pPr indent="-171450" lvl="0" marL="36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CT </a:t>
            </a:r>
            <a:r>
              <a:rPr lang="en-GB" sz="1200">
                <a:solidFill>
                  <a:srgbClr val="6AA84F"/>
                </a:solidFill>
                <a:latin typeface="Mada"/>
                <a:ea typeface="Mada"/>
                <a:cs typeface="Mada"/>
                <a:sym typeface="Mada"/>
              </a:rPr>
              <a:t>to make sure there’s no abscess </a:t>
            </a:r>
            <a:endParaRPr sz="1200">
              <a:solidFill>
                <a:srgbClr val="6AA84F"/>
              </a:solidFill>
              <a:latin typeface="Mada"/>
              <a:ea typeface="Mada"/>
              <a:cs typeface="Mada"/>
              <a:sym typeface="Mada"/>
            </a:endParaRPr>
          </a:p>
        </p:txBody>
      </p:sp>
      <p:pic>
        <p:nvPicPr>
          <p:cNvPr id="401" name="Google Shape;401;p21"/>
          <p:cNvPicPr preferRelativeResize="0"/>
          <p:nvPr/>
        </p:nvPicPr>
        <p:blipFill>
          <a:blip r:embed="rId6">
            <a:alphaModFix/>
          </a:blip>
          <a:stretch>
            <a:fillRect/>
          </a:stretch>
        </p:blipFill>
        <p:spPr>
          <a:xfrm>
            <a:off x="5268202" y="6279729"/>
            <a:ext cx="983602" cy="1563691"/>
          </a:xfrm>
          <a:prstGeom prst="rect">
            <a:avLst/>
          </a:prstGeom>
          <a:noFill/>
          <a:ln>
            <a:noFill/>
          </a:ln>
        </p:spPr>
      </p:pic>
      <p:pic>
        <p:nvPicPr>
          <p:cNvPr id="402" name="Google Shape;402;p21"/>
          <p:cNvPicPr preferRelativeResize="0"/>
          <p:nvPr/>
        </p:nvPicPr>
        <p:blipFill>
          <a:blip r:embed="rId7">
            <a:alphaModFix/>
          </a:blip>
          <a:stretch>
            <a:fillRect/>
          </a:stretch>
        </p:blipFill>
        <p:spPr>
          <a:xfrm>
            <a:off x="1586950" y="8323819"/>
            <a:ext cx="2958849" cy="2019274"/>
          </a:xfrm>
          <a:prstGeom prst="rect">
            <a:avLst/>
          </a:prstGeom>
          <a:noFill/>
          <a:ln cap="flat" cmpd="sng" w="19050">
            <a:solidFill>
              <a:schemeClr val="dk2"/>
            </a:solidFill>
            <a:prstDash val="solid"/>
            <a:round/>
            <a:headEnd len="sm" w="sm" type="none"/>
            <a:tailEnd len="sm" w="sm" type="none"/>
          </a:ln>
        </p:spPr>
      </p:pic>
      <p:sp>
        <p:nvSpPr>
          <p:cNvPr id="403" name="Google Shape;403;p21"/>
          <p:cNvSpPr txBox="1"/>
          <p:nvPr/>
        </p:nvSpPr>
        <p:spPr>
          <a:xfrm>
            <a:off x="4548175" y="8567472"/>
            <a:ext cx="2767500" cy="1673100"/>
          </a:xfrm>
          <a:prstGeom prst="rect">
            <a:avLst/>
          </a:prstGeom>
          <a:noFill/>
          <a:ln>
            <a:noFill/>
          </a:ln>
        </p:spPr>
        <p:txBody>
          <a:bodyPr anchorCtr="0" anchor="t" bIns="91425" lIns="91425" spcFirstLastPara="1" rIns="91425" wrap="square" tIns="91425">
            <a:noAutofit/>
          </a:bodyPr>
          <a:lstStyle/>
          <a:p>
            <a:pPr indent="-165100" lvl="0" marL="269999"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Basically, if the infection isn’t severe and the patient is hemodynamically stable, then the patient is treated in the outpatient clinic.</a:t>
            </a:r>
            <a:endParaRPr sz="1100">
              <a:solidFill>
                <a:srgbClr val="6AA84F"/>
              </a:solidFill>
              <a:latin typeface="Mada"/>
              <a:ea typeface="Mada"/>
              <a:cs typeface="Mada"/>
              <a:sym typeface="Mada"/>
            </a:endParaRPr>
          </a:p>
          <a:p>
            <a:pPr indent="-95250" lvl="0" marL="269999" rtl="0" algn="l">
              <a:spcBef>
                <a:spcPts val="0"/>
              </a:spcBef>
              <a:spcAft>
                <a:spcPts val="0"/>
              </a:spcAft>
              <a:buNone/>
            </a:pPr>
            <a:r>
              <a:t/>
            </a:r>
            <a:endParaRPr sz="800">
              <a:solidFill>
                <a:srgbClr val="6AA84F"/>
              </a:solidFill>
              <a:latin typeface="Mada"/>
              <a:ea typeface="Mada"/>
              <a:cs typeface="Mada"/>
              <a:sym typeface="Mada"/>
            </a:endParaRPr>
          </a:p>
          <a:p>
            <a:pPr indent="-165100" lvl="0" marL="269999"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But if the patient is elderly, febrile, vomiting or immunocompromised then the patient needs admission.</a:t>
            </a:r>
            <a:endParaRPr sz="1100">
              <a:solidFill>
                <a:srgbClr val="6AA84F"/>
              </a:solidFill>
              <a:latin typeface="Mada"/>
              <a:ea typeface="Mada"/>
              <a:cs typeface="Mada"/>
              <a:sym typeface="Mada"/>
            </a:endParaRPr>
          </a:p>
        </p:txBody>
      </p:sp>
      <p:sp>
        <p:nvSpPr>
          <p:cNvPr id="404" name="Google Shape;404;p21"/>
          <p:cNvSpPr txBox="1"/>
          <p:nvPr/>
        </p:nvSpPr>
        <p:spPr>
          <a:xfrm>
            <a:off x="5235374" y="6241294"/>
            <a:ext cx="1052400" cy="1628400"/>
          </a:xfrm>
          <a:prstGeom prst="rect">
            <a:avLst/>
          </a:prstGeom>
          <a:noFill/>
          <a:ln cap="flat" cmpd="sng" w="9525">
            <a:solidFill>
              <a:srgbClr val="96D6E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latin typeface="Mada"/>
              <a:ea typeface="Mada"/>
              <a:cs typeface="Mada"/>
              <a:sym typeface="Mada"/>
            </a:endParaRPr>
          </a:p>
        </p:txBody>
      </p:sp>
      <p:sp>
        <p:nvSpPr>
          <p:cNvPr id="405" name="Google Shape;405;p21"/>
          <p:cNvSpPr txBox="1"/>
          <p:nvPr/>
        </p:nvSpPr>
        <p:spPr>
          <a:xfrm>
            <a:off x="6287774" y="6241275"/>
            <a:ext cx="1301700" cy="145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rgbClr val="6AA84F"/>
                </a:solidFill>
                <a:latin typeface="Mada"/>
                <a:ea typeface="Mada"/>
                <a:cs typeface="Mada"/>
                <a:sym typeface="Mada"/>
              </a:rPr>
              <a:t>Picture A: </a:t>
            </a:r>
            <a:r>
              <a:rPr lang="en-GB" sz="900">
                <a:solidFill>
                  <a:srgbClr val="6AA84F"/>
                </a:solidFill>
                <a:latin typeface="Mada"/>
                <a:ea typeface="Mada"/>
                <a:cs typeface="Mada"/>
                <a:sym typeface="Mada"/>
              </a:rPr>
              <a:t>a stone causing granulomatous pyelonephritis</a:t>
            </a:r>
            <a:endParaRPr sz="900">
              <a:solidFill>
                <a:srgbClr val="6AA84F"/>
              </a:solidFill>
              <a:latin typeface="Mada"/>
              <a:ea typeface="Mada"/>
              <a:cs typeface="Mada"/>
              <a:sym typeface="Mada"/>
            </a:endParaRPr>
          </a:p>
          <a:p>
            <a:pPr indent="0" lvl="0" marL="0" rtl="0" algn="l">
              <a:spcBef>
                <a:spcPts val="0"/>
              </a:spcBef>
              <a:spcAft>
                <a:spcPts val="0"/>
              </a:spcAft>
              <a:buNone/>
            </a:pPr>
            <a:r>
              <a:t/>
            </a:r>
            <a:endParaRPr sz="900">
              <a:solidFill>
                <a:srgbClr val="6AA84F"/>
              </a:solidFill>
              <a:latin typeface="Mada"/>
              <a:ea typeface="Mada"/>
              <a:cs typeface="Mada"/>
              <a:sym typeface="Mada"/>
            </a:endParaRPr>
          </a:p>
          <a:p>
            <a:pPr indent="0" lvl="0" marL="0" rtl="0" algn="l">
              <a:spcBef>
                <a:spcPts val="0"/>
              </a:spcBef>
              <a:spcAft>
                <a:spcPts val="0"/>
              </a:spcAft>
              <a:buNone/>
            </a:pPr>
            <a:r>
              <a:t/>
            </a:r>
            <a:endParaRPr sz="900">
              <a:solidFill>
                <a:srgbClr val="6AA84F"/>
              </a:solidFill>
              <a:latin typeface="Mada"/>
              <a:ea typeface="Mada"/>
              <a:cs typeface="Mada"/>
              <a:sym typeface="Mada"/>
            </a:endParaRPr>
          </a:p>
          <a:p>
            <a:pPr indent="0" lvl="0" marL="0" rtl="0" algn="l">
              <a:spcBef>
                <a:spcPts val="0"/>
              </a:spcBef>
              <a:spcAft>
                <a:spcPts val="0"/>
              </a:spcAft>
              <a:buNone/>
            </a:pPr>
            <a:r>
              <a:t/>
            </a:r>
            <a:endParaRPr sz="900">
              <a:solidFill>
                <a:srgbClr val="6AA84F"/>
              </a:solidFill>
              <a:latin typeface="Mada"/>
              <a:ea typeface="Mada"/>
              <a:cs typeface="Mada"/>
              <a:sym typeface="Mada"/>
            </a:endParaRPr>
          </a:p>
          <a:p>
            <a:pPr indent="0" lvl="0" marL="0" rtl="0" algn="l">
              <a:spcBef>
                <a:spcPts val="0"/>
              </a:spcBef>
              <a:spcAft>
                <a:spcPts val="0"/>
              </a:spcAft>
              <a:buNone/>
            </a:pPr>
            <a:r>
              <a:rPr lang="en-GB" sz="900">
                <a:solidFill>
                  <a:srgbClr val="6AA84F"/>
                </a:solidFill>
                <a:latin typeface="Mada"/>
                <a:ea typeface="Mada"/>
                <a:cs typeface="Mada"/>
                <a:sym typeface="Mada"/>
              </a:rPr>
              <a:t>Picture B: </a:t>
            </a:r>
            <a:r>
              <a:rPr lang="en-GB" sz="900">
                <a:solidFill>
                  <a:srgbClr val="6AA84F"/>
                </a:solidFill>
                <a:latin typeface="Mada"/>
                <a:ea typeface="Mada"/>
                <a:cs typeface="Mada"/>
                <a:sym typeface="Mada"/>
              </a:rPr>
              <a:t>pyelonephritis grossly</a:t>
            </a:r>
            <a:endParaRPr sz="900">
              <a:solidFill>
                <a:srgbClr val="6AA84F"/>
              </a:solidFill>
              <a:latin typeface="Mada"/>
              <a:ea typeface="Mada"/>
              <a:cs typeface="Mada"/>
              <a:sym typeface="Mada"/>
            </a:endParaRPr>
          </a:p>
        </p:txBody>
      </p:sp>
      <p:sp>
        <p:nvSpPr>
          <p:cNvPr id="406" name="Google Shape;406;p21"/>
          <p:cNvSpPr txBox="1"/>
          <p:nvPr/>
        </p:nvSpPr>
        <p:spPr>
          <a:xfrm>
            <a:off x="5183302" y="6980382"/>
            <a:ext cx="377700" cy="41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6D77"/>
                </a:solidFill>
                <a:highlight>
                  <a:srgbClr val="A4E4E0"/>
                </a:highlight>
                <a:latin typeface="Mada"/>
                <a:ea typeface="Mada"/>
                <a:cs typeface="Mada"/>
                <a:sym typeface="Mada"/>
              </a:rPr>
              <a:t>B</a:t>
            </a:r>
            <a:endParaRPr b="1">
              <a:solidFill>
                <a:srgbClr val="006D77"/>
              </a:solidFill>
              <a:highlight>
                <a:srgbClr val="A4E4E0"/>
              </a:highlight>
              <a:latin typeface="Mada"/>
              <a:ea typeface="Mada"/>
              <a:cs typeface="Mada"/>
              <a:sym typeface="Mada"/>
            </a:endParaRPr>
          </a:p>
        </p:txBody>
      </p:sp>
      <p:sp>
        <p:nvSpPr>
          <p:cNvPr id="407" name="Google Shape;407;p21"/>
          <p:cNvSpPr txBox="1"/>
          <p:nvPr/>
        </p:nvSpPr>
        <p:spPr>
          <a:xfrm>
            <a:off x="5183294" y="6197746"/>
            <a:ext cx="226500" cy="39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6D77"/>
                </a:solidFill>
                <a:highlight>
                  <a:srgbClr val="A4E4E0"/>
                </a:highlight>
                <a:latin typeface="Mada"/>
                <a:ea typeface="Mada"/>
                <a:cs typeface="Mada"/>
                <a:sym typeface="Mada"/>
              </a:rPr>
              <a:t>A</a:t>
            </a:r>
            <a:endParaRPr b="1">
              <a:solidFill>
                <a:srgbClr val="006D77"/>
              </a:solidFill>
              <a:highlight>
                <a:srgbClr val="A4E4E0"/>
              </a:highlight>
              <a:latin typeface="Mada"/>
              <a:ea typeface="Mada"/>
              <a:cs typeface="Mada"/>
              <a:sym typeface="Mada"/>
            </a:endParaRPr>
          </a:p>
        </p:txBody>
      </p:sp>
      <p:sp>
        <p:nvSpPr>
          <p:cNvPr id="408" name="Google Shape;408;p21"/>
          <p:cNvSpPr/>
          <p:nvPr/>
        </p:nvSpPr>
        <p:spPr>
          <a:xfrm>
            <a:off x="349459" y="628831"/>
            <a:ext cx="2558700" cy="459300"/>
          </a:xfrm>
          <a:prstGeom prst="homePlate">
            <a:avLst>
              <a:gd fmla="val 50000" name="adj"/>
            </a:avLst>
          </a:pr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006D77"/>
                </a:solidFill>
                <a:latin typeface="Lora"/>
                <a:ea typeface="Lora"/>
                <a:cs typeface="Lora"/>
                <a:sym typeface="Lora"/>
              </a:rPr>
              <a:t>Pyelonephritis</a:t>
            </a:r>
            <a:endParaRPr baseline="30000"/>
          </a:p>
        </p:txBody>
      </p:sp>
      <p:sp>
        <p:nvSpPr>
          <p:cNvPr id="409" name="Google Shape;409;p21"/>
          <p:cNvSpPr txBox="1"/>
          <p:nvPr/>
        </p:nvSpPr>
        <p:spPr>
          <a:xfrm>
            <a:off x="66900" y="2852723"/>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Signs and symptoms </a:t>
            </a:r>
            <a:endParaRPr b="1">
              <a:solidFill>
                <a:srgbClr val="006D77"/>
              </a:solidFill>
              <a:latin typeface="Mada"/>
              <a:ea typeface="Mada"/>
              <a:cs typeface="Mada"/>
              <a:sym typeface="Mada"/>
            </a:endParaRPr>
          </a:p>
        </p:txBody>
      </p:sp>
      <p:grpSp>
        <p:nvGrpSpPr>
          <p:cNvPr id="410" name="Google Shape;410;p21"/>
          <p:cNvGrpSpPr/>
          <p:nvPr/>
        </p:nvGrpSpPr>
        <p:grpSpPr>
          <a:xfrm>
            <a:off x="404868" y="1869752"/>
            <a:ext cx="893400" cy="459195"/>
            <a:chOff x="3969900" y="337650"/>
            <a:chExt cx="608500" cy="312675"/>
          </a:xfrm>
        </p:grpSpPr>
        <p:sp>
          <p:nvSpPr>
            <p:cNvPr id="411" name="Google Shape;411;p21"/>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1"/>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1"/>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1"/>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1"/>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416" name="Google Shape;416;p21"/>
          <p:cNvCxnSpPr/>
          <p:nvPr/>
        </p:nvCxnSpPr>
        <p:spPr>
          <a:xfrm>
            <a:off x="1455877" y="2064361"/>
            <a:ext cx="0" cy="762000"/>
          </a:xfrm>
          <a:prstGeom prst="straightConnector1">
            <a:avLst/>
          </a:prstGeom>
          <a:noFill/>
          <a:ln cap="flat" cmpd="sng" w="9525">
            <a:solidFill>
              <a:srgbClr val="B7B7B7"/>
            </a:solidFill>
            <a:prstDash val="solid"/>
            <a:round/>
            <a:headEnd len="med" w="med" type="none"/>
            <a:tailEnd len="med" w="med" type="none"/>
          </a:ln>
        </p:spPr>
      </p:cxnSp>
      <p:pic>
        <p:nvPicPr>
          <p:cNvPr id="417" name="Google Shape;417;p21"/>
          <p:cNvPicPr preferRelativeResize="0"/>
          <p:nvPr/>
        </p:nvPicPr>
        <p:blipFill>
          <a:blip r:embed="rId8">
            <a:alphaModFix/>
          </a:blip>
          <a:stretch>
            <a:fillRect/>
          </a:stretch>
        </p:blipFill>
        <p:spPr>
          <a:xfrm>
            <a:off x="603314" y="2132475"/>
            <a:ext cx="467174" cy="467148"/>
          </a:xfrm>
          <a:prstGeom prst="rect">
            <a:avLst/>
          </a:prstGeom>
          <a:noFill/>
          <a:ln>
            <a:noFill/>
          </a:ln>
        </p:spPr>
      </p:pic>
      <p:sp>
        <p:nvSpPr>
          <p:cNvPr id="418" name="Google Shape;418;p21"/>
          <p:cNvSpPr txBox="1"/>
          <p:nvPr/>
        </p:nvSpPr>
        <p:spPr>
          <a:xfrm>
            <a:off x="1455875" y="1679850"/>
            <a:ext cx="5705400" cy="1490700"/>
          </a:xfrm>
          <a:prstGeom prst="rect">
            <a:avLst/>
          </a:prstGeom>
          <a:noFill/>
          <a:ln>
            <a:noFill/>
          </a:ln>
        </p:spPr>
        <p:txBody>
          <a:bodyPr anchorCtr="0" anchor="t" bIns="91425" lIns="91425" spcFirstLastPara="1" rIns="91425" wrap="square" tIns="91425">
            <a:noAutofit/>
          </a:bodyPr>
          <a:lstStyle/>
          <a:p>
            <a:pPr indent="-161925" lvl="0" marL="269999" rtl="0" algn="l">
              <a:lnSpc>
                <a:spcPct val="125000"/>
              </a:lnSpc>
              <a:spcBef>
                <a:spcPts val="0"/>
              </a:spcBef>
              <a:spcAft>
                <a:spcPts val="0"/>
              </a:spcAft>
              <a:buClr>
                <a:schemeClr val="dk1"/>
              </a:buClr>
              <a:buSzPts val="1200"/>
              <a:buFont typeface="Mada"/>
              <a:buChar char="●"/>
            </a:pPr>
            <a:r>
              <a:rPr lang="en-GB" sz="1200">
                <a:solidFill>
                  <a:srgbClr val="CC0000"/>
                </a:solidFill>
                <a:latin typeface="Mada"/>
                <a:ea typeface="Mada"/>
                <a:cs typeface="Mada"/>
                <a:sym typeface="Mada"/>
              </a:rPr>
              <a:t>Chills</a:t>
            </a:r>
            <a:endParaRPr sz="1200">
              <a:solidFill>
                <a:srgbClr val="CC0000"/>
              </a:solidFill>
              <a:latin typeface="Mada"/>
              <a:ea typeface="Mada"/>
              <a:cs typeface="Mada"/>
              <a:sym typeface="Mada"/>
            </a:endParaRPr>
          </a:p>
          <a:p>
            <a:pPr indent="-161925" lvl="0" marL="269999" rtl="0" algn="l">
              <a:lnSpc>
                <a:spcPct val="125000"/>
              </a:lnSpc>
              <a:spcBef>
                <a:spcPts val="0"/>
              </a:spcBef>
              <a:spcAft>
                <a:spcPts val="0"/>
              </a:spcAft>
              <a:buClr>
                <a:schemeClr val="dk1"/>
              </a:buClr>
              <a:buSzPts val="1200"/>
              <a:buFont typeface="Mada"/>
              <a:buChar char="●"/>
            </a:pPr>
            <a:r>
              <a:rPr lang="en-GB" sz="1200">
                <a:solidFill>
                  <a:srgbClr val="CC0000"/>
                </a:solidFill>
                <a:latin typeface="Mada"/>
                <a:ea typeface="Mada"/>
                <a:cs typeface="Mada"/>
                <a:sym typeface="Mada"/>
              </a:rPr>
              <a:t>Fever</a:t>
            </a:r>
            <a:endParaRPr sz="1200">
              <a:solidFill>
                <a:schemeClr val="dk1"/>
              </a:solidFill>
              <a:latin typeface="Mada"/>
              <a:ea typeface="Mada"/>
              <a:cs typeface="Mada"/>
              <a:sym typeface="Mada"/>
            </a:endParaRPr>
          </a:p>
          <a:p>
            <a:pPr indent="-161925" lvl="0" marL="269999" rtl="0" algn="l">
              <a:lnSpc>
                <a:spcPct val="125000"/>
              </a:lnSpc>
              <a:spcBef>
                <a:spcPts val="0"/>
              </a:spcBef>
              <a:spcAft>
                <a:spcPts val="0"/>
              </a:spcAft>
              <a:buClr>
                <a:schemeClr val="dk1"/>
              </a:buClr>
              <a:buSzPts val="1200"/>
              <a:buFont typeface="Mada"/>
              <a:buChar char="●"/>
            </a:pPr>
            <a:r>
              <a:rPr lang="en-GB" sz="1200">
                <a:solidFill>
                  <a:srgbClr val="CC0000"/>
                </a:solidFill>
                <a:latin typeface="Mada"/>
                <a:ea typeface="Mada"/>
                <a:cs typeface="Mada"/>
                <a:sym typeface="Mada"/>
              </a:rPr>
              <a:t>Costovertebral angle tenderness (flank Pain).</a:t>
            </a:r>
            <a:r>
              <a:rPr lang="en-GB" sz="1200">
                <a:solidFill>
                  <a:srgbClr val="CC0000"/>
                </a:solidFill>
                <a:latin typeface="Mada"/>
                <a:ea typeface="Mada"/>
                <a:cs typeface="Mada"/>
                <a:sym typeface="Mada"/>
              </a:rPr>
              <a:t> </a:t>
            </a:r>
            <a:r>
              <a:rPr lang="en-GB" sz="1200">
                <a:solidFill>
                  <a:srgbClr val="6AA84F"/>
                </a:solidFill>
                <a:latin typeface="Mada"/>
                <a:ea typeface="Mada"/>
                <a:cs typeface="Mada"/>
                <a:sym typeface="Mada"/>
              </a:rPr>
              <a:t>also called murphy’s punch sign</a:t>
            </a:r>
            <a:endParaRPr sz="1200">
              <a:solidFill>
                <a:srgbClr val="6AA84F"/>
              </a:solidFill>
              <a:latin typeface="Mada"/>
              <a:ea typeface="Mada"/>
              <a:cs typeface="Mada"/>
              <a:sym typeface="Mada"/>
            </a:endParaRPr>
          </a:p>
          <a:p>
            <a:pPr indent="-161925" lvl="0" marL="269999"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GI: abdomnal pain, Nausea, vomiting and diarrhea.</a:t>
            </a:r>
            <a:endParaRPr sz="1200">
              <a:solidFill>
                <a:schemeClr val="dk1"/>
              </a:solidFill>
              <a:latin typeface="Mada"/>
              <a:ea typeface="Mada"/>
              <a:cs typeface="Mada"/>
              <a:sym typeface="Mada"/>
            </a:endParaRPr>
          </a:p>
          <a:p>
            <a:pPr indent="-161925" lvl="0" marL="269999"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Gram -ve sepsis</a:t>
            </a:r>
            <a:endParaRPr sz="1200">
              <a:solidFill>
                <a:schemeClr val="dk1"/>
              </a:solidFill>
              <a:latin typeface="Mada"/>
              <a:ea typeface="Mada"/>
              <a:cs typeface="Mada"/>
              <a:sym typeface="Mada"/>
            </a:endParaRPr>
          </a:p>
          <a:p>
            <a:pPr indent="-161925" lvl="0" marL="269999"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Dysuria and  frequency </a:t>
            </a:r>
            <a:endParaRPr sz="1200">
              <a:solidFill>
                <a:schemeClr val="dk1"/>
              </a:solidFill>
              <a:latin typeface="Mada"/>
              <a:ea typeface="Mada"/>
              <a:cs typeface="Mada"/>
              <a:sym typeface="Mada"/>
            </a:endParaRPr>
          </a:p>
        </p:txBody>
      </p:sp>
      <p:sp>
        <p:nvSpPr>
          <p:cNvPr id="419" name="Google Shape;419;p21"/>
          <p:cNvSpPr txBox="1"/>
          <p:nvPr/>
        </p:nvSpPr>
        <p:spPr>
          <a:xfrm>
            <a:off x="251350" y="1371077"/>
            <a:ext cx="3492300" cy="2271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lang="en-GB" sz="1200">
                <a:solidFill>
                  <a:schemeClr val="dk1"/>
                </a:solidFill>
                <a:latin typeface="Mada"/>
                <a:ea typeface="Mada"/>
                <a:cs typeface="Mada"/>
                <a:sym typeface="Mada"/>
              </a:rPr>
              <a:t>Inflammation of the kidney and renal pelvis.</a:t>
            </a:r>
            <a:endParaRPr/>
          </a:p>
        </p:txBody>
      </p:sp>
      <p:sp>
        <p:nvSpPr>
          <p:cNvPr id="420" name="Google Shape;420;p21"/>
          <p:cNvSpPr txBox="1"/>
          <p:nvPr/>
        </p:nvSpPr>
        <p:spPr>
          <a:xfrm>
            <a:off x="0" y="10774825"/>
            <a:ext cx="7589400" cy="1459800"/>
          </a:xfrm>
          <a:prstGeom prst="rect">
            <a:avLst/>
          </a:prstGeom>
          <a:noFill/>
          <a:ln>
            <a:noFill/>
          </a:ln>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Discuss urinary tract infection (UTI): pathogenesis, epidemiology, how to evaluate and the treatment options. Recognize presentation and symptoms</a:t>
            </a:r>
            <a:endParaRPr sz="20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